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  <p:sldMasterId id="2147483672" r:id="rId6"/>
  </p:sldMasterIdLst>
  <p:sldIdLst>
    <p:sldId id="256" r:id="rId7"/>
    <p:sldId id="257" r:id="rId8"/>
    <p:sldId id="258" r:id="rId9"/>
    <p:sldId id="260" r:id="rId10"/>
    <p:sldId id="266" r:id="rId11"/>
    <p:sldId id="267" r:id="rId12"/>
    <p:sldId id="268" r:id="rId13"/>
    <p:sldId id="261" r:id="rId14"/>
    <p:sldId id="263" r:id="rId15"/>
    <p:sldId id="271" r:id="rId16"/>
    <p:sldId id="272" r:id="rId17"/>
    <p:sldId id="273" r:id="rId18"/>
    <p:sldId id="264" r:id="rId19"/>
    <p:sldId id="265" r:id="rId20"/>
    <p:sldId id="259" r:id="rId21"/>
    <p:sldId id="27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5D1E60A-E91D-4133-BB2C-661244190895}" v="3" dt="2024-07-15T11:49:10.85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7582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6AD5E-3EC1-4A47-8C25-533B04904E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00199"/>
            <a:ext cx="9144000" cy="1909763"/>
          </a:xfrm>
        </p:spPr>
        <p:txBody>
          <a:bodyPr anchor="b">
            <a:normAutofit/>
          </a:bodyPr>
          <a:lstStyle>
            <a:lvl1pPr algn="ctr"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40247C-7333-4888-973E-73963E4B98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0759FE-B453-423D-8A3E-DBE4C176F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25/10/2024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E082A-8926-41AB-A442-E74D00F4F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E48BDA-51CA-4CEA-A280-C6361F5F3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8919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D1B8BB-2B32-4C3B-AE7E-001194DFDD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1056"/>
            <a:ext cx="10515600" cy="4585907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C4D69A-33C5-486D-BF72-5D6613E0B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25/10/2024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586119-F657-4B77-BC2B-1F51CFBB3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883F7A-9B91-4CA6-8A2A-C74D3EE00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‹N°›</a:t>
            </a:fld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DC51232-3849-4FF5-B284-73C697C97A62}"/>
              </a:ext>
            </a:extLst>
          </p:cNvPr>
          <p:cNvSpPr txBox="1">
            <a:spLocks/>
          </p:cNvSpPr>
          <p:nvPr userDrawn="1"/>
        </p:nvSpPr>
        <p:spPr>
          <a:xfrm>
            <a:off x="441960" y="518160"/>
            <a:ext cx="10515600" cy="737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edit Master title style</a:t>
            </a:r>
            <a:endParaRPr lang="en-GB" b="1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8636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B71DE-9ADE-4FDA-914B-50ADFEFD7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A6AFF7-5422-464D-9640-A343B2C65E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0A1CEB-4E9D-40A0-9676-277BC606A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25/10/2024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9E6A1F-11CE-4450-9164-57F6EFD42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4D11E9-3210-4333-BE6C-2CC3AF9B7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32209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E6AC1B-8870-45FB-996F-B7052614FC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F6B249-818E-40C2-894A-72424F477D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BD5D8C-512C-42CB-AF28-79A4CF2D6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25/10/2024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96C41C-9F54-4018-B6ED-D71C059E2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0CABD5-560E-442B-B16E-885272B0D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‹N°›</a:t>
            </a:fld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0271F8C-0430-4817-9691-A9152CDA6335}"/>
              </a:ext>
            </a:extLst>
          </p:cNvPr>
          <p:cNvSpPr txBox="1">
            <a:spLocks/>
          </p:cNvSpPr>
          <p:nvPr userDrawn="1"/>
        </p:nvSpPr>
        <p:spPr>
          <a:xfrm>
            <a:off x="441960" y="518160"/>
            <a:ext cx="10515600" cy="737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edit Master title style</a:t>
            </a:r>
            <a:endParaRPr lang="en-GB" b="1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1053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7BCFA9-8C0B-4953-A523-605D10509E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17BEC5-4045-45D8-9042-38CAAB45A2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5B778C-F4A7-4281-B1E3-535B244FB9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D156FA-5233-43BF-9D0C-0684E87C46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357067-4C60-4A3C-8D0C-E6ECBBF6A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25/10/2024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E961C6-2BC2-4800-993C-24C4F6EF3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BD1F74-C816-4B43-8762-C03471C35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‹N°›</a:t>
            </a:fld>
            <a:endParaRPr lang="en-GB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DB35753-45F7-4205-8B26-196B0355869B}"/>
              </a:ext>
            </a:extLst>
          </p:cNvPr>
          <p:cNvSpPr txBox="1">
            <a:spLocks/>
          </p:cNvSpPr>
          <p:nvPr userDrawn="1"/>
        </p:nvSpPr>
        <p:spPr>
          <a:xfrm>
            <a:off x="441960" y="518160"/>
            <a:ext cx="10515600" cy="737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edit Master title style</a:t>
            </a:r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6217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72573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EBE28C-D55D-458D-A65A-6A7DEF3D6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25/10/2024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5F28E1-7A4D-47A1-B72D-4744884C3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79372E-DC35-4589-A5D0-F116D3B6C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178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6AD5E-3EC1-4A47-8C25-533B04904E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40247C-7333-4888-973E-73963E4B98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0759FE-B453-423D-8A3E-DBE4C176F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25/10/2024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E082A-8926-41AB-A442-E74D00F4F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E48BDA-51CA-4CEA-A280-C6361F5F3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8354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EB9B2-A5AD-426B-A36E-14CA2DFAC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D1B8BB-2B32-4C3B-AE7E-001194DFDD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C4D69A-33C5-486D-BF72-5D6613E0B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25/10/2024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586119-F657-4B77-BC2B-1F51CFBB3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883F7A-9B91-4CA6-8A2A-C74D3EE00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1558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B71DE-9ADE-4FDA-914B-50ADFEFD7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A6AFF7-5422-464D-9640-A343B2C65E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0A1CEB-4E9D-40A0-9676-277BC606A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25/10/2024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9E6A1F-11CE-4450-9164-57F6EFD42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4D11E9-3210-4333-BE6C-2CC3AF9B7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7816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8ABD7-C77C-46B5-8E32-90A2168AA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E6AC1B-8870-45FB-996F-B7052614FC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F6B249-818E-40C2-894A-72424F477D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BD5D8C-512C-42CB-AF28-79A4CF2D6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25/10/2024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96C41C-9F54-4018-B6ED-D71C059E2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0CABD5-560E-442B-B16E-885272B0D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2917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B32F5-3031-47F0-9B45-6741134A9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7BCFA9-8C0B-4953-A523-605D10509E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17BEC5-4045-45D8-9042-38CAAB45A2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5B778C-F4A7-4281-B1E3-535B244FB9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D156FA-5233-43BF-9D0C-0684E87C46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357067-4C60-4A3C-8D0C-E6ECBBF6A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25/10/2024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E961C6-2BC2-4800-993C-24C4F6EF3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BD1F74-C816-4B43-8762-C03471C35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7883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698E3-73A1-47DF-BE6D-AC36FE94C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D3C976-B07D-4478-AA37-DEF2D410F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25/10/2024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F66520-0B13-46B6-A3D1-2B712CB1F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BB3A0B-6EDF-463C-8982-24B539CA8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4904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EBE28C-D55D-458D-A65A-6A7DEF3D6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25/10/2024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5F28E1-7A4D-47A1-B72D-4744884C3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79372E-DC35-4589-A5D0-F116D3B6C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4860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6AD5E-3EC1-4A47-8C25-533B04904E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00199"/>
            <a:ext cx="9144000" cy="1909763"/>
          </a:xfrm>
        </p:spPr>
        <p:txBody>
          <a:bodyPr anchor="b">
            <a:normAutofit/>
          </a:bodyPr>
          <a:lstStyle>
            <a:lvl1pPr algn="ctr"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40247C-7333-4888-973E-73963E4B98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1247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3.jpeg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FD1161-AE65-44C9-A58D-408A1E1A5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58E378-20D1-4B11-8035-DFFBA0588F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CF2FFD-FE8D-4437-A0BB-E08A99B2EE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00521-38F5-47E8-A68C-45F41C6028C1}" type="datetimeFigureOut">
              <a:rPr lang="en-GB" smtClean="0"/>
              <a:t>25/10/2024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780959-99FA-494F-BB88-70D09F091A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C08A22-D428-41F7-85C5-4BB92212B5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811D0-9594-4DB5-A4AA-7A4A397618D5}" type="slidenum">
              <a:rPr lang="en-GB" smtClean="0"/>
              <a:t>‹N°›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7FDCD2-E8B6-46B1-8D8E-FACA039FA12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612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FD1161-AE65-44C9-A58D-408A1E1A5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58E378-20D1-4B11-8035-DFFBA0588F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CF2FFD-FE8D-4437-A0BB-E08A99B2EE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00521-38F5-47E8-A68C-45F41C6028C1}" type="datetimeFigureOut">
              <a:rPr lang="en-GB" smtClean="0"/>
              <a:t>25/10/2024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780959-99FA-494F-BB88-70D09F091A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C08A22-D428-41F7-85C5-4BB92212B5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811D0-9594-4DB5-A4AA-7A4A397618D5}" type="slidenum">
              <a:rPr lang="en-GB" smtClean="0"/>
              <a:t>‹N°›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7FDCD2-E8B6-46B1-8D8E-FACA039FA12D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131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FD1161-AE65-44C9-A58D-408A1E1A5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58E378-20D1-4B11-8035-DFFBA0588F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CF2FFD-FE8D-4437-A0BB-E08A99B2EE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00521-38F5-47E8-A68C-45F41C6028C1}" type="datetimeFigureOut">
              <a:rPr lang="en-GB" smtClean="0"/>
              <a:t>25/10/2024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780959-99FA-494F-BB88-70D09F091A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C08A22-D428-41F7-85C5-4BB92212B5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811D0-9594-4DB5-A4AA-7A4A397618D5}" type="slidenum">
              <a:rPr lang="en-GB" smtClean="0"/>
              <a:t>‹N°›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7FDCD2-E8B6-46B1-8D8E-FACA039FA12D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792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4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01417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DD7307-86AF-97D4-4F12-6A89A86AA0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0FF4519-A48E-F892-E822-78A1FC288209}"/>
              </a:ext>
            </a:extLst>
          </p:cNvPr>
          <p:cNvSpPr txBox="1">
            <a:spLocks/>
          </p:cNvSpPr>
          <p:nvPr/>
        </p:nvSpPr>
        <p:spPr>
          <a:xfrm>
            <a:off x="441960" y="518160"/>
            <a:ext cx="10515600" cy="737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Configuration of </a:t>
            </a:r>
            <a:r>
              <a:rPr lang="fr-FR" sz="4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Nuclear</a:t>
            </a:r>
            <a:r>
              <a:rPr lang="fr-FR" sz="4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Hydrogen</a:t>
            </a:r>
            <a:r>
              <a:rPr lang="fr-FR" sz="4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Production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2D24847-2612-38DB-0FC2-C7B0522426F6}"/>
              </a:ext>
            </a:extLst>
          </p:cNvPr>
          <p:cNvSpPr txBox="1"/>
          <p:nvPr/>
        </p:nvSpPr>
        <p:spPr>
          <a:xfrm>
            <a:off x="302419" y="1636201"/>
            <a:ext cx="11587162" cy="4462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GB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nuclear hydrogen production system consists of four major sub-systems as explained below.</a:t>
            </a:r>
            <a:endParaRPr lang="fr-FR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en-GB" b="1" dirty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Nuclear Heat Supply System (NHSS)</a:t>
            </a:r>
            <a:endParaRPr lang="fr-FR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NHSS is a GT-MHR reactor with a core outlet temperature higher than 850°C, </a:t>
            </a:r>
          </a:p>
          <a:p>
            <a:pPr marL="742950" lvl="1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which transfers energy in the form of either heat or electricity to the hydrogen production plant.</a:t>
            </a:r>
            <a:endParaRPr lang="fr-FR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en-US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2. Power Conversion System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(PCS)</a:t>
            </a:r>
            <a:endParaRPr lang="en-US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PCS is a system that produces electricity from the high temperature heat from the reactor. </a:t>
            </a:r>
          </a:p>
          <a:p>
            <a:pPr marL="742950" lvl="1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PCS produces electricity using reactor high heat with gas turbine or steam turbine.</a:t>
            </a:r>
            <a:endParaRPr lang="fr-FR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en-GB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3. Heat Transport System (HTS)</a:t>
            </a:r>
            <a:endParaRPr lang="fr-FR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742950" lvl="1" indent="-285750" algn="just" hangingPunct="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thermal heat generated from GT-MHR should be transported to the SI process to be used directly in hydrogen production. </a:t>
            </a:r>
          </a:p>
          <a:p>
            <a:pPr marL="742950" lvl="1" indent="-285750" algn="just" hangingPunct="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pressurized helium gas is used as a working fluid to transfer heat from GT-MHR to SI process through the heat transport system.</a:t>
            </a:r>
            <a:endParaRPr lang="fr-FR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143000" lvl="2" indent="-228600" hangingPunct="0">
              <a:spcAft>
                <a:spcPts val="600"/>
              </a:spcAft>
              <a:buFont typeface="+mj-lt"/>
              <a:buAutoNum type="arabicPeriod"/>
            </a:pPr>
            <a:endParaRPr lang="fr-FR" b="1" i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791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6095D7-F8F7-75BC-4FE6-C59708AC78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5791F20-A451-9DE1-C8E6-04D894A792D8}"/>
              </a:ext>
            </a:extLst>
          </p:cNvPr>
          <p:cNvSpPr txBox="1">
            <a:spLocks/>
          </p:cNvSpPr>
          <p:nvPr/>
        </p:nvSpPr>
        <p:spPr>
          <a:xfrm>
            <a:off x="441960" y="518160"/>
            <a:ext cx="10515600" cy="737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Configuration of </a:t>
            </a:r>
            <a:r>
              <a:rPr lang="fr-FR" sz="4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Nuclear</a:t>
            </a:r>
            <a:r>
              <a:rPr lang="fr-FR" sz="4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Hydrogen</a:t>
            </a:r>
            <a:r>
              <a:rPr lang="fr-FR" sz="4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Production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C2062F5-8181-7631-1FEE-4778C07AED60}"/>
              </a:ext>
            </a:extLst>
          </p:cNvPr>
          <p:cNvSpPr txBox="1"/>
          <p:nvPr/>
        </p:nvSpPr>
        <p:spPr>
          <a:xfrm>
            <a:off x="171456" y="1467978"/>
            <a:ext cx="10957560" cy="51552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hangingPunct="0">
              <a:lnSpc>
                <a:spcPct val="150000"/>
              </a:lnSpc>
            </a:pPr>
            <a:r>
              <a:rPr lang="en-GB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4. Hydrogen Production System (HPS)</a:t>
            </a:r>
            <a:endParaRPr lang="fr-FR" sz="16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 algn="just" hangingPunct="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There are three potential nuclear hydrogen production processes, namely </a:t>
            </a:r>
          </a:p>
          <a:p>
            <a:pPr marL="800100" lvl="1" indent="-342900" algn="just" hangingPunct="0">
              <a:spcAft>
                <a:spcPts val="600"/>
              </a:spcAft>
              <a:buFont typeface="+mj-lt"/>
              <a:buAutoNum type="arabicPeriod"/>
            </a:pPr>
            <a:r>
              <a:rPr lang="en-GB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 (</a:t>
            </a:r>
            <a:r>
              <a:rPr lang="en-GB" sz="1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Sulfur</a:t>
            </a:r>
            <a:r>
              <a:rPr lang="en-GB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Iodine) process, </a:t>
            </a:r>
          </a:p>
          <a:p>
            <a:pPr marL="800100" lvl="1" indent="-342900" algn="just" hangingPunct="0">
              <a:spcAft>
                <a:spcPts val="600"/>
              </a:spcAft>
              <a:buFont typeface="+mj-lt"/>
              <a:buAutoNum type="arabicPeriod"/>
            </a:pPr>
            <a:r>
              <a:rPr lang="en-GB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(High Temperature Electrolysis) process, and </a:t>
            </a:r>
          </a:p>
          <a:p>
            <a:pPr marL="800100" lvl="1" indent="-342900" algn="just" hangingPunct="0">
              <a:spcAft>
                <a:spcPts val="600"/>
              </a:spcAft>
              <a:buFont typeface="+mj-lt"/>
              <a:buAutoNum type="arabicPeriod"/>
            </a:pPr>
            <a:r>
              <a:rPr lang="en-GB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Hybrid Process. </a:t>
            </a:r>
          </a:p>
          <a:p>
            <a:pPr algn="just" hangingPunct="0"/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fr-FR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 algn="just" hangingPunct="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</a:t>
            </a:r>
            <a:r>
              <a:rPr lang="en-GB" sz="1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Sulfur</a:t>
            </a:r>
            <a:r>
              <a:rPr lang="en-GB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Iodine</a:t>
            </a: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</a:t>
            </a: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process is selected as the </a:t>
            </a:r>
            <a:r>
              <a:rPr lang="en-US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candidate</a:t>
            </a: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hydrogen production method considering </a:t>
            </a:r>
          </a:p>
          <a:p>
            <a:pPr marL="742950" lvl="1" indent="-285750" algn="just" hangingPunct="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ts potential to produce hydrogen </a:t>
            </a:r>
          </a:p>
          <a:p>
            <a:pPr marL="742950" lvl="1" indent="-285750" algn="just" hangingPunct="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</a:t>
            </a: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igh thermal efficiency from water, which does not emit CO</a:t>
            </a:r>
            <a:r>
              <a:rPr lang="en-US" sz="1600" baseline="-25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endParaRPr lang="en-US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742950" lvl="1" indent="-285750" algn="just" hangingPunct="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IS process consists of the following three chemical reactions. </a:t>
            </a:r>
          </a:p>
          <a:p>
            <a:pPr marL="742950" lvl="1" indent="-285750" algn="just" hangingPunct="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</a:t>
            </a:r>
            <a:r>
              <a:rPr lang="en-US" sz="1600" baseline="-25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 is decomposed thermally into H</a:t>
            </a:r>
            <a:r>
              <a:rPr lang="en-US" sz="1600" baseline="-25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and O</a:t>
            </a:r>
            <a:r>
              <a:rPr lang="en-US" sz="1600" baseline="-25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in total; iodine (I) and sulfur (S) compounds cycle.</a:t>
            </a:r>
            <a:endParaRPr lang="fr-FR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 hangingPunct="0">
              <a:spcAft>
                <a:spcPts val="600"/>
              </a:spcAft>
            </a:pP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	I</a:t>
            </a:r>
            <a:r>
              <a:rPr lang="en-US" sz="1600" baseline="-25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effectLst/>
                <a:latin typeface="Arial" panose="020B0604020202020204" pitchFamily="34" charset="0"/>
                <a:ea typeface="STIXTwoMath"/>
                <a:cs typeface="Arial" panose="020B0604020202020204" pitchFamily="34" charset="0"/>
              </a:rPr>
              <a:t>+ </a:t>
            </a: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</a:t>
            </a:r>
            <a:r>
              <a:rPr lang="en-US" sz="1600" baseline="-25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effectLst/>
                <a:latin typeface="Arial" panose="020B0604020202020204" pitchFamily="34" charset="0"/>
                <a:ea typeface="STIXTwoMath"/>
                <a:cs typeface="Arial" panose="020B0604020202020204" pitchFamily="34" charset="0"/>
              </a:rPr>
              <a:t>+ </a:t>
            </a: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2H</a:t>
            </a:r>
            <a:r>
              <a:rPr lang="en-US" sz="1600" baseline="-25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en-US" sz="1600" dirty="0">
                <a:effectLst/>
                <a:latin typeface="Arial" panose="020B0604020202020204" pitchFamily="34" charset="0"/>
                <a:ea typeface="STIXTwoMath"/>
                <a:cs typeface="Arial" panose="020B0604020202020204" pitchFamily="34" charset="0"/>
              </a:rPr>
              <a:t>→ </a:t>
            </a: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</a:t>
            </a:r>
            <a:r>
              <a:rPr lang="en-US" sz="1600" baseline="-25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</a:t>
            </a:r>
            <a:r>
              <a:rPr lang="en-US" sz="1600" baseline="-25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effectLst/>
                <a:latin typeface="Arial" panose="020B0604020202020204" pitchFamily="34" charset="0"/>
                <a:ea typeface="STIXTwoMath"/>
                <a:cs typeface="Arial" panose="020B0604020202020204" pitchFamily="34" charset="0"/>
              </a:rPr>
              <a:t>+ </a:t>
            </a: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2HI (Bunsen reaction)</a:t>
            </a:r>
            <a:endParaRPr lang="fr-FR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2" algn="just" hangingPunct="0">
              <a:spcAft>
                <a:spcPts val="600"/>
              </a:spcAft>
            </a:pPr>
            <a:r>
              <a:rPr lang="it-IT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</a:t>
            </a:r>
            <a:r>
              <a:rPr lang="it-IT" sz="1600" baseline="-25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it-IT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</a:t>
            </a:r>
            <a:r>
              <a:rPr lang="it-IT" sz="1600" baseline="-25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r>
              <a:rPr lang="it-IT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t-IT" sz="1600" dirty="0">
                <a:effectLst/>
                <a:latin typeface="Arial" panose="020B0604020202020204" pitchFamily="34" charset="0"/>
                <a:ea typeface="STIXTwoMath"/>
                <a:cs typeface="Arial" panose="020B0604020202020204" pitchFamily="34" charset="0"/>
              </a:rPr>
              <a:t>→ </a:t>
            </a:r>
            <a:r>
              <a:rPr lang="it-IT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</a:t>
            </a:r>
            <a:r>
              <a:rPr lang="it-IT" sz="1600" baseline="-25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it-IT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it-IT" sz="1600" dirty="0">
                <a:effectLst/>
                <a:latin typeface="Arial" panose="020B0604020202020204" pitchFamily="34" charset="0"/>
                <a:ea typeface="STIXTwoMath"/>
                <a:cs typeface="Arial" panose="020B0604020202020204" pitchFamily="34" charset="0"/>
              </a:rPr>
              <a:t>+ </a:t>
            </a:r>
            <a:r>
              <a:rPr lang="it-IT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</a:t>
            </a:r>
            <a:r>
              <a:rPr lang="it-IT" sz="1600" baseline="-25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it-IT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t-IT" sz="1600" dirty="0">
                <a:effectLst/>
                <a:latin typeface="Arial" panose="020B0604020202020204" pitchFamily="34" charset="0"/>
                <a:ea typeface="STIXTwoMath"/>
                <a:cs typeface="Arial" panose="020B0604020202020204" pitchFamily="34" charset="0"/>
              </a:rPr>
              <a:t>+ </a:t>
            </a:r>
            <a:r>
              <a:rPr lang="it-IT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0.5O</a:t>
            </a:r>
            <a:r>
              <a:rPr lang="it-IT" sz="1600" baseline="-25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endParaRPr lang="fr-FR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2" algn="just" hangingPunct="0">
              <a:spcAft>
                <a:spcPts val="600"/>
              </a:spcAft>
            </a:pPr>
            <a:r>
              <a:rPr lang="it-IT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2HI </a:t>
            </a:r>
            <a:r>
              <a:rPr lang="it-IT" sz="1600" dirty="0">
                <a:effectLst/>
                <a:latin typeface="Arial" panose="020B0604020202020204" pitchFamily="34" charset="0"/>
                <a:ea typeface="STIXTwoMath"/>
                <a:cs typeface="Arial" panose="020B0604020202020204" pitchFamily="34" charset="0"/>
              </a:rPr>
              <a:t>→ </a:t>
            </a:r>
            <a:r>
              <a:rPr lang="it-IT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</a:t>
            </a:r>
            <a:r>
              <a:rPr lang="it-IT" sz="1600" baseline="-25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it-IT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t-IT" sz="1600" dirty="0">
                <a:effectLst/>
                <a:latin typeface="Arial" panose="020B0604020202020204" pitchFamily="34" charset="0"/>
                <a:ea typeface="STIXTwoMath"/>
                <a:cs typeface="Arial" panose="020B0604020202020204" pitchFamily="34" charset="0"/>
              </a:rPr>
              <a:t>+ </a:t>
            </a:r>
            <a:r>
              <a:rPr lang="it-IT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it-IT" sz="1600" baseline="-25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endParaRPr lang="fr-FR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 algn="just" hangingPunct="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highest temperature requirement in the process is 800-900 °C for H</a:t>
            </a:r>
            <a:r>
              <a:rPr lang="en-US" sz="1600" baseline="-25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</a:t>
            </a:r>
            <a:r>
              <a:rPr lang="en-US" sz="1600" baseline="-25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decomposition. </a:t>
            </a:r>
          </a:p>
          <a:p>
            <a:pPr marL="285750" indent="-285750" algn="just" hangingPunct="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demand matches the maximum temperature of the GT-MHR helium coolant of 850 °C.</a:t>
            </a:r>
            <a:endParaRPr lang="fr-FR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4160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5AA84B-0011-63C9-3ED8-7BD4A98706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26D4AF2-5D1B-3DF2-D3B6-6B64E0BE9609}"/>
              </a:ext>
            </a:extLst>
          </p:cNvPr>
          <p:cNvSpPr txBox="1">
            <a:spLocks/>
          </p:cNvSpPr>
          <p:nvPr/>
        </p:nvSpPr>
        <p:spPr>
          <a:xfrm>
            <a:off x="441960" y="518160"/>
            <a:ext cx="10515600" cy="737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HEEP : INPUT </a:t>
            </a:r>
            <a:r>
              <a:rPr lang="fr-FR" sz="4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Parameters</a:t>
            </a:r>
            <a:r>
              <a:rPr lang="fr-FR" sz="4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and Assumptions</a:t>
            </a: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41CFA055-95A9-765E-17DC-BADF70A019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0016080"/>
              </p:ext>
            </p:extLst>
          </p:nvPr>
        </p:nvGraphicFramePr>
        <p:xfrm>
          <a:off x="223158" y="4046428"/>
          <a:ext cx="4780188" cy="27859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12645">
                  <a:extLst>
                    <a:ext uri="{9D8B030D-6E8A-4147-A177-3AD203B41FA5}">
                      <a16:colId xmlns:a16="http://schemas.microsoft.com/office/drawing/2014/main" val="1259007342"/>
                    </a:ext>
                  </a:extLst>
                </a:gridCol>
                <a:gridCol w="1567543">
                  <a:extLst>
                    <a:ext uri="{9D8B030D-6E8A-4147-A177-3AD203B41FA5}">
                      <a16:colId xmlns:a16="http://schemas.microsoft.com/office/drawing/2014/main" val="4230135803"/>
                    </a:ext>
                  </a:extLst>
                </a:gridCol>
              </a:tblGrid>
              <a:tr h="29359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Designation</a:t>
                      </a:r>
                      <a:endParaRPr lang="fr-F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Value </a:t>
                      </a:r>
                      <a:endParaRPr lang="fr-F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73636643"/>
                  </a:ext>
                </a:extLst>
              </a:tr>
              <a:tr h="23372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GB" sz="1600" dirty="0"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Pipelines</a:t>
                      </a:r>
                      <a:endParaRPr lang="fr-FR" sz="1600" dirty="0"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94090466"/>
                  </a:ext>
                </a:extLst>
              </a:tr>
              <a:tr h="29858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Transportation distance (km) </a:t>
                      </a:r>
                      <a:endParaRPr lang="fr-F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600</a:t>
                      </a:r>
                      <a:endParaRPr lang="fr-F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39120145"/>
                  </a:ext>
                </a:extLst>
              </a:tr>
              <a:tr h="32813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Pipe equivalent radius (mm)</a:t>
                      </a:r>
                      <a:endParaRPr lang="fr-F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125</a:t>
                      </a:r>
                      <a:endParaRPr lang="fr-F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05859651"/>
                  </a:ext>
                </a:extLst>
              </a:tr>
              <a:tr h="27632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Inlet pressure of hydrogen (bar)</a:t>
                      </a:r>
                      <a:endParaRPr lang="fr-F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52.3</a:t>
                      </a:r>
                      <a:endParaRPr lang="fr-FR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92306014"/>
                  </a:ext>
                </a:extLst>
              </a:tr>
              <a:tr h="23372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Delivery pressure (bar)</a:t>
                      </a:r>
                      <a:endParaRPr lang="fr-F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50.0</a:t>
                      </a:r>
                      <a:endParaRPr lang="fr-F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1365478"/>
                  </a:ext>
                </a:extLst>
              </a:tr>
              <a:tr h="30165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Temperature of hydrogen (K)</a:t>
                      </a:r>
                      <a:endParaRPr lang="fr-F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293</a:t>
                      </a:r>
                      <a:endParaRPr lang="fr-F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43184331"/>
                  </a:ext>
                </a:extLst>
              </a:tr>
              <a:tr h="25905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Friction factor</a:t>
                      </a:r>
                      <a:endParaRPr lang="fr-F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</a:t>
                      </a:r>
                      <a:endParaRPr lang="fr-F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2214134"/>
                  </a:ext>
                </a:extLst>
              </a:tr>
              <a:tr h="31734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Decommissioning cost (%)</a:t>
                      </a:r>
                      <a:endParaRPr lang="fr-F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fr-F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51623522"/>
                  </a:ext>
                </a:extLst>
              </a:tr>
              <a:tr h="23372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O&amp;M cost (%)</a:t>
                      </a:r>
                      <a:endParaRPr lang="fr-F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fr-FR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53820485"/>
                  </a:ext>
                </a:extLst>
              </a:tr>
            </a:tbl>
          </a:graphicData>
        </a:graphic>
      </p:graphicFrame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3CBFD8B7-DBC0-E609-C44E-399089321F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3239734"/>
              </p:ext>
            </p:extLst>
          </p:nvPr>
        </p:nvGraphicFramePr>
        <p:xfrm>
          <a:off x="5910259" y="4413634"/>
          <a:ext cx="5747656" cy="20515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56936">
                  <a:extLst>
                    <a:ext uri="{9D8B030D-6E8A-4147-A177-3AD203B41FA5}">
                      <a16:colId xmlns:a16="http://schemas.microsoft.com/office/drawing/2014/main" val="516407933"/>
                    </a:ext>
                  </a:extLst>
                </a:gridCol>
                <a:gridCol w="890720">
                  <a:extLst>
                    <a:ext uri="{9D8B030D-6E8A-4147-A177-3AD203B41FA5}">
                      <a16:colId xmlns:a16="http://schemas.microsoft.com/office/drawing/2014/main" val="4066658634"/>
                    </a:ext>
                  </a:extLst>
                </a:gridCol>
              </a:tblGrid>
              <a:tr h="25105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GB" sz="1600" dirty="0"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Storage</a:t>
                      </a:r>
                      <a:endParaRPr lang="fr-FR" sz="1600" dirty="0"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52655438"/>
                  </a:ext>
                </a:extLst>
              </a:tr>
              <a:tr h="25105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Hydrogen storage period, (h)</a:t>
                      </a:r>
                      <a:endParaRPr lang="fr-F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168</a:t>
                      </a:r>
                      <a:endParaRPr lang="fr-F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62417261"/>
                  </a:ext>
                </a:extLst>
              </a:tr>
              <a:tr h="25105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Unit cost of cooling water for storage ($/ML)</a:t>
                      </a:r>
                      <a:endParaRPr lang="fr-F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0.00022</a:t>
                      </a:r>
                      <a:endParaRPr lang="fr-F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22666786"/>
                  </a:ext>
                </a:extLst>
              </a:tr>
              <a:tr h="25105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O&amp;M cost for hydrogen storage (%)</a:t>
                      </a:r>
                      <a:endParaRPr lang="fr-F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fr-F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81640348"/>
                  </a:ext>
                </a:extLst>
              </a:tr>
              <a:tr h="25105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Liquefaction</a:t>
                      </a:r>
                      <a:endParaRPr lang="fr-F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30734424"/>
                  </a:ext>
                </a:extLst>
              </a:tr>
              <a:tr h="32861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Cooling water flow rate of liquefaction (L/kg H</a:t>
                      </a:r>
                      <a:r>
                        <a:rPr lang="en-GB" sz="1400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fr-F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209</a:t>
                      </a:r>
                      <a:endParaRPr lang="fr-F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56849379"/>
                  </a:ext>
                </a:extLst>
              </a:tr>
              <a:tr h="25105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Daily boil-off rate (%)</a:t>
                      </a:r>
                      <a:endParaRPr lang="fr-F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</a:t>
                      </a:r>
                      <a:endParaRPr lang="fr-F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37831936"/>
                  </a:ext>
                </a:extLst>
              </a:tr>
            </a:tbl>
          </a:graphicData>
        </a:graphic>
      </p:graphicFrame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09F861D8-276A-825B-7852-DFEA4FD464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0046339"/>
              </p:ext>
            </p:extLst>
          </p:nvPr>
        </p:nvGraphicFramePr>
        <p:xfrm>
          <a:off x="5927270" y="1481140"/>
          <a:ext cx="5747656" cy="22839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64561">
                  <a:extLst>
                    <a:ext uri="{9D8B030D-6E8A-4147-A177-3AD203B41FA5}">
                      <a16:colId xmlns:a16="http://schemas.microsoft.com/office/drawing/2014/main" val="3643440114"/>
                    </a:ext>
                  </a:extLst>
                </a:gridCol>
                <a:gridCol w="1783095">
                  <a:extLst>
                    <a:ext uri="{9D8B030D-6E8A-4147-A177-3AD203B41FA5}">
                      <a16:colId xmlns:a16="http://schemas.microsoft.com/office/drawing/2014/main" val="207439357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GB" sz="1600" dirty="0"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Hydrogen generation plant </a:t>
                      </a:r>
                      <a:r>
                        <a:rPr lang="en-US" sz="1600" dirty="0"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(per unit)</a:t>
                      </a:r>
                      <a:endParaRPr lang="fr-FR" sz="1600" dirty="0"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437596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Annual hydrogen generation (ton/year)</a:t>
                      </a:r>
                      <a:endParaRPr lang="fr-F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32,000</a:t>
                      </a:r>
                      <a:endParaRPr lang="fr-F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082308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Thermal energy required (</a:t>
                      </a:r>
                      <a:r>
                        <a:rPr lang="en-GB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MWth</a:t>
                      </a: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)/unit</a:t>
                      </a:r>
                      <a:endParaRPr lang="fr-F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340</a:t>
                      </a:r>
                      <a:endParaRPr lang="fr-F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754606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Electric energy required (MWe)/unit</a:t>
                      </a:r>
                      <a:endParaRPr lang="fr-F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25.4</a:t>
                      </a:r>
                      <a:endParaRPr lang="fr-F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537741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Capital cost (M$/unit)</a:t>
                      </a:r>
                      <a:endParaRPr lang="fr-F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209</a:t>
                      </a:r>
                      <a:endParaRPr lang="fr-F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293109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Energy usage cost (M$)</a:t>
                      </a:r>
                      <a:endParaRPr lang="fr-F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13.27</a:t>
                      </a:r>
                      <a:endParaRPr lang="fr-F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061979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O&amp;M cost (%)</a:t>
                      </a:r>
                      <a:endParaRPr lang="fr-F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7.78</a:t>
                      </a:r>
                      <a:endParaRPr lang="fr-F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683173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Decommissioning cost (%)</a:t>
                      </a:r>
                      <a:endParaRPr lang="fr-F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fr-F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04275619"/>
                  </a:ext>
                </a:extLst>
              </a:tr>
            </a:tbl>
          </a:graphicData>
        </a:graphic>
      </p:graphicFrame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835F1E0F-D5D0-6F5A-1F8C-9C5E7B6DAE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7105314"/>
              </p:ext>
            </p:extLst>
          </p:nvPr>
        </p:nvGraphicFramePr>
        <p:xfrm>
          <a:off x="223158" y="1322900"/>
          <a:ext cx="4780187" cy="2590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22888">
                  <a:extLst>
                    <a:ext uri="{9D8B030D-6E8A-4147-A177-3AD203B41FA5}">
                      <a16:colId xmlns:a16="http://schemas.microsoft.com/office/drawing/2014/main" val="2651246716"/>
                    </a:ext>
                  </a:extLst>
                </a:gridCol>
                <a:gridCol w="1257299">
                  <a:extLst>
                    <a:ext uri="{9D8B030D-6E8A-4147-A177-3AD203B41FA5}">
                      <a16:colId xmlns:a16="http://schemas.microsoft.com/office/drawing/2014/main" val="226593676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Designation </a:t>
                      </a:r>
                      <a:endParaRPr lang="fr-F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Value</a:t>
                      </a:r>
                      <a:endParaRPr lang="fr-F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413631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GB" sz="1600" dirty="0"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Nuclear power plant </a:t>
                      </a:r>
                      <a:endParaRPr lang="fr-FR" sz="1600" dirty="0"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105395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Thermal ratting per unit </a:t>
                      </a:r>
                      <a:endParaRPr lang="fr-F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600</a:t>
                      </a:r>
                      <a:endParaRPr lang="fr-F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166246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units</a:t>
                      </a:r>
                      <a:endParaRPr lang="fr-F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fr-F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101994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Electricity rating (MWe/unit) </a:t>
                      </a:r>
                      <a:endParaRPr lang="fr-F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288</a:t>
                      </a:r>
                      <a:endParaRPr lang="fr-F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370212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Efficiency (%)</a:t>
                      </a:r>
                      <a:endParaRPr lang="fr-F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  <a:endParaRPr lang="fr-F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55928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Thermal heat of H</a:t>
                      </a:r>
                      <a:r>
                        <a:rPr lang="en-GB" sz="1400" baseline="-25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plant (MWth/unit)</a:t>
                      </a:r>
                      <a:endParaRPr lang="fr-F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340</a:t>
                      </a:r>
                      <a:endParaRPr lang="fr-F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242323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 specific capital cost (</a:t>
                      </a: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$/kWe</a:t>
                      </a: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fr-F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5400</a:t>
                      </a:r>
                      <a:endParaRPr lang="fr-F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497634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Capital cost (M$)</a:t>
                      </a:r>
                      <a:endParaRPr lang="fr-F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1050</a:t>
                      </a:r>
                      <a:endParaRPr lang="fr-F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310107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O&amp;M cost (% of CC)</a:t>
                      </a:r>
                      <a:endParaRPr lang="fr-F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5.8</a:t>
                      </a:r>
                      <a:endParaRPr lang="fr-F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949718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Fuel cost ($/kg)</a:t>
                      </a:r>
                      <a:endParaRPr lang="fr-F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270</a:t>
                      </a:r>
                      <a:endParaRPr lang="fr-F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697609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Decommissioning cost (% of CC)</a:t>
                      </a:r>
                      <a:endParaRPr lang="fr-F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fr-F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232969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53973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58AE1D-BE19-C9D9-BF8B-A5CDD12C6C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71A1A8F-8096-C2AC-9E3F-B3D94BE73F84}"/>
              </a:ext>
            </a:extLst>
          </p:cNvPr>
          <p:cNvSpPr txBox="1">
            <a:spLocks/>
          </p:cNvSpPr>
          <p:nvPr/>
        </p:nvSpPr>
        <p:spPr>
          <a:xfrm>
            <a:off x="441960" y="518160"/>
            <a:ext cx="10515600" cy="737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HEEP : INPUT </a:t>
            </a:r>
            <a:r>
              <a:rPr lang="fr-FR" sz="4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Parameters</a:t>
            </a:r>
            <a:r>
              <a:rPr lang="fr-FR" sz="4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and Assumptions</a:t>
            </a:r>
          </a:p>
        </p:txBody>
      </p:sp>
      <p:pic>
        <p:nvPicPr>
          <p:cNvPr id="4" name="Image 3" descr="Une image contenant texte, capture d’écran, nombre, affichage&#10;&#10;Description générée automatiquement">
            <a:extLst>
              <a:ext uri="{FF2B5EF4-FFF2-40B4-BE49-F238E27FC236}">
                <a16:creationId xmlns:a16="http://schemas.microsoft.com/office/drawing/2014/main" id="{5F02164D-77ED-A7A9-F872-84F4ED8DD3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970" y="1255775"/>
            <a:ext cx="3671480" cy="2729831"/>
          </a:xfrm>
          <a:prstGeom prst="rect">
            <a:avLst/>
          </a:prstGeom>
        </p:spPr>
      </p:pic>
      <p:pic>
        <p:nvPicPr>
          <p:cNvPr id="6" name="Image 5" descr="Une image contenant texte, capture d’écran, nombre, Police&#10;&#10;Description générée automatiquement">
            <a:extLst>
              <a:ext uri="{FF2B5EF4-FFF2-40B4-BE49-F238E27FC236}">
                <a16:creationId xmlns:a16="http://schemas.microsoft.com/office/drawing/2014/main" id="{3228FF8B-F1DB-385C-EC5B-ED6FEA85F3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1083" y="1327553"/>
            <a:ext cx="4137071" cy="2729832"/>
          </a:xfrm>
          <a:prstGeom prst="rect">
            <a:avLst/>
          </a:prstGeom>
        </p:spPr>
      </p:pic>
      <p:pic>
        <p:nvPicPr>
          <p:cNvPr id="7" name="Image 6" descr="Une image contenant texte, capture d’écran, nombre, Police&#10;&#10;Description générée automatiquement">
            <a:extLst>
              <a:ext uri="{FF2B5EF4-FFF2-40B4-BE49-F238E27FC236}">
                <a16:creationId xmlns:a16="http://schemas.microsoft.com/office/drawing/2014/main" id="{FDBB84FF-37C3-B4C4-DBE0-58C16C9B61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202" y="4057385"/>
            <a:ext cx="4077697" cy="2729831"/>
          </a:xfrm>
          <a:prstGeom prst="rect">
            <a:avLst/>
          </a:prstGeom>
        </p:spPr>
      </p:pic>
      <p:pic>
        <p:nvPicPr>
          <p:cNvPr id="8" name="Image 7" descr="Une image contenant texte, capture d’écran, nombre, Police&#10;&#10;Description générée automatiquement">
            <a:extLst>
              <a:ext uri="{FF2B5EF4-FFF2-40B4-BE49-F238E27FC236}">
                <a16:creationId xmlns:a16="http://schemas.microsoft.com/office/drawing/2014/main" id="{1C094909-4AD7-436E-648E-4DC3C651DF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0457" y="4299982"/>
            <a:ext cx="4406440" cy="2495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2311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005B53-D3CC-3F55-1B65-CDD34D115C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08F5BC5-15FA-BD8D-8910-D9A13D835762}"/>
              </a:ext>
            </a:extLst>
          </p:cNvPr>
          <p:cNvSpPr txBox="1">
            <a:spLocks/>
          </p:cNvSpPr>
          <p:nvPr/>
        </p:nvSpPr>
        <p:spPr>
          <a:xfrm>
            <a:off x="441960" y="518160"/>
            <a:ext cx="10515600" cy="737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Preliminary Results</a:t>
            </a:r>
            <a:endParaRPr lang="en-GB" b="1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 3" descr="Une image contenant texte, capture d’écran, Police, diagramme&#10;&#10;Description générée automatiquement">
            <a:extLst>
              <a:ext uri="{FF2B5EF4-FFF2-40B4-BE49-F238E27FC236}">
                <a16:creationId xmlns:a16="http://schemas.microsoft.com/office/drawing/2014/main" id="{8C874D43-2779-4FC1-F2A5-4B0B28F71D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0563" y="3429000"/>
            <a:ext cx="3738036" cy="1357313"/>
          </a:xfrm>
          <a:prstGeom prst="rect">
            <a:avLst/>
          </a:prstGeom>
        </p:spPr>
      </p:pic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87594AD5-8FAC-5788-FE2D-88738F9FF6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0833940"/>
              </p:ext>
            </p:extLst>
          </p:nvPr>
        </p:nvGraphicFramePr>
        <p:xfrm>
          <a:off x="213360" y="2377440"/>
          <a:ext cx="7833359" cy="31341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03169">
                  <a:extLst>
                    <a:ext uri="{9D8B030D-6E8A-4147-A177-3AD203B41FA5}">
                      <a16:colId xmlns:a16="http://schemas.microsoft.com/office/drawing/2014/main" val="2832634031"/>
                    </a:ext>
                  </a:extLst>
                </a:gridCol>
                <a:gridCol w="945732">
                  <a:extLst>
                    <a:ext uri="{9D8B030D-6E8A-4147-A177-3AD203B41FA5}">
                      <a16:colId xmlns:a16="http://schemas.microsoft.com/office/drawing/2014/main" val="2484861189"/>
                    </a:ext>
                  </a:extLst>
                </a:gridCol>
                <a:gridCol w="1442356">
                  <a:extLst>
                    <a:ext uri="{9D8B030D-6E8A-4147-A177-3AD203B41FA5}">
                      <a16:colId xmlns:a16="http://schemas.microsoft.com/office/drawing/2014/main" val="61445810"/>
                    </a:ext>
                  </a:extLst>
                </a:gridCol>
                <a:gridCol w="1172145">
                  <a:extLst>
                    <a:ext uri="{9D8B030D-6E8A-4147-A177-3AD203B41FA5}">
                      <a16:colId xmlns:a16="http://schemas.microsoft.com/office/drawing/2014/main" val="2499856583"/>
                    </a:ext>
                  </a:extLst>
                </a:gridCol>
                <a:gridCol w="1563167">
                  <a:extLst>
                    <a:ext uri="{9D8B030D-6E8A-4147-A177-3AD203B41FA5}">
                      <a16:colId xmlns:a16="http://schemas.microsoft.com/office/drawing/2014/main" val="3314510740"/>
                    </a:ext>
                  </a:extLst>
                </a:gridCol>
                <a:gridCol w="1306790">
                  <a:extLst>
                    <a:ext uri="{9D8B030D-6E8A-4147-A177-3AD203B41FA5}">
                      <a16:colId xmlns:a16="http://schemas.microsoft.com/office/drawing/2014/main" val="2739542358"/>
                    </a:ext>
                  </a:extLst>
                </a:gridCol>
              </a:tblGrid>
              <a:tr h="606951">
                <a:tc>
                  <a:txBody>
                    <a:bodyPr/>
                    <a:lstStyle/>
                    <a:p>
                      <a:pPr algn="just" hangingPunct="0">
                        <a:lnSpc>
                          <a:spcPts val="1300"/>
                        </a:lnSpc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Capital cost (Debt)</a:t>
                      </a:r>
                      <a:endParaRPr lang="fr-F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Capital cost (Equity)</a:t>
                      </a:r>
                      <a:endParaRPr lang="fr-F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O&amp;M + Refurbishment</a:t>
                      </a:r>
                      <a:endParaRPr lang="fr-F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Decommissioning cost</a:t>
                      </a:r>
                      <a:endParaRPr lang="fr-F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Facility total</a:t>
                      </a:r>
                      <a:endParaRPr lang="fr-F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62388607"/>
                  </a:ext>
                </a:extLst>
              </a:tr>
              <a:tr h="606951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00000"/>
                        </a:lnSpc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Nuclear Power Plant</a:t>
                      </a:r>
                      <a:endParaRPr lang="fr-F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300"/>
                        </a:lnSpc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300"/>
                        </a:lnSpc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0.22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300"/>
                        </a:lnSpc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300"/>
                        </a:lnSpc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300"/>
                        </a:lnSpc>
                      </a:pPr>
                      <a:r>
                        <a:rPr lang="en-GB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1.62</a:t>
                      </a:r>
                      <a:endParaRPr lang="fr-FR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0838033"/>
                  </a:ext>
                </a:extLst>
              </a:tr>
              <a:tr h="409048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00000"/>
                        </a:lnSpc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Hydrogen Generation</a:t>
                      </a:r>
                      <a:endParaRPr lang="fr-F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300"/>
                        </a:lnSpc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0.12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300"/>
                        </a:lnSpc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300"/>
                        </a:lnSpc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0.72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300"/>
                        </a:lnSpc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300"/>
                        </a:lnSpc>
                      </a:pPr>
                      <a:r>
                        <a:rPr lang="en-GB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0.96</a:t>
                      </a:r>
                      <a:endParaRPr lang="fr-FR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4421694"/>
                  </a:ext>
                </a:extLst>
              </a:tr>
              <a:tr h="409048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00000"/>
                        </a:lnSpc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Hydrogen storage</a:t>
                      </a:r>
                      <a:endParaRPr lang="fr-F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300"/>
                        </a:lnSpc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300"/>
                        </a:lnSpc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300"/>
                        </a:lnSpc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300"/>
                        </a:lnSpc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300"/>
                        </a:lnSpc>
                      </a:pPr>
                      <a:r>
                        <a:rPr lang="en-GB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0.11</a:t>
                      </a:r>
                      <a:endParaRPr lang="fr-FR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53402676"/>
                  </a:ext>
                </a:extLst>
              </a:tr>
              <a:tr h="606951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00000"/>
                        </a:lnSpc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Hydrogen Transportation</a:t>
                      </a:r>
                      <a:endParaRPr lang="fr-F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300"/>
                        </a:lnSpc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0.14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300"/>
                        </a:lnSpc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0.13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300"/>
                        </a:lnSpc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300"/>
                        </a:lnSpc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300"/>
                        </a:lnSpc>
                      </a:pPr>
                      <a:r>
                        <a:rPr lang="en-GB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0.32</a:t>
                      </a:r>
                      <a:endParaRPr lang="fr-FR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57912936"/>
                  </a:ext>
                </a:extLst>
              </a:tr>
              <a:tr h="409048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00000"/>
                        </a:lnSpc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of all facilities</a:t>
                      </a:r>
                      <a:endParaRPr lang="fr-F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300"/>
                        </a:lnSpc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0.62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300"/>
                        </a:lnSpc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300"/>
                        </a:lnSpc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1.76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300"/>
                        </a:lnSpc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0.12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300"/>
                        </a:lnSpc>
                      </a:pPr>
                      <a:r>
                        <a:rPr lang="en-GB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3.01</a:t>
                      </a:r>
                      <a:endParaRPr lang="fr-FR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354406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68839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42CE29D-9084-F8EF-EDDC-4A27FF40EBB6}"/>
              </a:ext>
            </a:extLst>
          </p:cNvPr>
          <p:cNvSpPr txBox="1">
            <a:spLocks/>
          </p:cNvSpPr>
          <p:nvPr/>
        </p:nvSpPr>
        <p:spPr>
          <a:xfrm>
            <a:off x="441960" y="518160"/>
            <a:ext cx="10515600" cy="737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endParaRPr lang="en-GB" b="1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0ECFFDF-C2D8-1015-05BE-4CB9D3F7BB72}"/>
              </a:ext>
            </a:extLst>
          </p:cNvPr>
          <p:cNvSpPr txBox="1"/>
          <p:nvPr/>
        </p:nvSpPr>
        <p:spPr>
          <a:xfrm>
            <a:off x="311332" y="1877785"/>
            <a:ext cx="11624854" cy="4190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study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focused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evaluate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hydrogen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production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cost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including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storage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and transportation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Case study 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Tunisian Economic data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HEEP </a:t>
            </a:r>
            <a:r>
              <a:rPr lang="en-US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The IAEA software used to </a:t>
            </a:r>
            <a:r>
              <a:rPr lang="en-US" sz="2000" b="1" i="0" dirty="0">
                <a:effectLst/>
                <a:latin typeface="Arial" panose="020B0604020202020204" pitchFamily="34" charset="0"/>
              </a:rPr>
              <a:t>perform economic analysis and feasibility studies </a:t>
            </a:r>
            <a:r>
              <a:rPr lang="en-US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 hydrogen production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Nuclear Heat Supply System 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gas turbine modular helium reactor (GT-MHR)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Hydrogen Production System</a:t>
            </a:r>
            <a:r>
              <a:rPr lang="en-US" sz="2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: 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</a:t>
            </a:r>
            <a:r>
              <a:rPr lang="en-GB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Sulfur</a:t>
            </a:r>
            <a:r>
              <a:rPr lang="en-GB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Iodine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process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study is </a:t>
            </a:r>
            <a:r>
              <a:rPr lang="en-US" sz="2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en-US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ngoing 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GB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study also highlights the importance of evaluating the sensitivity of capital costs for each facility to determine the levelized cost of hydrogen</a:t>
            </a:r>
            <a:endParaRPr lang="en-US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4477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EDBB99-2C3A-60DB-497F-7CF875DFC8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D32A2-5B62-AF3A-8A02-727A32B1F1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74119"/>
            <a:ext cx="9144000" cy="1254920"/>
          </a:xfrm>
        </p:spPr>
        <p:txBody>
          <a:bodyPr/>
          <a:lstStyle/>
          <a:p>
            <a:r>
              <a:rPr lang="en-GB" dirty="0"/>
              <a:t>Thanks for your Attention</a:t>
            </a:r>
          </a:p>
        </p:txBody>
      </p:sp>
    </p:spTree>
    <p:extLst>
      <p:ext uri="{BB962C8B-B14F-4D97-AF65-F5344CB8AC3E}">
        <p14:creationId xmlns:p14="http://schemas.microsoft.com/office/powerpoint/2010/main" val="1349754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539F9C1-811F-4FE5-A656-1616D6F16D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4326" y="2336458"/>
            <a:ext cx="11115675" cy="109254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800" b="1" kern="0" cap="all" dirty="0">
                <a:effectLst/>
              </a:rPr>
              <a:t>Nuclear Hydrogen Production Analysis for</a:t>
            </a:r>
            <a:br>
              <a:rPr lang="fr-FR" sz="2800" b="1" kern="0" cap="all" dirty="0">
                <a:effectLst/>
              </a:rPr>
            </a:br>
            <a:r>
              <a:rPr lang="en-US" sz="2800" b="1" kern="0" cap="all" dirty="0">
                <a:effectLst/>
              </a:rPr>
              <a:t>GT-MHR using HEEP Software </a:t>
            </a:r>
            <a:endParaRPr lang="en-GB" sz="28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31E5A99-86B7-4696-9D98-C28D48D148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4326" y="4748897"/>
            <a:ext cx="9601199" cy="1092542"/>
          </a:xfrm>
        </p:spPr>
        <p:txBody>
          <a:bodyPr>
            <a:normAutofit/>
          </a:bodyPr>
          <a:lstStyle/>
          <a:p>
            <a:pPr algn="l">
              <a:buFont typeface="Wingdings" panose="05000000000000000000" pitchFamily="2" charset="2"/>
              <a:buNone/>
              <a:defRPr/>
            </a:pPr>
            <a:r>
              <a:rPr lang="en-GB" altLang="fr-FR" sz="2800" b="1" kern="0" dirty="0"/>
              <a:t>Walid </a:t>
            </a:r>
            <a:r>
              <a:rPr lang="en-GB" altLang="fr-FR" sz="2800" b="1" kern="0" dirty="0" err="1"/>
              <a:t>Dridi</a:t>
            </a:r>
            <a:r>
              <a:rPr lang="en-GB" altLang="fr-FR" sz="2800" b="1" kern="0" dirty="0"/>
              <a:t> </a:t>
            </a:r>
            <a:r>
              <a:rPr lang="en-GB" altLang="fr-FR" sz="2000" b="1" i="1" kern="0" dirty="0"/>
              <a:t>PhD &amp; Eng</a:t>
            </a:r>
            <a:endParaRPr lang="en-GB" altLang="fr-FR" sz="2000" b="1" i="1" kern="0" baseline="30000" dirty="0"/>
          </a:p>
          <a:p>
            <a:pPr algn="l">
              <a:spcAft>
                <a:spcPts val="0"/>
              </a:spcAft>
              <a:buNone/>
              <a:defRPr/>
            </a:pPr>
            <a:r>
              <a:rPr lang="en-GB" sz="1800" b="1" dirty="0">
                <a:effectLst/>
                <a:ea typeface="Times New Roman" panose="02020603050405020304" pitchFamily="18" charset="0"/>
              </a:rPr>
              <a:t>National Centre of Nuclear Science and Technology (CNSTN), Tunisia</a:t>
            </a:r>
            <a:endParaRPr lang="en-GB" sz="1800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AC73F7B-9713-25E1-5ED5-D3FE5049D728}"/>
              </a:ext>
            </a:extLst>
          </p:cNvPr>
          <p:cNvSpPr txBox="1"/>
          <p:nvPr/>
        </p:nvSpPr>
        <p:spPr>
          <a:xfrm>
            <a:off x="2249090" y="5877610"/>
            <a:ext cx="80521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0" u="none" strike="noStrike" baseline="0" dirty="0">
                <a:solidFill>
                  <a:srgbClr val="0070C0"/>
                </a:solidFill>
                <a:latin typeface="Arial" panose="020B0604020202020204" pitchFamily="34" charset="0"/>
              </a:rPr>
              <a:t>TRACK A.5 – SESSION 5.3: Non-Electric Applications for SMR </a:t>
            </a:r>
            <a:r>
              <a:rPr lang="en-US" sz="1800" b="0" i="0" u="none" strike="noStrike" baseline="0" dirty="0">
                <a:solidFill>
                  <a:srgbClr val="0070C0"/>
                </a:solidFill>
                <a:latin typeface="Arial" panose="020B060402020202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449761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C0A6DAA-7930-0F5B-901C-0525BE15F612}"/>
              </a:ext>
            </a:extLst>
          </p:cNvPr>
          <p:cNvSpPr txBox="1">
            <a:spLocks/>
          </p:cNvSpPr>
          <p:nvPr/>
        </p:nvSpPr>
        <p:spPr>
          <a:xfrm>
            <a:off x="441960" y="518160"/>
            <a:ext cx="10515600" cy="737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Outline</a:t>
            </a:r>
            <a:endParaRPr lang="en-GB" b="1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9E123434-BCF8-B36B-22DE-20AB56967A21}"/>
              </a:ext>
            </a:extLst>
          </p:cNvPr>
          <p:cNvSpPr txBox="1"/>
          <p:nvPr/>
        </p:nvSpPr>
        <p:spPr>
          <a:xfrm>
            <a:off x="613410" y="1622048"/>
            <a:ext cx="8677275" cy="526297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Scope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endParaRPr lang="fr-FR" altLang="fr-F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fr-FR" altLang="fr-FR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Hydrogen</a:t>
            </a:r>
            <a:r>
              <a:rPr lang="fr-FR" alt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 production </a:t>
            </a:r>
            <a:r>
              <a:rPr lang="fr-FR" altLang="fr-FR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  <a:endParaRPr lang="fr-FR" altLang="fr-F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eaLnBrk="1" hangingPunct="1">
              <a:buFont typeface="+mj-lt"/>
              <a:buAutoNum type="arabicPeriod"/>
              <a:defRPr/>
            </a:pPr>
            <a:endParaRPr lang="fr-FR" altLang="fr-F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GB" sz="2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GT-MHR applications</a:t>
            </a:r>
            <a:endParaRPr lang="fr-FR" sz="28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eaLnBrk="1" hangingPunct="1">
              <a:buFont typeface="+mj-lt"/>
              <a:buAutoNum type="arabicPeriod"/>
              <a:defRPr/>
            </a:pPr>
            <a:endParaRPr lang="fr-FR" altLang="fr-F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fr-FR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HEEP : INPUT </a:t>
            </a:r>
            <a:r>
              <a:rPr lang="fr-FR" sz="28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Parameters</a:t>
            </a:r>
            <a:r>
              <a:rPr lang="fr-FR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and Assumptions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endParaRPr lang="fr-FR" altLang="fr-FR" sz="28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fr-FR" altLang="fr-FR" sz="2800" b="1" kern="0" dirty="0" err="1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fr-FR" altLang="fr-FR" sz="2800" b="1" kern="0" dirty="0">
                <a:latin typeface="Arial" panose="020B0604020202020204" pitchFamily="34" charset="0"/>
                <a:cs typeface="Arial" panose="020B0604020202020204" pitchFamily="34" charset="0"/>
              </a:rPr>
              <a:t> and discussion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endParaRPr lang="fr-FR" altLang="fr-FR" sz="28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fr-FR" altLang="fr-FR" sz="2800" b="1" kern="0" dirty="0"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</a:p>
          <a:p>
            <a:pPr eaLnBrk="1" hangingPunct="1">
              <a:defRPr/>
            </a:pPr>
            <a:endParaRPr lang="en-GB" altLang="fr-FR" sz="28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7160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7B0546-37BF-BAD3-7EB2-C742F47DF8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49BE144-FB2E-CA2A-F394-53FDA198C9CD}"/>
              </a:ext>
            </a:extLst>
          </p:cNvPr>
          <p:cNvSpPr txBox="1">
            <a:spLocks/>
          </p:cNvSpPr>
          <p:nvPr/>
        </p:nvSpPr>
        <p:spPr>
          <a:xfrm>
            <a:off x="441960" y="518160"/>
            <a:ext cx="10515600" cy="737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Scope</a:t>
            </a:r>
            <a:endParaRPr lang="en-GB" b="1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DCDDFDA-E752-EDA6-EE17-543FE66907D4}"/>
              </a:ext>
            </a:extLst>
          </p:cNvPr>
          <p:cNvSpPr txBox="1"/>
          <p:nvPr/>
        </p:nvSpPr>
        <p:spPr>
          <a:xfrm>
            <a:off x="233362" y="1248826"/>
            <a:ext cx="11853863" cy="51655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 eaLnBrk="1" hangingPunct="1">
              <a:buFont typeface="Wingdings" panose="05000000000000000000" pitchFamily="2" charset="2"/>
              <a:buChar char="ü"/>
              <a:defRPr/>
            </a:pP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framework of the Coordinated Research </a:t>
            </a:r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Economic Appraisal of Small Modular Reactors Projects: Methodologies and Applications project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(2020-2024).</a:t>
            </a:r>
            <a:endParaRPr lang="en-GB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 algn="just" eaLnBrk="1" hangingPunct="1">
              <a:buFont typeface="Wingdings" panose="05000000000000000000" pitchFamily="2" charset="2"/>
              <a:buChar char="ü"/>
              <a:defRPr/>
            </a:pPr>
            <a:endParaRPr lang="en-US" sz="1800" dirty="0">
              <a:solidFill>
                <a:srgbClr val="0000FF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 algn="just" eaLnBrk="1" hangingPunct="1">
              <a:buFont typeface="Wingdings" panose="05000000000000000000" pitchFamily="2" charset="2"/>
              <a:buChar char="ü"/>
              <a:defRPr/>
            </a:pP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Participation with research project </a:t>
            </a:r>
            <a:r>
              <a:rPr lang="en-US" sz="1800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Economic and financial case study on High Temperature Gas Cooled SMR in Tunisia</a:t>
            </a:r>
            <a:endParaRPr lang="fr-TN" sz="1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defRPr/>
            </a:pPr>
            <a:endParaRPr lang="en-US" sz="1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 algn="just" eaLnBrk="1" hangingPunct="1">
              <a:buFont typeface="Wingdings" panose="05000000000000000000" pitchFamily="2" charset="2"/>
              <a:buChar char="ü"/>
              <a:defRPr/>
            </a:pP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 this project our team (from CNSTN and Engineering schools) is proposing to conduct a technical and economical feasibility studies for the implementation of small modular reactors (SMR). </a:t>
            </a:r>
          </a:p>
          <a:p>
            <a:pPr marL="285750" indent="-285750" algn="just" eaLnBrk="1" hangingPunct="1">
              <a:buFont typeface="Wingdings" panose="05000000000000000000" pitchFamily="2" charset="2"/>
              <a:buChar char="ü"/>
              <a:defRPr/>
            </a:pPr>
            <a:endParaRPr lang="en-US" sz="1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 algn="just" eaLnBrk="1" hangingPunct="1">
              <a:buFont typeface="Wingdings" panose="05000000000000000000" pitchFamily="2" charset="2"/>
              <a:buChar char="ü"/>
              <a:defRPr/>
            </a:pP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size of the grid and the desalination needs of the country make the SMR technology highly suitable for Tunisia for both </a:t>
            </a:r>
            <a:r>
              <a:rPr lang="en-US" sz="1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electricity generation, water desalination, Hydrogen production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fr-TN" sz="1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 algn="just" eaLnBrk="1" hangingPunct="1">
              <a:buFont typeface="Wingdings" panose="05000000000000000000" pitchFamily="2" charset="2"/>
              <a:buChar char="ü"/>
              <a:defRPr/>
            </a:pPr>
            <a:endParaRPr lang="en-GB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 algn="just" eaLnBrk="1" hangingPunct="1">
              <a:buFont typeface="Wingdings" panose="05000000000000000000" pitchFamily="2" charset="2"/>
              <a:buChar char="ü"/>
              <a:defRPr/>
            </a:pPr>
            <a:r>
              <a:rPr lang="en-GB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 is conducted the investigation to </a:t>
            </a: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estimate the cost of electricity and desalinated water productions for various scenarios.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Technical study (optimizing the 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nuclear desalination </a:t>
            </a:r>
            <a:r>
              <a:rPr lang="fr-FR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plants and </a:t>
            </a:r>
            <a:r>
              <a:rPr lang="en-GB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Hydrogen production process </a:t>
            </a: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cycle </a:t>
            </a:r>
            <a:r>
              <a:rPr lang="fr-FR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coupling</a:t>
            </a:r>
            <a:r>
              <a:rPr lang="fr-FR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Economical assessment (using </a:t>
            </a:r>
            <a:r>
              <a:rPr lang="en-US" sz="1800" b="1" i="0" u="none" strike="noStrike" baseline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DEEP5.1 </a:t>
            </a:r>
            <a:r>
              <a:rPr lang="en-US" sz="18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sz="1800" b="1" i="0" u="none" strike="noStrike" baseline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HEEP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fr-FR" alt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85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C620F1-FD9A-6622-C580-1F8B2C93D0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30FF3A5-0160-66D0-F339-FF095F2C2356}"/>
              </a:ext>
            </a:extLst>
          </p:cNvPr>
          <p:cNvSpPr txBox="1">
            <a:spLocks/>
          </p:cNvSpPr>
          <p:nvPr/>
        </p:nvSpPr>
        <p:spPr>
          <a:xfrm>
            <a:off x="441960" y="518160"/>
            <a:ext cx="10515600" cy="737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Hydrogen advantages</a:t>
            </a:r>
            <a:endParaRPr lang="en-GB" b="1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47768E03-3086-0605-741C-323939773A21}"/>
              </a:ext>
            </a:extLst>
          </p:cNvPr>
          <p:cNvSpPr txBox="1"/>
          <p:nvPr/>
        </p:nvSpPr>
        <p:spPr>
          <a:xfrm>
            <a:off x="167640" y="1491846"/>
            <a:ext cx="12024360" cy="4478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6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Hydrogen is expected by many energy experts and stakeholders to become 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6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he most important fuel for solving energy and 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16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nvironmental problems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Hydrogen has gained attention as a potential energy source and fuel due to its various benefits across different industries.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Clean Energy Source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hydrogen produces only water as a byproduct, making it a zero-emission energy carrier.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Versatility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 Hydrogen can be used in multiple sectors, including transportation, industrial processes, and heating.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Energy Density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 Hydrogen has a high energy-to-weight ratio, it can store more energy per unit mass compared to other fuels,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Long-</a:t>
            </a:r>
            <a:r>
              <a:rPr lang="fr-F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term</a:t>
            </a:r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 Energy Storage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hydrogen can store large amounts of energy for longer periods. useful for balancing supply and demand in energy grids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Decarbonization Potential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 Hydrogen offers a pathway to decarbonize hard-to-electrify sectors like heavy industry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Reduction of Air Pollution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 Replacing fossil fuels in transportation and industry,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reduce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pollutants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nitrogen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oxides,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sulfur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oxides (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SOx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79331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4AC979-00D5-CEA7-3A63-C6FEC549A4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49F6201-74CE-3DAB-6A9F-3258E9925FC8}"/>
              </a:ext>
            </a:extLst>
          </p:cNvPr>
          <p:cNvSpPr txBox="1">
            <a:spLocks/>
          </p:cNvSpPr>
          <p:nvPr/>
        </p:nvSpPr>
        <p:spPr>
          <a:xfrm>
            <a:off x="441960" y="518160"/>
            <a:ext cx="10515600" cy="737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Hydrogen Production Methods</a:t>
            </a:r>
            <a:endParaRPr lang="en-GB" b="1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 3" descr="Une image contenant texte, capture d’écran, diagramme, Plan&#10;&#10;Description générée automatiquement">
            <a:extLst>
              <a:ext uri="{FF2B5EF4-FFF2-40B4-BE49-F238E27FC236}">
                <a16:creationId xmlns:a16="http://schemas.microsoft.com/office/drawing/2014/main" id="{9CD49E96-8DDB-1AEA-4315-3614E7A841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6163" y="1255776"/>
            <a:ext cx="4591050" cy="3109235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A200913D-DB4C-8748-BB1B-7D2583BF2C7A}"/>
              </a:ext>
            </a:extLst>
          </p:cNvPr>
          <p:cNvSpPr txBox="1"/>
          <p:nvPr/>
        </p:nvSpPr>
        <p:spPr>
          <a:xfrm>
            <a:off x="204787" y="4920519"/>
            <a:ext cx="5668565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8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Nuclear hydrogen production can be made by :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18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Low temperature </a:t>
            </a:r>
            <a:r>
              <a:rPr lang="fr-FR" sz="1800" b="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electrolysis</a:t>
            </a:r>
            <a:r>
              <a:rPr lang="fr-FR" sz="18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fr-FR" sz="18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igh-</a:t>
            </a:r>
            <a:r>
              <a:rPr lang="fr-FR" sz="1800" b="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temperature</a:t>
            </a:r>
            <a:r>
              <a:rPr lang="fr-FR" sz="18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800" b="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electrolysis</a:t>
            </a:r>
            <a:r>
              <a:rPr lang="fr-FR" sz="18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8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hermochemical, and 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18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ybrid processes. </a:t>
            </a:r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C7DE912-2B92-0DA8-7993-BD60DD60051D}"/>
              </a:ext>
            </a:extLst>
          </p:cNvPr>
          <p:cNvSpPr txBox="1"/>
          <p:nvPr/>
        </p:nvSpPr>
        <p:spPr>
          <a:xfrm>
            <a:off x="204787" y="1424190"/>
            <a:ext cx="8424863" cy="32008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1800" b="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Hydrogen</a:t>
            </a:r>
            <a:r>
              <a:rPr lang="fr-FR" sz="18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800" b="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exists</a:t>
            </a:r>
            <a:r>
              <a:rPr lang="fr-FR" sz="18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fr-FR" sz="1800" b="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abundance</a:t>
            </a:r>
            <a:r>
              <a:rPr lang="fr-FR" sz="18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in nature </a:t>
            </a:r>
            <a:r>
              <a:rPr lang="en-US" sz="18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in the form of water, 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ot alone which brings a need to produce it 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se in a sustainable and environmentally friendly manner. 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8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There are several methods of achieving this, including 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team reforming of natural gas, 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oal gasification, 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ater electrolysis and 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hermochemical water decomposition.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8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The main methods for production of hydrogen from various energy sources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159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918C9B-7F3C-72D6-9237-ECD94FCB55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5F4C4C4-F560-6495-3106-3F7ABE8E9623}"/>
              </a:ext>
            </a:extLst>
          </p:cNvPr>
          <p:cNvSpPr txBox="1">
            <a:spLocks/>
          </p:cNvSpPr>
          <p:nvPr/>
        </p:nvSpPr>
        <p:spPr>
          <a:xfrm>
            <a:off x="441960" y="518160"/>
            <a:ext cx="10515600" cy="737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Hydrogen Production Methods</a:t>
            </a:r>
            <a:endParaRPr lang="en-GB" b="1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1EAC54D-E19A-5E4B-9AFE-742D5DF8B8CF}"/>
              </a:ext>
            </a:extLst>
          </p:cNvPr>
          <p:cNvSpPr txBox="1"/>
          <p:nvPr/>
        </p:nvSpPr>
        <p:spPr>
          <a:xfrm>
            <a:off x="140493" y="3454397"/>
            <a:ext cx="11911013" cy="3247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600"/>
              </a:spcAft>
            </a:pPr>
            <a:r>
              <a:rPr lang="en-US" sz="16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Thermochemical processes </a:t>
            </a:r>
            <a:r>
              <a:rPr lang="en-US" sz="1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Series of some chemical reactions to split water into hydrogen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hese processes seem to be using only heat as the energy source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Electrical power or electrolytic processes are required for additional. 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6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original Sulfur-Iodine (SI) process </a:t>
            </a:r>
            <a:r>
              <a:rPr lang="en-US" sz="1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proposed by General Atomics (GA) and </a:t>
            </a:r>
            <a:r>
              <a:rPr lang="en-US" sz="16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 L/h</a:t>
            </a:r>
            <a:r>
              <a:rPr lang="en-US" sz="1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production. 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Japan Atomic Energy Agency (JAEA) : SI process with a plan to construct a </a:t>
            </a:r>
            <a:r>
              <a:rPr lang="en-US" sz="16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tons/day </a:t>
            </a:r>
            <a:r>
              <a:rPr lang="en-US" sz="1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hydrogen by Nuclear. </a:t>
            </a:r>
          </a:p>
          <a:p>
            <a:pPr algn="l">
              <a:spcAft>
                <a:spcPts val="600"/>
              </a:spcAft>
            </a:pPr>
            <a:endParaRPr lang="en-US" sz="1600" b="1" i="0" u="none" strike="noStrike" baseline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Aft>
                <a:spcPts val="600"/>
              </a:spcAft>
            </a:pPr>
            <a:r>
              <a:rPr lang="en-US" sz="16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Hybrid Sulfur Cycle (</a:t>
            </a:r>
            <a:r>
              <a:rPr lang="en-US" sz="1600" b="1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HyS</a:t>
            </a:r>
            <a:r>
              <a:rPr lang="en-US" sz="16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1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a two-step process, working around 800°C. 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modified </a:t>
            </a:r>
            <a:r>
              <a:rPr lang="en-US" sz="16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HyS</a:t>
            </a:r>
            <a:r>
              <a:rPr lang="en-US" sz="1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has been introduced in Japan, to decrease temperature to (500-700 °C). 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hybrid copper-chlorine (Cu-Cl) cycle, medium temperature, 3 to 5 steps, like thermochemical and electrochemical.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Led by ANL, Atomic Energy of Canada Ltd (AECL), and Atomic Energy </a:t>
            </a:r>
            <a:r>
              <a:rPr lang="fr-FR" sz="16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Commission (CEA)</a:t>
            </a:r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3D4850F6-22CB-D23D-F072-58318BEBD76E}"/>
              </a:ext>
            </a:extLst>
          </p:cNvPr>
          <p:cNvSpPr txBox="1"/>
          <p:nvPr/>
        </p:nvSpPr>
        <p:spPr>
          <a:xfrm>
            <a:off x="140493" y="1241488"/>
            <a:ext cx="11475245" cy="19543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16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Low temperature electrolysis </a:t>
            </a:r>
            <a:r>
              <a:rPr lang="en-US" sz="16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is simply splitting water into hydrogen and oxygen </a:t>
            </a:r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6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using electrical power which possesses a high amount of electricity consumption (~1.23 V/molH</a:t>
            </a:r>
            <a:r>
              <a:rPr lang="en-US" sz="1600" b="0" i="0" u="none" strike="noStrike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6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O).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16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High-temperature electrolysis, or steam electrolysis, 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It </a:t>
            </a:r>
            <a:r>
              <a:rPr lang="en-US" sz="16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is a method to split steam into hydrogen and oxygen. 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6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Electrical energy requirement for splitting steam is lower than that of liquid water 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6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This method is not yet commercially (Lab scale) in INL : solid oxide electrolysis cell</a:t>
            </a:r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9112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216D0D-CE93-EB32-ECD2-E5B8078DA7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7C0B2FA-11C5-3993-1355-0BEA09CFA88D}"/>
              </a:ext>
            </a:extLst>
          </p:cNvPr>
          <p:cNvSpPr txBox="1">
            <a:spLocks/>
          </p:cNvSpPr>
          <p:nvPr/>
        </p:nvSpPr>
        <p:spPr>
          <a:xfrm>
            <a:off x="441960" y="518160"/>
            <a:ext cx="10515600" cy="737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GT-MHR applications</a:t>
            </a:r>
            <a:endParaRPr lang="en-GB" b="1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 3" descr="Une image contenant texte, capture d’écran, diagramme&#10;&#10;Description générée automatiquement">
            <a:extLst>
              <a:ext uri="{FF2B5EF4-FFF2-40B4-BE49-F238E27FC236}">
                <a16:creationId xmlns:a16="http://schemas.microsoft.com/office/drawing/2014/main" id="{A223E730-CD30-8923-E630-CC462D56C6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0141" y="1818576"/>
            <a:ext cx="7180080" cy="3987483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22F42AB4-93FF-7A83-AE33-7F6E896AD714}"/>
              </a:ext>
            </a:extLst>
          </p:cNvPr>
          <p:cNvSpPr txBox="1"/>
          <p:nvPr/>
        </p:nvSpPr>
        <p:spPr>
          <a:xfrm>
            <a:off x="187506" y="1818576"/>
            <a:ext cx="4841693" cy="4739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 hangingPunct="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gas turbine modular helium reactor (GT-MHR) couples a HTGR with a Brayton power conversion cycle to produce electricity at high efficiency. </a:t>
            </a:r>
          </a:p>
          <a:p>
            <a:pPr marL="285750" indent="-285750" algn="just" hangingPunct="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GT-MHR is expected for many applications taking advantage of their high temperature helium coolant of maximum 850 °C. </a:t>
            </a:r>
          </a:p>
          <a:p>
            <a:pPr marL="742950" lvl="1" indent="-285750" algn="just" hangingPunct="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Electricity generation, </a:t>
            </a:r>
          </a:p>
          <a:p>
            <a:pPr marL="742950" lvl="1" indent="-285750" algn="just" hangingPunct="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</a:t>
            </a: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ydrogen production, </a:t>
            </a:r>
          </a:p>
          <a:p>
            <a:pPr marL="742950" lvl="1" indent="-285750" algn="just" hangingPunct="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rocess steam supply, </a:t>
            </a:r>
          </a:p>
          <a:p>
            <a:pPr marL="742950" lvl="1" indent="-285750" algn="just" hangingPunct="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Waste heat utilization (various temperature ranges). </a:t>
            </a:r>
          </a:p>
          <a:p>
            <a:pPr marL="285750" indent="-285750" algn="just" hangingPunct="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 the reactor unit can produce high coolant outlet temperatures, the modular helium reactor system can also efficiently produce hydrogen, e.g. by high temperature electrolysis or thermochemical water splitting.</a:t>
            </a:r>
            <a:endParaRPr lang="fr-FR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4158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703AE9-689B-C807-D803-394B9EF0B6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4FF81A-282F-516D-E9C3-4E72E68C4EAE}"/>
              </a:ext>
            </a:extLst>
          </p:cNvPr>
          <p:cNvSpPr txBox="1">
            <a:spLocks/>
          </p:cNvSpPr>
          <p:nvPr/>
        </p:nvSpPr>
        <p:spPr>
          <a:xfrm>
            <a:off x="441960" y="518160"/>
            <a:ext cx="10515600" cy="737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HEEP : </a:t>
            </a:r>
            <a:r>
              <a:rPr lang="fr-FR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Hydrogen</a:t>
            </a:r>
            <a:r>
              <a:rPr lang="fr-FR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Economic</a:t>
            </a:r>
            <a:r>
              <a:rPr lang="fr-FR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Evaluation Program</a:t>
            </a:r>
            <a:endParaRPr lang="en-GB" b="1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20ADDEF-4B46-485C-05B3-77532735D9A6}"/>
              </a:ext>
            </a:extLst>
          </p:cNvPr>
          <p:cNvSpPr txBox="1"/>
          <p:nvPr/>
        </p:nvSpPr>
        <p:spPr>
          <a:xfrm>
            <a:off x="90489" y="1179874"/>
            <a:ext cx="7372349" cy="32778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 fontAlgn="auto" hangingPunct="1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1600" dirty="0">
                <a:solidFill>
                  <a:srgbClr val="1C1C1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HEEP software package, developed by the IAEA, is a released tool for evaluating the economic aspects of large-scale nuclear hydrogen </a:t>
            </a:r>
            <a:r>
              <a:rPr lang="en-GB" sz="1600" b="1" dirty="0">
                <a:solidFill>
                  <a:srgbClr val="1C1C1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production</a:t>
            </a:r>
            <a:r>
              <a:rPr lang="en-GB" sz="1600" dirty="0">
                <a:solidFill>
                  <a:srgbClr val="1C1C1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including </a:t>
            </a:r>
            <a:r>
              <a:rPr lang="en-GB" sz="1600" b="1" dirty="0">
                <a:solidFill>
                  <a:srgbClr val="1C1C1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storage</a:t>
            </a:r>
            <a:r>
              <a:rPr lang="en-GB" sz="1600" dirty="0">
                <a:solidFill>
                  <a:srgbClr val="1C1C1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and </a:t>
            </a:r>
            <a:r>
              <a:rPr lang="en-GB" sz="1600" b="1" dirty="0">
                <a:solidFill>
                  <a:srgbClr val="1C1C1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transportation</a:t>
            </a:r>
            <a:r>
              <a:rPr lang="en-GB" sz="1600" dirty="0">
                <a:solidFill>
                  <a:srgbClr val="1C1C1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options. </a:t>
            </a:r>
          </a:p>
          <a:p>
            <a:pPr marL="285750" indent="-285750" algn="just" fontAlgn="auto" hangingPunct="1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1600" dirty="0">
                <a:solidFill>
                  <a:srgbClr val="1C1C1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It can assess various hydrogen </a:t>
            </a:r>
            <a:r>
              <a:rPr lang="en-GB" sz="1600" b="1" dirty="0">
                <a:solidFill>
                  <a:srgbClr val="1C1C1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production methods</a:t>
            </a:r>
            <a:r>
              <a:rPr lang="en-GB" sz="1600" dirty="0">
                <a:solidFill>
                  <a:srgbClr val="1C1C1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such as low and high-temperature electrolysis, thermo-electro-chemical hydrogen production, and steam methane reforming, in terms of their economic viability. </a:t>
            </a:r>
          </a:p>
          <a:p>
            <a:pPr marL="285750" indent="-285750" algn="just" fontAlgn="auto" hangingPunct="1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1600" dirty="0">
                <a:solidFill>
                  <a:srgbClr val="1C1C1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software includes details such as capacities, total capital cost, initial and annual fuel costs for cost estimation. </a:t>
            </a:r>
          </a:p>
          <a:p>
            <a:pPr marL="285750" indent="-285750" algn="just" fontAlgn="auto" hangingPunct="1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1600" dirty="0">
                <a:solidFill>
                  <a:srgbClr val="1C1C1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</a:t>
            </a:r>
            <a:r>
              <a:rPr lang="en-GB" sz="1600" b="1" dirty="0">
                <a:solidFill>
                  <a:srgbClr val="1C1C1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technical and economical details </a:t>
            </a:r>
            <a:r>
              <a:rPr lang="en-GB" sz="1600" dirty="0">
                <a:solidFill>
                  <a:srgbClr val="1C1C1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and specific case studies about the HEEP software package, including cost items (capital or fixed cost, operational costs, decommissioning cost), and an execution module for levelized costs of hydrogen production.</a:t>
            </a:r>
            <a:endParaRPr lang="fr-FR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8A4497E-E74D-001E-651D-81B1F8EE7B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7551" y="1868488"/>
            <a:ext cx="4714449" cy="1674813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0EAE4B40-6CDC-0075-F0A9-3136AE5255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7548" y="4443412"/>
            <a:ext cx="9020175" cy="2314575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F1E1A792-303F-E9AF-19D4-BF8EA4F6A0F7}"/>
              </a:ext>
            </a:extLst>
          </p:cNvPr>
          <p:cNvSpPr txBox="1"/>
          <p:nvPr/>
        </p:nvSpPr>
        <p:spPr>
          <a:xfrm>
            <a:off x="90489" y="5492382"/>
            <a:ext cx="30098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800" b="1" i="0" u="none" strike="noStrike" baseline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echnical features of HEEP</a:t>
            </a:r>
            <a:endParaRPr lang="fr-FR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6675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4bacced-d3e9-4230-8110-5185e6b8723a">
      <Terms xmlns="http://schemas.microsoft.com/office/infopath/2007/PartnerControls"/>
    </lcf76f155ced4ddcb4097134ff3c332f>
    <TaxCatchAll xmlns="0311a6d6-6c49-40aa-926b-e98182ea64d2" xsi:nil="true"/>
    <Open_x0020_with_x0020_Seclore xmlns="94bacced-d3e9-4230-8110-5185e6b8723a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1572403A950A449F03D309DCDCB39C" ma:contentTypeVersion="18" ma:contentTypeDescription="Create a new document." ma:contentTypeScope="" ma:versionID="c3ff5bd11e6bfd98406c8a4dae36b260">
  <xsd:schema xmlns:xsd="http://www.w3.org/2001/XMLSchema" xmlns:xs="http://www.w3.org/2001/XMLSchema" xmlns:p="http://schemas.microsoft.com/office/2006/metadata/properties" xmlns:ns2="94bacced-d3e9-4230-8110-5185e6b8723a" xmlns:ns3="89039979-132d-4e33-b8d6-8b0f084d9471" xmlns:ns4="0311a6d6-6c49-40aa-926b-e98182ea64d2" targetNamespace="http://schemas.microsoft.com/office/2006/metadata/properties" ma:root="true" ma:fieldsID="12ff1ac6586bb3cc493a838c4adcd485" ns2:_="" ns3:_="" ns4:_="">
    <xsd:import namespace="94bacced-d3e9-4230-8110-5185e6b8723a"/>
    <xsd:import namespace="89039979-132d-4e33-b8d6-8b0f084d9471"/>
    <xsd:import namespace="0311a6d6-6c49-40aa-926b-e98182ea64d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Open_x0020_with_x0020_Seclore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4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bacced-d3e9-4230-8110-5185e6b8723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Open_x0020_with_x0020_Seclore" ma:index="14" nillable="true" ma:displayName="Open with Seclore" ma:hidden="true" ma:internalName="Open_x0020_with_x0020_Seclor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38c7bd71-0de2-450a-8d3d-78c5334383f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039979-132d-4e33-b8d6-8b0f084d947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11a6d6-6c49-40aa-926b-e98182ea64d2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bec759ce-e5e5-4926-916d-bee7019b82dd}" ma:internalName="TaxCatchAll" ma:showField="CatchAllData" ma:web="0311a6d6-6c49-40aa-926b-e98182ea64d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EF5A183-8DB8-4E33-A3B8-B56576635C6B}">
  <ds:schemaRefs>
    <ds:schemaRef ds:uri="http://schemas.microsoft.com/office/infopath/2007/PartnerControls"/>
    <ds:schemaRef ds:uri="http://schemas.microsoft.com/office/2006/documentManagement/types"/>
    <ds:schemaRef ds:uri="89039979-132d-4e33-b8d6-8b0f084d9471"/>
    <ds:schemaRef ds:uri="http://schemas.openxmlformats.org/package/2006/metadata/core-properties"/>
    <ds:schemaRef ds:uri="http://purl.org/dc/terms/"/>
    <ds:schemaRef ds:uri="http://purl.org/dc/elements/1.1/"/>
    <ds:schemaRef ds:uri="http://www.w3.org/XML/1998/namespace"/>
    <ds:schemaRef ds:uri="0311a6d6-6c49-40aa-926b-e98182ea64d2"/>
    <ds:schemaRef ds:uri="http://purl.org/dc/dcmitype/"/>
    <ds:schemaRef ds:uri="94bacced-d3e9-4230-8110-5185e6b8723a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B4F7C2D9-DCD9-4091-AC19-AF672454B18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4bacced-d3e9-4230-8110-5185e6b8723a"/>
    <ds:schemaRef ds:uri="89039979-132d-4e33-b8d6-8b0f084d9471"/>
    <ds:schemaRef ds:uri="0311a6d6-6c49-40aa-926b-e98182ea64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803D3D1-F39D-490F-A4CD-77C72E40E01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376</TotalTime>
  <Words>1658</Words>
  <Application>Microsoft Office PowerPoint</Application>
  <PresentationFormat>Grand écran</PresentationFormat>
  <Paragraphs>234</Paragraphs>
  <Slides>16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Wingdings</vt:lpstr>
      <vt:lpstr>Office Theme</vt:lpstr>
      <vt:lpstr>1_Office Theme</vt:lpstr>
      <vt:lpstr>2_Office Theme</vt:lpstr>
      <vt:lpstr>Présentation PowerPoint</vt:lpstr>
      <vt:lpstr>Nuclear Hydrogen Production Analysis for GT-MHR using HEEP Software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Thanks for your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PARKER, Gregory</dc:creator>
  <cp:lastModifiedBy>Walid DRIDI</cp:lastModifiedBy>
  <cp:revision>39</cp:revision>
  <cp:lastPrinted>2024-10-25T05:10:42Z</cp:lastPrinted>
  <dcterms:created xsi:type="dcterms:W3CDTF">2019-10-29T08:33:20Z</dcterms:created>
  <dcterms:modified xsi:type="dcterms:W3CDTF">2024-10-25T05:21:05Z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0x010100DB1572403A950A449F03D309DCDCB39C</vt:lpwstr>
  </property>
  <property fmtid="{D5CDD505-2E9C-101B-9397-08002B2CF9AE}" pid="3" name="MediaServiceImageTags">
    <vt:lpwstr/>
  </property>
</Properties>
</file>