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1.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20"/>
  </p:notesMasterIdLst>
  <p:sldIdLst>
    <p:sldId id="260" r:id="rId7"/>
    <p:sldId id="266" r:id="rId8"/>
    <p:sldId id="275" r:id="rId9"/>
    <p:sldId id="280" r:id="rId10"/>
    <p:sldId id="273" r:id="rId11"/>
    <p:sldId id="276" r:id="rId12"/>
    <p:sldId id="295" r:id="rId13"/>
    <p:sldId id="293" r:id="rId14"/>
    <p:sldId id="271" r:id="rId15"/>
    <p:sldId id="279" r:id="rId16"/>
    <p:sldId id="278" r:id="rId17"/>
    <p:sldId id="296" r:id="rId18"/>
    <p:sldId id="29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87" autoAdjust="0"/>
    <p:restoredTop sz="49933" autoAdjust="0"/>
  </p:normalViewPr>
  <p:slideViewPr>
    <p:cSldViewPr snapToGrid="0">
      <p:cViewPr varScale="1">
        <p:scale>
          <a:sx n="30" d="100"/>
          <a:sy n="30" d="100"/>
        </p:scale>
        <p:origin x="2280" y="1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8197056828570587"/>
          <c:y val="0.13497223964535143"/>
          <c:w val="0.79056376379918814"/>
          <c:h val="0.59466225820423269"/>
        </c:manualLayout>
      </c:layout>
      <c:scatterChart>
        <c:scatterStyle val="lineMarker"/>
        <c:varyColors val="0"/>
        <c:ser>
          <c:idx val="0"/>
          <c:order val="0"/>
          <c:tx>
            <c:strRef>
              <c:f>Sensibilità!$C$2</c:f>
              <c:strCache>
                <c:ptCount val="1"/>
                <c:pt idx="0">
                  <c:v>Water Cost [$/m3]</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xVal>
            <c:numRef>
              <c:f>Sensibilità!$B$3:$B$16</c:f>
              <c:numCache>
                <c:formatCode>General</c:formatCode>
                <c:ptCount val="14"/>
                <c:pt idx="0">
                  <c:v>500000</c:v>
                </c:pt>
                <c:pt idx="1">
                  <c:v>600000</c:v>
                </c:pt>
                <c:pt idx="2">
                  <c:v>700000</c:v>
                </c:pt>
                <c:pt idx="3">
                  <c:v>800000</c:v>
                </c:pt>
                <c:pt idx="4">
                  <c:v>900000</c:v>
                </c:pt>
                <c:pt idx="5">
                  <c:v>1000000</c:v>
                </c:pt>
                <c:pt idx="6">
                  <c:v>1100000</c:v>
                </c:pt>
                <c:pt idx="7">
                  <c:v>1200000</c:v>
                </c:pt>
                <c:pt idx="8">
                  <c:v>1300000</c:v>
                </c:pt>
                <c:pt idx="9">
                  <c:v>1400000</c:v>
                </c:pt>
                <c:pt idx="10">
                  <c:v>1500000</c:v>
                </c:pt>
                <c:pt idx="11">
                  <c:v>1600000</c:v>
                </c:pt>
                <c:pt idx="12">
                  <c:v>1700000</c:v>
                </c:pt>
                <c:pt idx="13">
                  <c:v>1800000</c:v>
                </c:pt>
              </c:numCache>
            </c:numRef>
          </c:xVal>
          <c:yVal>
            <c:numRef>
              <c:f>Sensibilità!$C$3:$C$16</c:f>
              <c:numCache>
                <c:formatCode>General</c:formatCode>
                <c:ptCount val="14"/>
                <c:pt idx="0">
                  <c:v>0.65472115772483486</c:v>
                </c:pt>
                <c:pt idx="1">
                  <c:v>0.65337838755740718</c:v>
                </c:pt>
                <c:pt idx="2">
                  <c:v>0.65270628492640048</c:v>
                </c:pt>
                <c:pt idx="3">
                  <c:v>0.65220220795314532</c:v>
                </c:pt>
                <c:pt idx="4">
                  <c:v>0.65181014808505811</c:v>
                </c:pt>
                <c:pt idx="5">
                  <c:v>0.65140608923168419</c:v>
                </c:pt>
                <c:pt idx="6">
                  <c:v>0.65107549562437816</c:v>
                </c:pt>
                <c:pt idx="7">
                  <c:v>0.65080000095162327</c:v>
                </c:pt>
                <c:pt idx="8">
                  <c:v>0.65056689007467661</c:v>
                </c:pt>
                <c:pt idx="9">
                  <c:v>0.6503670807515799</c:v>
                </c:pt>
                <c:pt idx="10">
                  <c:v>0.65019391267156235</c:v>
                </c:pt>
                <c:pt idx="11">
                  <c:v>0.65004239060154712</c:v>
                </c:pt>
                <c:pt idx="12">
                  <c:v>0.64979051039741065</c:v>
                </c:pt>
                <c:pt idx="13">
                  <c:v>0.6496280070399032</c:v>
                </c:pt>
              </c:numCache>
            </c:numRef>
          </c:yVal>
          <c:smooth val="0"/>
          <c:extLst>
            <c:ext xmlns:c16="http://schemas.microsoft.com/office/drawing/2014/chart" uri="{C3380CC4-5D6E-409C-BE32-E72D297353CC}">
              <c16:uniqueId val="{00000000-C3E9-4ACB-B4FA-81A7178FFAB5}"/>
            </c:ext>
          </c:extLst>
        </c:ser>
        <c:ser>
          <c:idx val="1"/>
          <c:order val="1"/>
          <c:spPr>
            <a:ln w="22225" cap="rnd">
              <a:noFill/>
              <a:round/>
            </a:ln>
            <a:effectLst/>
          </c:spPr>
          <c:marker>
            <c:symbol val="circle"/>
            <c:size val="9"/>
            <c:spPr>
              <a:solidFill>
                <a:srgbClr val="C00000"/>
              </a:solidFill>
              <a:ln w="9525">
                <a:noFill/>
                <a:round/>
              </a:ln>
              <a:effectLst/>
            </c:spPr>
          </c:marker>
          <c:xVal>
            <c:numRef>
              <c:f>Sensibilità!$B$18:$B$19</c:f>
              <c:numCache>
                <c:formatCode>General</c:formatCode>
                <c:ptCount val="2"/>
                <c:pt idx="0">
                  <c:v>800000</c:v>
                </c:pt>
                <c:pt idx="1">
                  <c:v>1600000</c:v>
                </c:pt>
              </c:numCache>
            </c:numRef>
          </c:xVal>
          <c:yVal>
            <c:numRef>
              <c:f>Sensibilità!$C$18:$C$19</c:f>
              <c:numCache>
                <c:formatCode>General</c:formatCode>
                <c:ptCount val="2"/>
                <c:pt idx="0">
                  <c:v>0.65220220795314532</c:v>
                </c:pt>
                <c:pt idx="1">
                  <c:v>0.65004239060154712</c:v>
                </c:pt>
              </c:numCache>
            </c:numRef>
          </c:yVal>
          <c:smooth val="0"/>
          <c:extLst>
            <c:ext xmlns:c16="http://schemas.microsoft.com/office/drawing/2014/chart" uri="{C3380CC4-5D6E-409C-BE32-E72D297353CC}">
              <c16:uniqueId val="{00000001-C3E9-4ACB-B4FA-81A7178FFAB5}"/>
            </c:ext>
          </c:extLst>
        </c:ser>
        <c:dLbls>
          <c:showLegendKey val="0"/>
          <c:showVal val="0"/>
          <c:showCatName val="0"/>
          <c:showSerName val="0"/>
          <c:showPercent val="0"/>
          <c:showBubbleSize val="0"/>
        </c:dLbls>
        <c:axId val="1039107800"/>
        <c:axId val="1039108160"/>
      </c:scatterChart>
      <c:valAx>
        <c:axId val="1039107800"/>
        <c:scaling>
          <c:orientation val="minMax"/>
          <c:min val="40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cap="all" baseline="0">
                    <a:solidFill>
                      <a:schemeClr val="tx1">
                        <a:lumMod val="65000"/>
                        <a:lumOff val="35000"/>
                      </a:schemeClr>
                    </a:solidFill>
                    <a:latin typeface="+mn-lt"/>
                    <a:ea typeface="+mn-ea"/>
                    <a:cs typeface="+mn-cs"/>
                  </a:defRPr>
                </a:pPr>
                <a:r>
                  <a:rPr lang="it-IT" sz="1400" b="1"/>
                  <a:t>Water Capacity [m3/d]</a:t>
                </a:r>
              </a:p>
            </c:rich>
          </c:tx>
          <c:layout>
            <c:manualLayout>
              <c:xMode val="edge"/>
              <c:yMode val="edge"/>
              <c:x val="0.35546079212008613"/>
              <c:y val="0.91810487018058551"/>
            </c:manualLayout>
          </c:layout>
          <c:overlay val="0"/>
          <c:spPr>
            <a:noFill/>
            <a:ln>
              <a:noFill/>
            </a:ln>
            <a:effectLst/>
          </c:spPr>
          <c:txPr>
            <a:bodyPr rot="0" spcFirstLastPara="1" vertOverflow="ellipsis" vert="horz" wrap="square" anchor="ctr" anchorCtr="1"/>
            <a:lstStyle/>
            <a:p>
              <a:pPr>
                <a:defRPr sz="1400" b="0" i="0" u="none" strike="noStrike" kern="1200" cap="all" baseline="0">
                  <a:solidFill>
                    <a:schemeClr val="tx1">
                      <a:lumMod val="65000"/>
                      <a:lumOff val="35000"/>
                    </a:schemeClr>
                  </a:solidFill>
                  <a:latin typeface="+mn-lt"/>
                  <a:ea typeface="+mn-ea"/>
                  <a:cs typeface="+mn-cs"/>
                </a:defRPr>
              </a:pPr>
              <a:endParaRPr lang="it-IT"/>
            </a:p>
          </c:txPr>
        </c:title>
        <c:numFmt formatCode="0" sourceLinked="0"/>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50" b="0" i="0" u="none" strike="noStrike" kern="1200" cap="all" spc="120" normalizeH="0" baseline="0">
                <a:solidFill>
                  <a:schemeClr val="tx1">
                    <a:lumMod val="65000"/>
                    <a:lumOff val="35000"/>
                  </a:schemeClr>
                </a:solidFill>
                <a:latin typeface="+mn-lt"/>
                <a:ea typeface="+mn-ea"/>
                <a:cs typeface="+mn-cs"/>
              </a:defRPr>
            </a:pPr>
            <a:endParaRPr lang="it-IT"/>
          </a:p>
        </c:txPr>
        <c:crossAx val="1039108160"/>
        <c:crosses val="autoZero"/>
        <c:crossBetween val="midCat"/>
      </c:valAx>
      <c:valAx>
        <c:axId val="10391081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cap="all" baseline="0">
                    <a:solidFill>
                      <a:schemeClr val="tx1">
                        <a:lumMod val="65000"/>
                        <a:lumOff val="35000"/>
                      </a:schemeClr>
                    </a:solidFill>
                    <a:latin typeface="+mn-lt"/>
                    <a:ea typeface="+mn-ea"/>
                    <a:cs typeface="+mn-cs"/>
                  </a:defRPr>
                </a:pPr>
                <a:r>
                  <a:rPr lang="it-IT" sz="1400" b="1"/>
                  <a:t>Water Cost [$/m3]</a:t>
                </a:r>
              </a:p>
            </c:rich>
          </c:tx>
          <c:layout>
            <c:manualLayout>
              <c:xMode val="edge"/>
              <c:yMode val="edge"/>
              <c:x val="8.6268149065636453E-3"/>
              <c:y val="0.21871384775372474"/>
            </c:manualLayout>
          </c:layout>
          <c:overlay val="0"/>
          <c:spPr>
            <a:noFill/>
            <a:ln>
              <a:noFill/>
            </a:ln>
            <a:effectLst/>
          </c:spPr>
          <c:txPr>
            <a:bodyPr rot="-5400000" spcFirstLastPara="1" vertOverflow="ellipsis" vert="horz" wrap="square" anchor="ctr" anchorCtr="1"/>
            <a:lstStyle/>
            <a:p>
              <a:pPr>
                <a:defRPr sz="1400" b="0" i="0" u="none" strike="noStrike" kern="1200" cap="all" baseline="0">
                  <a:solidFill>
                    <a:schemeClr val="tx1">
                      <a:lumMod val="65000"/>
                      <a:lumOff val="35000"/>
                    </a:schemeClr>
                  </a:solidFill>
                  <a:latin typeface="+mn-lt"/>
                  <a:ea typeface="+mn-ea"/>
                  <a:cs typeface="+mn-cs"/>
                </a:defRPr>
              </a:pPr>
              <a:endParaRPr lang="it-IT"/>
            </a:p>
          </c:txPr>
        </c:title>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crossAx val="103910780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it-IT"/>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B394F8-64A1-4D0F-939A-CEEDBD9C202B}" type="datetimeFigureOut">
              <a:rPr lang="en-US" smtClean="0"/>
              <a:t>10/20/2024</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82E99D-16B2-4AA0-84CE-88975B890BA5}" type="slidenum">
              <a:rPr lang="en-US" smtClean="0"/>
              <a:t>‹N›</a:t>
            </a:fld>
            <a:endParaRPr lang="en-US"/>
          </a:p>
        </p:txBody>
      </p:sp>
    </p:spTree>
    <p:extLst>
      <p:ext uri="{BB962C8B-B14F-4D97-AF65-F5344CB8AC3E}">
        <p14:creationId xmlns:p14="http://schemas.microsoft.com/office/powerpoint/2010/main" val="652625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None/>
            </a:pPr>
            <a:r>
              <a:rPr lang="en-GB" sz="1200" dirty="0">
                <a:effectLst/>
                <a:latin typeface="Arial" panose="020B0604020202020204" pitchFamily="34" charset="0"/>
                <a:ea typeface="Calibri" panose="020F0502020204030204" pitchFamily="34" charset="0"/>
              </a:rPr>
              <a:t>I wish to start with a short overview of my company. Ansaldo has been founded in the middle of the XIX century in Genoa: it was operating on the construction of trains and railways, large ships and then steam and hydro power plants. Ansaldo Energia is today focused on the design, construction and maintenance of gas and steam turbines, generators, geothermal and nuclear power plants </a:t>
            </a:r>
            <a:r>
              <a:rPr lang="en-GB" sz="1200" i="1" strike="sngStrike" dirty="0">
                <a:effectLst/>
                <a:latin typeface="Arial" panose="020B0604020202020204" pitchFamily="34" charset="0"/>
                <a:ea typeface="Calibri" panose="020F0502020204030204" pitchFamily="34" charset="0"/>
              </a:rPr>
              <a:t>and it is a global supplier of </a:t>
            </a:r>
            <a:r>
              <a:rPr lang="en-GB" sz="1200" b="1" i="1" strike="sngStrike" dirty="0">
                <a:effectLst/>
                <a:latin typeface="Arial" panose="020B0604020202020204" pitchFamily="34" charset="0"/>
                <a:ea typeface="Calibri" panose="020F0502020204030204" pitchFamily="34" charset="0"/>
              </a:rPr>
              <a:t>turnkey plants</a:t>
            </a:r>
            <a:r>
              <a:rPr lang="en-GB" sz="1200" i="1" strike="sngStrike" dirty="0">
                <a:effectLst/>
                <a:latin typeface="Arial" panose="020B0604020202020204" pitchFamily="34" charset="0"/>
                <a:ea typeface="Calibri" panose="020F0502020204030204" pitchFamily="34" charset="0"/>
              </a:rPr>
              <a:t> and energy </a:t>
            </a:r>
            <a:r>
              <a:rPr lang="en-GB" sz="1200" b="1" i="1" strike="sngStrike" dirty="0">
                <a:effectLst/>
                <a:latin typeface="Arial" panose="020B0604020202020204" pitchFamily="34" charset="0"/>
                <a:ea typeface="Calibri" panose="020F0502020204030204" pitchFamily="34" charset="0"/>
              </a:rPr>
              <a:t>solutions</a:t>
            </a:r>
            <a:r>
              <a:rPr lang="en-GB" sz="1200" strike="sngStrike" dirty="0">
                <a:effectLst/>
                <a:latin typeface="Arial" panose="020B0604020202020204" pitchFamily="34" charset="0"/>
                <a:ea typeface="Calibri" panose="020F0502020204030204" pitchFamily="34" charset="0"/>
              </a:rPr>
              <a:t>. </a:t>
            </a:r>
            <a:r>
              <a:rPr lang="en-GB" sz="1200" i="1" strike="sngStrike" dirty="0">
                <a:effectLst/>
                <a:latin typeface="Arial" panose="020B0604020202020204" pitchFamily="34" charset="0"/>
                <a:ea typeface="Calibri" panose="020F0502020204030204" pitchFamily="34" charset="0"/>
              </a:rPr>
              <a:t>In 2016 we expanded our portfolio of engines with the acquisition of the large Gas Turbines Technology from the former Alstom Power</a:t>
            </a:r>
            <a:r>
              <a:rPr lang="en-GB" sz="1200" b="1" i="1" strike="sngStrike" dirty="0">
                <a:effectLst/>
                <a:latin typeface="Arial" panose="020B0604020202020204" pitchFamily="34" charset="0"/>
                <a:ea typeface="Calibri" panose="020F0502020204030204" pitchFamily="34" charset="0"/>
              </a:rPr>
              <a:t> </a:t>
            </a:r>
            <a:r>
              <a:rPr lang="en-GB" sz="1200" b="1" dirty="0">
                <a:effectLst/>
                <a:latin typeface="Arial" panose="020B0604020202020204" pitchFamily="34" charset="0"/>
                <a:ea typeface="Calibri" panose="020F0502020204030204" pitchFamily="34" charset="0"/>
              </a:rPr>
              <a:t>(SHIFT)</a:t>
            </a:r>
            <a:r>
              <a:rPr lang="en-GB" sz="1100" dirty="0">
                <a:effectLst/>
                <a:latin typeface="Arial" panose="020B0604020202020204" pitchFamily="34" charset="0"/>
                <a:ea typeface="Calibri" panose="020F0502020204030204" pitchFamily="34" charset="0"/>
              </a:rPr>
              <a:t>.</a:t>
            </a:r>
          </a:p>
          <a:p>
            <a:pPr marL="158750" indent="0">
              <a:buNone/>
            </a:pPr>
            <a:endParaRPr lang="en-US" dirty="0"/>
          </a:p>
          <a:p>
            <a:pPr marL="158750" indent="0">
              <a:buNone/>
            </a:pPr>
            <a:r>
              <a:rPr lang="en-US" dirty="0"/>
              <a:t>*********************</a:t>
            </a:r>
          </a:p>
          <a:p>
            <a:pPr marL="158750" indent="0">
              <a:buNone/>
            </a:pPr>
            <a:r>
              <a:rPr lang="en-US" dirty="0"/>
              <a:t>https://www.imeche.org/news/news-article/nuclear-engineering-services-agrees-30-million-sale-to-italian-firm-270514-3</a:t>
            </a:r>
          </a:p>
          <a:p>
            <a:pPr marL="158750" indent="0">
              <a:buNone/>
            </a:pPr>
            <a:r>
              <a:rPr lang="en-US" dirty="0"/>
              <a:t>https://www.lincolninternational.com/transactions/ldc-sold-nes-engineering-innovation-to-ansaldo-nucleare/</a:t>
            </a:r>
          </a:p>
          <a:p>
            <a:pPr marL="158750" indent="0">
              <a:buNone/>
            </a:pPr>
            <a:r>
              <a:rPr lang="en-US" dirty="0"/>
              <a:t>https://www.expressandstar.com/business-picks/2014/06/03/italians-swoop-in-30m-nuclear-deal-for-nes/</a:t>
            </a:r>
          </a:p>
          <a:p>
            <a:endParaRPr lang="en-US" dirty="0"/>
          </a:p>
        </p:txBody>
      </p:sp>
      <p:sp>
        <p:nvSpPr>
          <p:cNvPr id="4" name="Segnaposto numero diapositiva 3"/>
          <p:cNvSpPr>
            <a:spLocks noGrp="1"/>
          </p:cNvSpPr>
          <p:nvPr>
            <p:ph type="sldNum" sz="quarter" idx="5"/>
          </p:nvPr>
        </p:nvSpPr>
        <p:spPr/>
        <p:txBody>
          <a:bodyPr/>
          <a:lstStyle/>
          <a:p>
            <a:fld id="{C182E99D-16B2-4AA0-84CE-88975B890BA5}" type="slidenum">
              <a:rPr lang="en-US" smtClean="0"/>
              <a:t>2</a:t>
            </a:fld>
            <a:endParaRPr lang="en-US"/>
          </a:p>
        </p:txBody>
      </p:sp>
    </p:spTree>
    <p:extLst>
      <p:ext uri="{BB962C8B-B14F-4D97-AF65-F5344CB8AC3E}">
        <p14:creationId xmlns:p14="http://schemas.microsoft.com/office/powerpoint/2010/main" val="2066677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58750" indent="0">
              <a:buNone/>
            </a:pPr>
            <a:endParaRPr lang="it-IT" b="0" i="0" dirty="0">
              <a:solidFill>
                <a:srgbClr val="363636"/>
              </a:solidFill>
              <a:effectLst/>
              <a:latin typeface="SourceSansPro"/>
            </a:endParaRPr>
          </a:p>
        </p:txBody>
      </p:sp>
      <p:sp>
        <p:nvSpPr>
          <p:cNvPr id="4" name="Segnaposto numero diapositiva 3"/>
          <p:cNvSpPr>
            <a:spLocks noGrp="1"/>
          </p:cNvSpPr>
          <p:nvPr>
            <p:ph type="sldNum" sz="quarter" idx="5"/>
          </p:nvPr>
        </p:nvSpPr>
        <p:spPr/>
        <p:txBody>
          <a:bodyPr/>
          <a:lstStyle/>
          <a:p>
            <a:fld id="{C182E99D-16B2-4AA0-84CE-88975B890BA5}" type="slidenum">
              <a:rPr lang="en-US" smtClean="0"/>
              <a:t>11</a:t>
            </a:fld>
            <a:endParaRPr lang="en-US"/>
          </a:p>
        </p:txBody>
      </p:sp>
    </p:spTree>
    <p:extLst>
      <p:ext uri="{BB962C8B-B14F-4D97-AF65-F5344CB8AC3E}">
        <p14:creationId xmlns:p14="http://schemas.microsoft.com/office/powerpoint/2010/main" val="1869119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100" dirty="0">
              <a:effectLst/>
              <a:latin typeface="Times New Roman" panose="02020603050405020304" pitchFamily="18" charset="0"/>
              <a:ea typeface="Times New Roman" panose="02020603050405020304" pitchFamily="18" charset="0"/>
            </a:endParaRPr>
          </a:p>
        </p:txBody>
      </p:sp>
      <p:sp>
        <p:nvSpPr>
          <p:cNvPr id="4" name="Segnaposto numero diapositiva 3"/>
          <p:cNvSpPr>
            <a:spLocks noGrp="1"/>
          </p:cNvSpPr>
          <p:nvPr>
            <p:ph type="sldNum" sz="quarter" idx="5"/>
          </p:nvPr>
        </p:nvSpPr>
        <p:spPr/>
        <p:txBody>
          <a:bodyPr/>
          <a:lstStyle/>
          <a:p>
            <a:fld id="{C182E99D-16B2-4AA0-84CE-88975B890BA5}" type="slidenum">
              <a:rPr lang="en-US" smtClean="0"/>
              <a:t>12</a:t>
            </a:fld>
            <a:endParaRPr lang="en-US"/>
          </a:p>
        </p:txBody>
      </p:sp>
    </p:spTree>
    <p:extLst>
      <p:ext uri="{BB962C8B-B14F-4D97-AF65-F5344CB8AC3E}">
        <p14:creationId xmlns:p14="http://schemas.microsoft.com/office/powerpoint/2010/main" val="3799767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100" dirty="0">
              <a:effectLst/>
              <a:latin typeface="Times New Roman" panose="02020603050405020304" pitchFamily="18" charset="0"/>
              <a:ea typeface="Times New Roman" panose="02020603050405020304" pitchFamily="18" charset="0"/>
            </a:endParaRPr>
          </a:p>
        </p:txBody>
      </p:sp>
      <p:sp>
        <p:nvSpPr>
          <p:cNvPr id="4" name="Segnaposto numero diapositiva 3"/>
          <p:cNvSpPr>
            <a:spLocks noGrp="1"/>
          </p:cNvSpPr>
          <p:nvPr>
            <p:ph type="sldNum" sz="quarter" idx="5"/>
          </p:nvPr>
        </p:nvSpPr>
        <p:spPr/>
        <p:txBody>
          <a:bodyPr/>
          <a:lstStyle/>
          <a:p>
            <a:fld id="{C182E99D-16B2-4AA0-84CE-88975B890BA5}" type="slidenum">
              <a:rPr lang="en-US" smtClean="0"/>
              <a:t>13</a:t>
            </a:fld>
            <a:endParaRPr lang="en-US"/>
          </a:p>
        </p:txBody>
      </p:sp>
    </p:spTree>
    <p:extLst>
      <p:ext uri="{BB962C8B-B14F-4D97-AF65-F5344CB8AC3E}">
        <p14:creationId xmlns:p14="http://schemas.microsoft.com/office/powerpoint/2010/main" val="3315186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07000"/>
              </a:lnSpc>
              <a:spcAft>
                <a:spcPts val="80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In order to avoid the issues of some of the last nuclear projects, a different design and execution nuclear plants model is gaining a renewed interest. The concept of Small Modular Reactor is not new, and it has been already adopted in the past, mainly for </a:t>
            </a:r>
            <a:r>
              <a:rPr lang="en-GB" sz="1200" dirty="0" err="1">
                <a:effectLst/>
                <a:latin typeface="Arial" panose="020B0604020202020204" pitchFamily="34" charset="0"/>
                <a:ea typeface="Calibri" panose="020F0502020204030204" pitchFamily="34" charset="0"/>
                <a:cs typeface="Times New Roman" panose="02020603050405020304" pitchFamily="18" charset="0"/>
              </a:rPr>
              <a:t>mìlitary</a:t>
            </a:r>
            <a:r>
              <a:rPr lang="en-GB" sz="1200" dirty="0">
                <a:effectLst/>
                <a:latin typeface="Arial" panose="020B0604020202020204" pitchFamily="34" charset="0"/>
                <a:ea typeface="Calibri" panose="020F0502020204030204" pitchFamily="34" charset="0"/>
                <a:cs typeface="Times New Roman" panose="02020603050405020304" pitchFamily="18" charset="0"/>
              </a:rPr>
              <a:t> applications. It today indicates a model aimed at effective cost and risk management and project control. The SMR model is adopted for all sections of the plant, even, of course, for the conventional Steam Power Island. The</a:t>
            </a:r>
            <a:r>
              <a:rPr lang="en-GB" sz="1200" b="1" dirty="0">
                <a:effectLst/>
                <a:latin typeface="Arial" panose="020B0604020202020204" pitchFamily="34" charset="0"/>
                <a:ea typeface="Calibri" panose="020F0502020204030204" pitchFamily="34" charset="0"/>
                <a:cs typeface="Times New Roman" panose="02020603050405020304" pitchFamily="18" charset="0"/>
              </a:rPr>
              <a:t> </a:t>
            </a:r>
            <a:r>
              <a:rPr lang="en-GB" sz="1200" dirty="0">
                <a:effectLst/>
                <a:latin typeface="Arial" panose="020B0604020202020204" pitchFamily="34" charset="0"/>
                <a:ea typeface="Calibri" panose="020F0502020204030204" pitchFamily="34" charset="0"/>
                <a:cs typeface="Times New Roman" panose="02020603050405020304" pitchFamily="18" charset="0"/>
              </a:rPr>
              <a:t>main Design Goals of the Steam Power Island in a SMR can be summarized in such a way: </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buFont typeface="Symbol" panose="05050102010706020507" pitchFamily="18" charset="2"/>
              <a:buNone/>
            </a:pPr>
            <a:r>
              <a:rPr lang="en-GB" sz="1200" b="1" dirty="0">
                <a:effectLst/>
                <a:latin typeface="Arial" panose="020B0604020202020204" pitchFamily="34" charset="0"/>
                <a:ea typeface="Calibri" panose="020F0502020204030204" pitchFamily="34" charset="0"/>
                <a:cs typeface="Times New Roman" panose="02020603050405020304" pitchFamily="18" charset="0"/>
              </a:rPr>
              <a:t>- fit for purposes</a:t>
            </a:r>
            <a:r>
              <a:rPr lang="en-GB" sz="1200" i="1" dirty="0">
                <a:effectLst/>
                <a:latin typeface="Arial" panose="020B0604020202020204" pitchFamily="34" charset="0"/>
                <a:ea typeface="Calibri" panose="020F0502020204030204" pitchFamily="34" charset="0"/>
                <a:cs typeface="Times New Roman" panose="02020603050405020304" pitchFamily="18" charset="0"/>
              </a:rPr>
              <a:t> (</a:t>
            </a:r>
            <a:r>
              <a:rPr lang="en-GB" sz="1200" i="1" dirty="0" err="1">
                <a:effectLst/>
                <a:latin typeface="Arial" panose="020B0604020202020204" pitchFamily="34" charset="0"/>
                <a:ea typeface="Calibri" panose="020F0502020204030204" pitchFamily="34" charset="0"/>
                <a:cs typeface="Times New Roman" panose="02020603050405020304" pitchFamily="18" charset="0"/>
              </a:rPr>
              <a:t>pàrposis</a:t>
            </a:r>
            <a:r>
              <a:rPr lang="en-GB" sz="1200" i="1" dirty="0">
                <a:effectLst/>
                <a:latin typeface="Arial" panose="020B0604020202020204" pitchFamily="34" charset="0"/>
                <a:ea typeface="Calibri" panose="020F0502020204030204" pitchFamily="34" charset="0"/>
                <a:cs typeface="Times New Roman" panose="02020603050405020304" pitchFamily="18" charset="0"/>
              </a:rPr>
              <a:t>)</a:t>
            </a:r>
            <a:r>
              <a:rPr lang="en-GB" sz="1200" dirty="0">
                <a:effectLst/>
                <a:latin typeface="Arial" panose="020B0604020202020204" pitchFamily="34" charset="0"/>
                <a:ea typeface="Calibri" panose="020F0502020204030204" pitchFamily="34" charset="0"/>
                <a:cs typeface="Times New Roman" panose="02020603050405020304" pitchFamily="18" charset="0"/>
              </a:rPr>
              <a:t>: which means base load &amp; flexible operation, largest availability, major resilience to grid instabilities and extreme weather, non-nuclear services.</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buFont typeface="Symbol" panose="05050102010706020507" pitchFamily="18" charset="2"/>
              <a:buNone/>
            </a:pPr>
            <a:r>
              <a:rPr lang="en-GB" sz="1200" b="1" dirty="0">
                <a:effectLst/>
                <a:latin typeface="Arial" panose="020B0604020202020204" pitchFamily="34" charset="0"/>
                <a:ea typeface="Calibri" panose="020F0502020204030204" pitchFamily="34" charset="0"/>
                <a:cs typeface="Times New Roman" panose="02020603050405020304" pitchFamily="18" charset="0"/>
              </a:rPr>
              <a:t>- fit in time</a:t>
            </a:r>
            <a:r>
              <a:rPr lang="en-GB" sz="1200" dirty="0">
                <a:effectLst/>
                <a:latin typeface="Arial" panose="020B0604020202020204" pitchFamily="34" charset="0"/>
                <a:ea typeface="Calibri" panose="020F0502020204030204" pitchFamily="34" charset="0"/>
                <a:cs typeface="Times New Roman" panose="02020603050405020304" pitchFamily="18" charset="0"/>
              </a:rPr>
              <a:t>: which means </a:t>
            </a:r>
            <a:r>
              <a:rPr lang="en-GB" sz="1800" dirty="0">
                <a:effectLst/>
                <a:latin typeface="Arial" panose="020B0604020202020204" pitchFamily="34" charset="0"/>
                <a:ea typeface="Calibri" panose="020F0502020204030204" pitchFamily="34" charset="0"/>
              </a:rPr>
              <a:t>design based on “First of a Kind” </a:t>
            </a:r>
            <a:r>
              <a:rPr lang="en-GB" sz="1800" i="1" dirty="0">
                <a:effectLst/>
                <a:latin typeface="Arial" panose="020B0604020202020204" pitchFamily="34" charset="0"/>
                <a:ea typeface="Calibri" panose="020F0502020204030204" pitchFamily="34" charset="0"/>
              </a:rPr>
              <a:t>or “FOAK” </a:t>
            </a:r>
            <a:r>
              <a:rPr lang="en-GB" sz="1800" dirty="0">
                <a:effectLst/>
                <a:latin typeface="Arial" panose="020B0604020202020204" pitchFamily="34" charset="0"/>
                <a:ea typeface="Calibri" panose="020F0502020204030204" pitchFamily="34" charset="0"/>
              </a:rPr>
              <a:t>and "Nth of a Kind” </a:t>
            </a:r>
            <a:r>
              <a:rPr lang="en-GB" sz="1800" i="1" dirty="0">
                <a:effectLst/>
                <a:latin typeface="Arial" panose="020B0604020202020204" pitchFamily="34" charset="0"/>
                <a:ea typeface="Calibri" panose="020F0502020204030204" pitchFamily="34" charset="0"/>
              </a:rPr>
              <a:t>or </a:t>
            </a:r>
            <a:r>
              <a:rPr lang="en-GB" sz="1800" i="1" dirty="0" err="1">
                <a:effectLst/>
                <a:latin typeface="Arial" panose="020B0604020202020204" pitchFamily="34" charset="0"/>
                <a:ea typeface="Calibri" panose="020F0502020204030204" pitchFamily="34" charset="0"/>
              </a:rPr>
              <a:t>NOAK</a:t>
            </a:r>
            <a:r>
              <a:rPr lang="en-GB" sz="1800" i="1" dirty="0">
                <a:effectLst/>
                <a:latin typeface="Arial" panose="020B0604020202020204" pitchFamily="34" charset="0"/>
                <a:ea typeface="Calibri" panose="020F0502020204030204" pitchFamily="34" charset="0"/>
              </a:rPr>
              <a:t> </a:t>
            </a:r>
            <a:r>
              <a:rPr lang="en-GB" sz="1800" dirty="0">
                <a:effectLst/>
                <a:latin typeface="Arial" panose="020B0604020202020204" pitchFamily="34" charset="0"/>
                <a:ea typeface="Calibri" panose="020F0502020204030204" pitchFamily="34" charset="0"/>
              </a:rPr>
              <a:t>concepts</a:t>
            </a:r>
            <a:r>
              <a:rPr lang="en-GB" sz="1200" dirty="0">
                <a:effectLst/>
                <a:latin typeface="Arial" panose="020B0604020202020204" pitchFamily="34" charset="0"/>
                <a:ea typeface="Calibri" panose="020F0502020204030204" pitchFamily="34" charset="0"/>
                <a:cs typeface="Times New Roman" panose="02020603050405020304" pitchFamily="18" charset="0"/>
              </a:rPr>
              <a:t>, modular approach, supply chain optimization and localization (</a:t>
            </a:r>
            <a:r>
              <a:rPr lang="en-GB" sz="1200" i="1" dirty="0" err="1">
                <a:effectLst/>
                <a:latin typeface="Arial" panose="020B0604020202020204" pitchFamily="34" charset="0"/>
                <a:ea typeface="Calibri" panose="020F0502020204030204" pitchFamily="34" charset="0"/>
                <a:cs typeface="Times New Roman" panose="02020603050405020304" pitchFamily="18" charset="0"/>
              </a:rPr>
              <a:t>localaization</a:t>
            </a:r>
            <a:r>
              <a:rPr lang="en-GB" sz="1200" dirty="0">
                <a:effectLst/>
                <a:latin typeface="Arial" panose="020B0604020202020204" pitchFamily="34" charset="0"/>
                <a:ea typeface="Calibri" panose="020F0502020204030204" pitchFamily="34" charset="0"/>
                <a:cs typeface="Times New Roman" panose="02020603050405020304" pitchFamily="18" charset="0"/>
              </a:rPr>
              <a:t>).</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buFont typeface="Symbol" panose="05050102010706020507" pitchFamily="18" charset="2"/>
              <a:buNone/>
            </a:pPr>
            <a:r>
              <a:rPr lang="en-GB" sz="1200" b="1" dirty="0">
                <a:effectLst/>
                <a:latin typeface="Arial" panose="020B0604020202020204" pitchFamily="34" charset="0"/>
                <a:ea typeface="Calibri" panose="020F0502020204030204" pitchFamily="34" charset="0"/>
                <a:cs typeface="Times New Roman" panose="02020603050405020304" pitchFamily="18" charset="0"/>
              </a:rPr>
              <a:t>- fit in cost</a:t>
            </a:r>
            <a:r>
              <a:rPr lang="en-GB" sz="1200" dirty="0">
                <a:effectLst/>
                <a:latin typeface="Arial" panose="020B0604020202020204" pitchFamily="34" charset="0"/>
                <a:ea typeface="Calibri" panose="020F0502020204030204" pitchFamily="34" charset="0"/>
                <a:cs typeface="Times New Roman" panose="02020603050405020304" pitchFamily="18" charset="0"/>
              </a:rPr>
              <a:t>: design to lifecycle cost (from Design to Execution to Operation to Maintenance) and again optimization (</a:t>
            </a:r>
            <a:r>
              <a:rPr lang="en-GB" sz="1200" i="1" dirty="0" err="1">
                <a:effectLst/>
                <a:latin typeface="Arial" panose="020B0604020202020204" pitchFamily="34" charset="0"/>
                <a:ea typeface="Calibri" panose="020F0502020204030204" pitchFamily="34" charset="0"/>
                <a:cs typeface="Times New Roman" panose="02020603050405020304" pitchFamily="18" charset="0"/>
              </a:rPr>
              <a:t>optimaizetion</a:t>
            </a:r>
            <a:r>
              <a:rPr lang="en-GB" sz="1200" dirty="0">
                <a:effectLst/>
                <a:latin typeface="Arial" panose="020B0604020202020204" pitchFamily="34" charset="0"/>
                <a:ea typeface="Calibri" panose="020F0502020204030204" pitchFamily="34" charset="0"/>
                <a:cs typeface="Times New Roman" panose="02020603050405020304" pitchFamily="18" charset="0"/>
              </a:rPr>
              <a:t>) of the supply chain. </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spcAft>
                <a:spcPts val="800"/>
              </a:spcAft>
              <a:buFont typeface="Symbol" panose="05050102010706020507" pitchFamily="18" charset="2"/>
              <a:buNone/>
            </a:pPr>
            <a:r>
              <a:rPr lang="en-GB" sz="1200" b="1" dirty="0">
                <a:effectLst/>
                <a:latin typeface="Arial" panose="020B0604020202020204" pitchFamily="34" charset="0"/>
                <a:ea typeface="Calibri" panose="020F0502020204030204" pitchFamily="34" charset="0"/>
                <a:cs typeface="Times New Roman" panose="02020603050405020304" pitchFamily="18" charset="0"/>
              </a:rPr>
              <a:t>- tailored</a:t>
            </a:r>
            <a:r>
              <a:rPr lang="en-GB" sz="1200" dirty="0">
                <a:effectLst/>
                <a:latin typeface="Arial" panose="020B0604020202020204" pitchFamily="34" charset="0"/>
                <a:ea typeface="Calibri" panose="020F0502020204030204" pitchFamily="34" charset="0"/>
                <a:cs typeface="Times New Roman" panose="02020603050405020304" pitchFamily="18" charset="0"/>
              </a:rPr>
              <a:t> design and execution strategies by adopting Advanced Project Management procedures and quality.</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The adoption of quite </a:t>
            </a:r>
            <a:r>
              <a:rPr lang="en-GB" sz="1200" dirty="0" err="1">
                <a:effectLst/>
                <a:latin typeface="Arial" panose="020B0604020202020204" pitchFamily="34" charset="0"/>
                <a:ea typeface="Calibri" panose="020F0502020204030204" pitchFamily="34" charset="0"/>
                <a:cs typeface="Times New Roman" panose="02020603050405020304" pitchFamily="18" charset="0"/>
              </a:rPr>
              <a:t>matùre</a:t>
            </a:r>
            <a:r>
              <a:rPr lang="en-GB" sz="1200" dirty="0">
                <a:effectLst/>
                <a:latin typeface="Arial" panose="020B0604020202020204" pitchFamily="34" charset="0"/>
                <a:ea typeface="Calibri" panose="020F0502020204030204" pitchFamily="34" charset="0"/>
                <a:cs typeface="Times New Roman" panose="02020603050405020304" pitchFamily="18" charset="0"/>
              </a:rPr>
              <a:t> technologies (with a high </a:t>
            </a:r>
            <a:r>
              <a:rPr lang="en-GB" sz="1200" dirty="0" err="1">
                <a:effectLst/>
                <a:latin typeface="Arial" panose="020B0604020202020204" pitchFamily="34" charset="0"/>
                <a:ea typeface="Calibri" panose="020F0502020204030204" pitchFamily="34" charset="0"/>
                <a:cs typeface="Times New Roman" panose="02020603050405020304" pitchFamily="18" charset="0"/>
              </a:rPr>
              <a:t>Technòlogy</a:t>
            </a:r>
            <a:r>
              <a:rPr lang="en-GB" sz="1200" dirty="0">
                <a:effectLst/>
                <a:latin typeface="Arial" panose="020B0604020202020204" pitchFamily="34" charset="0"/>
                <a:ea typeface="Calibri" panose="020F0502020204030204" pitchFamily="34" charset="0"/>
                <a:cs typeface="Times New Roman" panose="02020603050405020304" pitchFamily="18" charset="0"/>
              </a:rPr>
              <a:t> Readiness Level) can facilitate the achievement of these goals by reducing the technological risk of the project: </a:t>
            </a:r>
            <a:r>
              <a:rPr lang="en-GB" sz="1200" b="1" dirty="0">
                <a:effectLst/>
                <a:latin typeface="Arial" panose="020B0604020202020204" pitchFamily="34" charset="0"/>
                <a:ea typeface="Calibri" panose="020F0502020204030204" pitchFamily="34" charset="0"/>
                <a:cs typeface="Times New Roman" panose="02020603050405020304" pitchFamily="18" charset="0"/>
              </a:rPr>
              <a:t>(SHIFT)</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Sometimes the parameter LCOE or levelized cost of energy is adopted to compare the cost of generating electricity from renewable energy to conventional technologies by accounting for factors like generation and output, upfront capital costs, fuel costs, operating and maintenance expenses, and asset lifetimes. Here we can see a table from the last release of the LCOE Report by Lazard where the evaluated ranges for different generation are plotted. A typical target values of LCOE for SMR is within the range 70 ÷100 €/MWh. </a:t>
            </a:r>
            <a:r>
              <a:rPr lang="en-GB" sz="1200" b="1" dirty="0">
                <a:effectLst/>
                <a:latin typeface="Arial" panose="020B0604020202020204" pitchFamily="34" charset="0"/>
                <a:ea typeface="Calibri" panose="020F0502020204030204" pitchFamily="34" charset="0"/>
                <a:cs typeface="Times New Roman" panose="02020603050405020304" pitchFamily="18" charset="0"/>
              </a:rPr>
              <a:t>(SHIFT)</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When performing the SMR </a:t>
            </a:r>
            <a:r>
              <a:rPr lang="en-GB" sz="1200" b="1" dirty="0">
                <a:effectLst/>
                <a:latin typeface="Arial" panose="020B0604020202020204" pitchFamily="34" charset="0"/>
                <a:ea typeface="Calibri" panose="020F0502020204030204" pitchFamily="34" charset="0"/>
                <a:cs typeface="Times New Roman" panose="02020603050405020304" pitchFamily="18" charset="0"/>
              </a:rPr>
              <a:t>business case</a:t>
            </a:r>
            <a:r>
              <a:rPr lang="en-GB" sz="1200" dirty="0">
                <a:effectLst/>
                <a:latin typeface="Arial" panose="020B0604020202020204" pitchFamily="34" charset="0"/>
                <a:ea typeface="Calibri" panose="020F0502020204030204" pitchFamily="34" charset="0"/>
                <a:cs typeface="Times New Roman" panose="02020603050405020304" pitchFamily="18" charset="0"/>
              </a:rPr>
              <a:t>, it is very relevant to consider that the </a:t>
            </a:r>
            <a:r>
              <a:rPr lang="en-GB" sz="1200" b="1" dirty="0">
                <a:effectLst/>
                <a:latin typeface="Arial" panose="020B0604020202020204" pitchFamily="34" charset="0"/>
                <a:ea typeface="Calibri" panose="020F0502020204030204" pitchFamily="34" charset="0"/>
                <a:cs typeface="Times New Roman" panose="02020603050405020304" pitchFamily="18" charset="0"/>
              </a:rPr>
              <a:t>target user</a:t>
            </a:r>
            <a:r>
              <a:rPr lang="en-GB" sz="1200" dirty="0">
                <a:effectLst/>
                <a:latin typeface="Arial" panose="020B0604020202020204" pitchFamily="34" charset="0"/>
                <a:ea typeface="Calibri" panose="020F0502020204030204" pitchFamily="34" charset="0"/>
                <a:cs typeface="Times New Roman" panose="02020603050405020304" pitchFamily="18" charset="0"/>
              </a:rPr>
              <a:t> and customer could be different from the </a:t>
            </a:r>
            <a:r>
              <a:rPr lang="en-GB" sz="1200" b="1" dirty="0">
                <a:effectLst/>
                <a:latin typeface="Arial" panose="020B0604020202020204" pitchFamily="34" charset="0"/>
                <a:ea typeface="Calibri" panose="020F0502020204030204" pitchFamily="34" charset="0"/>
                <a:cs typeface="Times New Roman" panose="02020603050405020304" pitchFamily="18" charset="0"/>
              </a:rPr>
              <a:t>usual one of large nuclear plants</a:t>
            </a:r>
            <a:r>
              <a:rPr lang="en-GB" sz="1200" dirty="0">
                <a:effectLst/>
                <a:latin typeface="Arial" panose="020B0604020202020204" pitchFamily="34" charset="0"/>
                <a:ea typeface="Calibri" panose="020F0502020204030204" pitchFamily="34" charset="0"/>
                <a:cs typeface="Times New Roman" panose="02020603050405020304" pitchFamily="18" charset="0"/>
              </a:rPr>
              <a:t>: for instance, a final user coming from a quite different sector, such as Google or Meta or Amazon, therefore carrying </a:t>
            </a:r>
            <a:r>
              <a:rPr lang="en-GB" sz="1200" b="1" dirty="0">
                <a:effectLst/>
                <a:latin typeface="Arial" panose="020B0604020202020204" pitchFamily="34" charset="0"/>
                <a:ea typeface="Calibri" panose="020F0502020204030204" pitchFamily="34" charset="0"/>
                <a:cs typeface="Times New Roman" panose="02020603050405020304" pitchFamily="18" charset="0"/>
              </a:rPr>
              <a:t>new requirements and priorities</a:t>
            </a:r>
            <a:r>
              <a:rPr lang="en-GB" sz="1200" dirty="0">
                <a:effectLst/>
                <a:latin typeface="Arial" panose="020B0604020202020204" pitchFamily="34" charset="0"/>
                <a:ea typeface="Calibri" panose="020F0502020204030204" pitchFamily="34" charset="0"/>
                <a:cs typeface="Times New Roman" panose="02020603050405020304" pitchFamily="18" charset="0"/>
              </a:rPr>
              <a:t>. For instance, </a:t>
            </a:r>
            <a:r>
              <a:rPr lang="en-GB" sz="1200" dirty="0">
                <a:effectLst/>
                <a:highlight>
                  <a:srgbClr val="D3D3D3"/>
                </a:highlight>
                <a:latin typeface="Arial" panose="020B0604020202020204" pitchFamily="34" charset="0"/>
                <a:ea typeface="Calibri" panose="020F0502020204030204" pitchFamily="34" charset="0"/>
                <a:cs typeface="Times New Roman" panose="02020603050405020304" pitchFamily="18" charset="0"/>
              </a:rPr>
              <a:t>in 2023 Google electricity consumption grew up to </a:t>
            </a:r>
            <a:r>
              <a:rPr lang="en-GB" sz="1200" b="1" dirty="0">
                <a:effectLst/>
                <a:highlight>
                  <a:srgbClr val="D3D3D3"/>
                </a:highlight>
                <a:latin typeface="Arial" panose="020B0604020202020204" pitchFamily="34" charset="0"/>
                <a:ea typeface="Calibri" panose="020F0502020204030204" pitchFamily="34" charset="0"/>
                <a:cs typeface="Times New Roman" panose="02020603050405020304" pitchFamily="18" charset="0"/>
              </a:rPr>
              <a:t>24 TWh</a:t>
            </a:r>
            <a:r>
              <a:rPr lang="en-GB" sz="1200" dirty="0">
                <a:effectLst/>
                <a:highlight>
                  <a:srgbClr val="D3D3D3"/>
                </a:highlight>
                <a:latin typeface="Arial" panose="020B0604020202020204" pitchFamily="34" charset="0"/>
                <a:ea typeface="Calibri" panose="020F0502020204030204" pitchFamily="34" charset="0"/>
                <a:cs typeface="Times New Roman" panose="02020603050405020304" pitchFamily="18" charset="0"/>
              </a:rPr>
              <a:t>, more than a country like Croatia. </a:t>
            </a:r>
            <a:r>
              <a:rPr lang="en-GB" sz="1800" dirty="0">
                <a:effectLst/>
                <a:latin typeface="Arial" panose="020B0604020202020204" pitchFamily="34" charset="0"/>
                <a:ea typeface="Calibri" panose="020F0502020204030204" pitchFamily="34" charset="0"/>
              </a:rPr>
              <a:t>Some days ago, Google signed a corporate agreement with Kairos Power to buy by 2030 500 MW of power from six to seven SMRs.</a:t>
            </a:r>
            <a:r>
              <a:rPr lang="en-GB" sz="1200" dirty="0">
                <a:effectLst/>
                <a:latin typeface="Arial" panose="020B0604020202020204" pitchFamily="34" charset="0"/>
                <a:ea typeface="Calibri" panose="020F0502020204030204" pitchFamily="34" charset="0"/>
                <a:cs typeface="Times New Roman" panose="02020603050405020304" pitchFamily="18" charset="0"/>
              </a:rPr>
              <a:t> </a:t>
            </a:r>
            <a:r>
              <a:rPr lang="en-GB" sz="1200" b="1" dirty="0">
                <a:effectLst/>
                <a:latin typeface="Arial" panose="020B0604020202020204" pitchFamily="34" charset="0"/>
                <a:ea typeface="Calibri" panose="020F0502020204030204" pitchFamily="34" charset="0"/>
                <a:cs typeface="Times New Roman" panose="02020603050405020304" pitchFamily="18" charset="0"/>
              </a:rPr>
              <a:t>(SHIFT)</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a:p>
            <a:endParaRPr lang="en-US" b="1" dirty="0"/>
          </a:p>
          <a:p>
            <a:pPr marL="158750" indent="0">
              <a:buNone/>
            </a:pPr>
            <a:r>
              <a:rPr lang="en-US" b="1" dirty="0"/>
              <a:t>********************</a:t>
            </a:r>
          </a:p>
          <a:p>
            <a:pPr marL="158750" indent="0">
              <a:buNone/>
            </a:pPr>
            <a:r>
              <a:rPr lang="en-GB" sz="1100" b="1" dirty="0">
                <a:effectLst/>
                <a:latin typeface="Arial" panose="020B0604020202020204" pitchFamily="34" charset="0"/>
                <a:ea typeface="Calibri" panose="020F0502020204030204" pitchFamily="34" charset="0"/>
                <a:cs typeface="Times New Roman" panose="02020603050405020304" pitchFamily="18" charset="0"/>
              </a:rPr>
              <a:t>Project &amp; Construction Management </a:t>
            </a:r>
            <a:r>
              <a:rPr lang="en-GB" sz="1100" dirty="0">
                <a:effectLst/>
                <a:latin typeface="Arial" panose="020B0604020202020204" pitchFamily="34" charset="0"/>
                <a:ea typeface="Calibri" panose="020F0502020204030204" pitchFamily="34" charset="0"/>
                <a:cs typeface="Times New Roman" panose="02020603050405020304" pitchFamily="18" charset="0"/>
              </a:rPr>
              <a:t>model </a:t>
            </a:r>
            <a:endParaRPr lang="en-US" b="1" dirty="0"/>
          </a:p>
          <a:p>
            <a:pPr marL="158750" indent="0">
              <a:buNone/>
            </a:pPr>
            <a:endParaRPr lang="en-US" b="1" dirty="0"/>
          </a:p>
          <a:p>
            <a:pPr marL="158750" indent="0">
              <a:buNone/>
            </a:pPr>
            <a:r>
              <a:rPr lang="en-US" b="1" dirty="0"/>
              <a:t>NB : check </a:t>
            </a:r>
            <a:r>
              <a:rPr lang="en-US" b="1" dirty="0" err="1"/>
              <a:t>su</a:t>
            </a:r>
            <a:r>
              <a:rPr lang="en-US" b="1" dirty="0"/>
              <a:t> </a:t>
            </a:r>
            <a:r>
              <a:rPr lang="en-US" sz="900" b="1" dirty="0">
                <a:latin typeface="Century Gothic" panose="020B0502020202020204" pitchFamily="34" charset="0"/>
              </a:rPr>
              <a:t>island mode operation</a:t>
            </a:r>
          </a:p>
          <a:p>
            <a:pPr marL="158750" marR="0" lvl="0" indent="0" algn="l" defTabSz="914400" rtl="0" eaLnBrk="1" fontAlgn="auto" latinLnBrk="0" hangingPunct="1">
              <a:lnSpc>
                <a:spcPct val="100000"/>
              </a:lnSpc>
              <a:spcBef>
                <a:spcPts val="0"/>
              </a:spcBef>
              <a:spcAft>
                <a:spcPts val="0"/>
              </a:spcAft>
              <a:buClrTx/>
              <a:buSzTx/>
              <a:buFontTx/>
              <a:buNone/>
              <a:tabLst/>
              <a:defRPr/>
            </a:pPr>
            <a:r>
              <a:rPr lang="en-US" sz="900" b="1" dirty="0">
                <a:latin typeface="Century Gothic" panose="020B0502020202020204" pitchFamily="34" charset="0"/>
              </a:rPr>
              <a:t>Design for Reliability and Availability</a:t>
            </a:r>
            <a:r>
              <a:rPr lang="en-US" sz="900" dirty="0">
                <a:latin typeface="Century Gothic" panose="020B0502020202020204" pitchFamily="34" charset="0"/>
              </a:rPr>
              <a:t>: advanced control strategies, backup of critical systems (</a:t>
            </a:r>
            <a:r>
              <a:rPr lang="en-US" sz="900" dirty="0" err="1">
                <a:latin typeface="Century Gothic" panose="020B0502020202020204" pitchFamily="34" charset="0"/>
              </a:rPr>
              <a:t>DCS</a:t>
            </a:r>
            <a:r>
              <a:rPr lang="en-US" sz="900" dirty="0">
                <a:latin typeface="Century Gothic" panose="020B0502020202020204" pitchFamily="34" charset="0"/>
              </a:rPr>
              <a:t>, UPS).</a:t>
            </a:r>
          </a:p>
          <a:p>
            <a:endParaRPr lang="en-GB" dirty="0"/>
          </a:p>
          <a:p>
            <a:r>
              <a:rPr lang="en-GB" dirty="0"/>
              <a:t>******************************</a:t>
            </a:r>
          </a:p>
          <a:p>
            <a:r>
              <a:rPr lang="en-GB" dirty="0"/>
              <a:t>LCOE:</a:t>
            </a:r>
          </a:p>
          <a:p>
            <a:r>
              <a:rPr lang="en-US" b="0" i="0" dirty="0">
                <a:solidFill>
                  <a:srgbClr val="1E222E"/>
                </a:solidFill>
                <a:effectLst/>
                <a:latin typeface="Helvetica Neue LT W02_51488892"/>
              </a:rPr>
              <a:t>The LCOE compares the cost of generating electricity from renewable energy technologies (e.g., wind and solar) to conventional technologies (e.g., gas, coal and nuclear), including across various scenarios and sensitivities. The LCOE allows for an apples-to-apples comparison of different technologies by accounting for factors like generation/output, upfront capital costs, fuel costs, operating and maintenance expenses, and asset lifetimes.</a:t>
            </a:r>
            <a:endParaRPr lang="en-GB" b="0" i="0" dirty="0">
              <a:solidFill>
                <a:srgbClr val="1E222E"/>
              </a:solidFill>
              <a:effectLst/>
              <a:latin typeface="Helvetica Neue LT W02_51488892"/>
            </a:endParaRPr>
          </a:p>
          <a:p>
            <a:endParaRPr lang="en-GB" dirty="0"/>
          </a:p>
          <a:p>
            <a:r>
              <a:rPr lang="en-GB" dirty="0"/>
              <a:t>LCOE SMR:</a:t>
            </a:r>
          </a:p>
          <a:p>
            <a:r>
              <a:rPr lang="en-GB" dirty="0"/>
              <a:t>https://www.reuters.com/business/energy/frances-edf-drops-plans-develop-its-own-small-nuclear-reactor-technology-2024-07-01/</a:t>
            </a:r>
          </a:p>
          <a:p>
            <a:endParaRPr lang="en-GB" dirty="0"/>
          </a:p>
          <a:p>
            <a:r>
              <a:rPr lang="en-GB" dirty="0"/>
              <a:t>https://www.lazard.com/research-insights/levelized-cost-of-energyplus/</a:t>
            </a:r>
          </a:p>
          <a:p>
            <a:endParaRPr lang="en-GB" dirty="0"/>
          </a:p>
          <a:p>
            <a:r>
              <a:rPr lang="en-US" sz="1200" b="0" i="0" u="none" strike="noStrike" baseline="0" dirty="0">
                <a:solidFill>
                  <a:srgbClr val="000000"/>
                </a:solidFill>
                <a:latin typeface="Arial Narrow" panose="020B0606020202030204" pitchFamily="34" charset="0"/>
              </a:rPr>
              <a:t>II LAZARD’S LEVELIZED COST OF ENERGY ANALYSIS—VERSION 17.0</a:t>
            </a:r>
          </a:p>
          <a:p>
            <a:r>
              <a:rPr lang="en-GB" sz="1200" b="0" i="0" u="none" strike="noStrike" baseline="0" dirty="0">
                <a:solidFill>
                  <a:srgbClr val="000000"/>
                </a:solidFill>
                <a:latin typeface="Arial" panose="020B0604020202020204" pitchFamily="34" charset="0"/>
              </a:rPr>
              <a:t>(3) Reflects the average of the high and low LCOE marginal cost of operating fully depreciated gas peaking, gas combined cycle, coal and nuclear facilities, inclusive of decommissioning costs for nuclear facilities </a:t>
            </a:r>
          </a:p>
          <a:p>
            <a:r>
              <a:rPr lang="en-GB" sz="1200" b="0" i="0" u="none" strike="noStrike" baseline="0" dirty="0">
                <a:solidFill>
                  <a:srgbClr val="000000"/>
                </a:solidFill>
                <a:latin typeface="Arial" panose="020B0604020202020204" pitchFamily="34" charset="0"/>
              </a:rPr>
              <a:t>(4) Represents the illustrative midpoint LCOE for Vogtle nuclear plant units3 and 4 based on publicly available estimates. Total operating capacity of ~2.2 GW, total capital cost of ~$31.5 billion, capacity factor of ~97%, operating life of 60 –</a:t>
            </a:r>
            <a:r>
              <a:rPr lang="en-US" sz="1200" b="0" i="0" u="none" strike="noStrike" baseline="0" dirty="0">
                <a:solidFill>
                  <a:srgbClr val="000000"/>
                </a:solidFill>
                <a:latin typeface="Arial" panose="020B0604020202020204" pitchFamily="34" charset="0"/>
              </a:rPr>
              <a:t>80 years and other operating parameters estimated by Lazard’s LCOE v14.0</a:t>
            </a:r>
          </a:p>
          <a:p>
            <a:r>
              <a:rPr lang="en-GB" sz="1200" b="0" i="0" u="none" strike="noStrike" baseline="0" dirty="0">
                <a:solidFill>
                  <a:srgbClr val="000000"/>
                </a:solidFill>
                <a:latin typeface="Arial" panose="020B0604020202020204" pitchFamily="34" charset="0"/>
              </a:rPr>
              <a:t>(5) Reflects the LCOE of the observed high case gas combined cycle inputs using a 20% blend of green hydrogen by volume. </a:t>
            </a:r>
          </a:p>
          <a:p>
            <a:r>
              <a:rPr lang="en-GB" sz="1200" b="0" i="0" u="none" strike="noStrike" baseline="0" dirty="0">
                <a:solidFill>
                  <a:srgbClr val="000000"/>
                </a:solidFill>
                <a:latin typeface="Arial" panose="020B0604020202020204" pitchFamily="34" charset="0"/>
              </a:rPr>
              <a:t>No plant modifications are assumed beyond a 2%increase to the plant’s heat rate. The corresponding fuelcostis$6.66/MMBTU, assuming ~$5.25/kg for green hydrogen (unsubsidized PEM).</a:t>
            </a:r>
          </a:p>
          <a:p>
            <a:r>
              <a:rPr lang="en-GB" dirty="0"/>
              <a:t>*************</a:t>
            </a:r>
          </a:p>
          <a:p>
            <a:r>
              <a:rPr lang="en-GB" b="1" dirty="0"/>
              <a:t>Google</a:t>
            </a:r>
            <a:r>
              <a:rPr lang="en-GB" dirty="0"/>
              <a:t>:</a:t>
            </a:r>
          </a:p>
          <a:p>
            <a:r>
              <a:rPr lang="it-IT" b="0" i="0" dirty="0">
                <a:solidFill>
                  <a:srgbClr val="000000"/>
                </a:solidFill>
                <a:effectLst/>
                <a:latin typeface="Times New Roman" panose="02020603050405020304" pitchFamily="18" charset="0"/>
              </a:rPr>
              <a:t>https://x.com/curious_founder/status/1811419282221506614</a:t>
            </a:r>
          </a:p>
          <a:p>
            <a:r>
              <a:rPr lang="en-GB" dirty="0"/>
              <a:t>https://www.statista.com/statistics/788540/energy-consumption-of-google/</a:t>
            </a:r>
          </a:p>
          <a:p>
            <a:endParaRPr lang="en-GB" dirty="0"/>
          </a:p>
          <a:p>
            <a:r>
              <a:rPr lang="en-GB" b="1" dirty="0"/>
              <a:t>Microsoft:</a:t>
            </a:r>
          </a:p>
          <a:p>
            <a:r>
              <a:rPr lang="en-GB" dirty="0"/>
              <a:t>https://www.reuters.com/markets/deals/microsoft-may-pay-constellation-premium-three-mile-island-power-agreement-2024-09-23/</a:t>
            </a:r>
          </a:p>
          <a:p>
            <a:pPr marL="158750" indent="0">
              <a:buNone/>
            </a:pPr>
            <a:endParaRPr lang="it-IT" b="0" i="0" dirty="0">
              <a:solidFill>
                <a:srgbClr val="363636"/>
              </a:solidFill>
              <a:effectLst/>
              <a:latin typeface="SourceSansPro"/>
            </a:endParaRPr>
          </a:p>
        </p:txBody>
      </p:sp>
      <p:sp>
        <p:nvSpPr>
          <p:cNvPr id="4" name="Segnaposto numero diapositiva 3"/>
          <p:cNvSpPr>
            <a:spLocks noGrp="1"/>
          </p:cNvSpPr>
          <p:nvPr>
            <p:ph type="sldNum" sz="quarter" idx="5"/>
          </p:nvPr>
        </p:nvSpPr>
        <p:spPr/>
        <p:txBody>
          <a:bodyPr/>
          <a:lstStyle/>
          <a:p>
            <a:fld id="{C182E99D-16B2-4AA0-84CE-88975B890BA5}" type="slidenum">
              <a:rPr lang="en-US" smtClean="0"/>
              <a:t>3</a:t>
            </a:fld>
            <a:endParaRPr lang="en-US"/>
          </a:p>
        </p:txBody>
      </p:sp>
    </p:spTree>
    <p:extLst>
      <p:ext uri="{BB962C8B-B14F-4D97-AF65-F5344CB8AC3E}">
        <p14:creationId xmlns:p14="http://schemas.microsoft.com/office/powerpoint/2010/main" val="11340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07000"/>
              </a:lnSpc>
              <a:spcAft>
                <a:spcPts val="80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SMRs operation rely, of course, on the sale of electricity to the market. Therefore, the electricity market structure sets the economic balance of the plant and is the base for its operation. So let's have a quick look at the electricity market. The Day Ahead Spot market is an auctions system where:</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the </a:t>
            </a:r>
            <a:r>
              <a:rPr lang="en-US" sz="1200" b="1" dirty="0">
                <a:effectLst/>
                <a:latin typeface="Arial" panose="020B0604020202020204" pitchFamily="34" charset="0"/>
                <a:ea typeface="Calibri" panose="020F0502020204030204" pitchFamily="34" charset="0"/>
                <a:cs typeface="Times New Roman" panose="02020603050405020304" pitchFamily="18" charset="0"/>
              </a:rPr>
              <a:t>Producers</a:t>
            </a:r>
            <a:r>
              <a:rPr lang="en-US" sz="1200" dirty="0">
                <a:effectLst/>
                <a:latin typeface="Arial" panose="020B0604020202020204" pitchFamily="34" charset="0"/>
                <a:ea typeface="Calibri" panose="020F0502020204030204" pitchFamily="34" charset="0"/>
                <a:cs typeface="Times New Roman" panose="02020603050405020304" pitchFamily="18" charset="0"/>
              </a:rPr>
              <a:t> offer electricity for each hour of the next day with the quantity and a minimum selling price.</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the </a:t>
            </a:r>
            <a:r>
              <a:rPr lang="en-US" sz="1200" b="1" dirty="0">
                <a:effectLst/>
                <a:latin typeface="Arial" panose="020B0604020202020204" pitchFamily="34" charset="0"/>
                <a:ea typeface="Calibri" panose="020F0502020204030204" pitchFamily="34" charset="0"/>
                <a:cs typeface="Times New Roman" panose="02020603050405020304" pitchFamily="18" charset="0"/>
              </a:rPr>
              <a:t>Consumers</a:t>
            </a:r>
            <a:r>
              <a:rPr lang="en-US" sz="1200" dirty="0">
                <a:effectLst/>
                <a:latin typeface="Arial" panose="020B0604020202020204" pitchFamily="34" charset="0"/>
                <a:ea typeface="Calibri" panose="020F0502020204030204" pitchFamily="34" charset="0"/>
                <a:cs typeface="Times New Roman" panose="02020603050405020304" pitchFamily="18" charset="0"/>
              </a:rPr>
              <a:t> bid hourly demand for electricity with the quantity and a maximum purchase price. </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the </a:t>
            </a:r>
            <a:r>
              <a:rPr lang="en-US" sz="1200" b="1" dirty="0">
                <a:effectLst/>
                <a:latin typeface="Arial" panose="020B0604020202020204" pitchFamily="34" charset="0"/>
                <a:ea typeface="Calibri" panose="020F0502020204030204" pitchFamily="34" charset="0"/>
                <a:cs typeface="Times New Roman" panose="02020603050405020304" pitchFamily="18" charset="0"/>
              </a:rPr>
              <a:t>Market Operator </a:t>
            </a:r>
            <a:r>
              <a:rPr lang="en-US" sz="1200" dirty="0">
                <a:effectLst/>
                <a:latin typeface="Arial" panose="020B0604020202020204" pitchFamily="34" charset="0"/>
                <a:ea typeface="Calibri" panose="020F0502020204030204" pitchFamily="34" charset="0"/>
                <a:cs typeface="Times New Roman" panose="02020603050405020304" pitchFamily="18" charset="0"/>
              </a:rPr>
              <a:t>sorts the supply offers for the economic </a:t>
            </a:r>
            <a:r>
              <a:rPr lang="en-US" sz="1200" b="1" dirty="0">
                <a:effectLst/>
                <a:latin typeface="Arial" panose="020B0604020202020204" pitchFamily="34" charset="0"/>
                <a:ea typeface="Calibri" panose="020F0502020204030204" pitchFamily="34" charset="0"/>
                <a:cs typeface="Times New Roman" panose="02020603050405020304" pitchFamily="18" charset="0"/>
              </a:rPr>
              <a:t>Merit Order </a:t>
            </a:r>
            <a:r>
              <a:rPr lang="en-US" sz="1200" dirty="0">
                <a:effectLst/>
                <a:latin typeface="Arial" panose="020B0604020202020204" pitchFamily="34" charset="0"/>
                <a:ea typeface="Calibri" panose="020F0502020204030204" pitchFamily="34" charset="0"/>
                <a:cs typeface="Times New Roman" panose="02020603050405020304" pitchFamily="18" charset="0"/>
              </a:rPr>
              <a:t>by increasing unit price and defines the </a:t>
            </a:r>
            <a:r>
              <a:rPr lang="en-US" sz="1200" b="1" dirty="0">
                <a:effectLst/>
                <a:latin typeface="Arial" panose="020B0604020202020204" pitchFamily="34" charset="0"/>
                <a:ea typeface="Calibri" panose="020F0502020204030204" pitchFamily="34" charset="0"/>
                <a:cs typeface="Times New Roman" panose="02020603050405020304" pitchFamily="18" charset="0"/>
              </a:rPr>
              <a:t>Supply Curve</a:t>
            </a:r>
            <a:r>
              <a:rPr lang="en-US" sz="1200" dirty="0">
                <a:effectLst/>
                <a:latin typeface="Arial" panose="020B0604020202020204" pitchFamily="34" charset="0"/>
                <a:ea typeface="Calibri" panose="020F0502020204030204" pitchFamily="34" charset="0"/>
                <a:cs typeface="Times New Roman" panose="02020603050405020304" pitchFamily="18" charset="0"/>
              </a:rPr>
              <a:t>. The different generation technologies are therefore sorted as: Renewables, then Nuclear, then Lignite, hard Coal, Natural Gas Base Load, and </a:t>
            </a:r>
            <a:r>
              <a:rPr lang="en-US" sz="1200" dirty="0" err="1">
                <a:effectLst/>
                <a:latin typeface="Arial" panose="020B0604020202020204" pitchFamily="34" charset="0"/>
                <a:ea typeface="Calibri" panose="020F0502020204030204" pitchFamily="34" charset="0"/>
                <a:cs typeface="Times New Roman" panose="02020603050405020304" pitchFamily="18" charset="0"/>
              </a:rPr>
              <a:t>Peakers</a:t>
            </a:r>
            <a:r>
              <a:rPr lang="en-US" sz="1200" dirty="0">
                <a:effectLst/>
                <a:latin typeface="Arial" panose="020B0604020202020204" pitchFamily="34" charset="0"/>
                <a:ea typeface="Calibri" panose="020F0502020204030204" pitchFamily="34" charset="0"/>
                <a:cs typeface="Times New Roman" panose="02020603050405020304" pitchFamily="18" charset="0"/>
              </a:rPr>
              <a:t>.</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Also the demand bids are sorted by decreasing unit price on the </a:t>
            </a:r>
            <a:r>
              <a:rPr lang="en-US" sz="1200" b="1" dirty="0">
                <a:effectLst/>
                <a:latin typeface="Arial" panose="020B0604020202020204" pitchFamily="34" charset="0"/>
                <a:ea typeface="Calibri" panose="020F0502020204030204" pitchFamily="34" charset="0"/>
                <a:cs typeface="Times New Roman" panose="02020603050405020304" pitchFamily="18" charset="0"/>
              </a:rPr>
              <a:t>Demand Curve</a:t>
            </a: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curves intersection, the </a:t>
            </a:r>
            <a:r>
              <a:rPr lang="en-US" sz="1200" b="1" dirty="0">
                <a:effectLst/>
                <a:latin typeface="Arial" panose="020B0604020202020204" pitchFamily="34" charset="0"/>
                <a:ea typeface="Calibri" panose="020F0502020204030204" pitchFamily="34" charset="0"/>
                <a:cs typeface="Times New Roman" panose="02020603050405020304" pitchFamily="18" charset="0"/>
              </a:rPr>
              <a:t>Market-Clearing Price</a:t>
            </a:r>
            <a:r>
              <a:rPr lang="en-US" sz="1200" dirty="0">
                <a:effectLst/>
                <a:latin typeface="Arial" panose="020B0604020202020204" pitchFamily="34" charset="0"/>
                <a:ea typeface="Calibri" panose="020F0502020204030204" pitchFamily="34" charset="0"/>
                <a:cs typeface="Times New Roman" panose="02020603050405020304" pitchFamily="18" charset="0"/>
              </a:rPr>
              <a:t> is set. </a:t>
            </a:r>
            <a:r>
              <a:rPr lang="en-GB" sz="1200" b="1" dirty="0">
                <a:effectLst/>
                <a:latin typeface="Arial" panose="020B0604020202020204" pitchFamily="34" charset="0"/>
                <a:ea typeface="Calibri" panose="020F0502020204030204" pitchFamily="34" charset="0"/>
                <a:cs typeface="Times New Roman" panose="02020603050405020304" pitchFamily="18" charset="0"/>
              </a:rPr>
              <a:t>(SHIFT)</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Renewables often offer at negative prices (so, they actually pay to sell power). Therefore, the Marginal Cleared Price can sometimes get </a:t>
            </a:r>
            <a:r>
              <a:rPr lang="en-GB" sz="1200" b="1" dirty="0">
                <a:effectLst/>
                <a:latin typeface="Arial" panose="020B0604020202020204" pitchFamily="34" charset="0"/>
                <a:ea typeface="Calibri" panose="020F0502020204030204" pitchFamily="34" charset="0"/>
                <a:cs typeface="Times New Roman" panose="02020603050405020304" pitchFamily="18" charset="0"/>
              </a:rPr>
              <a:t>negative</a:t>
            </a:r>
            <a:r>
              <a:rPr lang="en-GB" sz="1200" dirty="0">
                <a:effectLst/>
                <a:latin typeface="Arial" panose="020B0604020202020204" pitchFamily="34" charset="0"/>
                <a:ea typeface="Calibri" panose="020F0502020204030204" pitchFamily="34" charset="0"/>
                <a:cs typeface="Times New Roman" panose="02020603050405020304" pitchFamily="18" charset="0"/>
              </a:rPr>
              <a:t>: consumers are paid to consume.</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For instance, during the last Christmas week, in Germany they had 38 continuous hours of negative prices.</a:t>
            </a:r>
            <a:r>
              <a:rPr lang="en-GB" sz="1200" b="1" dirty="0">
                <a:effectLst/>
                <a:latin typeface="Arial" panose="020B0604020202020204" pitchFamily="34" charset="0"/>
                <a:ea typeface="Calibri" panose="020F0502020204030204" pitchFamily="34" charset="0"/>
                <a:cs typeface="Times New Roman" panose="02020603050405020304" pitchFamily="18" charset="0"/>
              </a:rPr>
              <a:t> (SHIFT)</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Arial" panose="020B0604020202020204" pitchFamily="34" charset="0"/>
                <a:ea typeface="Calibri" panose="020F0502020204030204" pitchFamily="34" charset="0"/>
              </a:rPr>
              <a:t>Other sales models for nuclear plants, for instance based on long-term contracts, can be adopted, able to subsidy (</a:t>
            </a:r>
            <a:r>
              <a:rPr lang="en-GB" sz="1200" i="1" dirty="0" err="1">
                <a:effectLst/>
                <a:latin typeface="Arial" panose="020B0604020202020204" pitchFamily="34" charset="0"/>
                <a:ea typeface="Calibri" panose="020F0502020204030204" pitchFamily="34" charset="0"/>
              </a:rPr>
              <a:t>sabsidi</a:t>
            </a:r>
            <a:r>
              <a:rPr lang="en-GB" sz="1200" dirty="0">
                <a:effectLst/>
                <a:latin typeface="Arial" panose="020B0604020202020204" pitchFamily="34" charset="0"/>
                <a:ea typeface="Calibri" panose="020F0502020204030204" pitchFamily="34" charset="0"/>
              </a:rPr>
              <a:t>) the nuclear producers or regulate and balance the electricity market</a:t>
            </a:r>
            <a:r>
              <a:rPr lang="en-GB" sz="1200" i="1" dirty="0">
                <a:effectLst/>
                <a:latin typeface="Arial" panose="020B0604020202020204" pitchFamily="34" charset="0"/>
                <a:ea typeface="Calibri" panose="020F0502020204030204" pitchFamily="34" charset="0"/>
              </a:rPr>
              <a:t>. </a:t>
            </a:r>
            <a:r>
              <a:rPr lang="en-GB" sz="1200" i="1" strike="sngStrike" dirty="0">
                <a:effectLst/>
                <a:latin typeface="Arial" panose="020B0604020202020204" pitchFamily="34" charset="0"/>
                <a:ea typeface="Calibri" panose="020F0502020204030204" pitchFamily="34" charset="0"/>
              </a:rPr>
              <a:t>In the </a:t>
            </a:r>
            <a:r>
              <a:rPr lang="en-GB" sz="1200" b="1" i="1" strike="sngStrike" dirty="0">
                <a:effectLst/>
                <a:latin typeface="Arial" panose="020B0604020202020204" pitchFamily="34" charset="0"/>
                <a:ea typeface="Calibri" panose="020F0502020204030204" pitchFamily="34" charset="0"/>
              </a:rPr>
              <a:t>Contract for Difference</a:t>
            </a:r>
            <a:r>
              <a:rPr lang="en-GB" sz="1200" i="1" strike="sngStrike" dirty="0">
                <a:effectLst/>
                <a:latin typeface="Arial" panose="020B0604020202020204" pitchFamily="34" charset="0"/>
                <a:ea typeface="Calibri" panose="020F0502020204030204" pitchFamily="34" charset="0"/>
              </a:rPr>
              <a:t> scheme, </a:t>
            </a:r>
            <a:r>
              <a:rPr lang="en-GB" sz="1200" i="1" strike="sngStrike" dirty="0" err="1">
                <a:effectLst/>
                <a:latin typeface="Arial" panose="020B0604020202020204" pitchFamily="34" charset="0"/>
                <a:ea typeface="Calibri" panose="020F0502020204030204" pitchFamily="34" charset="0"/>
              </a:rPr>
              <a:t>gòvernments</a:t>
            </a:r>
            <a:r>
              <a:rPr lang="en-GB" sz="1200" i="1" strike="sngStrike" dirty="0">
                <a:effectLst/>
                <a:latin typeface="Arial" panose="020B0604020202020204" pitchFamily="34" charset="0"/>
                <a:ea typeface="Calibri" panose="020F0502020204030204" pitchFamily="34" charset="0"/>
              </a:rPr>
              <a:t> compensate electricity producers when the selling price of electricity falls below a set threshold and compensate consumers when prices go above</a:t>
            </a:r>
            <a:r>
              <a:rPr lang="en-GB" sz="1200" strike="sngStrike" dirty="0">
                <a:effectLst/>
                <a:latin typeface="Arial" panose="020B0604020202020204" pitchFamily="34" charset="0"/>
                <a:ea typeface="Calibri" panose="020F0502020204030204" pitchFamily="34" charset="0"/>
              </a:rPr>
              <a:t>. </a:t>
            </a:r>
            <a:r>
              <a:rPr lang="en-GB" sz="1200" i="1" strike="sngStrike" dirty="0">
                <a:effectLst/>
                <a:latin typeface="Arial" panose="020B0604020202020204" pitchFamily="34" charset="0"/>
                <a:ea typeface="Calibri" panose="020F0502020204030204" pitchFamily="34" charset="0"/>
              </a:rPr>
              <a:t>Another </a:t>
            </a:r>
            <a:r>
              <a:rPr lang="en-GB" sz="1200" dirty="0">
                <a:effectLst/>
                <a:latin typeface="Arial" panose="020B0604020202020204" pitchFamily="34" charset="0"/>
                <a:ea typeface="Calibri" panose="020F0502020204030204" pitchFamily="34" charset="0"/>
              </a:rPr>
              <a:t>One of these schemes is the </a:t>
            </a:r>
            <a:r>
              <a:rPr lang="en-GB" sz="1800" dirty="0">
                <a:effectLst/>
                <a:latin typeface="Arial" panose="020B0604020202020204" pitchFamily="34" charset="0"/>
                <a:ea typeface="Calibri" panose="020F0502020204030204" pitchFamily="34" charset="0"/>
              </a:rPr>
              <a:t>fixed price PPA Power Purchase Agreement</a:t>
            </a:r>
            <a:r>
              <a:rPr lang="en-GB" sz="1200" dirty="0">
                <a:effectLst/>
                <a:latin typeface="Arial" panose="020B0604020202020204" pitchFamily="34" charset="0"/>
                <a:ea typeface="Calibri" panose="020F0502020204030204" pitchFamily="34" charset="0"/>
              </a:rPr>
              <a:t>. </a:t>
            </a:r>
            <a:r>
              <a:rPr lang="en-GB" sz="1800" dirty="0">
                <a:effectLst/>
                <a:latin typeface="Arial" panose="020B0604020202020204" pitchFamily="34" charset="0"/>
                <a:ea typeface="Calibri" panose="020F0502020204030204" pitchFamily="34" charset="0"/>
              </a:rPr>
              <a:t>Microsoft signed a deal with Constellation to restart one unit of the Three Mile Island nuclear plant in USA: Reuters reported Microsoft might pay Constellation about $110 per megawatt hour as part of the 20-year-long PPA. </a:t>
            </a:r>
            <a:r>
              <a:rPr lang="en-GB" sz="1200" dirty="0">
                <a:effectLst/>
                <a:latin typeface="Arial" panose="020B0604020202020204" pitchFamily="34" charset="0"/>
                <a:ea typeface="Calibri" panose="020F0502020204030204" pitchFamily="34" charset="0"/>
              </a:rPr>
              <a:t>(</a:t>
            </a:r>
            <a:r>
              <a:rPr lang="en-GB" sz="1200" b="1" dirty="0">
                <a:effectLst/>
                <a:latin typeface="Arial" panose="020B0604020202020204" pitchFamily="34" charset="0"/>
                <a:ea typeface="Calibri" panose="020F0502020204030204" pitchFamily="34" charset="0"/>
              </a:rPr>
              <a:t>SHIFT</a:t>
            </a:r>
            <a:r>
              <a:rPr lang="en-GB" sz="1200" dirty="0">
                <a:effectLst/>
                <a:latin typeface="Arial" panose="020B0604020202020204" pitchFamily="34" charset="0"/>
                <a:ea typeface="Calibri" panose="020F0502020204030204" pitchFamily="34" charset="0"/>
              </a:rPr>
              <a:t>)</a:t>
            </a:r>
          </a:p>
          <a:p>
            <a:endParaRPr lang="en-GB" sz="500" i="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spcBef>
                <a:spcPts val="300"/>
              </a:spcBef>
            </a:pPr>
            <a:r>
              <a:rPr lang="en-GB" sz="500" i="0" dirty="0">
                <a:effectLst/>
                <a:latin typeface="Arial" panose="020B0604020202020204" pitchFamily="34" charset="0"/>
                <a:ea typeface="Times New Roman" panose="02020603050405020304" pitchFamily="18" charset="0"/>
                <a:cs typeface="Times New Roman" panose="02020603050405020304" pitchFamily="18" charset="0"/>
              </a:rPr>
              <a:t>********************</a:t>
            </a:r>
          </a:p>
          <a:p>
            <a:pPr algn="just">
              <a:spcBef>
                <a:spcPts val="300"/>
              </a:spcBef>
            </a:pPr>
            <a:r>
              <a:rPr lang="en-GB" sz="500" i="0" dirty="0">
                <a:effectLst/>
                <a:latin typeface="Arial" panose="020B0604020202020204" pitchFamily="34" charset="0"/>
                <a:ea typeface="Times New Roman" panose="02020603050405020304" pitchFamily="18" charset="0"/>
                <a:cs typeface="Times New Roman" panose="02020603050405020304" pitchFamily="18" charset="0"/>
              </a:rPr>
              <a:t>https://www.linkedin.com/posts/harry-d-14b923125_de-negative-power-price-record-smashed-activity-7144668466568994816-IMI2/?utm_source=share&amp;utm_medium=member_android</a:t>
            </a:r>
          </a:p>
          <a:p>
            <a:pPr algn="just">
              <a:spcBef>
                <a:spcPts val="300"/>
              </a:spcBef>
            </a:pPr>
            <a:endParaRPr lang="en-GB" sz="500" i="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spcBef>
                <a:spcPts val="300"/>
              </a:spcBef>
            </a:pPr>
            <a:r>
              <a:rPr lang="en-GB" sz="500" i="0" dirty="0">
                <a:effectLst/>
                <a:latin typeface="Arial" panose="020B0604020202020204" pitchFamily="34" charset="0"/>
                <a:ea typeface="Times New Roman" panose="02020603050405020304" pitchFamily="18" charset="0"/>
                <a:cs typeface="Times New Roman" panose="02020603050405020304" pitchFamily="18" charset="0"/>
              </a:rPr>
              <a:t>https://www.euractiv.com/section/electricity/news/nuclear-windfall-profits-in-focus-as-eu-electricity-reform-talks-near-finishing-line/</a:t>
            </a:r>
          </a:p>
          <a:p>
            <a:pPr algn="just">
              <a:spcBef>
                <a:spcPts val="300"/>
              </a:spcBef>
            </a:pPr>
            <a:r>
              <a:rPr lang="en-GB" sz="500" i="0" dirty="0">
                <a:effectLst/>
                <a:latin typeface="Arial" panose="020B0604020202020204" pitchFamily="34" charset="0"/>
                <a:ea typeface="Times New Roman" panose="02020603050405020304" pitchFamily="18" charset="0"/>
                <a:cs typeface="Times New Roman" panose="02020603050405020304" pitchFamily="18" charset="0"/>
              </a:rPr>
              <a:t>https://www.renewable-energy-industry.com/news/world/article-6502-new-hinkley-point-c-nuclear-power-plant-electricity-costs-over-15-cents-per-kilowatt-hour-at-launch</a:t>
            </a:r>
          </a:p>
          <a:p>
            <a:pPr algn="just">
              <a:spcBef>
                <a:spcPts val="300"/>
              </a:spcBef>
            </a:pPr>
            <a:r>
              <a:rPr lang="en-GB" sz="500" i="0" dirty="0">
                <a:effectLst/>
                <a:latin typeface="Arial" panose="020B0604020202020204" pitchFamily="34" charset="0"/>
                <a:ea typeface="Times New Roman" panose="02020603050405020304" pitchFamily="18" charset="0"/>
                <a:cs typeface="Times New Roman" panose="02020603050405020304" pitchFamily="18" charset="0"/>
              </a:rPr>
              <a:t>https://montelnews.com/news/1536944/no-cfd-plans-for-edfs-nuclear-fleet--ministry</a:t>
            </a:r>
          </a:p>
          <a:p>
            <a:pPr algn="just">
              <a:spcBef>
                <a:spcPts val="300"/>
              </a:spcBef>
            </a:pPr>
            <a:endParaRPr lang="en-GB" sz="500" i="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spcBef>
                <a:spcPts val="300"/>
              </a:spcBef>
            </a:pPr>
            <a:r>
              <a:rPr lang="en-GB" sz="500" i="0" dirty="0">
                <a:effectLst/>
                <a:latin typeface="Arial" panose="020B0604020202020204" pitchFamily="34" charset="0"/>
                <a:ea typeface="Times New Roman" panose="02020603050405020304" pitchFamily="18" charset="0"/>
                <a:cs typeface="Times New Roman" panose="02020603050405020304" pitchFamily="18" charset="0"/>
              </a:rPr>
              <a:t>https://www.reuters.com/technology/artificial-intelligence/google-buy-power-small-modular-nuclear-reactor-company-kairos-ai-needs-2024-10-14/</a:t>
            </a:r>
          </a:p>
          <a:p>
            <a:pPr algn="just">
              <a:spcBef>
                <a:spcPts val="300"/>
              </a:spcBef>
            </a:pPr>
            <a:r>
              <a:rPr lang="en-GB" sz="500" i="0" dirty="0">
                <a:effectLst/>
                <a:latin typeface="Arial" panose="020B0604020202020204" pitchFamily="34" charset="0"/>
                <a:ea typeface="Times New Roman" panose="02020603050405020304" pitchFamily="18" charset="0"/>
                <a:cs typeface="Times New Roman" panose="02020603050405020304" pitchFamily="18" charset="0"/>
              </a:rPr>
              <a:t>https://www.linkedin.com/posts/sollid_nuclear-domino-effect-2024-another-day-activity-7252345888402993152-kX-u/?utm_source=share&amp;utm_medium=member_android</a:t>
            </a:r>
          </a:p>
          <a:p>
            <a:pPr algn="just">
              <a:spcBef>
                <a:spcPts val="300"/>
              </a:spcBef>
            </a:pPr>
            <a:endParaRPr lang="en-GB" sz="500" i="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spcBef>
                <a:spcPts val="300"/>
              </a:spcBef>
            </a:pPr>
            <a:r>
              <a:rPr lang="en-GB" sz="500" i="1" dirty="0">
                <a:effectLst/>
                <a:latin typeface="Arial" panose="020B0604020202020204" pitchFamily="34" charset="0"/>
                <a:ea typeface="Times New Roman" panose="02020603050405020304" pitchFamily="18" charset="0"/>
                <a:cs typeface="Times New Roman" panose="02020603050405020304" pitchFamily="18" charset="0"/>
              </a:rPr>
              <a:t>In the </a:t>
            </a:r>
            <a:r>
              <a:rPr lang="en-GB" sz="500" b="0" i="1" dirty="0">
                <a:effectLst/>
                <a:latin typeface="Arial" panose="020B0604020202020204" pitchFamily="34" charset="0"/>
                <a:ea typeface="Times New Roman" panose="02020603050405020304" pitchFamily="18" charset="0"/>
                <a:cs typeface="Times New Roman" panose="02020603050405020304" pitchFamily="18" charset="0"/>
              </a:rPr>
              <a:t>liberalised</a:t>
            </a:r>
            <a:r>
              <a:rPr lang="en-GB" sz="500" i="1" dirty="0">
                <a:effectLst/>
                <a:latin typeface="Arial" panose="020B0604020202020204" pitchFamily="34" charset="0"/>
                <a:ea typeface="Times New Roman" panose="02020603050405020304" pitchFamily="18" charset="0"/>
                <a:cs typeface="Times New Roman" panose="02020603050405020304" pitchFamily="18" charset="0"/>
              </a:rPr>
              <a:t> wholesale electricity markets (for instance in the Italian Day Ahead Spot Market called Mercato del </a:t>
            </a:r>
            <a:r>
              <a:rPr lang="en-GB" sz="500" i="1" dirty="0" err="1">
                <a:effectLst/>
                <a:latin typeface="Arial" panose="020B0604020202020204" pitchFamily="34" charset="0"/>
                <a:ea typeface="Times New Roman" panose="02020603050405020304" pitchFamily="18" charset="0"/>
                <a:cs typeface="Times New Roman" panose="02020603050405020304" pitchFamily="18" charset="0"/>
              </a:rPr>
              <a:t>Giorno</a:t>
            </a:r>
            <a:r>
              <a:rPr lang="en-GB" sz="500" i="1" dirty="0">
                <a:effectLst/>
                <a:latin typeface="Arial" panose="020B0604020202020204" pitchFamily="34" charset="0"/>
                <a:ea typeface="Times New Roman" panose="02020603050405020304" pitchFamily="18" charset="0"/>
                <a:cs typeface="Times New Roman" panose="02020603050405020304" pitchFamily="18" charset="0"/>
              </a:rPr>
              <a:t> Prima MGP), energy is sold or acquired among supply/demand firms through a competitive auction system managed by the market operator through established price fixing mechanisms. </a:t>
            </a:r>
          </a:p>
          <a:p>
            <a:pPr algn="just">
              <a:spcBef>
                <a:spcPts val="300"/>
              </a:spcBef>
            </a:pPr>
            <a:r>
              <a:rPr lang="en-GB" sz="500" i="1" dirty="0">
                <a:effectLst/>
                <a:latin typeface="Arial" panose="020B0604020202020204" pitchFamily="34" charset="0"/>
                <a:ea typeface="Times New Roman" panose="02020603050405020304" pitchFamily="18" charset="0"/>
                <a:cs typeface="Times New Roman" panose="02020603050405020304" pitchFamily="18" charset="0"/>
              </a:rPr>
              <a:t>The inspiration idea for the creation of short-term electricity markets was the introduction of competition at the wholesale level, in order to finally result in lower electricity prices for end consumers and maximize the so-called Social Welfare. </a:t>
            </a:r>
            <a:endParaRPr lang="it-IT" sz="500" i="1" dirty="0">
              <a:effectLst/>
              <a:latin typeface="Arial" panose="020B0604020202020204" pitchFamily="34" charset="0"/>
              <a:ea typeface="Times New Roman" panose="02020603050405020304" pitchFamily="18" charset="0"/>
              <a:cs typeface="Times New Roman" panose="02020603050405020304" pitchFamily="18" charset="0"/>
            </a:endParaRPr>
          </a:p>
          <a:p>
            <a:pPr algn="just">
              <a:spcBef>
                <a:spcPts val="300"/>
              </a:spcBef>
            </a:pPr>
            <a:r>
              <a:rPr lang="en-GB" sz="500" i="1" dirty="0">
                <a:effectLst/>
                <a:latin typeface="Arial" panose="020B0604020202020204" pitchFamily="34" charset="0"/>
                <a:ea typeface="Times New Roman" panose="02020603050405020304" pitchFamily="18" charset="0"/>
                <a:cs typeface="Times New Roman" panose="02020603050405020304" pitchFamily="18" charset="0"/>
              </a:rPr>
              <a:t>The Day Ahead Spot market usually includes the large liquidity of the different electricity markets.</a:t>
            </a:r>
          </a:p>
          <a:p>
            <a:pPr algn="just">
              <a:spcBef>
                <a:spcPts val="300"/>
              </a:spcBef>
            </a:pPr>
            <a:endParaRPr lang="en-GB" sz="500" i="1" dirty="0">
              <a:effectLst/>
              <a:latin typeface="Arial" panose="020B0604020202020204" pitchFamily="34" charset="0"/>
              <a:ea typeface="Times New Roman" panose="02020603050405020304" pitchFamily="18" charset="0"/>
              <a:cs typeface="Times New Roman" panose="02020603050405020304" pitchFamily="18" charset="0"/>
            </a:endParaRPr>
          </a:p>
          <a:p>
            <a:pPr algn="just">
              <a:spcBef>
                <a:spcPts val="300"/>
              </a:spcBef>
            </a:pPr>
            <a:r>
              <a:rPr lang="en-GB" sz="1000" i="1" dirty="0">
                <a:effectLst/>
                <a:latin typeface="Arial" panose="020B0604020202020204" pitchFamily="34" charset="0"/>
                <a:ea typeface="Times New Roman" panose="02020603050405020304" pitchFamily="18" charset="0"/>
                <a:cs typeface="Times New Roman" panose="02020603050405020304" pitchFamily="18" charset="0"/>
              </a:rPr>
              <a:t>In this work I adopt the well market model based on the merit order concept and marginal pricing.</a:t>
            </a:r>
            <a:endParaRPr lang="it-IT" sz="1000" i="1" dirty="0">
              <a:effectLst/>
              <a:latin typeface="Arial" panose="020B0604020202020204" pitchFamily="34" charset="0"/>
              <a:ea typeface="Times New Roman" panose="02020603050405020304" pitchFamily="18" charset="0"/>
              <a:cs typeface="Times New Roman" panose="02020603050405020304" pitchFamily="18" charset="0"/>
            </a:endParaRPr>
          </a:p>
          <a:p>
            <a:pPr algn="just">
              <a:spcBef>
                <a:spcPts val="300"/>
              </a:spcBef>
            </a:pPr>
            <a:r>
              <a:rPr lang="en-GB" sz="1000" i="1" dirty="0">
                <a:effectLst/>
                <a:latin typeface="Arial" panose="020B0604020202020204" pitchFamily="34" charset="0"/>
                <a:ea typeface="Times New Roman" panose="02020603050405020304" pitchFamily="18" charset="0"/>
                <a:cs typeface="Times New Roman" panose="02020603050405020304" pitchFamily="18" charset="0"/>
              </a:rPr>
              <a:t>In this model, different independent producers are putting electricity on the market by adopting several generation sources: the model is common to other commodities markets (sale of wheat, for instance), as it assumes electricity “quality” does not depend by the generation process. In a marginal pricing market model, participants offer at their Short-Term Marginal Cost (STMC), which is made up by the operation and maintenance costs (O&amp;M-OPEX), plus the opportunity cost (OC), which include the recovery of life-cycle costs. The STMC is usually below the LCOE, which also encompasses capital expenditures (CAPEX). </a:t>
            </a:r>
            <a:endParaRPr lang="it-IT" sz="1000" i="1" dirty="0">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en-GB" sz="1000" i="1" dirty="0">
                <a:effectLst/>
                <a:latin typeface="Arial" panose="020B0604020202020204" pitchFamily="34" charset="0"/>
                <a:ea typeface="Times New Roman" panose="02020603050405020304" pitchFamily="18" charset="0"/>
              </a:rPr>
              <a:t>Day-ahead trading is mainly based on hourly contracts for the following day. Participants submit supply offers by generators or demand bids by consumers, where they specify the quantity and the minimum/maximum price at which they are willing to sell/purchase.</a:t>
            </a:r>
            <a:endParaRPr lang="it-IT" sz="1000" i="1" dirty="0">
              <a:effectLst/>
              <a:latin typeface="Times New Roman" panose="02020603050405020304" pitchFamily="18" charset="0"/>
              <a:ea typeface="Times New Roman" panose="02020603050405020304" pitchFamily="18" charset="0"/>
            </a:endParaRPr>
          </a:p>
          <a:p>
            <a:pPr algn="just"/>
            <a:r>
              <a:rPr lang="en-GB" sz="1000" i="1" dirty="0">
                <a:effectLst/>
                <a:latin typeface="Arial" panose="020B0604020202020204" pitchFamily="34" charset="0"/>
                <a:ea typeface="Times New Roman" panose="02020603050405020304" pitchFamily="18" charset="0"/>
              </a:rPr>
              <a:t>Demand bids and supply offers are accepted after the closure of the market sitting based on the economic merit-order criterion. From the bids/offers, aggregated supply and demand curves are formed after trading by the market operator, usually the Transmission System Operator (TSO). TSO sorts the sales offers submitted for "economic merit" by non-decreasing unit price, starting from those with zero-unit price (or even negative price). Within each class, usually a further order of priority is identified for offers based on the time of receipt. In a similar way, TSO accepts the bids for power demand of consumers and sorts them by non-increasing unit price, starting from those with a unit price not indicated. </a:t>
            </a:r>
            <a:endParaRPr lang="it-IT" sz="1000" i="1" dirty="0">
              <a:effectLst/>
              <a:latin typeface="Times New Roman" panose="02020603050405020304" pitchFamily="18" charset="0"/>
              <a:ea typeface="Times New Roman" panose="02020603050405020304" pitchFamily="18" charset="0"/>
            </a:endParaRPr>
          </a:p>
          <a:p>
            <a:pPr algn="just">
              <a:spcBef>
                <a:spcPts val="300"/>
              </a:spcBef>
            </a:pPr>
            <a:r>
              <a:rPr lang="en-GB" sz="1000" i="1" dirty="0">
                <a:effectLst/>
                <a:latin typeface="Arial" panose="020B0604020202020204" pitchFamily="34" charset="0"/>
                <a:ea typeface="Times New Roman" panose="02020603050405020304" pitchFamily="18" charset="0"/>
                <a:cs typeface="Times New Roman" panose="02020603050405020304" pitchFamily="18" charset="0"/>
              </a:rPr>
              <a:t>The short-term supply curve of electricity (or merit order) shows, for each generation technology, the generation capacity available on the market in a defined time-period (x-axis, in Fig. 1). On the y‑axis, the production cost for an additional MWh of electricity is plotted for each generator: this is the SRMC. The generation offers (and technologies) are sorted by increasing price, usually starting from renewables, through nuclear, lignite, and coal, to natural gas (first base load, then peaker plants). In the same graph, the demand (or load) curve shows how much the consumers are willing to buy electricity: it plots the price for each purchased MWh.</a:t>
            </a:r>
            <a:endParaRPr lang="it-IT" sz="1000" i="1" dirty="0">
              <a:effectLst/>
              <a:latin typeface="Arial" panose="020B0604020202020204" pitchFamily="34" charset="0"/>
              <a:ea typeface="Times New Roman" panose="02020603050405020304" pitchFamily="18" charset="0"/>
              <a:cs typeface="Times New Roman" panose="02020603050405020304" pitchFamily="18" charset="0"/>
            </a:endParaRPr>
          </a:p>
          <a:p>
            <a:pPr algn="just">
              <a:spcBef>
                <a:spcPts val="300"/>
              </a:spcBef>
            </a:pPr>
            <a:r>
              <a:rPr lang="en-GB" sz="1000" i="1" dirty="0">
                <a:effectLst/>
                <a:latin typeface="Arial" panose="020B0604020202020204" pitchFamily="34" charset="0"/>
                <a:ea typeface="Times New Roman" panose="02020603050405020304" pitchFamily="18" charset="0"/>
                <a:cs typeface="Times New Roman" panose="02020603050405020304" pitchFamily="18" charset="0"/>
              </a:rPr>
              <a:t>Where the two curves intersect, the Market-Clearing Price (MCP) is established: MCP sets the equilibrium point and the amount of electricity produced and consumed in a period of time. The clearing price is determined by the production cost of the most expensive generator which is necessary to serve the demand (called the marginal generator). </a:t>
            </a:r>
            <a:r>
              <a:rPr lang="en-GB" sz="1000" i="1" dirty="0">
                <a:effectLst/>
                <a:latin typeface="Arial" panose="020B0604020202020204" pitchFamily="34" charset="0"/>
                <a:ea typeface="Times New Roman" panose="02020603050405020304" pitchFamily="18" charset="0"/>
                <a:cs typeface="Arial" panose="020B0604020202020204" pitchFamily="34" charset="0"/>
              </a:rPr>
              <a:t>The MCP is usually applied to all executed orders, which are sales offers, that are strictly below the MCP, and purchase bids, that are strictly above the MCP (pay-as-cleared method). Infra-marginal producers are all those that offer below the MCP and hence they will be rewarded at a marginal price above their marginal cost: they are "In-the-Money". Suppliers, whose offers are above MCP, are "Out-the-Money" and they do not produce and do receive anything. </a:t>
            </a:r>
            <a:endParaRPr lang="it-IT" sz="1000" i="1" dirty="0">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en-GB" sz="1000" i="1" dirty="0">
                <a:effectLst/>
                <a:latin typeface="Arial" panose="020B0604020202020204" pitchFamily="34" charset="0"/>
                <a:ea typeface="Times New Roman" panose="02020603050405020304" pitchFamily="18" charset="0"/>
              </a:rPr>
              <a:t>Considering the totality of offers made by a generation company, this can only earn on those that it can set below the equilibrium price: obviously, the more the company excels in the production of low-cost energy, the greater it will be the profit. In addition, penalties are usually foreseen for failure to comply with the energy supply and zero gain for offers that are not accepted. </a:t>
            </a:r>
            <a:endParaRPr lang="en-GB" dirty="0"/>
          </a:p>
          <a:p>
            <a:pPr marL="158750" indent="0">
              <a:buNone/>
            </a:pPr>
            <a:endParaRPr lang="it-IT" b="0" i="0" dirty="0">
              <a:solidFill>
                <a:srgbClr val="363636"/>
              </a:solidFill>
              <a:effectLst/>
              <a:latin typeface="SourceSansPro"/>
            </a:endParaRPr>
          </a:p>
        </p:txBody>
      </p:sp>
      <p:sp>
        <p:nvSpPr>
          <p:cNvPr id="4" name="Segnaposto numero diapositiva 3"/>
          <p:cNvSpPr>
            <a:spLocks noGrp="1"/>
          </p:cNvSpPr>
          <p:nvPr>
            <p:ph type="sldNum" sz="quarter" idx="5"/>
          </p:nvPr>
        </p:nvSpPr>
        <p:spPr/>
        <p:txBody>
          <a:bodyPr/>
          <a:lstStyle/>
          <a:p>
            <a:fld id="{C182E99D-16B2-4AA0-84CE-88975B890BA5}" type="slidenum">
              <a:rPr lang="en-US" smtClean="0"/>
              <a:t>4</a:t>
            </a:fld>
            <a:endParaRPr lang="en-US"/>
          </a:p>
        </p:txBody>
      </p:sp>
    </p:spTree>
    <p:extLst>
      <p:ext uri="{BB962C8B-B14F-4D97-AF65-F5344CB8AC3E}">
        <p14:creationId xmlns:p14="http://schemas.microsoft.com/office/powerpoint/2010/main" val="2384662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07000"/>
              </a:lnSpc>
              <a:spcAft>
                <a:spcPts val="800"/>
              </a:spcAft>
            </a:pPr>
            <a:r>
              <a:rPr lang="en-GB" sz="1600" dirty="0">
                <a:effectLst/>
                <a:latin typeface="Arial" panose="020B0604020202020204" pitchFamily="34" charset="0"/>
                <a:ea typeface="Calibri" panose="020F0502020204030204" pitchFamily="34" charset="0"/>
                <a:cs typeface="Times New Roman" panose="02020603050405020304" pitchFamily="18" charset="0"/>
              </a:rPr>
              <a:t>In order to reduce the requirement of grid load following and to deal with changing market prices, SMRs power island can be designed to provide additional services, such as: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buFont typeface="Symbol" panose="05050102010706020507" pitchFamily="18" charset="2"/>
              <a:buNone/>
            </a:pPr>
            <a:r>
              <a:rPr lang="en-GB" sz="1600" dirty="0">
                <a:effectLst/>
                <a:latin typeface="Arial" panose="020B0604020202020204" pitchFamily="34" charset="0"/>
                <a:ea typeface="Calibri" panose="020F0502020204030204" pitchFamily="34" charset="0"/>
                <a:cs typeface="Times New Roman" panose="02020603050405020304" pitchFamily="18" charset="0"/>
              </a:rPr>
              <a:t>- The concurrent (</a:t>
            </a:r>
            <a:r>
              <a:rPr lang="en-GB" sz="1600" i="1" dirty="0" err="1">
                <a:effectLst/>
                <a:latin typeface="Arial" panose="020B0604020202020204" pitchFamily="34" charset="0"/>
                <a:ea typeface="Calibri" panose="020F0502020204030204" pitchFamily="34" charset="0"/>
                <a:cs typeface="Times New Roman" panose="02020603050405020304" pitchFamily="18" charset="0"/>
              </a:rPr>
              <a:t>concarrent</a:t>
            </a:r>
            <a:r>
              <a:rPr lang="en-GB" sz="1600" dirty="0">
                <a:effectLst/>
                <a:latin typeface="Arial" panose="020B0604020202020204" pitchFamily="34" charset="0"/>
                <a:ea typeface="Calibri" panose="020F0502020204030204" pitchFamily="34" charset="0"/>
                <a:cs typeface="Times New Roman" panose="02020603050405020304" pitchFamily="18" charset="0"/>
              </a:rPr>
              <a:t>) generation of Power and Heat, or Hydrogen, or Water.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spcAft>
                <a:spcPts val="800"/>
              </a:spcAft>
              <a:buFont typeface="Symbol" panose="05050102010706020507" pitchFamily="18" charset="2"/>
              <a:buNone/>
            </a:pPr>
            <a:r>
              <a:rPr lang="en-GB" sz="1600" dirty="0">
                <a:effectLst/>
                <a:latin typeface="Arial" panose="020B0604020202020204" pitchFamily="34" charset="0"/>
                <a:ea typeface="Calibri" panose="020F0502020204030204" pitchFamily="34" charset="0"/>
                <a:cs typeface="Times New Roman" panose="02020603050405020304" pitchFamily="18" charset="0"/>
              </a:rPr>
              <a:t>- The hybridization (</a:t>
            </a:r>
            <a:r>
              <a:rPr lang="en-GB" sz="1600" i="1" dirty="0" err="1">
                <a:effectLst/>
                <a:latin typeface="Arial" panose="020B0604020202020204" pitchFamily="34" charset="0"/>
                <a:ea typeface="Calibri" panose="020F0502020204030204" pitchFamily="34" charset="0"/>
                <a:cs typeface="Times New Roman" panose="02020603050405020304" pitchFamily="18" charset="0"/>
              </a:rPr>
              <a:t>aibridaizescion</a:t>
            </a:r>
            <a:r>
              <a:rPr lang="en-GB" sz="1600" dirty="0">
                <a:effectLst/>
                <a:latin typeface="Arial" panose="020B0604020202020204" pitchFamily="34" charset="0"/>
                <a:ea typeface="Calibri" panose="020F0502020204030204" pitchFamily="34" charset="0"/>
                <a:cs typeface="Times New Roman" panose="02020603050405020304" pitchFamily="18" charset="0"/>
              </a:rPr>
              <a:t>) with a storage system</a:t>
            </a:r>
            <a:r>
              <a:rPr lang="en-GB" sz="1600" i="1" strike="sngStrike" dirty="0">
                <a:effectLst/>
                <a:latin typeface="Arial" panose="020B0604020202020204" pitchFamily="34" charset="0"/>
                <a:ea typeface="Calibri" panose="020F0502020204030204" pitchFamily="34" charset="0"/>
                <a:cs typeface="Times New Roman" panose="02020603050405020304" pitchFamily="18" charset="0"/>
              </a:rPr>
              <a:t>, for instance with a Battery Energy Storage System</a:t>
            </a:r>
            <a:r>
              <a:rPr lang="en-GB" sz="1600" dirty="0">
                <a:effectLst/>
                <a:latin typeface="Arial" panose="020B0604020202020204" pitchFamily="34" charset="0"/>
                <a:ea typeface="Calibri" panose="020F0502020204030204" pitchFamily="34" charset="0"/>
                <a:cs typeface="Times New Roman" panose="02020603050405020304" pitchFamily="18" charset="0"/>
              </a:rPr>
              <a:t>.</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600" dirty="0">
                <a:effectLst/>
                <a:latin typeface="Arial" panose="020B0604020202020204" pitchFamily="34" charset="0"/>
                <a:ea typeface="Calibri" panose="020F0502020204030204" pitchFamily="34" charset="0"/>
                <a:cs typeface="Times New Roman" panose="02020603050405020304" pitchFamily="18" charset="0"/>
              </a:rPr>
              <a:t>This </a:t>
            </a:r>
            <a:r>
              <a:rPr lang="en-GB" sz="1600" dirty="0" err="1">
                <a:effectLst/>
                <a:latin typeface="Arial" panose="020B0604020202020204" pitchFamily="34" charset="0"/>
                <a:ea typeface="Calibri" panose="020F0502020204030204" pitchFamily="34" charset="0"/>
                <a:cs typeface="Times New Roman" panose="02020603050405020304" pitchFamily="18" charset="0"/>
              </a:rPr>
              <a:t>polygeneration</a:t>
            </a:r>
            <a:r>
              <a:rPr lang="en-GB" sz="1600" dirty="0">
                <a:effectLst/>
                <a:latin typeface="Arial" panose="020B0604020202020204" pitchFamily="34" charset="0"/>
                <a:ea typeface="Calibri" panose="020F0502020204030204" pitchFamily="34" charset="0"/>
                <a:cs typeface="Times New Roman" panose="02020603050405020304" pitchFamily="18" charset="0"/>
              </a:rPr>
              <a:t> can provide a number of benefits to the customers and to the power grid:</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buFont typeface="Symbol" panose="05050102010706020507" pitchFamily="18" charset="2"/>
              <a:buNone/>
            </a:pPr>
            <a:r>
              <a:rPr lang="en-GB" sz="1600" dirty="0">
                <a:effectLst/>
                <a:latin typeface="Arial" panose="020B0604020202020204" pitchFamily="34" charset="0"/>
                <a:ea typeface="Calibri" panose="020F0502020204030204" pitchFamily="34" charset="0"/>
                <a:cs typeface="Times New Roman" panose="02020603050405020304" pitchFamily="18" charset="0"/>
              </a:rPr>
              <a:t>- Reduce the requirement of grid load-following and cycling, fatigue and aging of the components.</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buFont typeface="Symbol" panose="05050102010706020507" pitchFamily="18" charset="2"/>
              <a:buNone/>
            </a:pPr>
            <a:r>
              <a:rPr lang="en-GB" sz="1600" dirty="0">
                <a:effectLst/>
                <a:latin typeface="Arial" panose="020B0604020202020204" pitchFamily="34" charset="0"/>
                <a:ea typeface="Calibri" panose="020F0502020204030204" pitchFamily="34" charset="0"/>
                <a:cs typeface="Times New Roman" panose="02020603050405020304" pitchFamily="18" charset="0"/>
              </a:rPr>
              <a:t>- Resilience and fitting to the market requirements.</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marL="216000" lvl="1" indent="-216000">
              <a:defRPr/>
            </a:pPr>
            <a:r>
              <a:rPr lang="en-GB" sz="1600" dirty="0">
                <a:effectLst/>
                <a:latin typeface="Arial" panose="020B0604020202020204" pitchFamily="34" charset="0"/>
                <a:ea typeface="Calibri" panose="020F0502020204030204" pitchFamily="34" charset="0"/>
                <a:cs typeface="Times New Roman" panose="02020603050405020304" pitchFamily="18" charset="0"/>
              </a:rPr>
              <a:t>- Participate to the grid balancing and ancillary services.</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spcAft>
                <a:spcPts val="800"/>
              </a:spcAft>
              <a:buFont typeface="Symbol" panose="05050102010706020507" pitchFamily="18" charset="2"/>
              <a:buNone/>
            </a:pPr>
            <a:r>
              <a:rPr lang="en-GB" sz="1600" dirty="0">
                <a:effectLst/>
                <a:latin typeface="Arial" panose="020B0604020202020204" pitchFamily="34" charset="0"/>
                <a:ea typeface="Calibri" panose="020F0502020204030204" pitchFamily="34" charset="0"/>
                <a:cs typeface="Times New Roman" panose="02020603050405020304" pitchFamily="18" charset="0"/>
              </a:rPr>
              <a:t>- Resilience to grid instabilities.</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600" dirty="0">
                <a:effectLst/>
                <a:latin typeface="Arial" panose="020B0604020202020204" pitchFamily="34" charset="0"/>
                <a:ea typeface="Calibri" panose="020F0502020204030204" pitchFamily="34" charset="0"/>
              </a:rPr>
              <a:t>- Desalination (</a:t>
            </a:r>
            <a:r>
              <a:rPr lang="en-GB" sz="1600" i="1" dirty="0" err="1">
                <a:effectLst/>
                <a:latin typeface="Arial" panose="020B0604020202020204" pitchFamily="34" charset="0"/>
                <a:ea typeface="Calibri" panose="020F0502020204030204" pitchFamily="34" charset="0"/>
              </a:rPr>
              <a:t>disalainèscion</a:t>
            </a:r>
            <a:r>
              <a:rPr lang="en-GB" sz="1600" dirty="0">
                <a:effectLst/>
                <a:latin typeface="Arial" panose="020B0604020202020204" pitchFamily="34" charset="0"/>
                <a:ea typeface="Calibri" panose="020F0502020204030204" pitchFamily="34" charset="0"/>
              </a:rPr>
              <a:t>): one of the main options in different areas is the production of water from the sea for agriculture, industrial or civil use. </a:t>
            </a:r>
            <a:r>
              <a:rPr lang="en-GB" sz="1600" b="1" dirty="0">
                <a:effectLst/>
                <a:latin typeface="Arial" panose="020B0604020202020204" pitchFamily="34" charset="0"/>
                <a:ea typeface="Calibri" panose="020F0502020204030204" pitchFamily="34" charset="0"/>
              </a:rPr>
              <a:t>(SHIFT)</a:t>
            </a:r>
            <a:endParaRPr lang="en-US" dirty="0"/>
          </a:p>
          <a:p>
            <a:pPr marL="158750" indent="0">
              <a:buNone/>
            </a:pPr>
            <a:endParaRPr lang="it-IT" b="0" i="0" dirty="0">
              <a:solidFill>
                <a:srgbClr val="363636"/>
              </a:solidFill>
              <a:effectLst/>
              <a:latin typeface="SourceSansPro"/>
            </a:endParaRPr>
          </a:p>
        </p:txBody>
      </p:sp>
      <p:sp>
        <p:nvSpPr>
          <p:cNvPr id="4" name="Segnaposto numero diapositiva 3"/>
          <p:cNvSpPr>
            <a:spLocks noGrp="1"/>
          </p:cNvSpPr>
          <p:nvPr>
            <p:ph type="sldNum" sz="quarter" idx="5"/>
          </p:nvPr>
        </p:nvSpPr>
        <p:spPr/>
        <p:txBody>
          <a:bodyPr/>
          <a:lstStyle/>
          <a:p>
            <a:fld id="{C182E99D-16B2-4AA0-84CE-88975B890BA5}" type="slidenum">
              <a:rPr lang="en-US" smtClean="0"/>
              <a:t>5</a:t>
            </a:fld>
            <a:endParaRPr lang="en-US"/>
          </a:p>
        </p:txBody>
      </p:sp>
    </p:spTree>
    <p:extLst>
      <p:ext uri="{BB962C8B-B14F-4D97-AF65-F5344CB8AC3E}">
        <p14:creationId xmlns:p14="http://schemas.microsoft.com/office/powerpoint/2010/main" val="1102361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Calibri" panose="020F0502020204030204" pitchFamily="34" charset="0"/>
                <a:cs typeface="Times New Roman" panose="02020603050405020304" pitchFamily="18" charset="0"/>
              </a:rPr>
              <a:t>Here I want to present a short resume of the performed analysis for the production of water by an SMR. The scope is to supply fresh water for the Abu Dhabi City which has an estimated population of 1.5 million inhabitants. In this scheme an SMR supplies power to a desalination plant designed to produce 800,000 m3/day of water, which is almost 1/4 of city's daily request. The analysis has been performed by using the tool DEEP, developed by the International Atomic Energy Agency. Here are reported some of the technical and economic data used for this simulation. The reference SMR is a Pressurised light Water Reactor co-generation plant, with a total power output (in pure electricity mode) = 346 MW(e) and the desalination technology is the Reverse Osmosis. The adopted Power Plant construction time is 48 months, the Desalination Plant construction time is 12 months and the plant’s lifetime is supposed to be 60 years.</a:t>
            </a:r>
            <a:r>
              <a:rPr lang="en-GB" sz="1200" dirty="0">
                <a:effectLst/>
                <a:latin typeface="Arial" panose="020B0604020202020204" pitchFamily="34" charset="0"/>
                <a:ea typeface="Calibri" panose="020F0502020204030204" pitchFamily="34" charset="0"/>
              </a:rPr>
              <a:t> (</a:t>
            </a:r>
            <a:r>
              <a:rPr lang="en-GB" sz="1200" b="1" dirty="0">
                <a:effectLst/>
                <a:latin typeface="Arial" panose="020B0604020202020204" pitchFamily="34" charset="0"/>
                <a:ea typeface="Calibri" panose="020F0502020204030204" pitchFamily="34" charset="0"/>
              </a:rPr>
              <a:t>SHIFT)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imes New Roman" panose="02020603050405020304" pitchFamily="18" charset="0"/>
                <a:ea typeface="Times New Roman" panose="02020603050405020304" pitchFamily="18" charset="0"/>
              </a:rPr>
              <a:t>Three test cases have been evaluated: the first reference Case A, with a water production of 800,000 m3/day; the Case B, with double water production; and the case C with no water production and pure power generation. </a:t>
            </a:r>
            <a:r>
              <a:rPr lang="en-GB" sz="1600" dirty="0">
                <a:effectLst/>
                <a:latin typeface="Arial" panose="020B0604020202020204" pitchFamily="34" charset="0"/>
                <a:ea typeface="Calibri" panose="020F0502020204030204" pitchFamily="34" charset="0"/>
              </a:rPr>
              <a:t>(</a:t>
            </a:r>
            <a:r>
              <a:rPr lang="en-GB" sz="1600" b="1" dirty="0">
                <a:effectLst/>
                <a:latin typeface="Arial" panose="020B0604020202020204" pitchFamily="34" charset="0"/>
                <a:ea typeface="Calibri" panose="020F0502020204030204" pitchFamily="34" charset="0"/>
              </a:rPr>
              <a:t>SHIFT)</a:t>
            </a:r>
            <a:endParaRPr lang="en-GB" sz="1600" dirty="0">
              <a:effectLst/>
              <a:latin typeface="Times New Roman" panose="02020603050405020304" pitchFamily="18" charset="0"/>
              <a:ea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effectLst/>
              <a:latin typeface="Arial" panose="020B0604020202020204" pitchFamily="34" charset="0"/>
              <a:ea typeface="Calibri" panose="020F0502020204030204" pitchFamily="34" charset="0"/>
            </a:endParaRPr>
          </a:p>
          <a:p>
            <a:pPr marL="15875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Arial" panose="020B0604020202020204" pitchFamily="34" charset="0"/>
                <a:ea typeface="Calibri" panose="020F0502020204030204" pitchFamily="34" charset="0"/>
                <a:cs typeface="Times New Roman" panose="02020603050405020304" pitchFamily="18" charset="0"/>
              </a:rPr>
              <a:t>*********************************</a:t>
            </a:r>
          </a:p>
          <a:p>
            <a:pPr algn="just">
              <a:lnSpc>
                <a:spcPts val="1300"/>
              </a:lnSpc>
            </a:pPr>
            <a:r>
              <a:rPr lang="en-GB" sz="1800" dirty="0">
                <a:effectLst/>
                <a:latin typeface="Times New Roman" panose="02020603050405020304" pitchFamily="18" charset="0"/>
                <a:ea typeface="Times New Roman" panose="02020603050405020304" pitchFamily="18" charset="0"/>
              </a:rPr>
              <a:t>The adopted discount rate is the Weighted Average Cost of Capital (WACC), which here has been set equal to 5%, which in line with the ranges indicated by the Department of Energy of Abu Dhabi. The currency reference year is 2024.</a:t>
            </a:r>
            <a:endParaRPr lang="it-IT"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The specific nuclear plant construction cost (also referred to as overnight construction cost, excluding site related cost, contingencies, escalation and interest during construction) is set to 4000 US $/kW(e). For NPPs, this cost is the main contributor to the electricity generation cost. For the distillation RO plant, the adopted value for the base unit cost is 1177 US $/m3/d. </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endParaRPr lang="it-IT" b="0" i="0" dirty="0">
              <a:solidFill>
                <a:srgbClr val="363636"/>
              </a:solidFill>
              <a:effectLst/>
              <a:latin typeface="SourceSansPro"/>
            </a:endParaRPr>
          </a:p>
        </p:txBody>
      </p:sp>
      <p:sp>
        <p:nvSpPr>
          <p:cNvPr id="4" name="Segnaposto numero diapositiva 3"/>
          <p:cNvSpPr>
            <a:spLocks noGrp="1"/>
          </p:cNvSpPr>
          <p:nvPr>
            <p:ph type="sldNum" sz="quarter" idx="5"/>
          </p:nvPr>
        </p:nvSpPr>
        <p:spPr/>
        <p:txBody>
          <a:bodyPr/>
          <a:lstStyle/>
          <a:p>
            <a:fld id="{C182E99D-16B2-4AA0-84CE-88975B890BA5}" type="slidenum">
              <a:rPr lang="en-US" smtClean="0"/>
              <a:t>6</a:t>
            </a:fld>
            <a:endParaRPr lang="en-US"/>
          </a:p>
        </p:txBody>
      </p:sp>
    </p:spTree>
    <p:extLst>
      <p:ext uri="{BB962C8B-B14F-4D97-AF65-F5344CB8AC3E}">
        <p14:creationId xmlns:p14="http://schemas.microsoft.com/office/powerpoint/2010/main" val="99772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Arial" panose="020B0604020202020204" pitchFamily="34" charset="0"/>
                <a:ea typeface="Calibri" panose="020F0502020204030204" pitchFamily="34" charset="0"/>
                <a:cs typeface="Times New Roman" panose="02020603050405020304" pitchFamily="18" charset="0"/>
              </a:rPr>
              <a:t>Here we cannot go into the details of the model you can find in the paper, and I present just the main economic results of the performed analysis </a:t>
            </a:r>
            <a:r>
              <a:rPr lang="en-GB" sz="1100" dirty="0">
                <a:effectLst/>
                <a:latin typeface="Times New Roman" panose="02020603050405020304" pitchFamily="18" charset="0"/>
                <a:ea typeface="Times New Roman" panose="02020603050405020304" pitchFamily="18" charset="0"/>
              </a:rPr>
              <a:t>for the three cases</a:t>
            </a:r>
            <a:r>
              <a:rPr lang="en-US" sz="1100" dirty="0">
                <a:effectLst/>
                <a:latin typeface="Arial" panose="020B0604020202020204" pitchFamily="34" charset="0"/>
                <a:ea typeface="Calibri" panose="020F0502020204030204" pitchFamily="34" charset="0"/>
                <a:cs typeface="Times New Roman" panose="02020603050405020304" pitchFamily="18" charset="0"/>
              </a:rPr>
              <a:t>. For the reference Case A</a:t>
            </a:r>
            <a:r>
              <a:rPr lang="en-US" sz="1100" i="1" dirty="0">
                <a:effectLst/>
                <a:latin typeface="Arial" panose="020B0604020202020204" pitchFamily="34" charset="0"/>
                <a:ea typeface="Calibri" panose="020F0502020204030204" pitchFamily="34" charset="0"/>
                <a:cs typeface="Times New Roman" panose="02020603050405020304" pitchFamily="18" charset="0"/>
              </a:rPr>
              <a:t>, with 800.000 </a:t>
            </a:r>
            <a:r>
              <a:rPr lang="en-GB" sz="1100" i="1" dirty="0">
                <a:effectLst/>
              </a:rPr>
              <a:t>m3/d of water production, </a:t>
            </a:r>
            <a:r>
              <a:rPr lang="en-GB" sz="1100" dirty="0">
                <a:effectLst/>
                <a:latin typeface="Times New Roman" panose="02020603050405020304" pitchFamily="18" charset="0"/>
                <a:ea typeface="Times New Roman" panose="02020603050405020304" pitchFamily="18" charset="0"/>
              </a:rPr>
              <a:t>the Simple Payback Time is </a:t>
            </a:r>
            <a:r>
              <a:rPr lang="en-US" sz="1100" dirty="0">
                <a:effectLst/>
                <a:latin typeface="Arial" panose="020B0604020202020204" pitchFamily="34" charset="0"/>
                <a:ea typeface="Calibri" panose="020F0502020204030204" pitchFamily="34" charset="0"/>
                <a:cs typeface="Times New Roman" panose="02020603050405020304" pitchFamily="18" charset="0"/>
              </a:rPr>
              <a:t>evaluated as </a:t>
            </a:r>
            <a:r>
              <a:rPr lang="en-GB" sz="1100" dirty="0">
                <a:effectLst/>
                <a:latin typeface="Times New Roman" panose="02020603050405020304" pitchFamily="18" charset="0"/>
                <a:ea typeface="Times New Roman" panose="02020603050405020304" pitchFamily="18" charset="0"/>
              </a:rPr>
              <a:t>8.2 years, with a Net Present Value </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i="1" dirty="0">
                <a:effectLst/>
                <a:latin typeface="Arial" panose="020B0604020202020204" pitchFamily="34" charset="0"/>
                <a:ea typeface="Calibri" panose="020F0502020204030204" pitchFamily="34" charset="0"/>
              </a:rPr>
              <a:t>at 6% expected return on equity ROE</a:t>
            </a:r>
            <a:r>
              <a:rPr lang="en-GB" sz="1100" dirty="0">
                <a:effectLst/>
                <a:latin typeface="Times New Roman" panose="02020603050405020304" pitchFamily="18" charset="0"/>
                <a:ea typeface="Times New Roman" panose="02020603050405020304" pitchFamily="18" charset="0"/>
              </a:rPr>
              <a:t>) almost 3.400 M$ </a:t>
            </a:r>
            <a:r>
              <a:rPr lang="en-GB" sz="1100" i="1" dirty="0">
                <a:effectLst/>
                <a:latin typeface="Times New Roman" panose="02020603050405020304" pitchFamily="18" charset="0"/>
                <a:ea typeface="Times New Roman" panose="02020603050405020304" pitchFamily="18" charset="0"/>
              </a:rPr>
              <a:t>(3,386 M$)</a:t>
            </a:r>
            <a:r>
              <a:rPr lang="en-GB" sz="1100" dirty="0">
                <a:effectLst/>
                <a:latin typeface="Times New Roman" panose="02020603050405020304" pitchFamily="18" charset="0"/>
                <a:ea typeface="Times New Roman" panose="02020603050405020304" pitchFamily="18" charset="0"/>
              </a:rPr>
              <a:t>. The </a:t>
            </a:r>
            <a:r>
              <a:rPr lang="en-US" sz="1100" dirty="0">
                <a:effectLst/>
                <a:latin typeface="Arial" panose="020B0604020202020204" pitchFamily="34" charset="0"/>
                <a:ea typeface="Calibri" panose="020F0502020204030204" pitchFamily="34" charset="0"/>
              </a:rPr>
              <a:t>computed </a:t>
            </a:r>
            <a:r>
              <a:rPr lang="en-GB" sz="1100" dirty="0">
                <a:effectLst/>
                <a:latin typeface="Times New Roman" panose="02020603050405020304" pitchFamily="18" charset="0"/>
                <a:ea typeface="Times New Roman" panose="02020603050405020304" pitchFamily="18" charset="0"/>
              </a:rPr>
              <a:t>water Levelized Operating Cost is 0.652 $/m3. </a:t>
            </a:r>
            <a:r>
              <a:rPr lang="en-GB" sz="1800" dirty="0">
                <a:effectLst/>
                <a:latin typeface="Times New Roman" panose="02020603050405020304" pitchFamily="18" charset="0"/>
                <a:ea typeface="Times New Roman" panose="02020603050405020304" pitchFamily="18" charset="0"/>
              </a:rPr>
              <a:t>From the analysis of DEEP data of the SMR plant for the Case A, plotted in the left-hand chart, it is possible to observe that globally: the annual capital cost shares 78 % </a:t>
            </a:r>
            <a:r>
              <a:rPr lang="en-GB" sz="1800" dirty="0">
                <a:effectLst/>
                <a:latin typeface="Arial" panose="020B0604020202020204" pitchFamily="34" charset="0"/>
                <a:ea typeface="Calibri" panose="020F0502020204030204" pitchFamily="34" charset="0"/>
              </a:rPr>
              <a:t>of the annual management expenses</a:t>
            </a:r>
            <a:r>
              <a:rPr lang="en-GB" sz="1800" dirty="0">
                <a:effectLst/>
                <a:latin typeface="Times New Roman" panose="02020603050405020304" pitchFamily="18" charset="0"/>
                <a:ea typeface="Times New Roman" panose="02020603050405020304" pitchFamily="18" charset="0"/>
              </a:rPr>
              <a:t>, the fuel cost shares 7 %, and the O&amp;M cost shares 15 %. For the Desalination plant for the Case A, data plotted in the right-hand chart show that globally: the annual capital </a:t>
            </a:r>
            <a:r>
              <a:rPr lang="en-GB" sz="1800" i="0" dirty="0">
                <a:effectLst/>
                <a:latin typeface="Times New Roman" panose="02020603050405020304" pitchFamily="18" charset="0"/>
                <a:ea typeface="Times New Roman" panose="02020603050405020304" pitchFamily="18" charset="0"/>
              </a:rPr>
              <a:t>cost </a:t>
            </a:r>
            <a:r>
              <a:rPr lang="en-GB" sz="1800" i="1" dirty="0">
                <a:effectLst/>
                <a:latin typeface="Times New Roman" panose="02020603050405020304" pitchFamily="18" charset="0"/>
                <a:ea typeface="Times New Roman" panose="02020603050405020304" pitchFamily="18" charset="0"/>
              </a:rPr>
              <a:t>(shares 35 %), </a:t>
            </a:r>
            <a:r>
              <a:rPr lang="en-GB" sz="1800" dirty="0">
                <a:effectLst/>
                <a:latin typeface="Times New Roman" panose="02020603050405020304" pitchFamily="18" charset="0"/>
                <a:ea typeface="Times New Roman" panose="02020603050405020304" pitchFamily="18" charset="0"/>
              </a:rPr>
              <a:t>the energy cost (</a:t>
            </a:r>
            <a:r>
              <a:rPr lang="en-GB" sz="1800" i="1" dirty="0">
                <a:effectLst/>
                <a:latin typeface="Times New Roman" panose="02020603050405020304" pitchFamily="18" charset="0"/>
                <a:ea typeface="Times New Roman" panose="02020603050405020304" pitchFamily="18" charset="0"/>
              </a:rPr>
              <a:t>shares 36 %), </a:t>
            </a:r>
            <a:r>
              <a:rPr lang="en-GB" sz="1800" dirty="0">
                <a:effectLst/>
                <a:latin typeface="Times New Roman" panose="02020603050405020304" pitchFamily="18" charset="0"/>
                <a:ea typeface="Times New Roman" panose="02020603050405020304" pitchFamily="18" charset="0"/>
              </a:rPr>
              <a:t>and the O&amp;M cost (</a:t>
            </a:r>
            <a:r>
              <a:rPr lang="en-GB" sz="1800" i="1" dirty="0">
                <a:effectLst/>
                <a:latin typeface="Times New Roman" panose="02020603050405020304" pitchFamily="18" charset="0"/>
                <a:ea typeface="Times New Roman" panose="02020603050405020304" pitchFamily="18" charset="0"/>
              </a:rPr>
              <a:t>shares 30</a:t>
            </a:r>
            <a:r>
              <a:rPr lang="en-GB" sz="1800" i="0" dirty="0">
                <a:effectLst/>
                <a:latin typeface="Times New Roman" panose="02020603050405020304" pitchFamily="18" charset="0"/>
                <a:ea typeface="Times New Roman" panose="02020603050405020304" pitchFamily="18" charset="0"/>
              </a:rPr>
              <a:t>%)  each one shares about 1/3 </a:t>
            </a:r>
            <a:r>
              <a:rPr lang="en-GB" sz="1800" dirty="0">
                <a:effectLst/>
                <a:latin typeface="Times New Roman" panose="02020603050405020304" pitchFamily="18" charset="0"/>
                <a:ea typeface="Times New Roman" panose="02020603050405020304" pitchFamily="18" charset="0"/>
              </a:rPr>
              <a:t>of the annual management expenses</a:t>
            </a:r>
            <a:r>
              <a:rPr lang="en-GB" sz="1100" dirty="0">
                <a:effectLst/>
                <a:latin typeface="Times New Roman" panose="02020603050405020304" pitchFamily="18" charset="0"/>
                <a:ea typeface="Times New Roman" panose="02020603050405020304" pitchFamily="18" charset="0"/>
              </a:rPr>
              <a:t>. (</a:t>
            </a:r>
            <a:r>
              <a:rPr lang="en-GB" sz="1100" b="1" dirty="0">
                <a:effectLst/>
                <a:latin typeface="Times New Roman" panose="02020603050405020304" pitchFamily="18" charset="0"/>
                <a:ea typeface="Times New Roman" panose="02020603050405020304" pitchFamily="18" charset="0"/>
              </a:rPr>
              <a:t>SHIFT</a:t>
            </a:r>
            <a:r>
              <a:rPr lang="en-GB" sz="1100" dirty="0">
                <a:effectLst/>
                <a:latin typeface="Times New Roman" panose="02020603050405020304" pitchFamily="18" charset="0"/>
                <a:ea typeface="Times New Roman" panose="02020603050405020304" pitchFamily="18" charset="0"/>
              </a:rPr>
              <a:t>)</a:t>
            </a:r>
            <a:endParaRPr lang="it-IT" sz="1100" dirty="0">
              <a:effectLst/>
              <a:latin typeface="Times New Roman" panose="02020603050405020304" pitchFamily="18" charset="0"/>
              <a:ea typeface="Times New Roman" panose="02020603050405020304" pitchFamily="18" charset="0"/>
            </a:endParaRPr>
          </a:p>
        </p:txBody>
      </p:sp>
      <p:sp>
        <p:nvSpPr>
          <p:cNvPr id="4" name="Segnaposto numero diapositiva 3"/>
          <p:cNvSpPr>
            <a:spLocks noGrp="1"/>
          </p:cNvSpPr>
          <p:nvPr>
            <p:ph type="sldNum" sz="quarter" idx="5"/>
          </p:nvPr>
        </p:nvSpPr>
        <p:spPr/>
        <p:txBody>
          <a:bodyPr/>
          <a:lstStyle/>
          <a:p>
            <a:fld id="{C182E99D-16B2-4AA0-84CE-88975B890BA5}" type="slidenum">
              <a:rPr lang="en-US" smtClean="0"/>
              <a:t>7</a:t>
            </a:fld>
            <a:endParaRPr lang="en-US"/>
          </a:p>
        </p:txBody>
      </p:sp>
    </p:spTree>
    <p:extLst>
      <p:ext uri="{BB962C8B-B14F-4D97-AF65-F5344CB8AC3E}">
        <p14:creationId xmlns:p14="http://schemas.microsoft.com/office/powerpoint/2010/main" val="4072697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100" dirty="0">
                <a:effectLst/>
                <a:latin typeface="Times New Roman" panose="02020603050405020304" pitchFamily="18" charset="0"/>
                <a:ea typeface="Times New Roman" panose="02020603050405020304" pitchFamily="18" charset="0"/>
              </a:rPr>
              <a:t>And here a comparison among the three test cases. For the Case B, </a:t>
            </a:r>
            <a:r>
              <a:rPr lang="en-US" sz="1100" dirty="0">
                <a:effectLst/>
                <a:latin typeface="Arial" panose="020B0604020202020204" pitchFamily="34" charset="0"/>
                <a:ea typeface="Calibri" panose="020F0502020204030204" pitchFamily="34" charset="0"/>
                <a:cs typeface="Times New Roman" panose="02020603050405020304" pitchFamily="18" charset="0"/>
              </a:rPr>
              <a:t>with 1.600.000 </a:t>
            </a:r>
            <a:r>
              <a:rPr lang="en-GB" sz="1100" dirty="0">
                <a:effectLst/>
              </a:rPr>
              <a:t>m3/d of water production, </a:t>
            </a:r>
            <a:r>
              <a:rPr lang="en-GB" sz="1100" dirty="0">
                <a:effectLst/>
                <a:latin typeface="Times New Roman" panose="02020603050405020304" pitchFamily="18" charset="0"/>
                <a:ea typeface="Times New Roman" panose="02020603050405020304" pitchFamily="18" charset="0"/>
              </a:rPr>
              <a:t>the Simple Payback Time is </a:t>
            </a:r>
            <a:r>
              <a:rPr lang="en-US" sz="1100" dirty="0">
                <a:effectLst/>
                <a:latin typeface="Arial" panose="020B0604020202020204" pitchFamily="34" charset="0"/>
                <a:ea typeface="Calibri" panose="020F0502020204030204" pitchFamily="34" charset="0"/>
                <a:cs typeface="Times New Roman" panose="02020603050405020304" pitchFamily="18" charset="0"/>
              </a:rPr>
              <a:t>evaluated to be </a:t>
            </a:r>
            <a:r>
              <a:rPr lang="en-GB" sz="1100" dirty="0">
                <a:effectLst/>
                <a:latin typeface="Times New Roman" panose="02020603050405020304" pitchFamily="18" charset="0"/>
                <a:ea typeface="Times New Roman" panose="02020603050405020304" pitchFamily="18" charset="0"/>
              </a:rPr>
              <a:t>7.9 years, with a Net Present Value </a:t>
            </a:r>
            <a:r>
              <a:rPr lang="en-US" sz="1100" i="1" dirty="0">
                <a:effectLst/>
                <a:latin typeface="Arial" panose="020B0604020202020204" pitchFamily="34" charset="0"/>
                <a:ea typeface="Calibri" panose="020F0502020204030204" pitchFamily="34" charset="0"/>
                <a:cs typeface="Times New Roman" panose="02020603050405020304" pitchFamily="18" charset="0"/>
              </a:rPr>
              <a:t>(</a:t>
            </a:r>
            <a:r>
              <a:rPr lang="en-US" sz="1100" i="1" dirty="0">
                <a:effectLst/>
                <a:latin typeface="Arial" panose="020B0604020202020204" pitchFamily="34" charset="0"/>
                <a:ea typeface="Calibri" panose="020F0502020204030204" pitchFamily="34" charset="0"/>
              </a:rPr>
              <a:t>at 6% expected return on equity ROE</a:t>
            </a:r>
            <a:r>
              <a:rPr lang="en-GB" sz="1100" dirty="0">
                <a:effectLst/>
                <a:latin typeface="Times New Roman" panose="02020603050405020304" pitchFamily="18" charset="0"/>
                <a:ea typeface="Times New Roman" panose="02020603050405020304" pitchFamily="18" charset="0"/>
              </a:rPr>
              <a:t>) of 5,419 M$. For the Case C, with no water production and pure electricity plant, the Simple Payback Time is 9.2 years, and the Net Present Value (@6%) 1,363 M$. The </a:t>
            </a:r>
            <a:r>
              <a:rPr lang="en-US" sz="1100" dirty="0">
                <a:effectLst/>
                <a:latin typeface="Arial" panose="020B0604020202020204" pitchFamily="34" charset="0"/>
                <a:ea typeface="Calibri" panose="020F0502020204030204" pitchFamily="34" charset="0"/>
              </a:rPr>
              <a:t>computed </a:t>
            </a:r>
            <a:r>
              <a:rPr lang="en-GB" sz="1100" dirty="0">
                <a:effectLst/>
                <a:latin typeface="Times New Roman" panose="02020603050405020304" pitchFamily="18" charset="0"/>
                <a:ea typeface="Times New Roman" panose="02020603050405020304" pitchFamily="18" charset="0"/>
              </a:rPr>
              <a:t>water Levelized Operating Cost is 0.65 $/m3 for the Case B, close to the value of Case A. In the graph, we can see the low sensitivity of the water cost with the capacity of the plant. These presented water costs are in line with the price race in progress during the last years in the Middle East region, where the production costs for water desalination are continuing to fall by the combined effect of improvements in energy efficiency of the plants, economic push by low interest rates, and low-priced </a:t>
            </a:r>
            <a:r>
              <a:rPr lang="en-US" sz="1100" dirty="0">
                <a:effectLst/>
                <a:latin typeface="Arial" panose="020B0604020202020204" pitchFamily="34" charset="0"/>
                <a:ea typeface="Calibri" panose="020F0502020204030204" pitchFamily="34" charset="0"/>
                <a:cs typeface="Times New Roman" panose="02020603050405020304" pitchFamily="18" charset="0"/>
              </a:rPr>
              <a:t>Renewables generation</a:t>
            </a:r>
            <a:r>
              <a:rPr lang="en-GB" sz="1100" dirty="0">
                <a:effectLst/>
                <a:latin typeface="Times New Roman" panose="02020603050405020304" pitchFamily="18" charset="0"/>
                <a:ea typeface="Times New Roman" panose="02020603050405020304" pitchFamily="18" charset="0"/>
              </a:rPr>
              <a:t>.</a:t>
            </a:r>
            <a:r>
              <a:rPr lang="en-GB" sz="1100" dirty="0">
                <a:effectLst/>
                <a:latin typeface="Arial" panose="020B0604020202020204" pitchFamily="34" charset="0"/>
                <a:ea typeface="Calibri" panose="020F0502020204030204" pitchFamily="34" charset="0"/>
              </a:rPr>
              <a:t> (</a:t>
            </a:r>
            <a:r>
              <a:rPr lang="en-GB" sz="1100" b="1" dirty="0">
                <a:effectLst/>
                <a:latin typeface="Arial" panose="020B0604020202020204" pitchFamily="34" charset="0"/>
                <a:ea typeface="Calibri" panose="020F0502020204030204" pitchFamily="34" charset="0"/>
              </a:rPr>
              <a:t>SHIFT)</a:t>
            </a:r>
          </a:p>
        </p:txBody>
      </p:sp>
      <p:sp>
        <p:nvSpPr>
          <p:cNvPr id="4" name="Segnaposto numero diapositiva 3"/>
          <p:cNvSpPr>
            <a:spLocks noGrp="1"/>
          </p:cNvSpPr>
          <p:nvPr>
            <p:ph type="sldNum" sz="quarter" idx="5"/>
          </p:nvPr>
        </p:nvSpPr>
        <p:spPr/>
        <p:txBody>
          <a:bodyPr/>
          <a:lstStyle/>
          <a:p>
            <a:fld id="{C182E99D-16B2-4AA0-84CE-88975B890BA5}" type="slidenum">
              <a:rPr lang="en-US" smtClean="0"/>
              <a:t>8</a:t>
            </a:fld>
            <a:endParaRPr lang="en-US"/>
          </a:p>
        </p:txBody>
      </p:sp>
    </p:spTree>
    <p:extLst>
      <p:ext uri="{BB962C8B-B14F-4D97-AF65-F5344CB8AC3E}">
        <p14:creationId xmlns:p14="http://schemas.microsoft.com/office/powerpoint/2010/main" val="4033313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63636"/>
                </a:solidFill>
                <a:effectLst/>
                <a:latin typeface="SourceSansPro"/>
              </a:rPr>
              <a:t>I would like to recall here some recaps and some conclusions. The Small Modular Reactors concept, design and building </a:t>
            </a:r>
            <a:r>
              <a:rPr lang="en-US" b="0" i="0" dirty="0" err="1">
                <a:solidFill>
                  <a:srgbClr val="363636"/>
                </a:solidFill>
                <a:effectLst/>
                <a:latin typeface="SourceSansPro"/>
              </a:rPr>
              <a:t>architécture</a:t>
            </a:r>
            <a:r>
              <a:rPr lang="en-US" b="0" i="0" dirty="0">
                <a:solidFill>
                  <a:srgbClr val="363636"/>
                </a:solidFill>
                <a:effectLst/>
                <a:latin typeface="SourceSansPro"/>
              </a:rPr>
              <a:t> (</a:t>
            </a:r>
            <a:r>
              <a:rPr lang="en-US" b="0" i="1" dirty="0" err="1">
                <a:solidFill>
                  <a:srgbClr val="363636"/>
                </a:solidFill>
                <a:effectLst/>
                <a:latin typeface="SourceSansPro"/>
              </a:rPr>
              <a:t>arkitéctar</a:t>
            </a:r>
            <a:r>
              <a:rPr lang="en-US" b="0" i="0" dirty="0">
                <a:solidFill>
                  <a:srgbClr val="363636"/>
                </a:solidFill>
                <a:effectLst/>
                <a:latin typeface="SourceSansPro"/>
              </a:rPr>
              <a:t>) apply to the entire (</a:t>
            </a:r>
            <a:r>
              <a:rPr lang="en-US" b="0" i="1" dirty="0" err="1">
                <a:solidFill>
                  <a:srgbClr val="363636"/>
                </a:solidFill>
                <a:effectLst/>
                <a:latin typeface="SourceSansPro"/>
              </a:rPr>
              <a:t>entàir</a:t>
            </a:r>
            <a:r>
              <a:rPr lang="en-US" b="0" i="0" dirty="0">
                <a:solidFill>
                  <a:srgbClr val="363636"/>
                </a:solidFill>
                <a:effectLst/>
                <a:latin typeface="SourceSansPro"/>
              </a:rPr>
              <a:t>) power plant and therefore affect the conventional power island. Ansaldo Energia is </a:t>
            </a:r>
            <a:r>
              <a:rPr lang="en-US" b="0" i="0" dirty="0" err="1">
                <a:solidFill>
                  <a:srgbClr val="363636"/>
                </a:solidFill>
                <a:effectLst/>
                <a:latin typeface="SourceSansPro"/>
              </a:rPr>
              <a:t>devéloping</a:t>
            </a:r>
            <a:r>
              <a:rPr lang="en-US" b="0" i="0" dirty="0">
                <a:solidFill>
                  <a:srgbClr val="363636"/>
                </a:solidFill>
                <a:effectLst/>
                <a:latin typeface="SourceSansPro"/>
              </a:rPr>
              <a:t> the most suitable solutions for the steam turbine and synchronous generator machines, to be tailored for the specific boundary and </a:t>
            </a:r>
            <a:r>
              <a:rPr lang="en-US" b="0" i="0" dirty="0" err="1">
                <a:solidFill>
                  <a:srgbClr val="363636"/>
                </a:solidFill>
                <a:effectLst/>
                <a:latin typeface="SourceSansPro"/>
              </a:rPr>
              <a:t>òperative</a:t>
            </a:r>
            <a:r>
              <a:rPr lang="en-US" b="0" i="0" dirty="0">
                <a:solidFill>
                  <a:srgbClr val="363636"/>
                </a:solidFill>
                <a:effectLst/>
                <a:latin typeface="SourceSansPro"/>
              </a:rPr>
              <a:t> conditions of SMRs.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63636"/>
                </a:solidFill>
                <a:effectLst/>
                <a:latin typeface="SourceSansPro"/>
              </a:rPr>
              <a:t>In the Middle East region: one of the most promising uses of SMR is for the desalination of seawater. </a:t>
            </a:r>
            <a:r>
              <a:rPr lang="en-GB" sz="1800" dirty="0">
                <a:effectLst/>
                <a:latin typeface="Times New Roman" panose="02020603050405020304" pitchFamily="18" charset="0"/>
                <a:ea typeface="Times New Roman" panose="02020603050405020304" pitchFamily="18" charset="0"/>
              </a:rPr>
              <a:t>With the presented analysis, the poly-generation of electricity and water by an SMR has been shown to be a </a:t>
            </a:r>
            <a:r>
              <a:rPr lang="en-GB" sz="1800" dirty="0" err="1">
                <a:effectLst/>
                <a:latin typeface="Times New Roman" panose="02020603050405020304" pitchFamily="18" charset="0"/>
                <a:ea typeface="Times New Roman" panose="02020603050405020304" pitchFamily="18" charset="0"/>
              </a:rPr>
              <a:t>vàluable</a:t>
            </a:r>
            <a:r>
              <a:rPr lang="en-GB" sz="1800" dirty="0">
                <a:effectLst/>
                <a:latin typeface="Times New Roman" panose="02020603050405020304" pitchFamily="18" charset="0"/>
                <a:ea typeface="Times New Roman" panose="02020603050405020304" pitchFamily="18" charset="0"/>
              </a:rPr>
              <a:t> way to efficiently increase the Net Present Value and reduce the Payback Period of the investment, while providing low-carbon power and cheap fresh water.</a:t>
            </a:r>
            <a:r>
              <a:rPr lang="it-IT" sz="1800" b="0" i="0" dirty="0">
                <a:solidFill>
                  <a:schemeClr val="tx1"/>
                </a:solidFill>
                <a:effectLst/>
                <a:latin typeface="Times New Roman" panose="02020603050405020304" pitchFamily="18" charset="0"/>
                <a:ea typeface="Times New Roman" panose="02020603050405020304" pitchFamily="18" charset="0"/>
              </a:rPr>
              <a:t> </a:t>
            </a:r>
            <a:r>
              <a:rPr lang="en-US" b="0" i="0" dirty="0">
                <a:solidFill>
                  <a:srgbClr val="363636"/>
                </a:solidFill>
                <a:effectLst/>
                <a:latin typeface="SourceSansPro"/>
              </a:rPr>
              <a:t>(</a:t>
            </a:r>
            <a:r>
              <a:rPr lang="en-US" b="1" i="0" dirty="0">
                <a:solidFill>
                  <a:srgbClr val="363636"/>
                </a:solidFill>
                <a:effectLst/>
                <a:latin typeface="SourceSansPro"/>
              </a:rPr>
              <a:t>SHIFT</a:t>
            </a:r>
            <a:r>
              <a:rPr lang="en-US" b="0" i="0" dirty="0">
                <a:solidFill>
                  <a:srgbClr val="363636"/>
                </a:solidFill>
                <a:effectLst/>
                <a:latin typeface="SourceSansPro"/>
              </a:rPr>
              <a:t>)</a:t>
            </a:r>
          </a:p>
          <a:p>
            <a:pPr marL="158750" indent="0">
              <a:buNone/>
            </a:pPr>
            <a:endParaRPr lang="en-US" b="0" i="0" dirty="0">
              <a:solidFill>
                <a:srgbClr val="363636"/>
              </a:solidFill>
              <a:effectLst/>
              <a:latin typeface="SourceSansPro"/>
            </a:endParaRPr>
          </a:p>
          <a:p>
            <a:pPr marL="158750" indent="0">
              <a:buNone/>
            </a:pPr>
            <a:r>
              <a:rPr lang="en-US" b="0" i="0" dirty="0">
                <a:solidFill>
                  <a:srgbClr val="363636"/>
                </a:solidFill>
                <a:effectLst/>
                <a:latin typeface="SourceSansPro"/>
              </a:rPr>
              <a:t>*************************</a:t>
            </a:r>
          </a:p>
          <a:p>
            <a:pPr marL="158750" indent="0">
              <a:buNone/>
            </a:pPr>
            <a:endParaRPr lang="en-US" b="0" i="0" dirty="0">
              <a:solidFill>
                <a:srgbClr val="363636"/>
              </a:solidFill>
              <a:effectLst/>
              <a:latin typeface="SourceSansPro"/>
            </a:endParaRPr>
          </a:p>
          <a:p>
            <a:pPr marL="158750" indent="0">
              <a:buNone/>
            </a:pPr>
            <a:r>
              <a:rPr lang="en-US" b="0" i="0" dirty="0">
                <a:solidFill>
                  <a:srgbClr val="363636"/>
                </a:solidFill>
                <a:effectLst/>
                <a:latin typeface="SourceSansPro"/>
              </a:rPr>
              <a:t>In order to keep the complete control of the main objectives, an overall and life cycle project management model is required. The model should cover all project's phases, from Design to Execution to O&amp;M, with the full assessment of the scheduled costs and revenues streams.</a:t>
            </a:r>
          </a:p>
          <a:p>
            <a:pPr marL="158750" indent="0">
              <a:buNone/>
            </a:pPr>
            <a:endParaRPr lang="en-US" b="0" i="0" dirty="0">
              <a:solidFill>
                <a:srgbClr val="363636"/>
              </a:solidFill>
              <a:effectLst/>
              <a:latin typeface="SourceSansPro"/>
            </a:endParaRPr>
          </a:p>
          <a:p>
            <a:pPr marL="158750" indent="0">
              <a:buNone/>
            </a:pPr>
            <a:endParaRPr lang="it-IT" b="0" i="0" dirty="0">
              <a:solidFill>
                <a:srgbClr val="363636"/>
              </a:solidFill>
              <a:effectLst/>
              <a:latin typeface="SourceSansPro"/>
            </a:endParaRPr>
          </a:p>
        </p:txBody>
      </p:sp>
      <p:sp>
        <p:nvSpPr>
          <p:cNvPr id="4" name="Segnaposto numero diapositiva 3"/>
          <p:cNvSpPr>
            <a:spLocks noGrp="1"/>
          </p:cNvSpPr>
          <p:nvPr>
            <p:ph type="sldNum" sz="quarter" idx="5"/>
          </p:nvPr>
        </p:nvSpPr>
        <p:spPr/>
        <p:txBody>
          <a:bodyPr/>
          <a:lstStyle/>
          <a:p>
            <a:fld id="{C182E99D-16B2-4AA0-84CE-88975B890BA5}" type="slidenum">
              <a:rPr lang="en-US" smtClean="0"/>
              <a:t>9</a:t>
            </a:fld>
            <a:endParaRPr lang="en-US"/>
          </a:p>
        </p:txBody>
      </p:sp>
    </p:spTree>
    <p:extLst>
      <p:ext uri="{BB962C8B-B14F-4D97-AF65-F5344CB8AC3E}">
        <p14:creationId xmlns:p14="http://schemas.microsoft.com/office/powerpoint/2010/main" val="174683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Calibri" panose="020F0502020204030204" pitchFamily="34" charset="0"/>
              </a:rPr>
              <a:t>That's all. If you wish to discuss of these or other solutions for power generation, please contact me.</a:t>
            </a:r>
          </a:p>
          <a:p>
            <a:pPr marL="158750" indent="0">
              <a:buNone/>
            </a:pPr>
            <a:endParaRPr lang="it-IT" b="0" i="0" dirty="0">
              <a:solidFill>
                <a:srgbClr val="363636"/>
              </a:solidFill>
              <a:effectLst/>
              <a:latin typeface="SourceSansPro"/>
            </a:endParaRPr>
          </a:p>
        </p:txBody>
      </p:sp>
      <p:sp>
        <p:nvSpPr>
          <p:cNvPr id="4" name="Segnaposto numero diapositiva 3"/>
          <p:cNvSpPr>
            <a:spLocks noGrp="1"/>
          </p:cNvSpPr>
          <p:nvPr>
            <p:ph type="sldNum" sz="quarter" idx="5"/>
          </p:nvPr>
        </p:nvSpPr>
        <p:spPr/>
        <p:txBody>
          <a:bodyPr/>
          <a:lstStyle/>
          <a:p>
            <a:fld id="{C182E99D-16B2-4AA0-84CE-88975B890BA5}" type="slidenum">
              <a:rPr lang="en-US" smtClean="0"/>
              <a:t>10</a:t>
            </a:fld>
            <a:endParaRPr lang="en-US"/>
          </a:p>
        </p:txBody>
      </p:sp>
    </p:spTree>
    <p:extLst>
      <p:ext uri="{BB962C8B-B14F-4D97-AF65-F5344CB8AC3E}">
        <p14:creationId xmlns:p14="http://schemas.microsoft.com/office/powerpoint/2010/main" val="996523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582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AD5E-3EC1-4A47-8C25-533B04904E1C}"/>
              </a:ext>
            </a:extLst>
          </p:cNvPr>
          <p:cNvSpPr>
            <a:spLocks noGrp="1"/>
          </p:cNvSpPr>
          <p:nvPr>
            <p:ph type="ctrTitle"/>
          </p:nvPr>
        </p:nvSpPr>
        <p:spPr>
          <a:xfrm>
            <a:off x="1524000" y="1600199"/>
            <a:ext cx="9144000" cy="1909763"/>
          </a:xfrm>
        </p:spPr>
        <p:txBody>
          <a:bodyPr anchor="b">
            <a:normAutofit/>
          </a:bodyPr>
          <a:lstStyle>
            <a:lvl1pPr algn="ctr">
              <a:defRPr sz="54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BA40247C-7333-4888-973E-73963E4B9868}"/>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A60759FE-B453-423D-8A3E-DBE4C176F25D}"/>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0C4E082A-8926-41AB-A442-E74D00F4F261}"/>
              </a:ext>
            </a:extLst>
          </p:cNvPr>
          <p:cNvSpPr>
            <a:spLocks noGrp="1"/>
          </p:cNvSpPr>
          <p:nvPr>
            <p:ph type="ftr" sz="quarter" idx="11"/>
          </p:nvPr>
        </p:nvSpPr>
        <p:spPr/>
        <p:txBody>
          <a:bodyPr/>
          <a:lstStyle/>
          <a:p>
            <a:r>
              <a:rPr lang="en-US"/>
              <a:t>POLY-GENERATION OF POWER AND DESALINATED WATER BY SMR</a:t>
            </a:r>
            <a:endParaRPr lang="en-GB"/>
          </a:p>
        </p:txBody>
      </p:sp>
      <p:sp>
        <p:nvSpPr>
          <p:cNvPr id="6" name="Slide Number Placeholder 5">
            <a:extLst>
              <a:ext uri="{FF2B5EF4-FFF2-40B4-BE49-F238E27FC236}">
                <a16:creationId xmlns:a16="http://schemas.microsoft.com/office/drawing/2014/main" id="{8DE48BDA-51CA-4CEA-A280-C6361F5F3DA2}"/>
              </a:ext>
            </a:extLst>
          </p:cNvPr>
          <p:cNvSpPr>
            <a:spLocks noGrp="1"/>
          </p:cNvSpPr>
          <p:nvPr>
            <p:ph type="sldNum" sz="quarter" idx="12"/>
          </p:nvPr>
        </p:nvSpPr>
        <p:spPr/>
        <p:txBody>
          <a:bodyPr/>
          <a:lstStyle/>
          <a:p>
            <a:fld id="{D73811D0-9594-4DB5-A4AA-7A4A397618D5}" type="slidenum">
              <a:rPr lang="en-GB" smtClean="0"/>
              <a:t>‹N›</a:t>
            </a:fld>
            <a:endParaRPr lang="en-GB"/>
          </a:p>
        </p:txBody>
      </p:sp>
    </p:spTree>
    <p:extLst>
      <p:ext uri="{BB962C8B-B14F-4D97-AF65-F5344CB8AC3E}">
        <p14:creationId xmlns:p14="http://schemas.microsoft.com/office/powerpoint/2010/main" val="3728919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D1B8BB-2B32-4C3B-AE7E-001194DFDD96}"/>
              </a:ext>
            </a:extLst>
          </p:cNvPr>
          <p:cNvSpPr>
            <a:spLocks noGrp="1"/>
          </p:cNvSpPr>
          <p:nvPr>
            <p:ph idx="1"/>
          </p:nvPr>
        </p:nvSpPr>
        <p:spPr>
          <a:xfrm>
            <a:off x="838200" y="1591056"/>
            <a:ext cx="10515600" cy="458590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AF586119-F657-4B77-BC2B-1F51CFBB3F70}"/>
              </a:ext>
            </a:extLst>
          </p:cNvPr>
          <p:cNvSpPr>
            <a:spLocks noGrp="1"/>
          </p:cNvSpPr>
          <p:nvPr>
            <p:ph type="ftr" sz="quarter" idx="11"/>
          </p:nvPr>
        </p:nvSpPr>
        <p:spPr>
          <a:xfrm>
            <a:off x="3756991" y="6639339"/>
            <a:ext cx="4641573" cy="201404"/>
          </a:xfrm>
        </p:spPr>
        <p:txBody>
          <a:bodyPr/>
          <a:lstStyle/>
          <a:p>
            <a:r>
              <a:rPr lang="en-US"/>
              <a:t>POLY-GENERATION OF POWER AND DESALINATED WATER BY SMR</a:t>
            </a:r>
            <a:endParaRPr lang="en-GB"/>
          </a:p>
        </p:txBody>
      </p:sp>
      <p:sp>
        <p:nvSpPr>
          <p:cNvPr id="6" name="Slide Number Placeholder 5">
            <a:extLst>
              <a:ext uri="{FF2B5EF4-FFF2-40B4-BE49-F238E27FC236}">
                <a16:creationId xmlns:a16="http://schemas.microsoft.com/office/drawing/2014/main" id="{AF883F7A-9B91-4CA6-8A2A-C74D3EE00D97}"/>
              </a:ext>
            </a:extLst>
          </p:cNvPr>
          <p:cNvSpPr>
            <a:spLocks noGrp="1"/>
          </p:cNvSpPr>
          <p:nvPr>
            <p:ph type="sldNum" sz="quarter" idx="12"/>
          </p:nvPr>
        </p:nvSpPr>
        <p:spPr>
          <a:xfrm>
            <a:off x="9375913" y="6620497"/>
            <a:ext cx="2743200" cy="201404"/>
          </a:xfrm>
        </p:spPr>
        <p:txBody>
          <a:bodyPr/>
          <a:lstStyle/>
          <a:p>
            <a:fld id="{D73811D0-9594-4DB5-A4AA-7A4A397618D5}" type="slidenum">
              <a:rPr lang="en-GB" smtClean="0"/>
              <a:t>‹N›</a:t>
            </a:fld>
            <a:endParaRPr lang="en-GB"/>
          </a:p>
        </p:txBody>
      </p:sp>
    </p:spTree>
    <p:extLst>
      <p:ext uri="{BB962C8B-B14F-4D97-AF65-F5344CB8AC3E}">
        <p14:creationId xmlns:p14="http://schemas.microsoft.com/office/powerpoint/2010/main" val="2853863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B71DE-9ADE-4FDA-914B-50ADFEFD7603}"/>
              </a:ext>
            </a:extLst>
          </p:cNvPr>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FFA6AFF7-5422-464D-9640-A343B2C65E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10A1CEB-4E9D-40A0-9676-277BC606AC30}"/>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09E6A1F-11CE-4450-9164-57F6EFD42B22}"/>
              </a:ext>
            </a:extLst>
          </p:cNvPr>
          <p:cNvSpPr>
            <a:spLocks noGrp="1"/>
          </p:cNvSpPr>
          <p:nvPr>
            <p:ph type="ftr" sz="quarter" idx="11"/>
          </p:nvPr>
        </p:nvSpPr>
        <p:spPr/>
        <p:txBody>
          <a:bodyPr/>
          <a:lstStyle/>
          <a:p>
            <a:r>
              <a:rPr lang="en-US"/>
              <a:t>POLY-GENERATION OF POWER AND DESALINATED WATER BY SMR</a:t>
            </a:r>
            <a:endParaRPr lang="en-GB"/>
          </a:p>
        </p:txBody>
      </p:sp>
      <p:sp>
        <p:nvSpPr>
          <p:cNvPr id="6" name="Slide Number Placeholder 5">
            <a:extLst>
              <a:ext uri="{FF2B5EF4-FFF2-40B4-BE49-F238E27FC236}">
                <a16:creationId xmlns:a16="http://schemas.microsoft.com/office/drawing/2014/main" id="{F14D11E9-3210-4333-BE6C-2CC3AF9B79F1}"/>
              </a:ext>
            </a:extLst>
          </p:cNvPr>
          <p:cNvSpPr>
            <a:spLocks noGrp="1"/>
          </p:cNvSpPr>
          <p:nvPr>
            <p:ph type="sldNum" sz="quarter" idx="12"/>
          </p:nvPr>
        </p:nvSpPr>
        <p:spPr/>
        <p:txBody>
          <a:bodyPr/>
          <a:lstStyle/>
          <a:p>
            <a:fld id="{D73811D0-9594-4DB5-A4AA-7A4A397618D5}" type="slidenum">
              <a:rPr lang="en-GB" smtClean="0"/>
              <a:t>‹N›</a:t>
            </a:fld>
            <a:endParaRPr lang="en-GB"/>
          </a:p>
        </p:txBody>
      </p:sp>
    </p:spTree>
    <p:extLst>
      <p:ext uri="{BB962C8B-B14F-4D97-AF65-F5344CB8AC3E}">
        <p14:creationId xmlns:p14="http://schemas.microsoft.com/office/powerpoint/2010/main" val="2803220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E6AC1B-8870-45FB-996F-B7052614FC39}"/>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F1F6B249-818E-40C2-894A-72424F477DFC}"/>
              </a:ext>
            </a:extLst>
          </p:cNvPr>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D4BD5D8C-512C-42CB-AF28-79A4CF2D6E3C}"/>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C96C41C-9F54-4018-B6ED-D71C059E2E05}"/>
              </a:ext>
            </a:extLst>
          </p:cNvPr>
          <p:cNvSpPr>
            <a:spLocks noGrp="1"/>
          </p:cNvSpPr>
          <p:nvPr>
            <p:ph type="ftr" sz="quarter" idx="11"/>
          </p:nvPr>
        </p:nvSpPr>
        <p:spPr/>
        <p:txBody>
          <a:bodyPr/>
          <a:lstStyle/>
          <a:p>
            <a:r>
              <a:rPr lang="en-US"/>
              <a:t>POLY-GENERATION OF POWER AND DESALINATED WATER BY SMR</a:t>
            </a:r>
            <a:endParaRPr lang="en-GB"/>
          </a:p>
        </p:txBody>
      </p:sp>
      <p:sp>
        <p:nvSpPr>
          <p:cNvPr id="7" name="Slide Number Placeholder 6">
            <a:extLst>
              <a:ext uri="{FF2B5EF4-FFF2-40B4-BE49-F238E27FC236}">
                <a16:creationId xmlns:a16="http://schemas.microsoft.com/office/drawing/2014/main" id="{930CABD5-560E-442B-B16E-885272B0DAE7}"/>
              </a:ext>
            </a:extLst>
          </p:cNvPr>
          <p:cNvSpPr>
            <a:spLocks noGrp="1"/>
          </p:cNvSpPr>
          <p:nvPr>
            <p:ph type="sldNum" sz="quarter" idx="12"/>
          </p:nvPr>
        </p:nvSpPr>
        <p:spPr/>
        <p:txBody>
          <a:bodyPr/>
          <a:lstStyle/>
          <a:p>
            <a:fld id="{D73811D0-9594-4DB5-A4AA-7A4A397618D5}" type="slidenum">
              <a:rPr lang="en-GB" smtClean="0"/>
              <a:t>‹N›</a:t>
            </a:fld>
            <a:endParaRPr lang="en-GB"/>
          </a:p>
        </p:txBody>
      </p:sp>
      <p:sp>
        <p:nvSpPr>
          <p:cNvPr id="8" name="Title 1">
            <a:extLst>
              <a:ext uri="{FF2B5EF4-FFF2-40B4-BE49-F238E27FC236}">
                <a16:creationId xmlns:a16="http://schemas.microsoft.com/office/drawing/2014/main" id="{E0271F8C-0430-4817-9691-A9152CDA6335}"/>
              </a:ext>
            </a:extLst>
          </p:cNvPr>
          <p:cNvSpPr txBox="1">
            <a:spLocks/>
          </p:cNvSpPr>
          <p:nvPr userDrawn="1"/>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0" dirty="0">
                <a:solidFill>
                  <a:schemeClr val="bg1"/>
                </a:solidFill>
                <a:latin typeface="Arial" panose="020B0604020202020204" pitchFamily="34" charset="0"/>
                <a:cs typeface="Arial" panose="020B0604020202020204" pitchFamily="34" charset="0"/>
              </a:rPr>
              <a:t>Click to edit Master title style</a:t>
            </a:r>
            <a:endParaRPr lang="en-GB"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9105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7BCFA9-8C0B-4953-A523-605D10509E67}"/>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D17BEC5-4045-45D8-9042-38CAAB45A2B4}"/>
              </a:ext>
            </a:extLst>
          </p:cNvPr>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075B778C-F4A7-4281-B1E3-535B244FB938}"/>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6D156FA-5233-43BF-9D0C-0684E87C46FF}"/>
              </a:ext>
            </a:extLst>
          </p:cNvPr>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B5357067-4C60-4A3C-8D0C-E6ECBBF6A0D4}"/>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0EE961C6-2BC2-4800-993C-24C4F6EF3B7F}"/>
              </a:ext>
            </a:extLst>
          </p:cNvPr>
          <p:cNvSpPr>
            <a:spLocks noGrp="1"/>
          </p:cNvSpPr>
          <p:nvPr>
            <p:ph type="ftr" sz="quarter" idx="11"/>
          </p:nvPr>
        </p:nvSpPr>
        <p:spPr/>
        <p:txBody>
          <a:bodyPr/>
          <a:lstStyle/>
          <a:p>
            <a:r>
              <a:rPr lang="en-US"/>
              <a:t>POLY-GENERATION OF POWER AND DESALINATED WATER BY SMR</a:t>
            </a:r>
            <a:endParaRPr lang="en-GB"/>
          </a:p>
        </p:txBody>
      </p:sp>
      <p:sp>
        <p:nvSpPr>
          <p:cNvPr id="9" name="Slide Number Placeholder 8">
            <a:extLst>
              <a:ext uri="{FF2B5EF4-FFF2-40B4-BE49-F238E27FC236}">
                <a16:creationId xmlns:a16="http://schemas.microsoft.com/office/drawing/2014/main" id="{27BD1F74-C816-4B43-8762-C03471C35E00}"/>
              </a:ext>
            </a:extLst>
          </p:cNvPr>
          <p:cNvSpPr>
            <a:spLocks noGrp="1"/>
          </p:cNvSpPr>
          <p:nvPr>
            <p:ph type="sldNum" sz="quarter" idx="12"/>
          </p:nvPr>
        </p:nvSpPr>
        <p:spPr/>
        <p:txBody>
          <a:bodyPr/>
          <a:lstStyle/>
          <a:p>
            <a:fld id="{D73811D0-9594-4DB5-A4AA-7A4A397618D5}" type="slidenum">
              <a:rPr lang="en-GB" smtClean="0"/>
              <a:t>‹N›</a:t>
            </a:fld>
            <a:endParaRPr lang="en-GB"/>
          </a:p>
        </p:txBody>
      </p:sp>
      <p:sp>
        <p:nvSpPr>
          <p:cNvPr id="10" name="Title 1">
            <a:extLst>
              <a:ext uri="{FF2B5EF4-FFF2-40B4-BE49-F238E27FC236}">
                <a16:creationId xmlns:a16="http://schemas.microsoft.com/office/drawing/2014/main" id="{DDB35753-45F7-4205-8B26-196B0355869B}"/>
              </a:ext>
            </a:extLst>
          </p:cNvPr>
          <p:cNvSpPr txBox="1">
            <a:spLocks/>
          </p:cNvSpPr>
          <p:nvPr userDrawn="1"/>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Arial" panose="020B0604020202020204" pitchFamily="34" charset="0"/>
                <a:cs typeface="Arial" panose="020B0604020202020204" pitchFamily="34" charset="0"/>
              </a:rPr>
              <a:t>Click to edit Master title style</a:t>
            </a:r>
            <a:endParaRPr lang="en-GB"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7621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257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EBE28C-D55D-458D-A65A-6A7DEF3D6060}"/>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325F28E1-7A4D-47A1-B72D-4744884C38BD}"/>
              </a:ext>
            </a:extLst>
          </p:cNvPr>
          <p:cNvSpPr>
            <a:spLocks noGrp="1"/>
          </p:cNvSpPr>
          <p:nvPr>
            <p:ph type="ftr" sz="quarter" idx="11"/>
          </p:nvPr>
        </p:nvSpPr>
        <p:spPr/>
        <p:txBody>
          <a:bodyPr/>
          <a:lstStyle/>
          <a:p>
            <a:r>
              <a:rPr lang="en-US" dirty="0"/>
              <a:t>POLY-GENERATION OF POWER AND DESALINATED WATER BY SMR</a:t>
            </a:r>
            <a:endParaRPr lang="en-GB" dirty="0"/>
          </a:p>
        </p:txBody>
      </p:sp>
      <p:sp>
        <p:nvSpPr>
          <p:cNvPr id="4" name="Slide Number Placeholder 3">
            <a:extLst>
              <a:ext uri="{FF2B5EF4-FFF2-40B4-BE49-F238E27FC236}">
                <a16:creationId xmlns:a16="http://schemas.microsoft.com/office/drawing/2014/main" id="{6479372E-DC35-4589-A5D0-F116D3B6C37B}"/>
              </a:ext>
            </a:extLst>
          </p:cNvPr>
          <p:cNvSpPr>
            <a:spLocks noGrp="1"/>
          </p:cNvSpPr>
          <p:nvPr>
            <p:ph type="sldNum" sz="quarter" idx="12"/>
          </p:nvPr>
        </p:nvSpPr>
        <p:spPr/>
        <p:txBody>
          <a:bodyPr/>
          <a:lstStyle/>
          <a:p>
            <a:fld id="{D73811D0-9594-4DB5-A4AA-7A4A397618D5}" type="slidenum">
              <a:rPr lang="en-GB" smtClean="0"/>
              <a:t>‹N›</a:t>
            </a:fld>
            <a:endParaRPr lang="en-GB"/>
          </a:p>
        </p:txBody>
      </p:sp>
    </p:spTree>
    <p:extLst>
      <p:ext uri="{BB962C8B-B14F-4D97-AF65-F5344CB8AC3E}">
        <p14:creationId xmlns:p14="http://schemas.microsoft.com/office/powerpoint/2010/main" val="3157178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AD5E-3EC1-4A47-8C25-533B04904E1C}"/>
              </a:ext>
            </a:extLst>
          </p:cNvPr>
          <p:cNvSpPr>
            <a:spLocks noGrp="1"/>
          </p:cNvSpPr>
          <p:nvPr>
            <p:ph type="ctrTitle"/>
          </p:nvPr>
        </p:nvSpPr>
        <p:spPr>
          <a:xfrm>
            <a:off x="1524000" y="1122363"/>
            <a:ext cx="9144000" cy="2387600"/>
          </a:xfrm>
        </p:spPr>
        <p:txBody>
          <a:bodyPr anchor="b">
            <a:normAutofit/>
          </a:bodyPr>
          <a:lstStyle>
            <a:lvl1pPr algn="ctr">
              <a:defRPr sz="54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BA40247C-7333-4888-973E-73963E4B9868}"/>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A60759FE-B453-423D-8A3E-DBE4C176F25D}"/>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0C4E082A-8926-41AB-A442-E74D00F4F261}"/>
              </a:ext>
            </a:extLst>
          </p:cNvPr>
          <p:cNvSpPr>
            <a:spLocks noGrp="1"/>
          </p:cNvSpPr>
          <p:nvPr>
            <p:ph type="ftr" sz="quarter" idx="11"/>
          </p:nvPr>
        </p:nvSpPr>
        <p:spPr/>
        <p:txBody>
          <a:bodyPr/>
          <a:lstStyle/>
          <a:p>
            <a:r>
              <a:rPr lang="en-US"/>
              <a:t>POLY-GENERATION OF POWER AND DESALINATED WATER BY SMR</a:t>
            </a:r>
            <a:endParaRPr lang="en-GB"/>
          </a:p>
        </p:txBody>
      </p:sp>
      <p:sp>
        <p:nvSpPr>
          <p:cNvPr id="6" name="Slide Number Placeholder 5">
            <a:extLst>
              <a:ext uri="{FF2B5EF4-FFF2-40B4-BE49-F238E27FC236}">
                <a16:creationId xmlns:a16="http://schemas.microsoft.com/office/drawing/2014/main" id="{8DE48BDA-51CA-4CEA-A280-C6361F5F3DA2}"/>
              </a:ext>
            </a:extLst>
          </p:cNvPr>
          <p:cNvSpPr>
            <a:spLocks noGrp="1"/>
          </p:cNvSpPr>
          <p:nvPr>
            <p:ph type="sldNum" sz="quarter" idx="12"/>
          </p:nvPr>
        </p:nvSpPr>
        <p:spPr/>
        <p:txBody>
          <a:bodyPr/>
          <a:lstStyle/>
          <a:p>
            <a:fld id="{D73811D0-9594-4DB5-A4AA-7A4A397618D5}" type="slidenum">
              <a:rPr lang="en-GB" smtClean="0"/>
              <a:t>‹N›</a:t>
            </a:fld>
            <a:endParaRPr lang="en-GB"/>
          </a:p>
        </p:txBody>
      </p:sp>
    </p:spTree>
    <p:extLst>
      <p:ext uri="{BB962C8B-B14F-4D97-AF65-F5344CB8AC3E}">
        <p14:creationId xmlns:p14="http://schemas.microsoft.com/office/powerpoint/2010/main" val="2388354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EB9B2-A5AD-426B-A36E-14CA2DFACF63}"/>
              </a:ext>
            </a:extLst>
          </p:cNvPr>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7D1B8BB-2B32-4C3B-AE7E-001194DFDD96}"/>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BC4D69A-33C5-486D-BF72-5D6613E0B49A}"/>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AF586119-F657-4B77-BC2B-1F51CFBB3F70}"/>
              </a:ext>
            </a:extLst>
          </p:cNvPr>
          <p:cNvSpPr>
            <a:spLocks noGrp="1"/>
          </p:cNvSpPr>
          <p:nvPr>
            <p:ph type="ftr" sz="quarter" idx="11"/>
          </p:nvPr>
        </p:nvSpPr>
        <p:spPr/>
        <p:txBody>
          <a:bodyPr/>
          <a:lstStyle/>
          <a:p>
            <a:r>
              <a:rPr lang="en-US"/>
              <a:t>POLY-GENERATION OF POWER AND DESALINATED WATER BY SMR</a:t>
            </a:r>
            <a:endParaRPr lang="en-GB"/>
          </a:p>
        </p:txBody>
      </p:sp>
      <p:sp>
        <p:nvSpPr>
          <p:cNvPr id="6" name="Slide Number Placeholder 5">
            <a:extLst>
              <a:ext uri="{FF2B5EF4-FFF2-40B4-BE49-F238E27FC236}">
                <a16:creationId xmlns:a16="http://schemas.microsoft.com/office/drawing/2014/main" id="{AF883F7A-9B91-4CA6-8A2A-C74D3EE00D97}"/>
              </a:ext>
            </a:extLst>
          </p:cNvPr>
          <p:cNvSpPr>
            <a:spLocks noGrp="1"/>
          </p:cNvSpPr>
          <p:nvPr>
            <p:ph type="sldNum" sz="quarter" idx="12"/>
          </p:nvPr>
        </p:nvSpPr>
        <p:spPr/>
        <p:txBody>
          <a:bodyPr/>
          <a:lstStyle/>
          <a:p>
            <a:fld id="{D73811D0-9594-4DB5-A4AA-7A4A397618D5}" type="slidenum">
              <a:rPr lang="en-GB" smtClean="0"/>
              <a:t>‹N›</a:t>
            </a:fld>
            <a:endParaRPr lang="en-GB"/>
          </a:p>
        </p:txBody>
      </p:sp>
    </p:spTree>
    <p:extLst>
      <p:ext uri="{BB962C8B-B14F-4D97-AF65-F5344CB8AC3E}">
        <p14:creationId xmlns:p14="http://schemas.microsoft.com/office/powerpoint/2010/main" val="971558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B71DE-9ADE-4FDA-914B-50ADFEFD7603}"/>
              </a:ext>
            </a:extLst>
          </p:cNvPr>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FFA6AFF7-5422-464D-9640-A343B2C65E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10A1CEB-4E9D-40A0-9676-277BC606AC30}"/>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09E6A1F-11CE-4450-9164-57F6EFD42B22}"/>
              </a:ext>
            </a:extLst>
          </p:cNvPr>
          <p:cNvSpPr>
            <a:spLocks noGrp="1"/>
          </p:cNvSpPr>
          <p:nvPr>
            <p:ph type="ftr" sz="quarter" idx="11"/>
          </p:nvPr>
        </p:nvSpPr>
        <p:spPr/>
        <p:txBody>
          <a:bodyPr/>
          <a:lstStyle/>
          <a:p>
            <a:r>
              <a:rPr lang="en-US"/>
              <a:t>POLY-GENERATION OF POWER AND DESALINATED WATER BY SMR</a:t>
            </a:r>
            <a:endParaRPr lang="en-GB"/>
          </a:p>
        </p:txBody>
      </p:sp>
      <p:sp>
        <p:nvSpPr>
          <p:cNvPr id="6" name="Slide Number Placeholder 5">
            <a:extLst>
              <a:ext uri="{FF2B5EF4-FFF2-40B4-BE49-F238E27FC236}">
                <a16:creationId xmlns:a16="http://schemas.microsoft.com/office/drawing/2014/main" id="{F14D11E9-3210-4333-BE6C-2CC3AF9B79F1}"/>
              </a:ext>
            </a:extLst>
          </p:cNvPr>
          <p:cNvSpPr>
            <a:spLocks noGrp="1"/>
          </p:cNvSpPr>
          <p:nvPr>
            <p:ph type="sldNum" sz="quarter" idx="12"/>
          </p:nvPr>
        </p:nvSpPr>
        <p:spPr/>
        <p:txBody>
          <a:bodyPr/>
          <a:lstStyle/>
          <a:p>
            <a:fld id="{D73811D0-9594-4DB5-A4AA-7A4A397618D5}" type="slidenum">
              <a:rPr lang="en-GB" smtClean="0"/>
              <a:t>‹N›</a:t>
            </a:fld>
            <a:endParaRPr lang="en-GB"/>
          </a:p>
        </p:txBody>
      </p:sp>
    </p:spTree>
    <p:extLst>
      <p:ext uri="{BB962C8B-B14F-4D97-AF65-F5344CB8AC3E}">
        <p14:creationId xmlns:p14="http://schemas.microsoft.com/office/powerpoint/2010/main" val="2217816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8ABD7-C77C-46B5-8E32-90A2168AADE7}"/>
              </a:ext>
            </a:extLst>
          </p:cNvPr>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BE6AC1B-8870-45FB-996F-B7052614FC39}"/>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F1F6B249-818E-40C2-894A-72424F477DFC}"/>
              </a:ext>
            </a:extLst>
          </p:cNvPr>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D4BD5D8C-512C-42CB-AF28-79A4CF2D6E3C}"/>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C96C41C-9F54-4018-B6ED-D71C059E2E05}"/>
              </a:ext>
            </a:extLst>
          </p:cNvPr>
          <p:cNvSpPr>
            <a:spLocks noGrp="1"/>
          </p:cNvSpPr>
          <p:nvPr>
            <p:ph type="ftr" sz="quarter" idx="11"/>
          </p:nvPr>
        </p:nvSpPr>
        <p:spPr/>
        <p:txBody>
          <a:bodyPr/>
          <a:lstStyle/>
          <a:p>
            <a:r>
              <a:rPr lang="en-US"/>
              <a:t>POLY-GENERATION OF POWER AND DESALINATED WATER BY SMR</a:t>
            </a:r>
            <a:endParaRPr lang="en-GB"/>
          </a:p>
        </p:txBody>
      </p:sp>
      <p:sp>
        <p:nvSpPr>
          <p:cNvPr id="7" name="Slide Number Placeholder 6">
            <a:extLst>
              <a:ext uri="{FF2B5EF4-FFF2-40B4-BE49-F238E27FC236}">
                <a16:creationId xmlns:a16="http://schemas.microsoft.com/office/drawing/2014/main" id="{930CABD5-560E-442B-B16E-885272B0DAE7}"/>
              </a:ext>
            </a:extLst>
          </p:cNvPr>
          <p:cNvSpPr>
            <a:spLocks noGrp="1"/>
          </p:cNvSpPr>
          <p:nvPr>
            <p:ph type="sldNum" sz="quarter" idx="12"/>
          </p:nvPr>
        </p:nvSpPr>
        <p:spPr/>
        <p:txBody>
          <a:bodyPr/>
          <a:lstStyle/>
          <a:p>
            <a:fld id="{D73811D0-9594-4DB5-A4AA-7A4A397618D5}" type="slidenum">
              <a:rPr lang="en-GB" smtClean="0"/>
              <a:t>‹N›</a:t>
            </a:fld>
            <a:endParaRPr lang="en-GB"/>
          </a:p>
        </p:txBody>
      </p:sp>
    </p:spTree>
    <p:extLst>
      <p:ext uri="{BB962C8B-B14F-4D97-AF65-F5344CB8AC3E}">
        <p14:creationId xmlns:p14="http://schemas.microsoft.com/office/powerpoint/2010/main" val="1432917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B32F5-3031-47F0-9B45-6741134A9B56}"/>
              </a:ext>
            </a:extLst>
          </p:cNvPr>
          <p:cNvSpPr>
            <a:spLocks noGrp="1"/>
          </p:cNvSpPr>
          <p:nvPr>
            <p:ph type="title"/>
          </p:nvPr>
        </p:nvSpPr>
        <p:spPr>
          <a:xfrm>
            <a:off x="839788" y="365125"/>
            <a:ext cx="10515600" cy="1325563"/>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97BCFA9-8C0B-4953-A523-605D10509E67}"/>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D17BEC5-4045-45D8-9042-38CAAB45A2B4}"/>
              </a:ext>
            </a:extLst>
          </p:cNvPr>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075B778C-F4A7-4281-B1E3-535B244FB938}"/>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6D156FA-5233-43BF-9D0C-0684E87C46FF}"/>
              </a:ext>
            </a:extLst>
          </p:cNvPr>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B5357067-4C60-4A3C-8D0C-E6ECBBF6A0D4}"/>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0EE961C6-2BC2-4800-993C-24C4F6EF3B7F}"/>
              </a:ext>
            </a:extLst>
          </p:cNvPr>
          <p:cNvSpPr>
            <a:spLocks noGrp="1"/>
          </p:cNvSpPr>
          <p:nvPr>
            <p:ph type="ftr" sz="quarter" idx="11"/>
          </p:nvPr>
        </p:nvSpPr>
        <p:spPr/>
        <p:txBody>
          <a:bodyPr/>
          <a:lstStyle/>
          <a:p>
            <a:r>
              <a:rPr lang="en-US"/>
              <a:t>POLY-GENERATION OF POWER AND DESALINATED WATER BY SMR</a:t>
            </a:r>
            <a:endParaRPr lang="en-GB"/>
          </a:p>
        </p:txBody>
      </p:sp>
      <p:sp>
        <p:nvSpPr>
          <p:cNvPr id="9" name="Slide Number Placeholder 8">
            <a:extLst>
              <a:ext uri="{FF2B5EF4-FFF2-40B4-BE49-F238E27FC236}">
                <a16:creationId xmlns:a16="http://schemas.microsoft.com/office/drawing/2014/main" id="{27BD1F74-C816-4B43-8762-C03471C35E00}"/>
              </a:ext>
            </a:extLst>
          </p:cNvPr>
          <p:cNvSpPr>
            <a:spLocks noGrp="1"/>
          </p:cNvSpPr>
          <p:nvPr>
            <p:ph type="sldNum" sz="quarter" idx="12"/>
          </p:nvPr>
        </p:nvSpPr>
        <p:spPr/>
        <p:txBody>
          <a:bodyPr/>
          <a:lstStyle/>
          <a:p>
            <a:fld id="{D73811D0-9594-4DB5-A4AA-7A4A397618D5}" type="slidenum">
              <a:rPr lang="en-GB" smtClean="0"/>
              <a:t>‹N›</a:t>
            </a:fld>
            <a:endParaRPr lang="en-GB"/>
          </a:p>
        </p:txBody>
      </p:sp>
    </p:spTree>
    <p:extLst>
      <p:ext uri="{BB962C8B-B14F-4D97-AF65-F5344CB8AC3E}">
        <p14:creationId xmlns:p14="http://schemas.microsoft.com/office/powerpoint/2010/main" val="2097883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698E3-73A1-47DF-BE6D-AC36FE94C235}"/>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74D3C976-B07D-4478-AA37-DEF2D410F25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ADF66520-0B13-46B6-A3D1-2B712CB1F884}"/>
              </a:ext>
            </a:extLst>
          </p:cNvPr>
          <p:cNvSpPr>
            <a:spLocks noGrp="1"/>
          </p:cNvSpPr>
          <p:nvPr>
            <p:ph type="ftr" sz="quarter" idx="11"/>
          </p:nvPr>
        </p:nvSpPr>
        <p:spPr/>
        <p:txBody>
          <a:bodyPr/>
          <a:lstStyle/>
          <a:p>
            <a:r>
              <a:rPr lang="en-US"/>
              <a:t>POLY-GENERATION OF POWER AND DESALINATED WATER BY SMR</a:t>
            </a:r>
            <a:endParaRPr lang="en-GB"/>
          </a:p>
        </p:txBody>
      </p:sp>
      <p:sp>
        <p:nvSpPr>
          <p:cNvPr id="5" name="Slide Number Placeholder 4">
            <a:extLst>
              <a:ext uri="{FF2B5EF4-FFF2-40B4-BE49-F238E27FC236}">
                <a16:creationId xmlns:a16="http://schemas.microsoft.com/office/drawing/2014/main" id="{73BB3A0B-6EDF-463C-8982-24B539CA8E23}"/>
              </a:ext>
            </a:extLst>
          </p:cNvPr>
          <p:cNvSpPr>
            <a:spLocks noGrp="1"/>
          </p:cNvSpPr>
          <p:nvPr>
            <p:ph type="sldNum" sz="quarter" idx="12"/>
          </p:nvPr>
        </p:nvSpPr>
        <p:spPr/>
        <p:txBody>
          <a:bodyPr/>
          <a:lstStyle/>
          <a:p>
            <a:fld id="{D73811D0-9594-4DB5-A4AA-7A4A397618D5}" type="slidenum">
              <a:rPr lang="en-GB" smtClean="0"/>
              <a:t>‹N›</a:t>
            </a:fld>
            <a:endParaRPr lang="en-GB"/>
          </a:p>
        </p:txBody>
      </p:sp>
    </p:spTree>
    <p:extLst>
      <p:ext uri="{BB962C8B-B14F-4D97-AF65-F5344CB8AC3E}">
        <p14:creationId xmlns:p14="http://schemas.microsoft.com/office/powerpoint/2010/main" val="2564904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EBE28C-D55D-458D-A65A-6A7DEF3D6060}"/>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325F28E1-7A4D-47A1-B72D-4744884C38BD}"/>
              </a:ext>
            </a:extLst>
          </p:cNvPr>
          <p:cNvSpPr>
            <a:spLocks noGrp="1"/>
          </p:cNvSpPr>
          <p:nvPr>
            <p:ph type="ftr" sz="quarter" idx="11"/>
          </p:nvPr>
        </p:nvSpPr>
        <p:spPr/>
        <p:txBody>
          <a:bodyPr/>
          <a:lstStyle/>
          <a:p>
            <a:r>
              <a:rPr lang="en-US"/>
              <a:t>POLY-GENERATION OF POWER AND DESALINATED WATER BY SMR</a:t>
            </a:r>
            <a:endParaRPr lang="en-GB"/>
          </a:p>
        </p:txBody>
      </p:sp>
      <p:sp>
        <p:nvSpPr>
          <p:cNvPr id="4" name="Slide Number Placeholder 3">
            <a:extLst>
              <a:ext uri="{FF2B5EF4-FFF2-40B4-BE49-F238E27FC236}">
                <a16:creationId xmlns:a16="http://schemas.microsoft.com/office/drawing/2014/main" id="{6479372E-DC35-4589-A5D0-F116D3B6C37B}"/>
              </a:ext>
            </a:extLst>
          </p:cNvPr>
          <p:cNvSpPr>
            <a:spLocks noGrp="1"/>
          </p:cNvSpPr>
          <p:nvPr>
            <p:ph type="sldNum" sz="quarter" idx="12"/>
          </p:nvPr>
        </p:nvSpPr>
        <p:spPr/>
        <p:txBody>
          <a:bodyPr/>
          <a:lstStyle/>
          <a:p>
            <a:fld id="{D73811D0-9594-4DB5-A4AA-7A4A397618D5}" type="slidenum">
              <a:rPr lang="en-GB" smtClean="0"/>
              <a:t>‹N›</a:t>
            </a:fld>
            <a:endParaRPr lang="en-GB"/>
          </a:p>
        </p:txBody>
      </p:sp>
    </p:spTree>
    <p:extLst>
      <p:ext uri="{BB962C8B-B14F-4D97-AF65-F5344CB8AC3E}">
        <p14:creationId xmlns:p14="http://schemas.microsoft.com/office/powerpoint/2010/main" val="2054860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AD5E-3EC1-4A47-8C25-533B04904E1C}"/>
              </a:ext>
            </a:extLst>
          </p:cNvPr>
          <p:cNvSpPr>
            <a:spLocks noGrp="1"/>
          </p:cNvSpPr>
          <p:nvPr>
            <p:ph type="ctrTitle"/>
          </p:nvPr>
        </p:nvSpPr>
        <p:spPr>
          <a:xfrm>
            <a:off x="1524000" y="1600199"/>
            <a:ext cx="9144000" cy="1909763"/>
          </a:xfrm>
        </p:spPr>
        <p:txBody>
          <a:bodyPr anchor="b">
            <a:normAutofit/>
          </a:bodyPr>
          <a:lstStyle>
            <a:lvl1pPr algn="ctr">
              <a:defRPr sz="54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BA40247C-7333-4888-973E-73963E4B9868}"/>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42612479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3.jpe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1.emf"/><Relationship Id="rId5" Type="http://schemas.openxmlformats.org/officeDocument/2006/relationships/slideLayout" Target="../slideLayouts/slideLayout6.xml"/><Relationship Id="rId10" Type="http://schemas.openxmlformats.org/officeDocument/2006/relationships/oleObject" Target="../embeddings/oleObject2.bin"/><Relationship Id="rId4" Type="http://schemas.openxmlformats.org/officeDocument/2006/relationships/slideLayout" Target="../slideLayouts/slideLayout5.xml"/><Relationship Id="rId9"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4.jpe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1.emf"/><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oleObject" Target="../embeddings/oleObject3.bin"/><Relationship Id="rId5" Type="http://schemas.openxmlformats.org/officeDocument/2006/relationships/slideLayout" Target="../slideLayouts/slideLayout13.xml"/><Relationship Id="rId10" Type="http://schemas.openxmlformats.org/officeDocument/2006/relationships/tags" Target="../tags/tag3.xml"/><Relationship Id="rId4" Type="http://schemas.openxmlformats.org/officeDocument/2006/relationships/slideLayout" Target="../slideLayouts/slideLayout12.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89181BE-4731-D442-59A5-2AACD928B37E}"/>
              </a:ext>
            </a:extLst>
          </p:cNvPr>
          <p:cNvGraphicFramePr>
            <a:graphicFrameLocks noChangeAspect="1"/>
          </p:cNvGraphicFramePr>
          <p:nvPr userDrawn="1">
            <p:custDataLst>
              <p:tags r:id="rId3"/>
            </p:custDataLst>
            <p:extLst>
              <p:ext uri="{D42A27DB-BD31-4B8C-83A1-F6EECF244321}">
                <p14:modId xmlns:p14="http://schemas.microsoft.com/office/powerpoint/2010/main" val="20354901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95" imgH="394" progId="TCLayout.ActiveDocument.1">
                  <p:embed/>
                </p:oleObj>
              </mc:Choice>
              <mc:Fallback>
                <p:oleObj name="Diapositiva think-cell" r:id="rId4" imgW="395" imgH="394" progId="TCLayout.ActiveDocument.1">
                  <p:embed/>
                  <p:pic>
                    <p:nvPicPr>
                      <p:cNvPr id="9" name="think-cell data - do not delete" hidden="1">
                        <a:extLst>
                          <a:ext uri="{FF2B5EF4-FFF2-40B4-BE49-F238E27FC236}">
                            <a16:creationId xmlns:a16="http://schemas.microsoft.com/office/drawing/2014/main" id="{289181BE-4731-D442-59A5-2AACD928B37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23FD1161-AE65-44C9-A58D-408A1E1A57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58E378-20D1-4B11-8035-DFFBA0588F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CF2FFD-FE8D-4437-A0BB-E08A99B2EE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8D780959-99FA-494F-BB88-70D09F091A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POLY-GENERATION OF POWER AND DESALINATED WATER BY SMR</a:t>
            </a:r>
            <a:endParaRPr lang="en-GB"/>
          </a:p>
        </p:txBody>
      </p:sp>
      <p:sp>
        <p:nvSpPr>
          <p:cNvPr id="6" name="Slide Number Placeholder 5">
            <a:extLst>
              <a:ext uri="{FF2B5EF4-FFF2-40B4-BE49-F238E27FC236}">
                <a16:creationId xmlns:a16="http://schemas.microsoft.com/office/drawing/2014/main" id="{8DC08A22-D428-41F7-85C5-4BB92212B5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3811D0-9594-4DB5-A4AA-7A4A397618D5}" type="slidenum">
              <a:rPr lang="en-GB" smtClean="0"/>
              <a:t>‹N›</a:t>
            </a:fld>
            <a:endParaRPr lang="en-GB"/>
          </a:p>
        </p:txBody>
      </p:sp>
      <p:pic>
        <p:nvPicPr>
          <p:cNvPr id="8" name="Picture 7">
            <a:extLst>
              <a:ext uri="{FF2B5EF4-FFF2-40B4-BE49-F238E27FC236}">
                <a16:creationId xmlns:a16="http://schemas.microsoft.com/office/drawing/2014/main" id="{547FDCD2-E8B6-46B1-8D8E-FACA039FA12D}"/>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807612599"/>
      </p:ext>
    </p:extLst>
  </p:cSld>
  <p:clrMap bg1="lt1" tx1="dk1" bg2="lt2" tx2="dk2" accent1="accent1" accent2="accent2" accent3="accent3" accent4="accent4" accent5="accent5" accent6="accent6" hlink="hlink" folHlink="folHlink"/>
  <p:sldLayoutIdLst>
    <p:sldLayoutId id="2147483649"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AC30D77-DAA0-4DAA-9D24-B8DDC4BF44F0}"/>
              </a:ext>
            </a:extLst>
          </p:cNvPr>
          <p:cNvGraphicFramePr>
            <a:graphicFrameLocks noChangeAspect="1"/>
          </p:cNvGraphicFramePr>
          <p:nvPr userDrawn="1">
            <p:custDataLst>
              <p:tags r:id="rId9"/>
            </p:custDataLst>
            <p:extLst>
              <p:ext uri="{D42A27DB-BD31-4B8C-83A1-F6EECF244321}">
                <p14:modId xmlns:p14="http://schemas.microsoft.com/office/powerpoint/2010/main" val="29620338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10" imgW="395" imgH="394" progId="TCLayout.ActiveDocument.1">
                  <p:embed/>
                </p:oleObj>
              </mc:Choice>
              <mc:Fallback>
                <p:oleObj name="Diapositiva think-cell" r:id="rId10" imgW="395" imgH="394" progId="TCLayout.ActiveDocument.1">
                  <p:embed/>
                  <p:pic>
                    <p:nvPicPr>
                      <p:cNvPr id="9" name="think-cell data - do not delete" hidden="1">
                        <a:extLst>
                          <a:ext uri="{FF2B5EF4-FFF2-40B4-BE49-F238E27FC236}">
                            <a16:creationId xmlns:a16="http://schemas.microsoft.com/office/drawing/2014/main" id="{2AC30D77-DAA0-4DAA-9D24-B8DDC4BF44F0}"/>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23FD1161-AE65-44C9-A58D-408A1E1A57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58E378-20D1-4B11-8035-DFFBA0588F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CF2FFD-FE8D-4437-A0BB-E08A99B2EE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8D780959-99FA-494F-BB88-70D09F091A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POLY-GENERATION OF POWER AND DESALINATED WATER BY SMR</a:t>
            </a:r>
            <a:endParaRPr lang="en-GB"/>
          </a:p>
        </p:txBody>
      </p:sp>
      <p:sp>
        <p:nvSpPr>
          <p:cNvPr id="6" name="Slide Number Placeholder 5">
            <a:extLst>
              <a:ext uri="{FF2B5EF4-FFF2-40B4-BE49-F238E27FC236}">
                <a16:creationId xmlns:a16="http://schemas.microsoft.com/office/drawing/2014/main" id="{8DC08A22-D428-41F7-85C5-4BB92212B5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3811D0-9594-4DB5-A4AA-7A4A397618D5}" type="slidenum">
              <a:rPr lang="en-GB" smtClean="0"/>
              <a:t>‹N›</a:t>
            </a:fld>
            <a:endParaRPr lang="en-GB"/>
          </a:p>
        </p:txBody>
      </p:sp>
      <p:pic>
        <p:nvPicPr>
          <p:cNvPr id="8" name="Picture 7">
            <a:extLst>
              <a:ext uri="{FF2B5EF4-FFF2-40B4-BE49-F238E27FC236}">
                <a16:creationId xmlns:a16="http://schemas.microsoft.com/office/drawing/2014/main" id="{547FDCD2-E8B6-46B1-8D8E-FACA039FA12D}"/>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84131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0100D0B1-BE42-8326-36BF-A34EF423BE3A}"/>
              </a:ext>
            </a:extLst>
          </p:cNvPr>
          <p:cNvGraphicFramePr>
            <a:graphicFrameLocks noChangeAspect="1"/>
          </p:cNvGraphicFramePr>
          <p:nvPr userDrawn="1">
            <p:custDataLst>
              <p:tags r:id="rId10"/>
            </p:custDataLst>
            <p:extLst>
              <p:ext uri="{D42A27DB-BD31-4B8C-83A1-F6EECF244321}">
                <p14:modId xmlns:p14="http://schemas.microsoft.com/office/powerpoint/2010/main" val="16383359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11" imgW="395" imgH="394" progId="TCLayout.ActiveDocument.1">
                  <p:embed/>
                </p:oleObj>
              </mc:Choice>
              <mc:Fallback>
                <p:oleObj name="Diapositiva think-cell" r:id="rId11" imgW="395" imgH="394" progId="TCLayout.ActiveDocument.1">
                  <p:embed/>
                  <p:pic>
                    <p:nvPicPr>
                      <p:cNvPr id="9" name="think-cell data - do not delete" hidden="1">
                        <a:extLst>
                          <a:ext uri="{FF2B5EF4-FFF2-40B4-BE49-F238E27FC236}">
                            <a16:creationId xmlns:a16="http://schemas.microsoft.com/office/drawing/2014/main" id="{0100D0B1-BE42-8326-36BF-A34EF423BE3A}"/>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23FD1161-AE65-44C9-A58D-408A1E1A57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58E378-20D1-4B11-8035-DFFBA0588F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CF2FFD-FE8D-4437-A0BB-E08A99B2EE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8D780959-99FA-494F-BB88-70D09F091A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POLY-GENERATION OF POWER AND DESALINATED WATER BY SMR</a:t>
            </a:r>
            <a:endParaRPr lang="en-GB"/>
          </a:p>
        </p:txBody>
      </p:sp>
      <p:sp>
        <p:nvSpPr>
          <p:cNvPr id="6" name="Slide Number Placeholder 5">
            <a:extLst>
              <a:ext uri="{FF2B5EF4-FFF2-40B4-BE49-F238E27FC236}">
                <a16:creationId xmlns:a16="http://schemas.microsoft.com/office/drawing/2014/main" id="{8DC08A22-D428-41F7-85C5-4BB92212B5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3811D0-9594-4DB5-A4AA-7A4A397618D5}" type="slidenum">
              <a:rPr lang="en-GB" smtClean="0"/>
              <a:t>‹N›</a:t>
            </a:fld>
            <a:endParaRPr lang="en-GB"/>
          </a:p>
        </p:txBody>
      </p:sp>
      <p:pic>
        <p:nvPicPr>
          <p:cNvPr id="8" name="Picture 7">
            <a:extLst>
              <a:ext uri="{FF2B5EF4-FFF2-40B4-BE49-F238E27FC236}">
                <a16:creationId xmlns:a16="http://schemas.microsoft.com/office/drawing/2014/main" id="{547FDCD2-E8B6-46B1-8D8E-FACA039FA12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653792511"/>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74" r:id="rId3"/>
    <p:sldLayoutId id="2147483675" r:id="rId4"/>
    <p:sldLayoutId id="2147483676" r:id="rId5"/>
    <p:sldLayoutId id="2147483677" r:id="rId6"/>
    <p:sldLayoutId id="2147483678" r:id="rId7"/>
    <p:sldLayoutId id="2147483679" r:id="rId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5.jpe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1.xml"/><Relationship Id="rId7" Type="http://schemas.openxmlformats.org/officeDocument/2006/relationships/image" Target="../media/image45.emf"/><Relationship Id="rId2" Type="http://schemas.openxmlformats.org/officeDocument/2006/relationships/slideLayout" Target="../slideLayouts/slideLayout11.xml"/><Relationship Id="rId1" Type="http://schemas.openxmlformats.org/officeDocument/2006/relationships/tags" Target="../tags/tag8.x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8.bin"/><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12.xml"/><Relationship Id="rId7" Type="http://schemas.openxmlformats.org/officeDocument/2006/relationships/image" Target="../media/image48.png"/><Relationship Id="rId2" Type="http://schemas.openxmlformats.org/officeDocument/2006/relationships/slideLayout" Target="../slideLayouts/slideLayout11.xml"/><Relationship Id="rId1" Type="http://schemas.openxmlformats.org/officeDocument/2006/relationships/tags" Target="../tags/tag9.x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9.bin"/></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4.wdp"/><Relationship Id="rId18" Type="http://schemas.openxmlformats.org/officeDocument/2006/relationships/image" Target="../media/image14.png"/><Relationship Id="rId26" Type="http://schemas.openxmlformats.org/officeDocument/2006/relationships/image" Target="../media/image20.png"/><Relationship Id="rId3" Type="http://schemas.openxmlformats.org/officeDocument/2006/relationships/image" Target="../media/image5.jpeg"/><Relationship Id="rId21" Type="http://schemas.microsoft.com/office/2007/relationships/hdphoto" Target="../media/hdphoto8.wdp"/><Relationship Id="rId7" Type="http://schemas.microsoft.com/office/2007/relationships/hdphoto" Target="../media/hdphoto1.wdp"/><Relationship Id="rId12" Type="http://schemas.openxmlformats.org/officeDocument/2006/relationships/image" Target="../media/image11.png"/><Relationship Id="rId17" Type="http://schemas.microsoft.com/office/2007/relationships/hdphoto" Target="../media/hdphoto6.wdp"/><Relationship Id="rId25"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3.png"/><Relationship Id="rId20" Type="http://schemas.openxmlformats.org/officeDocument/2006/relationships/image" Target="../media/image15.png"/><Relationship Id="rId29" Type="http://schemas.openxmlformats.org/officeDocument/2006/relationships/image" Target="../media/image23.jpeg"/><Relationship Id="rId1" Type="http://schemas.openxmlformats.org/officeDocument/2006/relationships/slideLayout" Target="../slideLayouts/slideLayout11.xml"/><Relationship Id="rId6" Type="http://schemas.openxmlformats.org/officeDocument/2006/relationships/image" Target="../media/image8.png"/><Relationship Id="rId11" Type="http://schemas.microsoft.com/office/2007/relationships/hdphoto" Target="../media/hdphoto3.wdp"/><Relationship Id="rId24" Type="http://schemas.openxmlformats.org/officeDocument/2006/relationships/image" Target="../media/image18.png"/><Relationship Id="rId5" Type="http://schemas.openxmlformats.org/officeDocument/2006/relationships/image" Target="../media/image7.jpg"/><Relationship Id="rId15" Type="http://schemas.microsoft.com/office/2007/relationships/hdphoto" Target="../media/hdphoto5.wdp"/><Relationship Id="rId23" Type="http://schemas.openxmlformats.org/officeDocument/2006/relationships/image" Target="../media/image17.jpeg"/><Relationship Id="rId28" Type="http://schemas.openxmlformats.org/officeDocument/2006/relationships/image" Target="../media/image22.png"/><Relationship Id="rId10" Type="http://schemas.openxmlformats.org/officeDocument/2006/relationships/image" Target="../media/image10.png"/><Relationship Id="rId19" Type="http://schemas.microsoft.com/office/2007/relationships/hdphoto" Target="../media/hdphoto7.wdp"/><Relationship Id="rId4" Type="http://schemas.openxmlformats.org/officeDocument/2006/relationships/image" Target="../media/image6.jpg"/><Relationship Id="rId9" Type="http://schemas.microsoft.com/office/2007/relationships/hdphoto" Target="../media/hdphoto2.wdp"/><Relationship Id="rId14" Type="http://schemas.openxmlformats.org/officeDocument/2006/relationships/image" Target="../media/image12.png"/><Relationship Id="rId22" Type="http://schemas.openxmlformats.org/officeDocument/2006/relationships/image" Target="../media/image16.jpg"/><Relationship Id="rId27" Type="http://schemas.openxmlformats.org/officeDocument/2006/relationships/image" Target="../media/image21.jpe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2.xml"/><Relationship Id="rId7" Type="http://schemas.openxmlformats.org/officeDocument/2006/relationships/image" Target="../media/image25.png"/><Relationship Id="rId2" Type="http://schemas.openxmlformats.org/officeDocument/2006/relationships/slideLayout" Target="../slideLayouts/slideLayout11.xml"/><Relationship Id="rId1" Type="http://schemas.openxmlformats.org/officeDocument/2006/relationships/tags" Target="../tags/tag4.xml"/><Relationship Id="rId6" Type="http://schemas.openxmlformats.org/officeDocument/2006/relationships/image" Target="../media/image5.jpeg"/><Relationship Id="rId5" Type="http://schemas.openxmlformats.org/officeDocument/2006/relationships/image" Target="../media/image24.emf"/><Relationship Id="rId4"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30.jp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5.xml"/><Relationship Id="rId7" Type="http://schemas.openxmlformats.org/officeDocument/2006/relationships/image" Target="../media/image31.png"/><Relationship Id="rId2" Type="http://schemas.openxmlformats.org/officeDocument/2006/relationships/slideLayout" Target="../slideLayouts/slideLayout11.xml"/><Relationship Id="rId1" Type="http://schemas.openxmlformats.org/officeDocument/2006/relationships/tags" Target="../tags/tag5.x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6.xml"/><Relationship Id="rId7" Type="http://schemas.openxmlformats.org/officeDocument/2006/relationships/image" Target="../media/image33.png"/><Relationship Id="rId2" Type="http://schemas.openxmlformats.org/officeDocument/2006/relationships/slideLayout" Target="../slideLayouts/slideLayout11.xml"/><Relationship Id="rId1" Type="http://schemas.openxmlformats.org/officeDocument/2006/relationships/tags" Target="../tags/tag6.xml"/><Relationship Id="rId6" Type="http://schemas.openxmlformats.org/officeDocument/2006/relationships/image" Target="../media/image5.jpeg"/><Relationship Id="rId5" Type="http://schemas.openxmlformats.org/officeDocument/2006/relationships/image" Target="../media/image1.emf"/><Relationship Id="rId10" Type="http://schemas.openxmlformats.org/officeDocument/2006/relationships/image" Target="../media/image36.png"/><Relationship Id="rId4" Type="http://schemas.openxmlformats.org/officeDocument/2006/relationships/oleObject" Target="../embeddings/oleObject6.bin"/><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7.xml"/><Relationship Id="rId7" Type="http://schemas.openxmlformats.org/officeDocument/2006/relationships/image" Target="../media/image35.png"/><Relationship Id="rId2" Type="http://schemas.openxmlformats.org/officeDocument/2006/relationships/slideLayout" Target="../slideLayouts/slideLayout11.xml"/><Relationship Id="rId1" Type="http://schemas.openxmlformats.org/officeDocument/2006/relationships/tags" Target="../tags/tag7.x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7.bin"/><Relationship Id="rId9"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D24DF51-F832-D029-DADC-8D784FACCB08}"/>
              </a:ext>
            </a:extLst>
          </p:cNvPr>
          <p:cNvSpPr txBox="1"/>
          <p:nvPr/>
        </p:nvSpPr>
        <p:spPr>
          <a:xfrm>
            <a:off x="242556" y="751978"/>
            <a:ext cx="5444260" cy="3724096"/>
          </a:xfrm>
          <a:prstGeom prst="rect">
            <a:avLst/>
          </a:prstGeom>
          <a:solidFill>
            <a:schemeClr val="accent1">
              <a:lumMod val="50000"/>
            </a:schemeClr>
          </a:solidFill>
          <a:ln w="41275" cmpd="dbl">
            <a:solidFill>
              <a:schemeClr val="accent4">
                <a:lumMod val="60000"/>
                <a:lumOff val="40000"/>
                <a:alpha val="99000"/>
              </a:schemeClr>
            </a:solidFill>
          </a:ln>
        </p:spPr>
        <p:txBody>
          <a:bodyPr wrap="square" rtlCol="0">
            <a:spAutoFit/>
          </a:bodyPr>
          <a:lstStyle/>
          <a:p>
            <a:pPr algn="ctr"/>
            <a:r>
              <a:rPr lang="en-US" sz="3600" b="1" dirty="0">
                <a:solidFill>
                  <a:schemeClr val="bg1"/>
                </a:solidFill>
              </a:rPr>
              <a:t>POLY-GENERATION OF POWER AND DESALINATED WATER BY SMALL MODULAR REACTORS</a:t>
            </a:r>
          </a:p>
          <a:p>
            <a:pPr algn="ctr"/>
            <a:endParaRPr lang="en-US" sz="3600" b="1" dirty="0">
              <a:solidFill>
                <a:schemeClr val="bg1"/>
              </a:solidFill>
            </a:endParaRPr>
          </a:p>
          <a:p>
            <a:pPr algn="ctr"/>
            <a:r>
              <a:rPr lang="en-US" sz="2800" b="1" dirty="0">
                <a:solidFill>
                  <a:schemeClr val="bg1"/>
                </a:solidFill>
              </a:rPr>
              <a:t>Marco Cioffi</a:t>
            </a:r>
          </a:p>
          <a:p>
            <a:pPr algn="ctr"/>
            <a:r>
              <a:rPr lang="en-US" sz="2400" b="1" dirty="0">
                <a:solidFill>
                  <a:schemeClr val="bg1"/>
                </a:solidFill>
              </a:rPr>
              <a:t>Ansaldo Energia</a:t>
            </a:r>
            <a:endParaRPr lang="en-US" sz="2800" b="1" dirty="0">
              <a:solidFill>
                <a:schemeClr val="bg1"/>
              </a:solidFill>
            </a:endParaRPr>
          </a:p>
        </p:txBody>
      </p:sp>
      <p:pic>
        <p:nvPicPr>
          <p:cNvPr id="4" name="Immagine 3" descr="Immagine che contiene testo, Carattere, Elementi grafici, logo&#10;&#10;Descrizione generata automaticamente">
            <a:extLst>
              <a:ext uri="{FF2B5EF4-FFF2-40B4-BE49-F238E27FC236}">
                <a16:creationId xmlns:a16="http://schemas.microsoft.com/office/drawing/2014/main" id="{0538584C-15B8-F9CC-101B-289F905034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78" y="32791"/>
            <a:ext cx="1193373" cy="328208"/>
          </a:xfrm>
          <a:prstGeom prst="rect">
            <a:avLst/>
          </a:prstGeom>
        </p:spPr>
      </p:pic>
    </p:spTree>
    <p:extLst>
      <p:ext uri="{BB962C8B-B14F-4D97-AF65-F5344CB8AC3E}">
        <p14:creationId xmlns:p14="http://schemas.microsoft.com/office/powerpoint/2010/main" val="1107327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615E1224-A9E9-2944-0240-A019B8262170}"/>
              </a:ext>
            </a:extLst>
          </p:cNvPr>
          <p:cNvSpPr>
            <a:spLocks noGrp="1"/>
          </p:cNvSpPr>
          <p:nvPr>
            <p:ph type="ftr" sz="quarter" idx="11"/>
          </p:nvPr>
        </p:nvSpPr>
        <p:spPr/>
        <p:txBody>
          <a:bodyPr/>
          <a:lstStyle/>
          <a:p>
            <a:r>
              <a:rPr lang="en-US" dirty="0"/>
              <a:t>POLY-GENERATION OF POWER AND DESALINATED WATER BY SMR</a:t>
            </a:r>
            <a:endParaRPr lang="en-GB" dirty="0"/>
          </a:p>
        </p:txBody>
      </p:sp>
      <p:sp>
        <p:nvSpPr>
          <p:cNvPr id="4" name="Segnaposto numero diapositiva 3">
            <a:extLst>
              <a:ext uri="{FF2B5EF4-FFF2-40B4-BE49-F238E27FC236}">
                <a16:creationId xmlns:a16="http://schemas.microsoft.com/office/drawing/2014/main" id="{8E386735-D93C-34D3-1B58-97DDDD731718}"/>
              </a:ext>
            </a:extLst>
          </p:cNvPr>
          <p:cNvSpPr>
            <a:spLocks noGrp="1"/>
          </p:cNvSpPr>
          <p:nvPr>
            <p:ph type="sldNum" sz="quarter" idx="12"/>
          </p:nvPr>
        </p:nvSpPr>
        <p:spPr/>
        <p:txBody>
          <a:bodyPr/>
          <a:lstStyle/>
          <a:p>
            <a:fld id="{D73811D0-9594-4DB5-A4AA-7A4A397618D5}" type="slidenum">
              <a:rPr lang="en-GB" smtClean="0"/>
              <a:t>10</a:t>
            </a:fld>
            <a:endParaRPr lang="en-GB" dirty="0"/>
          </a:p>
        </p:txBody>
      </p:sp>
      <p:pic>
        <p:nvPicPr>
          <p:cNvPr id="53" name="Immagine 52" descr="Immagine che contiene testo, Carattere, Elementi grafici, logo&#10;&#10;Descrizione generata automaticamente">
            <a:extLst>
              <a:ext uri="{FF2B5EF4-FFF2-40B4-BE49-F238E27FC236}">
                <a16:creationId xmlns:a16="http://schemas.microsoft.com/office/drawing/2014/main" id="{AD4EE5E6-2C81-27E6-4D98-AFD0806370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78" y="32791"/>
            <a:ext cx="1193373" cy="328208"/>
          </a:xfrm>
          <a:prstGeom prst="rect">
            <a:avLst/>
          </a:prstGeom>
        </p:spPr>
      </p:pic>
      <p:pic>
        <p:nvPicPr>
          <p:cNvPr id="5" name="Picture 2" descr="Twitter rebrands as X with &quot;art deco&quot; logo">
            <a:extLst>
              <a:ext uri="{FF2B5EF4-FFF2-40B4-BE49-F238E27FC236}">
                <a16:creationId xmlns:a16="http://schemas.microsoft.com/office/drawing/2014/main" id="{DBD61FA3-74B2-7677-C99E-87987FA42B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1322" y="6016272"/>
            <a:ext cx="252480" cy="252480"/>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32CDCC87-F874-14FF-A124-AF99F3ADD6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8270" y="3063477"/>
            <a:ext cx="2245561" cy="2245561"/>
          </a:xfrm>
          <a:prstGeom prst="rect">
            <a:avLst/>
          </a:prstGeom>
        </p:spPr>
      </p:pic>
      <p:sp>
        <p:nvSpPr>
          <p:cNvPr id="7" name="Google Shape;228;p1">
            <a:extLst>
              <a:ext uri="{FF2B5EF4-FFF2-40B4-BE49-F238E27FC236}">
                <a16:creationId xmlns:a16="http://schemas.microsoft.com/office/drawing/2014/main" id="{ED1B469D-C0D1-37C8-3EF5-034017E26829}"/>
              </a:ext>
            </a:extLst>
          </p:cNvPr>
          <p:cNvSpPr txBox="1"/>
          <p:nvPr/>
        </p:nvSpPr>
        <p:spPr>
          <a:xfrm>
            <a:off x="708535" y="1445981"/>
            <a:ext cx="6096911" cy="988058"/>
          </a:xfrm>
          <a:prstGeom prst="rect">
            <a:avLst/>
          </a:prstGeom>
          <a:noFill/>
          <a:ln>
            <a:noFill/>
          </a:ln>
        </p:spPr>
        <p:txBody>
          <a:bodyPr spcFirstLastPara="1" wrap="square" lIns="64120" tIns="32051" rIns="64120" bIns="32051" anchor="t" anchorCtr="0">
            <a:spAutoFit/>
          </a:bodyPr>
          <a:lstStyle/>
          <a:p>
            <a:pPr defTabSz="912287" hangingPunct="0">
              <a:buClr>
                <a:srgbClr val="000000"/>
              </a:buClr>
              <a:buSzPts val="1600"/>
              <a:buFont typeface="Arial"/>
              <a:buNone/>
              <a:defRPr/>
            </a:pPr>
            <a:r>
              <a:rPr lang="en-US" sz="2400" b="1" kern="0" dirty="0">
                <a:solidFill>
                  <a:prstClr val="black"/>
                </a:solidFill>
                <a:latin typeface="Calibri" panose="020F0502020204030204" pitchFamily="34" charset="0"/>
                <a:ea typeface="Century Gothic"/>
                <a:cs typeface="Calibri" panose="020F0502020204030204" pitchFamily="34" charset="0"/>
                <a:sym typeface="Century Gothic"/>
              </a:rPr>
              <a:t>Marco Cioffi</a:t>
            </a:r>
            <a:r>
              <a:rPr lang="en-US" kern="0" dirty="0">
                <a:solidFill>
                  <a:prstClr val="black"/>
                </a:solidFill>
                <a:latin typeface="Calibri" panose="020F0502020204030204" pitchFamily="34" charset="0"/>
                <a:ea typeface="Century Gothic"/>
                <a:cs typeface="Calibri" panose="020F0502020204030204" pitchFamily="34" charset="0"/>
                <a:sym typeface="Century Gothic"/>
              </a:rPr>
              <a:t>, PhD</a:t>
            </a:r>
          </a:p>
          <a:p>
            <a:pPr defTabSz="912287" hangingPunct="0">
              <a:buClr>
                <a:srgbClr val="000000"/>
              </a:buClr>
              <a:buSzPts val="1600"/>
              <a:buFont typeface="Arial"/>
              <a:buNone/>
              <a:defRPr/>
            </a:pPr>
            <a:r>
              <a:rPr lang="en-US" kern="0" dirty="0">
                <a:solidFill>
                  <a:prstClr val="black"/>
                </a:solidFill>
                <a:latin typeface="Calibri" panose="020F0502020204030204" pitchFamily="34" charset="0"/>
                <a:ea typeface="Century Gothic"/>
                <a:cs typeface="Calibri" panose="020F0502020204030204" pitchFamily="34" charset="0"/>
                <a:sym typeface="Century Gothic"/>
              </a:rPr>
              <a:t>Steam Turbines and Generators Product Manager</a:t>
            </a:r>
          </a:p>
          <a:p>
            <a:pPr defTabSz="912287" hangingPunct="0">
              <a:buClr>
                <a:srgbClr val="000000"/>
              </a:buClr>
              <a:buSzPts val="1600"/>
              <a:buFont typeface="Arial"/>
              <a:buNone/>
              <a:defRPr/>
            </a:pPr>
            <a:r>
              <a:rPr lang="en-US" kern="0" dirty="0">
                <a:solidFill>
                  <a:prstClr val="black"/>
                </a:solidFill>
                <a:latin typeface="Calibri" panose="020F0502020204030204" pitchFamily="34" charset="0"/>
                <a:ea typeface="Century Gothic"/>
                <a:cs typeface="Calibri" panose="020F0502020204030204" pitchFamily="34" charset="0"/>
                <a:sym typeface="Century Gothic"/>
              </a:rPr>
              <a:t>marco.cioffi@ansaldoenergia.com</a:t>
            </a:r>
          </a:p>
        </p:txBody>
      </p:sp>
      <p:sp>
        <p:nvSpPr>
          <p:cNvPr id="8" name="Google Shape;228;p1">
            <a:extLst>
              <a:ext uri="{FF2B5EF4-FFF2-40B4-BE49-F238E27FC236}">
                <a16:creationId xmlns:a16="http://schemas.microsoft.com/office/drawing/2014/main" id="{3431260C-275E-10CC-136A-293DD07055FF}"/>
              </a:ext>
            </a:extLst>
          </p:cNvPr>
          <p:cNvSpPr txBox="1"/>
          <p:nvPr/>
        </p:nvSpPr>
        <p:spPr>
          <a:xfrm>
            <a:off x="1864705" y="2593146"/>
            <a:ext cx="4640064" cy="1449723"/>
          </a:xfrm>
          <a:prstGeom prst="rect">
            <a:avLst/>
          </a:prstGeom>
          <a:noFill/>
          <a:ln>
            <a:noFill/>
          </a:ln>
        </p:spPr>
        <p:txBody>
          <a:bodyPr spcFirstLastPara="1" wrap="square" lIns="64120" tIns="32051" rIns="64120" bIns="32051" anchor="t" anchorCtr="0">
            <a:spAutoFit/>
          </a:bodyPr>
          <a:lstStyle/>
          <a:p>
            <a:pPr algn="r" defTabSz="912287" hangingPunct="0">
              <a:buClr>
                <a:srgbClr val="000000"/>
              </a:buClr>
              <a:buSzPts val="1600"/>
              <a:defRPr/>
            </a:pPr>
            <a:r>
              <a:rPr lang="en-US" kern="0" dirty="0">
                <a:solidFill>
                  <a:prstClr val="black"/>
                </a:solidFill>
                <a:latin typeface="Calibri" panose="020F0502020204030204" pitchFamily="34" charset="0"/>
                <a:ea typeface="Century Gothic"/>
                <a:cs typeface="Calibri" panose="020F0502020204030204" pitchFamily="34" charset="0"/>
                <a:sym typeface="Century Gothic"/>
              </a:rPr>
              <a:t>For additional information on Ansaldo Energia power plant solutions, </a:t>
            </a:r>
            <a:br>
              <a:rPr lang="en-US" kern="0" dirty="0">
                <a:solidFill>
                  <a:prstClr val="black"/>
                </a:solidFill>
                <a:latin typeface="Calibri" panose="020F0502020204030204" pitchFamily="34" charset="0"/>
                <a:ea typeface="Century Gothic"/>
                <a:cs typeface="Calibri" panose="020F0502020204030204" pitchFamily="34" charset="0"/>
                <a:sym typeface="Century Gothic"/>
              </a:rPr>
            </a:br>
            <a:r>
              <a:rPr lang="en-US" kern="0" dirty="0">
                <a:solidFill>
                  <a:prstClr val="black"/>
                </a:solidFill>
                <a:latin typeface="Calibri" panose="020F0502020204030204" pitchFamily="34" charset="0"/>
                <a:cs typeface="Calibri" panose="020F0502020204030204" pitchFamily="34" charset="0"/>
                <a:sym typeface="Century Gothic"/>
              </a:rPr>
              <a:t>please scan the </a:t>
            </a:r>
            <a:br>
              <a:rPr lang="en-US" kern="0" dirty="0">
                <a:solidFill>
                  <a:prstClr val="black"/>
                </a:solidFill>
                <a:latin typeface="Calibri" panose="020F0502020204030204" pitchFamily="34" charset="0"/>
                <a:cs typeface="Calibri" panose="020F0502020204030204" pitchFamily="34" charset="0"/>
                <a:sym typeface="Century Gothic"/>
              </a:rPr>
            </a:br>
            <a:r>
              <a:rPr lang="en-US" kern="0" dirty="0">
                <a:solidFill>
                  <a:prstClr val="black"/>
                </a:solidFill>
                <a:latin typeface="Calibri" panose="020F0502020204030204" pitchFamily="34" charset="0"/>
                <a:cs typeface="Calibri" panose="020F0502020204030204" pitchFamily="34" charset="0"/>
                <a:sym typeface="Century Gothic"/>
              </a:rPr>
              <a:t>QR code and </a:t>
            </a:r>
            <a:br>
              <a:rPr lang="en-US" kern="0" dirty="0">
                <a:solidFill>
                  <a:prstClr val="black"/>
                </a:solidFill>
                <a:latin typeface="Calibri" panose="020F0502020204030204" pitchFamily="34" charset="0"/>
                <a:cs typeface="Calibri" panose="020F0502020204030204" pitchFamily="34" charset="0"/>
                <a:sym typeface="Century Gothic"/>
              </a:rPr>
            </a:br>
            <a:r>
              <a:rPr lang="en-US" kern="0" dirty="0">
                <a:solidFill>
                  <a:prstClr val="black"/>
                </a:solidFill>
                <a:latin typeface="Calibri" panose="020F0502020204030204" pitchFamily="34" charset="0"/>
                <a:cs typeface="Calibri" panose="020F0502020204030204" pitchFamily="34" charset="0"/>
                <a:sym typeface="Century Gothic"/>
              </a:rPr>
              <a:t>follow the link</a:t>
            </a:r>
          </a:p>
        </p:txBody>
      </p:sp>
      <p:sp>
        <p:nvSpPr>
          <p:cNvPr id="9" name="Google Shape;228;p1">
            <a:extLst>
              <a:ext uri="{FF2B5EF4-FFF2-40B4-BE49-F238E27FC236}">
                <a16:creationId xmlns:a16="http://schemas.microsoft.com/office/drawing/2014/main" id="{34C4988D-486B-D012-41E4-BB244C5B806E}"/>
              </a:ext>
            </a:extLst>
          </p:cNvPr>
          <p:cNvSpPr txBox="1"/>
          <p:nvPr/>
        </p:nvSpPr>
        <p:spPr>
          <a:xfrm>
            <a:off x="1756908" y="5697537"/>
            <a:ext cx="3291081" cy="341727"/>
          </a:xfrm>
          <a:prstGeom prst="rect">
            <a:avLst/>
          </a:prstGeom>
          <a:noFill/>
          <a:ln>
            <a:noFill/>
          </a:ln>
        </p:spPr>
        <p:txBody>
          <a:bodyPr spcFirstLastPara="1" wrap="square" lIns="64120" tIns="32051" rIns="64120" bIns="32051" anchor="t" anchorCtr="0">
            <a:spAutoFit/>
          </a:bodyPr>
          <a:lstStyle/>
          <a:p>
            <a:pPr defTabSz="912287" hangingPunct="0">
              <a:buClr>
                <a:srgbClr val="000000"/>
              </a:buClr>
              <a:buSzPts val="1600"/>
              <a:defRPr/>
            </a:pPr>
            <a:r>
              <a:rPr lang="en-US" kern="0" dirty="0">
                <a:solidFill>
                  <a:prstClr val="black"/>
                </a:solidFill>
                <a:latin typeface="Calibri" panose="020F0502020204030204" pitchFamily="34" charset="0"/>
                <a:ea typeface="Century Gothic"/>
                <a:cs typeface="Calibri" panose="020F0502020204030204" pitchFamily="34" charset="0"/>
                <a:sym typeface="Century Gothic"/>
              </a:rPr>
              <a:t>or follow us on socials</a:t>
            </a:r>
            <a:endParaRPr lang="en-US" kern="0" dirty="0">
              <a:solidFill>
                <a:prstClr val="black"/>
              </a:solidFill>
              <a:latin typeface="Calibri" panose="020F0502020204030204" pitchFamily="34" charset="0"/>
              <a:cs typeface="Calibri" panose="020F0502020204030204" pitchFamily="34" charset="0"/>
              <a:sym typeface="Century Gothic"/>
            </a:endParaRPr>
          </a:p>
        </p:txBody>
      </p:sp>
      <p:pic>
        <p:nvPicPr>
          <p:cNvPr id="10" name="Immagine 9">
            <a:extLst>
              <a:ext uri="{FF2B5EF4-FFF2-40B4-BE49-F238E27FC236}">
                <a16:creationId xmlns:a16="http://schemas.microsoft.com/office/drawing/2014/main" id="{3AAC5D24-D1F8-D2B2-08F1-02CDE32FCC8E}"/>
              </a:ext>
            </a:extLst>
          </p:cNvPr>
          <p:cNvPicPr>
            <a:picLocks noChangeAspect="1"/>
          </p:cNvPicPr>
          <p:nvPr/>
        </p:nvPicPr>
        <p:blipFill>
          <a:blip r:embed="rId6"/>
          <a:stretch>
            <a:fillRect/>
          </a:stretch>
        </p:blipFill>
        <p:spPr>
          <a:xfrm>
            <a:off x="2352212" y="6003272"/>
            <a:ext cx="277729" cy="277729"/>
          </a:xfrm>
          <a:prstGeom prst="rect">
            <a:avLst/>
          </a:prstGeom>
        </p:spPr>
      </p:pic>
      <p:pic>
        <p:nvPicPr>
          <p:cNvPr id="11" name="Picture 4" descr="Risultati immagini per facebook icon">
            <a:extLst>
              <a:ext uri="{FF2B5EF4-FFF2-40B4-BE49-F238E27FC236}">
                <a16:creationId xmlns:a16="http://schemas.microsoft.com/office/drawing/2014/main" id="{28B0C922-46AE-DBBB-91B3-93C3345BB6A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73759" y="5957348"/>
            <a:ext cx="353473" cy="3534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Risultati immagini per instagram icon">
            <a:extLst>
              <a:ext uri="{FF2B5EF4-FFF2-40B4-BE49-F238E27FC236}">
                <a16:creationId xmlns:a16="http://schemas.microsoft.com/office/drawing/2014/main" id="{709C401C-ACD8-C59A-D047-88DA6C9F0BD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71051" y="6013291"/>
            <a:ext cx="252480" cy="252480"/>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12" descr="Immagine che contiene argento, Ventilatore meccanico, acciaio, metallo&#10;&#10;Descrizione generata automaticamente">
            <a:extLst>
              <a:ext uri="{FF2B5EF4-FFF2-40B4-BE49-F238E27FC236}">
                <a16:creationId xmlns:a16="http://schemas.microsoft.com/office/drawing/2014/main" id="{3A404232-CBE4-BE75-5F67-AD00F0EA14D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804" r="34135"/>
          <a:stretch/>
        </p:blipFill>
        <p:spPr>
          <a:xfrm>
            <a:off x="7745690" y="2876856"/>
            <a:ext cx="2245561" cy="3640005"/>
          </a:xfrm>
          <a:prstGeom prst="rect">
            <a:avLst/>
          </a:prstGeom>
        </p:spPr>
      </p:pic>
      <p:pic>
        <p:nvPicPr>
          <p:cNvPr id="14" name="Immagine 13">
            <a:extLst>
              <a:ext uri="{FF2B5EF4-FFF2-40B4-BE49-F238E27FC236}">
                <a16:creationId xmlns:a16="http://schemas.microsoft.com/office/drawing/2014/main" id="{9AFEA9D1-8D03-A3DE-F193-B21833DEC323}"/>
              </a:ext>
            </a:extLst>
          </p:cNvPr>
          <p:cNvPicPr>
            <a:picLocks noChangeAspect="1"/>
          </p:cNvPicPr>
          <p:nvPr/>
        </p:nvPicPr>
        <p:blipFill>
          <a:blip r:embed="rId10"/>
          <a:stretch>
            <a:fillRect/>
          </a:stretch>
        </p:blipFill>
        <p:spPr>
          <a:xfrm>
            <a:off x="9873552" y="1383294"/>
            <a:ext cx="2245561" cy="3365649"/>
          </a:xfrm>
          <a:prstGeom prst="rect">
            <a:avLst/>
          </a:prstGeom>
        </p:spPr>
      </p:pic>
    </p:spTree>
    <p:extLst>
      <p:ext uri="{BB962C8B-B14F-4D97-AF65-F5344CB8AC3E}">
        <p14:creationId xmlns:p14="http://schemas.microsoft.com/office/powerpoint/2010/main" val="2088208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615E1224-A9E9-2944-0240-A019B8262170}"/>
              </a:ext>
            </a:extLst>
          </p:cNvPr>
          <p:cNvSpPr>
            <a:spLocks noGrp="1"/>
          </p:cNvSpPr>
          <p:nvPr>
            <p:ph type="ftr" sz="quarter" idx="11"/>
          </p:nvPr>
        </p:nvSpPr>
        <p:spPr/>
        <p:txBody>
          <a:bodyPr/>
          <a:lstStyle/>
          <a:p>
            <a:r>
              <a:rPr lang="en-US" dirty="0"/>
              <a:t>POLY-GENERATION OF POWER AND DESALINATED WATER BY SMR</a:t>
            </a:r>
            <a:endParaRPr lang="en-GB" dirty="0"/>
          </a:p>
        </p:txBody>
      </p:sp>
      <p:sp>
        <p:nvSpPr>
          <p:cNvPr id="4" name="Segnaposto numero diapositiva 3">
            <a:extLst>
              <a:ext uri="{FF2B5EF4-FFF2-40B4-BE49-F238E27FC236}">
                <a16:creationId xmlns:a16="http://schemas.microsoft.com/office/drawing/2014/main" id="{8E386735-D93C-34D3-1B58-97DDDD731718}"/>
              </a:ext>
            </a:extLst>
          </p:cNvPr>
          <p:cNvSpPr>
            <a:spLocks noGrp="1"/>
          </p:cNvSpPr>
          <p:nvPr>
            <p:ph type="sldNum" sz="quarter" idx="12"/>
          </p:nvPr>
        </p:nvSpPr>
        <p:spPr/>
        <p:txBody>
          <a:bodyPr/>
          <a:lstStyle/>
          <a:p>
            <a:fld id="{D73811D0-9594-4DB5-A4AA-7A4A397618D5}" type="slidenum">
              <a:rPr lang="en-GB" smtClean="0"/>
              <a:t>11</a:t>
            </a:fld>
            <a:endParaRPr lang="en-GB" dirty="0"/>
          </a:p>
        </p:txBody>
      </p:sp>
      <p:pic>
        <p:nvPicPr>
          <p:cNvPr id="53" name="Immagine 52" descr="Immagine che contiene testo, Carattere, Elementi grafici, logo&#10;&#10;Descrizione generata automaticamente">
            <a:extLst>
              <a:ext uri="{FF2B5EF4-FFF2-40B4-BE49-F238E27FC236}">
                <a16:creationId xmlns:a16="http://schemas.microsoft.com/office/drawing/2014/main" id="{AD4EE5E6-2C81-27E6-4D98-AFD0806370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78" y="32791"/>
            <a:ext cx="1193373" cy="328208"/>
          </a:xfrm>
          <a:prstGeom prst="rect">
            <a:avLst/>
          </a:prstGeom>
        </p:spPr>
      </p:pic>
      <p:sp>
        <p:nvSpPr>
          <p:cNvPr id="6" name="Segnaposto testo 2">
            <a:extLst>
              <a:ext uri="{FF2B5EF4-FFF2-40B4-BE49-F238E27FC236}">
                <a16:creationId xmlns:a16="http://schemas.microsoft.com/office/drawing/2014/main" id="{FD48517F-E0FC-C30B-3526-68EECD067542}"/>
              </a:ext>
            </a:extLst>
          </p:cNvPr>
          <p:cNvSpPr txBox="1">
            <a:spLocks/>
          </p:cNvSpPr>
          <p:nvPr/>
        </p:nvSpPr>
        <p:spPr>
          <a:xfrm>
            <a:off x="513568" y="1435874"/>
            <a:ext cx="10371550" cy="1845945"/>
          </a:xfrm>
          <a:prstGeom prst="rect">
            <a:avLst/>
          </a:prstGeom>
        </p:spPr>
        <p:txBody>
          <a:bodyPr lIns="0" tIns="0" rIns="0" bIns="0">
            <a:noAutofit/>
          </a:bodyPr>
          <a:lstStyle>
            <a:lvl1pPr marL="228594" indent="-228594" algn="l" defTabSz="914377" rtl="0" eaLnBrk="1" latinLnBrk="0" hangingPunct="1">
              <a:lnSpc>
                <a:spcPct val="100000"/>
              </a:lnSpc>
              <a:spcBef>
                <a:spcPts val="1000"/>
              </a:spcBef>
              <a:buFont typeface="Arial" panose="020B0604020202020204" pitchFamily="34" charset="0"/>
              <a:buChar char="•"/>
              <a:defRPr lang="it-IT" sz="1333" b="0" i="0" kern="1200" dirty="0" smtClean="0">
                <a:solidFill>
                  <a:schemeClr val="tx1"/>
                </a:solidFill>
                <a:latin typeface="Arial" panose="020B0604020202020204" pitchFamily="34" charset="0"/>
                <a:ea typeface="+mn-ea"/>
                <a:cs typeface="+mn-cs"/>
              </a:defRPr>
            </a:lvl1pPr>
            <a:lvl2pPr marL="685783" indent="-228594" algn="l" defTabSz="914377" rtl="0" eaLnBrk="1" latinLnBrk="0" hangingPunct="1">
              <a:lnSpc>
                <a:spcPct val="100000"/>
              </a:lnSpc>
              <a:spcBef>
                <a:spcPts val="500"/>
              </a:spcBef>
              <a:buFont typeface="Arial" panose="020B0604020202020204" pitchFamily="34" charset="0"/>
              <a:buChar char="•"/>
              <a:defRPr lang="it-IT" sz="1200" b="0" i="0" kern="1200" dirty="0" smtClean="0">
                <a:solidFill>
                  <a:schemeClr val="tx1"/>
                </a:solidFill>
                <a:latin typeface="Arial" panose="020B0604020202020204" pitchFamily="34" charset="0"/>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lang="it-IT" sz="1067" b="0" i="0" kern="1200" dirty="0">
                <a:solidFill>
                  <a:schemeClr val="tx1"/>
                </a:solidFill>
                <a:latin typeface="Arial" panose="020B0604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41285">
              <a:buFont typeface="Arial" panose="020B0604020202020204" pitchFamily="34" charset="0"/>
              <a:buNone/>
              <a:defRPr/>
            </a:pPr>
            <a:r>
              <a:rPr lang="en-US" sz="2000" b="1" dirty="0">
                <a:solidFill>
                  <a:srgbClr val="C2240C"/>
                </a:solidFill>
                <a:latin typeface="Calibri"/>
                <a:cs typeface="Helvetica"/>
                <a:sym typeface="Calibri"/>
              </a:rPr>
              <a:t>Disclaimer for public documents: </a:t>
            </a:r>
          </a:p>
          <a:p>
            <a:pPr marL="0" indent="0" defTabSz="641285">
              <a:buFont typeface="Arial" panose="020B0604020202020204" pitchFamily="34" charset="0"/>
              <a:buNone/>
              <a:defRPr/>
            </a:pPr>
            <a:r>
              <a:rPr lang="en-US" sz="1800" i="1" dirty="0">
                <a:solidFill>
                  <a:srgbClr val="000000"/>
                </a:solidFill>
                <a:latin typeface="Calibri"/>
                <a:cs typeface="Helvetica"/>
                <a:sym typeface="Calibri"/>
              </a:rPr>
              <a:t>All information contained in this document is the property of Ansaldo Energia S.p.A. and/or all its controlled companies, whether directly or indirectly (hereafter “Ansaldo Energia Group”).</a:t>
            </a:r>
          </a:p>
          <a:p>
            <a:pPr marL="0" indent="0" defTabSz="641285">
              <a:buFont typeface="Arial" panose="020B0604020202020204" pitchFamily="34" charset="0"/>
              <a:buNone/>
              <a:defRPr/>
            </a:pPr>
            <a:r>
              <a:rPr lang="en-US" sz="1800" i="1" dirty="0">
                <a:solidFill>
                  <a:srgbClr val="000000"/>
                </a:solidFill>
                <a:latin typeface="Calibri"/>
                <a:cs typeface="Helvetica"/>
                <a:sym typeface="Calibri"/>
              </a:rPr>
              <a:t>No part of this document may be reproduced, distributed, or transmitted in any form or by any means, without the prior written permission of Ansaldo Energia Group.</a:t>
            </a:r>
            <a:endParaRPr lang="en-US" sz="1122" dirty="0">
              <a:solidFill>
                <a:srgbClr val="000000"/>
              </a:solidFill>
              <a:latin typeface="Calibri"/>
              <a:cs typeface="Helvetica"/>
              <a:sym typeface="Calibri"/>
            </a:endParaRPr>
          </a:p>
        </p:txBody>
      </p:sp>
      <p:sp>
        <p:nvSpPr>
          <p:cNvPr id="8" name="CasellaDiTesto 7">
            <a:extLst>
              <a:ext uri="{FF2B5EF4-FFF2-40B4-BE49-F238E27FC236}">
                <a16:creationId xmlns:a16="http://schemas.microsoft.com/office/drawing/2014/main" id="{FC4CC44A-BC80-03F7-3972-5ABF2F3D881D}"/>
              </a:ext>
            </a:extLst>
          </p:cNvPr>
          <p:cNvSpPr txBox="1"/>
          <p:nvPr/>
        </p:nvSpPr>
        <p:spPr>
          <a:xfrm>
            <a:off x="1490598" y="330095"/>
            <a:ext cx="8668010"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b="1" spc="105" dirty="0">
                <a:solidFill>
                  <a:srgbClr val="3FC1AE"/>
                </a:solidFill>
                <a:latin typeface="Barlow Medium" panose="00000600000000000000" pitchFamily="2" charset="0"/>
              </a:rPr>
              <a:t>Ansaldo Energia Disclaimer</a:t>
            </a:r>
          </a:p>
        </p:txBody>
      </p:sp>
      <p:sp>
        <p:nvSpPr>
          <p:cNvPr id="9" name="Segnaposto piè di pagina 2">
            <a:extLst>
              <a:ext uri="{FF2B5EF4-FFF2-40B4-BE49-F238E27FC236}">
                <a16:creationId xmlns:a16="http://schemas.microsoft.com/office/drawing/2014/main" id="{C7C417A4-81D6-6CB1-0900-6A312C86D7DA}"/>
              </a:ext>
            </a:extLst>
          </p:cNvPr>
          <p:cNvSpPr txBox="1">
            <a:spLocks/>
          </p:cNvSpPr>
          <p:nvPr/>
        </p:nvSpPr>
        <p:spPr>
          <a:xfrm>
            <a:off x="185622" y="6639339"/>
            <a:ext cx="1193373" cy="182562"/>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Public</a:t>
            </a:r>
            <a:endParaRPr lang="en-GB" dirty="0"/>
          </a:p>
        </p:txBody>
      </p:sp>
    </p:spTree>
    <p:extLst>
      <p:ext uri="{BB962C8B-B14F-4D97-AF65-F5344CB8AC3E}">
        <p14:creationId xmlns:p14="http://schemas.microsoft.com/office/powerpoint/2010/main" val="2549815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DB0869-3C1F-27A4-462F-0F234C1FA84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95" imgH="394" progId="TCLayout.ActiveDocument.1">
                  <p:embed/>
                </p:oleObj>
              </mc:Choice>
              <mc:Fallback>
                <p:oleObj name="Diapositiva think-cell" r:id="rId4" imgW="395" imgH="394" progId="TCLayout.ActiveDocument.1">
                  <p:embed/>
                  <p:pic>
                    <p:nvPicPr>
                      <p:cNvPr id="15" name="think-cell data - do not delete" hidden="1">
                        <a:extLst>
                          <a:ext uri="{FF2B5EF4-FFF2-40B4-BE49-F238E27FC236}">
                            <a16:creationId xmlns:a16="http://schemas.microsoft.com/office/drawing/2014/main" id="{EDDB0869-3C1F-27A4-462F-0F234C1FA84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Segnaposto piè di pagina 2">
            <a:extLst>
              <a:ext uri="{FF2B5EF4-FFF2-40B4-BE49-F238E27FC236}">
                <a16:creationId xmlns:a16="http://schemas.microsoft.com/office/drawing/2014/main" id="{615E1224-A9E9-2944-0240-A019B8262170}"/>
              </a:ext>
            </a:extLst>
          </p:cNvPr>
          <p:cNvSpPr>
            <a:spLocks noGrp="1"/>
          </p:cNvSpPr>
          <p:nvPr>
            <p:ph type="ftr" sz="quarter" idx="11"/>
          </p:nvPr>
        </p:nvSpPr>
        <p:spPr/>
        <p:txBody>
          <a:bodyPr/>
          <a:lstStyle/>
          <a:p>
            <a:r>
              <a:rPr lang="en-US" dirty="0"/>
              <a:t>POLY-GENERATION OF POWER AND DESALINATED WATER BY SMR</a:t>
            </a:r>
            <a:endParaRPr lang="en-GB" dirty="0"/>
          </a:p>
        </p:txBody>
      </p:sp>
      <p:sp>
        <p:nvSpPr>
          <p:cNvPr id="4" name="Segnaposto numero diapositiva 3">
            <a:extLst>
              <a:ext uri="{FF2B5EF4-FFF2-40B4-BE49-F238E27FC236}">
                <a16:creationId xmlns:a16="http://schemas.microsoft.com/office/drawing/2014/main" id="{8E386735-D93C-34D3-1B58-97DDDD731718}"/>
              </a:ext>
            </a:extLst>
          </p:cNvPr>
          <p:cNvSpPr>
            <a:spLocks noGrp="1"/>
          </p:cNvSpPr>
          <p:nvPr>
            <p:ph type="sldNum" sz="quarter" idx="12"/>
          </p:nvPr>
        </p:nvSpPr>
        <p:spPr/>
        <p:txBody>
          <a:bodyPr/>
          <a:lstStyle/>
          <a:p>
            <a:fld id="{D73811D0-9594-4DB5-A4AA-7A4A397618D5}" type="slidenum">
              <a:rPr lang="en-GB" smtClean="0"/>
              <a:t>12</a:t>
            </a:fld>
            <a:endParaRPr lang="en-GB" dirty="0"/>
          </a:p>
        </p:txBody>
      </p:sp>
      <p:pic>
        <p:nvPicPr>
          <p:cNvPr id="53" name="Immagine 52" descr="Immagine che contiene testo, Carattere, Elementi grafici, logo&#10;&#10;Descrizione generata automaticamente">
            <a:extLst>
              <a:ext uri="{FF2B5EF4-FFF2-40B4-BE49-F238E27FC236}">
                <a16:creationId xmlns:a16="http://schemas.microsoft.com/office/drawing/2014/main" id="{AD4EE5E6-2C81-27E6-4D98-AFD0806370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78" y="32791"/>
            <a:ext cx="1193373" cy="328208"/>
          </a:xfrm>
          <a:prstGeom prst="rect">
            <a:avLst/>
          </a:prstGeom>
        </p:spPr>
      </p:pic>
      <p:sp>
        <p:nvSpPr>
          <p:cNvPr id="9" name="CasellaDiTesto 8">
            <a:extLst>
              <a:ext uri="{FF2B5EF4-FFF2-40B4-BE49-F238E27FC236}">
                <a16:creationId xmlns:a16="http://schemas.microsoft.com/office/drawing/2014/main" id="{A1FABFC8-A4EB-B92F-97BA-4224375DCCD9}"/>
              </a:ext>
            </a:extLst>
          </p:cNvPr>
          <p:cNvSpPr txBox="1"/>
          <p:nvPr/>
        </p:nvSpPr>
        <p:spPr>
          <a:xfrm>
            <a:off x="1490598" y="330095"/>
            <a:ext cx="8668010"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b="1" spc="105" dirty="0">
                <a:solidFill>
                  <a:srgbClr val="3FC1AE"/>
                </a:solidFill>
                <a:latin typeface="Barlow Medium" panose="00000600000000000000" pitchFamily="2" charset="0"/>
              </a:rPr>
              <a:t>Test Cases: Power Plant</a:t>
            </a:r>
          </a:p>
        </p:txBody>
      </p:sp>
      <p:sp>
        <p:nvSpPr>
          <p:cNvPr id="12" name="Rectangle 2">
            <a:extLst>
              <a:ext uri="{FF2B5EF4-FFF2-40B4-BE49-F238E27FC236}">
                <a16:creationId xmlns:a16="http://schemas.microsoft.com/office/drawing/2014/main" id="{59BA9E7C-D401-F0F3-B4FA-5D4E51DEE37B}"/>
              </a:ext>
            </a:extLst>
          </p:cNvPr>
          <p:cNvSpPr>
            <a:spLocks noChangeArrowheads="1"/>
          </p:cNvSpPr>
          <p:nvPr/>
        </p:nvSpPr>
        <p:spPr bwMode="auto">
          <a:xfrm>
            <a:off x="1490598" y="1564271"/>
            <a:ext cx="220207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2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Case A</a:t>
            </a:r>
            <a:endParaRPr kumimoji="0" lang="it-IT" altLang="it-IT" sz="4800" b="1" i="0" u="none" strike="noStrike" cap="none" normalizeH="0" baseline="0" dirty="0">
              <a:ln>
                <a:noFill/>
              </a:ln>
              <a:solidFill>
                <a:schemeClr val="tx1"/>
              </a:solidFill>
              <a:effectLst/>
              <a:latin typeface="Arial" panose="020B0604020202020204" pitchFamily="34" charset="0"/>
            </a:endParaRPr>
          </a:p>
        </p:txBody>
      </p:sp>
      <p:pic>
        <p:nvPicPr>
          <p:cNvPr id="5" name="Immagine 4">
            <a:extLst>
              <a:ext uri="{FF2B5EF4-FFF2-40B4-BE49-F238E27FC236}">
                <a16:creationId xmlns:a16="http://schemas.microsoft.com/office/drawing/2014/main" id="{B92FCF3B-36BA-AB70-C000-4405F0B5E086}"/>
              </a:ext>
            </a:extLst>
          </p:cNvPr>
          <p:cNvPicPr>
            <a:picLocks noChangeAspect="1"/>
          </p:cNvPicPr>
          <p:nvPr/>
        </p:nvPicPr>
        <p:blipFill>
          <a:blip r:embed="rId7"/>
          <a:stretch>
            <a:fillRect/>
          </a:stretch>
        </p:blipFill>
        <p:spPr>
          <a:xfrm>
            <a:off x="4187655" y="1978536"/>
            <a:ext cx="3902247" cy="3944517"/>
          </a:xfrm>
          <a:prstGeom prst="rect">
            <a:avLst/>
          </a:prstGeom>
        </p:spPr>
      </p:pic>
      <p:sp>
        <p:nvSpPr>
          <p:cNvPr id="6" name="Rectangle 2">
            <a:extLst>
              <a:ext uri="{FF2B5EF4-FFF2-40B4-BE49-F238E27FC236}">
                <a16:creationId xmlns:a16="http://schemas.microsoft.com/office/drawing/2014/main" id="{A0F6FA47-1DD1-99F5-DA55-F500F23D2057}"/>
              </a:ext>
            </a:extLst>
          </p:cNvPr>
          <p:cNvSpPr>
            <a:spLocks noChangeArrowheads="1"/>
          </p:cNvSpPr>
          <p:nvPr/>
        </p:nvSpPr>
        <p:spPr bwMode="auto">
          <a:xfrm>
            <a:off x="5565078" y="1516871"/>
            <a:ext cx="220207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2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Case B</a:t>
            </a:r>
            <a:endParaRPr kumimoji="0" lang="it-IT" altLang="it-IT" sz="4800" b="1" i="0" u="none" strike="noStrike" cap="none" normalizeH="0" baseline="0" dirty="0">
              <a:ln>
                <a:noFill/>
              </a:ln>
              <a:solidFill>
                <a:schemeClr val="tx1"/>
              </a:solidFill>
              <a:effectLst/>
              <a:latin typeface="Arial" panose="020B0604020202020204" pitchFamily="34" charset="0"/>
            </a:endParaRPr>
          </a:p>
        </p:txBody>
      </p:sp>
      <p:pic>
        <p:nvPicPr>
          <p:cNvPr id="10" name="Immagine 9">
            <a:extLst>
              <a:ext uri="{FF2B5EF4-FFF2-40B4-BE49-F238E27FC236}">
                <a16:creationId xmlns:a16="http://schemas.microsoft.com/office/drawing/2014/main" id="{5EDFBE76-00ED-A089-BE45-46FE8177A736}"/>
              </a:ext>
            </a:extLst>
          </p:cNvPr>
          <p:cNvPicPr>
            <a:picLocks noChangeAspect="1"/>
          </p:cNvPicPr>
          <p:nvPr/>
        </p:nvPicPr>
        <p:blipFill>
          <a:blip r:embed="rId8"/>
          <a:stretch>
            <a:fillRect/>
          </a:stretch>
        </p:blipFill>
        <p:spPr>
          <a:xfrm>
            <a:off x="8177545" y="2025937"/>
            <a:ext cx="3852704" cy="3923632"/>
          </a:xfrm>
          <a:prstGeom prst="rect">
            <a:avLst/>
          </a:prstGeom>
        </p:spPr>
      </p:pic>
      <p:sp>
        <p:nvSpPr>
          <p:cNvPr id="13" name="Rectangle 2">
            <a:extLst>
              <a:ext uri="{FF2B5EF4-FFF2-40B4-BE49-F238E27FC236}">
                <a16:creationId xmlns:a16="http://schemas.microsoft.com/office/drawing/2014/main" id="{30883C32-0EFF-80C1-DF32-A59260F0D092}"/>
              </a:ext>
            </a:extLst>
          </p:cNvPr>
          <p:cNvSpPr>
            <a:spLocks noChangeArrowheads="1"/>
          </p:cNvSpPr>
          <p:nvPr/>
        </p:nvSpPr>
        <p:spPr bwMode="auto">
          <a:xfrm>
            <a:off x="9646476" y="1564272"/>
            <a:ext cx="220207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2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Case C</a:t>
            </a:r>
            <a:endParaRPr kumimoji="0" lang="it-IT" altLang="it-IT" sz="4800" b="1" i="0" u="none" strike="noStrike" cap="none" normalizeH="0" baseline="0" dirty="0">
              <a:ln>
                <a:noFill/>
              </a:ln>
              <a:solidFill>
                <a:schemeClr val="tx1"/>
              </a:solidFill>
              <a:effectLst/>
              <a:latin typeface="Arial" panose="020B0604020202020204" pitchFamily="34" charset="0"/>
            </a:endParaRPr>
          </a:p>
        </p:txBody>
      </p:sp>
      <p:pic>
        <p:nvPicPr>
          <p:cNvPr id="2" name="Immagine 1">
            <a:extLst>
              <a:ext uri="{FF2B5EF4-FFF2-40B4-BE49-F238E27FC236}">
                <a16:creationId xmlns:a16="http://schemas.microsoft.com/office/drawing/2014/main" id="{0256D9D3-3793-5A73-50DB-6B68F8A5DEA8}"/>
              </a:ext>
            </a:extLst>
          </p:cNvPr>
          <p:cNvPicPr>
            <a:picLocks noChangeAspect="1"/>
          </p:cNvPicPr>
          <p:nvPr/>
        </p:nvPicPr>
        <p:blipFill>
          <a:blip r:embed="rId9"/>
          <a:stretch>
            <a:fillRect/>
          </a:stretch>
        </p:blipFill>
        <p:spPr>
          <a:xfrm>
            <a:off x="161751" y="2068154"/>
            <a:ext cx="3872283" cy="3839197"/>
          </a:xfrm>
          <a:prstGeom prst="rect">
            <a:avLst/>
          </a:prstGeom>
        </p:spPr>
      </p:pic>
    </p:spTree>
    <p:extLst>
      <p:ext uri="{BB962C8B-B14F-4D97-AF65-F5344CB8AC3E}">
        <p14:creationId xmlns:p14="http://schemas.microsoft.com/office/powerpoint/2010/main" val="1994462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DB0869-3C1F-27A4-462F-0F234C1FA84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95" imgH="394" progId="TCLayout.ActiveDocument.1">
                  <p:embed/>
                </p:oleObj>
              </mc:Choice>
              <mc:Fallback>
                <p:oleObj name="Diapositiva think-cell" r:id="rId4" imgW="395" imgH="394" progId="TCLayout.ActiveDocument.1">
                  <p:embed/>
                  <p:pic>
                    <p:nvPicPr>
                      <p:cNvPr id="15" name="think-cell data - do not delete" hidden="1">
                        <a:extLst>
                          <a:ext uri="{FF2B5EF4-FFF2-40B4-BE49-F238E27FC236}">
                            <a16:creationId xmlns:a16="http://schemas.microsoft.com/office/drawing/2014/main" id="{EDDB0869-3C1F-27A4-462F-0F234C1FA84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Segnaposto piè di pagina 2">
            <a:extLst>
              <a:ext uri="{FF2B5EF4-FFF2-40B4-BE49-F238E27FC236}">
                <a16:creationId xmlns:a16="http://schemas.microsoft.com/office/drawing/2014/main" id="{615E1224-A9E9-2944-0240-A019B8262170}"/>
              </a:ext>
            </a:extLst>
          </p:cNvPr>
          <p:cNvSpPr>
            <a:spLocks noGrp="1"/>
          </p:cNvSpPr>
          <p:nvPr>
            <p:ph type="ftr" sz="quarter" idx="11"/>
          </p:nvPr>
        </p:nvSpPr>
        <p:spPr/>
        <p:txBody>
          <a:bodyPr/>
          <a:lstStyle/>
          <a:p>
            <a:r>
              <a:rPr lang="en-US" dirty="0"/>
              <a:t>POLY-GENERATION OF POWER AND DESALINATED WATER BY SMR</a:t>
            </a:r>
            <a:endParaRPr lang="en-GB" dirty="0"/>
          </a:p>
        </p:txBody>
      </p:sp>
      <p:sp>
        <p:nvSpPr>
          <p:cNvPr id="4" name="Segnaposto numero diapositiva 3">
            <a:extLst>
              <a:ext uri="{FF2B5EF4-FFF2-40B4-BE49-F238E27FC236}">
                <a16:creationId xmlns:a16="http://schemas.microsoft.com/office/drawing/2014/main" id="{8E386735-D93C-34D3-1B58-97DDDD731718}"/>
              </a:ext>
            </a:extLst>
          </p:cNvPr>
          <p:cNvSpPr>
            <a:spLocks noGrp="1"/>
          </p:cNvSpPr>
          <p:nvPr>
            <p:ph type="sldNum" sz="quarter" idx="12"/>
          </p:nvPr>
        </p:nvSpPr>
        <p:spPr/>
        <p:txBody>
          <a:bodyPr/>
          <a:lstStyle/>
          <a:p>
            <a:fld id="{D73811D0-9594-4DB5-A4AA-7A4A397618D5}" type="slidenum">
              <a:rPr lang="en-GB" smtClean="0"/>
              <a:t>13</a:t>
            </a:fld>
            <a:endParaRPr lang="en-GB" dirty="0"/>
          </a:p>
        </p:txBody>
      </p:sp>
      <p:pic>
        <p:nvPicPr>
          <p:cNvPr id="53" name="Immagine 52" descr="Immagine che contiene testo, Carattere, Elementi grafici, logo&#10;&#10;Descrizione generata automaticamente">
            <a:extLst>
              <a:ext uri="{FF2B5EF4-FFF2-40B4-BE49-F238E27FC236}">
                <a16:creationId xmlns:a16="http://schemas.microsoft.com/office/drawing/2014/main" id="{AD4EE5E6-2C81-27E6-4D98-AFD0806370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78" y="32791"/>
            <a:ext cx="1193373" cy="328208"/>
          </a:xfrm>
          <a:prstGeom prst="rect">
            <a:avLst/>
          </a:prstGeom>
        </p:spPr>
      </p:pic>
      <p:sp>
        <p:nvSpPr>
          <p:cNvPr id="9" name="CasellaDiTesto 8">
            <a:extLst>
              <a:ext uri="{FF2B5EF4-FFF2-40B4-BE49-F238E27FC236}">
                <a16:creationId xmlns:a16="http://schemas.microsoft.com/office/drawing/2014/main" id="{A1FABFC8-A4EB-B92F-97BA-4224375DCCD9}"/>
              </a:ext>
            </a:extLst>
          </p:cNvPr>
          <p:cNvSpPr txBox="1"/>
          <p:nvPr/>
        </p:nvSpPr>
        <p:spPr>
          <a:xfrm>
            <a:off x="1490598" y="330095"/>
            <a:ext cx="8668010"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b="1" spc="105" dirty="0">
                <a:solidFill>
                  <a:srgbClr val="3FC1AE"/>
                </a:solidFill>
                <a:latin typeface="Barlow Medium" panose="00000600000000000000" pitchFamily="2" charset="0"/>
              </a:rPr>
              <a:t>Test Cases: Desalination Plant</a:t>
            </a:r>
          </a:p>
        </p:txBody>
      </p:sp>
      <p:sp>
        <p:nvSpPr>
          <p:cNvPr id="12" name="Rectangle 2">
            <a:extLst>
              <a:ext uri="{FF2B5EF4-FFF2-40B4-BE49-F238E27FC236}">
                <a16:creationId xmlns:a16="http://schemas.microsoft.com/office/drawing/2014/main" id="{59BA9E7C-D401-F0F3-B4FA-5D4E51DEE37B}"/>
              </a:ext>
            </a:extLst>
          </p:cNvPr>
          <p:cNvSpPr>
            <a:spLocks noChangeArrowheads="1"/>
          </p:cNvSpPr>
          <p:nvPr/>
        </p:nvSpPr>
        <p:spPr bwMode="auto">
          <a:xfrm>
            <a:off x="2392298" y="1564272"/>
            <a:ext cx="220207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2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Case A</a:t>
            </a:r>
            <a:endParaRPr kumimoji="0" lang="it-IT" altLang="it-IT" sz="4800" b="1"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A0F6FA47-1DD1-99F5-DA55-F500F23D2057}"/>
              </a:ext>
            </a:extLst>
          </p:cNvPr>
          <p:cNvSpPr>
            <a:spLocks noChangeArrowheads="1"/>
          </p:cNvSpPr>
          <p:nvPr/>
        </p:nvSpPr>
        <p:spPr bwMode="auto">
          <a:xfrm>
            <a:off x="8398564" y="1564272"/>
            <a:ext cx="220207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2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Case B</a:t>
            </a:r>
            <a:endParaRPr kumimoji="0" lang="it-IT" altLang="it-IT" sz="4800" b="1" i="0" u="none" strike="noStrike" cap="none" normalizeH="0" baseline="0" dirty="0">
              <a:ln>
                <a:noFill/>
              </a:ln>
              <a:solidFill>
                <a:schemeClr val="tx1"/>
              </a:solidFill>
              <a:effectLst/>
              <a:latin typeface="Arial" panose="020B0604020202020204" pitchFamily="34" charset="0"/>
            </a:endParaRPr>
          </a:p>
        </p:txBody>
      </p:sp>
      <p:pic>
        <p:nvPicPr>
          <p:cNvPr id="11" name="Immagine 10">
            <a:extLst>
              <a:ext uri="{FF2B5EF4-FFF2-40B4-BE49-F238E27FC236}">
                <a16:creationId xmlns:a16="http://schemas.microsoft.com/office/drawing/2014/main" id="{ADCB2937-A86A-6C06-2632-0F07E5F0A18A}"/>
              </a:ext>
            </a:extLst>
          </p:cNvPr>
          <p:cNvPicPr>
            <a:picLocks noChangeAspect="1"/>
          </p:cNvPicPr>
          <p:nvPr/>
        </p:nvPicPr>
        <p:blipFill>
          <a:blip r:embed="rId7"/>
          <a:stretch>
            <a:fillRect/>
          </a:stretch>
        </p:blipFill>
        <p:spPr>
          <a:xfrm>
            <a:off x="6771856" y="2025937"/>
            <a:ext cx="4527186" cy="4368800"/>
          </a:xfrm>
          <a:prstGeom prst="rect">
            <a:avLst/>
          </a:prstGeom>
        </p:spPr>
      </p:pic>
      <p:pic>
        <p:nvPicPr>
          <p:cNvPr id="2" name="Immagine 1">
            <a:extLst>
              <a:ext uri="{FF2B5EF4-FFF2-40B4-BE49-F238E27FC236}">
                <a16:creationId xmlns:a16="http://schemas.microsoft.com/office/drawing/2014/main" id="{713E6623-B393-51C9-8F80-32E8C45A25A9}"/>
              </a:ext>
            </a:extLst>
          </p:cNvPr>
          <p:cNvPicPr>
            <a:picLocks noChangeAspect="1"/>
          </p:cNvPicPr>
          <p:nvPr/>
        </p:nvPicPr>
        <p:blipFill>
          <a:blip r:embed="rId8"/>
          <a:stretch>
            <a:fillRect/>
          </a:stretch>
        </p:blipFill>
        <p:spPr>
          <a:xfrm>
            <a:off x="689758" y="2025937"/>
            <a:ext cx="4532913" cy="4368800"/>
          </a:xfrm>
          <a:prstGeom prst="rect">
            <a:avLst/>
          </a:prstGeom>
        </p:spPr>
      </p:pic>
    </p:spTree>
    <p:extLst>
      <p:ext uri="{BB962C8B-B14F-4D97-AF65-F5344CB8AC3E}">
        <p14:creationId xmlns:p14="http://schemas.microsoft.com/office/powerpoint/2010/main" val="1524428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615E1224-A9E9-2944-0240-A019B8262170}"/>
              </a:ext>
            </a:extLst>
          </p:cNvPr>
          <p:cNvSpPr>
            <a:spLocks noGrp="1"/>
          </p:cNvSpPr>
          <p:nvPr>
            <p:ph type="ftr" sz="quarter" idx="11"/>
          </p:nvPr>
        </p:nvSpPr>
        <p:spPr/>
        <p:txBody>
          <a:bodyPr/>
          <a:lstStyle/>
          <a:p>
            <a:r>
              <a:rPr lang="en-US" dirty="0"/>
              <a:t>POLY-GENERATION OF POWER AND DESALINATED WATER BY SMR</a:t>
            </a:r>
            <a:endParaRPr lang="en-GB" dirty="0"/>
          </a:p>
        </p:txBody>
      </p:sp>
      <p:sp>
        <p:nvSpPr>
          <p:cNvPr id="4" name="Segnaposto numero diapositiva 3">
            <a:extLst>
              <a:ext uri="{FF2B5EF4-FFF2-40B4-BE49-F238E27FC236}">
                <a16:creationId xmlns:a16="http://schemas.microsoft.com/office/drawing/2014/main" id="{8E386735-D93C-34D3-1B58-97DDDD731718}"/>
              </a:ext>
            </a:extLst>
          </p:cNvPr>
          <p:cNvSpPr>
            <a:spLocks noGrp="1"/>
          </p:cNvSpPr>
          <p:nvPr>
            <p:ph type="sldNum" sz="quarter" idx="12"/>
          </p:nvPr>
        </p:nvSpPr>
        <p:spPr/>
        <p:txBody>
          <a:bodyPr/>
          <a:lstStyle/>
          <a:p>
            <a:fld id="{D73811D0-9594-4DB5-A4AA-7A4A397618D5}" type="slidenum">
              <a:rPr lang="en-GB" smtClean="0"/>
              <a:t>2</a:t>
            </a:fld>
            <a:endParaRPr lang="en-GB" dirty="0"/>
          </a:p>
        </p:txBody>
      </p:sp>
      <p:pic>
        <p:nvPicPr>
          <p:cNvPr id="53" name="Immagine 52" descr="Immagine che contiene testo, Carattere, Elementi grafici, logo&#10;&#10;Descrizione generata automaticamente">
            <a:extLst>
              <a:ext uri="{FF2B5EF4-FFF2-40B4-BE49-F238E27FC236}">
                <a16:creationId xmlns:a16="http://schemas.microsoft.com/office/drawing/2014/main" id="{AD4EE5E6-2C81-27E6-4D98-AFD0806370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78" y="32791"/>
            <a:ext cx="1193373" cy="328208"/>
          </a:xfrm>
          <a:prstGeom prst="rect">
            <a:avLst/>
          </a:prstGeom>
        </p:spPr>
      </p:pic>
      <p:sp>
        <p:nvSpPr>
          <p:cNvPr id="54" name="Text Box 24">
            <a:extLst>
              <a:ext uri="{FF2B5EF4-FFF2-40B4-BE49-F238E27FC236}">
                <a16:creationId xmlns:a16="http://schemas.microsoft.com/office/drawing/2014/main" id="{B93C20D8-6467-B932-C396-97C7B8E1E32D}"/>
              </a:ext>
            </a:extLst>
          </p:cNvPr>
          <p:cNvSpPr txBox="1">
            <a:spLocks noChangeAspect="1" noChangeArrowheads="1"/>
          </p:cNvSpPr>
          <p:nvPr/>
        </p:nvSpPr>
        <p:spPr bwMode="auto">
          <a:xfrm>
            <a:off x="1700106" y="2176104"/>
            <a:ext cx="888481" cy="240782"/>
          </a:xfrm>
          <a:prstGeom prst="rect">
            <a:avLst/>
          </a:prstGeom>
          <a:noFill/>
          <a:ln w="12700">
            <a:noFill/>
            <a:miter lim="800000"/>
            <a:headEnd/>
            <a:tailEnd/>
          </a:ln>
        </p:spPr>
        <p:txBody>
          <a:bodyPr lIns="75744" rIns="0" anchor="t"/>
          <a:lstStyle>
            <a:defPPr>
              <a:defRPr lang="it-IT"/>
            </a:defPPr>
            <a:lvl1pPr>
              <a:defRPr sz="2500">
                <a:solidFill>
                  <a:srgbClr val="0064AB"/>
                </a:solidFill>
                <a:latin typeface="Arial" panose="020B0604020202020204" pitchFamily="34" charset="0"/>
                <a:ea typeface="MS PGothic" pitchFamily="34" charset="-128"/>
                <a:cs typeface="Arial" panose="020B0604020202020204" pitchFamily="34" charset="0"/>
              </a:defRPr>
            </a:lvl1pPr>
            <a:lvl2pPr marL="742950" indent="-285750" eaLnBrk="0" hangingPunct="0">
              <a:defRPr>
                <a:latin typeface="Arial" charset="0"/>
                <a:ea typeface="MS PGothic" pitchFamily="34" charset="-128"/>
              </a:defRPr>
            </a:lvl2pPr>
            <a:lvl3pPr marL="1143000" indent="-228600" eaLnBrk="0" hangingPunct="0">
              <a:defRPr>
                <a:latin typeface="Arial" charset="0"/>
                <a:ea typeface="MS PGothic" pitchFamily="34" charset="-128"/>
              </a:defRPr>
            </a:lvl3pPr>
            <a:lvl4pPr marL="1600200" indent="-228600" eaLnBrk="0" hangingPunct="0">
              <a:defRPr>
                <a:latin typeface="Arial" charset="0"/>
                <a:ea typeface="MS PGothic" pitchFamily="34" charset="-128"/>
              </a:defRPr>
            </a:lvl4pPr>
            <a:lvl5pPr marL="2057400" indent="-228600" eaLnBrk="0" hangingPunct="0">
              <a:defRPr>
                <a:latin typeface="Arial" charset="0"/>
                <a:ea typeface="MS PGothic" pitchFamily="34" charset="-128"/>
              </a:defRPr>
            </a:lvl5pPr>
            <a:lvl6pPr marL="2514600" indent="-228600" eaLnBrk="0" fontAlgn="base" hangingPunct="0">
              <a:spcBef>
                <a:spcPct val="0"/>
              </a:spcBef>
              <a:spcAft>
                <a:spcPct val="0"/>
              </a:spcAft>
              <a:defRPr>
                <a:latin typeface="Arial" charset="0"/>
                <a:ea typeface="MS PGothic" pitchFamily="34" charset="-128"/>
              </a:defRPr>
            </a:lvl6pPr>
            <a:lvl7pPr marL="2971800" indent="-228600" eaLnBrk="0" fontAlgn="base" hangingPunct="0">
              <a:spcBef>
                <a:spcPct val="0"/>
              </a:spcBef>
              <a:spcAft>
                <a:spcPct val="0"/>
              </a:spcAft>
              <a:defRPr>
                <a:latin typeface="Arial" charset="0"/>
                <a:ea typeface="MS PGothic" pitchFamily="34" charset="-128"/>
              </a:defRPr>
            </a:lvl7pPr>
            <a:lvl8pPr marL="3429000" indent="-228600" eaLnBrk="0" fontAlgn="base" hangingPunct="0">
              <a:spcBef>
                <a:spcPct val="0"/>
              </a:spcBef>
              <a:spcAft>
                <a:spcPct val="0"/>
              </a:spcAft>
              <a:defRPr>
                <a:latin typeface="Arial" charset="0"/>
                <a:ea typeface="MS PGothic" pitchFamily="34" charset="-128"/>
              </a:defRPr>
            </a:lvl8pPr>
            <a:lvl9pPr marL="3886200" indent="-228600" eaLnBrk="0" fontAlgn="base" hangingPunct="0">
              <a:spcBef>
                <a:spcPct val="0"/>
              </a:spcBef>
              <a:spcAft>
                <a:spcPct val="0"/>
              </a:spcAft>
              <a:defRPr>
                <a:latin typeface="Arial" charset="0"/>
                <a:ea typeface="MS PGothic" pitchFamily="34" charset="-128"/>
              </a:defRPr>
            </a:lvl9pPr>
          </a:lstStyle>
          <a:p>
            <a:pPr marL="0" marR="0" lvl="0" indent="0" defTabSz="641301" eaLnBrk="1" fontAlgn="auto" latinLnBrk="0" hangingPunct="1">
              <a:lnSpc>
                <a:spcPct val="100000"/>
              </a:lnSpc>
              <a:spcBef>
                <a:spcPts val="0"/>
              </a:spcBef>
              <a:spcAft>
                <a:spcPts val="0"/>
              </a:spcAft>
              <a:buClrTx/>
              <a:buSzTx/>
              <a:buFontTx/>
              <a:buNone/>
              <a:tabLst/>
              <a:defRPr/>
            </a:pPr>
            <a:r>
              <a:rPr kumimoji="0" lang="en-GB" altLang="it-IT" sz="1200" b="1" i="0" u="none" strike="noStrike" kern="0" cap="none" spc="0" normalizeH="0" baseline="0" noProof="0" dirty="0">
                <a:ln>
                  <a:noFill/>
                </a:ln>
                <a:solidFill>
                  <a:srgbClr val="0064AA"/>
                </a:solidFill>
                <a:effectLst/>
                <a:uLnTx/>
                <a:uFillTx/>
                <a:latin typeface="Arial" panose="020B0604020202020204" pitchFamily="34" charset="0"/>
                <a:ea typeface="MS PGothic" pitchFamily="34" charset="-128"/>
                <a:cs typeface="Arial" panose="020B0604020202020204" pitchFamily="34" charset="0"/>
                <a:sym typeface="Calibri"/>
              </a:rPr>
              <a:t>1853</a:t>
            </a:r>
          </a:p>
        </p:txBody>
      </p:sp>
      <p:sp>
        <p:nvSpPr>
          <p:cNvPr id="55" name="Text Box 24">
            <a:extLst>
              <a:ext uri="{FF2B5EF4-FFF2-40B4-BE49-F238E27FC236}">
                <a16:creationId xmlns:a16="http://schemas.microsoft.com/office/drawing/2014/main" id="{3F1F913E-5B6A-9FAA-B2EB-6034C4F9E4DD}"/>
              </a:ext>
            </a:extLst>
          </p:cNvPr>
          <p:cNvSpPr txBox="1">
            <a:spLocks noChangeAspect="1" noChangeArrowheads="1"/>
          </p:cNvSpPr>
          <p:nvPr/>
        </p:nvSpPr>
        <p:spPr bwMode="auto">
          <a:xfrm>
            <a:off x="5172617" y="4994558"/>
            <a:ext cx="669450" cy="304464"/>
          </a:xfrm>
          <a:prstGeom prst="rect">
            <a:avLst/>
          </a:prstGeom>
          <a:noFill/>
          <a:ln w="12700">
            <a:noFill/>
            <a:miter lim="800000"/>
            <a:headEnd/>
            <a:tailEnd/>
          </a:ln>
        </p:spPr>
        <p:txBody>
          <a:bodyPr lIns="75744" anchor="t"/>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defTabSz="641301" eaLnBrk="1" hangingPunct="1">
              <a:defRPr/>
            </a:pPr>
            <a:r>
              <a:rPr lang="en-GB" altLang="it-IT" sz="1200" b="1" dirty="0">
                <a:solidFill>
                  <a:srgbClr val="0064AA"/>
                </a:solidFill>
                <a:latin typeface="Arial" panose="020B0604020202020204" pitchFamily="34" charset="0"/>
                <a:cs typeface="Arial" panose="020B0604020202020204" pitchFamily="34" charset="0"/>
                <a:sym typeface="Calibri"/>
              </a:rPr>
              <a:t>2016</a:t>
            </a:r>
          </a:p>
        </p:txBody>
      </p:sp>
      <p:sp>
        <p:nvSpPr>
          <p:cNvPr id="56" name="Text Box 30">
            <a:extLst>
              <a:ext uri="{FF2B5EF4-FFF2-40B4-BE49-F238E27FC236}">
                <a16:creationId xmlns:a16="http://schemas.microsoft.com/office/drawing/2014/main" id="{BEEEF489-3259-7B6C-30B9-F5C7177B980C}"/>
              </a:ext>
            </a:extLst>
          </p:cNvPr>
          <p:cNvSpPr txBox="1">
            <a:spLocks noChangeAspect="1" noChangeArrowheads="1"/>
          </p:cNvSpPr>
          <p:nvPr/>
        </p:nvSpPr>
        <p:spPr bwMode="auto">
          <a:xfrm>
            <a:off x="5222702" y="5450880"/>
            <a:ext cx="1420959" cy="344709"/>
          </a:xfrm>
          <a:prstGeom prst="rect">
            <a:avLst/>
          </a:prstGeom>
          <a:noFill/>
          <a:ln w="12700">
            <a:noFill/>
            <a:miter lim="800000"/>
            <a:headEnd/>
            <a:tailEnd/>
          </a:ln>
        </p:spPr>
        <p:txBody>
          <a:bodyPr lIns="75744" anchor="b" anchorCtr="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defTabSz="641301" eaLnBrk="1" hangingPunct="1">
              <a:defRPr/>
            </a:pPr>
            <a:r>
              <a:rPr lang="en-US" sz="1000" kern="0" dirty="0">
                <a:solidFill>
                  <a:prstClr val="black">
                    <a:lumMod val="50000"/>
                    <a:lumOff val="50000"/>
                  </a:prstClr>
                </a:solidFill>
                <a:cs typeface="Helvetica"/>
                <a:sym typeface="Calibri"/>
              </a:rPr>
              <a:t>Acquisition of Alstom</a:t>
            </a:r>
            <a:br>
              <a:rPr lang="en-US" sz="1000" kern="0" dirty="0">
                <a:solidFill>
                  <a:prstClr val="black">
                    <a:lumMod val="50000"/>
                    <a:lumOff val="50000"/>
                  </a:prstClr>
                </a:solidFill>
                <a:cs typeface="Helvetica"/>
                <a:sym typeface="Calibri"/>
              </a:rPr>
            </a:br>
            <a:r>
              <a:rPr lang="en-US" sz="1000" kern="0" dirty="0">
                <a:solidFill>
                  <a:prstClr val="black">
                    <a:lumMod val="50000"/>
                    <a:lumOff val="50000"/>
                  </a:prstClr>
                </a:solidFill>
                <a:cs typeface="Helvetica"/>
                <a:sym typeface="Calibri"/>
              </a:rPr>
              <a:t>Gas Turbine Technology</a:t>
            </a:r>
            <a:endParaRPr lang="en-GB" altLang="it-IT" sz="1000" kern="0" dirty="0">
              <a:solidFill>
                <a:prstClr val="black">
                  <a:lumMod val="50000"/>
                  <a:lumOff val="50000"/>
                </a:prstClr>
              </a:solidFill>
              <a:cs typeface="Helvetica"/>
              <a:sym typeface="Calibri"/>
            </a:endParaRPr>
          </a:p>
        </p:txBody>
      </p:sp>
      <p:sp>
        <p:nvSpPr>
          <p:cNvPr id="57" name="Text Box 24">
            <a:extLst>
              <a:ext uri="{FF2B5EF4-FFF2-40B4-BE49-F238E27FC236}">
                <a16:creationId xmlns:a16="http://schemas.microsoft.com/office/drawing/2014/main" id="{A9AD59E1-8A70-7332-2B03-0B0C57C101D8}"/>
              </a:ext>
            </a:extLst>
          </p:cNvPr>
          <p:cNvSpPr txBox="1">
            <a:spLocks noChangeAspect="1" noChangeArrowheads="1"/>
          </p:cNvSpPr>
          <p:nvPr/>
        </p:nvSpPr>
        <p:spPr bwMode="auto">
          <a:xfrm>
            <a:off x="1683254" y="2581985"/>
            <a:ext cx="1099434" cy="277832"/>
          </a:xfrm>
          <a:prstGeom prst="rect">
            <a:avLst/>
          </a:prstGeom>
          <a:noFill/>
          <a:ln w="12700">
            <a:noFill/>
            <a:miter lim="800000"/>
            <a:headEnd/>
            <a:tailEnd/>
          </a:ln>
        </p:spPr>
        <p:txBody>
          <a:bodyPr lIns="75744" rIns="0" anchor="b" anchorCtr="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defTabSz="641301" eaLnBrk="1" hangingPunct="1">
              <a:defRPr/>
            </a:pPr>
            <a:r>
              <a:rPr lang="en-GB" altLang="it-IT" sz="1000" kern="0" dirty="0">
                <a:solidFill>
                  <a:prstClr val="black">
                    <a:lumMod val="50000"/>
                    <a:lumOff val="50000"/>
                  </a:prstClr>
                </a:solidFill>
                <a:cs typeface="Helvetica"/>
                <a:sym typeface="Calibri"/>
              </a:rPr>
              <a:t>Giovanni Ansaldo &amp; co. founded </a:t>
            </a:r>
          </a:p>
        </p:txBody>
      </p:sp>
      <p:cxnSp>
        <p:nvCxnSpPr>
          <p:cNvPr id="58" name="Connettore 1 29">
            <a:extLst>
              <a:ext uri="{FF2B5EF4-FFF2-40B4-BE49-F238E27FC236}">
                <a16:creationId xmlns:a16="http://schemas.microsoft.com/office/drawing/2014/main" id="{0054A7E9-43E2-5E12-98F1-95FF0EC599E2}"/>
              </a:ext>
            </a:extLst>
          </p:cNvPr>
          <p:cNvCxnSpPr>
            <a:cxnSpLocks/>
          </p:cNvCxnSpPr>
          <p:nvPr/>
        </p:nvCxnSpPr>
        <p:spPr>
          <a:xfrm flipV="1">
            <a:off x="1683252" y="2299905"/>
            <a:ext cx="0" cy="666178"/>
          </a:xfrm>
          <a:prstGeom prst="line">
            <a:avLst/>
          </a:prstGeom>
          <a:noFill/>
          <a:ln w="25400" cap="rnd" cmpd="sng" algn="ctr">
            <a:solidFill>
              <a:srgbClr val="0064AA"/>
            </a:solidFill>
            <a:prstDash val="sysDot"/>
            <a:round/>
          </a:ln>
          <a:effectLst/>
        </p:spPr>
      </p:cxnSp>
      <p:cxnSp>
        <p:nvCxnSpPr>
          <p:cNvPr id="59" name="Connettore 1 34">
            <a:extLst>
              <a:ext uri="{FF2B5EF4-FFF2-40B4-BE49-F238E27FC236}">
                <a16:creationId xmlns:a16="http://schemas.microsoft.com/office/drawing/2014/main" id="{93017E9C-CAC6-D5C7-3A40-F177F67FF3FE}"/>
              </a:ext>
            </a:extLst>
          </p:cNvPr>
          <p:cNvCxnSpPr>
            <a:cxnSpLocks/>
          </p:cNvCxnSpPr>
          <p:nvPr/>
        </p:nvCxnSpPr>
        <p:spPr>
          <a:xfrm flipV="1">
            <a:off x="5172616" y="4937372"/>
            <a:ext cx="0" cy="586237"/>
          </a:xfrm>
          <a:prstGeom prst="line">
            <a:avLst/>
          </a:prstGeom>
          <a:noFill/>
          <a:ln w="25400" cap="rnd" cmpd="sng" algn="ctr">
            <a:solidFill>
              <a:srgbClr val="0064AA"/>
            </a:solidFill>
            <a:prstDash val="sysDot"/>
            <a:round/>
          </a:ln>
          <a:effectLst/>
        </p:spPr>
      </p:cxnSp>
      <p:sp>
        <p:nvSpPr>
          <p:cNvPr id="60" name="Text Box 30">
            <a:extLst>
              <a:ext uri="{FF2B5EF4-FFF2-40B4-BE49-F238E27FC236}">
                <a16:creationId xmlns:a16="http://schemas.microsoft.com/office/drawing/2014/main" id="{5A12EBAF-F58F-843A-E259-D5C1782EE774}"/>
              </a:ext>
            </a:extLst>
          </p:cNvPr>
          <p:cNvSpPr txBox="1">
            <a:spLocks noChangeAspect="1" noChangeArrowheads="1"/>
          </p:cNvSpPr>
          <p:nvPr/>
        </p:nvSpPr>
        <p:spPr bwMode="auto">
          <a:xfrm>
            <a:off x="4898282" y="4270616"/>
            <a:ext cx="705054" cy="316311"/>
          </a:xfrm>
          <a:prstGeom prst="rect">
            <a:avLst/>
          </a:prstGeom>
          <a:noFill/>
          <a:ln w="12700">
            <a:noFill/>
            <a:miter lim="800000"/>
            <a:headEnd/>
            <a:tailEnd/>
          </a:ln>
        </p:spPr>
        <p:txBody>
          <a:bodyPr lIns="0" anchor="b" anchorCtr="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defTabSz="641301" eaLnBrk="1" hangingPunct="1">
              <a:defRPr/>
            </a:pPr>
            <a:r>
              <a:rPr lang="en-GB" altLang="it-IT" sz="842" b="1" kern="0" dirty="0">
                <a:solidFill>
                  <a:prstClr val="white"/>
                </a:solidFill>
                <a:cs typeface="Helvetica"/>
                <a:sym typeface="Calibri"/>
              </a:rPr>
              <a:t>ANSALDO ENERGIA</a:t>
            </a:r>
          </a:p>
        </p:txBody>
      </p:sp>
      <p:pic>
        <p:nvPicPr>
          <p:cNvPr id="61" name="Immagine 60">
            <a:extLst>
              <a:ext uri="{FF2B5EF4-FFF2-40B4-BE49-F238E27FC236}">
                <a16:creationId xmlns:a16="http://schemas.microsoft.com/office/drawing/2014/main" id="{87CD15BD-663A-CA6F-ED1F-44F0CEF474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74" y="2984318"/>
            <a:ext cx="1636201" cy="972000"/>
          </a:xfrm>
          <a:prstGeom prst="rect">
            <a:avLst/>
          </a:prstGeom>
        </p:spPr>
      </p:pic>
      <p:grpSp>
        <p:nvGrpSpPr>
          <p:cNvPr id="62" name="Gruppo 61">
            <a:extLst>
              <a:ext uri="{FF2B5EF4-FFF2-40B4-BE49-F238E27FC236}">
                <a16:creationId xmlns:a16="http://schemas.microsoft.com/office/drawing/2014/main" id="{57E2D470-A3BD-F9AC-200D-4A74A52795B8}"/>
              </a:ext>
            </a:extLst>
          </p:cNvPr>
          <p:cNvGrpSpPr/>
          <p:nvPr/>
        </p:nvGrpSpPr>
        <p:grpSpPr>
          <a:xfrm>
            <a:off x="3100977" y="1962123"/>
            <a:ext cx="2058602" cy="1969859"/>
            <a:chOff x="2992755" y="1515737"/>
            <a:chExt cx="2935261" cy="2808733"/>
          </a:xfrm>
        </p:grpSpPr>
        <p:sp>
          <p:nvSpPr>
            <p:cNvPr id="63" name="Text Box 24">
              <a:extLst>
                <a:ext uri="{FF2B5EF4-FFF2-40B4-BE49-F238E27FC236}">
                  <a16:creationId xmlns:a16="http://schemas.microsoft.com/office/drawing/2014/main" id="{6B896031-BAFF-FCFC-A45C-3157E7799248}"/>
                </a:ext>
              </a:extLst>
            </p:cNvPr>
            <p:cNvSpPr txBox="1">
              <a:spLocks noChangeAspect="1" noChangeArrowheads="1"/>
            </p:cNvSpPr>
            <p:nvPr/>
          </p:nvSpPr>
          <p:spPr bwMode="auto">
            <a:xfrm>
              <a:off x="3283488" y="1515737"/>
              <a:ext cx="939625" cy="312187"/>
            </a:xfrm>
            <a:prstGeom prst="rect">
              <a:avLst/>
            </a:prstGeom>
            <a:noFill/>
            <a:ln w="12700">
              <a:noFill/>
              <a:miter lim="800000"/>
              <a:headEnd/>
              <a:tailEnd/>
            </a:ln>
          </p:spPr>
          <p:txBody>
            <a:bodyPr lIns="75744" rIns="0" anchor="t"/>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defTabSz="641301" eaLnBrk="1" hangingPunct="1">
                <a:defRPr/>
              </a:pPr>
              <a:r>
                <a:rPr lang="en-GB" altLang="it-IT" sz="1200" b="1" dirty="0">
                  <a:solidFill>
                    <a:srgbClr val="0064AA"/>
                  </a:solidFill>
                  <a:latin typeface="Arial" panose="020B0604020202020204" pitchFamily="34" charset="0"/>
                  <a:cs typeface="Arial" panose="020B0604020202020204" pitchFamily="34" charset="0"/>
                  <a:sym typeface="Calibri"/>
                </a:rPr>
                <a:t>1995</a:t>
              </a:r>
              <a:endParaRPr lang="en-GB" altLang="it-IT" sz="1052" b="1" dirty="0">
                <a:solidFill>
                  <a:srgbClr val="0064AA"/>
                </a:solidFill>
                <a:latin typeface="Arial" panose="020B0604020202020204" pitchFamily="34" charset="0"/>
                <a:cs typeface="Arial" panose="020B0604020202020204" pitchFamily="34" charset="0"/>
                <a:sym typeface="Calibri"/>
              </a:endParaRPr>
            </a:p>
          </p:txBody>
        </p:sp>
        <p:sp>
          <p:nvSpPr>
            <p:cNvPr id="64" name="Text Box 28">
              <a:extLst>
                <a:ext uri="{FF2B5EF4-FFF2-40B4-BE49-F238E27FC236}">
                  <a16:creationId xmlns:a16="http://schemas.microsoft.com/office/drawing/2014/main" id="{47892CAC-E910-856A-5ED4-FAD656B6E62B}"/>
                </a:ext>
              </a:extLst>
            </p:cNvPr>
            <p:cNvSpPr txBox="1">
              <a:spLocks noChangeAspect="1" noChangeArrowheads="1"/>
            </p:cNvSpPr>
            <p:nvPr/>
          </p:nvSpPr>
          <p:spPr bwMode="auto">
            <a:xfrm>
              <a:off x="3292624" y="2066848"/>
              <a:ext cx="2635392" cy="572348"/>
            </a:xfrm>
            <a:prstGeom prst="rect">
              <a:avLst/>
            </a:prstGeom>
            <a:noFill/>
            <a:ln w="12700">
              <a:noFill/>
              <a:miter lim="800000"/>
              <a:headEnd/>
              <a:tailEnd/>
            </a:ln>
          </p:spPr>
          <p:txBody>
            <a:bodyPr lIns="75744" rIns="0" anchor="b" anchorCtr="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defTabSz="641301" eaLnBrk="1" hangingPunct="1">
                <a:defRPr/>
              </a:pPr>
              <a:r>
                <a:rPr lang="en-US" altLang="it-IT" sz="1000" kern="0" dirty="0">
                  <a:solidFill>
                    <a:prstClr val="black">
                      <a:lumMod val="50000"/>
                      <a:lumOff val="50000"/>
                    </a:prstClr>
                  </a:solidFill>
                  <a:cs typeface="Helvetica"/>
                  <a:sym typeface="Calibri"/>
                </a:rPr>
                <a:t>First Combined Cycle </a:t>
              </a:r>
              <a:br>
                <a:rPr lang="en-US" altLang="it-IT" sz="1000" kern="0" dirty="0">
                  <a:solidFill>
                    <a:prstClr val="black">
                      <a:lumMod val="50000"/>
                      <a:lumOff val="50000"/>
                    </a:prstClr>
                  </a:solidFill>
                  <a:cs typeface="Helvetica"/>
                  <a:sym typeface="Calibri"/>
                </a:rPr>
              </a:br>
              <a:r>
                <a:rPr lang="en-US" altLang="it-IT" sz="1000" kern="0" dirty="0">
                  <a:solidFill>
                    <a:prstClr val="black">
                      <a:lumMod val="50000"/>
                      <a:lumOff val="50000"/>
                    </a:prstClr>
                  </a:solidFill>
                  <a:cs typeface="Helvetica"/>
                  <a:sym typeface="Calibri"/>
                </a:rPr>
                <a:t>Power Plant based on </a:t>
              </a:r>
              <a:br>
                <a:rPr lang="en-US" altLang="it-IT" sz="1000" kern="0" dirty="0">
                  <a:solidFill>
                    <a:prstClr val="black">
                      <a:lumMod val="50000"/>
                      <a:lumOff val="50000"/>
                    </a:prstClr>
                  </a:solidFill>
                  <a:cs typeface="Helvetica"/>
                  <a:sym typeface="Calibri"/>
                </a:rPr>
              </a:br>
              <a:r>
                <a:rPr lang="en-US" altLang="it-IT" sz="1000" kern="0" dirty="0">
                  <a:solidFill>
                    <a:prstClr val="black">
                      <a:lumMod val="50000"/>
                      <a:lumOff val="50000"/>
                    </a:prstClr>
                  </a:solidFill>
                  <a:cs typeface="Helvetica"/>
                  <a:sym typeface="Calibri"/>
                </a:rPr>
                <a:t>Ansaldo Energia Gas Turbine</a:t>
              </a:r>
            </a:p>
          </p:txBody>
        </p:sp>
        <p:cxnSp>
          <p:nvCxnSpPr>
            <p:cNvPr id="65" name="Connettore 1 30">
              <a:extLst>
                <a:ext uri="{FF2B5EF4-FFF2-40B4-BE49-F238E27FC236}">
                  <a16:creationId xmlns:a16="http://schemas.microsoft.com/office/drawing/2014/main" id="{A86886E1-9CCB-6DD7-F0AC-73CB3419A4E3}"/>
                </a:ext>
              </a:extLst>
            </p:cNvPr>
            <p:cNvCxnSpPr>
              <a:cxnSpLocks/>
            </p:cNvCxnSpPr>
            <p:nvPr/>
          </p:nvCxnSpPr>
          <p:spPr>
            <a:xfrm flipV="1">
              <a:off x="3283487" y="1993204"/>
              <a:ext cx="0" cy="949872"/>
            </a:xfrm>
            <a:prstGeom prst="line">
              <a:avLst/>
            </a:prstGeom>
            <a:noFill/>
            <a:ln w="25400" cap="rnd" cmpd="sng" algn="ctr">
              <a:solidFill>
                <a:srgbClr val="0064AA"/>
              </a:solidFill>
              <a:prstDash val="sysDot"/>
              <a:round/>
            </a:ln>
            <a:effectLst/>
          </p:spPr>
        </p:cxnSp>
        <p:pic>
          <p:nvPicPr>
            <p:cNvPr id="66" name="Immagine 65">
              <a:extLst>
                <a:ext uri="{FF2B5EF4-FFF2-40B4-BE49-F238E27FC236}">
                  <a16:creationId xmlns:a16="http://schemas.microsoft.com/office/drawing/2014/main" id="{F0C13103-A91E-E86A-F431-B08F7BCF49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2755" y="2938539"/>
              <a:ext cx="2361505" cy="1385931"/>
            </a:xfrm>
            <a:prstGeom prst="rect">
              <a:avLst/>
            </a:prstGeom>
          </p:spPr>
        </p:pic>
      </p:grpSp>
      <p:sp>
        <p:nvSpPr>
          <p:cNvPr id="67" name="Ovale 66">
            <a:extLst>
              <a:ext uri="{FF2B5EF4-FFF2-40B4-BE49-F238E27FC236}">
                <a16:creationId xmlns:a16="http://schemas.microsoft.com/office/drawing/2014/main" id="{28495719-5052-59D0-7344-D27C0B3124AD}"/>
              </a:ext>
            </a:extLst>
          </p:cNvPr>
          <p:cNvSpPr/>
          <p:nvPr/>
        </p:nvSpPr>
        <p:spPr>
          <a:xfrm>
            <a:off x="10136658" y="2145589"/>
            <a:ext cx="429332" cy="429332"/>
          </a:xfrm>
          <a:prstGeom prst="ellipse">
            <a:avLst/>
          </a:prstGeom>
          <a:solidFill>
            <a:sysClr val="window" lastClr="FFFFFF"/>
          </a:solidFill>
          <a:ln w="12700" cap="flat" cmpd="sng" algn="ctr">
            <a:noFill/>
            <a:prstDash val="solid"/>
            <a:miter lim="800000"/>
          </a:ln>
          <a:effectLst/>
        </p:spPr>
        <p:txBody>
          <a:bodyPr rtlCol="0" anchor="ctr"/>
          <a:lstStyle/>
          <a:p>
            <a:pPr algn="ctr" defTabSz="641301">
              <a:defRPr/>
            </a:pPr>
            <a:endParaRPr lang="en-GB" sz="1262" kern="0">
              <a:solidFill>
                <a:prstClr val="white"/>
              </a:solidFill>
              <a:cs typeface="Helvetica"/>
              <a:sym typeface="Calibri"/>
            </a:endParaRPr>
          </a:p>
        </p:txBody>
      </p:sp>
      <p:sp>
        <p:nvSpPr>
          <p:cNvPr id="68" name="Ovale 67">
            <a:extLst>
              <a:ext uri="{FF2B5EF4-FFF2-40B4-BE49-F238E27FC236}">
                <a16:creationId xmlns:a16="http://schemas.microsoft.com/office/drawing/2014/main" id="{310D64A8-6D95-8734-5841-E7BCF31A8EDC}"/>
              </a:ext>
            </a:extLst>
          </p:cNvPr>
          <p:cNvSpPr/>
          <p:nvPr/>
        </p:nvSpPr>
        <p:spPr>
          <a:xfrm>
            <a:off x="10382694" y="2774479"/>
            <a:ext cx="429332" cy="429332"/>
          </a:xfrm>
          <a:prstGeom prst="ellipse">
            <a:avLst/>
          </a:prstGeom>
          <a:solidFill>
            <a:sysClr val="window" lastClr="FFFFFF"/>
          </a:solidFill>
          <a:ln w="12700" cap="flat" cmpd="sng" algn="ctr">
            <a:noFill/>
            <a:prstDash val="solid"/>
            <a:miter lim="800000"/>
          </a:ln>
          <a:effectLst/>
        </p:spPr>
        <p:txBody>
          <a:bodyPr rtlCol="0" anchor="ctr"/>
          <a:lstStyle/>
          <a:p>
            <a:pPr algn="ctr" defTabSz="641301">
              <a:defRPr/>
            </a:pPr>
            <a:endParaRPr lang="en-GB" sz="1262" kern="0">
              <a:solidFill>
                <a:prstClr val="white"/>
              </a:solidFill>
              <a:cs typeface="Helvetica"/>
              <a:sym typeface="Calibri"/>
            </a:endParaRPr>
          </a:p>
        </p:txBody>
      </p:sp>
      <p:sp>
        <p:nvSpPr>
          <p:cNvPr id="69" name="Ovale 68">
            <a:extLst>
              <a:ext uri="{FF2B5EF4-FFF2-40B4-BE49-F238E27FC236}">
                <a16:creationId xmlns:a16="http://schemas.microsoft.com/office/drawing/2014/main" id="{CC87E41D-E9D9-071B-CE04-D1BB05BF7CD7}"/>
              </a:ext>
            </a:extLst>
          </p:cNvPr>
          <p:cNvSpPr/>
          <p:nvPr/>
        </p:nvSpPr>
        <p:spPr>
          <a:xfrm>
            <a:off x="10079105" y="3464455"/>
            <a:ext cx="429332" cy="429332"/>
          </a:xfrm>
          <a:prstGeom prst="ellipse">
            <a:avLst/>
          </a:prstGeom>
          <a:solidFill>
            <a:sysClr val="window" lastClr="FFFFFF"/>
          </a:solidFill>
          <a:ln w="12700" cap="flat" cmpd="sng" algn="ctr">
            <a:noFill/>
            <a:prstDash val="solid"/>
            <a:miter lim="800000"/>
          </a:ln>
          <a:effectLst/>
        </p:spPr>
        <p:txBody>
          <a:bodyPr rtlCol="0" anchor="ctr"/>
          <a:lstStyle/>
          <a:p>
            <a:pPr algn="ctr" defTabSz="641301">
              <a:defRPr/>
            </a:pPr>
            <a:endParaRPr lang="en-GB" sz="1262" kern="0">
              <a:solidFill>
                <a:prstClr val="white"/>
              </a:solidFill>
              <a:cs typeface="Helvetica"/>
              <a:sym typeface="Calibri"/>
            </a:endParaRPr>
          </a:p>
        </p:txBody>
      </p:sp>
      <p:sp>
        <p:nvSpPr>
          <p:cNvPr id="70" name="Ovale 69">
            <a:extLst>
              <a:ext uri="{FF2B5EF4-FFF2-40B4-BE49-F238E27FC236}">
                <a16:creationId xmlns:a16="http://schemas.microsoft.com/office/drawing/2014/main" id="{D4DD58EB-4EBC-985E-727A-6A404DE5189F}"/>
              </a:ext>
            </a:extLst>
          </p:cNvPr>
          <p:cNvSpPr/>
          <p:nvPr/>
        </p:nvSpPr>
        <p:spPr>
          <a:xfrm>
            <a:off x="8816012" y="2121256"/>
            <a:ext cx="429332" cy="429332"/>
          </a:xfrm>
          <a:prstGeom prst="ellipse">
            <a:avLst/>
          </a:prstGeom>
          <a:solidFill>
            <a:sysClr val="window" lastClr="FFFFFF"/>
          </a:solidFill>
          <a:ln w="12700" cap="flat" cmpd="sng" algn="ctr">
            <a:noFill/>
            <a:prstDash val="solid"/>
            <a:miter lim="800000"/>
          </a:ln>
          <a:effectLst/>
        </p:spPr>
        <p:txBody>
          <a:bodyPr rtlCol="0" anchor="ctr"/>
          <a:lstStyle/>
          <a:p>
            <a:pPr algn="ctr" defTabSz="641301">
              <a:defRPr/>
            </a:pPr>
            <a:endParaRPr lang="en-GB" sz="1262" kern="0">
              <a:solidFill>
                <a:prstClr val="white"/>
              </a:solidFill>
              <a:cs typeface="Helvetica"/>
              <a:sym typeface="Calibri"/>
            </a:endParaRPr>
          </a:p>
        </p:txBody>
      </p:sp>
      <p:sp>
        <p:nvSpPr>
          <p:cNvPr id="71" name="Ovale 70">
            <a:extLst>
              <a:ext uri="{FF2B5EF4-FFF2-40B4-BE49-F238E27FC236}">
                <a16:creationId xmlns:a16="http://schemas.microsoft.com/office/drawing/2014/main" id="{D9C6F590-1956-3C06-09E3-1A0B18139B97}"/>
              </a:ext>
            </a:extLst>
          </p:cNvPr>
          <p:cNvSpPr/>
          <p:nvPr/>
        </p:nvSpPr>
        <p:spPr>
          <a:xfrm>
            <a:off x="8544613" y="2706395"/>
            <a:ext cx="429332" cy="429332"/>
          </a:xfrm>
          <a:prstGeom prst="ellipse">
            <a:avLst/>
          </a:prstGeom>
          <a:solidFill>
            <a:sysClr val="window" lastClr="FFFFFF"/>
          </a:solidFill>
          <a:ln w="12700" cap="flat" cmpd="sng" algn="ctr">
            <a:noFill/>
            <a:prstDash val="solid"/>
            <a:miter lim="800000"/>
          </a:ln>
          <a:effectLst/>
        </p:spPr>
        <p:txBody>
          <a:bodyPr rtlCol="0" anchor="ctr"/>
          <a:lstStyle/>
          <a:p>
            <a:pPr algn="ctr" defTabSz="641301">
              <a:defRPr/>
            </a:pPr>
            <a:endParaRPr lang="en-GB" sz="1262" kern="0">
              <a:solidFill>
                <a:prstClr val="white"/>
              </a:solidFill>
              <a:cs typeface="Helvetica"/>
              <a:sym typeface="Calibri"/>
            </a:endParaRPr>
          </a:p>
        </p:txBody>
      </p:sp>
      <p:sp>
        <p:nvSpPr>
          <p:cNvPr id="72" name="Ovale 71">
            <a:extLst>
              <a:ext uri="{FF2B5EF4-FFF2-40B4-BE49-F238E27FC236}">
                <a16:creationId xmlns:a16="http://schemas.microsoft.com/office/drawing/2014/main" id="{4AADE30A-37F6-D524-0E12-D88024807E8F}"/>
              </a:ext>
            </a:extLst>
          </p:cNvPr>
          <p:cNvSpPr/>
          <p:nvPr/>
        </p:nvSpPr>
        <p:spPr>
          <a:xfrm>
            <a:off x="8731138" y="3333558"/>
            <a:ext cx="429332" cy="429332"/>
          </a:xfrm>
          <a:prstGeom prst="ellipse">
            <a:avLst/>
          </a:prstGeom>
          <a:solidFill>
            <a:sysClr val="window" lastClr="FFFFFF"/>
          </a:solidFill>
          <a:ln w="12700" cap="flat" cmpd="sng" algn="ctr">
            <a:noFill/>
            <a:prstDash val="solid"/>
            <a:miter lim="800000"/>
          </a:ln>
          <a:effectLst/>
        </p:spPr>
        <p:txBody>
          <a:bodyPr rtlCol="0" anchor="ctr"/>
          <a:lstStyle/>
          <a:p>
            <a:pPr algn="ctr" defTabSz="641301">
              <a:defRPr/>
            </a:pPr>
            <a:endParaRPr lang="en-GB" sz="1262" kern="0">
              <a:solidFill>
                <a:prstClr val="white"/>
              </a:solidFill>
              <a:cs typeface="Helvetica"/>
              <a:sym typeface="Calibri"/>
            </a:endParaRPr>
          </a:p>
        </p:txBody>
      </p:sp>
      <p:sp>
        <p:nvSpPr>
          <p:cNvPr id="73" name="Ovale 72">
            <a:extLst>
              <a:ext uri="{FF2B5EF4-FFF2-40B4-BE49-F238E27FC236}">
                <a16:creationId xmlns:a16="http://schemas.microsoft.com/office/drawing/2014/main" id="{1EE873CB-1082-FB0D-95D0-C81A5AA09D9A}"/>
              </a:ext>
            </a:extLst>
          </p:cNvPr>
          <p:cNvSpPr/>
          <p:nvPr/>
        </p:nvSpPr>
        <p:spPr>
          <a:xfrm>
            <a:off x="9471924" y="3698550"/>
            <a:ext cx="429332" cy="429332"/>
          </a:xfrm>
          <a:prstGeom prst="ellipse">
            <a:avLst/>
          </a:prstGeom>
          <a:solidFill>
            <a:sysClr val="window" lastClr="FFFFFF"/>
          </a:solidFill>
          <a:ln w="12700" cap="flat" cmpd="sng" algn="ctr">
            <a:noFill/>
            <a:prstDash val="solid"/>
            <a:miter lim="800000"/>
          </a:ln>
          <a:effectLst/>
        </p:spPr>
        <p:txBody>
          <a:bodyPr rtlCol="0" anchor="ctr"/>
          <a:lstStyle/>
          <a:p>
            <a:pPr algn="ctr" defTabSz="641301">
              <a:defRPr/>
            </a:pPr>
            <a:endParaRPr lang="en-GB" sz="1262" kern="0">
              <a:solidFill>
                <a:prstClr val="white"/>
              </a:solidFill>
              <a:cs typeface="Helvetica"/>
              <a:sym typeface="Calibri"/>
            </a:endParaRPr>
          </a:p>
        </p:txBody>
      </p:sp>
      <p:sp>
        <p:nvSpPr>
          <p:cNvPr id="74" name="Rettangolo 73">
            <a:extLst>
              <a:ext uri="{FF2B5EF4-FFF2-40B4-BE49-F238E27FC236}">
                <a16:creationId xmlns:a16="http://schemas.microsoft.com/office/drawing/2014/main" id="{BD692686-A969-3EE9-B6D2-03A60EC4FDC7}"/>
              </a:ext>
            </a:extLst>
          </p:cNvPr>
          <p:cNvSpPr/>
          <p:nvPr/>
        </p:nvSpPr>
        <p:spPr>
          <a:xfrm>
            <a:off x="9073307" y="2581985"/>
            <a:ext cx="1110753" cy="1015663"/>
          </a:xfrm>
          <a:prstGeom prst="rect">
            <a:avLst/>
          </a:prstGeom>
          <a:ln>
            <a:noFill/>
          </a:ln>
        </p:spPr>
        <p:txBody>
          <a:bodyPr wrap="square">
            <a:spAutoFit/>
          </a:bodyPr>
          <a:lstStyle/>
          <a:p>
            <a:pPr algn="ctr" defTabSz="641301">
              <a:defRPr/>
            </a:pPr>
            <a:r>
              <a:rPr lang="en-GB" sz="1200" b="1" dirty="0">
                <a:solidFill>
                  <a:srgbClr val="0064AB"/>
                </a:solidFill>
                <a:latin typeface="Arial"/>
                <a:cs typeface="Arial" panose="020B0604020202020204" pitchFamily="34" charset="0"/>
                <a:sym typeface="Calibri"/>
              </a:rPr>
              <a:t>Optimized</a:t>
            </a:r>
            <a:br>
              <a:rPr lang="en-GB" sz="1200" b="1" dirty="0">
                <a:solidFill>
                  <a:srgbClr val="0064AB"/>
                </a:solidFill>
                <a:latin typeface="Arial"/>
                <a:cs typeface="Arial" panose="020B0604020202020204" pitchFamily="34" charset="0"/>
                <a:sym typeface="Calibri"/>
              </a:rPr>
            </a:br>
            <a:r>
              <a:rPr lang="en-GB" sz="1200" b="1" dirty="0">
                <a:solidFill>
                  <a:srgbClr val="0064AB"/>
                </a:solidFill>
                <a:latin typeface="Arial"/>
                <a:cs typeface="Arial" panose="020B0604020202020204" pitchFamily="34" charset="0"/>
                <a:sym typeface="Calibri"/>
              </a:rPr>
              <a:t>performance </a:t>
            </a:r>
          </a:p>
          <a:p>
            <a:pPr algn="ctr" defTabSz="641301">
              <a:defRPr/>
            </a:pPr>
            <a:r>
              <a:rPr lang="en-GB" sz="1200" b="1" dirty="0">
                <a:solidFill>
                  <a:srgbClr val="0064AB"/>
                </a:solidFill>
                <a:latin typeface="Arial"/>
                <a:cs typeface="Arial" panose="020B0604020202020204" pitchFamily="34" charset="0"/>
                <a:sym typeface="Calibri"/>
              </a:rPr>
              <a:t>throughout</a:t>
            </a:r>
          </a:p>
          <a:p>
            <a:pPr algn="ctr" defTabSz="641301">
              <a:defRPr/>
            </a:pPr>
            <a:r>
              <a:rPr lang="en-GB" sz="1200" b="1" dirty="0">
                <a:solidFill>
                  <a:srgbClr val="0064AB"/>
                </a:solidFill>
                <a:latin typeface="Arial"/>
                <a:cs typeface="Arial" panose="020B0604020202020204" pitchFamily="34" charset="0"/>
                <a:sym typeface="Calibri"/>
              </a:rPr>
              <a:t>the lifecycle</a:t>
            </a:r>
          </a:p>
        </p:txBody>
      </p:sp>
      <p:sp>
        <p:nvSpPr>
          <p:cNvPr id="75" name="Rettangolo 74">
            <a:extLst>
              <a:ext uri="{FF2B5EF4-FFF2-40B4-BE49-F238E27FC236}">
                <a16:creationId xmlns:a16="http://schemas.microsoft.com/office/drawing/2014/main" id="{D1B9842D-6CEF-D554-93F4-CCB941C81517}"/>
              </a:ext>
            </a:extLst>
          </p:cNvPr>
          <p:cNvSpPr/>
          <p:nvPr/>
        </p:nvSpPr>
        <p:spPr>
          <a:xfrm>
            <a:off x="7221859" y="1682816"/>
            <a:ext cx="2070742" cy="400110"/>
          </a:xfrm>
          <a:prstGeom prst="rect">
            <a:avLst/>
          </a:prstGeom>
        </p:spPr>
        <p:txBody>
          <a:bodyPr wrap="square">
            <a:spAutoFit/>
          </a:bodyPr>
          <a:lstStyle/>
          <a:p>
            <a:pPr algn="ctr" defTabSz="641301">
              <a:defRPr/>
            </a:pPr>
            <a:r>
              <a:rPr lang="en-GB" sz="1000" dirty="0">
                <a:solidFill>
                  <a:prstClr val="black">
                    <a:lumMod val="50000"/>
                    <a:lumOff val="50000"/>
                  </a:prstClr>
                </a:solidFill>
                <a:latin typeface="Arial"/>
                <a:cs typeface="Arial" panose="020B0604020202020204" pitchFamily="34" charset="0"/>
                <a:sym typeface="Calibri"/>
              </a:rPr>
              <a:t>Long-Term Service </a:t>
            </a:r>
          </a:p>
          <a:p>
            <a:pPr algn="ctr" defTabSz="641301">
              <a:defRPr/>
            </a:pPr>
            <a:r>
              <a:rPr lang="en-GB" sz="1000" dirty="0">
                <a:solidFill>
                  <a:prstClr val="black">
                    <a:lumMod val="50000"/>
                    <a:lumOff val="50000"/>
                  </a:prstClr>
                </a:solidFill>
                <a:latin typeface="Arial"/>
                <a:cs typeface="Arial" panose="020B0604020202020204" pitchFamily="34" charset="0"/>
                <a:sym typeface="Calibri"/>
              </a:rPr>
              <a:t>Agreement</a:t>
            </a:r>
          </a:p>
        </p:txBody>
      </p:sp>
      <p:sp>
        <p:nvSpPr>
          <p:cNvPr id="76" name="Rettangolo 75">
            <a:extLst>
              <a:ext uri="{FF2B5EF4-FFF2-40B4-BE49-F238E27FC236}">
                <a16:creationId xmlns:a16="http://schemas.microsoft.com/office/drawing/2014/main" id="{B30258CD-76C4-AF05-B5BF-5EC8333CCF60}"/>
              </a:ext>
            </a:extLst>
          </p:cNvPr>
          <p:cNvSpPr/>
          <p:nvPr/>
        </p:nvSpPr>
        <p:spPr>
          <a:xfrm>
            <a:off x="10777795" y="2819151"/>
            <a:ext cx="649277" cy="400110"/>
          </a:xfrm>
          <a:prstGeom prst="rect">
            <a:avLst/>
          </a:prstGeom>
        </p:spPr>
        <p:txBody>
          <a:bodyPr wrap="square">
            <a:spAutoFit/>
          </a:bodyPr>
          <a:lstStyle/>
          <a:p>
            <a:pPr defTabSz="641301">
              <a:defRPr/>
            </a:pPr>
            <a:r>
              <a:rPr lang="en-GB" sz="1000" dirty="0">
                <a:solidFill>
                  <a:prstClr val="black">
                    <a:lumMod val="50000"/>
                    <a:lumOff val="50000"/>
                  </a:prstClr>
                </a:solidFill>
                <a:latin typeface="Arial"/>
                <a:cs typeface="Arial" panose="020B0604020202020204" pitchFamily="34" charset="0"/>
                <a:sym typeface="Calibri"/>
              </a:rPr>
              <a:t>Project </a:t>
            </a:r>
          </a:p>
          <a:p>
            <a:pPr defTabSz="641301">
              <a:defRPr/>
            </a:pPr>
            <a:r>
              <a:rPr lang="en-GB" sz="1000" dirty="0" err="1">
                <a:solidFill>
                  <a:prstClr val="black">
                    <a:lumMod val="50000"/>
                    <a:lumOff val="50000"/>
                  </a:prstClr>
                </a:solidFill>
                <a:latin typeface="Arial"/>
                <a:cs typeface="Arial" panose="020B0604020202020204" pitchFamily="34" charset="0"/>
                <a:sym typeface="Calibri"/>
              </a:rPr>
              <a:t>manag</a:t>
            </a:r>
            <a:r>
              <a:rPr lang="en-GB" sz="1000" dirty="0">
                <a:solidFill>
                  <a:prstClr val="black">
                    <a:lumMod val="50000"/>
                    <a:lumOff val="50000"/>
                  </a:prstClr>
                </a:solidFill>
                <a:latin typeface="Arial"/>
                <a:cs typeface="Arial" panose="020B0604020202020204" pitchFamily="34" charset="0"/>
                <a:sym typeface="Calibri"/>
              </a:rPr>
              <a:t>.</a:t>
            </a:r>
          </a:p>
        </p:txBody>
      </p:sp>
      <p:sp>
        <p:nvSpPr>
          <p:cNvPr id="77" name="Rettangolo 76">
            <a:extLst>
              <a:ext uri="{FF2B5EF4-FFF2-40B4-BE49-F238E27FC236}">
                <a16:creationId xmlns:a16="http://schemas.microsoft.com/office/drawing/2014/main" id="{886F9FF4-271C-595A-FA82-200E4FEAE676}"/>
              </a:ext>
            </a:extLst>
          </p:cNvPr>
          <p:cNvSpPr/>
          <p:nvPr/>
        </p:nvSpPr>
        <p:spPr>
          <a:xfrm>
            <a:off x="7503922" y="2757009"/>
            <a:ext cx="1023037" cy="553998"/>
          </a:xfrm>
          <a:prstGeom prst="rect">
            <a:avLst/>
          </a:prstGeom>
        </p:spPr>
        <p:txBody>
          <a:bodyPr wrap="none">
            <a:spAutoFit/>
          </a:bodyPr>
          <a:lstStyle/>
          <a:p>
            <a:pPr algn="r" defTabSz="641301">
              <a:defRPr/>
            </a:pPr>
            <a:r>
              <a:rPr lang="en-GB" sz="1000" dirty="0">
                <a:solidFill>
                  <a:prstClr val="black">
                    <a:lumMod val="50000"/>
                    <a:lumOff val="50000"/>
                  </a:prstClr>
                </a:solidFill>
                <a:latin typeface="Arial"/>
                <a:cs typeface="Arial" panose="020B0604020202020204" pitchFamily="34" charset="0"/>
                <a:sym typeface="Calibri"/>
              </a:rPr>
              <a:t>Remote</a:t>
            </a:r>
          </a:p>
          <a:p>
            <a:pPr algn="r" defTabSz="641301">
              <a:defRPr/>
            </a:pPr>
            <a:r>
              <a:rPr lang="en-GB" sz="1000" dirty="0">
                <a:solidFill>
                  <a:srgbClr val="6F7C7D"/>
                </a:solidFill>
                <a:latin typeface="Arial"/>
                <a:cs typeface="Arial" panose="020B0604020202020204" pitchFamily="34" charset="0"/>
                <a:sym typeface="Calibri"/>
              </a:rPr>
              <a:t>monitoring &amp; </a:t>
            </a:r>
          </a:p>
          <a:p>
            <a:pPr algn="r" defTabSz="641301">
              <a:defRPr/>
            </a:pPr>
            <a:r>
              <a:rPr lang="en-GB" sz="1000" dirty="0">
                <a:solidFill>
                  <a:srgbClr val="6F7C7D"/>
                </a:solidFill>
                <a:latin typeface="Arial"/>
                <a:cs typeface="Arial" panose="020B0604020202020204" pitchFamily="34" charset="0"/>
                <a:sym typeface="Calibri"/>
              </a:rPr>
              <a:t>digital services</a:t>
            </a:r>
          </a:p>
        </p:txBody>
      </p:sp>
      <p:sp>
        <p:nvSpPr>
          <p:cNvPr id="78" name="Rettangolo 77">
            <a:extLst>
              <a:ext uri="{FF2B5EF4-FFF2-40B4-BE49-F238E27FC236}">
                <a16:creationId xmlns:a16="http://schemas.microsoft.com/office/drawing/2014/main" id="{45C57715-774C-461B-7F25-6C3AE26B20B1}"/>
              </a:ext>
            </a:extLst>
          </p:cNvPr>
          <p:cNvSpPr/>
          <p:nvPr/>
        </p:nvSpPr>
        <p:spPr>
          <a:xfrm>
            <a:off x="10485674" y="3822768"/>
            <a:ext cx="708848" cy="400110"/>
          </a:xfrm>
          <a:prstGeom prst="rect">
            <a:avLst/>
          </a:prstGeom>
        </p:spPr>
        <p:txBody>
          <a:bodyPr wrap="none">
            <a:spAutoFit/>
          </a:bodyPr>
          <a:lstStyle/>
          <a:p>
            <a:pPr defTabSz="641301">
              <a:defRPr/>
            </a:pPr>
            <a:r>
              <a:rPr lang="en-GB" sz="1000" dirty="0">
                <a:solidFill>
                  <a:prstClr val="black">
                    <a:lumMod val="50000"/>
                    <a:lumOff val="50000"/>
                  </a:prstClr>
                </a:solidFill>
                <a:latin typeface="Arial"/>
                <a:cs typeface="Arial" panose="020B0604020202020204" pitchFamily="34" charset="0"/>
                <a:sym typeface="Calibri"/>
              </a:rPr>
              <a:t>BOP </a:t>
            </a:r>
            <a:br>
              <a:rPr lang="en-GB" sz="1000" dirty="0">
                <a:solidFill>
                  <a:prstClr val="black">
                    <a:lumMod val="50000"/>
                    <a:lumOff val="50000"/>
                  </a:prstClr>
                </a:solidFill>
                <a:latin typeface="Arial"/>
                <a:cs typeface="Arial" panose="020B0604020202020204" pitchFamily="34" charset="0"/>
                <a:sym typeface="Calibri"/>
              </a:rPr>
            </a:br>
            <a:r>
              <a:rPr lang="en-GB" sz="1000" dirty="0">
                <a:solidFill>
                  <a:prstClr val="black">
                    <a:lumMod val="50000"/>
                    <a:lumOff val="50000"/>
                  </a:prstClr>
                </a:solidFill>
                <a:latin typeface="Arial"/>
                <a:cs typeface="Arial" panose="020B0604020202020204" pitchFamily="34" charset="0"/>
                <a:sym typeface="Calibri"/>
              </a:rPr>
              <a:t>purchase</a:t>
            </a:r>
          </a:p>
        </p:txBody>
      </p:sp>
      <p:sp>
        <p:nvSpPr>
          <p:cNvPr id="79" name="Rettangolo 78">
            <a:extLst>
              <a:ext uri="{FF2B5EF4-FFF2-40B4-BE49-F238E27FC236}">
                <a16:creationId xmlns:a16="http://schemas.microsoft.com/office/drawing/2014/main" id="{E1D49F79-2FB4-52C5-C4D6-4B514DE41E82}"/>
              </a:ext>
            </a:extLst>
          </p:cNvPr>
          <p:cNvSpPr/>
          <p:nvPr/>
        </p:nvSpPr>
        <p:spPr>
          <a:xfrm>
            <a:off x="7683771" y="3522889"/>
            <a:ext cx="1059906" cy="246221"/>
          </a:xfrm>
          <a:prstGeom prst="rect">
            <a:avLst/>
          </a:prstGeom>
        </p:spPr>
        <p:txBody>
          <a:bodyPr wrap="none">
            <a:spAutoFit/>
          </a:bodyPr>
          <a:lstStyle/>
          <a:p>
            <a:pPr algn="r" defTabSz="641301">
              <a:defRPr/>
            </a:pPr>
            <a:r>
              <a:rPr lang="en-GB" sz="1000" dirty="0">
                <a:solidFill>
                  <a:srgbClr val="6F7C7D"/>
                </a:solidFill>
                <a:latin typeface="Arial"/>
                <a:cs typeface="Arial" panose="020B0604020202020204" pitchFamily="34" charset="0"/>
                <a:sym typeface="Calibri"/>
              </a:rPr>
              <a:t>Commissioning</a:t>
            </a:r>
          </a:p>
        </p:txBody>
      </p:sp>
      <p:sp>
        <p:nvSpPr>
          <p:cNvPr id="80" name="Rettangolo 79">
            <a:extLst>
              <a:ext uri="{FF2B5EF4-FFF2-40B4-BE49-F238E27FC236}">
                <a16:creationId xmlns:a16="http://schemas.microsoft.com/office/drawing/2014/main" id="{3790850C-BB01-1E30-430D-8CA241871136}"/>
              </a:ext>
            </a:extLst>
          </p:cNvPr>
          <p:cNvSpPr/>
          <p:nvPr/>
        </p:nvSpPr>
        <p:spPr>
          <a:xfrm>
            <a:off x="9073307" y="4181925"/>
            <a:ext cx="928459" cy="400110"/>
          </a:xfrm>
          <a:prstGeom prst="rect">
            <a:avLst/>
          </a:prstGeom>
        </p:spPr>
        <p:txBody>
          <a:bodyPr wrap="none">
            <a:spAutoFit/>
          </a:bodyPr>
          <a:lstStyle/>
          <a:p>
            <a:pPr algn="r" defTabSz="641301">
              <a:defRPr/>
            </a:pPr>
            <a:r>
              <a:rPr lang="en-GB" sz="1000" dirty="0">
                <a:solidFill>
                  <a:prstClr val="black">
                    <a:lumMod val="50000"/>
                    <a:lumOff val="50000"/>
                  </a:prstClr>
                </a:solidFill>
                <a:latin typeface="Arial"/>
                <a:cs typeface="Arial" panose="020B0604020202020204" pitchFamily="34" charset="0"/>
                <a:sym typeface="Calibri"/>
              </a:rPr>
              <a:t>Construction</a:t>
            </a:r>
          </a:p>
          <a:p>
            <a:pPr algn="r" defTabSz="641301">
              <a:defRPr/>
            </a:pPr>
            <a:r>
              <a:rPr lang="en-GB" sz="1000" dirty="0">
                <a:solidFill>
                  <a:prstClr val="black">
                    <a:lumMod val="50000"/>
                    <a:lumOff val="50000"/>
                  </a:prstClr>
                </a:solidFill>
                <a:latin typeface="Arial"/>
                <a:cs typeface="Arial" panose="020B0604020202020204" pitchFamily="34" charset="0"/>
                <a:sym typeface="Calibri"/>
              </a:rPr>
              <a:t>management</a:t>
            </a:r>
          </a:p>
        </p:txBody>
      </p:sp>
      <p:sp>
        <p:nvSpPr>
          <p:cNvPr id="81" name="Rettangolo 80">
            <a:extLst>
              <a:ext uri="{FF2B5EF4-FFF2-40B4-BE49-F238E27FC236}">
                <a16:creationId xmlns:a16="http://schemas.microsoft.com/office/drawing/2014/main" id="{FF74D4FE-A2BA-1647-EE22-388D820560E7}"/>
              </a:ext>
            </a:extLst>
          </p:cNvPr>
          <p:cNvSpPr/>
          <p:nvPr/>
        </p:nvSpPr>
        <p:spPr>
          <a:xfrm>
            <a:off x="10254557" y="1830116"/>
            <a:ext cx="1058303" cy="400110"/>
          </a:xfrm>
          <a:prstGeom prst="rect">
            <a:avLst/>
          </a:prstGeom>
        </p:spPr>
        <p:txBody>
          <a:bodyPr wrap="none">
            <a:spAutoFit/>
          </a:bodyPr>
          <a:lstStyle/>
          <a:p>
            <a:pPr algn="ctr" defTabSz="641301">
              <a:defRPr/>
            </a:pPr>
            <a:r>
              <a:rPr lang="en-GB" sz="1000" dirty="0">
                <a:solidFill>
                  <a:prstClr val="black">
                    <a:lumMod val="50000"/>
                    <a:lumOff val="50000"/>
                  </a:prstClr>
                </a:solidFill>
                <a:latin typeface="Arial"/>
                <a:cs typeface="Arial" panose="020B0604020202020204" pitchFamily="34" charset="0"/>
                <a:sym typeface="Calibri"/>
              </a:rPr>
              <a:t>Environmental </a:t>
            </a:r>
          </a:p>
          <a:p>
            <a:pPr algn="ctr" defTabSz="641301">
              <a:defRPr/>
            </a:pPr>
            <a:r>
              <a:rPr lang="en-GB" sz="1000" dirty="0">
                <a:solidFill>
                  <a:prstClr val="black">
                    <a:lumMod val="50000"/>
                    <a:lumOff val="50000"/>
                  </a:prstClr>
                </a:solidFill>
                <a:latin typeface="Arial"/>
                <a:cs typeface="Arial" panose="020B0604020202020204" pitchFamily="34" charset="0"/>
                <a:sym typeface="Calibri"/>
              </a:rPr>
              <a:t>impact analysis</a:t>
            </a:r>
          </a:p>
        </p:txBody>
      </p:sp>
      <p:sp>
        <p:nvSpPr>
          <p:cNvPr id="82" name="Ovale 81">
            <a:extLst>
              <a:ext uri="{FF2B5EF4-FFF2-40B4-BE49-F238E27FC236}">
                <a16:creationId xmlns:a16="http://schemas.microsoft.com/office/drawing/2014/main" id="{98D1E8D9-DD77-9CD5-84AD-719FCA490F8A}"/>
              </a:ext>
            </a:extLst>
          </p:cNvPr>
          <p:cNvSpPr/>
          <p:nvPr/>
        </p:nvSpPr>
        <p:spPr>
          <a:xfrm>
            <a:off x="9461502" y="1854157"/>
            <a:ext cx="429332" cy="429332"/>
          </a:xfrm>
          <a:prstGeom prst="ellipse">
            <a:avLst/>
          </a:prstGeom>
          <a:solidFill>
            <a:sysClr val="window" lastClr="FFFFFF"/>
          </a:solidFill>
          <a:ln w="12700" cap="flat" cmpd="sng" algn="ctr">
            <a:noFill/>
            <a:prstDash val="solid"/>
            <a:miter lim="800000"/>
          </a:ln>
          <a:effectLst/>
        </p:spPr>
        <p:txBody>
          <a:bodyPr rtlCol="0" anchor="ctr"/>
          <a:lstStyle/>
          <a:p>
            <a:pPr algn="ctr" defTabSz="641301">
              <a:defRPr/>
            </a:pPr>
            <a:endParaRPr lang="en-GB" sz="1262" kern="0">
              <a:solidFill>
                <a:prstClr val="white"/>
              </a:solidFill>
              <a:cs typeface="Helvetica"/>
              <a:sym typeface="Calibri"/>
            </a:endParaRPr>
          </a:p>
        </p:txBody>
      </p:sp>
      <p:sp>
        <p:nvSpPr>
          <p:cNvPr id="83" name="Rettangolo 82">
            <a:extLst>
              <a:ext uri="{FF2B5EF4-FFF2-40B4-BE49-F238E27FC236}">
                <a16:creationId xmlns:a16="http://schemas.microsoft.com/office/drawing/2014/main" id="{BB8D30B2-6052-DAC2-B7BE-1CB494BE15AC}"/>
              </a:ext>
            </a:extLst>
          </p:cNvPr>
          <p:cNvSpPr/>
          <p:nvPr/>
        </p:nvSpPr>
        <p:spPr>
          <a:xfrm>
            <a:off x="9160470" y="1529371"/>
            <a:ext cx="853596" cy="400110"/>
          </a:xfrm>
          <a:prstGeom prst="rect">
            <a:avLst/>
          </a:prstGeom>
        </p:spPr>
        <p:txBody>
          <a:bodyPr wrap="square">
            <a:spAutoFit/>
          </a:bodyPr>
          <a:lstStyle/>
          <a:p>
            <a:pPr algn="ctr" defTabSz="641301">
              <a:defRPr/>
            </a:pPr>
            <a:r>
              <a:rPr lang="en-GB" sz="1000" dirty="0">
                <a:solidFill>
                  <a:prstClr val="black">
                    <a:lumMod val="50000"/>
                    <a:lumOff val="50000"/>
                  </a:prstClr>
                </a:solidFill>
                <a:latin typeface="Arial"/>
                <a:cs typeface="Arial" panose="020B0604020202020204" pitchFamily="34" charset="0"/>
                <a:sym typeface="Calibri"/>
              </a:rPr>
              <a:t>Plant design</a:t>
            </a:r>
          </a:p>
        </p:txBody>
      </p:sp>
      <p:grpSp>
        <p:nvGrpSpPr>
          <p:cNvPr id="84" name="Gruppo 83">
            <a:extLst>
              <a:ext uri="{FF2B5EF4-FFF2-40B4-BE49-F238E27FC236}">
                <a16:creationId xmlns:a16="http://schemas.microsoft.com/office/drawing/2014/main" id="{3B90A384-0EBB-3B65-2BAD-3604DEB05E74}"/>
              </a:ext>
            </a:extLst>
          </p:cNvPr>
          <p:cNvGrpSpPr>
            <a:grpSpLocks noChangeAspect="1"/>
          </p:cNvGrpSpPr>
          <p:nvPr/>
        </p:nvGrpSpPr>
        <p:grpSpPr>
          <a:xfrm>
            <a:off x="8546308" y="1922787"/>
            <a:ext cx="2199718" cy="2205841"/>
            <a:chOff x="7618879" y="1806474"/>
            <a:chExt cx="3841444" cy="3852137"/>
          </a:xfrm>
        </p:grpSpPr>
        <p:sp>
          <p:nvSpPr>
            <p:cNvPr id="85" name="Arco 84">
              <a:extLst>
                <a:ext uri="{FF2B5EF4-FFF2-40B4-BE49-F238E27FC236}">
                  <a16:creationId xmlns:a16="http://schemas.microsoft.com/office/drawing/2014/main" id="{2376DC60-608C-6669-2FAC-05B54FCBEAB0}"/>
                </a:ext>
              </a:extLst>
            </p:cNvPr>
            <p:cNvSpPr/>
            <p:nvPr/>
          </p:nvSpPr>
          <p:spPr>
            <a:xfrm>
              <a:off x="7918814" y="2152785"/>
              <a:ext cx="3249361" cy="3249361"/>
            </a:xfrm>
            <a:prstGeom prst="arc">
              <a:avLst>
                <a:gd name="adj1" fmla="val 16363650"/>
                <a:gd name="adj2" fmla="val 15279069"/>
              </a:avLst>
            </a:prstGeom>
            <a:noFill/>
            <a:ln w="127000" cap="flat" cmpd="sng" algn="ctr">
              <a:solidFill>
                <a:srgbClr val="04B6FC"/>
              </a:solidFill>
              <a:prstDash val="solid"/>
              <a:miter lim="800000"/>
              <a:tailEnd type="stealth" w="sm" len="sm"/>
            </a:ln>
            <a:effectLst/>
          </p:spPr>
          <p:txBody>
            <a:bodyPr rtlCol="0" anchor="ctr"/>
            <a:lstStyle/>
            <a:p>
              <a:pPr algn="ctr" defTabSz="641301">
                <a:defRPr/>
              </a:pPr>
              <a:endParaRPr lang="it-IT" sz="1262" kern="0">
                <a:solidFill>
                  <a:prstClr val="black"/>
                </a:solidFill>
                <a:cs typeface="Helvetica"/>
                <a:sym typeface="Calibri"/>
              </a:endParaRPr>
            </a:p>
          </p:txBody>
        </p:sp>
        <p:sp>
          <p:nvSpPr>
            <p:cNvPr id="86" name="Ovale 85">
              <a:extLst>
                <a:ext uri="{FF2B5EF4-FFF2-40B4-BE49-F238E27FC236}">
                  <a16:creationId xmlns:a16="http://schemas.microsoft.com/office/drawing/2014/main" id="{040246DF-4D4F-AF93-3802-14DFED377DE7}"/>
                </a:ext>
              </a:extLst>
            </p:cNvPr>
            <p:cNvSpPr/>
            <p:nvPr/>
          </p:nvSpPr>
          <p:spPr>
            <a:xfrm>
              <a:off x="10316116" y="2279605"/>
              <a:ext cx="727373" cy="727373"/>
            </a:xfrm>
            <a:prstGeom prst="ellipse">
              <a:avLst/>
            </a:prstGeom>
            <a:solidFill>
              <a:srgbClr val="0064AB"/>
            </a:solidFill>
            <a:ln w="12700" cap="flat" cmpd="sng" algn="ctr">
              <a:noFill/>
              <a:prstDash val="solid"/>
              <a:miter lim="800000"/>
            </a:ln>
            <a:effectLst/>
          </p:spPr>
          <p:txBody>
            <a:bodyPr rtlCol="0" anchor="ctr"/>
            <a:lstStyle/>
            <a:p>
              <a:pPr algn="ctr" defTabSz="641301">
                <a:defRPr/>
              </a:pPr>
              <a:endParaRPr lang="en-GB" sz="1262" kern="0">
                <a:solidFill>
                  <a:prstClr val="white"/>
                </a:solidFill>
                <a:cs typeface="Helvetica"/>
                <a:sym typeface="Calibri"/>
              </a:endParaRPr>
            </a:p>
          </p:txBody>
        </p:sp>
        <p:sp>
          <p:nvSpPr>
            <p:cNvPr id="87" name="Ovale 86">
              <a:extLst>
                <a:ext uri="{FF2B5EF4-FFF2-40B4-BE49-F238E27FC236}">
                  <a16:creationId xmlns:a16="http://schemas.microsoft.com/office/drawing/2014/main" id="{A8A3B557-67FF-B164-88C3-4A0671624398}"/>
                </a:ext>
              </a:extLst>
            </p:cNvPr>
            <p:cNvSpPr/>
            <p:nvPr/>
          </p:nvSpPr>
          <p:spPr>
            <a:xfrm>
              <a:off x="10732950" y="3308007"/>
              <a:ext cx="727373" cy="727373"/>
            </a:xfrm>
            <a:prstGeom prst="ellipse">
              <a:avLst/>
            </a:prstGeom>
            <a:solidFill>
              <a:srgbClr val="0064AB"/>
            </a:solidFill>
            <a:ln w="12700" cap="flat" cmpd="sng" algn="ctr">
              <a:noFill/>
              <a:prstDash val="solid"/>
              <a:miter lim="800000"/>
            </a:ln>
            <a:effectLst/>
          </p:spPr>
          <p:txBody>
            <a:bodyPr rtlCol="0" anchor="ctr"/>
            <a:lstStyle/>
            <a:p>
              <a:pPr algn="ctr" defTabSz="641301">
                <a:defRPr/>
              </a:pPr>
              <a:endParaRPr lang="en-GB" sz="1262" kern="0">
                <a:solidFill>
                  <a:prstClr val="white"/>
                </a:solidFill>
                <a:cs typeface="Helvetica"/>
                <a:sym typeface="Calibri"/>
              </a:endParaRPr>
            </a:p>
          </p:txBody>
        </p:sp>
        <p:sp>
          <p:nvSpPr>
            <p:cNvPr id="88" name="Ovale 87">
              <a:extLst>
                <a:ext uri="{FF2B5EF4-FFF2-40B4-BE49-F238E27FC236}">
                  <a16:creationId xmlns:a16="http://schemas.microsoft.com/office/drawing/2014/main" id="{0C137B83-A2CA-A0BE-AAA9-0554313D3276}"/>
                </a:ext>
              </a:extLst>
            </p:cNvPr>
            <p:cNvSpPr/>
            <p:nvPr/>
          </p:nvSpPr>
          <p:spPr>
            <a:xfrm>
              <a:off x="10454190" y="4397689"/>
              <a:ext cx="727373" cy="727373"/>
            </a:xfrm>
            <a:prstGeom prst="ellipse">
              <a:avLst/>
            </a:prstGeom>
            <a:solidFill>
              <a:srgbClr val="0064AB"/>
            </a:solidFill>
            <a:ln w="12700" cap="flat" cmpd="sng" algn="ctr">
              <a:noFill/>
              <a:prstDash val="solid"/>
              <a:miter lim="800000"/>
            </a:ln>
            <a:effectLst/>
          </p:spPr>
          <p:txBody>
            <a:bodyPr rtlCol="0" anchor="ctr"/>
            <a:lstStyle/>
            <a:p>
              <a:pPr algn="ctr" defTabSz="641301">
                <a:defRPr/>
              </a:pPr>
              <a:endParaRPr lang="en-GB" sz="1262" kern="0">
                <a:solidFill>
                  <a:prstClr val="white"/>
                </a:solidFill>
                <a:cs typeface="Helvetica"/>
                <a:sym typeface="Calibri"/>
              </a:endParaRPr>
            </a:p>
          </p:txBody>
        </p:sp>
        <p:sp>
          <p:nvSpPr>
            <p:cNvPr id="89" name="Ovale 88">
              <a:extLst>
                <a:ext uri="{FF2B5EF4-FFF2-40B4-BE49-F238E27FC236}">
                  <a16:creationId xmlns:a16="http://schemas.microsoft.com/office/drawing/2014/main" id="{2B0BBEB3-F5A9-2A58-696D-08291E9FFC43}"/>
                </a:ext>
              </a:extLst>
            </p:cNvPr>
            <p:cNvSpPr/>
            <p:nvPr/>
          </p:nvSpPr>
          <p:spPr>
            <a:xfrm>
              <a:off x="8078683" y="2279605"/>
              <a:ext cx="727373" cy="727373"/>
            </a:xfrm>
            <a:prstGeom prst="ellipse">
              <a:avLst/>
            </a:prstGeom>
            <a:solidFill>
              <a:srgbClr val="0064AB"/>
            </a:solidFill>
            <a:ln w="12700" cap="flat" cmpd="sng" algn="ctr">
              <a:noFill/>
              <a:prstDash val="solid"/>
              <a:miter lim="800000"/>
            </a:ln>
            <a:effectLst/>
          </p:spPr>
          <p:txBody>
            <a:bodyPr rtlCol="0" anchor="ctr"/>
            <a:lstStyle/>
            <a:p>
              <a:pPr algn="ctr" defTabSz="641301">
                <a:defRPr/>
              </a:pPr>
              <a:endParaRPr lang="en-GB" sz="1262" kern="0">
                <a:solidFill>
                  <a:prstClr val="white"/>
                </a:solidFill>
                <a:cs typeface="Helvetica"/>
                <a:sym typeface="Calibri"/>
              </a:endParaRPr>
            </a:p>
          </p:txBody>
        </p:sp>
        <p:sp>
          <p:nvSpPr>
            <p:cNvPr id="90" name="Ovale 89">
              <a:extLst>
                <a:ext uri="{FF2B5EF4-FFF2-40B4-BE49-F238E27FC236}">
                  <a16:creationId xmlns:a16="http://schemas.microsoft.com/office/drawing/2014/main" id="{A020985E-ED10-3A64-24AE-FBBE17533C20}"/>
                </a:ext>
              </a:extLst>
            </p:cNvPr>
            <p:cNvSpPr/>
            <p:nvPr/>
          </p:nvSpPr>
          <p:spPr>
            <a:xfrm>
              <a:off x="7618879" y="3308007"/>
              <a:ext cx="727373" cy="727373"/>
            </a:xfrm>
            <a:prstGeom prst="ellipse">
              <a:avLst/>
            </a:prstGeom>
            <a:solidFill>
              <a:srgbClr val="0064AB"/>
            </a:solidFill>
            <a:ln w="12700" cap="flat" cmpd="sng" algn="ctr">
              <a:noFill/>
              <a:prstDash val="solid"/>
              <a:miter lim="800000"/>
            </a:ln>
            <a:effectLst/>
          </p:spPr>
          <p:txBody>
            <a:bodyPr rtlCol="0" anchor="ctr"/>
            <a:lstStyle/>
            <a:p>
              <a:pPr algn="ctr" defTabSz="641301">
                <a:defRPr/>
              </a:pPr>
              <a:endParaRPr lang="en-GB" sz="1262" kern="0" dirty="0">
                <a:solidFill>
                  <a:prstClr val="white"/>
                </a:solidFill>
                <a:cs typeface="Helvetica"/>
                <a:sym typeface="Calibri"/>
              </a:endParaRPr>
            </a:p>
          </p:txBody>
        </p:sp>
        <p:sp>
          <p:nvSpPr>
            <p:cNvPr id="91" name="Ovale 90">
              <a:extLst>
                <a:ext uri="{FF2B5EF4-FFF2-40B4-BE49-F238E27FC236}">
                  <a16:creationId xmlns:a16="http://schemas.microsoft.com/office/drawing/2014/main" id="{CC8779E0-3AD2-8421-ED52-AF495606E9B0}"/>
                </a:ext>
              </a:extLst>
            </p:cNvPr>
            <p:cNvSpPr/>
            <p:nvPr/>
          </p:nvSpPr>
          <p:spPr>
            <a:xfrm>
              <a:off x="7934889" y="4397689"/>
              <a:ext cx="727373" cy="727373"/>
            </a:xfrm>
            <a:prstGeom prst="ellipse">
              <a:avLst/>
            </a:prstGeom>
            <a:solidFill>
              <a:srgbClr val="0064AB"/>
            </a:solidFill>
            <a:ln w="12700" cap="flat" cmpd="sng" algn="ctr">
              <a:noFill/>
              <a:prstDash val="solid"/>
              <a:miter lim="800000"/>
            </a:ln>
            <a:effectLst/>
          </p:spPr>
          <p:txBody>
            <a:bodyPr rtlCol="0" anchor="ctr"/>
            <a:lstStyle/>
            <a:p>
              <a:pPr algn="ctr" defTabSz="641301">
                <a:defRPr/>
              </a:pPr>
              <a:endParaRPr lang="en-GB" sz="1262" kern="0">
                <a:solidFill>
                  <a:prstClr val="white"/>
                </a:solidFill>
                <a:cs typeface="Helvetica"/>
                <a:sym typeface="Calibri"/>
              </a:endParaRPr>
            </a:p>
          </p:txBody>
        </p:sp>
        <p:sp>
          <p:nvSpPr>
            <p:cNvPr id="92" name="Ovale 91">
              <a:extLst>
                <a:ext uri="{FF2B5EF4-FFF2-40B4-BE49-F238E27FC236}">
                  <a16:creationId xmlns:a16="http://schemas.microsoft.com/office/drawing/2014/main" id="{F2D96A3A-6ADE-1BB1-4543-FA22E28B6BD3}"/>
                </a:ext>
              </a:extLst>
            </p:cNvPr>
            <p:cNvSpPr/>
            <p:nvPr/>
          </p:nvSpPr>
          <p:spPr>
            <a:xfrm>
              <a:off x="9172269" y="4931238"/>
              <a:ext cx="727373" cy="727373"/>
            </a:xfrm>
            <a:prstGeom prst="ellipse">
              <a:avLst/>
            </a:prstGeom>
            <a:solidFill>
              <a:srgbClr val="0064AB"/>
            </a:solidFill>
            <a:ln w="12700" cap="flat" cmpd="sng" algn="ctr">
              <a:noFill/>
              <a:prstDash val="solid"/>
              <a:miter lim="800000"/>
            </a:ln>
            <a:effectLst/>
          </p:spPr>
          <p:txBody>
            <a:bodyPr rtlCol="0" anchor="ctr"/>
            <a:lstStyle/>
            <a:p>
              <a:pPr algn="ctr" defTabSz="641301">
                <a:defRPr/>
              </a:pPr>
              <a:endParaRPr lang="en-GB" sz="1262" kern="0">
                <a:solidFill>
                  <a:prstClr val="white"/>
                </a:solidFill>
                <a:cs typeface="Helvetica"/>
                <a:sym typeface="Calibri"/>
              </a:endParaRPr>
            </a:p>
          </p:txBody>
        </p:sp>
        <p:pic>
          <p:nvPicPr>
            <p:cNvPr id="93" name="Immagine 92">
              <a:extLst>
                <a:ext uri="{FF2B5EF4-FFF2-40B4-BE49-F238E27FC236}">
                  <a16:creationId xmlns:a16="http://schemas.microsoft.com/office/drawing/2014/main" id="{41B60C98-C4DC-66E3-8F94-8D4E356AE6C3}"/>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246215" y="2426815"/>
              <a:ext cx="432953" cy="432953"/>
            </a:xfrm>
            <a:prstGeom prst="rect">
              <a:avLst/>
            </a:prstGeom>
          </p:spPr>
        </p:pic>
        <p:pic>
          <p:nvPicPr>
            <p:cNvPr id="94" name="Immagine 93">
              <a:extLst>
                <a:ext uri="{FF2B5EF4-FFF2-40B4-BE49-F238E27FC236}">
                  <a16:creationId xmlns:a16="http://schemas.microsoft.com/office/drawing/2014/main" id="{5245A479-274F-9302-B7F1-043540753CBF}"/>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53650" y="3428471"/>
              <a:ext cx="486445" cy="486445"/>
            </a:xfrm>
            <a:prstGeom prst="rect">
              <a:avLst/>
            </a:prstGeom>
          </p:spPr>
        </p:pic>
        <p:pic>
          <p:nvPicPr>
            <p:cNvPr id="95" name="Immagine 94">
              <a:extLst>
                <a:ext uri="{FF2B5EF4-FFF2-40B4-BE49-F238E27FC236}">
                  <a16:creationId xmlns:a16="http://schemas.microsoft.com/office/drawing/2014/main" id="{F2753955-1B4D-2729-6C5F-BD07BE7328E5}"/>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737368" y="3433807"/>
              <a:ext cx="475773" cy="475773"/>
            </a:xfrm>
            <a:prstGeom prst="rect">
              <a:avLst/>
            </a:prstGeom>
          </p:spPr>
        </p:pic>
        <p:pic>
          <p:nvPicPr>
            <p:cNvPr id="96" name="Immagine 95">
              <a:extLst>
                <a:ext uri="{FF2B5EF4-FFF2-40B4-BE49-F238E27FC236}">
                  <a16:creationId xmlns:a16="http://schemas.microsoft.com/office/drawing/2014/main" id="{E6CD13F8-0A27-6318-99BB-9D3FB1D01109}"/>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575199" y="4523042"/>
              <a:ext cx="476667" cy="476667"/>
            </a:xfrm>
            <a:prstGeom prst="rect">
              <a:avLst/>
            </a:prstGeom>
          </p:spPr>
        </p:pic>
        <p:pic>
          <p:nvPicPr>
            <p:cNvPr id="97" name="Immagine 96">
              <a:extLst>
                <a:ext uri="{FF2B5EF4-FFF2-40B4-BE49-F238E27FC236}">
                  <a16:creationId xmlns:a16="http://schemas.microsoft.com/office/drawing/2014/main" id="{A0215C69-FCF2-D343-C5FC-EA1EE1CB9BAF}"/>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044685" y="4516038"/>
              <a:ext cx="460008" cy="490675"/>
            </a:xfrm>
            <a:prstGeom prst="rect">
              <a:avLst/>
            </a:prstGeom>
          </p:spPr>
        </p:pic>
        <p:pic>
          <p:nvPicPr>
            <p:cNvPr id="98" name="Immagine 97">
              <a:extLst>
                <a:ext uri="{FF2B5EF4-FFF2-40B4-BE49-F238E27FC236}">
                  <a16:creationId xmlns:a16="http://schemas.microsoft.com/office/drawing/2014/main" id="{E82D244F-B732-8329-BB5A-538251750860}"/>
                </a:ext>
              </a:extLst>
            </p:cNvPr>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320583" y="5071917"/>
              <a:ext cx="430744" cy="430744"/>
            </a:xfrm>
            <a:prstGeom prst="rect">
              <a:avLst/>
            </a:prstGeom>
          </p:spPr>
        </p:pic>
        <p:pic>
          <p:nvPicPr>
            <p:cNvPr id="99" name="Immagine 98">
              <a:extLst>
                <a:ext uri="{FF2B5EF4-FFF2-40B4-BE49-F238E27FC236}">
                  <a16:creationId xmlns:a16="http://schemas.microsoft.com/office/drawing/2014/main" id="{496D5C7E-43CF-6597-CC0C-02566B74CCB7}"/>
                </a:ext>
              </a:extLst>
            </p:cNvPr>
            <p:cNvPicPr>
              <a:picLocks noChangeAspect="1"/>
            </p:cNvPicPr>
            <p:nvPr/>
          </p:nvPicPr>
          <p:blipFill>
            <a:blip r:embed="rId18" cstate="print">
              <a:extLst>
                <a:ext uri="{BEBA8EAE-BF5A-486C-A8C5-ECC9F3942E4B}">
                  <a14:imgProps xmlns:a14="http://schemas.microsoft.com/office/drawing/2010/main">
                    <a14:imgLayer r:embed="rId1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452763" y="2397926"/>
              <a:ext cx="490731" cy="490731"/>
            </a:xfrm>
            <a:prstGeom prst="rect">
              <a:avLst/>
            </a:prstGeom>
          </p:spPr>
        </p:pic>
        <p:sp>
          <p:nvSpPr>
            <p:cNvPr id="100" name="Ovale 99">
              <a:extLst>
                <a:ext uri="{FF2B5EF4-FFF2-40B4-BE49-F238E27FC236}">
                  <a16:creationId xmlns:a16="http://schemas.microsoft.com/office/drawing/2014/main" id="{EA463F95-8ADC-4D36-514D-33A7529F5E16}"/>
                </a:ext>
              </a:extLst>
            </p:cNvPr>
            <p:cNvSpPr/>
            <p:nvPr/>
          </p:nvSpPr>
          <p:spPr>
            <a:xfrm>
              <a:off x="9172269" y="1806474"/>
              <a:ext cx="727373" cy="727373"/>
            </a:xfrm>
            <a:prstGeom prst="ellipse">
              <a:avLst/>
            </a:prstGeom>
            <a:solidFill>
              <a:srgbClr val="0064AA"/>
            </a:solidFill>
            <a:ln w="12700" cap="flat" cmpd="sng" algn="ctr">
              <a:noFill/>
              <a:prstDash val="solid"/>
              <a:miter lim="800000"/>
            </a:ln>
            <a:effectLst/>
          </p:spPr>
          <p:txBody>
            <a:bodyPr rtlCol="0" anchor="ctr"/>
            <a:lstStyle/>
            <a:p>
              <a:pPr algn="ctr" defTabSz="641301">
                <a:defRPr/>
              </a:pPr>
              <a:endParaRPr lang="en-GB" sz="1262" kern="0">
                <a:solidFill>
                  <a:prstClr val="white"/>
                </a:solidFill>
                <a:cs typeface="Helvetica"/>
                <a:sym typeface="Calibri"/>
              </a:endParaRPr>
            </a:p>
          </p:txBody>
        </p:sp>
        <p:pic>
          <p:nvPicPr>
            <p:cNvPr id="101" name="Immagine 100">
              <a:extLst>
                <a:ext uri="{FF2B5EF4-FFF2-40B4-BE49-F238E27FC236}">
                  <a16:creationId xmlns:a16="http://schemas.microsoft.com/office/drawing/2014/main" id="{F0D502D9-F4A4-4442-921B-FCF05B9A86CA}"/>
                </a:ext>
              </a:extLst>
            </p:cNvPr>
            <p:cNvPicPr>
              <a:picLocks noChangeAspect="1"/>
            </p:cNvPicPr>
            <p:nvPr/>
          </p:nvPicPr>
          <p:blipFill>
            <a:blip r:embed="rId20" cstate="print">
              <a:extLst>
                <a:ext uri="{BEBA8EAE-BF5A-486C-A8C5-ECC9F3942E4B}">
                  <a14:imgProps xmlns:a14="http://schemas.microsoft.com/office/drawing/2010/main">
                    <a14:imgLayer r:embed="rId2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99233" y="1903210"/>
              <a:ext cx="473445" cy="473445"/>
            </a:xfrm>
            <a:prstGeom prst="rect">
              <a:avLst/>
            </a:prstGeom>
          </p:spPr>
        </p:pic>
      </p:grpSp>
      <p:grpSp>
        <p:nvGrpSpPr>
          <p:cNvPr id="102" name="Gruppo 101">
            <a:extLst>
              <a:ext uri="{FF2B5EF4-FFF2-40B4-BE49-F238E27FC236}">
                <a16:creationId xmlns:a16="http://schemas.microsoft.com/office/drawing/2014/main" id="{2D12BA79-94B6-9ECF-26D2-3C6A347D07FF}"/>
              </a:ext>
            </a:extLst>
          </p:cNvPr>
          <p:cNvGrpSpPr/>
          <p:nvPr/>
        </p:nvGrpSpPr>
        <p:grpSpPr>
          <a:xfrm>
            <a:off x="3076113" y="4185031"/>
            <a:ext cx="1598158" cy="1796777"/>
            <a:chOff x="1871615" y="4133638"/>
            <a:chExt cx="2278739" cy="2143956"/>
          </a:xfrm>
        </p:grpSpPr>
        <p:sp>
          <p:nvSpPr>
            <p:cNvPr id="103" name="Text Box 24">
              <a:extLst>
                <a:ext uri="{FF2B5EF4-FFF2-40B4-BE49-F238E27FC236}">
                  <a16:creationId xmlns:a16="http://schemas.microsoft.com/office/drawing/2014/main" id="{D1F3EA6A-C1B8-1FDA-D142-F669DFB9D7CA}"/>
                </a:ext>
              </a:extLst>
            </p:cNvPr>
            <p:cNvSpPr txBox="1">
              <a:spLocks noChangeAspect="1" noChangeArrowheads="1"/>
            </p:cNvSpPr>
            <p:nvPr/>
          </p:nvSpPr>
          <p:spPr bwMode="auto">
            <a:xfrm>
              <a:off x="1972146" y="5438591"/>
              <a:ext cx="991504" cy="329364"/>
            </a:xfrm>
            <a:prstGeom prst="rect">
              <a:avLst/>
            </a:prstGeom>
            <a:noFill/>
            <a:ln w="12700">
              <a:noFill/>
              <a:miter lim="800000"/>
              <a:headEnd/>
              <a:tailEnd/>
            </a:ln>
          </p:spPr>
          <p:txBody>
            <a:bodyPr lIns="75744" anchor="t"/>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defTabSz="641301" eaLnBrk="1" hangingPunct="1">
                <a:defRPr/>
              </a:pPr>
              <a:r>
                <a:rPr lang="en-GB" altLang="it-IT" sz="1200" b="1" dirty="0">
                  <a:solidFill>
                    <a:srgbClr val="0064AA"/>
                  </a:solidFill>
                  <a:latin typeface="Arial" panose="020B0604020202020204" pitchFamily="34" charset="0"/>
                  <a:cs typeface="Arial" panose="020B0604020202020204" pitchFamily="34" charset="0"/>
                  <a:sym typeface="Calibri"/>
                </a:rPr>
                <a:t>1923</a:t>
              </a:r>
            </a:p>
          </p:txBody>
        </p:sp>
        <p:grpSp>
          <p:nvGrpSpPr>
            <p:cNvPr id="104" name="Gruppo 103">
              <a:extLst>
                <a:ext uri="{FF2B5EF4-FFF2-40B4-BE49-F238E27FC236}">
                  <a16:creationId xmlns:a16="http://schemas.microsoft.com/office/drawing/2014/main" id="{52FFB50B-8C89-747C-1B4E-302A51AFADD5}"/>
                </a:ext>
              </a:extLst>
            </p:cNvPr>
            <p:cNvGrpSpPr/>
            <p:nvPr/>
          </p:nvGrpSpPr>
          <p:grpSpPr>
            <a:xfrm>
              <a:off x="1871615" y="4133638"/>
              <a:ext cx="2278739" cy="2143956"/>
              <a:chOff x="1082287" y="4133534"/>
              <a:chExt cx="2278739" cy="2143956"/>
            </a:xfrm>
          </p:grpSpPr>
          <p:sp>
            <p:nvSpPr>
              <p:cNvPr id="105" name="Text Box 25">
                <a:extLst>
                  <a:ext uri="{FF2B5EF4-FFF2-40B4-BE49-F238E27FC236}">
                    <a16:creationId xmlns:a16="http://schemas.microsoft.com/office/drawing/2014/main" id="{6BE50608-B20F-E465-8342-F7BE9A6BC562}"/>
                  </a:ext>
                </a:extLst>
              </p:cNvPr>
              <p:cNvSpPr txBox="1">
                <a:spLocks noChangeAspect="1" noChangeArrowheads="1"/>
              </p:cNvSpPr>
              <p:nvPr/>
            </p:nvSpPr>
            <p:spPr bwMode="auto">
              <a:xfrm>
                <a:off x="1184104" y="5830898"/>
                <a:ext cx="1348360" cy="446592"/>
              </a:xfrm>
              <a:prstGeom prst="rect">
                <a:avLst/>
              </a:prstGeom>
              <a:noFill/>
              <a:ln w="12700">
                <a:noFill/>
                <a:miter lim="800000"/>
                <a:headEnd/>
                <a:tailEnd/>
              </a:ln>
            </p:spPr>
            <p:txBody>
              <a:bodyPr lIns="75744" anchor="b" anchorCtr="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defTabSz="641301" eaLnBrk="1" hangingPunct="1">
                  <a:defRPr/>
                </a:pPr>
                <a:r>
                  <a:rPr lang="en-GB" altLang="it-IT" sz="1000" kern="0" dirty="0">
                    <a:solidFill>
                      <a:prstClr val="black">
                        <a:lumMod val="50000"/>
                        <a:lumOff val="50000"/>
                      </a:prstClr>
                    </a:solidFill>
                    <a:cs typeface="Helvetica"/>
                    <a:sym typeface="Calibri"/>
                  </a:rPr>
                  <a:t>First Thermal Power Plant </a:t>
                </a:r>
              </a:p>
            </p:txBody>
          </p:sp>
          <p:cxnSp>
            <p:nvCxnSpPr>
              <p:cNvPr id="106" name="Connettore 1 33">
                <a:extLst>
                  <a:ext uri="{FF2B5EF4-FFF2-40B4-BE49-F238E27FC236}">
                    <a16:creationId xmlns:a16="http://schemas.microsoft.com/office/drawing/2014/main" id="{B8DB452D-0CAC-B014-B8BE-83A8C54568C9}"/>
                  </a:ext>
                </a:extLst>
              </p:cNvPr>
              <p:cNvCxnSpPr>
                <a:cxnSpLocks/>
              </p:cNvCxnSpPr>
              <p:nvPr/>
            </p:nvCxnSpPr>
            <p:spPr>
              <a:xfrm flipV="1">
                <a:off x="1184104" y="5195442"/>
                <a:ext cx="0" cy="835888"/>
              </a:xfrm>
              <a:prstGeom prst="line">
                <a:avLst/>
              </a:prstGeom>
              <a:noFill/>
              <a:ln w="25400" cap="rnd" cmpd="sng" algn="ctr">
                <a:solidFill>
                  <a:srgbClr val="0064AA"/>
                </a:solidFill>
                <a:prstDash val="sysDot"/>
                <a:round/>
              </a:ln>
              <a:effectLst/>
            </p:spPr>
          </p:cxnSp>
          <p:pic>
            <p:nvPicPr>
              <p:cNvPr id="107" name="Immagine 106">
                <a:extLst>
                  <a:ext uri="{FF2B5EF4-FFF2-40B4-BE49-F238E27FC236}">
                    <a16:creationId xmlns:a16="http://schemas.microsoft.com/office/drawing/2014/main" id="{E82E1839-5143-C8F8-0A0C-DF4A59F69DB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82287" y="4133534"/>
                <a:ext cx="2278739" cy="1159813"/>
              </a:xfrm>
              <a:prstGeom prst="rect">
                <a:avLst/>
              </a:prstGeom>
            </p:spPr>
          </p:pic>
        </p:grpSp>
      </p:grpSp>
      <p:cxnSp>
        <p:nvCxnSpPr>
          <p:cNvPr id="108" name="Connettore 1 33">
            <a:extLst>
              <a:ext uri="{FF2B5EF4-FFF2-40B4-BE49-F238E27FC236}">
                <a16:creationId xmlns:a16="http://schemas.microsoft.com/office/drawing/2014/main" id="{2B9A81DA-A80B-93A6-08DA-D8AC0867C9D0}"/>
              </a:ext>
            </a:extLst>
          </p:cNvPr>
          <p:cNvCxnSpPr>
            <a:cxnSpLocks/>
          </p:cNvCxnSpPr>
          <p:nvPr/>
        </p:nvCxnSpPr>
        <p:spPr>
          <a:xfrm flipV="1">
            <a:off x="1141046" y="4951032"/>
            <a:ext cx="0" cy="586237"/>
          </a:xfrm>
          <a:prstGeom prst="line">
            <a:avLst/>
          </a:prstGeom>
          <a:noFill/>
          <a:ln w="25400" cap="rnd" cmpd="sng" algn="ctr">
            <a:solidFill>
              <a:srgbClr val="0064AA"/>
            </a:solidFill>
            <a:prstDash val="sysDot"/>
            <a:round/>
          </a:ln>
          <a:effectLst/>
        </p:spPr>
      </p:cxnSp>
      <p:grpSp>
        <p:nvGrpSpPr>
          <p:cNvPr id="109" name="Gruppo 108">
            <a:extLst>
              <a:ext uri="{FF2B5EF4-FFF2-40B4-BE49-F238E27FC236}">
                <a16:creationId xmlns:a16="http://schemas.microsoft.com/office/drawing/2014/main" id="{2CE5E557-F3B3-19AE-DEDC-5B4477A4F34B}"/>
              </a:ext>
            </a:extLst>
          </p:cNvPr>
          <p:cNvGrpSpPr/>
          <p:nvPr/>
        </p:nvGrpSpPr>
        <p:grpSpPr>
          <a:xfrm>
            <a:off x="799053" y="4189801"/>
            <a:ext cx="1606612" cy="1843766"/>
            <a:chOff x="539563" y="4118607"/>
            <a:chExt cx="2290794" cy="2628939"/>
          </a:xfrm>
        </p:grpSpPr>
        <p:sp>
          <p:nvSpPr>
            <p:cNvPr id="110" name="Text Box 24">
              <a:extLst>
                <a:ext uri="{FF2B5EF4-FFF2-40B4-BE49-F238E27FC236}">
                  <a16:creationId xmlns:a16="http://schemas.microsoft.com/office/drawing/2014/main" id="{C19567BC-DB2E-66D6-B022-392B8029A7E4}"/>
                </a:ext>
              </a:extLst>
            </p:cNvPr>
            <p:cNvSpPr txBox="1">
              <a:spLocks noChangeAspect="1" noChangeArrowheads="1"/>
            </p:cNvSpPr>
            <p:nvPr/>
          </p:nvSpPr>
          <p:spPr bwMode="auto">
            <a:xfrm>
              <a:off x="973331" y="5609302"/>
              <a:ext cx="991505" cy="329363"/>
            </a:xfrm>
            <a:prstGeom prst="rect">
              <a:avLst/>
            </a:prstGeom>
            <a:noFill/>
            <a:ln w="12700">
              <a:noFill/>
              <a:miter lim="800000"/>
              <a:headEnd/>
              <a:tailEnd/>
            </a:ln>
          </p:spPr>
          <p:txBody>
            <a:bodyPr lIns="75744" anchor="t"/>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defTabSz="641301" eaLnBrk="1" hangingPunct="1">
                <a:defRPr/>
              </a:pPr>
              <a:r>
                <a:rPr lang="en-GB" altLang="it-IT" sz="1200" b="1" dirty="0">
                  <a:solidFill>
                    <a:srgbClr val="0064AA"/>
                  </a:solidFill>
                  <a:latin typeface="Arial" panose="020B0604020202020204" pitchFamily="34" charset="0"/>
                  <a:cs typeface="Arial" panose="020B0604020202020204" pitchFamily="34" charset="0"/>
                  <a:sym typeface="Calibri"/>
                </a:rPr>
                <a:t>1911</a:t>
              </a:r>
            </a:p>
          </p:txBody>
        </p:sp>
        <p:sp>
          <p:nvSpPr>
            <p:cNvPr id="111" name="Text Box 25">
              <a:extLst>
                <a:ext uri="{FF2B5EF4-FFF2-40B4-BE49-F238E27FC236}">
                  <a16:creationId xmlns:a16="http://schemas.microsoft.com/office/drawing/2014/main" id="{3CED4E0F-A6BA-B57C-A6CD-51C60CF52467}"/>
                </a:ext>
              </a:extLst>
            </p:cNvPr>
            <p:cNvSpPr txBox="1">
              <a:spLocks noChangeAspect="1" noChangeArrowheads="1"/>
            </p:cNvSpPr>
            <p:nvPr/>
          </p:nvSpPr>
          <p:spPr bwMode="auto">
            <a:xfrm>
              <a:off x="999360" y="6203841"/>
              <a:ext cx="1830992" cy="543705"/>
            </a:xfrm>
            <a:prstGeom prst="rect">
              <a:avLst/>
            </a:prstGeom>
            <a:noFill/>
            <a:ln w="12700">
              <a:noFill/>
              <a:miter lim="800000"/>
              <a:headEnd/>
              <a:tailEnd/>
            </a:ln>
          </p:spPr>
          <p:txBody>
            <a:bodyPr lIns="75744" anchor="b" anchorCtr="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defTabSz="641301" eaLnBrk="1" hangingPunct="1">
                <a:defRPr/>
              </a:pPr>
              <a:r>
                <a:rPr lang="en-GB" altLang="it-IT" sz="1000" kern="0" dirty="0">
                  <a:solidFill>
                    <a:prstClr val="black">
                      <a:lumMod val="50000"/>
                      <a:lumOff val="50000"/>
                    </a:prstClr>
                  </a:solidFill>
                  <a:cs typeface="Helvetica"/>
                  <a:sym typeface="Calibri"/>
                </a:rPr>
                <a:t>World's First Geothermal Power Plant </a:t>
              </a:r>
            </a:p>
          </p:txBody>
        </p:sp>
        <p:pic>
          <p:nvPicPr>
            <p:cNvPr id="112" name="Immagine 111" descr="Immagine che contiene interno, muro, arredo, bianco e nero&#10;&#10;Descrizione generata automaticamente">
              <a:extLst>
                <a:ext uri="{FF2B5EF4-FFF2-40B4-BE49-F238E27FC236}">
                  <a16:creationId xmlns:a16="http://schemas.microsoft.com/office/drawing/2014/main" id="{1F75D320-A1A1-40A5-81BE-2C13E8A45C4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39563" y="4118607"/>
              <a:ext cx="2290794" cy="1385929"/>
            </a:xfrm>
            <a:prstGeom prst="rect">
              <a:avLst/>
            </a:prstGeom>
          </p:spPr>
        </p:pic>
      </p:grpSp>
      <p:sp>
        <p:nvSpPr>
          <p:cNvPr id="113" name="Text Box 24">
            <a:extLst>
              <a:ext uri="{FF2B5EF4-FFF2-40B4-BE49-F238E27FC236}">
                <a16:creationId xmlns:a16="http://schemas.microsoft.com/office/drawing/2014/main" id="{B2D4571B-98E1-CF75-A8C4-36A75127B025}"/>
              </a:ext>
            </a:extLst>
          </p:cNvPr>
          <p:cNvSpPr txBox="1">
            <a:spLocks noChangeAspect="1" noChangeArrowheads="1"/>
          </p:cNvSpPr>
          <p:nvPr/>
        </p:nvSpPr>
        <p:spPr bwMode="auto">
          <a:xfrm>
            <a:off x="5401510" y="2133054"/>
            <a:ext cx="658992" cy="218948"/>
          </a:xfrm>
          <a:prstGeom prst="rect">
            <a:avLst/>
          </a:prstGeom>
          <a:noFill/>
          <a:ln w="12700">
            <a:noFill/>
            <a:miter lim="800000"/>
            <a:headEnd/>
            <a:tailEnd/>
          </a:ln>
        </p:spPr>
        <p:txBody>
          <a:bodyPr lIns="75744" rIns="0" anchor="t"/>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defTabSz="641301" eaLnBrk="1" hangingPunct="1">
              <a:defRPr/>
            </a:pPr>
            <a:r>
              <a:rPr lang="en-GB" altLang="it-IT" sz="1200" b="1" dirty="0">
                <a:solidFill>
                  <a:srgbClr val="0064AA"/>
                </a:solidFill>
                <a:latin typeface="Arial" panose="020B0604020202020204" pitchFamily="34" charset="0"/>
                <a:cs typeface="Arial" panose="020B0604020202020204" pitchFamily="34" charset="0"/>
                <a:sym typeface="Calibri"/>
              </a:rPr>
              <a:t>2014</a:t>
            </a:r>
            <a:endParaRPr lang="en-GB" altLang="it-IT" sz="1052" b="1" dirty="0">
              <a:solidFill>
                <a:srgbClr val="0064AA"/>
              </a:solidFill>
              <a:latin typeface="Arial" panose="020B0604020202020204" pitchFamily="34" charset="0"/>
              <a:cs typeface="Arial" panose="020B0604020202020204" pitchFamily="34" charset="0"/>
              <a:sym typeface="Calibri"/>
            </a:endParaRPr>
          </a:p>
        </p:txBody>
      </p:sp>
      <p:sp>
        <p:nvSpPr>
          <p:cNvPr id="114" name="Text Box 28">
            <a:extLst>
              <a:ext uri="{FF2B5EF4-FFF2-40B4-BE49-F238E27FC236}">
                <a16:creationId xmlns:a16="http://schemas.microsoft.com/office/drawing/2014/main" id="{BB968E6F-1433-530A-478E-FA0E10BDF8BD}"/>
              </a:ext>
            </a:extLst>
          </p:cNvPr>
          <p:cNvSpPr txBox="1">
            <a:spLocks noChangeAspect="1" noChangeArrowheads="1"/>
          </p:cNvSpPr>
          <p:nvPr/>
        </p:nvSpPr>
        <p:spPr bwMode="auto">
          <a:xfrm>
            <a:off x="5395433" y="2503860"/>
            <a:ext cx="1629854" cy="401407"/>
          </a:xfrm>
          <a:prstGeom prst="rect">
            <a:avLst/>
          </a:prstGeom>
          <a:noFill/>
          <a:ln w="12700">
            <a:noFill/>
            <a:miter lim="800000"/>
            <a:headEnd/>
            <a:tailEnd/>
          </a:ln>
        </p:spPr>
        <p:txBody>
          <a:bodyPr lIns="75744" rIns="0" anchor="b" anchorCtr="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defTabSz="641301" eaLnBrk="1" hangingPunct="1">
              <a:defRPr/>
            </a:pPr>
            <a:r>
              <a:rPr lang="en-US" altLang="it-IT" sz="1000" kern="0" dirty="0">
                <a:solidFill>
                  <a:prstClr val="black">
                    <a:lumMod val="50000"/>
                    <a:lumOff val="50000"/>
                  </a:prstClr>
                </a:solidFill>
                <a:cs typeface="Helvetica"/>
                <a:sym typeface="Calibri"/>
              </a:rPr>
              <a:t>Acquisition of </a:t>
            </a:r>
          </a:p>
          <a:p>
            <a:pPr defTabSz="641301" eaLnBrk="1" hangingPunct="1">
              <a:defRPr/>
            </a:pPr>
            <a:r>
              <a:rPr lang="en-US" altLang="it-IT" sz="1000" kern="0" dirty="0">
                <a:solidFill>
                  <a:prstClr val="black">
                    <a:lumMod val="50000"/>
                    <a:lumOff val="50000"/>
                  </a:prstClr>
                </a:solidFill>
                <a:cs typeface="Helvetica"/>
                <a:sym typeface="Calibri"/>
              </a:rPr>
              <a:t>NES Nuclear Engineering Services ltd.</a:t>
            </a:r>
          </a:p>
        </p:txBody>
      </p:sp>
      <p:cxnSp>
        <p:nvCxnSpPr>
          <p:cNvPr id="115" name="Connettore 1 30">
            <a:extLst>
              <a:ext uri="{FF2B5EF4-FFF2-40B4-BE49-F238E27FC236}">
                <a16:creationId xmlns:a16="http://schemas.microsoft.com/office/drawing/2014/main" id="{0D7972C3-08D5-FF6B-E0FA-C1FD4CD0F9D7}"/>
              </a:ext>
            </a:extLst>
          </p:cNvPr>
          <p:cNvCxnSpPr>
            <a:cxnSpLocks/>
          </p:cNvCxnSpPr>
          <p:nvPr/>
        </p:nvCxnSpPr>
        <p:spPr>
          <a:xfrm flipV="1">
            <a:off x="5370238" y="2334220"/>
            <a:ext cx="0" cy="666178"/>
          </a:xfrm>
          <a:prstGeom prst="line">
            <a:avLst/>
          </a:prstGeom>
          <a:noFill/>
          <a:ln w="25400" cap="rnd" cmpd="sng" algn="ctr">
            <a:solidFill>
              <a:srgbClr val="0064AA"/>
            </a:solidFill>
            <a:prstDash val="sysDot"/>
            <a:round/>
          </a:ln>
          <a:effectLst/>
        </p:spPr>
      </p:cxnSp>
      <p:pic>
        <p:nvPicPr>
          <p:cNvPr id="116" name="Immagine 115">
            <a:extLst>
              <a:ext uri="{FF2B5EF4-FFF2-40B4-BE49-F238E27FC236}">
                <a16:creationId xmlns:a16="http://schemas.microsoft.com/office/drawing/2014/main" id="{12DFAB8A-0515-3A3E-4839-F15006A8164A}"/>
              </a:ext>
            </a:extLst>
          </p:cNvPr>
          <p:cNvPicPr>
            <a:picLocks noChangeAspect="1"/>
          </p:cNvPicPr>
          <p:nvPr/>
        </p:nvPicPr>
        <p:blipFill>
          <a:blip r:embed="rId24"/>
          <a:stretch>
            <a:fillRect/>
          </a:stretch>
        </p:blipFill>
        <p:spPr>
          <a:xfrm>
            <a:off x="7143341" y="3921652"/>
            <a:ext cx="1564822" cy="1080000"/>
          </a:xfrm>
          <a:prstGeom prst="rect">
            <a:avLst/>
          </a:prstGeom>
          <a:effectLst/>
        </p:spPr>
      </p:pic>
      <p:pic>
        <p:nvPicPr>
          <p:cNvPr id="117" name="Immagine 116">
            <a:extLst>
              <a:ext uri="{FF2B5EF4-FFF2-40B4-BE49-F238E27FC236}">
                <a16:creationId xmlns:a16="http://schemas.microsoft.com/office/drawing/2014/main" id="{B0DE3546-37E9-EDE9-C966-5158B8FC9357}"/>
              </a:ext>
            </a:extLst>
          </p:cNvPr>
          <p:cNvPicPr>
            <a:picLocks noChangeAspect="1"/>
          </p:cNvPicPr>
          <p:nvPr/>
        </p:nvPicPr>
        <p:blipFill>
          <a:blip r:embed="rId25"/>
          <a:stretch>
            <a:fillRect/>
          </a:stretch>
        </p:blipFill>
        <p:spPr>
          <a:xfrm>
            <a:off x="5220157" y="2993402"/>
            <a:ext cx="990203" cy="518373"/>
          </a:xfrm>
          <a:prstGeom prst="rect">
            <a:avLst/>
          </a:prstGeom>
        </p:spPr>
      </p:pic>
      <p:pic>
        <p:nvPicPr>
          <p:cNvPr id="118" name="Immagine 117">
            <a:extLst>
              <a:ext uri="{FF2B5EF4-FFF2-40B4-BE49-F238E27FC236}">
                <a16:creationId xmlns:a16="http://schemas.microsoft.com/office/drawing/2014/main" id="{70E247EB-D335-97EA-6861-B9AE7BDB57CB}"/>
              </a:ext>
            </a:extLst>
          </p:cNvPr>
          <p:cNvPicPr>
            <a:picLocks noChangeAspect="1"/>
          </p:cNvPicPr>
          <p:nvPr/>
        </p:nvPicPr>
        <p:blipFill>
          <a:blip r:embed="rId26"/>
          <a:stretch>
            <a:fillRect/>
          </a:stretch>
        </p:blipFill>
        <p:spPr>
          <a:xfrm>
            <a:off x="5039670" y="4583621"/>
            <a:ext cx="1295427" cy="353751"/>
          </a:xfrm>
          <a:prstGeom prst="rect">
            <a:avLst/>
          </a:prstGeom>
        </p:spPr>
      </p:pic>
      <p:pic>
        <p:nvPicPr>
          <p:cNvPr id="120" name="Picture 2" descr="Ansaldo Nucleare logo">
            <a:extLst>
              <a:ext uri="{FF2B5EF4-FFF2-40B4-BE49-F238E27FC236}">
                <a16:creationId xmlns:a16="http://schemas.microsoft.com/office/drawing/2014/main" id="{2E0ED619-03EE-B661-09C3-9FF8EC242845}"/>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t="36989" b="39567"/>
          <a:stretch/>
        </p:blipFill>
        <p:spPr bwMode="auto">
          <a:xfrm>
            <a:off x="767109" y="6207024"/>
            <a:ext cx="1535631" cy="360000"/>
          </a:xfrm>
          <a:prstGeom prst="rect">
            <a:avLst/>
          </a:prstGeom>
          <a:noFill/>
          <a:extLst>
            <a:ext uri="{909E8E84-426E-40DD-AFC4-6F175D3DCCD1}">
              <a14:hiddenFill xmlns:a14="http://schemas.microsoft.com/office/drawing/2010/main">
                <a:solidFill>
                  <a:srgbClr val="FFFFFF"/>
                </a:solidFill>
              </a14:hiddenFill>
            </a:ext>
          </a:extLst>
        </p:spPr>
      </p:pic>
      <p:pic>
        <p:nvPicPr>
          <p:cNvPr id="121" name="Immagine 120">
            <a:extLst>
              <a:ext uri="{FF2B5EF4-FFF2-40B4-BE49-F238E27FC236}">
                <a16:creationId xmlns:a16="http://schemas.microsoft.com/office/drawing/2014/main" id="{4ACE8A44-25EC-D4B3-EF00-BE91A617278A}"/>
              </a:ext>
            </a:extLst>
          </p:cNvPr>
          <p:cNvPicPr>
            <a:picLocks noChangeAspect="1"/>
          </p:cNvPicPr>
          <p:nvPr/>
        </p:nvPicPr>
        <p:blipFill>
          <a:blip r:embed="rId28"/>
          <a:stretch>
            <a:fillRect/>
          </a:stretch>
        </p:blipFill>
        <p:spPr>
          <a:xfrm>
            <a:off x="3206727" y="6190154"/>
            <a:ext cx="1728001" cy="432000"/>
          </a:xfrm>
          <a:prstGeom prst="rect">
            <a:avLst/>
          </a:prstGeom>
        </p:spPr>
      </p:pic>
      <p:sp>
        <p:nvSpPr>
          <p:cNvPr id="122" name="Rettangolo 121">
            <a:extLst>
              <a:ext uri="{FF2B5EF4-FFF2-40B4-BE49-F238E27FC236}">
                <a16:creationId xmlns:a16="http://schemas.microsoft.com/office/drawing/2014/main" id="{EEE9D6ED-623D-200F-2663-1622150510A6}"/>
              </a:ext>
            </a:extLst>
          </p:cNvPr>
          <p:cNvSpPr/>
          <p:nvPr/>
        </p:nvSpPr>
        <p:spPr>
          <a:xfrm>
            <a:off x="7115035" y="5630929"/>
            <a:ext cx="4641573" cy="646331"/>
          </a:xfrm>
          <a:prstGeom prst="rect">
            <a:avLst/>
          </a:prstGeom>
          <a:noFill/>
        </p:spPr>
        <p:txBody>
          <a:bodyPr wrap="square">
            <a:spAutoFit/>
          </a:bodyPr>
          <a:lstStyle/>
          <a:p>
            <a:pPr algn="ctr" defTabSz="641301">
              <a:defRPr/>
            </a:pPr>
            <a:r>
              <a:rPr lang="en-GB" b="1" dirty="0">
                <a:solidFill>
                  <a:prstClr val="black">
                    <a:lumMod val="50000"/>
                    <a:lumOff val="50000"/>
                  </a:prstClr>
                </a:solidFill>
                <a:latin typeface="Barlow Medium" panose="00000600000000000000" pitchFamily="2" charset="0"/>
                <a:ea typeface="Times New Roman" panose="02020603050405020304" pitchFamily="18" charset="0"/>
                <a:cs typeface="Arial" panose="020B0604020202020204" pitchFamily="34" charset="0"/>
                <a:sym typeface="Calibri"/>
              </a:rPr>
              <a:t>A global supplier of turnkey plants, machines, engineering and service solutions </a:t>
            </a:r>
            <a:endParaRPr lang="en-GB" b="1" dirty="0">
              <a:solidFill>
                <a:prstClr val="black">
                  <a:lumMod val="50000"/>
                  <a:lumOff val="50000"/>
                </a:prstClr>
              </a:solidFill>
              <a:latin typeface="Barlow Medium" panose="00000600000000000000" pitchFamily="2" charset="0"/>
              <a:cs typeface="Arial" panose="020B0604020202020204" pitchFamily="34" charset="0"/>
              <a:sym typeface="Calibri"/>
            </a:endParaRPr>
          </a:p>
        </p:txBody>
      </p:sp>
      <p:pic>
        <p:nvPicPr>
          <p:cNvPr id="123" name="Immagine 122" descr="Immagine che contiene testo, Carattere, Elementi grafici, logo&#10;&#10;Descrizione generata automaticamente">
            <a:extLst>
              <a:ext uri="{FF2B5EF4-FFF2-40B4-BE49-F238E27FC236}">
                <a16:creationId xmlns:a16="http://schemas.microsoft.com/office/drawing/2014/main" id="{A8EC1593-80A6-163D-D295-A83391FA9905}"/>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688095" y="1225141"/>
            <a:ext cx="2669364" cy="734144"/>
          </a:xfrm>
          <a:prstGeom prst="rect">
            <a:avLst/>
          </a:prstGeom>
        </p:spPr>
      </p:pic>
      <p:sp>
        <p:nvSpPr>
          <p:cNvPr id="124" name="CasellaDiTesto 123">
            <a:extLst>
              <a:ext uri="{FF2B5EF4-FFF2-40B4-BE49-F238E27FC236}">
                <a16:creationId xmlns:a16="http://schemas.microsoft.com/office/drawing/2014/main" id="{B4BD612A-492B-B0E3-21B6-E589EB57BF99}"/>
              </a:ext>
            </a:extLst>
          </p:cNvPr>
          <p:cNvSpPr txBox="1"/>
          <p:nvPr/>
        </p:nvSpPr>
        <p:spPr>
          <a:xfrm>
            <a:off x="1490598" y="330095"/>
            <a:ext cx="8668010"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b="1" spc="105" dirty="0">
                <a:solidFill>
                  <a:srgbClr val="3FC1AE"/>
                </a:solidFill>
                <a:latin typeface="Barlow Medium" panose="00000600000000000000" pitchFamily="2" charset="0"/>
              </a:rPr>
              <a:t>ANSALDO: A HISTORY SPANNING 170 YEARS</a:t>
            </a:r>
          </a:p>
        </p:txBody>
      </p:sp>
    </p:spTree>
    <p:extLst>
      <p:ext uri="{BB962C8B-B14F-4D97-AF65-F5344CB8AC3E}">
        <p14:creationId xmlns:p14="http://schemas.microsoft.com/office/powerpoint/2010/main" val="875978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C203469-3C16-F896-002D-DAB18B96003E}"/>
              </a:ext>
            </a:extLst>
          </p:cNvPr>
          <p:cNvGraphicFramePr>
            <a:graphicFrameLocks noChangeAspect="1"/>
          </p:cNvGraphicFramePr>
          <p:nvPr>
            <p:custDataLst>
              <p:tags r:id="rId1"/>
            </p:custDataLst>
            <p:extLst>
              <p:ext uri="{D42A27DB-BD31-4B8C-83A1-F6EECF244321}">
                <p14:modId xmlns:p14="http://schemas.microsoft.com/office/powerpoint/2010/main" val="10402390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36" imgH="336" progId="TCLayout.ActiveDocument.1">
                  <p:embed/>
                </p:oleObj>
              </mc:Choice>
              <mc:Fallback>
                <p:oleObj name="Diapositiva think-cell" r:id="rId4" imgW="336" imgH="336" progId="TCLayout.ActiveDocument.1">
                  <p:embed/>
                  <p:pic>
                    <p:nvPicPr>
                      <p:cNvPr id="5" name="think-cell data - do not delete" hidden="1">
                        <a:extLst>
                          <a:ext uri="{FF2B5EF4-FFF2-40B4-BE49-F238E27FC236}">
                            <a16:creationId xmlns:a16="http://schemas.microsoft.com/office/drawing/2014/main" id="{BC203469-3C16-F896-002D-DAB18B96003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Segnaposto piè di pagina 2">
            <a:extLst>
              <a:ext uri="{FF2B5EF4-FFF2-40B4-BE49-F238E27FC236}">
                <a16:creationId xmlns:a16="http://schemas.microsoft.com/office/drawing/2014/main" id="{615E1224-A9E9-2944-0240-A019B8262170}"/>
              </a:ext>
            </a:extLst>
          </p:cNvPr>
          <p:cNvSpPr>
            <a:spLocks noGrp="1"/>
          </p:cNvSpPr>
          <p:nvPr>
            <p:ph type="ftr" sz="quarter" idx="11"/>
          </p:nvPr>
        </p:nvSpPr>
        <p:spPr/>
        <p:txBody>
          <a:bodyPr/>
          <a:lstStyle/>
          <a:p>
            <a:r>
              <a:rPr lang="en-US" dirty="0"/>
              <a:t>POLY-GENERATION OF POWER AND DESALINATED WATER BY SMR</a:t>
            </a:r>
            <a:endParaRPr lang="en-GB" dirty="0"/>
          </a:p>
        </p:txBody>
      </p:sp>
      <p:sp>
        <p:nvSpPr>
          <p:cNvPr id="4" name="Segnaposto numero diapositiva 3">
            <a:extLst>
              <a:ext uri="{FF2B5EF4-FFF2-40B4-BE49-F238E27FC236}">
                <a16:creationId xmlns:a16="http://schemas.microsoft.com/office/drawing/2014/main" id="{8E386735-D93C-34D3-1B58-97DDDD731718}"/>
              </a:ext>
            </a:extLst>
          </p:cNvPr>
          <p:cNvSpPr>
            <a:spLocks noGrp="1"/>
          </p:cNvSpPr>
          <p:nvPr>
            <p:ph type="sldNum" sz="quarter" idx="12"/>
          </p:nvPr>
        </p:nvSpPr>
        <p:spPr/>
        <p:txBody>
          <a:bodyPr/>
          <a:lstStyle/>
          <a:p>
            <a:fld id="{D73811D0-9594-4DB5-A4AA-7A4A397618D5}" type="slidenum">
              <a:rPr lang="en-GB" smtClean="0"/>
              <a:t>3</a:t>
            </a:fld>
            <a:endParaRPr lang="en-GB" dirty="0"/>
          </a:p>
        </p:txBody>
      </p:sp>
      <p:pic>
        <p:nvPicPr>
          <p:cNvPr id="53" name="Immagine 52" descr="Immagine che contiene testo, Carattere, Elementi grafici, logo&#10;&#10;Descrizione generata automaticamente">
            <a:extLst>
              <a:ext uri="{FF2B5EF4-FFF2-40B4-BE49-F238E27FC236}">
                <a16:creationId xmlns:a16="http://schemas.microsoft.com/office/drawing/2014/main" id="{AD4EE5E6-2C81-27E6-4D98-AFD0806370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78" y="32791"/>
            <a:ext cx="1193373" cy="328208"/>
          </a:xfrm>
          <a:prstGeom prst="rect">
            <a:avLst/>
          </a:prstGeom>
        </p:spPr>
      </p:pic>
      <p:grpSp>
        <p:nvGrpSpPr>
          <p:cNvPr id="9" name="Gruppo 8">
            <a:extLst>
              <a:ext uri="{FF2B5EF4-FFF2-40B4-BE49-F238E27FC236}">
                <a16:creationId xmlns:a16="http://schemas.microsoft.com/office/drawing/2014/main" id="{82078057-9511-F137-E43A-8BCEE54FDA51}"/>
              </a:ext>
            </a:extLst>
          </p:cNvPr>
          <p:cNvGrpSpPr/>
          <p:nvPr/>
        </p:nvGrpSpPr>
        <p:grpSpPr>
          <a:xfrm>
            <a:off x="5881980" y="1542844"/>
            <a:ext cx="5930064" cy="3074807"/>
            <a:chOff x="5881980" y="1542844"/>
            <a:chExt cx="5930064" cy="3074807"/>
          </a:xfrm>
        </p:grpSpPr>
        <p:sp>
          <p:nvSpPr>
            <p:cNvPr id="2" name="Rettangolo 1">
              <a:extLst>
                <a:ext uri="{FF2B5EF4-FFF2-40B4-BE49-F238E27FC236}">
                  <a16:creationId xmlns:a16="http://schemas.microsoft.com/office/drawing/2014/main" id="{2345BD04-C323-960E-FE62-953EDD691000}"/>
                </a:ext>
              </a:extLst>
            </p:cNvPr>
            <p:cNvSpPr/>
            <p:nvPr/>
          </p:nvSpPr>
          <p:spPr>
            <a:xfrm>
              <a:off x="5881980" y="1542844"/>
              <a:ext cx="5899911" cy="3074807"/>
            </a:xfrm>
            <a:prstGeom prst="rect">
              <a:avLst/>
            </a:prstGeom>
            <a:solidFill>
              <a:srgbClr val="5B9BD5">
                <a:lumMod val="20000"/>
                <a:lumOff val="80000"/>
              </a:srgbClr>
            </a:solidFill>
            <a:ln w="25400" cap="flat" cmpd="sng" algn="ctr">
              <a:solidFill>
                <a:srgbClr val="4472C4">
                  <a:shade val="50000"/>
                </a:srgbClr>
              </a:solidFill>
              <a:prstDash val="solid"/>
            </a:ln>
            <a:effectLst/>
          </p:spPr>
          <p:txBody>
            <a:bodyPr rtlCol="0" anchor="ctr"/>
            <a:lstStyle/>
            <a:p>
              <a:pPr marL="0" marR="0" lvl="0" indent="0" algn="ctr" defTabSz="912287" eaLnBrk="1" fontAlgn="auto" latinLnBrk="0" hangingPunct="0">
                <a:lnSpc>
                  <a:spcPct val="100000"/>
                </a:lnSpc>
                <a:spcBef>
                  <a:spcPts val="0"/>
                </a:spcBef>
                <a:spcAft>
                  <a:spcPts val="0"/>
                </a:spcAft>
                <a:buClrTx/>
                <a:buSzTx/>
                <a:buFontTx/>
                <a:buNone/>
                <a:tabLst/>
                <a:defRPr/>
              </a:pPr>
              <a:endParaRPr kumimoji="0" lang="en-US" sz="1181" b="0" i="0" u="none" strike="noStrike" kern="0" cap="none" spc="0" normalizeH="0" baseline="0" noProof="0">
                <a:ln>
                  <a:noFill/>
                </a:ln>
                <a:solidFill>
                  <a:srgbClr val="FFFFFF"/>
                </a:solidFill>
                <a:effectLst/>
                <a:uLnTx/>
                <a:uFillTx/>
                <a:latin typeface="Helvetica"/>
                <a:cs typeface="Helvetica"/>
                <a:sym typeface="Calibri"/>
              </a:endParaRPr>
            </a:p>
          </p:txBody>
        </p:sp>
        <p:sp>
          <p:nvSpPr>
            <p:cNvPr id="8" name="CasellaDiTesto 7">
              <a:extLst>
                <a:ext uri="{FF2B5EF4-FFF2-40B4-BE49-F238E27FC236}">
                  <a16:creationId xmlns:a16="http://schemas.microsoft.com/office/drawing/2014/main" id="{9F630C4A-3E32-B001-2286-36301E839C71}"/>
                </a:ext>
              </a:extLst>
            </p:cNvPr>
            <p:cNvSpPr txBox="1"/>
            <p:nvPr/>
          </p:nvSpPr>
          <p:spPr>
            <a:xfrm>
              <a:off x="6012361" y="1543230"/>
              <a:ext cx="5799683" cy="3067506"/>
            </a:xfrm>
            <a:prstGeom prst="rect">
              <a:avLst/>
            </a:prstGeom>
            <a:noFill/>
          </p:spPr>
          <p:txBody>
            <a:bodyPr wrap="square">
              <a:spAutoFit/>
            </a:bodyPr>
            <a:lstStyle/>
            <a:p>
              <a:pPr defTabSz="912287" hangingPunct="0">
                <a:spcBef>
                  <a:spcPts val="421"/>
                </a:spcBef>
                <a:spcAft>
                  <a:spcPts val="421"/>
                </a:spcAft>
              </a:pPr>
              <a:r>
                <a:rPr lang="en-US" sz="2000" b="1" kern="0" dirty="0">
                  <a:solidFill>
                    <a:srgbClr val="000000"/>
                  </a:solidFill>
                  <a:cs typeface="Calibri"/>
                  <a:sym typeface="Calibri"/>
                </a:rPr>
                <a:t>Design Strategies</a:t>
              </a:r>
            </a:p>
            <a:p>
              <a:pPr marL="126240" lvl="1" indent="-126240" defTabSz="912287" hangingPunct="0">
                <a:spcAft>
                  <a:spcPts val="210"/>
                </a:spcAft>
                <a:buFont typeface="Arial" panose="020B0604020202020204" pitchFamily="34" charset="0"/>
                <a:buChar char="•"/>
              </a:pPr>
              <a:r>
                <a:rPr lang="en-US" sz="1600" b="1" kern="0" dirty="0">
                  <a:solidFill>
                    <a:srgbClr val="000000"/>
                  </a:solidFill>
                  <a:cs typeface="Calibri"/>
                  <a:sym typeface="Calibri"/>
                </a:rPr>
                <a:t>Modular Design </a:t>
              </a:r>
              <a:r>
                <a:rPr lang="en-US" sz="1600" kern="0" dirty="0">
                  <a:solidFill>
                    <a:srgbClr val="000000"/>
                  </a:solidFill>
                  <a:cs typeface="Calibri"/>
                  <a:sym typeface="Calibri"/>
                </a:rPr>
                <a:t>concept.</a:t>
              </a:r>
            </a:p>
            <a:p>
              <a:pPr marL="126240" lvl="1" indent="-126240" defTabSz="912287" hangingPunct="0">
                <a:spcAft>
                  <a:spcPts val="210"/>
                </a:spcAft>
                <a:buFont typeface="Arial" panose="020B0604020202020204" pitchFamily="34" charset="0"/>
                <a:buChar char="•"/>
              </a:pPr>
              <a:r>
                <a:rPr lang="en-US" sz="1600" b="1" kern="0" dirty="0">
                  <a:solidFill>
                    <a:srgbClr val="000000"/>
                  </a:solidFill>
                  <a:cs typeface="Calibri"/>
                  <a:sym typeface="Calibri"/>
                </a:rPr>
                <a:t>Design for Maintenance</a:t>
              </a:r>
              <a:r>
                <a:rPr lang="en-US" sz="1600" kern="0" dirty="0">
                  <a:solidFill>
                    <a:srgbClr val="000000"/>
                  </a:solidFill>
                  <a:cs typeface="Calibri"/>
                  <a:sym typeface="Calibri"/>
                </a:rPr>
                <a:t>: replacement by modular concept, mid life replacement, fit to nuclear timing.</a:t>
              </a:r>
            </a:p>
            <a:p>
              <a:pPr marL="126240" lvl="1" indent="-126240" defTabSz="912287" hangingPunct="0">
                <a:spcAft>
                  <a:spcPts val="210"/>
                </a:spcAft>
                <a:buFont typeface="Arial" panose="020B0604020202020204" pitchFamily="34" charset="0"/>
                <a:buChar char="•"/>
              </a:pPr>
              <a:r>
                <a:rPr lang="en-US" sz="1600" b="1" kern="0" dirty="0">
                  <a:solidFill>
                    <a:srgbClr val="000000"/>
                  </a:solidFill>
                  <a:cs typeface="Calibri"/>
                  <a:sym typeface="Calibri"/>
                </a:rPr>
                <a:t>Design for Reliability and Availability</a:t>
              </a:r>
              <a:r>
                <a:rPr lang="en-US" sz="1600" kern="0" dirty="0">
                  <a:solidFill>
                    <a:srgbClr val="000000"/>
                  </a:solidFill>
                  <a:cs typeface="Calibri"/>
                  <a:sym typeface="Calibri"/>
                </a:rPr>
                <a:t>: advanced control strategies, backup of critical systems.</a:t>
              </a:r>
            </a:p>
            <a:p>
              <a:pPr marL="126240" lvl="1" indent="-126240" defTabSz="912287" hangingPunct="0">
                <a:spcAft>
                  <a:spcPts val="210"/>
                </a:spcAft>
                <a:buFont typeface="Arial" panose="020B0604020202020204" pitchFamily="34" charset="0"/>
                <a:buChar char="•"/>
              </a:pPr>
              <a:r>
                <a:rPr lang="en-US" sz="1600" b="1" kern="0" dirty="0">
                  <a:solidFill>
                    <a:srgbClr val="000000"/>
                  </a:solidFill>
                  <a:cs typeface="Calibri"/>
                  <a:sym typeface="Calibri"/>
                </a:rPr>
                <a:t>Design for Resilience</a:t>
              </a:r>
              <a:r>
                <a:rPr lang="en-US" sz="1600" kern="0" dirty="0">
                  <a:solidFill>
                    <a:srgbClr val="000000"/>
                  </a:solidFill>
                  <a:cs typeface="Calibri"/>
                  <a:sym typeface="Calibri"/>
                </a:rPr>
                <a:t>: weatherization, black start, island mode operation.</a:t>
              </a:r>
            </a:p>
            <a:p>
              <a:pPr marL="126240" lvl="1" indent="-126240" defTabSz="912287" hangingPunct="0">
                <a:spcAft>
                  <a:spcPts val="210"/>
                </a:spcAft>
                <a:buFont typeface="Arial" panose="020B0604020202020204" pitchFamily="34" charset="0"/>
                <a:buChar char="•"/>
              </a:pPr>
              <a:r>
                <a:rPr lang="en-US" sz="1600" b="1" kern="0" dirty="0">
                  <a:solidFill>
                    <a:srgbClr val="000000"/>
                  </a:solidFill>
                  <a:cs typeface="Calibri"/>
                  <a:sym typeface="Calibri"/>
                </a:rPr>
                <a:t>Design for Safety</a:t>
              </a:r>
              <a:r>
                <a:rPr lang="en-US" sz="1600" kern="0" dirty="0">
                  <a:solidFill>
                    <a:srgbClr val="000000"/>
                  </a:solidFill>
                  <a:cs typeface="Calibri"/>
                  <a:sym typeface="Calibri"/>
                </a:rPr>
                <a:t>: no impact on the nuclear island, fire fighting.</a:t>
              </a:r>
            </a:p>
            <a:p>
              <a:pPr marL="126240" lvl="1" indent="-126240" defTabSz="912287" hangingPunct="0">
                <a:spcAft>
                  <a:spcPts val="210"/>
                </a:spcAft>
                <a:buFont typeface="Arial" panose="020B0604020202020204" pitchFamily="34" charset="0"/>
                <a:buChar char="•"/>
              </a:pPr>
              <a:r>
                <a:rPr lang="en-US" sz="1600" b="1" kern="0" dirty="0">
                  <a:solidFill>
                    <a:srgbClr val="000000"/>
                  </a:solidFill>
                  <a:cs typeface="Calibri"/>
                  <a:sym typeface="Calibri"/>
                </a:rPr>
                <a:t>Supply Chain </a:t>
              </a:r>
              <a:r>
                <a:rPr lang="en-US" sz="1600" kern="0" dirty="0">
                  <a:solidFill>
                    <a:srgbClr val="000000"/>
                  </a:solidFill>
                  <a:cs typeface="Calibri"/>
                  <a:sym typeface="Calibri"/>
                </a:rPr>
                <a:t>optimization and duplication.</a:t>
              </a:r>
            </a:p>
            <a:p>
              <a:pPr marL="126240" lvl="1" indent="-126240" defTabSz="912287" hangingPunct="0">
                <a:spcAft>
                  <a:spcPts val="210"/>
                </a:spcAft>
                <a:buFont typeface="Arial" panose="020B0604020202020204" pitchFamily="34" charset="0"/>
                <a:buChar char="•"/>
              </a:pPr>
              <a:r>
                <a:rPr lang="en-US" sz="1600" b="1" kern="0" dirty="0">
                  <a:solidFill>
                    <a:srgbClr val="000000"/>
                  </a:solidFill>
                  <a:cs typeface="Calibri"/>
                  <a:sym typeface="Calibri"/>
                </a:rPr>
                <a:t>Controls</a:t>
              </a:r>
              <a:r>
                <a:rPr lang="en-US" sz="1600" kern="0" dirty="0">
                  <a:solidFill>
                    <a:srgbClr val="000000"/>
                  </a:solidFill>
                  <a:cs typeface="Calibri"/>
                  <a:sym typeface="Calibri"/>
                </a:rPr>
                <a:t> and diagnostics.</a:t>
              </a:r>
            </a:p>
          </p:txBody>
        </p:sp>
      </p:grpSp>
      <p:sp>
        <p:nvSpPr>
          <p:cNvPr id="21" name="CasellaDiTesto 20">
            <a:extLst>
              <a:ext uri="{FF2B5EF4-FFF2-40B4-BE49-F238E27FC236}">
                <a16:creationId xmlns:a16="http://schemas.microsoft.com/office/drawing/2014/main" id="{65D13F7E-4C88-4461-9467-B947954BC1FD}"/>
              </a:ext>
            </a:extLst>
          </p:cNvPr>
          <p:cNvSpPr txBox="1"/>
          <p:nvPr/>
        </p:nvSpPr>
        <p:spPr>
          <a:xfrm>
            <a:off x="1490598" y="330095"/>
            <a:ext cx="8668010"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b="1" spc="105" dirty="0">
                <a:solidFill>
                  <a:srgbClr val="3FC1AE"/>
                </a:solidFill>
                <a:latin typeface="Barlow Medium" panose="00000600000000000000" pitchFamily="2" charset="0"/>
              </a:rPr>
              <a:t>Strategies for SMR Steam Power Island Design</a:t>
            </a:r>
          </a:p>
        </p:txBody>
      </p:sp>
      <p:sp>
        <p:nvSpPr>
          <p:cNvPr id="7" name="CasellaDiTesto 6">
            <a:extLst>
              <a:ext uri="{FF2B5EF4-FFF2-40B4-BE49-F238E27FC236}">
                <a16:creationId xmlns:a16="http://schemas.microsoft.com/office/drawing/2014/main" id="{DFBEB327-6660-BF78-2197-455C58AB9BE2}"/>
              </a:ext>
            </a:extLst>
          </p:cNvPr>
          <p:cNvSpPr txBox="1"/>
          <p:nvPr/>
        </p:nvSpPr>
        <p:spPr>
          <a:xfrm>
            <a:off x="379956" y="1305128"/>
            <a:ext cx="5195461" cy="4996240"/>
          </a:xfrm>
          <a:prstGeom prst="rect">
            <a:avLst/>
          </a:prstGeom>
          <a:noFill/>
        </p:spPr>
        <p:txBody>
          <a:bodyPr wrap="square">
            <a:spAutoFit/>
          </a:bodyPr>
          <a:lstStyle/>
          <a:p>
            <a:pPr defTabSz="912287" hangingPunct="0">
              <a:spcAft>
                <a:spcPts val="842"/>
              </a:spcAft>
            </a:pPr>
            <a:r>
              <a:rPr lang="en-US" sz="2000" b="1" kern="0" dirty="0">
                <a:solidFill>
                  <a:srgbClr val="000000"/>
                </a:solidFill>
                <a:cs typeface="Calibri"/>
                <a:sym typeface="Calibri"/>
              </a:rPr>
              <a:t>Steam Power Island Design Goals</a:t>
            </a:r>
            <a:r>
              <a:rPr lang="en-US" sz="2000" kern="0" dirty="0">
                <a:solidFill>
                  <a:srgbClr val="000000"/>
                </a:solidFill>
                <a:cs typeface="Calibri"/>
                <a:sym typeface="Calibri"/>
              </a:rPr>
              <a:t>: </a:t>
            </a:r>
          </a:p>
          <a:p>
            <a:pPr marL="126240" indent="-126240" defTabSz="912287" hangingPunct="0">
              <a:spcAft>
                <a:spcPts val="842"/>
              </a:spcAft>
              <a:buFont typeface="Arial" panose="020B0604020202020204" pitchFamily="34" charset="0"/>
              <a:buChar char="•"/>
            </a:pPr>
            <a:r>
              <a:rPr lang="en-US" b="1" kern="0" dirty="0">
                <a:solidFill>
                  <a:srgbClr val="000000"/>
                </a:solidFill>
                <a:cs typeface="Calibri"/>
                <a:sym typeface="Calibri"/>
              </a:rPr>
              <a:t>fit for purposes</a:t>
            </a:r>
            <a:r>
              <a:rPr lang="en-US" kern="0" dirty="0">
                <a:solidFill>
                  <a:srgbClr val="000000"/>
                </a:solidFill>
                <a:cs typeface="Calibri"/>
                <a:sym typeface="Calibri"/>
              </a:rPr>
              <a:t>: base load &amp; flexible operation, largest availability, major resilience to grid instabilities and (extreme) weather, non-nuclear services, black start capability.</a:t>
            </a:r>
          </a:p>
          <a:p>
            <a:pPr marL="126240" indent="-126240" defTabSz="912287" hangingPunct="0">
              <a:spcAft>
                <a:spcPts val="842"/>
              </a:spcAft>
              <a:buFont typeface="Arial" panose="020B0604020202020204" pitchFamily="34" charset="0"/>
              <a:buChar char="•"/>
            </a:pPr>
            <a:r>
              <a:rPr lang="en-US" b="1" kern="0" dirty="0">
                <a:solidFill>
                  <a:srgbClr val="000000"/>
                </a:solidFill>
                <a:cs typeface="Calibri"/>
                <a:sym typeface="Calibri"/>
              </a:rPr>
              <a:t>fit in time</a:t>
            </a:r>
            <a:r>
              <a:rPr lang="en-US" kern="0" dirty="0">
                <a:solidFill>
                  <a:srgbClr val="000000"/>
                </a:solidFill>
                <a:cs typeface="Calibri"/>
                <a:sym typeface="Calibri"/>
              </a:rPr>
              <a:t>: </a:t>
            </a:r>
            <a:r>
              <a:rPr lang="en-US" kern="0" dirty="0" err="1">
                <a:solidFill>
                  <a:srgbClr val="000000"/>
                </a:solidFill>
                <a:cs typeface="Calibri"/>
                <a:sym typeface="Calibri"/>
              </a:rPr>
              <a:t>NOAK</a:t>
            </a:r>
            <a:r>
              <a:rPr lang="en-US" kern="0" dirty="0">
                <a:solidFill>
                  <a:srgbClr val="000000"/>
                </a:solidFill>
                <a:cs typeface="Calibri"/>
                <a:sym typeface="Calibri"/>
              </a:rPr>
              <a:t> design, modular approach, supply chain optimization.</a:t>
            </a:r>
          </a:p>
          <a:p>
            <a:pPr marL="126240" indent="-126240" defTabSz="912287" hangingPunct="0">
              <a:spcAft>
                <a:spcPts val="842"/>
              </a:spcAft>
              <a:buFont typeface="Arial" panose="020B0604020202020204" pitchFamily="34" charset="0"/>
              <a:buChar char="•"/>
            </a:pPr>
            <a:r>
              <a:rPr lang="en-US" b="1" kern="0" dirty="0">
                <a:solidFill>
                  <a:srgbClr val="000000"/>
                </a:solidFill>
                <a:cs typeface="Calibri"/>
                <a:sym typeface="Calibri"/>
              </a:rPr>
              <a:t>fit in cost</a:t>
            </a:r>
            <a:r>
              <a:rPr lang="en-US" kern="0" dirty="0">
                <a:solidFill>
                  <a:srgbClr val="000000"/>
                </a:solidFill>
                <a:cs typeface="Calibri"/>
                <a:sym typeface="Calibri"/>
              </a:rPr>
              <a:t>: design to (life cycle) LCOE cost, supply chain optimization. </a:t>
            </a:r>
          </a:p>
          <a:p>
            <a:pPr marL="126240" indent="-126240" defTabSz="912287" hangingPunct="0">
              <a:spcAft>
                <a:spcPts val="842"/>
              </a:spcAft>
              <a:buFont typeface="Arial" panose="020B0604020202020204" pitchFamily="34" charset="0"/>
              <a:buChar char="•"/>
            </a:pPr>
            <a:r>
              <a:rPr lang="en-US" b="1" kern="0" dirty="0">
                <a:solidFill>
                  <a:srgbClr val="000000"/>
                </a:solidFill>
                <a:cs typeface="Calibri"/>
                <a:sym typeface="Calibri"/>
              </a:rPr>
              <a:t>tailored design </a:t>
            </a:r>
            <a:r>
              <a:rPr lang="en-US" kern="0" dirty="0">
                <a:solidFill>
                  <a:srgbClr val="000000"/>
                </a:solidFill>
                <a:cs typeface="Calibri"/>
                <a:sym typeface="Calibri"/>
              </a:rPr>
              <a:t>strategies.</a:t>
            </a:r>
            <a:r>
              <a:rPr lang="en-US" b="1" kern="0" dirty="0">
                <a:solidFill>
                  <a:srgbClr val="000000"/>
                </a:solidFill>
                <a:cs typeface="Calibri"/>
                <a:sym typeface="Calibri"/>
              </a:rPr>
              <a:t> </a:t>
            </a:r>
          </a:p>
          <a:p>
            <a:pPr marL="126240" indent="-126240" defTabSz="912287" hangingPunct="0">
              <a:spcAft>
                <a:spcPts val="842"/>
              </a:spcAft>
              <a:buFont typeface="Arial" panose="020B0604020202020204" pitchFamily="34" charset="0"/>
              <a:buChar char="•"/>
            </a:pPr>
            <a:r>
              <a:rPr lang="en-US" kern="0" dirty="0">
                <a:solidFill>
                  <a:srgbClr val="000000"/>
                </a:solidFill>
                <a:cs typeface="Calibri"/>
                <a:sym typeface="Calibri"/>
              </a:rPr>
              <a:t>adopt </a:t>
            </a:r>
            <a:r>
              <a:rPr lang="en-US" b="1" kern="0" dirty="0">
                <a:solidFill>
                  <a:srgbClr val="000000"/>
                </a:solidFill>
                <a:cs typeface="Calibri"/>
                <a:sym typeface="Calibri"/>
              </a:rPr>
              <a:t>high TRL </a:t>
            </a:r>
            <a:r>
              <a:rPr lang="en-US" kern="0" dirty="0">
                <a:solidFill>
                  <a:srgbClr val="000000"/>
                </a:solidFill>
                <a:cs typeface="Calibri"/>
                <a:sym typeface="Calibri"/>
              </a:rPr>
              <a:t>(Technology Readiness Level ≥ 8)</a:t>
            </a:r>
            <a:r>
              <a:rPr lang="en-US" b="1" kern="0" dirty="0">
                <a:solidFill>
                  <a:srgbClr val="000000"/>
                </a:solidFill>
                <a:cs typeface="Calibri"/>
                <a:sym typeface="Calibri"/>
              </a:rPr>
              <a:t> </a:t>
            </a:r>
            <a:r>
              <a:rPr lang="en-US" kern="0" dirty="0">
                <a:solidFill>
                  <a:srgbClr val="000000"/>
                </a:solidFill>
                <a:cs typeface="Calibri"/>
                <a:sym typeface="Calibri"/>
              </a:rPr>
              <a:t>solutions.</a:t>
            </a:r>
          </a:p>
          <a:p>
            <a:pPr defTabSz="912287" hangingPunct="0">
              <a:spcAft>
                <a:spcPts val="421"/>
              </a:spcAft>
            </a:pPr>
            <a:endParaRPr lang="en-US" sz="1600" b="1" kern="0" dirty="0">
              <a:solidFill>
                <a:srgbClr val="000000"/>
              </a:solidFill>
              <a:cs typeface="Calibri"/>
              <a:sym typeface="Calibri"/>
            </a:endParaRPr>
          </a:p>
          <a:p>
            <a:pPr defTabSz="912287" hangingPunct="0">
              <a:spcAft>
                <a:spcPts val="421"/>
              </a:spcAft>
            </a:pPr>
            <a:r>
              <a:rPr lang="en-US" sz="2000" b="1" kern="0" dirty="0">
                <a:solidFill>
                  <a:srgbClr val="000000"/>
                </a:solidFill>
                <a:cs typeface="Calibri"/>
                <a:sym typeface="Calibri"/>
              </a:rPr>
              <a:t>Levelized Cost of Electricity</a:t>
            </a:r>
          </a:p>
          <a:p>
            <a:pPr marL="126240" indent="-126240" defTabSz="912287" hangingPunct="0">
              <a:spcAft>
                <a:spcPts val="421"/>
              </a:spcAft>
              <a:buFont typeface="Arial" panose="020B0604020202020204" pitchFamily="34" charset="0"/>
              <a:buChar char="•"/>
            </a:pPr>
            <a:r>
              <a:rPr lang="en-US" kern="0" dirty="0">
                <a:solidFill>
                  <a:srgbClr val="000000"/>
                </a:solidFill>
                <a:cs typeface="Calibri"/>
                <a:sym typeface="Calibri"/>
              </a:rPr>
              <a:t>Target</a:t>
            </a:r>
            <a:r>
              <a:rPr lang="en-US" b="1" kern="0" dirty="0">
                <a:solidFill>
                  <a:srgbClr val="000000"/>
                </a:solidFill>
                <a:cs typeface="Calibri"/>
                <a:sym typeface="Calibri"/>
              </a:rPr>
              <a:t> LCOE </a:t>
            </a:r>
            <a:r>
              <a:rPr lang="en-US" kern="0" dirty="0">
                <a:solidFill>
                  <a:srgbClr val="000000"/>
                </a:solidFill>
                <a:cs typeface="Calibri"/>
                <a:sym typeface="Calibri"/>
              </a:rPr>
              <a:t>=</a:t>
            </a:r>
            <a:r>
              <a:rPr lang="en-US" b="1" kern="0" dirty="0">
                <a:solidFill>
                  <a:srgbClr val="000000"/>
                </a:solidFill>
                <a:cs typeface="Calibri"/>
                <a:sym typeface="Calibri"/>
              </a:rPr>
              <a:t> 70 ÷100 €/MWh</a:t>
            </a:r>
          </a:p>
        </p:txBody>
      </p:sp>
      <p:grpSp>
        <p:nvGrpSpPr>
          <p:cNvPr id="6" name="Gruppo 5">
            <a:extLst>
              <a:ext uri="{FF2B5EF4-FFF2-40B4-BE49-F238E27FC236}">
                <a16:creationId xmlns:a16="http://schemas.microsoft.com/office/drawing/2014/main" id="{36C5BC31-0162-4D30-DF0A-1C1541957E0A}"/>
              </a:ext>
            </a:extLst>
          </p:cNvPr>
          <p:cNvGrpSpPr/>
          <p:nvPr/>
        </p:nvGrpSpPr>
        <p:grpSpPr>
          <a:xfrm>
            <a:off x="291097" y="1377319"/>
            <a:ext cx="11709400" cy="3456789"/>
            <a:chOff x="357627" y="1918730"/>
            <a:chExt cx="12451674" cy="4114800"/>
          </a:xfrm>
        </p:grpSpPr>
        <p:grpSp>
          <p:nvGrpSpPr>
            <p:cNvPr id="22" name="Gruppo 21">
              <a:extLst>
                <a:ext uri="{FF2B5EF4-FFF2-40B4-BE49-F238E27FC236}">
                  <a16:creationId xmlns:a16="http://schemas.microsoft.com/office/drawing/2014/main" id="{F77159A0-54AF-5868-9F54-FB279AD2B988}"/>
                </a:ext>
              </a:extLst>
            </p:cNvPr>
            <p:cNvGrpSpPr/>
            <p:nvPr/>
          </p:nvGrpSpPr>
          <p:grpSpPr>
            <a:xfrm>
              <a:off x="357627" y="1918730"/>
              <a:ext cx="12451674" cy="4114800"/>
              <a:chOff x="357627" y="1918730"/>
              <a:chExt cx="12451674" cy="4114800"/>
            </a:xfrm>
          </p:grpSpPr>
          <p:grpSp>
            <p:nvGrpSpPr>
              <p:cNvPr id="26" name="Gruppo 25">
                <a:extLst>
                  <a:ext uri="{FF2B5EF4-FFF2-40B4-BE49-F238E27FC236}">
                    <a16:creationId xmlns:a16="http://schemas.microsoft.com/office/drawing/2014/main" id="{9AD9E6A8-4D96-01D0-C58F-CAAAC219ACC2}"/>
                  </a:ext>
                </a:extLst>
              </p:cNvPr>
              <p:cNvGrpSpPr/>
              <p:nvPr/>
            </p:nvGrpSpPr>
            <p:grpSpPr>
              <a:xfrm>
                <a:off x="357627" y="1918730"/>
                <a:ext cx="12380220" cy="4114800"/>
                <a:chOff x="266953" y="2687422"/>
                <a:chExt cx="12380220" cy="4114800"/>
              </a:xfrm>
            </p:grpSpPr>
            <p:sp>
              <p:nvSpPr>
                <p:cNvPr id="29" name="Rettangolo 28">
                  <a:extLst>
                    <a:ext uri="{FF2B5EF4-FFF2-40B4-BE49-F238E27FC236}">
                      <a16:creationId xmlns:a16="http://schemas.microsoft.com/office/drawing/2014/main" id="{B6FEABA1-1749-EE04-F296-DF2AC49CBC3A}"/>
                    </a:ext>
                  </a:extLst>
                </p:cNvPr>
                <p:cNvSpPr/>
                <p:nvPr/>
              </p:nvSpPr>
              <p:spPr>
                <a:xfrm>
                  <a:off x="266953" y="2687422"/>
                  <a:ext cx="12380220" cy="4114800"/>
                </a:xfrm>
                <a:prstGeom prst="rect">
                  <a:avLst/>
                </a:prstGeom>
                <a:solidFill>
                  <a:srgbClr val="FFFFFF"/>
                </a:solidFill>
                <a:ln w="44450" cap="flat" cmpd="dbl">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mj-lt"/>
                    <a:ea typeface="+mj-ea"/>
                    <a:cs typeface="+mj-cs"/>
                    <a:sym typeface="Calibri"/>
                  </a:endParaRPr>
                </a:p>
              </p:txBody>
            </p:sp>
            <p:pic>
              <p:nvPicPr>
                <p:cNvPr id="30" name="Immagine 29">
                  <a:extLst>
                    <a:ext uri="{FF2B5EF4-FFF2-40B4-BE49-F238E27FC236}">
                      <a16:creationId xmlns:a16="http://schemas.microsoft.com/office/drawing/2014/main" id="{B236FD9C-36D9-F972-B441-76CBEA669967}"/>
                    </a:ext>
                  </a:extLst>
                </p:cNvPr>
                <p:cNvPicPr>
                  <a:picLocks noChangeAspect="1"/>
                </p:cNvPicPr>
                <p:nvPr/>
              </p:nvPicPr>
              <p:blipFill rotWithShape="1">
                <a:blip r:embed="rId7"/>
                <a:srcRect b="908"/>
                <a:stretch/>
              </p:blipFill>
              <p:spPr>
                <a:xfrm>
                  <a:off x="462095" y="3381284"/>
                  <a:ext cx="11860263" cy="2830832"/>
                </a:xfrm>
                <a:prstGeom prst="rect">
                  <a:avLst/>
                </a:prstGeom>
              </p:spPr>
            </p:pic>
            <p:pic>
              <p:nvPicPr>
                <p:cNvPr id="31" name="Immagine 30">
                  <a:extLst>
                    <a:ext uri="{FF2B5EF4-FFF2-40B4-BE49-F238E27FC236}">
                      <a16:creationId xmlns:a16="http://schemas.microsoft.com/office/drawing/2014/main" id="{96880777-CAD2-5865-792D-A5049BB48743}"/>
                    </a:ext>
                  </a:extLst>
                </p:cNvPr>
                <p:cNvPicPr>
                  <a:picLocks noChangeAspect="1"/>
                </p:cNvPicPr>
                <p:nvPr/>
              </p:nvPicPr>
              <p:blipFill>
                <a:blip r:embed="rId8"/>
                <a:stretch>
                  <a:fillRect/>
                </a:stretch>
              </p:blipFill>
              <p:spPr>
                <a:xfrm>
                  <a:off x="10604674" y="6067926"/>
                  <a:ext cx="1666875" cy="514350"/>
                </a:xfrm>
                <a:prstGeom prst="rect">
                  <a:avLst/>
                </a:prstGeom>
              </p:spPr>
            </p:pic>
          </p:grpSp>
          <p:sp>
            <p:nvSpPr>
              <p:cNvPr id="27" name="CasellaDiTesto 26">
                <a:extLst>
                  <a:ext uri="{FF2B5EF4-FFF2-40B4-BE49-F238E27FC236}">
                    <a16:creationId xmlns:a16="http://schemas.microsoft.com/office/drawing/2014/main" id="{BFF961BD-A86C-73A2-4419-77E55E822E85}"/>
                  </a:ext>
                </a:extLst>
              </p:cNvPr>
              <p:cNvSpPr txBox="1"/>
              <p:nvPr/>
            </p:nvSpPr>
            <p:spPr>
              <a:xfrm>
                <a:off x="425812" y="5027009"/>
                <a:ext cx="5762087" cy="95256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t">
                <a:spAutoFit/>
              </a:bodyPr>
              <a:lstStyle/>
              <a:p>
                <a:pPr>
                  <a:spcAft>
                    <a:spcPts val="300"/>
                  </a:spcAft>
                  <a:tabLst>
                    <a:tab pos="355600" algn="l"/>
                    <a:tab pos="722313" algn="l"/>
                  </a:tabLst>
                </a:pPr>
                <a:r>
                  <a:rPr lang="en-GB" sz="1800" b="0" i="0" u="none" strike="noStrike" baseline="0" dirty="0">
                    <a:solidFill>
                      <a:srgbClr val="000000"/>
                    </a:solidFill>
                    <a:latin typeface="Arial" panose="020B0604020202020204" pitchFamily="34" charset="0"/>
                  </a:rPr>
                  <a:t>  	</a:t>
                </a:r>
                <a:r>
                  <a:rPr lang="en-GB" sz="2000" b="1" i="0" u="none" strike="noStrike" baseline="30000" dirty="0">
                    <a:solidFill>
                      <a:srgbClr val="CFA052"/>
                    </a:solidFill>
                    <a:latin typeface="Arial" panose="020B0604020202020204" pitchFamily="34" charset="0"/>
                  </a:rPr>
                  <a:t>(3) 	</a:t>
                </a:r>
                <a:r>
                  <a:rPr lang="en-GB" sz="1400" b="0" i="0" u="none" strike="noStrike" baseline="0" dirty="0">
                    <a:solidFill>
                      <a:srgbClr val="000000"/>
                    </a:solidFill>
                    <a:latin typeface="Arial" panose="020B0604020202020204" pitchFamily="34" charset="0"/>
                  </a:rPr>
                  <a:t>marginal cost of operating fully depreciated plant</a:t>
                </a:r>
                <a:endParaRPr lang="en-GB" sz="1800" b="0" i="0" u="none" strike="noStrike" baseline="0" dirty="0">
                  <a:solidFill>
                    <a:srgbClr val="000000"/>
                  </a:solidFill>
                  <a:latin typeface="Arial" panose="020B0604020202020204" pitchFamily="34" charset="0"/>
                </a:endParaRPr>
              </a:p>
              <a:p>
                <a:pPr>
                  <a:spcAft>
                    <a:spcPts val="300"/>
                  </a:spcAft>
                  <a:tabLst>
                    <a:tab pos="361950" algn="l"/>
                    <a:tab pos="722313" algn="l"/>
                  </a:tabLst>
                </a:pPr>
                <a:r>
                  <a:rPr lang="en-GB" sz="1600" b="0" i="0" u="none" strike="noStrike" baseline="0" dirty="0">
                    <a:solidFill>
                      <a:srgbClr val="000000"/>
                    </a:solidFill>
                    <a:latin typeface="Arial" panose="020B0604020202020204" pitchFamily="34" charset="0"/>
                  </a:rPr>
                  <a:t> 	</a:t>
                </a:r>
                <a:r>
                  <a:rPr lang="en-GB" sz="1800" b="1" i="0" u="none" strike="noStrike" baseline="30000" dirty="0">
                    <a:solidFill>
                      <a:srgbClr val="CFA052"/>
                    </a:solidFill>
                    <a:latin typeface="Arial" panose="020B0604020202020204" pitchFamily="34" charset="0"/>
                  </a:rPr>
                  <a:t>(4) 	</a:t>
                </a:r>
                <a:r>
                  <a:rPr lang="en-GB" sz="1400" b="0" i="0" u="none" strike="noStrike" baseline="0" dirty="0">
                    <a:solidFill>
                      <a:srgbClr val="000000"/>
                    </a:solidFill>
                    <a:latin typeface="Arial" panose="020B0604020202020204" pitchFamily="34" charset="0"/>
                  </a:rPr>
                  <a:t>Vogtle NPP</a:t>
                </a:r>
                <a:endParaRPr lang="en-US" sz="1800" b="0" i="0" u="none" strike="noStrike" baseline="0" dirty="0">
                  <a:solidFill>
                    <a:srgbClr val="000000"/>
                  </a:solidFill>
                  <a:latin typeface="Arial" panose="020B0604020202020204" pitchFamily="34" charset="0"/>
                </a:endParaRPr>
              </a:p>
              <a:p>
                <a:pPr>
                  <a:spcAft>
                    <a:spcPts val="300"/>
                  </a:spcAft>
                  <a:tabLst>
                    <a:tab pos="361950" algn="l"/>
                    <a:tab pos="717550" algn="l"/>
                  </a:tabLst>
                </a:pPr>
                <a:r>
                  <a:rPr lang="en-GB" sz="1800" b="1" i="0" u="none" strike="noStrike" baseline="30000" dirty="0">
                    <a:solidFill>
                      <a:srgbClr val="7AA778"/>
                    </a:solidFill>
                    <a:latin typeface="Arial" panose="020B0604020202020204" pitchFamily="34" charset="0"/>
                  </a:rPr>
                  <a:t>     	(5) 	</a:t>
                </a:r>
                <a:r>
                  <a:rPr lang="en-GB" sz="1400" b="0" i="0" u="none" strike="noStrike" baseline="0" dirty="0">
                    <a:solidFill>
                      <a:srgbClr val="000000"/>
                    </a:solidFill>
                    <a:latin typeface="Arial" panose="020B0604020202020204" pitchFamily="34" charset="0"/>
                  </a:rPr>
                  <a:t>CCGT with 20%vol green H2</a:t>
                </a:r>
                <a:endParaRPr kumimoji="0" lang="en-GB" sz="1800" b="0" i="0" u="none" strike="noStrike" cap="none" spc="0" normalizeH="0" baseline="0" dirty="0">
                  <a:ln>
                    <a:noFill/>
                  </a:ln>
                  <a:solidFill>
                    <a:srgbClr val="000000"/>
                  </a:solidFill>
                  <a:effectLst/>
                  <a:uFillTx/>
                  <a:latin typeface="+mj-lt"/>
                  <a:ea typeface="+mj-ea"/>
                  <a:cs typeface="+mj-cs"/>
                  <a:sym typeface="Calibri"/>
                </a:endParaRPr>
              </a:p>
            </p:txBody>
          </p:sp>
          <p:sp>
            <p:nvSpPr>
              <p:cNvPr id="28" name="CasellaDiTesto 27">
                <a:extLst>
                  <a:ext uri="{FF2B5EF4-FFF2-40B4-BE49-F238E27FC236}">
                    <a16:creationId xmlns:a16="http://schemas.microsoft.com/office/drawing/2014/main" id="{C9FC03A2-30F0-C5FF-AC65-8DEDDA632A45}"/>
                  </a:ext>
                </a:extLst>
              </p:cNvPr>
              <p:cNvSpPr txBox="1"/>
              <p:nvPr/>
            </p:nvSpPr>
            <p:spPr>
              <a:xfrm>
                <a:off x="10786949" y="2035813"/>
                <a:ext cx="2022352" cy="3754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GB" sz="1800" b="1" i="1" u="none" strike="noStrike" cap="none" spc="0" normalizeH="0" baseline="0" dirty="0">
                    <a:ln>
                      <a:noFill/>
                    </a:ln>
                    <a:solidFill>
                      <a:srgbClr val="000000"/>
                    </a:solidFill>
                    <a:effectLst/>
                    <a:uFillTx/>
                    <a:latin typeface="+mj-lt"/>
                    <a:ea typeface="+mj-ea"/>
                    <a:cs typeface="+mj-cs"/>
                    <a:sym typeface="Calibri"/>
                  </a:rPr>
                  <a:t>US focused data</a:t>
                </a:r>
              </a:p>
            </p:txBody>
          </p:sp>
        </p:grpSp>
        <p:sp>
          <p:nvSpPr>
            <p:cNvPr id="23" name="Rombo 22">
              <a:extLst>
                <a:ext uri="{FF2B5EF4-FFF2-40B4-BE49-F238E27FC236}">
                  <a16:creationId xmlns:a16="http://schemas.microsoft.com/office/drawing/2014/main" id="{FDEB1FC1-09D5-1D7B-0489-57E4A20B66CF}"/>
                </a:ext>
              </a:extLst>
            </p:cNvPr>
            <p:cNvSpPr/>
            <p:nvPr/>
          </p:nvSpPr>
          <p:spPr>
            <a:xfrm>
              <a:off x="609550" y="5107663"/>
              <a:ext cx="217067" cy="227125"/>
            </a:xfrm>
            <a:prstGeom prst="diamond">
              <a:avLst/>
            </a:prstGeom>
            <a:solidFill>
              <a:srgbClr val="CFA05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mj-lt"/>
                <a:ea typeface="+mj-ea"/>
                <a:cs typeface="+mj-cs"/>
                <a:sym typeface="Calibri"/>
              </a:endParaRPr>
            </a:p>
          </p:txBody>
        </p:sp>
        <p:sp>
          <p:nvSpPr>
            <p:cNvPr id="24" name="Rombo 23">
              <a:extLst>
                <a:ext uri="{FF2B5EF4-FFF2-40B4-BE49-F238E27FC236}">
                  <a16:creationId xmlns:a16="http://schemas.microsoft.com/office/drawing/2014/main" id="{EF7C5BF3-D05F-0607-38ED-29C6BFD6B679}"/>
                </a:ext>
              </a:extLst>
            </p:cNvPr>
            <p:cNvSpPr/>
            <p:nvPr/>
          </p:nvSpPr>
          <p:spPr>
            <a:xfrm>
              <a:off x="603919" y="5389087"/>
              <a:ext cx="217067" cy="227125"/>
            </a:xfrm>
            <a:prstGeom prst="diamond">
              <a:avLst/>
            </a:prstGeom>
            <a:solidFill>
              <a:srgbClr val="CFA05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mj-lt"/>
                <a:ea typeface="+mj-ea"/>
                <a:cs typeface="+mj-cs"/>
                <a:sym typeface="Calibri"/>
              </a:endParaRPr>
            </a:p>
          </p:txBody>
        </p:sp>
        <p:sp>
          <p:nvSpPr>
            <p:cNvPr id="25" name="Rombo 24">
              <a:extLst>
                <a:ext uri="{FF2B5EF4-FFF2-40B4-BE49-F238E27FC236}">
                  <a16:creationId xmlns:a16="http://schemas.microsoft.com/office/drawing/2014/main" id="{B3AD63A4-6A9A-6E80-1114-AD4D38C12A0A}"/>
                </a:ext>
              </a:extLst>
            </p:cNvPr>
            <p:cNvSpPr/>
            <p:nvPr/>
          </p:nvSpPr>
          <p:spPr>
            <a:xfrm>
              <a:off x="603919" y="5647713"/>
              <a:ext cx="217067" cy="227125"/>
            </a:xfrm>
            <a:prstGeom prst="diamond">
              <a:avLst/>
            </a:prstGeom>
            <a:solidFill>
              <a:srgbClr val="7AA778"/>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mj-lt"/>
                <a:ea typeface="+mj-ea"/>
                <a:cs typeface="+mj-cs"/>
                <a:sym typeface="Calibri"/>
              </a:endParaRPr>
            </a:p>
          </p:txBody>
        </p:sp>
      </p:grpSp>
      <p:sp>
        <p:nvSpPr>
          <p:cNvPr id="20" name="CasellaDiTesto 19">
            <a:extLst>
              <a:ext uri="{FF2B5EF4-FFF2-40B4-BE49-F238E27FC236}">
                <a16:creationId xmlns:a16="http://schemas.microsoft.com/office/drawing/2014/main" id="{265822EB-C585-A99F-6625-799C563A5A78}"/>
              </a:ext>
            </a:extLst>
          </p:cNvPr>
          <p:cNvSpPr txBox="1"/>
          <p:nvPr/>
        </p:nvSpPr>
        <p:spPr>
          <a:xfrm>
            <a:off x="5718169" y="2805300"/>
            <a:ext cx="5902650" cy="3013468"/>
          </a:xfrm>
          <a:prstGeom prst="rect">
            <a:avLst/>
          </a:prstGeom>
          <a:solidFill>
            <a:srgbClr val="70AD47">
              <a:lumMod val="40000"/>
              <a:lumOff val="60000"/>
            </a:srgbClr>
          </a:solidFill>
          <a:ln w="19050" cap="flat">
            <a:solidFill>
              <a:srgbClr val="000000"/>
            </a:solidFill>
            <a:miter lim="400000"/>
          </a:ln>
          <a:effectLst/>
          <a:sp3d/>
        </p:spPr>
        <p:txBody>
          <a:bodyPr rot="0" spcFirstLastPara="1" vertOverflow="overflow" horzOverflow="overflow" vert="horz" wrap="square" lIns="34202" tIns="34202" rIns="34202" bIns="34202" numCol="1" spcCol="38100" rtlCol="0" anchor="t">
            <a:spAutoFit/>
          </a:bodyPr>
          <a:lstStyle/>
          <a:p>
            <a:pPr marL="0" marR="0" lvl="0" indent="0" algn="ctr" defTabSz="912072" eaLnBrk="1" fontAlgn="auto" latinLnBrk="0" hangingPunct="0">
              <a:lnSpc>
                <a:spcPct val="100000"/>
              </a:lnSpc>
              <a:spcBef>
                <a:spcPts val="210"/>
              </a:spcBef>
              <a:spcAft>
                <a:spcPts val="210"/>
              </a:spcAft>
              <a:buClrTx/>
              <a:buSzTx/>
              <a:buFontTx/>
              <a:buNone/>
              <a:tabLst/>
              <a:defRPr/>
            </a:pPr>
            <a:endParaRPr kumimoji="0" lang="en-GB" b="1" i="0" u="none" strike="noStrike" kern="0" cap="none" spc="0" normalizeH="0" baseline="0" noProof="0" dirty="0">
              <a:ln>
                <a:noFill/>
              </a:ln>
              <a:solidFill>
                <a:srgbClr val="000000"/>
              </a:solidFill>
              <a:effectLst/>
              <a:uLnTx/>
              <a:uFillTx/>
              <a:cs typeface="Calibri"/>
              <a:sym typeface="Calibri"/>
            </a:endParaRPr>
          </a:p>
          <a:p>
            <a:pPr marL="0" marR="0" lvl="0" indent="0" algn="ctr" defTabSz="912072" eaLnBrk="1" fontAlgn="auto" latinLnBrk="0" hangingPunct="0">
              <a:lnSpc>
                <a:spcPct val="100000"/>
              </a:lnSpc>
              <a:spcBef>
                <a:spcPts val="210"/>
              </a:spcBef>
              <a:spcAft>
                <a:spcPts val="210"/>
              </a:spcAft>
              <a:buClrTx/>
              <a:buSzTx/>
              <a:buFontTx/>
              <a:buNone/>
              <a:tabLst/>
              <a:defRPr/>
            </a:pPr>
            <a:r>
              <a:rPr kumimoji="0" lang="en-GB" sz="2400" b="1" i="0" u="none" strike="noStrike" kern="0" cap="none" spc="0" normalizeH="0" baseline="0" noProof="0" dirty="0">
                <a:ln>
                  <a:noFill/>
                </a:ln>
                <a:solidFill>
                  <a:srgbClr val="000000"/>
                </a:solidFill>
                <a:effectLst/>
                <a:uLnTx/>
                <a:uFillTx/>
                <a:cs typeface="Calibri"/>
                <a:sym typeface="Calibri"/>
              </a:rPr>
              <a:t>Target SMR Customer:</a:t>
            </a:r>
          </a:p>
          <a:p>
            <a:pPr marL="0" marR="0" lvl="0" indent="0" algn="ctr" defTabSz="912072" eaLnBrk="1" fontAlgn="auto" latinLnBrk="0" hangingPunct="0">
              <a:lnSpc>
                <a:spcPct val="100000"/>
              </a:lnSpc>
              <a:spcBef>
                <a:spcPts val="210"/>
              </a:spcBef>
              <a:spcAft>
                <a:spcPts val="210"/>
              </a:spcAft>
              <a:buClrTx/>
              <a:buSzTx/>
              <a:buFontTx/>
              <a:buNone/>
              <a:tabLst/>
              <a:defRPr/>
            </a:pPr>
            <a:r>
              <a:rPr kumimoji="0" lang="en-GB" b="1" i="0" u="none" strike="noStrike" kern="0" cap="none" spc="0" normalizeH="0" baseline="0" noProof="0" dirty="0">
                <a:ln>
                  <a:noFill/>
                </a:ln>
                <a:solidFill>
                  <a:srgbClr val="000000"/>
                </a:solidFill>
                <a:effectLst/>
                <a:uLnTx/>
                <a:uFillTx/>
                <a:cs typeface="Calibri"/>
                <a:sym typeface="Calibri"/>
              </a:rPr>
              <a:t>not the usual NPP one!</a:t>
            </a:r>
          </a:p>
          <a:p>
            <a:pPr marL="0" marR="0" lvl="0" indent="0" algn="ctr" defTabSz="912072" eaLnBrk="1" fontAlgn="auto" latinLnBrk="0" hangingPunct="0">
              <a:lnSpc>
                <a:spcPct val="100000"/>
              </a:lnSpc>
              <a:spcBef>
                <a:spcPts val="210"/>
              </a:spcBef>
              <a:spcAft>
                <a:spcPts val="210"/>
              </a:spcAft>
              <a:buClrTx/>
              <a:buSzTx/>
              <a:buFontTx/>
              <a:buNone/>
              <a:tabLst/>
              <a:defRPr/>
            </a:pPr>
            <a:endParaRPr kumimoji="0" lang="en-GB" b="1" i="0" u="none" strike="noStrike" kern="0" cap="none" spc="0" normalizeH="0" baseline="0" noProof="0" dirty="0">
              <a:ln>
                <a:noFill/>
              </a:ln>
              <a:solidFill>
                <a:srgbClr val="000000"/>
              </a:solidFill>
              <a:effectLst/>
              <a:uLnTx/>
              <a:uFillTx/>
              <a:cs typeface="Calibri"/>
              <a:sym typeface="Calibri"/>
            </a:endParaRPr>
          </a:p>
          <a:p>
            <a:pPr marL="620713" marR="0" lvl="0" indent="-285750" defTabSz="912072" eaLnBrk="1" fontAlgn="auto" latinLnBrk="0" hangingPunct="0">
              <a:lnSpc>
                <a:spcPct val="100000"/>
              </a:lnSpc>
              <a:spcBef>
                <a:spcPts val="210"/>
              </a:spcBef>
              <a:spcAft>
                <a:spcPts val="210"/>
              </a:spcAft>
              <a:buClrTx/>
              <a:buSzTx/>
              <a:buFont typeface="Arial" panose="020B0604020202020204" pitchFamily="34" charset="0"/>
              <a:buChar char="•"/>
              <a:tabLst/>
              <a:defRPr/>
            </a:pPr>
            <a:r>
              <a:rPr kumimoji="0" lang="en-GB" b="1" i="0" u="none" strike="noStrike" kern="0" cap="none" spc="0" normalizeH="0" baseline="0" noProof="0" dirty="0">
                <a:ln>
                  <a:noFill/>
                </a:ln>
                <a:solidFill>
                  <a:srgbClr val="000000"/>
                </a:solidFill>
                <a:effectLst/>
                <a:uLnTx/>
                <a:uFillTx/>
                <a:cs typeface="Calibri"/>
                <a:sym typeface="Calibri"/>
              </a:rPr>
              <a:t>In 2023 Google electricity consumption grew up </a:t>
            </a:r>
            <a:br>
              <a:rPr kumimoji="0" lang="en-GB" b="1" i="0" u="none" strike="noStrike" kern="0" cap="none" spc="0" normalizeH="0" baseline="0" noProof="0" dirty="0">
                <a:ln>
                  <a:noFill/>
                </a:ln>
                <a:solidFill>
                  <a:srgbClr val="000000"/>
                </a:solidFill>
                <a:effectLst/>
                <a:uLnTx/>
                <a:uFillTx/>
                <a:cs typeface="Calibri"/>
                <a:sym typeface="Calibri"/>
              </a:rPr>
            </a:br>
            <a:r>
              <a:rPr kumimoji="0" lang="en-GB" b="1" i="0" u="none" strike="noStrike" kern="0" cap="none" spc="0" normalizeH="0" baseline="0" noProof="0" dirty="0">
                <a:ln>
                  <a:noFill/>
                </a:ln>
                <a:solidFill>
                  <a:srgbClr val="000000"/>
                </a:solidFill>
                <a:effectLst/>
                <a:uLnTx/>
                <a:uFillTx/>
                <a:cs typeface="Calibri"/>
                <a:sym typeface="Calibri"/>
              </a:rPr>
              <a:t>to 24 TWh, more than Croatia.</a:t>
            </a:r>
          </a:p>
          <a:p>
            <a:pPr marL="620713" lvl="0" indent="-285750" defTabSz="912072" hangingPunct="0">
              <a:spcBef>
                <a:spcPts val="210"/>
              </a:spcBef>
              <a:spcAft>
                <a:spcPts val="210"/>
              </a:spcAft>
              <a:buFont typeface="Arial" panose="020B0604020202020204" pitchFamily="34" charset="0"/>
              <a:buChar char="•"/>
              <a:defRPr/>
            </a:pPr>
            <a:r>
              <a:rPr lang="en-GB" b="1" dirty="0"/>
              <a:t>Agreement with Kairos Power to buy 500 MWs </a:t>
            </a:r>
            <a:br>
              <a:rPr lang="en-GB" b="1" dirty="0"/>
            </a:br>
            <a:r>
              <a:rPr lang="en-GB" b="1" dirty="0"/>
              <a:t>from six to seven SMRs by 2030.</a:t>
            </a:r>
          </a:p>
          <a:p>
            <a:pPr lvl="0" algn="ctr" defTabSz="912072" hangingPunct="0">
              <a:spcBef>
                <a:spcPts val="210"/>
              </a:spcBef>
              <a:spcAft>
                <a:spcPts val="210"/>
              </a:spcAft>
              <a:defRPr/>
            </a:pPr>
            <a:endParaRPr kumimoji="0" lang="en-GB" b="1" i="0" u="none" strike="noStrike" kern="0" cap="none" spc="0" normalizeH="0" baseline="0" noProof="0" dirty="0">
              <a:ln>
                <a:noFill/>
              </a:ln>
              <a:solidFill>
                <a:srgbClr val="000000"/>
              </a:solidFill>
              <a:effectLst/>
              <a:uLnTx/>
              <a:uFillTx/>
              <a:cs typeface="Calibri"/>
              <a:sym typeface="Calibri"/>
            </a:endParaRPr>
          </a:p>
        </p:txBody>
      </p:sp>
    </p:spTree>
    <p:extLst>
      <p:ext uri="{BB962C8B-B14F-4D97-AF65-F5344CB8AC3E}">
        <p14:creationId xmlns:p14="http://schemas.microsoft.com/office/powerpoint/2010/main" val="349566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 presetClass="exit" presetSubtype="0" fill="hold"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615E1224-A9E9-2944-0240-A019B8262170}"/>
              </a:ext>
            </a:extLst>
          </p:cNvPr>
          <p:cNvSpPr>
            <a:spLocks noGrp="1"/>
          </p:cNvSpPr>
          <p:nvPr>
            <p:ph type="ftr" sz="quarter" idx="11"/>
          </p:nvPr>
        </p:nvSpPr>
        <p:spPr/>
        <p:txBody>
          <a:bodyPr/>
          <a:lstStyle/>
          <a:p>
            <a:r>
              <a:rPr lang="en-US" dirty="0"/>
              <a:t>POLY-GENERATION OF POWER AND DESALINATED WATER BY SMR</a:t>
            </a:r>
            <a:endParaRPr lang="en-GB" dirty="0"/>
          </a:p>
        </p:txBody>
      </p:sp>
      <p:sp>
        <p:nvSpPr>
          <p:cNvPr id="4" name="Segnaposto numero diapositiva 3">
            <a:extLst>
              <a:ext uri="{FF2B5EF4-FFF2-40B4-BE49-F238E27FC236}">
                <a16:creationId xmlns:a16="http://schemas.microsoft.com/office/drawing/2014/main" id="{8E386735-D93C-34D3-1B58-97DDDD731718}"/>
              </a:ext>
            </a:extLst>
          </p:cNvPr>
          <p:cNvSpPr>
            <a:spLocks noGrp="1"/>
          </p:cNvSpPr>
          <p:nvPr>
            <p:ph type="sldNum" sz="quarter" idx="12"/>
          </p:nvPr>
        </p:nvSpPr>
        <p:spPr/>
        <p:txBody>
          <a:bodyPr/>
          <a:lstStyle/>
          <a:p>
            <a:fld id="{D73811D0-9594-4DB5-A4AA-7A4A397618D5}" type="slidenum">
              <a:rPr lang="en-GB" smtClean="0"/>
              <a:t>4</a:t>
            </a:fld>
            <a:endParaRPr lang="en-GB" dirty="0"/>
          </a:p>
        </p:txBody>
      </p:sp>
      <p:pic>
        <p:nvPicPr>
          <p:cNvPr id="53" name="Immagine 52" descr="Immagine che contiene testo, Carattere, Elementi grafici, logo&#10;&#10;Descrizione generata automaticamente">
            <a:extLst>
              <a:ext uri="{FF2B5EF4-FFF2-40B4-BE49-F238E27FC236}">
                <a16:creationId xmlns:a16="http://schemas.microsoft.com/office/drawing/2014/main" id="{AD4EE5E6-2C81-27E6-4D98-AFD0806370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78" y="32791"/>
            <a:ext cx="1193373" cy="328208"/>
          </a:xfrm>
          <a:prstGeom prst="rect">
            <a:avLst/>
          </a:prstGeom>
        </p:spPr>
      </p:pic>
      <p:sp>
        <p:nvSpPr>
          <p:cNvPr id="2" name="CasellaDiTesto 1">
            <a:extLst>
              <a:ext uri="{FF2B5EF4-FFF2-40B4-BE49-F238E27FC236}">
                <a16:creationId xmlns:a16="http://schemas.microsoft.com/office/drawing/2014/main" id="{28C35D42-A7DE-6273-35A7-A81A64778A49}"/>
              </a:ext>
            </a:extLst>
          </p:cNvPr>
          <p:cNvSpPr txBox="1"/>
          <p:nvPr/>
        </p:nvSpPr>
        <p:spPr>
          <a:xfrm>
            <a:off x="298508" y="1437339"/>
            <a:ext cx="7252578" cy="3447098"/>
          </a:xfrm>
          <a:prstGeom prst="rect">
            <a:avLst/>
          </a:prstGeom>
          <a:noFill/>
        </p:spPr>
        <p:txBody>
          <a:bodyPr wrap="square">
            <a:spAutoFit/>
          </a:bodyPr>
          <a:lstStyle/>
          <a:p>
            <a:r>
              <a:rPr lang="en-US" sz="2000" b="1" dirty="0"/>
              <a:t>Day-Ahead (Spot) Electricity Market </a:t>
            </a:r>
          </a:p>
          <a:p>
            <a:pPr marL="180000" indent="-180000">
              <a:buFont typeface="Arial" panose="020B0604020202020204" pitchFamily="34" charset="0"/>
              <a:buChar char="•"/>
            </a:pPr>
            <a:r>
              <a:rPr lang="en-US" b="1" dirty="0"/>
              <a:t>Producers</a:t>
            </a:r>
            <a:r>
              <a:rPr lang="en-US" dirty="0"/>
              <a:t>: offer electricity for each hour of the next day with the quantity (MWh) and the minimum selling price (€/MWh).</a:t>
            </a:r>
          </a:p>
          <a:p>
            <a:pPr marL="180000" indent="-180000">
              <a:buFont typeface="Arial" panose="020B0604020202020204" pitchFamily="34" charset="0"/>
              <a:buChar char="•"/>
            </a:pPr>
            <a:r>
              <a:rPr lang="en-US" b="1" dirty="0"/>
              <a:t>Consumers</a:t>
            </a:r>
            <a:r>
              <a:rPr lang="en-US" dirty="0"/>
              <a:t>: bid hourly demand for electricity with the quantity and the maximum purchase price. </a:t>
            </a:r>
          </a:p>
          <a:p>
            <a:pPr marL="180000" indent="-180000">
              <a:buFont typeface="Arial" panose="020B0604020202020204" pitchFamily="34" charset="0"/>
              <a:buChar char="•"/>
            </a:pPr>
            <a:r>
              <a:rPr lang="en-US" b="1" dirty="0"/>
              <a:t>Market Operator</a:t>
            </a:r>
            <a:r>
              <a:rPr lang="en-US" dirty="0"/>
              <a:t>: </a:t>
            </a:r>
          </a:p>
          <a:p>
            <a:pPr marL="432000" lvl="1" indent="-180000">
              <a:buFont typeface="Calibri" panose="020F0502020204030204" pitchFamily="34" charset="0"/>
              <a:buChar char="‒"/>
              <a:tabLst>
                <a:tab pos="185189" algn="l"/>
              </a:tabLst>
            </a:pPr>
            <a:r>
              <a:rPr lang="en-US" dirty="0"/>
              <a:t>Economic </a:t>
            </a:r>
            <a:r>
              <a:rPr lang="en-US" b="1" dirty="0"/>
              <a:t>Merit Order</a:t>
            </a:r>
            <a:r>
              <a:rPr lang="en-US" dirty="0"/>
              <a:t>. </a:t>
            </a:r>
          </a:p>
          <a:p>
            <a:pPr marL="432000" lvl="1" indent="-180000">
              <a:buFont typeface="Calibri" panose="020F0502020204030204" pitchFamily="34" charset="0"/>
              <a:buChar char="‒"/>
              <a:tabLst>
                <a:tab pos="185189" algn="l"/>
              </a:tabLst>
            </a:pPr>
            <a:r>
              <a:rPr lang="en-US" b="1" dirty="0"/>
              <a:t>Supply Curve</a:t>
            </a:r>
            <a:r>
              <a:rPr lang="en-US" dirty="0"/>
              <a:t>:  Renewables, Nuclear, Lignite, Coal, Natural Gas Base Load, </a:t>
            </a:r>
            <a:r>
              <a:rPr lang="en-US" dirty="0" err="1"/>
              <a:t>Peakers</a:t>
            </a:r>
            <a:r>
              <a:rPr lang="en-US" dirty="0"/>
              <a:t>.</a:t>
            </a:r>
          </a:p>
          <a:p>
            <a:pPr marL="432000" lvl="1" indent="-180000">
              <a:buFont typeface="Calibri" panose="020F0502020204030204" pitchFamily="34" charset="0"/>
              <a:buChar char="‒"/>
              <a:tabLst>
                <a:tab pos="185189" algn="l"/>
              </a:tabLst>
            </a:pPr>
            <a:r>
              <a:rPr lang="en-US" b="1" dirty="0"/>
              <a:t>Demand Curve.</a:t>
            </a:r>
            <a:r>
              <a:rPr lang="en-US" dirty="0"/>
              <a:t> </a:t>
            </a:r>
          </a:p>
          <a:p>
            <a:pPr marL="180000" indent="-180000">
              <a:buFont typeface="Arial" panose="020B0604020202020204" pitchFamily="34" charset="0"/>
              <a:buChar char="•"/>
            </a:pPr>
            <a:r>
              <a:rPr lang="en-US" dirty="0"/>
              <a:t>The </a:t>
            </a:r>
            <a:r>
              <a:rPr lang="en-US" b="1" dirty="0"/>
              <a:t>Market-Clearing Price</a:t>
            </a:r>
            <a:r>
              <a:rPr lang="en-US" dirty="0"/>
              <a:t> is set.</a:t>
            </a:r>
          </a:p>
          <a:p>
            <a:pPr marL="180000" indent="-180000">
              <a:buFont typeface="Arial" panose="020B0604020202020204" pitchFamily="34" charset="0"/>
              <a:buChar char="•"/>
            </a:pPr>
            <a:r>
              <a:rPr lang="en-US" dirty="0"/>
              <a:t>The </a:t>
            </a:r>
            <a:r>
              <a:rPr lang="en-US" b="1" dirty="0"/>
              <a:t>Marginal</a:t>
            </a:r>
            <a:r>
              <a:rPr lang="en-US" dirty="0"/>
              <a:t> generator set the price: the most expensive is cleared.</a:t>
            </a:r>
          </a:p>
        </p:txBody>
      </p:sp>
      <p:pic>
        <p:nvPicPr>
          <p:cNvPr id="5" name="Picture 2" descr="No alt text provided for this image">
            <a:extLst>
              <a:ext uri="{FF2B5EF4-FFF2-40B4-BE49-F238E27FC236}">
                <a16:creationId xmlns:a16="http://schemas.microsoft.com/office/drawing/2014/main" id="{85BEFE4B-02C5-39E0-9663-7A98E6DADD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155" y="1317448"/>
            <a:ext cx="7229703" cy="3686879"/>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D726A633-4231-837F-6D12-8BC9FBA90879}"/>
              </a:ext>
            </a:extLst>
          </p:cNvPr>
          <p:cNvPicPr>
            <a:picLocks noChangeAspect="1"/>
          </p:cNvPicPr>
          <p:nvPr/>
        </p:nvPicPr>
        <p:blipFill rotWithShape="1">
          <a:blip r:embed="rId5"/>
          <a:srcRect l="1688" t="1457" r="1526" b="15771"/>
          <a:stretch/>
        </p:blipFill>
        <p:spPr>
          <a:xfrm>
            <a:off x="7680639" y="1224674"/>
            <a:ext cx="4120204" cy="2761732"/>
          </a:xfrm>
          <a:prstGeom prst="rect">
            <a:avLst/>
          </a:prstGeom>
        </p:spPr>
      </p:pic>
      <p:pic>
        <p:nvPicPr>
          <p:cNvPr id="8" name="Immagine 7">
            <a:extLst>
              <a:ext uri="{FF2B5EF4-FFF2-40B4-BE49-F238E27FC236}">
                <a16:creationId xmlns:a16="http://schemas.microsoft.com/office/drawing/2014/main" id="{26C50A3F-2B31-2C6E-A013-9588929F61F9}"/>
              </a:ext>
            </a:extLst>
          </p:cNvPr>
          <p:cNvPicPr>
            <a:picLocks noChangeAspect="1"/>
          </p:cNvPicPr>
          <p:nvPr/>
        </p:nvPicPr>
        <p:blipFill rotWithShape="1">
          <a:blip r:embed="rId6"/>
          <a:srcRect l="2521" t="525" r="1413" b="16084"/>
          <a:stretch/>
        </p:blipFill>
        <p:spPr>
          <a:xfrm>
            <a:off x="7863821" y="3990637"/>
            <a:ext cx="3942557" cy="2644561"/>
          </a:xfrm>
          <a:prstGeom prst="rect">
            <a:avLst/>
          </a:prstGeom>
        </p:spPr>
      </p:pic>
      <p:sp>
        <p:nvSpPr>
          <p:cNvPr id="9" name="CasellaDiTesto 8">
            <a:extLst>
              <a:ext uri="{FF2B5EF4-FFF2-40B4-BE49-F238E27FC236}">
                <a16:creationId xmlns:a16="http://schemas.microsoft.com/office/drawing/2014/main" id="{2CAE8E74-2650-1EA9-28FD-EE155E1F6E77}"/>
              </a:ext>
            </a:extLst>
          </p:cNvPr>
          <p:cNvSpPr txBox="1"/>
          <p:nvPr/>
        </p:nvSpPr>
        <p:spPr>
          <a:xfrm>
            <a:off x="275155" y="5073465"/>
            <a:ext cx="7229703" cy="1503168"/>
          </a:xfrm>
          <a:prstGeom prst="rect">
            <a:avLst/>
          </a:prstGeom>
          <a:noFill/>
        </p:spPr>
        <p:txBody>
          <a:bodyPr wrap="square">
            <a:spAutoFit/>
          </a:bodyPr>
          <a:lstStyle/>
          <a:p>
            <a:r>
              <a:rPr lang="en-US" sz="1968" b="1" dirty="0"/>
              <a:t>Negative Prices</a:t>
            </a:r>
          </a:p>
          <a:p>
            <a:pPr marL="180000" indent="-180000">
              <a:buFont typeface="Arial" panose="020B0604020202020204" pitchFamily="34" charset="0"/>
              <a:buChar char="•"/>
            </a:pPr>
            <a:r>
              <a:rPr lang="en-US" dirty="0"/>
              <a:t>RES and subsidized generators often offer at negative prices: </a:t>
            </a:r>
            <a:r>
              <a:rPr lang="en-US" b="1" dirty="0"/>
              <a:t>pay to sell</a:t>
            </a:r>
            <a:r>
              <a:rPr lang="en-US" dirty="0"/>
              <a:t>.</a:t>
            </a:r>
          </a:p>
          <a:p>
            <a:pPr marL="180000" indent="-180000">
              <a:buFont typeface="Arial" panose="020B0604020202020204" pitchFamily="34" charset="0"/>
              <a:buChar char="•"/>
            </a:pPr>
            <a:r>
              <a:rPr lang="en-US" dirty="0"/>
              <a:t>The Marginal Cleared Price can get negative: </a:t>
            </a:r>
            <a:r>
              <a:rPr lang="en-US" b="1" dirty="0"/>
              <a:t>paid to consume</a:t>
            </a:r>
            <a:r>
              <a:rPr lang="en-US" dirty="0"/>
              <a:t>.</a:t>
            </a:r>
          </a:p>
          <a:p>
            <a:pPr marL="180000" indent="-180000">
              <a:buFont typeface="Arial" panose="020B0604020202020204" pitchFamily="34" charset="0"/>
              <a:buChar char="•"/>
            </a:pPr>
            <a:r>
              <a:rPr lang="en-US" dirty="0"/>
              <a:t>2023 Christmas week: Germany experienced </a:t>
            </a:r>
            <a:r>
              <a:rPr lang="en-US" b="1" dirty="0"/>
              <a:t>38</a:t>
            </a:r>
            <a:r>
              <a:rPr lang="en-US" dirty="0"/>
              <a:t> continuous </a:t>
            </a:r>
            <a:r>
              <a:rPr lang="en-US" b="1" dirty="0"/>
              <a:t>hours</a:t>
            </a:r>
            <a:r>
              <a:rPr lang="en-US" dirty="0"/>
              <a:t> of negative prices.</a:t>
            </a:r>
          </a:p>
        </p:txBody>
      </p:sp>
      <p:sp>
        <p:nvSpPr>
          <p:cNvPr id="10" name="CasellaDiTesto 9">
            <a:extLst>
              <a:ext uri="{FF2B5EF4-FFF2-40B4-BE49-F238E27FC236}">
                <a16:creationId xmlns:a16="http://schemas.microsoft.com/office/drawing/2014/main" id="{4B6D21A9-52C0-E222-5A0B-B2A4F266A9D9}"/>
              </a:ext>
            </a:extLst>
          </p:cNvPr>
          <p:cNvSpPr txBox="1"/>
          <p:nvPr/>
        </p:nvSpPr>
        <p:spPr>
          <a:xfrm>
            <a:off x="291187" y="1271768"/>
            <a:ext cx="7343224" cy="3738991"/>
          </a:xfrm>
          <a:prstGeom prst="rect">
            <a:avLst/>
          </a:prstGeom>
          <a:solidFill>
            <a:schemeClr val="bg1"/>
          </a:solidFill>
          <a:ln w="28575">
            <a:solidFill>
              <a:srgbClr val="4472C4"/>
            </a:solidFill>
          </a:ln>
        </p:spPr>
        <p:txBody>
          <a:bodyPr wrap="square" lIns="177082" tIns="404760" rIns="177082" bIns="404760" rtlCol="0" anchor="ctr">
            <a:noAutofit/>
          </a:bodyPr>
          <a:lstStyle/>
          <a:p>
            <a:r>
              <a:rPr lang="en-US" sz="2000" dirty="0"/>
              <a:t>Alterative Sales models: </a:t>
            </a:r>
            <a:r>
              <a:rPr lang="en-US" sz="2000" b="1" dirty="0"/>
              <a:t>long-term contracts</a:t>
            </a:r>
            <a:r>
              <a:rPr lang="en-US" sz="2000" dirty="0"/>
              <a:t>. </a:t>
            </a:r>
          </a:p>
          <a:p>
            <a:endParaRPr lang="en-US" sz="2000" dirty="0"/>
          </a:p>
          <a:p>
            <a:r>
              <a:rPr lang="en-US" sz="2000" b="1" dirty="0"/>
              <a:t>Contract for Difference</a:t>
            </a:r>
            <a:r>
              <a:rPr lang="en-US" sz="2000" dirty="0"/>
              <a:t>:</a:t>
            </a:r>
            <a:r>
              <a:rPr lang="en-US" sz="2000" b="1" dirty="0"/>
              <a:t> </a:t>
            </a:r>
            <a:r>
              <a:rPr lang="en-US" sz="2000" dirty="0"/>
              <a:t>governments compensate producers or consumers.</a:t>
            </a:r>
          </a:p>
          <a:p>
            <a:endParaRPr lang="en-US" sz="2000" dirty="0"/>
          </a:p>
          <a:p>
            <a:r>
              <a:rPr lang="en-GB" dirty="0"/>
              <a:t>Microsoft :</a:t>
            </a:r>
          </a:p>
          <a:p>
            <a:pPr marL="285750" indent="-285750">
              <a:buFont typeface="Arial" panose="020B0604020202020204" pitchFamily="34" charset="0"/>
              <a:buChar char="•"/>
            </a:pPr>
            <a:r>
              <a:rPr lang="en-GB" dirty="0"/>
              <a:t>deal with Constellation to restart Three Mile Island NPP.</a:t>
            </a:r>
          </a:p>
          <a:p>
            <a:pPr marL="285750" indent="-285750">
              <a:buFont typeface="Arial" panose="020B0604020202020204" pitchFamily="34" charset="0"/>
              <a:buChar char="•"/>
            </a:pPr>
            <a:r>
              <a:rPr lang="en-GB" dirty="0"/>
              <a:t>might pay about $110-$115 /MWh with a 20-year-long PPA.</a:t>
            </a:r>
          </a:p>
          <a:p>
            <a:endParaRPr lang="en-GB" sz="2000" dirty="0"/>
          </a:p>
          <a:p>
            <a:r>
              <a:rPr lang="en-US" sz="2000" dirty="0"/>
              <a:t>Electricity </a:t>
            </a:r>
            <a:r>
              <a:rPr lang="en-US" sz="2000" b="1" dirty="0"/>
              <a:t>Market Design </a:t>
            </a:r>
            <a:r>
              <a:rPr lang="en-US" sz="2000" dirty="0"/>
              <a:t>reform.</a:t>
            </a:r>
          </a:p>
        </p:txBody>
      </p:sp>
      <p:sp>
        <p:nvSpPr>
          <p:cNvPr id="11" name="CasellaDiTesto 10">
            <a:extLst>
              <a:ext uri="{FF2B5EF4-FFF2-40B4-BE49-F238E27FC236}">
                <a16:creationId xmlns:a16="http://schemas.microsoft.com/office/drawing/2014/main" id="{3DC65F00-6D2C-5A68-D8B3-0B93CE40F54C}"/>
              </a:ext>
            </a:extLst>
          </p:cNvPr>
          <p:cNvSpPr txBox="1"/>
          <p:nvPr/>
        </p:nvSpPr>
        <p:spPr>
          <a:xfrm>
            <a:off x="1490598" y="330095"/>
            <a:ext cx="8668010"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b="1" spc="105" dirty="0">
                <a:solidFill>
                  <a:srgbClr val="3FC1AE"/>
                </a:solidFill>
                <a:latin typeface="Barlow Medium" panose="00000600000000000000" pitchFamily="2" charset="0"/>
              </a:rPr>
              <a:t>Day Ahead Market: Merit Order and Negative Prices</a:t>
            </a:r>
          </a:p>
        </p:txBody>
      </p:sp>
    </p:spTree>
    <p:extLst>
      <p:ext uri="{BB962C8B-B14F-4D97-AF65-F5344CB8AC3E}">
        <p14:creationId xmlns:p14="http://schemas.microsoft.com/office/powerpoint/2010/main" val="237070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615E1224-A9E9-2944-0240-A019B8262170}"/>
              </a:ext>
            </a:extLst>
          </p:cNvPr>
          <p:cNvSpPr>
            <a:spLocks noGrp="1"/>
          </p:cNvSpPr>
          <p:nvPr>
            <p:ph type="ftr" sz="quarter" idx="11"/>
          </p:nvPr>
        </p:nvSpPr>
        <p:spPr/>
        <p:txBody>
          <a:bodyPr/>
          <a:lstStyle/>
          <a:p>
            <a:r>
              <a:rPr lang="en-US" dirty="0"/>
              <a:t>POLY-GENERATION OF POWER AND DESALINATED WATER BY SMR</a:t>
            </a:r>
            <a:endParaRPr lang="en-GB" dirty="0"/>
          </a:p>
        </p:txBody>
      </p:sp>
      <p:sp>
        <p:nvSpPr>
          <p:cNvPr id="4" name="Segnaposto numero diapositiva 3">
            <a:extLst>
              <a:ext uri="{FF2B5EF4-FFF2-40B4-BE49-F238E27FC236}">
                <a16:creationId xmlns:a16="http://schemas.microsoft.com/office/drawing/2014/main" id="{8E386735-D93C-34D3-1B58-97DDDD731718}"/>
              </a:ext>
            </a:extLst>
          </p:cNvPr>
          <p:cNvSpPr>
            <a:spLocks noGrp="1"/>
          </p:cNvSpPr>
          <p:nvPr>
            <p:ph type="sldNum" sz="quarter" idx="12"/>
          </p:nvPr>
        </p:nvSpPr>
        <p:spPr/>
        <p:txBody>
          <a:bodyPr/>
          <a:lstStyle/>
          <a:p>
            <a:fld id="{D73811D0-9594-4DB5-A4AA-7A4A397618D5}" type="slidenum">
              <a:rPr lang="en-GB" smtClean="0"/>
              <a:t>5</a:t>
            </a:fld>
            <a:endParaRPr lang="en-GB" dirty="0"/>
          </a:p>
        </p:txBody>
      </p:sp>
      <p:pic>
        <p:nvPicPr>
          <p:cNvPr id="53" name="Immagine 52" descr="Immagine che contiene testo, Carattere, Elementi grafici, logo&#10;&#10;Descrizione generata automaticamente">
            <a:extLst>
              <a:ext uri="{FF2B5EF4-FFF2-40B4-BE49-F238E27FC236}">
                <a16:creationId xmlns:a16="http://schemas.microsoft.com/office/drawing/2014/main" id="{AD4EE5E6-2C81-27E6-4D98-AFD0806370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78" y="32791"/>
            <a:ext cx="1193373" cy="328208"/>
          </a:xfrm>
          <a:prstGeom prst="rect">
            <a:avLst/>
          </a:prstGeom>
        </p:spPr>
      </p:pic>
      <p:sp>
        <p:nvSpPr>
          <p:cNvPr id="5" name="CasellaDiTesto 4">
            <a:extLst>
              <a:ext uri="{FF2B5EF4-FFF2-40B4-BE49-F238E27FC236}">
                <a16:creationId xmlns:a16="http://schemas.microsoft.com/office/drawing/2014/main" id="{BB871C78-4A52-8855-7D51-C8A9668BF420}"/>
              </a:ext>
            </a:extLst>
          </p:cNvPr>
          <p:cNvSpPr txBox="1"/>
          <p:nvPr/>
        </p:nvSpPr>
        <p:spPr>
          <a:xfrm>
            <a:off x="509451" y="1350103"/>
            <a:ext cx="11443063" cy="5283498"/>
          </a:xfrm>
          <a:prstGeom prst="rect">
            <a:avLst/>
          </a:prstGeom>
          <a:noFill/>
        </p:spPr>
        <p:txBody>
          <a:bodyPr wrap="square">
            <a:spAutoFit/>
          </a:bodyPr>
          <a:lstStyle/>
          <a:p>
            <a:pPr>
              <a:spcAft>
                <a:spcPts val="421"/>
              </a:spcAft>
            </a:pPr>
            <a:r>
              <a:rPr lang="en-US" sz="2400" b="1" dirty="0"/>
              <a:t>Hybridization of NPP with other services:</a:t>
            </a:r>
          </a:p>
          <a:p>
            <a:pPr marL="180000" indent="-180000">
              <a:spcAft>
                <a:spcPts val="600"/>
              </a:spcAft>
              <a:buFont typeface="Arial" panose="020B0604020202020204" pitchFamily="34" charset="0"/>
              <a:buChar char="•"/>
            </a:pPr>
            <a:r>
              <a:rPr lang="en-US" sz="2000" b="1" dirty="0"/>
              <a:t>Concurrent</a:t>
            </a:r>
            <a:r>
              <a:rPr lang="en-US" sz="2000" dirty="0"/>
              <a:t> generation of Power, Heat, Hydrogen, Water.</a:t>
            </a:r>
          </a:p>
          <a:p>
            <a:pPr marL="180000" indent="-180000">
              <a:spcAft>
                <a:spcPts val="600"/>
              </a:spcAft>
              <a:buFont typeface="Arial" panose="020B0604020202020204" pitchFamily="34" charset="0"/>
              <a:buChar char="•"/>
            </a:pPr>
            <a:r>
              <a:rPr lang="en-US" sz="2000" b="1" dirty="0"/>
              <a:t>Storage</a:t>
            </a:r>
            <a:r>
              <a:rPr lang="en-US" sz="2000" dirty="0"/>
              <a:t>: Battery Energy Storage Systems (BESS).</a:t>
            </a:r>
          </a:p>
          <a:p>
            <a:pPr>
              <a:spcAft>
                <a:spcPts val="842"/>
              </a:spcAft>
            </a:pPr>
            <a:endParaRPr lang="en-US" sz="1200" dirty="0"/>
          </a:p>
          <a:p>
            <a:pPr>
              <a:spcAft>
                <a:spcPts val="421"/>
              </a:spcAft>
            </a:pPr>
            <a:r>
              <a:rPr lang="en-US" sz="2400" b="1" dirty="0"/>
              <a:t>Customer/Grid Benefits</a:t>
            </a:r>
          </a:p>
          <a:p>
            <a:pPr marL="180000" indent="-180000">
              <a:spcAft>
                <a:spcPts val="600"/>
              </a:spcAft>
              <a:buFont typeface="Arial" panose="020B0604020202020204" pitchFamily="34" charset="0"/>
              <a:buChar char="•"/>
            </a:pPr>
            <a:r>
              <a:rPr lang="en-US" sz="2000" dirty="0"/>
              <a:t>Reduce the requirement of grid </a:t>
            </a:r>
            <a:r>
              <a:rPr lang="en-US" sz="2000" b="1" dirty="0"/>
              <a:t>load-following and </a:t>
            </a:r>
            <a:r>
              <a:rPr lang="en-US" sz="2000" dirty="0"/>
              <a:t>components cycling/fatigue/aging.</a:t>
            </a:r>
          </a:p>
          <a:p>
            <a:pPr marL="180000" indent="-180000">
              <a:spcAft>
                <a:spcPts val="600"/>
              </a:spcAft>
              <a:buFont typeface="Arial" panose="020B0604020202020204" pitchFamily="34" charset="0"/>
              <a:buChar char="•"/>
            </a:pPr>
            <a:r>
              <a:rPr lang="en-US" sz="2000" b="1" dirty="0"/>
              <a:t>Resilience</a:t>
            </a:r>
            <a:r>
              <a:rPr lang="en-US" sz="2000" dirty="0"/>
              <a:t> and fitting to market requirements: </a:t>
            </a:r>
            <a:r>
              <a:rPr lang="en-US" sz="2000" b="1" dirty="0"/>
              <a:t>multiple revenue streams</a:t>
            </a:r>
            <a:r>
              <a:rPr lang="en-US" sz="2000" dirty="0"/>
              <a:t>.</a:t>
            </a:r>
          </a:p>
          <a:p>
            <a:pPr marL="180000" indent="-180000">
              <a:spcAft>
                <a:spcPts val="600"/>
              </a:spcAft>
              <a:buFont typeface="Arial" panose="020B0604020202020204" pitchFamily="34" charset="0"/>
              <a:buChar char="•"/>
            </a:pPr>
            <a:r>
              <a:rPr lang="en-US" sz="2000" dirty="0"/>
              <a:t>Grid balancing and ancillary services.</a:t>
            </a:r>
          </a:p>
          <a:p>
            <a:pPr marL="180000" indent="-180000">
              <a:spcAft>
                <a:spcPts val="600"/>
              </a:spcAft>
              <a:buFont typeface="Arial" panose="020B0604020202020204" pitchFamily="34" charset="0"/>
              <a:buChar char="•"/>
            </a:pPr>
            <a:r>
              <a:rPr lang="en-US" sz="2000" dirty="0"/>
              <a:t>Resilience to grid instabilities.</a:t>
            </a:r>
          </a:p>
          <a:p>
            <a:pPr>
              <a:spcAft>
                <a:spcPts val="842"/>
              </a:spcAft>
            </a:pPr>
            <a:endParaRPr lang="en-US" sz="1200" dirty="0"/>
          </a:p>
          <a:p>
            <a:pPr>
              <a:spcAft>
                <a:spcPts val="421"/>
              </a:spcAft>
            </a:pPr>
            <a:r>
              <a:rPr lang="en-US" sz="2400" b="1" dirty="0"/>
              <a:t>Steam spills for:</a:t>
            </a:r>
          </a:p>
          <a:p>
            <a:pPr marL="180000" indent="-180000">
              <a:spcAft>
                <a:spcPts val="600"/>
              </a:spcAft>
              <a:buFont typeface="Arial" panose="020B0604020202020204" pitchFamily="34" charset="0"/>
              <a:buChar char="•"/>
            </a:pPr>
            <a:r>
              <a:rPr lang="en-US" sz="2000" b="1" dirty="0"/>
              <a:t>Hydrogen </a:t>
            </a:r>
            <a:r>
              <a:rPr lang="en-US" sz="2000" dirty="0"/>
              <a:t>production: </a:t>
            </a:r>
            <a:r>
              <a:rPr lang="en-US" sz="2000" dirty="0" err="1"/>
              <a:t>electrolyser</a:t>
            </a:r>
            <a:r>
              <a:rPr lang="en-US" sz="2000" dirty="0"/>
              <a:t>, pyrolysis.</a:t>
            </a:r>
          </a:p>
          <a:p>
            <a:pPr marL="180000" indent="-180000">
              <a:spcAft>
                <a:spcPts val="600"/>
              </a:spcAft>
              <a:buFont typeface="Arial" panose="020B0604020202020204" pitchFamily="34" charset="0"/>
              <a:buChar char="•"/>
            </a:pPr>
            <a:r>
              <a:rPr lang="en-US" sz="2000" b="1" dirty="0"/>
              <a:t>CHP Combined Heat &amp; Power</a:t>
            </a:r>
            <a:r>
              <a:rPr lang="en-US" sz="2000" dirty="0"/>
              <a:t>: industrial heat, district heating.</a:t>
            </a:r>
          </a:p>
          <a:p>
            <a:pPr marL="180000" indent="-180000">
              <a:spcAft>
                <a:spcPts val="600"/>
              </a:spcAft>
              <a:buFont typeface="Arial" panose="020B0604020202020204" pitchFamily="34" charset="0"/>
              <a:buChar char="•"/>
            </a:pPr>
            <a:r>
              <a:rPr lang="en-US" sz="2000" b="1" dirty="0"/>
              <a:t>Desalination</a:t>
            </a:r>
            <a:r>
              <a:rPr lang="en-US" sz="2000" dirty="0"/>
              <a:t>.</a:t>
            </a:r>
          </a:p>
        </p:txBody>
      </p:sp>
      <p:sp>
        <p:nvSpPr>
          <p:cNvPr id="6" name="CasellaDiTesto 5">
            <a:extLst>
              <a:ext uri="{FF2B5EF4-FFF2-40B4-BE49-F238E27FC236}">
                <a16:creationId xmlns:a16="http://schemas.microsoft.com/office/drawing/2014/main" id="{DCE3523E-6572-D060-BFF3-6C8888158DBD}"/>
              </a:ext>
            </a:extLst>
          </p:cNvPr>
          <p:cNvSpPr txBox="1"/>
          <p:nvPr/>
        </p:nvSpPr>
        <p:spPr>
          <a:xfrm>
            <a:off x="1490598" y="330095"/>
            <a:ext cx="8668010"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b="1" spc="105" dirty="0">
                <a:solidFill>
                  <a:srgbClr val="3FC1AE"/>
                </a:solidFill>
                <a:latin typeface="Barlow Medium" panose="00000600000000000000" pitchFamily="2" charset="0"/>
              </a:rPr>
              <a:t>Steam Cycle: </a:t>
            </a:r>
            <a:r>
              <a:rPr lang="en-US" sz="2800" b="1" spc="105" dirty="0" err="1">
                <a:solidFill>
                  <a:srgbClr val="3FC1AE"/>
                </a:solidFill>
                <a:latin typeface="Barlow Medium" panose="00000600000000000000" pitchFamily="2" charset="0"/>
              </a:rPr>
              <a:t>PolyGeneration</a:t>
            </a:r>
            <a:r>
              <a:rPr lang="en-US" sz="2800" b="1" spc="105" dirty="0">
                <a:solidFill>
                  <a:srgbClr val="3FC1AE"/>
                </a:solidFill>
                <a:latin typeface="Barlow Medium" panose="00000600000000000000" pitchFamily="2" charset="0"/>
              </a:rPr>
              <a:t> </a:t>
            </a:r>
          </a:p>
        </p:txBody>
      </p:sp>
      <p:pic>
        <p:nvPicPr>
          <p:cNvPr id="7" name="Immagine 6" descr="Immagine che contiene macchina, tubo, acciaio, ingegneria&#10;&#10;Descrizione generata automaticamente">
            <a:extLst>
              <a:ext uri="{FF2B5EF4-FFF2-40B4-BE49-F238E27FC236}">
                <a16:creationId xmlns:a16="http://schemas.microsoft.com/office/drawing/2014/main" id="{6E83D8F3-5E67-C489-93B2-6B3D619DAF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0672" y="4099135"/>
            <a:ext cx="3615871" cy="2406724"/>
          </a:xfrm>
          <a:prstGeom prst="rect">
            <a:avLst/>
          </a:prstGeom>
        </p:spPr>
      </p:pic>
    </p:spTree>
    <p:extLst>
      <p:ext uri="{BB962C8B-B14F-4D97-AF65-F5344CB8AC3E}">
        <p14:creationId xmlns:p14="http://schemas.microsoft.com/office/powerpoint/2010/main" val="1815766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C7B510D6-EF24-2885-EC83-C54AB0E790FC}"/>
              </a:ext>
            </a:extLst>
          </p:cNvPr>
          <p:cNvGraphicFramePr>
            <a:graphicFrameLocks noChangeAspect="1"/>
          </p:cNvGraphicFramePr>
          <p:nvPr>
            <p:custDataLst>
              <p:tags r:id="rId1"/>
            </p:custDataLst>
            <p:extLst>
              <p:ext uri="{D42A27DB-BD31-4B8C-83A1-F6EECF244321}">
                <p14:modId xmlns:p14="http://schemas.microsoft.com/office/powerpoint/2010/main" val="25924022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95" imgH="394" progId="TCLayout.ActiveDocument.1">
                  <p:embed/>
                </p:oleObj>
              </mc:Choice>
              <mc:Fallback>
                <p:oleObj name="Diapositiva think-cell" r:id="rId4" imgW="395" imgH="394" progId="TCLayout.ActiveDocument.1">
                  <p:embed/>
                  <p:pic>
                    <p:nvPicPr>
                      <p:cNvPr id="12" name="think-cell data - do not delete" hidden="1">
                        <a:extLst>
                          <a:ext uri="{FF2B5EF4-FFF2-40B4-BE49-F238E27FC236}">
                            <a16:creationId xmlns:a16="http://schemas.microsoft.com/office/drawing/2014/main" id="{C7B510D6-EF24-2885-EC83-C54AB0E790F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Segnaposto piè di pagina 2">
            <a:extLst>
              <a:ext uri="{FF2B5EF4-FFF2-40B4-BE49-F238E27FC236}">
                <a16:creationId xmlns:a16="http://schemas.microsoft.com/office/drawing/2014/main" id="{615E1224-A9E9-2944-0240-A019B8262170}"/>
              </a:ext>
            </a:extLst>
          </p:cNvPr>
          <p:cNvSpPr>
            <a:spLocks noGrp="1"/>
          </p:cNvSpPr>
          <p:nvPr>
            <p:ph type="ftr" sz="quarter" idx="11"/>
          </p:nvPr>
        </p:nvSpPr>
        <p:spPr/>
        <p:txBody>
          <a:bodyPr/>
          <a:lstStyle/>
          <a:p>
            <a:r>
              <a:rPr lang="en-US" dirty="0"/>
              <a:t>POLY-GENERATION OF POWER AND DESALINATED WATER BY SMR</a:t>
            </a:r>
            <a:endParaRPr lang="en-GB" dirty="0"/>
          </a:p>
        </p:txBody>
      </p:sp>
      <p:sp>
        <p:nvSpPr>
          <p:cNvPr id="4" name="Segnaposto numero diapositiva 3">
            <a:extLst>
              <a:ext uri="{FF2B5EF4-FFF2-40B4-BE49-F238E27FC236}">
                <a16:creationId xmlns:a16="http://schemas.microsoft.com/office/drawing/2014/main" id="{8E386735-D93C-34D3-1B58-97DDDD731718}"/>
              </a:ext>
            </a:extLst>
          </p:cNvPr>
          <p:cNvSpPr>
            <a:spLocks noGrp="1"/>
          </p:cNvSpPr>
          <p:nvPr>
            <p:ph type="sldNum" sz="quarter" idx="12"/>
          </p:nvPr>
        </p:nvSpPr>
        <p:spPr/>
        <p:txBody>
          <a:bodyPr/>
          <a:lstStyle/>
          <a:p>
            <a:fld id="{D73811D0-9594-4DB5-A4AA-7A4A397618D5}" type="slidenum">
              <a:rPr lang="en-GB" smtClean="0"/>
              <a:t>6</a:t>
            </a:fld>
            <a:endParaRPr lang="en-GB" dirty="0"/>
          </a:p>
        </p:txBody>
      </p:sp>
      <p:pic>
        <p:nvPicPr>
          <p:cNvPr id="53" name="Immagine 52" descr="Immagine che contiene testo, Carattere, Elementi grafici, logo&#10;&#10;Descrizione generata automaticamente">
            <a:extLst>
              <a:ext uri="{FF2B5EF4-FFF2-40B4-BE49-F238E27FC236}">
                <a16:creationId xmlns:a16="http://schemas.microsoft.com/office/drawing/2014/main" id="{AD4EE5E6-2C81-27E6-4D98-AFD0806370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78" y="32791"/>
            <a:ext cx="1193373" cy="328208"/>
          </a:xfrm>
          <a:prstGeom prst="rect">
            <a:avLst/>
          </a:prstGeom>
        </p:spPr>
      </p:pic>
      <p:sp>
        <p:nvSpPr>
          <p:cNvPr id="2" name="CasellaDiTesto 1">
            <a:extLst>
              <a:ext uri="{FF2B5EF4-FFF2-40B4-BE49-F238E27FC236}">
                <a16:creationId xmlns:a16="http://schemas.microsoft.com/office/drawing/2014/main" id="{87ED70CB-1ACA-E7DE-57AD-1E545ABB145B}"/>
              </a:ext>
            </a:extLst>
          </p:cNvPr>
          <p:cNvSpPr txBox="1"/>
          <p:nvPr/>
        </p:nvSpPr>
        <p:spPr>
          <a:xfrm>
            <a:off x="227864" y="1333785"/>
            <a:ext cx="11584180" cy="2911053"/>
          </a:xfrm>
          <a:prstGeom prst="rect">
            <a:avLst/>
          </a:prstGeom>
          <a:noFill/>
        </p:spPr>
        <p:txBody>
          <a:bodyPr wrap="square">
            <a:spAutoFit/>
          </a:bodyPr>
          <a:lstStyle/>
          <a:p>
            <a:pPr defTabSz="641301">
              <a:spcAft>
                <a:spcPts val="842"/>
              </a:spcAft>
            </a:pPr>
            <a:r>
              <a:rPr lang="en-US" sz="2000" b="1" dirty="0">
                <a:solidFill>
                  <a:srgbClr val="000000"/>
                </a:solidFill>
                <a:cs typeface="Helvetica"/>
                <a:sym typeface="Calibri"/>
              </a:rPr>
              <a:t>Scope</a:t>
            </a:r>
            <a:r>
              <a:rPr lang="en-US" dirty="0">
                <a:solidFill>
                  <a:srgbClr val="000000"/>
                </a:solidFill>
                <a:cs typeface="Helvetica"/>
                <a:sym typeface="Calibri"/>
              </a:rPr>
              <a:t>: water for </a:t>
            </a:r>
            <a:r>
              <a:rPr lang="en-US" b="1" dirty="0">
                <a:solidFill>
                  <a:srgbClr val="000000"/>
                </a:solidFill>
                <a:cs typeface="Helvetica"/>
                <a:sym typeface="Calibri"/>
              </a:rPr>
              <a:t>Abu Dhabi </a:t>
            </a:r>
            <a:r>
              <a:rPr lang="en-US" dirty="0">
                <a:solidFill>
                  <a:srgbClr val="000000"/>
                </a:solidFill>
                <a:cs typeface="Helvetica"/>
                <a:sym typeface="Calibri"/>
              </a:rPr>
              <a:t>City  (estimated population of 1.5 million). </a:t>
            </a:r>
            <a:br>
              <a:rPr lang="en-US" dirty="0">
                <a:solidFill>
                  <a:srgbClr val="000000"/>
                </a:solidFill>
                <a:cs typeface="Helvetica"/>
                <a:sym typeface="Calibri"/>
              </a:rPr>
            </a:br>
            <a:r>
              <a:rPr lang="en-US" dirty="0">
                <a:solidFill>
                  <a:srgbClr val="000000"/>
                </a:solidFill>
                <a:cs typeface="Helvetica"/>
                <a:sym typeface="Calibri"/>
              </a:rPr>
              <a:t>An SMR supplies steam to a desalination plant to provide 800,000 m3/day of water, almost 1/4 of city's daily request.  </a:t>
            </a:r>
            <a:br>
              <a:rPr lang="en-US" dirty="0">
                <a:solidFill>
                  <a:srgbClr val="000000"/>
                </a:solidFill>
                <a:cs typeface="Helvetica"/>
                <a:sym typeface="Calibri"/>
              </a:rPr>
            </a:br>
            <a:r>
              <a:rPr lang="en-US" dirty="0">
                <a:solidFill>
                  <a:srgbClr val="000000"/>
                </a:solidFill>
                <a:cs typeface="Helvetica"/>
                <a:sym typeface="Calibri"/>
              </a:rPr>
              <a:t>Tool</a:t>
            </a:r>
            <a:r>
              <a:rPr lang="en-US" b="1" dirty="0">
                <a:solidFill>
                  <a:srgbClr val="000000"/>
                </a:solidFill>
                <a:cs typeface="Helvetica"/>
                <a:sym typeface="Calibri"/>
              </a:rPr>
              <a:t> DEEP 5.1 </a:t>
            </a:r>
            <a:r>
              <a:rPr lang="en-US" dirty="0">
                <a:solidFill>
                  <a:srgbClr val="000000"/>
                </a:solidFill>
                <a:cs typeface="Helvetica"/>
                <a:sym typeface="Calibri"/>
              </a:rPr>
              <a:t>by</a:t>
            </a:r>
            <a:r>
              <a:rPr lang="en-US" b="1" dirty="0">
                <a:solidFill>
                  <a:srgbClr val="000000"/>
                </a:solidFill>
                <a:cs typeface="Helvetica"/>
                <a:sym typeface="Calibri"/>
              </a:rPr>
              <a:t> IAEA</a:t>
            </a:r>
            <a:r>
              <a:rPr lang="en-US" dirty="0">
                <a:solidFill>
                  <a:srgbClr val="000000"/>
                </a:solidFill>
                <a:cs typeface="Helvetica"/>
                <a:sym typeface="Calibri"/>
              </a:rPr>
              <a:t>.</a:t>
            </a:r>
          </a:p>
          <a:p>
            <a:pPr defTabSz="641301">
              <a:spcAft>
                <a:spcPts val="300"/>
              </a:spcAft>
              <a:tabLst>
                <a:tab pos="2063750" algn="l"/>
                <a:tab pos="5280025" algn="l"/>
                <a:tab pos="7173913" algn="l"/>
              </a:tabLst>
            </a:pPr>
            <a:r>
              <a:rPr lang="en-US" dirty="0">
                <a:solidFill>
                  <a:srgbClr val="000000"/>
                </a:solidFill>
                <a:cs typeface="Helvetica"/>
                <a:sym typeface="Calibri"/>
              </a:rPr>
              <a:t>Thermal Power:	1,080 </a:t>
            </a:r>
            <a:r>
              <a:rPr lang="en-US" dirty="0" err="1">
                <a:solidFill>
                  <a:srgbClr val="000000"/>
                </a:solidFill>
                <a:cs typeface="Helvetica"/>
                <a:sym typeface="Calibri"/>
              </a:rPr>
              <a:t>MWth</a:t>
            </a:r>
            <a:r>
              <a:rPr lang="en-US" dirty="0">
                <a:solidFill>
                  <a:srgbClr val="000000"/>
                </a:solidFill>
                <a:cs typeface="Helvetica"/>
                <a:sym typeface="Calibri"/>
              </a:rPr>
              <a:t>	Water salinity:	42,000 ppm</a:t>
            </a:r>
          </a:p>
          <a:p>
            <a:pPr defTabSz="641301">
              <a:spcAft>
                <a:spcPts val="300"/>
              </a:spcAft>
              <a:tabLst>
                <a:tab pos="2063750" algn="l"/>
                <a:tab pos="5280025" algn="l"/>
                <a:tab pos="7173913" algn="l"/>
              </a:tabLst>
            </a:pPr>
            <a:r>
              <a:rPr lang="en-US" dirty="0">
                <a:solidFill>
                  <a:srgbClr val="000000"/>
                </a:solidFill>
                <a:cs typeface="Helvetica"/>
                <a:sym typeface="Calibri"/>
              </a:rPr>
              <a:t>Generated Power:	345.6 MWe	Water temperature:	25 °C</a:t>
            </a:r>
          </a:p>
          <a:p>
            <a:pPr defTabSz="641301">
              <a:spcAft>
                <a:spcPts val="300"/>
              </a:spcAft>
              <a:tabLst>
                <a:tab pos="2063750" algn="l"/>
                <a:tab pos="5280025" algn="l"/>
                <a:tab pos="7173913" algn="l"/>
              </a:tabLst>
            </a:pPr>
            <a:r>
              <a:rPr lang="en-US" dirty="0">
                <a:solidFill>
                  <a:srgbClr val="000000"/>
                </a:solidFill>
                <a:cs typeface="Helvetica"/>
                <a:sym typeface="Calibri"/>
              </a:rPr>
              <a:t>Desalination </a:t>
            </a:r>
            <a:r>
              <a:rPr lang="en-US" dirty="0" err="1">
                <a:solidFill>
                  <a:srgbClr val="000000"/>
                </a:solidFill>
                <a:cs typeface="Helvetica"/>
                <a:sym typeface="Calibri"/>
              </a:rPr>
              <a:t>Techn</a:t>
            </a:r>
            <a:r>
              <a:rPr lang="en-US" dirty="0">
                <a:solidFill>
                  <a:srgbClr val="000000"/>
                </a:solidFill>
                <a:cs typeface="Helvetica"/>
                <a:sym typeface="Calibri"/>
              </a:rPr>
              <a:t>. :	Reverse Osmosis (RO)</a:t>
            </a:r>
          </a:p>
          <a:p>
            <a:pPr defTabSz="641301">
              <a:spcAft>
                <a:spcPts val="300"/>
              </a:spcAft>
              <a:tabLst>
                <a:tab pos="2063750" algn="l"/>
                <a:tab pos="5280025" algn="l"/>
                <a:tab pos="7173913" algn="l"/>
              </a:tabLst>
            </a:pPr>
            <a:r>
              <a:rPr lang="en-US" dirty="0">
                <a:solidFill>
                  <a:srgbClr val="000000"/>
                </a:solidFill>
                <a:cs typeface="Helvetica"/>
                <a:sym typeface="Calibri"/>
              </a:rPr>
              <a:t>Plant construction :	48 months</a:t>
            </a:r>
          </a:p>
          <a:p>
            <a:pPr defTabSz="641301">
              <a:spcAft>
                <a:spcPts val="300"/>
              </a:spcAft>
              <a:tabLst>
                <a:tab pos="2063750" algn="l"/>
                <a:tab pos="5280025" algn="l"/>
                <a:tab pos="7173913" algn="l"/>
              </a:tabLst>
            </a:pPr>
            <a:r>
              <a:rPr lang="en-US" dirty="0">
                <a:solidFill>
                  <a:srgbClr val="000000"/>
                </a:solidFill>
                <a:cs typeface="Helvetica"/>
                <a:sym typeface="Calibri"/>
              </a:rPr>
              <a:t>Desalination constr. : 	12 months</a:t>
            </a:r>
          </a:p>
          <a:p>
            <a:pPr defTabSz="641301">
              <a:spcAft>
                <a:spcPts val="300"/>
              </a:spcAft>
              <a:tabLst>
                <a:tab pos="2063750" algn="l"/>
                <a:tab pos="5280025" algn="l"/>
                <a:tab pos="7173913" algn="l"/>
              </a:tabLst>
            </a:pPr>
            <a:r>
              <a:rPr lang="en-US" dirty="0">
                <a:solidFill>
                  <a:srgbClr val="000000"/>
                </a:solidFill>
                <a:cs typeface="Helvetica"/>
                <a:sym typeface="Calibri"/>
              </a:rPr>
              <a:t>Plant lifetime:	60 years	</a:t>
            </a:r>
          </a:p>
        </p:txBody>
      </p:sp>
      <p:sp>
        <p:nvSpPr>
          <p:cNvPr id="8" name="CasellaDiTesto 7">
            <a:extLst>
              <a:ext uri="{FF2B5EF4-FFF2-40B4-BE49-F238E27FC236}">
                <a16:creationId xmlns:a16="http://schemas.microsoft.com/office/drawing/2014/main" id="{9D22C062-8B9E-2336-67D8-E0415B8613C6}"/>
              </a:ext>
            </a:extLst>
          </p:cNvPr>
          <p:cNvSpPr txBox="1"/>
          <p:nvPr/>
        </p:nvSpPr>
        <p:spPr>
          <a:xfrm>
            <a:off x="227864" y="4730311"/>
            <a:ext cx="4250900" cy="974626"/>
          </a:xfrm>
          <a:prstGeom prst="rect">
            <a:avLst/>
          </a:prstGeom>
          <a:noFill/>
        </p:spPr>
        <p:txBody>
          <a:bodyPr wrap="square">
            <a:spAutoFit/>
          </a:bodyPr>
          <a:lstStyle/>
          <a:p>
            <a:pPr defTabSz="641301">
              <a:spcAft>
                <a:spcPts val="210"/>
              </a:spcAft>
              <a:tabLst>
                <a:tab pos="2338388" algn="l"/>
                <a:tab pos="5280025" algn="l"/>
                <a:tab pos="7173913" algn="l"/>
              </a:tabLst>
            </a:pPr>
            <a:r>
              <a:rPr lang="en-US" dirty="0">
                <a:solidFill>
                  <a:srgbClr val="000000"/>
                </a:solidFill>
                <a:cs typeface="Helvetica"/>
                <a:sym typeface="Calibri"/>
              </a:rPr>
              <a:t>SMR Construction Cost:	4 k$/kW</a:t>
            </a:r>
          </a:p>
          <a:p>
            <a:pPr defTabSz="641301">
              <a:spcAft>
                <a:spcPts val="210"/>
              </a:spcAft>
              <a:tabLst>
                <a:tab pos="2338388" algn="l"/>
                <a:tab pos="5280025" algn="l"/>
                <a:tab pos="7173913" algn="l"/>
              </a:tabLst>
            </a:pPr>
            <a:r>
              <a:rPr lang="en-US" dirty="0">
                <a:solidFill>
                  <a:srgbClr val="000000"/>
                </a:solidFill>
                <a:cs typeface="Helvetica"/>
                <a:sym typeface="Calibri"/>
              </a:rPr>
              <a:t>SMR </a:t>
            </a:r>
            <a:r>
              <a:rPr lang="en-US" dirty="0" err="1">
                <a:solidFill>
                  <a:srgbClr val="000000"/>
                </a:solidFill>
                <a:cs typeface="Helvetica"/>
                <a:sym typeface="Calibri"/>
              </a:rPr>
              <a:t>Decomm</a:t>
            </a:r>
            <a:r>
              <a:rPr lang="en-US" dirty="0">
                <a:solidFill>
                  <a:srgbClr val="000000"/>
                </a:solidFill>
                <a:cs typeface="Helvetica"/>
                <a:sym typeface="Calibri"/>
              </a:rPr>
              <a:t>. Cost: 	0.6 k$/kW</a:t>
            </a:r>
          </a:p>
          <a:p>
            <a:pPr defTabSz="641301">
              <a:spcAft>
                <a:spcPts val="210"/>
              </a:spcAft>
              <a:tabLst>
                <a:tab pos="2338388" algn="l"/>
                <a:tab pos="5280025" algn="l"/>
                <a:tab pos="7173913" algn="l"/>
              </a:tabLst>
            </a:pPr>
            <a:r>
              <a:rPr lang="en-US" dirty="0">
                <a:solidFill>
                  <a:srgbClr val="000000"/>
                </a:solidFill>
                <a:cs typeface="Helvetica"/>
                <a:sym typeface="Calibri"/>
              </a:rPr>
              <a:t>Desal. Construct Cost: 	1.1 k$/mc*d</a:t>
            </a:r>
          </a:p>
        </p:txBody>
      </p:sp>
      <p:sp>
        <p:nvSpPr>
          <p:cNvPr id="9" name="CasellaDiTesto 8">
            <a:extLst>
              <a:ext uri="{FF2B5EF4-FFF2-40B4-BE49-F238E27FC236}">
                <a16:creationId xmlns:a16="http://schemas.microsoft.com/office/drawing/2014/main" id="{A1FABFC8-A4EB-B92F-97BA-4224375DCCD9}"/>
              </a:ext>
            </a:extLst>
          </p:cNvPr>
          <p:cNvSpPr txBox="1"/>
          <p:nvPr/>
        </p:nvSpPr>
        <p:spPr>
          <a:xfrm>
            <a:off x="1490598" y="330095"/>
            <a:ext cx="8668010"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b="1" spc="105" dirty="0">
                <a:solidFill>
                  <a:srgbClr val="3FC1AE"/>
                </a:solidFill>
                <a:latin typeface="Barlow Medium" panose="00000600000000000000" pitchFamily="2" charset="0"/>
              </a:rPr>
              <a:t>Test Case: Water Production for Abu Dhabi by SMR</a:t>
            </a:r>
          </a:p>
        </p:txBody>
      </p:sp>
      <p:grpSp>
        <p:nvGrpSpPr>
          <p:cNvPr id="5" name="Gruppo 4">
            <a:extLst>
              <a:ext uri="{FF2B5EF4-FFF2-40B4-BE49-F238E27FC236}">
                <a16:creationId xmlns:a16="http://schemas.microsoft.com/office/drawing/2014/main" id="{EDDE327C-BDCF-139A-F8E4-D8D39F87875D}"/>
              </a:ext>
            </a:extLst>
          </p:cNvPr>
          <p:cNvGrpSpPr/>
          <p:nvPr/>
        </p:nvGrpSpPr>
        <p:grpSpPr>
          <a:xfrm>
            <a:off x="4715690" y="3134723"/>
            <a:ext cx="7248444" cy="3379756"/>
            <a:chOff x="4987303" y="3639500"/>
            <a:chExt cx="6822522" cy="2918004"/>
          </a:xfrm>
        </p:grpSpPr>
        <p:pic>
          <p:nvPicPr>
            <p:cNvPr id="11" name="Immagine 10">
              <a:extLst>
                <a:ext uri="{FF2B5EF4-FFF2-40B4-BE49-F238E27FC236}">
                  <a16:creationId xmlns:a16="http://schemas.microsoft.com/office/drawing/2014/main" id="{EAF8F848-9796-09E8-E290-3CA5BE3E3FDA}"/>
                </a:ext>
              </a:extLst>
            </p:cNvPr>
            <p:cNvPicPr>
              <a:picLocks noChangeAspect="1"/>
            </p:cNvPicPr>
            <p:nvPr/>
          </p:nvPicPr>
          <p:blipFill>
            <a:blip r:embed="rId7"/>
            <a:stretch>
              <a:fillRect/>
            </a:stretch>
          </p:blipFill>
          <p:spPr>
            <a:xfrm>
              <a:off x="4987303" y="3639500"/>
              <a:ext cx="6822522" cy="2918004"/>
            </a:xfrm>
            <a:prstGeom prst="rect">
              <a:avLst/>
            </a:prstGeom>
          </p:spPr>
        </p:pic>
        <p:pic>
          <p:nvPicPr>
            <p:cNvPr id="7" name="Immagine 6">
              <a:extLst>
                <a:ext uri="{FF2B5EF4-FFF2-40B4-BE49-F238E27FC236}">
                  <a16:creationId xmlns:a16="http://schemas.microsoft.com/office/drawing/2014/main" id="{5F636C7C-A169-C082-1AA6-0471BFDFE64B}"/>
                </a:ext>
              </a:extLst>
            </p:cNvPr>
            <p:cNvPicPr>
              <a:picLocks noChangeAspect="1"/>
            </p:cNvPicPr>
            <p:nvPr/>
          </p:nvPicPr>
          <p:blipFill>
            <a:blip r:embed="rId8"/>
            <a:stretch>
              <a:fillRect/>
            </a:stretch>
          </p:blipFill>
          <p:spPr>
            <a:xfrm>
              <a:off x="10558399" y="6303091"/>
              <a:ext cx="1251426" cy="241197"/>
            </a:xfrm>
            <a:prstGeom prst="rect">
              <a:avLst/>
            </a:prstGeom>
          </p:spPr>
        </p:pic>
      </p:grpSp>
      <p:graphicFrame>
        <p:nvGraphicFramePr>
          <p:cNvPr id="10" name="Tabella 9">
            <a:extLst>
              <a:ext uri="{FF2B5EF4-FFF2-40B4-BE49-F238E27FC236}">
                <a16:creationId xmlns:a16="http://schemas.microsoft.com/office/drawing/2014/main" id="{3A3A62ED-8EFD-B626-2C19-C7F21571F24C}"/>
              </a:ext>
            </a:extLst>
          </p:cNvPr>
          <p:cNvGraphicFramePr>
            <a:graphicFrameLocks noGrp="1"/>
          </p:cNvGraphicFramePr>
          <p:nvPr>
            <p:extLst>
              <p:ext uri="{D42A27DB-BD31-4B8C-83A1-F6EECF244321}">
                <p14:modId xmlns:p14="http://schemas.microsoft.com/office/powerpoint/2010/main" val="3725357113"/>
              </p:ext>
            </p:extLst>
          </p:nvPr>
        </p:nvGraphicFramePr>
        <p:xfrm>
          <a:off x="4715690" y="2334502"/>
          <a:ext cx="7248445" cy="4164671"/>
        </p:xfrm>
        <a:graphic>
          <a:graphicData uri="http://schemas.openxmlformats.org/drawingml/2006/table">
            <a:tbl>
              <a:tblPr firstRow="1" firstCol="1" bandRow="1">
                <a:tableStyleId>{5C22544A-7EE6-4342-B048-85BDC9FD1C3A}</a:tableStyleId>
              </a:tblPr>
              <a:tblGrid>
                <a:gridCol w="2086642">
                  <a:extLst>
                    <a:ext uri="{9D8B030D-6E8A-4147-A177-3AD203B41FA5}">
                      <a16:colId xmlns:a16="http://schemas.microsoft.com/office/drawing/2014/main" val="1751266465"/>
                    </a:ext>
                  </a:extLst>
                </a:gridCol>
                <a:gridCol w="1804669">
                  <a:extLst>
                    <a:ext uri="{9D8B030D-6E8A-4147-A177-3AD203B41FA5}">
                      <a16:colId xmlns:a16="http://schemas.microsoft.com/office/drawing/2014/main" val="941279783"/>
                    </a:ext>
                  </a:extLst>
                </a:gridCol>
                <a:gridCol w="1853845">
                  <a:extLst>
                    <a:ext uri="{9D8B030D-6E8A-4147-A177-3AD203B41FA5}">
                      <a16:colId xmlns:a16="http://schemas.microsoft.com/office/drawing/2014/main" val="3814030872"/>
                    </a:ext>
                  </a:extLst>
                </a:gridCol>
                <a:gridCol w="1503289">
                  <a:extLst>
                    <a:ext uri="{9D8B030D-6E8A-4147-A177-3AD203B41FA5}">
                      <a16:colId xmlns:a16="http://schemas.microsoft.com/office/drawing/2014/main" val="2193058353"/>
                    </a:ext>
                  </a:extLst>
                </a:gridCol>
              </a:tblGrid>
              <a:tr h="471754">
                <a:tc>
                  <a:txBody>
                    <a:bodyPr/>
                    <a:lstStyle/>
                    <a:p>
                      <a:pPr algn="ctr">
                        <a:lnSpc>
                          <a:spcPts val="1300"/>
                        </a:lnSpc>
                      </a:pPr>
                      <a:r>
                        <a:rPr lang="en-GB" sz="2000" dirty="0">
                          <a:effectLst/>
                        </a:rPr>
                        <a:t>SMR Power Plant</a:t>
                      </a:r>
                      <a:endParaRPr lang="it-IT" sz="2000" dirty="0">
                        <a:effectLst/>
                        <a:latin typeface="Times New Roman" panose="02020603050405020304" pitchFamily="18" charset="0"/>
                        <a:ea typeface="Times New Roman" panose="02020603050405020304" pitchFamily="18" charset="0"/>
                      </a:endParaRPr>
                    </a:p>
                  </a:txBody>
                  <a:tcPr anchor="ctr"/>
                </a:tc>
                <a:tc gridSpan="3">
                  <a:txBody>
                    <a:bodyPr/>
                    <a:lstStyle/>
                    <a:p>
                      <a:pPr algn="ctr">
                        <a:lnSpc>
                          <a:spcPts val="1300"/>
                        </a:lnSpc>
                      </a:pPr>
                      <a:r>
                        <a:rPr lang="en-GB" sz="1800" dirty="0">
                          <a:effectLst/>
                        </a:rPr>
                        <a:t> Data for DEEP Analysis</a:t>
                      </a:r>
                      <a:endParaRPr lang="it-IT" sz="1800" dirty="0">
                        <a:effectLst/>
                        <a:latin typeface="Times New Roman" panose="02020603050405020304" pitchFamily="18" charset="0"/>
                        <a:ea typeface="Times New Roman" panose="02020603050405020304" pitchFamily="18" charset="0"/>
                      </a:endParaRP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88624155"/>
                  </a:ext>
                </a:extLst>
              </a:tr>
              <a:tr h="598844">
                <a:tc>
                  <a:txBody>
                    <a:bodyPr/>
                    <a:lstStyle/>
                    <a:p>
                      <a:pPr algn="l">
                        <a:lnSpc>
                          <a:spcPts val="1300"/>
                        </a:lnSpc>
                      </a:pPr>
                      <a:r>
                        <a:rPr lang="en-GB" sz="1800" dirty="0">
                          <a:effectLst/>
                        </a:rPr>
                        <a:t>Electricity Production</a:t>
                      </a:r>
                      <a:endParaRPr lang="it-IT" sz="1800" dirty="0">
                        <a:effectLst/>
                        <a:latin typeface="Times New Roman" panose="02020603050405020304" pitchFamily="18" charset="0"/>
                        <a:ea typeface="Times New Roman" panose="02020603050405020304" pitchFamily="18" charset="0"/>
                      </a:endParaRPr>
                    </a:p>
                  </a:txBody>
                  <a:tcPr anchor="ctr"/>
                </a:tc>
                <a:tc gridSpan="3">
                  <a:txBody>
                    <a:bodyPr/>
                    <a:lstStyle/>
                    <a:p>
                      <a:pPr algn="ctr">
                        <a:lnSpc>
                          <a:spcPts val="1300"/>
                        </a:lnSpc>
                      </a:pPr>
                      <a:r>
                        <a:rPr lang="en-GB" sz="1800" dirty="0">
                          <a:effectLst/>
                        </a:rPr>
                        <a:t>2,203 MWh/</a:t>
                      </a:r>
                      <a:r>
                        <a:rPr lang="en-GB" sz="1800" dirty="0" err="1">
                          <a:effectLst/>
                        </a:rPr>
                        <a:t>yr</a:t>
                      </a:r>
                      <a:endParaRPr lang="it-IT" sz="1800" dirty="0">
                        <a:effectLst/>
                        <a:latin typeface="Times New Roman" panose="02020603050405020304" pitchFamily="18" charset="0"/>
                        <a:ea typeface="Times New Roman" panose="02020603050405020304" pitchFamily="18" charset="0"/>
                      </a:endParaRP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41169535"/>
                  </a:ext>
                </a:extLst>
              </a:tr>
              <a:tr h="471754">
                <a:tc>
                  <a:txBody>
                    <a:bodyPr/>
                    <a:lstStyle/>
                    <a:p>
                      <a:pPr algn="l">
                        <a:lnSpc>
                          <a:spcPts val="1300"/>
                        </a:lnSpc>
                      </a:pPr>
                      <a:r>
                        <a:rPr lang="en-GB" sz="1800" dirty="0">
                          <a:effectLst/>
                        </a:rPr>
                        <a:t>Availability</a:t>
                      </a:r>
                      <a:endParaRPr lang="it-IT" sz="1800" dirty="0">
                        <a:effectLst/>
                        <a:latin typeface="Times New Roman" panose="02020603050405020304" pitchFamily="18" charset="0"/>
                        <a:ea typeface="Times New Roman" panose="02020603050405020304" pitchFamily="18" charset="0"/>
                      </a:endParaRPr>
                    </a:p>
                  </a:txBody>
                  <a:tcPr anchor="ctr"/>
                </a:tc>
                <a:tc gridSpan="3">
                  <a:txBody>
                    <a:bodyPr/>
                    <a:lstStyle/>
                    <a:p>
                      <a:pPr algn="ctr">
                        <a:lnSpc>
                          <a:spcPts val="1300"/>
                        </a:lnSpc>
                      </a:pPr>
                      <a:r>
                        <a:rPr lang="en-GB" sz="1800" dirty="0">
                          <a:effectLst/>
                        </a:rPr>
                        <a:t>90%</a:t>
                      </a:r>
                      <a:endParaRPr lang="it-IT" sz="1800" dirty="0">
                        <a:effectLst/>
                        <a:latin typeface="Times New Roman" panose="02020603050405020304" pitchFamily="18" charset="0"/>
                        <a:ea typeface="Times New Roman" panose="02020603050405020304" pitchFamily="18" charset="0"/>
                      </a:endParaRP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89288271"/>
                  </a:ext>
                </a:extLst>
              </a:tr>
              <a:tr h="471754">
                <a:tc>
                  <a:txBody>
                    <a:bodyPr/>
                    <a:lstStyle/>
                    <a:p>
                      <a:pPr algn="l">
                        <a:lnSpc>
                          <a:spcPts val="1300"/>
                        </a:lnSpc>
                      </a:pPr>
                      <a:r>
                        <a:rPr lang="en-GB" sz="1800" dirty="0">
                          <a:effectLst/>
                        </a:rPr>
                        <a:t>Desalination Plant</a:t>
                      </a:r>
                      <a:endParaRPr lang="it-IT" sz="1800" dirty="0">
                        <a:effectLst/>
                        <a:latin typeface="Times New Roman" panose="02020603050405020304" pitchFamily="18" charset="0"/>
                        <a:ea typeface="Times New Roman" panose="02020603050405020304" pitchFamily="18" charset="0"/>
                      </a:endParaRPr>
                    </a:p>
                  </a:txBody>
                  <a:tcPr anchor="ctr"/>
                </a:tc>
                <a:tc>
                  <a:txBody>
                    <a:bodyPr/>
                    <a:lstStyle/>
                    <a:p>
                      <a:pPr algn="ctr">
                        <a:lnSpc>
                          <a:spcPts val="1300"/>
                        </a:lnSpc>
                      </a:pPr>
                      <a:r>
                        <a:rPr lang="en-GB" sz="2000" b="1" dirty="0">
                          <a:effectLst/>
                        </a:rPr>
                        <a:t>Case A</a:t>
                      </a:r>
                      <a:endParaRPr lang="it-IT" sz="2000" b="1" dirty="0">
                        <a:effectLst/>
                        <a:latin typeface="Times New Roman" panose="02020603050405020304" pitchFamily="18" charset="0"/>
                        <a:ea typeface="Times New Roman" panose="02020603050405020304" pitchFamily="18" charset="0"/>
                      </a:endParaRPr>
                    </a:p>
                  </a:txBody>
                  <a:tcPr anchor="ctr"/>
                </a:tc>
                <a:tc>
                  <a:txBody>
                    <a:bodyPr/>
                    <a:lstStyle/>
                    <a:p>
                      <a:pPr algn="ctr">
                        <a:lnSpc>
                          <a:spcPts val="1300"/>
                        </a:lnSpc>
                      </a:pPr>
                      <a:r>
                        <a:rPr lang="en-GB" sz="2000" b="1" dirty="0">
                          <a:effectLst/>
                        </a:rPr>
                        <a:t>Case B</a:t>
                      </a:r>
                      <a:endParaRPr lang="it-IT" sz="2000" b="1" dirty="0">
                        <a:effectLst/>
                        <a:latin typeface="Times New Roman" panose="02020603050405020304" pitchFamily="18" charset="0"/>
                        <a:ea typeface="Times New Roman" panose="02020603050405020304" pitchFamily="18" charset="0"/>
                      </a:endParaRPr>
                    </a:p>
                  </a:txBody>
                  <a:tcPr anchor="ctr"/>
                </a:tc>
                <a:tc>
                  <a:txBody>
                    <a:bodyPr/>
                    <a:lstStyle/>
                    <a:p>
                      <a:pPr algn="ctr">
                        <a:lnSpc>
                          <a:spcPts val="1300"/>
                        </a:lnSpc>
                      </a:pPr>
                      <a:r>
                        <a:rPr lang="en-GB" sz="2000" b="1" dirty="0">
                          <a:effectLst/>
                        </a:rPr>
                        <a:t>Case Ref.</a:t>
                      </a:r>
                      <a:endParaRPr lang="it-IT" sz="2000" b="1" dirty="0">
                        <a:effectLst/>
                        <a:latin typeface="Times New Roman" panose="02020603050405020304" pitchFamily="18" charset="0"/>
                        <a:ea typeface="Times New Roman" panose="02020603050405020304" pitchFamily="18" charset="0"/>
                      </a:endParaRPr>
                    </a:p>
                  </a:txBody>
                  <a:tcPr anchor="ctr"/>
                </a:tc>
                <a:extLst>
                  <a:ext uri="{0D108BD9-81ED-4DB2-BD59-A6C34878D82A}">
                    <a16:rowId xmlns:a16="http://schemas.microsoft.com/office/drawing/2014/main" val="1634847777"/>
                  </a:ext>
                </a:extLst>
              </a:tr>
              <a:tr h="471754">
                <a:tc>
                  <a:txBody>
                    <a:bodyPr/>
                    <a:lstStyle/>
                    <a:p>
                      <a:pPr algn="l">
                        <a:lnSpc>
                          <a:spcPts val="1300"/>
                        </a:lnSpc>
                      </a:pPr>
                      <a:r>
                        <a:rPr lang="en-GB" sz="1800" dirty="0">
                          <a:effectLst/>
                        </a:rPr>
                        <a:t>Type</a:t>
                      </a:r>
                      <a:endParaRPr lang="it-IT" sz="1800" dirty="0">
                        <a:effectLst/>
                        <a:latin typeface="Times New Roman" panose="02020603050405020304" pitchFamily="18" charset="0"/>
                        <a:ea typeface="Times New Roman" panose="02020603050405020304" pitchFamily="18" charset="0"/>
                      </a:endParaRPr>
                    </a:p>
                  </a:txBody>
                  <a:tcPr anchor="ctr"/>
                </a:tc>
                <a:tc>
                  <a:txBody>
                    <a:bodyPr/>
                    <a:lstStyle/>
                    <a:p>
                      <a:pPr algn="ctr">
                        <a:lnSpc>
                          <a:spcPts val="1300"/>
                        </a:lnSpc>
                      </a:pPr>
                      <a:r>
                        <a:rPr lang="en-GB" sz="1800" dirty="0">
                          <a:effectLst/>
                        </a:rPr>
                        <a:t>RO</a:t>
                      </a:r>
                      <a:endParaRPr lang="it-IT" sz="1800" dirty="0">
                        <a:effectLst/>
                        <a:latin typeface="Times New Roman" panose="02020603050405020304" pitchFamily="18" charset="0"/>
                        <a:ea typeface="Times New Roman" panose="02020603050405020304" pitchFamily="18" charset="0"/>
                      </a:endParaRPr>
                    </a:p>
                  </a:txBody>
                  <a:tcPr anchor="ctr"/>
                </a:tc>
                <a:tc>
                  <a:txBody>
                    <a:bodyPr/>
                    <a:lstStyle/>
                    <a:p>
                      <a:pPr algn="ctr">
                        <a:lnSpc>
                          <a:spcPts val="1300"/>
                        </a:lnSpc>
                      </a:pPr>
                      <a:r>
                        <a:rPr lang="en-GB" sz="1800" dirty="0">
                          <a:effectLst/>
                        </a:rPr>
                        <a:t>RO</a:t>
                      </a:r>
                      <a:endParaRPr lang="it-IT" sz="1800" dirty="0">
                        <a:effectLst/>
                        <a:latin typeface="Times New Roman" panose="02020603050405020304" pitchFamily="18" charset="0"/>
                        <a:ea typeface="Times New Roman" panose="02020603050405020304" pitchFamily="18" charset="0"/>
                      </a:endParaRPr>
                    </a:p>
                  </a:txBody>
                  <a:tcPr anchor="ctr"/>
                </a:tc>
                <a:tc>
                  <a:txBody>
                    <a:bodyPr/>
                    <a:lstStyle/>
                    <a:p>
                      <a:pPr algn="ctr">
                        <a:lnSpc>
                          <a:spcPts val="1300"/>
                        </a:lnSpc>
                      </a:pPr>
                      <a:r>
                        <a:rPr lang="en-GB" sz="1800">
                          <a:effectLst/>
                        </a:rPr>
                        <a:t>n.a.</a:t>
                      </a:r>
                      <a:endParaRPr lang="it-IT" sz="1800">
                        <a:effectLst/>
                        <a:latin typeface="Times New Roman" panose="02020603050405020304" pitchFamily="18" charset="0"/>
                        <a:ea typeface="Times New Roman" panose="02020603050405020304" pitchFamily="18" charset="0"/>
                      </a:endParaRPr>
                    </a:p>
                  </a:txBody>
                  <a:tcPr anchor="ctr"/>
                </a:tc>
                <a:extLst>
                  <a:ext uri="{0D108BD9-81ED-4DB2-BD59-A6C34878D82A}">
                    <a16:rowId xmlns:a16="http://schemas.microsoft.com/office/drawing/2014/main" val="446689285"/>
                  </a:ext>
                </a:extLst>
              </a:tr>
              <a:tr h="471754">
                <a:tc>
                  <a:txBody>
                    <a:bodyPr/>
                    <a:lstStyle/>
                    <a:p>
                      <a:pPr algn="l">
                        <a:lnSpc>
                          <a:spcPts val="1300"/>
                        </a:lnSpc>
                      </a:pPr>
                      <a:r>
                        <a:rPr lang="en-GB" sz="1800" dirty="0">
                          <a:effectLst/>
                        </a:rPr>
                        <a:t>Total Capacity</a:t>
                      </a:r>
                      <a:endParaRPr lang="it-IT" sz="1800" dirty="0">
                        <a:effectLst/>
                        <a:latin typeface="Times New Roman" panose="02020603050405020304" pitchFamily="18" charset="0"/>
                        <a:ea typeface="Times New Roman" panose="02020603050405020304" pitchFamily="18" charset="0"/>
                      </a:endParaRPr>
                    </a:p>
                  </a:txBody>
                  <a:tcPr anchor="ctr"/>
                </a:tc>
                <a:tc>
                  <a:txBody>
                    <a:bodyPr/>
                    <a:lstStyle/>
                    <a:p>
                      <a:pPr algn="ctr">
                        <a:lnSpc>
                          <a:spcPts val="1300"/>
                        </a:lnSpc>
                      </a:pPr>
                      <a:r>
                        <a:rPr lang="en-GB" sz="1800" dirty="0">
                          <a:effectLst/>
                        </a:rPr>
                        <a:t>800,000 m3/d</a:t>
                      </a:r>
                      <a:endParaRPr lang="it-IT" sz="1800" dirty="0">
                        <a:effectLst/>
                        <a:latin typeface="Times New Roman" panose="02020603050405020304" pitchFamily="18" charset="0"/>
                        <a:ea typeface="Times New Roman" panose="02020603050405020304" pitchFamily="18" charset="0"/>
                      </a:endParaRPr>
                    </a:p>
                  </a:txBody>
                  <a:tcPr anchor="ctr"/>
                </a:tc>
                <a:tc>
                  <a:txBody>
                    <a:bodyPr/>
                    <a:lstStyle/>
                    <a:p>
                      <a:pPr algn="ctr">
                        <a:lnSpc>
                          <a:spcPts val="1300"/>
                        </a:lnSpc>
                      </a:pPr>
                      <a:r>
                        <a:rPr lang="en-GB" sz="1800" dirty="0">
                          <a:effectLst/>
                        </a:rPr>
                        <a:t>1,600,000 m3/d</a:t>
                      </a:r>
                      <a:endParaRPr lang="it-IT" sz="1800" dirty="0">
                        <a:effectLst/>
                        <a:latin typeface="Times New Roman" panose="02020603050405020304" pitchFamily="18" charset="0"/>
                        <a:ea typeface="Times New Roman" panose="02020603050405020304" pitchFamily="18" charset="0"/>
                      </a:endParaRPr>
                    </a:p>
                  </a:txBody>
                  <a:tcPr anchor="ctr"/>
                </a:tc>
                <a:tc>
                  <a:txBody>
                    <a:bodyPr/>
                    <a:lstStyle/>
                    <a:p>
                      <a:pPr algn="ctr">
                        <a:lnSpc>
                          <a:spcPts val="1300"/>
                        </a:lnSpc>
                      </a:pPr>
                      <a:r>
                        <a:rPr lang="en-GB" sz="1800">
                          <a:effectLst/>
                        </a:rPr>
                        <a:t>0</a:t>
                      </a:r>
                      <a:endParaRPr lang="it-IT" sz="1800">
                        <a:effectLst/>
                        <a:latin typeface="Times New Roman" panose="02020603050405020304" pitchFamily="18" charset="0"/>
                        <a:ea typeface="Times New Roman" panose="02020603050405020304" pitchFamily="18" charset="0"/>
                      </a:endParaRPr>
                    </a:p>
                  </a:txBody>
                  <a:tcPr anchor="ctr"/>
                </a:tc>
                <a:extLst>
                  <a:ext uri="{0D108BD9-81ED-4DB2-BD59-A6C34878D82A}">
                    <a16:rowId xmlns:a16="http://schemas.microsoft.com/office/drawing/2014/main" val="3784446867"/>
                  </a:ext>
                </a:extLst>
              </a:tr>
              <a:tr h="571409">
                <a:tc>
                  <a:txBody>
                    <a:bodyPr/>
                    <a:lstStyle/>
                    <a:p>
                      <a:pPr algn="l">
                        <a:lnSpc>
                          <a:spcPts val="1300"/>
                        </a:lnSpc>
                      </a:pPr>
                      <a:r>
                        <a:rPr lang="en-GB" sz="1800" dirty="0">
                          <a:effectLst/>
                        </a:rPr>
                        <a:t>Feed Salinity</a:t>
                      </a:r>
                      <a:endParaRPr lang="it-IT" sz="1800" dirty="0">
                        <a:effectLst/>
                        <a:latin typeface="Times New Roman" panose="02020603050405020304" pitchFamily="18" charset="0"/>
                        <a:ea typeface="Times New Roman" panose="02020603050405020304" pitchFamily="18" charset="0"/>
                      </a:endParaRPr>
                    </a:p>
                  </a:txBody>
                  <a:tcPr anchor="ctr"/>
                </a:tc>
                <a:tc>
                  <a:txBody>
                    <a:bodyPr/>
                    <a:lstStyle/>
                    <a:p>
                      <a:pPr algn="ctr">
                        <a:lnSpc>
                          <a:spcPts val="1300"/>
                        </a:lnSpc>
                      </a:pPr>
                      <a:r>
                        <a:rPr lang="en-GB" sz="1800" dirty="0">
                          <a:effectLst/>
                        </a:rPr>
                        <a:t>42,000 ppm</a:t>
                      </a:r>
                      <a:endParaRPr lang="it-IT" sz="1800" dirty="0">
                        <a:effectLst/>
                        <a:latin typeface="Times New Roman" panose="02020603050405020304" pitchFamily="18" charset="0"/>
                        <a:ea typeface="Times New Roman" panose="02020603050405020304" pitchFamily="18" charset="0"/>
                      </a:endParaRPr>
                    </a:p>
                  </a:txBody>
                  <a:tcPr anchor="ctr"/>
                </a:tc>
                <a:tc>
                  <a:txBody>
                    <a:bodyPr/>
                    <a:lstStyle/>
                    <a:p>
                      <a:pPr algn="ctr">
                        <a:lnSpc>
                          <a:spcPts val="1300"/>
                        </a:lnSpc>
                      </a:pPr>
                      <a:r>
                        <a:rPr lang="en-GB" sz="1800" dirty="0">
                          <a:effectLst/>
                        </a:rPr>
                        <a:t>42,000 ppm</a:t>
                      </a:r>
                      <a:endParaRPr lang="it-IT" sz="1800" dirty="0">
                        <a:effectLst/>
                        <a:latin typeface="Times New Roman" panose="02020603050405020304" pitchFamily="18" charset="0"/>
                        <a:ea typeface="Times New Roman" panose="02020603050405020304" pitchFamily="18" charset="0"/>
                      </a:endParaRPr>
                    </a:p>
                  </a:txBody>
                  <a:tcPr anchor="ctr"/>
                </a:tc>
                <a:tc>
                  <a:txBody>
                    <a:bodyPr/>
                    <a:lstStyle/>
                    <a:p>
                      <a:pPr algn="ctr">
                        <a:lnSpc>
                          <a:spcPts val="1300"/>
                        </a:lnSpc>
                      </a:pPr>
                      <a:r>
                        <a:rPr lang="en-GB" sz="1800">
                          <a:effectLst/>
                        </a:rPr>
                        <a:t>n.a.</a:t>
                      </a:r>
                      <a:endParaRPr lang="it-IT" sz="1800">
                        <a:effectLst/>
                        <a:latin typeface="Times New Roman" panose="02020603050405020304" pitchFamily="18" charset="0"/>
                        <a:ea typeface="Times New Roman" panose="02020603050405020304" pitchFamily="18" charset="0"/>
                      </a:endParaRPr>
                    </a:p>
                  </a:txBody>
                  <a:tcPr anchor="ctr"/>
                </a:tc>
                <a:extLst>
                  <a:ext uri="{0D108BD9-81ED-4DB2-BD59-A6C34878D82A}">
                    <a16:rowId xmlns:a16="http://schemas.microsoft.com/office/drawing/2014/main" val="2007578465"/>
                  </a:ext>
                </a:extLst>
              </a:tr>
              <a:tr h="635648">
                <a:tc>
                  <a:txBody>
                    <a:bodyPr/>
                    <a:lstStyle/>
                    <a:p>
                      <a:pPr algn="l">
                        <a:lnSpc>
                          <a:spcPts val="1300"/>
                        </a:lnSpc>
                      </a:pPr>
                      <a:r>
                        <a:rPr lang="en-GB" sz="1800" dirty="0">
                          <a:effectLst/>
                        </a:rPr>
                        <a:t>Power used for desalination</a:t>
                      </a:r>
                      <a:endParaRPr lang="it-IT" sz="1800" dirty="0">
                        <a:effectLst/>
                        <a:latin typeface="Times New Roman" panose="02020603050405020304" pitchFamily="18" charset="0"/>
                        <a:ea typeface="Times New Roman" panose="02020603050405020304" pitchFamily="18" charset="0"/>
                      </a:endParaRPr>
                    </a:p>
                  </a:txBody>
                  <a:tcPr anchor="ctr"/>
                </a:tc>
                <a:tc>
                  <a:txBody>
                    <a:bodyPr/>
                    <a:lstStyle/>
                    <a:p>
                      <a:pPr algn="ctr">
                        <a:lnSpc>
                          <a:spcPts val="1300"/>
                        </a:lnSpc>
                      </a:pPr>
                      <a:r>
                        <a:rPr lang="en-GB" sz="1800" dirty="0">
                          <a:effectLst/>
                        </a:rPr>
                        <a:t>127 MW(e)</a:t>
                      </a:r>
                      <a:endParaRPr lang="it-IT" sz="1800" dirty="0">
                        <a:effectLst/>
                        <a:latin typeface="Times New Roman" panose="02020603050405020304" pitchFamily="18" charset="0"/>
                        <a:ea typeface="Times New Roman" panose="02020603050405020304" pitchFamily="18" charset="0"/>
                      </a:endParaRPr>
                    </a:p>
                  </a:txBody>
                  <a:tcPr anchor="ctr"/>
                </a:tc>
                <a:tc>
                  <a:txBody>
                    <a:bodyPr/>
                    <a:lstStyle/>
                    <a:p>
                      <a:pPr algn="ctr">
                        <a:lnSpc>
                          <a:spcPts val="1300"/>
                        </a:lnSpc>
                      </a:pPr>
                      <a:r>
                        <a:rPr lang="en-GB" sz="1800" dirty="0">
                          <a:effectLst/>
                        </a:rPr>
                        <a:t>255 MW(e)</a:t>
                      </a:r>
                      <a:endParaRPr lang="it-IT" sz="1800" dirty="0">
                        <a:effectLst/>
                        <a:latin typeface="Times New Roman" panose="02020603050405020304" pitchFamily="18" charset="0"/>
                        <a:ea typeface="Times New Roman" panose="02020603050405020304" pitchFamily="18" charset="0"/>
                      </a:endParaRPr>
                    </a:p>
                  </a:txBody>
                  <a:tcPr anchor="ctr"/>
                </a:tc>
                <a:tc>
                  <a:txBody>
                    <a:bodyPr/>
                    <a:lstStyle/>
                    <a:p>
                      <a:pPr algn="ctr">
                        <a:lnSpc>
                          <a:spcPts val="1300"/>
                        </a:lnSpc>
                      </a:pPr>
                      <a:r>
                        <a:rPr lang="en-GB" sz="1800" dirty="0">
                          <a:effectLst/>
                        </a:rPr>
                        <a:t>0</a:t>
                      </a:r>
                      <a:endParaRPr lang="it-IT" sz="1800" dirty="0">
                        <a:effectLst/>
                        <a:latin typeface="Times New Roman" panose="02020603050405020304" pitchFamily="18" charset="0"/>
                        <a:ea typeface="Times New Roman" panose="02020603050405020304" pitchFamily="18" charset="0"/>
                      </a:endParaRPr>
                    </a:p>
                  </a:txBody>
                  <a:tcPr anchor="ctr"/>
                </a:tc>
                <a:extLst>
                  <a:ext uri="{0D108BD9-81ED-4DB2-BD59-A6C34878D82A}">
                    <a16:rowId xmlns:a16="http://schemas.microsoft.com/office/drawing/2014/main" val="1604205524"/>
                  </a:ext>
                </a:extLst>
              </a:tr>
            </a:tbl>
          </a:graphicData>
        </a:graphic>
      </p:graphicFrame>
    </p:spTree>
    <p:extLst>
      <p:ext uri="{BB962C8B-B14F-4D97-AF65-F5344CB8AC3E}">
        <p14:creationId xmlns:p14="http://schemas.microsoft.com/office/powerpoint/2010/main" val="95656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DB0869-3C1F-27A4-462F-0F234C1FA84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95" imgH="394" progId="TCLayout.ActiveDocument.1">
                  <p:embed/>
                </p:oleObj>
              </mc:Choice>
              <mc:Fallback>
                <p:oleObj name="Diapositiva think-cell" r:id="rId4" imgW="395" imgH="394" progId="TCLayout.ActiveDocument.1">
                  <p:embed/>
                  <p:pic>
                    <p:nvPicPr>
                      <p:cNvPr id="15" name="think-cell data - do not delete" hidden="1">
                        <a:extLst>
                          <a:ext uri="{FF2B5EF4-FFF2-40B4-BE49-F238E27FC236}">
                            <a16:creationId xmlns:a16="http://schemas.microsoft.com/office/drawing/2014/main" id="{EDDB0869-3C1F-27A4-462F-0F234C1FA84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Segnaposto piè di pagina 2">
            <a:extLst>
              <a:ext uri="{FF2B5EF4-FFF2-40B4-BE49-F238E27FC236}">
                <a16:creationId xmlns:a16="http://schemas.microsoft.com/office/drawing/2014/main" id="{615E1224-A9E9-2944-0240-A019B8262170}"/>
              </a:ext>
            </a:extLst>
          </p:cNvPr>
          <p:cNvSpPr>
            <a:spLocks noGrp="1"/>
          </p:cNvSpPr>
          <p:nvPr>
            <p:ph type="ftr" sz="quarter" idx="11"/>
          </p:nvPr>
        </p:nvSpPr>
        <p:spPr/>
        <p:txBody>
          <a:bodyPr/>
          <a:lstStyle/>
          <a:p>
            <a:r>
              <a:rPr lang="en-US" dirty="0"/>
              <a:t>POLY-GENERATION OF POWER AND DESALINATED WATER BY SMR</a:t>
            </a:r>
            <a:endParaRPr lang="en-GB" dirty="0"/>
          </a:p>
        </p:txBody>
      </p:sp>
      <p:sp>
        <p:nvSpPr>
          <p:cNvPr id="4" name="Segnaposto numero diapositiva 3">
            <a:extLst>
              <a:ext uri="{FF2B5EF4-FFF2-40B4-BE49-F238E27FC236}">
                <a16:creationId xmlns:a16="http://schemas.microsoft.com/office/drawing/2014/main" id="{8E386735-D93C-34D3-1B58-97DDDD731718}"/>
              </a:ext>
            </a:extLst>
          </p:cNvPr>
          <p:cNvSpPr>
            <a:spLocks noGrp="1"/>
          </p:cNvSpPr>
          <p:nvPr>
            <p:ph type="sldNum" sz="quarter" idx="12"/>
          </p:nvPr>
        </p:nvSpPr>
        <p:spPr/>
        <p:txBody>
          <a:bodyPr/>
          <a:lstStyle/>
          <a:p>
            <a:fld id="{D73811D0-9594-4DB5-A4AA-7A4A397618D5}" type="slidenum">
              <a:rPr lang="en-GB" smtClean="0"/>
              <a:t>7</a:t>
            </a:fld>
            <a:endParaRPr lang="en-GB" dirty="0"/>
          </a:p>
        </p:txBody>
      </p:sp>
      <p:pic>
        <p:nvPicPr>
          <p:cNvPr id="53" name="Immagine 52" descr="Immagine che contiene testo, Carattere, Elementi grafici, logo&#10;&#10;Descrizione generata automaticamente">
            <a:extLst>
              <a:ext uri="{FF2B5EF4-FFF2-40B4-BE49-F238E27FC236}">
                <a16:creationId xmlns:a16="http://schemas.microsoft.com/office/drawing/2014/main" id="{AD4EE5E6-2C81-27E6-4D98-AFD0806370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78" y="32791"/>
            <a:ext cx="1193373" cy="328208"/>
          </a:xfrm>
          <a:prstGeom prst="rect">
            <a:avLst/>
          </a:prstGeom>
        </p:spPr>
      </p:pic>
      <p:sp>
        <p:nvSpPr>
          <p:cNvPr id="9" name="CasellaDiTesto 8">
            <a:extLst>
              <a:ext uri="{FF2B5EF4-FFF2-40B4-BE49-F238E27FC236}">
                <a16:creationId xmlns:a16="http://schemas.microsoft.com/office/drawing/2014/main" id="{A1FABFC8-A4EB-B92F-97BA-4224375DCCD9}"/>
              </a:ext>
            </a:extLst>
          </p:cNvPr>
          <p:cNvSpPr txBox="1"/>
          <p:nvPr/>
        </p:nvSpPr>
        <p:spPr>
          <a:xfrm>
            <a:off x="1490598" y="330095"/>
            <a:ext cx="8668010"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b="1" spc="105" dirty="0">
                <a:solidFill>
                  <a:srgbClr val="3FC1AE"/>
                </a:solidFill>
                <a:latin typeface="Barlow Medium" panose="00000600000000000000" pitchFamily="2" charset="0"/>
              </a:rPr>
              <a:t>Test Case: Economic Results Case A</a:t>
            </a:r>
          </a:p>
        </p:txBody>
      </p:sp>
      <p:graphicFrame>
        <p:nvGraphicFramePr>
          <p:cNvPr id="11" name="Tabella 10">
            <a:extLst>
              <a:ext uri="{FF2B5EF4-FFF2-40B4-BE49-F238E27FC236}">
                <a16:creationId xmlns:a16="http://schemas.microsoft.com/office/drawing/2014/main" id="{7FC9B30B-BA12-6C62-BA0D-A6B579F839B5}"/>
              </a:ext>
            </a:extLst>
          </p:cNvPr>
          <p:cNvGraphicFramePr>
            <a:graphicFrameLocks noGrp="1"/>
          </p:cNvGraphicFramePr>
          <p:nvPr>
            <p:extLst>
              <p:ext uri="{D42A27DB-BD31-4B8C-83A1-F6EECF244321}">
                <p14:modId xmlns:p14="http://schemas.microsoft.com/office/powerpoint/2010/main" val="2521447368"/>
              </p:ext>
            </p:extLst>
          </p:nvPr>
        </p:nvGraphicFramePr>
        <p:xfrm>
          <a:off x="3518501" y="1332846"/>
          <a:ext cx="5745374" cy="1919638"/>
        </p:xfrm>
        <a:graphic>
          <a:graphicData uri="http://schemas.openxmlformats.org/drawingml/2006/table">
            <a:tbl>
              <a:tblPr firstRow="1" firstCol="1" bandRow="1">
                <a:tableStyleId>{5C22544A-7EE6-4342-B048-85BDC9FD1C3A}</a:tableStyleId>
              </a:tblPr>
              <a:tblGrid>
                <a:gridCol w="3376748">
                  <a:extLst>
                    <a:ext uri="{9D8B030D-6E8A-4147-A177-3AD203B41FA5}">
                      <a16:colId xmlns:a16="http://schemas.microsoft.com/office/drawing/2014/main" val="3875263587"/>
                    </a:ext>
                  </a:extLst>
                </a:gridCol>
                <a:gridCol w="2368626">
                  <a:extLst>
                    <a:ext uri="{9D8B030D-6E8A-4147-A177-3AD203B41FA5}">
                      <a16:colId xmlns:a16="http://schemas.microsoft.com/office/drawing/2014/main" val="3460520089"/>
                    </a:ext>
                  </a:extLst>
                </a:gridCol>
              </a:tblGrid>
              <a:tr h="310376">
                <a:tc>
                  <a:txBody>
                    <a:bodyPr/>
                    <a:lstStyle/>
                    <a:p>
                      <a:pPr algn="just">
                        <a:lnSpc>
                          <a:spcPts val="1300"/>
                        </a:lnSpc>
                      </a:pPr>
                      <a:r>
                        <a:rPr lang="en-GB" sz="1800" dirty="0">
                          <a:effectLst/>
                        </a:rPr>
                        <a:t> </a:t>
                      </a:r>
                      <a:endParaRPr lang="it-IT" sz="1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ts val="1300"/>
                        </a:lnSpc>
                      </a:pPr>
                      <a:r>
                        <a:rPr lang="en-GB" sz="2000" dirty="0">
                          <a:effectLst/>
                        </a:rPr>
                        <a:t>Case A</a:t>
                      </a:r>
                      <a:endParaRPr lang="it-IT"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703376204"/>
                  </a:ext>
                </a:extLst>
              </a:tr>
              <a:tr h="323183">
                <a:tc>
                  <a:txBody>
                    <a:bodyPr/>
                    <a:lstStyle/>
                    <a:p>
                      <a:pPr algn="just">
                        <a:lnSpc>
                          <a:spcPts val="1300"/>
                        </a:lnSpc>
                      </a:pPr>
                      <a:r>
                        <a:rPr lang="en-GB" sz="1800" dirty="0">
                          <a:effectLst/>
                        </a:rPr>
                        <a:t>Simple Payback Time</a:t>
                      </a:r>
                      <a:endParaRPr lang="it-IT" sz="1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ts val="1300"/>
                        </a:lnSpc>
                      </a:pPr>
                      <a:r>
                        <a:rPr lang="en-GB" sz="1800" dirty="0">
                          <a:effectLst/>
                        </a:rPr>
                        <a:t>8.2 years</a:t>
                      </a:r>
                      <a:endParaRPr lang="it-IT" sz="18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001608841"/>
                  </a:ext>
                </a:extLst>
              </a:tr>
              <a:tr h="481448">
                <a:tc>
                  <a:txBody>
                    <a:bodyPr/>
                    <a:lstStyle/>
                    <a:p>
                      <a:pPr algn="just">
                        <a:lnSpc>
                          <a:spcPts val="1300"/>
                        </a:lnSpc>
                      </a:pPr>
                      <a:r>
                        <a:rPr lang="en-GB" sz="1800" dirty="0">
                          <a:effectLst/>
                        </a:rPr>
                        <a:t>Net Present Value (@6%)</a:t>
                      </a:r>
                      <a:endParaRPr lang="it-IT" sz="1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ts val="1300"/>
                        </a:lnSpc>
                      </a:pPr>
                      <a:r>
                        <a:rPr lang="en-GB" sz="1800" dirty="0">
                          <a:effectLst/>
                        </a:rPr>
                        <a:t>3,386 M$</a:t>
                      </a:r>
                      <a:endParaRPr lang="it-IT" sz="18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3234020"/>
                  </a:ext>
                </a:extLst>
              </a:tr>
              <a:tr h="481448">
                <a:tc>
                  <a:txBody>
                    <a:bodyPr/>
                    <a:lstStyle/>
                    <a:p>
                      <a:pPr algn="just">
                        <a:lnSpc>
                          <a:spcPts val="1300"/>
                        </a:lnSpc>
                      </a:pPr>
                      <a:r>
                        <a:rPr lang="en-GB" sz="1800" dirty="0">
                          <a:effectLst/>
                        </a:rPr>
                        <a:t>Levelized operating cost (water)</a:t>
                      </a:r>
                      <a:endParaRPr lang="it-IT" sz="1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ts val="1300"/>
                        </a:lnSpc>
                      </a:pPr>
                      <a:r>
                        <a:rPr lang="en-GB" sz="1800" dirty="0">
                          <a:effectLst/>
                        </a:rPr>
                        <a:t>0.43 $/m3</a:t>
                      </a:r>
                      <a:endParaRPr lang="it-IT" sz="18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559290458"/>
                  </a:ext>
                </a:extLst>
              </a:tr>
              <a:tr h="323183">
                <a:tc>
                  <a:txBody>
                    <a:bodyPr/>
                    <a:lstStyle/>
                    <a:p>
                      <a:pPr algn="just">
                        <a:lnSpc>
                          <a:spcPts val="1300"/>
                        </a:lnSpc>
                      </a:pPr>
                      <a:r>
                        <a:rPr lang="en-GB" sz="1800" dirty="0">
                          <a:effectLst/>
                        </a:rPr>
                        <a:t>Total water cost</a:t>
                      </a:r>
                      <a:endParaRPr lang="it-IT" sz="1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ts val="1300"/>
                        </a:lnSpc>
                      </a:pPr>
                      <a:r>
                        <a:rPr lang="en-GB" sz="1800" dirty="0">
                          <a:effectLst/>
                        </a:rPr>
                        <a:t>0.652 $/m3</a:t>
                      </a:r>
                      <a:endParaRPr lang="it-IT" sz="18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997331146"/>
                  </a:ext>
                </a:extLst>
              </a:tr>
            </a:tbl>
          </a:graphicData>
        </a:graphic>
      </p:graphicFrame>
      <p:pic>
        <p:nvPicPr>
          <p:cNvPr id="5" name="Immagine 4">
            <a:extLst>
              <a:ext uri="{FF2B5EF4-FFF2-40B4-BE49-F238E27FC236}">
                <a16:creationId xmlns:a16="http://schemas.microsoft.com/office/drawing/2014/main" id="{CEBAE269-7B8C-2BFE-CD8A-C9F672FE64C0}"/>
              </a:ext>
            </a:extLst>
          </p:cNvPr>
          <p:cNvPicPr>
            <a:picLocks noChangeAspect="1"/>
          </p:cNvPicPr>
          <p:nvPr/>
        </p:nvPicPr>
        <p:blipFill>
          <a:blip r:embed="rId7"/>
          <a:stretch>
            <a:fillRect/>
          </a:stretch>
        </p:blipFill>
        <p:spPr>
          <a:xfrm>
            <a:off x="1227551" y="3605517"/>
            <a:ext cx="3645003" cy="2788868"/>
          </a:xfrm>
          <a:prstGeom prst="rect">
            <a:avLst/>
          </a:prstGeom>
        </p:spPr>
      </p:pic>
      <p:pic>
        <p:nvPicPr>
          <p:cNvPr id="8" name="Immagine 7">
            <a:extLst>
              <a:ext uri="{FF2B5EF4-FFF2-40B4-BE49-F238E27FC236}">
                <a16:creationId xmlns:a16="http://schemas.microsoft.com/office/drawing/2014/main" id="{C169BD31-62FF-799B-BB87-8EABB69AC6E9}"/>
              </a:ext>
            </a:extLst>
          </p:cNvPr>
          <p:cNvPicPr>
            <a:picLocks noChangeAspect="1"/>
          </p:cNvPicPr>
          <p:nvPr/>
        </p:nvPicPr>
        <p:blipFill>
          <a:blip r:embed="rId8"/>
          <a:stretch>
            <a:fillRect/>
          </a:stretch>
        </p:blipFill>
        <p:spPr>
          <a:xfrm>
            <a:off x="6451600" y="3484932"/>
            <a:ext cx="5129725" cy="3255109"/>
          </a:xfrm>
          <a:prstGeom prst="rect">
            <a:avLst/>
          </a:prstGeom>
        </p:spPr>
      </p:pic>
      <p:pic>
        <p:nvPicPr>
          <p:cNvPr id="2" name="Immagine 1">
            <a:extLst>
              <a:ext uri="{FF2B5EF4-FFF2-40B4-BE49-F238E27FC236}">
                <a16:creationId xmlns:a16="http://schemas.microsoft.com/office/drawing/2014/main" id="{4D85AA64-B76C-5C1F-BA74-5D1921E00CAD}"/>
              </a:ext>
            </a:extLst>
          </p:cNvPr>
          <p:cNvPicPr>
            <a:picLocks noChangeAspect="1"/>
          </p:cNvPicPr>
          <p:nvPr/>
        </p:nvPicPr>
        <p:blipFill>
          <a:blip r:embed="rId9"/>
          <a:stretch>
            <a:fillRect/>
          </a:stretch>
        </p:blipFill>
        <p:spPr>
          <a:xfrm>
            <a:off x="138986" y="1597690"/>
            <a:ext cx="2125615" cy="1417077"/>
          </a:xfrm>
          <a:prstGeom prst="rect">
            <a:avLst/>
          </a:prstGeom>
        </p:spPr>
      </p:pic>
      <p:pic>
        <p:nvPicPr>
          <p:cNvPr id="6" name="Immagine 5">
            <a:extLst>
              <a:ext uri="{FF2B5EF4-FFF2-40B4-BE49-F238E27FC236}">
                <a16:creationId xmlns:a16="http://schemas.microsoft.com/office/drawing/2014/main" id="{886F4A69-7A2D-3D5E-5A25-CE7E206AB0BF}"/>
              </a:ext>
            </a:extLst>
          </p:cNvPr>
          <p:cNvPicPr>
            <a:picLocks noChangeAspect="1"/>
          </p:cNvPicPr>
          <p:nvPr/>
        </p:nvPicPr>
        <p:blipFill>
          <a:blip r:embed="rId10"/>
          <a:stretch>
            <a:fillRect/>
          </a:stretch>
        </p:blipFill>
        <p:spPr>
          <a:xfrm>
            <a:off x="139220" y="1296482"/>
            <a:ext cx="1062573" cy="302129"/>
          </a:xfrm>
          <a:prstGeom prst="rect">
            <a:avLst/>
          </a:prstGeom>
        </p:spPr>
      </p:pic>
    </p:spTree>
    <p:extLst>
      <p:ext uri="{BB962C8B-B14F-4D97-AF65-F5344CB8AC3E}">
        <p14:creationId xmlns:p14="http://schemas.microsoft.com/office/powerpoint/2010/main" val="3576544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DDB0869-3C1F-27A4-462F-0F234C1FA844}"/>
              </a:ext>
            </a:extLst>
          </p:cNvPr>
          <p:cNvGraphicFramePr>
            <a:graphicFrameLocks noChangeAspect="1"/>
          </p:cNvGraphicFramePr>
          <p:nvPr>
            <p:custDataLst>
              <p:tags r:id="rId1"/>
            </p:custDataLst>
            <p:extLst>
              <p:ext uri="{D42A27DB-BD31-4B8C-83A1-F6EECF244321}">
                <p14:modId xmlns:p14="http://schemas.microsoft.com/office/powerpoint/2010/main" val="788689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95" imgH="394" progId="TCLayout.ActiveDocument.1">
                  <p:embed/>
                </p:oleObj>
              </mc:Choice>
              <mc:Fallback>
                <p:oleObj name="Diapositiva think-cell" r:id="rId4" imgW="395" imgH="394" progId="TCLayout.ActiveDocument.1">
                  <p:embed/>
                  <p:pic>
                    <p:nvPicPr>
                      <p:cNvPr id="15" name="think-cell data - do not delete" hidden="1">
                        <a:extLst>
                          <a:ext uri="{FF2B5EF4-FFF2-40B4-BE49-F238E27FC236}">
                            <a16:creationId xmlns:a16="http://schemas.microsoft.com/office/drawing/2014/main" id="{EDDB0869-3C1F-27A4-462F-0F234C1FA84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Segnaposto piè di pagina 2">
            <a:extLst>
              <a:ext uri="{FF2B5EF4-FFF2-40B4-BE49-F238E27FC236}">
                <a16:creationId xmlns:a16="http://schemas.microsoft.com/office/drawing/2014/main" id="{615E1224-A9E9-2944-0240-A019B8262170}"/>
              </a:ext>
            </a:extLst>
          </p:cNvPr>
          <p:cNvSpPr>
            <a:spLocks noGrp="1"/>
          </p:cNvSpPr>
          <p:nvPr>
            <p:ph type="ftr" sz="quarter" idx="11"/>
          </p:nvPr>
        </p:nvSpPr>
        <p:spPr/>
        <p:txBody>
          <a:bodyPr/>
          <a:lstStyle/>
          <a:p>
            <a:r>
              <a:rPr lang="en-US" dirty="0"/>
              <a:t>POLY-GENERATION OF POWER AND DESALINATED WATER BY SMR</a:t>
            </a:r>
            <a:endParaRPr lang="en-GB" dirty="0"/>
          </a:p>
        </p:txBody>
      </p:sp>
      <p:sp>
        <p:nvSpPr>
          <p:cNvPr id="4" name="Segnaposto numero diapositiva 3">
            <a:extLst>
              <a:ext uri="{FF2B5EF4-FFF2-40B4-BE49-F238E27FC236}">
                <a16:creationId xmlns:a16="http://schemas.microsoft.com/office/drawing/2014/main" id="{8E386735-D93C-34D3-1B58-97DDDD731718}"/>
              </a:ext>
            </a:extLst>
          </p:cNvPr>
          <p:cNvSpPr>
            <a:spLocks noGrp="1"/>
          </p:cNvSpPr>
          <p:nvPr>
            <p:ph type="sldNum" sz="quarter" idx="12"/>
          </p:nvPr>
        </p:nvSpPr>
        <p:spPr/>
        <p:txBody>
          <a:bodyPr/>
          <a:lstStyle/>
          <a:p>
            <a:fld id="{D73811D0-9594-4DB5-A4AA-7A4A397618D5}" type="slidenum">
              <a:rPr lang="en-GB" smtClean="0"/>
              <a:t>8</a:t>
            </a:fld>
            <a:endParaRPr lang="en-GB" dirty="0"/>
          </a:p>
        </p:txBody>
      </p:sp>
      <p:pic>
        <p:nvPicPr>
          <p:cNvPr id="53" name="Immagine 52" descr="Immagine che contiene testo, Carattere, Elementi grafici, logo&#10;&#10;Descrizione generata automaticamente">
            <a:extLst>
              <a:ext uri="{FF2B5EF4-FFF2-40B4-BE49-F238E27FC236}">
                <a16:creationId xmlns:a16="http://schemas.microsoft.com/office/drawing/2014/main" id="{AD4EE5E6-2C81-27E6-4D98-AFD0806370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78" y="32791"/>
            <a:ext cx="1193373" cy="328208"/>
          </a:xfrm>
          <a:prstGeom prst="rect">
            <a:avLst/>
          </a:prstGeom>
        </p:spPr>
      </p:pic>
      <p:sp>
        <p:nvSpPr>
          <p:cNvPr id="9" name="CasellaDiTesto 8">
            <a:extLst>
              <a:ext uri="{FF2B5EF4-FFF2-40B4-BE49-F238E27FC236}">
                <a16:creationId xmlns:a16="http://schemas.microsoft.com/office/drawing/2014/main" id="{A1FABFC8-A4EB-B92F-97BA-4224375DCCD9}"/>
              </a:ext>
            </a:extLst>
          </p:cNvPr>
          <p:cNvSpPr txBox="1"/>
          <p:nvPr/>
        </p:nvSpPr>
        <p:spPr>
          <a:xfrm>
            <a:off x="1490598" y="330095"/>
            <a:ext cx="8668010"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b="1" spc="105" dirty="0">
                <a:solidFill>
                  <a:srgbClr val="3FC1AE"/>
                </a:solidFill>
                <a:latin typeface="Barlow Medium" panose="00000600000000000000" pitchFamily="2" charset="0"/>
              </a:rPr>
              <a:t>Test Case: Economic Results</a:t>
            </a:r>
          </a:p>
        </p:txBody>
      </p:sp>
      <p:graphicFrame>
        <p:nvGraphicFramePr>
          <p:cNvPr id="11" name="Tabella 10">
            <a:extLst>
              <a:ext uri="{FF2B5EF4-FFF2-40B4-BE49-F238E27FC236}">
                <a16:creationId xmlns:a16="http://schemas.microsoft.com/office/drawing/2014/main" id="{7FC9B30B-BA12-6C62-BA0D-A6B579F839B5}"/>
              </a:ext>
            </a:extLst>
          </p:cNvPr>
          <p:cNvGraphicFramePr>
            <a:graphicFrameLocks noGrp="1"/>
          </p:cNvGraphicFramePr>
          <p:nvPr>
            <p:extLst>
              <p:ext uri="{D42A27DB-BD31-4B8C-83A1-F6EECF244321}">
                <p14:modId xmlns:p14="http://schemas.microsoft.com/office/powerpoint/2010/main" val="1014702670"/>
              </p:ext>
            </p:extLst>
          </p:nvPr>
        </p:nvGraphicFramePr>
        <p:xfrm>
          <a:off x="332087" y="1457435"/>
          <a:ext cx="6144912" cy="2252103"/>
        </p:xfrm>
        <a:graphic>
          <a:graphicData uri="http://schemas.openxmlformats.org/drawingml/2006/table">
            <a:tbl>
              <a:tblPr firstRow="1" firstCol="1" bandRow="1">
                <a:tableStyleId>{5C22544A-7EE6-4342-B048-85BDC9FD1C3A}</a:tableStyleId>
              </a:tblPr>
              <a:tblGrid>
                <a:gridCol w="2031508">
                  <a:extLst>
                    <a:ext uri="{9D8B030D-6E8A-4147-A177-3AD203B41FA5}">
                      <a16:colId xmlns:a16="http://schemas.microsoft.com/office/drawing/2014/main" val="3875263587"/>
                    </a:ext>
                  </a:extLst>
                </a:gridCol>
                <a:gridCol w="1425006">
                  <a:extLst>
                    <a:ext uri="{9D8B030D-6E8A-4147-A177-3AD203B41FA5}">
                      <a16:colId xmlns:a16="http://schemas.microsoft.com/office/drawing/2014/main" val="3460520089"/>
                    </a:ext>
                  </a:extLst>
                </a:gridCol>
                <a:gridCol w="1563998">
                  <a:extLst>
                    <a:ext uri="{9D8B030D-6E8A-4147-A177-3AD203B41FA5}">
                      <a16:colId xmlns:a16="http://schemas.microsoft.com/office/drawing/2014/main" val="773020133"/>
                    </a:ext>
                  </a:extLst>
                </a:gridCol>
                <a:gridCol w="1124400">
                  <a:extLst>
                    <a:ext uri="{9D8B030D-6E8A-4147-A177-3AD203B41FA5}">
                      <a16:colId xmlns:a16="http://schemas.microsoft.com/office/drawing/2014/main" val="1456534452"/>
                    </a:ext>
                  </a:extLst>
                </a:gridCol>
              </a:tblGrid>
              <a:tr h="376643">
                <a:tc>
                  <a:txBody>
                    <a:bodyPr/>
                    <a:lstStyle/>
                    <a:p>
                      <a:pPr algn="just">
                        <a:lnSpc>
                          <a:spcPts val="1300"/>
                        </a:lnSpc>
                      </a:pPr>
                      <a:r>
                        <a:rPr lang="en-GB" sz="1600" dirty="0">
                          <a:effectLst/>
                        </a:rPr>
                        <a:t> </a:t>
                      </a:r>
                      <a:endParaRPr lang="it-IT"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ts val="1300"/>
                        </a:lnSpc>
                      </a:pPr>
                      <a:r>
                        <a:rPr lang="en-GB" sz="1600">
                          <a:effectLst/>
                        </a:rPr>
                        <a:t>Case A</a:t>
                      </a:r>
                      <a:endParaRPr lang="it-IT"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ts val="1300"/>
                        </a:lnSpc>
                      </a:pPr>
                      <a:r>
                        <a:rPr lang="en-GB" sz="1600" dirty="0">
                          <a:effectLst/>
                        </a:rPr>
                        <a:t>Case B</a:t>
                      </a:r>
                      <a:endParaRPr lang="it-IT"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ts val="1300"/>
                        </a:lnSpc>
                      </a:pPr>
                      <a:r>
                        <a:rPr lang="en-GB" sz="1600">
                          <a:effectLst/>
                        </a:rPr>
                        <a:t>Case Ref</a:t>
                      </a:r>
                      <a:endParaRPr lang="it-IT" sz="16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703376204"/>
                  </a:ext>
                </a:extLst>
              </a:tr>
              <a:tr h="376643">
                <a:tc>
                  <a:txBody>
                    <a:bodyPr/>
                    <a:lstStyle/>
                    <a:p>
                      <a:pPr algn="l">
                        <a:lnSpc>
                          <a:spcPts val="1300"/>
                        </a:lnSpc>
                      </a:pPr>
                      <a:r>
                        <a:rPr lang="en-GB" sz="1400" dirty="0">
                          <a:effectLst/>
                        </a:rPr>
                        <a:t>Simple Payback Time</a:t>
                      </a:r>
                      <a:endParaRPr lang="it-IT"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ts val="1300"/>
                        </a:lnSpc>
                      </a:pPr>
                      <a:r>
                        <a:rPr lang="en-GB" sz="1600" dirty="0">
                          <a:effectLst/>
                        </a:rPr>
                        <a:t>8.2 years</a:t>
                      </a:r>
                      <a:endParaRPr lang="it-IT"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ts val="1300"/>
                        </a:lnSpc>
                      </a:pPr>
                      <a:r>
                        <a:rPr lang="en-GB" sz="1600">
                          <a:effectLst/>
                        </a:rPr>
                        <a:t>7.9 years</a:t>
                      </a:r>
                      <a:endParaRPr lang="it-IT"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ts val="1300"/>
                        </a:lnSpc>
                      </a:pPr>
                      <a:r>
                        <a:rPr lang="en-GB" sz="1600">
                          <a:effectLst/>
                        </a:rPr>
                        <a:t>9,2</a:t>
                      </a:r>
                      <a:endParaRPr lang="it-IT" sz="16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001608841"/>
                  </a:ext>
                </a:extLst>
              </a:tr>
              <a:tr h="561087">
                <a:tc>
                  <a:txBody>
                    <a:bodyPr/>
                    <a:lstStyle/>
                    <a:p>
                      <a:pPr algn="l">
                        <a:lnSpc>
                          <a:spcPts val="1300"/>
                        </a:lnSpc>
                      </a:pPr>
                      <a:r>
                        <a:rPr lang="en-GB" sz="1400" dirty="0">
                          <a:effectLst/>
                        </a:rPr>
                        <a:t>Net Present Value (@6%)</a:t>
                      </a:r>
                      <a:endParaRPr lang="it-IT"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ts val="1300"/>
                        </a:lnSpc>
                      </a:pPr>
                      <a:r>
                        <a:rPr lang="en-GB" sz="1600" dirty="0">
                          <a:effectLst/>
                        </a:rPr>
                        <a:t>3,386 M$</a:t>
                      </a:r>
                      <a:endParaRPr lang="it-IT"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ts val="1300"/>
                        </a:lnSpc>
                      </a:pPr>
                      <a:r>
                        <a:rPr lang="en-GB" sz="1600" dirty="0">
                          <a:effectLst/>
                        </a:rPr>
                        <a:t>5,419 M$</a:t>
                      </a:r>
                      <a:endParaRPr lang="it-IT"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ts val="1300"/>
                        </a:lnSpc>
                      </a:pPr>
                      <a:r>
                        <a:rPr lang="en-GB" sz="1600">
                          <a:effectLst/>
                        </a:rPr>
                        <a:t>1,363 M$</a:t>
                      </a:r>
                      <a:endParaRPr lang="it-IT" sz="16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3234020"/>
                  </a:ext>
                </a:extLst>
              </a:tr>
              <a:tr h="561087">
                <a:tc>
                  <a:txBody>
                    <a:bodyPr/>
                    <a:lstStyle/>
                    <a:p>
                      <a:pPr algn="l">
                        <a:lnSpc>
                          <a:spcPts val="1300"/>
                        </a:lnSpc>
                      </a:pPr>
                      <a:r>
                        <a:rPr lang="en-GB" sz="1400" dirty="0">
                          <a:effectLst/>
                        </a:rPr>
                        <a:t>Levelized operating cost (water)</a:t>
                      </a:r>
                      <a:endParaRPr lang="it-IT"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ts val="1300"/>
                        </a:lnSpc>
                      </a:pPr>
                      <a:r>
                        <a:rPr lang="en-GB" sz="1600" dirty="0">
                          <a:effectLst/>
                        </a:rPr>
                        <a:t>0.43 $/m3</a:t>
                      </a:r>
                      <a:endParaRPr lang="it-IT"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ts val="1300"/>
                        </a:lnSpc>
                      </a:pPr>
                      <a:r>
                        <a:rPr lang="en-GB" sz="1600" dirty="0">
                          <a:effectLst/>
                        </a:rPr>
                        <a:t>0.43 $/m3</a:t>
                      </a:r>
                      <a:endParaRPr lang="it-IT"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ts val="1300"/>
                        </a:lnSpc>
                      </a:pPr>
                      <a:r>
                        <a:rPr lang="en-GB" sz="1600" dirty="0" err="1">
                          <a:effectLst/>
                        </a:rPr>
                        <a:t>n.a.</a:t>
                      </a:r>
                      <a:endParaRPr lang="it-IT"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559290458"/>
                  </a:ext>
                </a:extLst>
              </a:tr>
              <a:tr h="376643">
                <a:tc>
                  <a:txBody>
                    <a:bodyPr/>
                    <a:lstStyle/>
                    <a:p>
                      <a:pPr algn="l">
                        <a:lnSpc>
                          <a:spcPts val="1300"/>
                        </a:lnSpc>
                      </a:pPr>
                      <a:r>
                        <a:rPr lang="en-GB" sz="1400" dirty="0">
                          <a:effectLst/>
                        </a:rPr>
                        <a:t>Total water cost</a:t>
                      </a:r>
                      <a:endParaRPr lang="it-IT"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ts val="1300"/>
                        </a:lnSpc>
                      </a:pPr>
                      <a:r>
                        <a:rPr lang="en-GB" sz="1600" dirty="0">
                          <a:effectLst/>
                        </a:rPr>
                        <a:t>0.652 $/m3</a:t>
                      </a:r>
                      <a:endParaRPr lang="it-IT"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ts val="1300"/>
                        </a:lnSpc>
                      </a:pPr>
                      <a:r>
                        <a:rPr lang="en-GB" sz="1600" dirty="0">
                          <a:effectLst/>
                        </a:rPr>
                        <a:t>0.65 $/m3</a:t>
                      </a:r>
                      <a:endParaRPr lang="it-IT"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ts val="1300"/>
                        </a:lnSpc>
                      </a:pPr>
                      <a:r>
                        <a:rPr lang="en-GB" sz="1600" dirty="0" err="1">
                          <a:effectLst/>
                        </a:rPr>
                        <a:t>n.a.</a:t>
                      </a:r>
                      <a:endParaRPr lang="it-IT"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997331146"/>
                  </a:ext>
                </a:extLst>
              </a:tr>
            </a:tbl>
          </a:graphicData>
        </a:graphic>
      </p:graphicFrame>
      <p:sp>
        <p:nvSpPr>
          <p:cNvPr id="2" name="CasellaDiTesto 1">
            <a:extLst>
              <a:ext uri="{FF2B5EF4-FFF2-40B4-BE49-F238E27FC236}">
                <a16:creationId xmlns:a16="http://schemas.microsoft.com/office/drawing/2014/main" id="{FD3A124A-308B-3F73-27C9-6F4D8FE46FC1}"/>
              </a:ext>
            </a:extLst>
          </p:cNvPr>
          <p:cNvSpPr txBox="1"/>
          <p:nvPr/>
        </p:nvSpPr>
        <p:spPr>
          <a:xfrm>
            <a:off x="4523691" y="5485251"/>
            <a:ext cx="6759850" cy="646331"/>
          </a:xfrm>
          <a:prstGeom prst="rect">
            <a:avLst/>
          </a:prstGeom>
          <a:noFill/>
        </p:spPr>
        <p:txBody>
          <a:bodyPr wrap="square">
            <a:spAutoFit/>
          </a:bodyPr>
          <a:lstStyle/>
          <a:p>
            <a:pPr defTabSz="641301">
              <a:spcAft>
                <a:spcPts val="842"/>
              </a:spcAft>
            </a:pPr>
            <a:r>
              <a:rPr lang="en-US" dirty="0">
                <a:solidFill>
                  <a:srgbClr val="000000"/>
                </a:solidFill>
                <a:cs typeface="Helvetica"/>
                <a:sym typeface="Calibri"/>
              </a:rPr>
              <a:t>Water costs are in line with the </a:t>
            </a:r>
            <a:r>
              <a:rPr lang="en-US" b="1" dirty="0">
                <a:solidFill>
                  <a:srgbClr val="000000"/>
                </a:solidFill>
                <a:cs typeface="Helvetica"/>
                <a:sym typeface="Calibri"/>
              </a:rPr>
              <a:t>price race </a:t>
            </a:r>
            <a:r>
              <a:rPr lang="en-US" dirty="0">
                <a:solidFill>
                  <a:srgbClr val="000000"/>
                </a:solidFill>
                <a:cs typeface="Helvetica"/>
                <a:sym typeface="Calibri"/>
              </a:rPr>
              <a:t>in progress during </a:t>
            </a:r>
            <a:br>
              <a:rPr lang="en-US" dirty="0">
                <a:solidFill>
                  <a:srgbClr val="000000"/>
                </a:solidFill>
                <a:cs typeface="Helvetica"/>
                <a:sym typeface="Calibri"/>
              </a:rPr>
            </a:br>
            <a:r>
              <a:rPr lang="en-US" dirty="0">
                <a:solidFill>
                  <a:srgbClr val="000000"/>
                </a:solidFill>
                <a:cs typeface="Helvetica"/>
                <a:sym typeface="Calibri"/>
              </a:rPr>
              <a:t>the last years in the </a:t>
            </a:r>
            <a:r>
              <a:rPr lang="en-US" b="1" dirty="0">
                <a:solidFill>
                  <a:srgbClr val="000000"/>
                </a:solidFill>
                <a:cs typeface="Helvetica"/>
                <a:sym typeface="Calibri"/>
              </a:rPr>
              <a:t>Middle East</a:t>
            </a:r>
            <a:r>
              <a:rPr lang="en-US" dirty="0">
                <a:solidFill>
                  <a:srgbClr val="000000"/>
                </a:solidFill>
                <a:cs typeface="Helvetica"/>
                <a:sym typeface="Calibri"/>
              </a:rPr>
              <a:t>.</a:t>
            </a:r>
          </a:p>
        </p:txBody>
      </p:sp>
      <p:pic>
        <p:nvPicPr>
          <p:cNvPr id="6" name="Immagine 5">
            <a:extLst>
              <a:ext uri="{FF2B5EF4-FFF2-40B4-BE49-F238E27FC236}">
                <a16:creationId xmlns:a16="http://schemas.microsoft.com/office/drawing/2014/main" id="{8A53DB4F-2A98-2CC5-5F8A-8DFD30E34B5C}"/>
              </a:ext>
            </a:extLst>
          </p:cNvPr>
          <p:cNvPicPr>
            <a:picLocks noChangeAspect="1"/>
          </p:cNvPicPr>
          <p:nvPr/>
        </p:nvPicPr>
        <p:blipFill>
          <a:blip r:embed="rId7"/>
          <a:stretch>
            <a:fillRect/>
          </a:stretch>
        </p:blipFill>
        <p:spPr>
          <a:xfrm>
            <a:off x="292844" y="4826111"/>
            <a:ext cx="2125615" cy="1417077"/>
          </a:xfrm>
          <a:prstGeom prst="rect">
            <a:avLst/>
          </a:prstGeom>
        </p:spPr>
      </p:pic>
      <p:pic>
        <p:nvPicPr>
          <p:cNvPr id="8" name="Immagine 7">
            <a:extLst>
              <a:ext uri="{FF2B5EF4-FFF2-40B4-BE49-F238E27FC236}">
                <a16:creationId xmlns:a16="http://schemas.microsoft.com/office/drawing/2014/main" id="{9B82531C-0C12-D135-593A-622B33984E61}"/>
              </a:ext>
            </a:extLst>
          </p:cNvPr>
          <p:cNvPicPr>
            <a:picLocks noChangeAspect="1"/>
          </p:cNvPicPr>
          <p:nvPr/>
        </p:nvPicPr>
        <p:blipFill>
          <a:blip r:embed="rId8"/>
          <a:stretch>
            <a:fillRect/>
          </a:stretch>
        </p:blipFill>
        <p:spPr>
          <a:xfrm>
            <a:off x="293078" y="4524903"/>
            <a:ext cx="1062573" cy="302129"/>
          </a:xfrm>
          <a:prstGeom prst="rect">
            <a:avLst/>
          </a:prstGeom>
        </p:spPr>
      </p:pic>
      <p:graphicFrame>
        <p:nvGraphicFramePr>
          <p:cNvPr id="12" name="Grafico 11">
            <a:extLst>
              <a:ext uri="{FF2B5EF4-FFF2-40B4-BE49-F238E27FC236}">
                <a16:creationId xmlns:a16="http://schemas.microsoft.com/office/drawing/2014/main" id="{5AD89DE8-6D8F-A3CC-7D97-B4FAEAD7CA9F}"/>
              </a:ext>
            </a:extLst>
          </p:cNvPr>
          <p:cNvGraphicFramePr>
            <a:graphicFrameLocks/>
          </p:cNvGraphicFramePr>
          <p:nvPr>
            <p:extLst>
              <p:ext uri="{D42A27DB-BD31-4B8C-83A1-F6EECF244321}">
                <p14:modId xmlns:p14="http://schemas.microsoft.com/office/powerpoint/2010/main" val="4265332156"/>
              </p:ext>
            </p:extLst>
          </p:nvPr>
        </p:nvGraphicFramePr>
        <p:xfrm>
          <a:off x="6832738" y="1383758"/>
          <a:ext cx="5086350" cy="371951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376383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615E1224-A9E9-2944-0240-A019B8262170}"/>
              </a:ext>
            </a:extLst>
          </p:cNvPr>
          <p:cNvSpPr>
            <a:spLocks noGrp="1"/>
          </p:cNvSpPr>
          <p:nvPr>
            <p:ph type="ftr" sz="quarter" idx="11"/>
          </p:nvPr>
        </p:nvSpPr>
        <p:spPr/>
        <p:txBody>
          <a:bodyPr/>
          <a:lstStyle/>
          <a:p>
            <a:r>
              <a:rPr lang="en-US" dirty="0"/>
              <a:t>POLY-GENERATION OF POWER AND DESALINATED WATER BY SMR</a:t>
            </a:r>
            <a:endParaRPr lang="en-GB" dirty="0"/>
          </a:p>
        </p:txBody>
      </p:sp>
      <p:sp>
        <p:nvSpPr>
          <p:cNvPr id="4" name="Segnaposto numero diapositiva 3">
            <a:extLst>
              <a:ext uri="{FF2B5EF4-FFF2-40B4-BE49-F238E27FC236}">
                <a16:creationId xmlns:a16="http://schemas.microsoft.com/office/drawing/2014/main" id="{8E386735-D93C-34D3-1B58-97DDDD731718}"/>
              </a:ext>
            </a:extLst>
          </p:cNvPr>
          <p:cNvSpPr>
            <a:spLocks noGrp="1"/>
          </p:cNvSpPr>
          <p:nvPr>
            <p:ph type="sldNum" sz="quarter" idx="12"/>
          </p:nvPr>
        </p:nvSpPr>
        <p:spPr/>
        <p:txBody>
          <a:bodyPr/>
          <a:lstStyle/>
          <a:p>
            <a:fld id="{D73811D0-9594-4DB5-A4AA-7A4A397618D5}" type="slidenum">
              <a:rPr lang="en-GB" smtClean="0"/>
              <a:t>9</a:t>
            </a:fld>
            <a:endParaRPr lang="en-GB" dirty="0"/>
          </a:p>
        </p:txBody>
      </p:sp>
      <p:pic>
        <p:nvPicPr>
          <p:cNvPr id="53" name="Immagine 52" descr="Immagine che contiene testo, Carattere, Elementi grafici, logo&#10;&#10;Descrizione generata automaticamente">
            <a:extLst>
              <a:ext uri="{FF2B5EF4-FFF2-40B4-BE49-F238E27FC236}">
                <a16:creationId xmlns:a16="http://schemas.microsoft.com/office/drawing/2014/main" id="{AD4EE5E6-2C81-27E6-4D98-AFD0806370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78" y="32791"/>
            <a:ext cx="1193373" cy="328208"/>
          </a:xfrm>
          <a:prstGeom prst="rect">
            <a:avLst/>
          </a:prstGeom>
        </p:spPr>
      </p:pic>
      <p:sp>
        <p:nvSpPr>
          <p:cNvPr id="5" name="CasellaDiTesto 4">
            <a:extLst>
              <a:ext uri="{FF2B5EF4-FFF2-40B4-BE49-F238E27FC236}">
                <a16:creationId xmlns:a16="http://schemas.microsoft.com/office/drawing/2014/main" id="{58322364-80AD-6CC7-F1AF-84EF6983FCD3}"/>
              </a:ext>
            </a:extLst>
          </p:cNvPr>
          <p:cNvSpPr txBox="1"/>
          <p:nvPr/>
        </p:nvSpPr>
        <p:spPr>
          <a:xfrm>
            <a:off x="470261" y="1439787"/>
            <a:ext cx="11299373" cy="4760278"/>
          </a:xfrm>
          <a:prstGeom prst="rect">
            <a:avLst/>
          </a:prstGeom>
          <a:noFill/>
        </p:spPr>
        <p:txBody>
          <a:bodyPr wrap="square">
            <a:spAutoFit/>
          </a:bodyPr>
          <a:lstStyle/>
          <a:p>
            <a:pPr marL="126240" indent="-126240" defTabSz="912287" hangingPunct="0">
              <a:spcAft>
                <a:spcPts val="842"/>
              </a:spcAft>
              <a:buFont typeface="Arial" panose="020B0604020202020204" pitchFamily="34" charset="0"/>
              <a:buChar char="•"/>
            </a:pPr>
            <a:r>
              <a:rPr lang="en-US" kern="0" dirty="0">
                <a:solidFill>
                  <a:srgbClr val="000000"/>
                </a:solidFill>
                <a:cs typeface="Calibri"/>
                <a:sym typeface="Calibri"/>
              </a:rPr>
              <a:t>The Small Modular Reactors concept, design and building architecture apply to the entire power plant and therefore affect the conventional power island.</a:t>
            </a:r>
          </a:p>
          <a:p>
            <a:pPr marL="126240" indent="-126240" defTabSz="912287" hangingPunct="0">
              <a:spcAft>
                <a:spcPts val="842"/>
              </a:spcAft>
              <a:buFont typeface="Arial" panose="020B0604020202020204" pitchFamily="34" charset="0"/>
              <a:buChar char="•"/>
            </a:pPr>
            <a:r>
              <a:rPr lang="en-US" kern="0" dirty="0">
                <a:solidFill>
                  <a:srgbClr val="000000"/>
                </a:solidFill>
                <a:cs typeface="Calibri"/>
                <a:sym typeface="Calibri"/>
              </a:rPr>
              <a:t>Ansaldo Energia is developing the most suitable solutions for the steam turbine and synchronous generator machines, and their auxiliary systems to be tailored for the specific boundary and operative conditions of SMRs.</a:t>
            </a:r>
          </a:p>
          <a:p>
            <a:pPr marL="126240" indent="-126240" defTabSz="912287" hangingPunct="0">
              <a:spcAft>
                <a:spcPts val="842"/>
              </a:spcAft>
              <a:buFont typeface="Arial" panose="020B0604020202020204" pitchFamily="34" charset="0"/>
              <a:buChar char="•"/>
            </a:pPr>
            <a:r>
              <a:rPr lang="en-US" kern="0" dirty="0">
                <a:solidFill>
                  <a:srgbClr val="000000"/>
                </a:solidFill>
                <a:cs typeface="Calibri"/>
                <a:sym typeface="Calibri"/>
              </a:rPr>
              <a:t>The target lifetime of 60 years requires a specific focus on the design for maintenance of all systems to optimize the plant availability and reduce OPEX. </a:t>
            </a:r>
          </a:p>
          <a:p>
            <a:pPr marL="126240" indent="-126240" defTabSz="912287" hangingPunct="0">
              <a:spcAft>
                <a:spcPts val="842"/>
              </a:spcAft>
              <a:buFont typeface="Arial" panose="020B0604020202020204" pitchFamily="34" charset="0"/>
              <a:buChar char="•"/>
            </a:pPr>
            <a:r>
              <a:rPr lang="en-US" kern="0" dirty="0">
                <a:solidFill>
                  <a:srgbClr val="000000"/>
                </a:solidFill>
                <a:cs typeface="Calibri"/>
                <a:sym typeface="Calibri"/>
              </a:rPr>
              <a:t>The request for drinkable and industrial water is steadily increasing in ME: one of the most promising uses of SMR is for the desalination of seawater for agriculture, industrial or civil use.</a:t>
            </a:r>
          </a:p>
          <a:p>
            <a:pPr marL="126240" indent="-126240" defTabSz="912287" hangingPunct="0">
              <a:spcAft>
                <a:spcPts val="842"/>
              </a:spcAft>
              <a:buFont typeface="Arial" panose="020B0604020202020204" pitchFamily="34" charset="0"/>
              <a:buChar char="•"/>
            </a:pPr>
            <a:r>
              <a:rPr lang="en-US" kern="0" dirty="0">
                <a:solidFill>
                  <a:srgbClr val="000000"/>
                </a:solidFill>
                <a:cs typeface="Calibri"/>
                <a:sym typeface="Calibri"/>
              </a:rPr>
              <a:t>The poly-generation of electricity and desalinated water by SMR has been shown to be a valuable path to efficiently increase the Net Present Value and reduce the Payback Period of the investment, while providing low-carbon power and cheap fresh water.</a:t>
            </a:r>
          </a:p>
          <a:p>
            <a:pPr marL="126240" indent="-126240" defTabSz="912287" hangingPunct="0">
              <a:spcAft>
                <a:spcPts val="842"/>
              </a:spcAft>
              <a:buFont typeface="Arial" panose="020B0604020202020204" pitchFamily="34" charset="0"/>
              <a:buChar char="•"/>
            </a:pPr>
            <a:r>
              <a:rPr lang="en-US" kern="0" dirty="0">
                <a:solidFill>
                  <a:srgbClr val="000000"/>
                </a:solidFill>
                <a:cs typeface="Calibri"/>
                <a:sym typeface="Calibri"/>
              </a:rPr>
              <a:t>The presented design approaches are combined with the long </a:t>
            </a:r>
            <a:br>
              <a:rPr lang="en-US" kern="0" dirty="0">
                <a:solidFill>
                  <a:srgbClr val="000000"/>
                </a:solidFill>
                <a:cs typeface="Calibri"/>
                <a:sym typeface="Calibri"/>
              </a:rPr>
            </a:br>
            <a:r>
              <a:rPr lang="en-US" kern="0" dirty="0">
                <a:solidFill>
                  <a:srgbClr val="000000"/>
                </a:solidFill>
                <a:cs typeface="Calibri"/>
                <a:sym typeface="Calibri"/>
              </a:rPr>
              <a:t>experience and knowledge Ansaldo Energia got providing </a:t>
            </a:r>
            <a:br>
              <a:rPr lang="en-US" kern="0" dirty="0">
                <a:solidFill>
                  <a:srgbClr val="000000"/>
                </a:solidFill>
                <a:cs typeface="Calibri"/>
                <a:sym typeface="Calibri"/>
              </a:rPr>
            </a:br>
            <a:r>
              <a:rPr lang="en-US" kern="0" dirty="0">
                <a:solidFill>
                  <a:srgbClr val="000000"/>
                </a:solidFill>
                <a:cs typeface="Calibri"/>
                <a:sym typeface="Calibri"/>
              </a:rPr>
              <a:t>engines and components for the former Italian nuclear </a:t>
            </a:r>
            <a:br>
              <a:rPr lang="en-US" kern="0" dirty="0">
                <a:solidFill>
                  <a:srgbClr val="000000"/>
                </a:solidFill>
                <a:cs typeface="Calibri"/>
                <a:sym typeface="Calibri"/>
              </a:rPr>
            </a:br>
            <a:r>
              <a:rPr lang="en-US" kern="0" dirty="0">
                <a:solidFill>
                  <a:srgbClr val="000000"/>
                </a:solidFill>
                <a:cs typeface="Calibri"/>
                <a:sym typeface="Calibri"/>
              </a:rPr>
              <a:t>fleet and worldwide during past decades.</a:t>
            </a:r>
          </a:p>
        </p:txBody>
      </p:sp>
      <p:pic>
        <p:nvPicPr>
          <p:cNvPr id="6" name="Immagine 5">
            <a:extLst>
              <a:ext uri="{FF2B5EF4-FFF2-40B4-BE49-F238E27FC236}">
                <a16:creationId xmlns:a16="http://schemas.microsoft.com/office/drawing/2014/main" id="{BE933C50-770F-C9ED-F768-6CDB107B0CD7}"/>
              </a:ext>
            </a:extLst>
          </p:cNvPr>
          <p:cNvPicPr>
            <a:picLocks noChangeAspect="1"/>
          </p:cNvPicPr>
          <p:nvPr/>
        </p:nvPicPr>
        <p:blipFill>
          <a:blip r:embed="rId4"/>
          <a:stretch>
            <a:fillRect/>
          </a:stretch>
        </p:blipFill>
        <p:spPr>
          <a:xfrm>
            <a:off x="7009964" y="5013189"/>
            <a:ext cx="5007011" cy="1319309"/>
          </a:xfrm>
          <a:prstGeom prst="rect">
            <a:avLst/>
          </a:prstGeom>
        </p:spPr>
      </p:pic>
      <p:sp>
        <p:nvSpPr>
          <p:cNvPr id="7" name="CasellaDiTesto 6">
            <a:extLst>
              <a:ext uri="{FF2B5EF4-FFF2-40B4-BE49-F238E27FC236}">
                <a16:creationId xmlns:a16="http://schemas.microsoft.com/office/drawing/2014/main" id="{B196F7BF-8CF3-6E6E-234A-5337E1B2D16F}"/>
              </a:ext>
            </a:extLst>
          </p:cNvPr>
          <p:cNvSpPr txBox="1"/>
          <p:nvPr/>
        </p:nvSpPr>
        <p:spPr>
          <a:xfrm>
            <a:off x="1490598" y="330095"/>
            <a:ext cx="8668010"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b="1" spc="105" dirty="0">
                <a:solidFill>
                  <a:srgbClr val="3FC1AE"/>
                </a:solidFill>
                <a:latin typeface="Barlow Medium" panose="00000600000000000000" pitchFamily="2" charset="0"/>
              </a:rPr>
              <a:t>Conclusions</a:t>
            </a:r>
          </a:p>
        </p:txBody>
      </p:sp>
    </p:spTree>
    <p:extLst>
      <p:ext uri="{BB962C8B-B14F-4D97-AF65-F5344CB8AC3E}">
        <p14:creationId xmlns:p14="http://schemas.microsoft.com/office/powerpoint/2010/main" val="28487264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B1572403A950A449F03D309DCDCB39C" ma:contentTypeVersion="18" ma:contentTypeDescription="Create a new document." ma:contentTypeScope="" ma:versionID="c3ff5bd11e6bfd98406c8a4dae36b260">
  <xsd:schema xmlns:xsd="http://www.w3.org/2001/XMLSchema" xmlns:xs="http://www.w3.org/2001/XMLSchema" xmlns:p="http://schemas.microsoft.com/office/2006/metadata/properties" xmlns:ns2="94bacced-d3e9-4230-8110-5185e6b8723a" xmlns:ns3="89039979-132d-4e33-b8d6-8b0f084d9471" xmlns:ns4="0311a6d6-6c49-40aa-926b-e98182ea64d2" targetNamespace="http://schemas.microsoft.com/office/2006/metadata/properties" ma:root="true" ma:fieldsID="12ff1ac6586bb3cc493a838c4adcd485" ns2:_="" ns3:_="" ns4:_="">
    <xsd:import namespace="94bacced-d3e9-4230-8110-5185e6b8723a"/>
    <xsd:import namespace="89039979-132d-4e33-b8d6-8b0f084d9471"/>
    <xsd:import namespace="0311a6d6-6c49-40aa-926b-e98182ea64d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Open_x0020_with_x0020_Seclore" minOccurs="0"/>
                <xsd:element ref="ns2:MediaServiceDateTaken" minOccurs="0"/>
                <xsd:element ref="ns2:MediaLengthInSeconds" minOccurs="0"/>
                <xsd:element ref="ns2:MediaServiceObjectDetectorVersions" minOccurs="0"/>
                <xsd:element ref="ns2:MediaServiceSearchProperties" minOccurs="0"/>
                <xsd:element ref="ns2:MediaServiceGenerationTime" minOccurs="0"/>
                <xsd:element ref="ns2:MediaServiceEventHashCode" minOccurs="0"/>
                <xsd:element ref="ns2:lcf76f155ced4ddcb4097134ff3c332f" minOccurs="0"/>
                <xsd:element ref="ns4: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bacced-d3e9-4230-8110-5185e6b872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Open_x0020_with_x0020_Seclore" ma:index="14" nillable="true" ma:displayName="Open with Seclore" ma:hidden="true" ma:internalName="Open_x0020_with_x0020_Seclor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8c7bd71-0de2-450a-8d3d-78c5334383f5" ma:termSetId="09814cd3-568e-fe90-9814-8d621ff8fb84" ma:anchorId="fba54fb3-c3e1-fe81-a776-ca4b69148c4d" ma:open="true" ma:isKeyword="false">
      <xsd:complexType>
        <xsd:sequence>
          <xsd:element ref="pc:Terms" minOccurs="0" maxOccurs="1"/>
        </xsd:sequence>
      </xsd:complexType>
    </xsd:element>
    <xsd:element name="MediaServiceOCR" ma:index="24" nillable="true" ma:displayName="Extracted Text" ma:internalName="MediaServiceOCR" ma:readOnly="true">
      <xsd:simpleType>
        <xsd:restriction base="dms:Note">
          <xsd:maxLength value="255"/>
        </xsd:restriction>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039979-132d-4e33-b8d6-8b0f084d947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11a6d6-6c49-40aa-926b-e98182ea64d2"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ec759ce-e5e5-4926-916d-bee7019b82dd}" ma:internalName="TaxCatchAll" ma:showField="CatchAllData" ma:web="0311a6d6-6c49-40aa-926b-e98182ea64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4bacced-d3e9-4230-8110-5185e6b8723a">
      <Terms xmlns="http://schemas.microsoft.com/office/infopath/2007/PartnerControls"/>
    </lcf76f155ced4ddcb4097134ff3c332f>
    <TaxCatchAll xmlns="0311a6d6-6c49-40aa-926b-e98182ea64d2" xsi:nil="true"/>
    <Open_x0020_with_x0020_Seclore xmlns="94bacced-d3e9-4230-8110-5185e6b8723a" xsi:nil="true"/>
  </documentManagement>
</p:properties>
</file>

<file path=customXml/itemProps1.xml><?xml version="1.0" encoding="utf-8"?>
<ds:datastoreItem xmlns:ds="http://schemas.openxmlformats.org/officeDocument/2006/customXml" ds:itemID="{D803D3D1-F39D-490F-A4CD-77C72E40E012}">
  <ds:schemaRefs>
    <ds:schemaRef ds:uri="http://schemas.microsoft.com/sharepoint/v3/contenttype/forms"/>
  </ds:schemaRefs>
</ds:datastoreItem>
</file>

<file path=customXml/itemProps2.xml><?xml version="1.0" encoding="utf-8"?>
<ds:datastoreItem xmlns:ds="http://schemas.openxmlformats.org/officeDocument/2006/customXml" ds:itemID="{B4F7C2D9-DCD9-4091-AC19-AF672454B1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bacced-d3e9-4230-8110-5185e6b8723a"/>
    <ds:schemaRef ds:uri="89039979-132d-4e33-b8d6-8b0f084d9471"/>
    <ds:schemaRef ds:uri="0311a6d6-6c49-40aa-926b-e98182ea6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5A183-8DB8-4E33-A3B8-B56576635C6B}">
  <ds:schemaRefs>
    <ds:schemaRef ds:uri="http://purl.org/dc/terms/"/>
    <ds:schemaRef ds:uri="94bacced-d3e9-4230-8110-5185e6b8723a"/>
    <ds:schemaRef ds:uri="http://schemas.microsoft.com/office/2006/documentManagement/types"/>
    <ds:schemaRef ds:uri="http://purl.org/dc/elements/1.1/"/>
    <ds:schemaRef ds:uri="http://schemas.microsoft.com/office/infopath/2007/PartnerControls"/>
    <ds:schemaRef ds:uri="89039979-132d-4e33-b8d6-8b0f084d9471"/>
    <ds:schemaRef ds:uri="http://schemas.openxmlformats.org/package/2006/metadata/core-properties"/>
    <ds:schemaRef ds:uri="0311a6d6-6c49-40aa-926b-e98182ea64d2"/>
    <ds:schemaRef ds:uri="http://schemas.microsoft.com/office/2006/metadata/properties"/>
    <ds:schemaRef ds:uri="http://www.w3.org/XML/1998/namespace"/>
    <ds:schemaRef ds:uri="http://purl.org/dc/dcmitype/"/>
  </ds:schemaRefs>
</ds:datastoreItem>
</file>

<file path=docMetadata/LabelInfo.xml><?xml version="1.0" encoding="utf-8"?>
<clbl:labelList xmlns:clbl="http://schemas.microsoft.com/office/2020/mipLabelMetadata">
  <clbl:label id="{03f35a2a-9681-4859-bd17-29b8e17618de}" enabled="0" method="" siteId="{03f35a2a-9681-4859-bd17-29b8e17618de}" removed="1"/>
</clbl:labelList>
</file>

<file path=docProps/app.xml><?xml version="1.0" encoding="utf-8"?>
<Properties xmlns="http://schemas.openxmlformats.org/officeDocument/2006/extended-properties" xmlns:vt="http://schemas.openxmlformats.org/officeDocument/2006/docPropsVTypes">
  <TotalTime>0</TotalTime>
  <Words>4803</Words>
  <Application>Microsoft Office PowerPoint</Application>
  <PresentationFormat>Widescreen</PresentationFormat>
  <Paragraphs>333</Paragraphs>
  <Slides>13</Slides>
  <Notes>12</Notes>
  <HiddenSlides>0</HiddenSlides>
  <MMClips>0</MMClips>
  <ScaleCrop>false</ScaleCrop>
  <HeadingPairs>
    <vt:vector size="8" baseType="variant">
      <vt:variant>
        <vt:lpstr>Caratteri utilizzati</vt:lpstr>
      </vt:variant>
      <vt:variant>
        <vt:i4>11</vt:i4>
      </vt:variant>
      <vt:variant>
        <vt:lpstr>Tema</vt:lpstr>
      </vt:variant>
      <vt:variant>
        <vt:i4>3</vt:i4>
      </vt:variant>
      <vt:variant>
        <vt:lpstr>Server OLE incorporati</vt:lpstr>
      </vt:variant>
      <vt:variant>
        <vt:i4>1</vt:i4>
      </vt:variant>
      <vt:variant>
        <vt:lpstr>Titoli diapositive</vt:lpstr>
      </vt:variant>
      <vt:variant>
        <vt:i4>13</vt:i4>
      </vt:variant>
    </vt:vector>
  </HeadingPairs>
  <TitlesOfParts>
    <vt:vector size="28" baseType="lpstr">
      <vt:lpstr>Arial</vt:lpstr>
      <vt:lpstr>Arial Narrow</vt:lpstr>
      <vt:lpstr>Barlow Medium</vt:lpstr>
      <vt:lpstr>Calibri</vt:lpstr>
      <vt:lpstr>Calibri Light</vt:lpstr>
      <vt:lpstr>Century Gothic</vt:lpstr>
      <vt:lpstr>Helvetica</vt:lpstr>
      <vt:lpstr>Helvetica Neue LT W02_51488892</vt:lpstr>
      <vt:lpstr>SourceSansPro</vt:lpstr>
      <vt:lpstr>Symbol</vt:lpstr>
      <vt:lpstr>Times New Roman</vt:lpstr>
      <vt:lpstr>Office Theme</vt:lpstr>
      <vt:lpstr>1_Office Theme</vt:lpstr>
      <vt:lpstr>2_Office Theme</vt:lpstr>
      <vt:lpstr>Diapositiva think-cell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POLY-GENERATION OF POWER AND DESALINATED WATER BY SMALL MODULAR REACTORS</dc:title>
  <dc:creator>Marco.Cioffi@ansaldoenergia.com</dc:creator>
  <cp:keywords>IAEA SMR 2024</cp:keywords>
  <cp:lastModifiedBy>Cioffi Marco</cp:lastModifiedBy>
  <cp:revision>11</cp:revision>
  <dcterms:created xsi:type="dcterms:W3CDTF">2019-10-29T08:33:20Z</dcterms:created>
  <dcterms:modified xsi:type="dcterms:W3CDTF">2024-10-20T17:22:29Z</dcterms:modified>
  <cp:category>Ansaldo Energia</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0x010100DB1572403A950A449F03D309DCDCB39C</vt:lpwstr>
  </property>
  <property fmtid="{D5CDD505-2E9C-101B-9397-08002B2CF9AE}" pid="3" name="MediaServiceImageTags">
    <vt:lpwstr/>
  </property>
</Properties>
</file>