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238018-DB03-9DB4-53E8-7FEE5B4D247E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Source Term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DEF6BE-EC39-42B5-B122-B96C35A917BD}"/>
              </a:ext>
            </a:extLst>
          </p:cNvPr>
          <p:cNvSpPr txBox="1"/>
          <p:nvPr/>
        </p:nvSpPr>
        <p:spPr>
          <a:xfrm>
            <a:off x="284672" y="1496881"/>
            <a:ext cx="1115247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Source Term was evaluated for each of the five release-category-based scenarios;</a:t>
            </a:r>
          </a:p>
          <a:p>
            <a:pPr marL="536575" lvl="1" indent="-2651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Reactor design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1000 MWth integral Pressurized Water Reactor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iPWR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-SMR); SASPAM-SA Design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9">
            <a:extLst>
              <a:ext uri="{FF2B5EF4-FFF2-40B4-BE49-F238E27FC236}">
                <a16:creationId xmlns:a16="http://schemas.microsoft.com/office/drawing/2014/main" id="{91ED44F5-CD29-653D-F6C8-76B22DFBEF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4" b="-2"/>
          <a:stretch/>
        </p:blipFill>
        <p:spPr bwMode="auto">
          <a:xfrm>
            <a:off x="284672" y="4100362"/>
            <a:ext cx="3556420" cy="2414452"/>
          </a:xfrm>
          <a:prstGeom prst="rect">
            <a:avLst/>
          </a:prstGeom>
          <a:ln w="1905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7">
            <a:extLst>
              <a:ext uri="{FF2B5EF4-FFF2-40B4-BE49-F238E27FC236}">
                <a16:creationId xmlns:a16="http://schemas.microsoft.com/office/drawing/2014/main" id="{3B2D41B1-AFC1-AE52-1F00-B961AC83BA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8" b="-1"/>
          <a:stretch/>
        </p:blipFill>
        <p:spPr bwMode="auto">
          <a:xfrm>
            <a:off x="4039132" y="2954956"/>
            <a:ext cx="3609177" cy="2461858"/>
          </a:xfrm>
          <a:prstGeom prst="rect">
            <a:avLst/>
          </a:prstGeom>
          <a:ln w="1905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49" y="3569760"/>
            <a:ext cx="4202308" cy="2736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71568" y="2475973"/>
            <a:ext cx="11165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1" indent="-2651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Simulation tool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Modular Accident Analysis Program (MAAP, ver. 5.06). </a:t>
            </a:r>
          </a:p>
        </p:txBody>
      </p:sp>
    </p:spTree>
    <p:extLst>
      <p:ext uri="{BB962C8B-B14F-4D97-AF65-F5344CB8AC3E}">
        <p14:creationId xmlns:p14="http://schemas.microsoft.com/office/powerpoint/2010/main" val="5182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C454F7-5782-B2DD-07FE-8068E6F1F938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Atmospheric dispersion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B227BE-EC5B-0B60-8635-8AA56DC2D452}"/>
              </a:ext>
            </a:extLst>
          </p:cNvPr>
          <p:cNvSpPr txBox="1"/>
          <p:nvPr/>
        </p:nvSpPr>
        <p:spPr>
          <a:xfrm>
            <a:off x="519289" y="1708273"/>
            <a:ext cx="109050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en-GB" dirty="0"/>
              <a:t> JRODOS was used to evaluate the atmospheric dispersion of radionuclides resulting from the five source terms based on the five release-category-based cases.</a:t>
            </a:r>
          </a:p>
          <a:p>
            <a:pPr lvl="1"/>
            <a:r>
              <a:rPr lang="en-GB" sz="1600" dirty="0"/>
              <a:t>Time of emission: </a:t>
            </a:r>
            <a:r>
              <a:rPr lang="en-GB" sz="1600" b="0" dirty="0"/>
              <a:t>random fixed data (15/11/2023 – 00:00)</a:t>
            </a:r>
          </a:p>
          <a:p>
            <a:pPr lvl="1"/>
            <a:r>
              <a:rPr lang="en-GB" sz="1600" dirty="0"/>
              <a:t>Meteo data: </a:t>
            </a:r>
            <a:r>
              <a:rPr lang="en-GB" sz="1600" b="0" dirty="0"/>
              <a:t>ECMWF (10 x 10 km)</a:t>
            </a:r>
          </a:p>
          <a:p>
            <a:pPr lvl="1"/>
            <a:r>
              <a:rPr lang="en-GB" sz="1600" dirty="0"/>
              <a:t>Domain of emission</a:t>
            </a:r>
            <a:r>
              <a:rPr lang="en-GB" sz="1600" b="0" dirty="0"/>
              <a:t>: 96x96 km</a:t>
            </a:r>
          </a:p>
          <a:p>
            <a:pPr lvl="1"/>
            <a:r>
              <a:rPr lang="en-GB" sz="1600" dirty="0"/>
              <a:t>Unit cell dimension: </a:t>
            </a:r>
            <a:r>
              <a:rPr lang="en-GB" sz="1600" b="0" dirty="0"/>
              <a:t>500 m</a:t>
            </a:r>
          </a:p>
          <a:p>
            <a:pPr lvl="1"/>
            <a:r>
              <a:rPr lang="en-GB" sz="1600" dirty="0"/>
              <a:t>Height of releases: </a:t>
            </a:r>
            <a:r>
              <a:rPr lang="en-GB" sz="1600" b="0" dirty="0"/>
              <a:t>20 m above ground</a:t>
            </a:r>
          </a:p>
          <a:p>
            <a:pPr lvl="1"/>
            <a:r>
              <a:rPr lang="en-GB" sz="1600" dirty="0"/>
              <a:t>Duration of simulation</a:t>
            </a:r>
            <a:r>
              <a:rPr lang="en-GB" sz="1600" b="0" dirty="0"/>
              <a:t>: 24 hours</a:t>
            </a:r>
          </a:p>
        </p:txBody>
      </p:sp>
      <p:pic>
        <p:nvPicPr>
          <p:cNvPr id="8" name="Immagine 7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A23F0EFD-AC3C-682C-F752-DBEB74DCF5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7" y="5061656"/>
            <a:ext cx="2413635" cy="1295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Immagine 8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F18394DF-CC70-1AEA-058D-708C9F051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04" y="3159067"/>
            <a:ext cx="2413635" cy="12954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0" name="Immagine 9" descr="Immagine che contiene testo, schermata, cartone animato&#10;&#10;Descrizione generata automaticamente">
            <a:extLst>
              <a:ext uri="{FF2B5EF4-FFF2-40B4-BE49-F238E27FC236}">
                <a16:creationId xmlns:a16="http://schemas.microsoft.com/office/drawing/2014/main" id="{2953E3A5-5600-E1BB-9CD1-81D8C957A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80" y="5072945"/>
            <a:ext cx="2413635" cy="1295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Immagine 10" descr="Immagine che contiene testo, schermata, verde, diagramma&#10;&#10;Descrizione generata automaticamente">
            <a:extLst>
              <a:ext uri="{FF2B5EF4-FFF2-40B4-BE49-F238E27FC236}">
                <a16:creationId xmlns:a16="http://schemas.microsoft.com/office/drawing/2014/main" id="{F69CDCED-FF6E-7A05-0CF3-5150FB437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08" y="2376109"/>
            <a:ext cx="2413635" cy="12954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2" name="Immagine 11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BC122E77-8848-8245-E5BB-4D8CDF6306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49" y="5076465"/>
            <a:ext cx="2413635" cy="1295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Immagine 12" descr="Immagine che contiene testo, schermata, verde, diagramma&#10;&#10;Descrizione generata automaticamente">
            <a:extLst>
              <a:ext uri="{FF2B5EF4-FFF2-40B4-BE49-F238E27FC236}">
                <a16:creationId xmlns:a16="http://schemas.microsoft.com/office/drawing/2014/main" id="{7AF30A00-F4F0-19F8-5464-B60A89E57B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47" y="3851124"/>
            <a:ext cx="2413635" cy="12954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257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2B898F-B0E2-CD53-AD6D-62FF3806E00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EPZ sizing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37C4A5-70BC-8A1D-42E5-ED1F2B07CAD6}"/>
              </a:ext>
            </a:extLst>
          </p:cNvPr>
          <p:cNvSpPr txBox="1"/>
          <p:nvPr/>
        </p:nvSpPr>
        <p:spPr>
          <a:xfrm>
            <a:off x="462845" y="1615490"/>
            <a:ext cx="730955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bounding radiological consequences scenario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was applied to evaluate the maximum distance at which a fixed threshold dose value is reached;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bounding scenario was obtained by convolution of the five AD results, selecting the highest value from each results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both in time and space;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9AD40A7-2335-903C-985C-B5E137BB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19" r="22683"/>
          <a:stretch/>
        </p:blipFill>
        <p:spPr>
          <a:xfrm>
            <a:off x="1902940" y="4442253"/>
            <a:ext cx="4370173" cy="2063982"/>
          </a:xfrm>
          <a:prstGeom prst="rect">
            <a:avLst/>
          </a:prstGeom>
        </p:spPr>
      </p:pic>
      <p:pic>
        <p:nvPicPr>
          <p:cNvPr id="8" name="Immagine 7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A34324D7-246A-7E00-2BF3-DCA911EDF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03" y="4042469"/>
            <a:ext cx="3631757" cy="23400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Immagine 8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1F41A03B-6108-1F68-BC4A-3BF032E3F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41" y="1422836"/>
            <a:ext cx="3631757" cy="23400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62844" y="3521314"/>
            <a:ext cx="7309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maximum distance was evaluated in accordance with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IAEA guidelines on the implementation of protective actions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1F2F52-8642-F759-E717-2B9C12D69E9F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A63358-8C51-DC63-9B6F-BC6E556ECCEA}"/>
              </a:ext>
            </a:extLst>
          </p:cNvPr>
          <p:cNvSpPr txBox="1"/>
          <p:nvPr/>
        </p:nvSpPr>
        <p:spPr>
          <a:xfrm>
            <a:off x="348564" y="1869505"/>
            <a:ext cx="114948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Release-Category-Based Methodology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(RCBM) </a:t>
            </a: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accident sequence identification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aimed at calculating EPZ distance calculation was implemented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RCBM is consistent with the concept of practical elimination condition 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bridges the gap between the online and offsite domains applied to nuclear safety under the application of the DID approach; </a:t>
            </a:r>
          </a:p>
          <a:p>
            <a:pPr marL="285750" indent="-285750" algn="just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methodology </a:t>
            </a:r>
            <a:r>
              <a:rPr lang="en-GB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employs</a:t>
            </a: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CET and DET instruments 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provide a wide spectrum of release-based category without considering the frequency associated at each sequences;</a:t>
            </a:r>
            <a:endParaRPr lang="en-GB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methodology was applied to five different SA sequences 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 two-inches DVI LOCA in a 1000-MWth </a:t>
            </a:r>
            <a:r>
              <a:rPr lang="en-GB" sz="2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integral 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PWR SMR </a:t>
            </a:r>
            <a:r>
              <a:rPr lang="en-GB" sz="2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(SASPAM-SA Design 2).</a:t>
            </a:r>
            <a:endParaRPr lang="it-IT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400" b="1" kern="0" cap="all" dirty="0">
                <a:effectLst/>
                <a:latin typeface="Arial corpo"/>
              </a:rPr>
              <a:t>release-category-based emergency planning zone calculation applied to a light-water small modular reactor design</a:t>
            </a:r>
            <a:endParaRPr lang="en-GB" sz="3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Juan Carlos d</a:t>
            </a:r>
            <a:r>
              <a:rPr lang="en-GB" dirty="0" smtClean="0"/>
              <a:t>e </a:t>
            </a:r>
            <a:r>
              <a:rPr lang="en-GB" dirty="0"/>
              <a:t>la </a:t>
            </a:r>
            <a:r>
              <a:rPr lang="en-GB" dirty="0" smtClean="0"/>
              <a:t>Rosa </a:t>
            </a:r>
            <a:r>
              <a:rPr lang="en-GB" dirty="0"/>
              <a:t>B</a:t>
            </a:r>
            <a:r>
              <a:rPr lang="en-GB" dirty="0" smtClean="0"/>
              <a:t>lul</a:t>
            </a:r>
            <a:r>
              <a:rPr lang="en-GB" dirty="0"/>
              <a:t>, A. Guglielmelli </a:t>
            </a:r>
            <a:endParaRPr lang="en-GB" dirty="0" smtClean="0"/>
          </a:p>
          <a:p>
            <a:r>
              <a:rPr lang="en-GB" dirty="0" smtClean="0"/>
              <a:t>European Commission Joint Research Centre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DCDE3E-F1CE-C11C-A30E-84FA723FB557}"/>
              </a:ext>
            </a:extLst>
          </p:cNvPr>
          <p:cNvSpPr txBox="1"/>
          <p:nvPr/>
        </p:nvSpPr>
        <p:spPr>
          <a:xfrm>
            <a:off x="457200" y="1712068"/>
            <a:ext cx="714983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Background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Introduction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Methodology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Case study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Results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Conclusions </a:t>
            </a:r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2D11D6AC-63EB-50A5-759C-F8143C6A72DE}"/>
              </a:ext>
            </a:extLst>
          </p:cNvPr>
          <p:cNvSpPr txBox="1">
            <a:spLocks/>
          </p:cNvSpPr>
          <p:nvPr/>
        </p:nvSpPr>
        <p:spPr>
          <a:xfrm>
            <a:off x="560637" y="1647285"/>
            <a:ext cx="7360921" cy="279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 dirty="0"/>
              <a:t>Emerging Planning Zone </a:t>
            </a:r>
            <a:r>
              <a:rPr lang="en-GB" sz="1500" dirty="0"/>
              <a:t>(EPZ) </a:t>
            </a:r>
            <a:r>
              <a:rPr lang="en-GB" sz="1500" b="1" dirty="0"/>
              <a:t>drives the extension of offsite protective arrangements and provisions </a:t>
            </a:r>
            <a:r>
              <a:rPr lang="en-GB" sz="1500" dirty="0"/>
              <a:t>in a nuclear emergency;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 dirty="0"/>
              <a:t>EPZ evaluation often relies on generic methodologies </a:t>
            </a:r>
            <a:r>
              <a:rPr lang="en-GB" sz="1500" dirty="0"/>
              <a:t>that does not account </a:t>
            </a:r>
            <a:r>
              <a:rPr lang="en-GB" sz="1500" dirty="0" smtClean="0"/>
              <a:t>for the </a:t>
            </a:r>
            <a:r>
              <a:rPr lang="en-GB" sz="1500" dirty="0"/>
              <a:t>strong difference of the ongoing SMRs technologies; 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The </a:t>
            </a:r>
            <a:r>
              <a:rPr lang="en-GB" sz="1500" b="1" dirty="0"/>
              <a:t>Source Term quantification </a:t>
            </a:r>
            <a:r>
              <a:rPr lang="en-GB" sz="1500" dirty="0"/>
              <a:t>via the identification of accident scenarios </a:t>
            </a:r>
            <a:r>
              <a:rPr lang="en-GB" sz="1500" b="1" dirty="0"/>
              <a:t>is one of the most relevant, debatable and sensitive step</a:t>
            </a:r>
            <a:r>
              <a:rPr lang="en-GB" sz="1500" dirty="0"/>
              <a:t> informing any EPZ methodology;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The </a:t>
            </a:r>
            <a:r>
              <a:rPr lang="en-GB" sz="1500" b="1" dirty="0"/>
              <a:t>Defence-in-Depth approach </a:t>
            </a:r>
            <a:r>
              <a:rPr lang="en-GB" sz="1500" dirty="0"/>
              <a:t>is used to define the plant condition categories that can cause a failure of the multiple independent barriers 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86A9DEA-5A69-CF46-FF1E-F048A00AD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512" y="1453903"/>
            <a:ext cx="3774613" cy="328806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9AEC64-7236-DAB7-B659-1191BB8C5A2B}"/>
              </a:ext>
            </a:extLst>
          </p:cNvPr>
          <p:cNvSpPr txBox="1"/>
          <p:nvPr/>
        </p:nvSpPr>
        <p:spPr>
          <a:xfrm>
            <a:off x="2451370" y="4765119"/>
            <a:ext cx="94163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On-site safety scenarios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(DBA, DEC)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have not fully informed off-site arrangements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because the Defense-in-Depth (DID) approach was applied separately to on-site and off-site safety measures;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separate application of the DID approach to on-site and off-site safety measures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has led to incomplete information regarding off-site arrangements based on on-site scenarios (DBA, DEC).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The Fukushima accident revealed weakness in the current implementation of 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(i.e., the lack of independence, the inadequate design basis and the insufficient safety margins).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" b="3164"/>
          <a:stretch/>
        </p:blipFill>
        <p:spPr>
          <a:xfrm>
            <a:off x="277289" y="4672289"/>
            <a:ext cx="2032104" cy="17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9C607498-0F1F-229C-6454-5D08679828F5}"/>
              </a:ext>
            </a:extLst>
          </p:cNvPr>
          <p:cNvSpPr txBox="1">
            <a:spLocks/>
          </p:cNvSpPr>
          <p:nvPr/>
        </p:nvSpPr>
        <p:spPr>
          <a:xfrm>
            <a:off x="675639" y="1510665"/>
            <a:ext cx="8283535" cy="2589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This work proposes a </a:t>
            </a:r>
            <a:r>
              <a:rPr lang="en-US" sz="2200" b="1" dirty="0"/>
              <a:t>balanced, graded approach for EPZ evaluation</a:t>
            </a:r>
            <a:r>
              <a:rPr lang="en-US" sz="2200" dirty="0"/>
              <a:t>, allowing </a:t>
            </a:r>
            <a:r>
              <a:rPr lang="en-US" sz="2200" dirty="0" smtClean="0"/>
              <a:t>to analyze </a:t>
            </a:r>
            <a:r>
              <a:rPr lang="en-US" sz="2200" dirty="0"/>
              <a:t>a wide range of severe accident (SA) events</a:t>
            </a:r>
            <a:endParaRPr lang="en-GB" sz="2200" dirty="0"/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proposed approach aligns with the concept of </a:t>
            </a:r>
            <a:r>
              <a:rPr lang="en-US" sz="2200" b="1" dirty="0">
                <a:solidFill>
                  <a:srgbClr val="C00000"/>
                </a:solidFill>
              </a:rPr>
              <a:t>'practically eliminated conditions</a:t>
            </a:r>
            <a:r>
              <a:rPr lang="en-US" sz="2200" dirty="0"/>
              <a:t>,' where the screening-out criteria are limited to</a:t>
            </a:r>
            <a:endParaRPr lang="en-GB" sz="2200" dirty="0"/>
          </a:p>
          <a:p>
            <a:pPr marL="541338" lvl="1" indent="-276225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Events that are </a:t>
            </a:r>
            <a:r>
              <a:rPr lang="en-GB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impossibility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to occur;</a:t>
            </a:r>
          </a:p>
          <a:p>
            <a:pPr marL="541338" lvl="1" indent="-276225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Events that are </a:t>
            </a:r>
            <a:r>
              <a:rPr lang="en-GB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unlikely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to arise, with a high degree of confidence; </a:t>
            </a:r>
          </a:p>
          <a:p>
            <a:pPr marL="541338" lvl="1" indent="-276225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Events that can be </a:t>
            </a:r>
            <a:r>
              <a:rPr lang="en-GB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eliminated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due to the effectiveness of the design features.</a:t>
            </a:r>
          </a:p>
          <a:p>
            <a:endParaRPr lang="en-GB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DD9EED-485B-FB04-BFAF-BB1C12CB7840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A1FE1B-A292-6816-6232-DEF87A57A43C}"/>
              </a:ext>
            </a:extLst>
          </p:cNvPr>
          <p:cNvSpPr txBox="1"/>
          <p:nvPr/>
        </p:nvSpPr>
        <p:spPr>
          <a:xfrm>
            <a:off x="699948" y="4197904"/>
            <a:ext cx="11133753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This approach also aligns with the perspective of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including all plausible accident scenarios in the context of DID Level 5;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This approach would also provide a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more comprehensive, logical, and conservative EPZ evaluation, making it suitable for application in SMR design;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This approach was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applied to five case studies each corresponding to five release categories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to demonstrate its capability in evaluating parameters useful for quantifying EPZ distances</a:t>
            </a:r>
            <a:endParaRPr 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00" y="1563359"/>
            <a:ext cx="2575874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97F162-4141-3B6F-468D-9CF7332FED53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– flowsheet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0044B2-D035-69A3-A108-D702A4BE3B7B}"/>
              </a:ext>
            </a:extLst>
          </p:cNvPr>
          <p:cNvSpPr txBox="1"/>
          <p:nvPr/>
        </p:nvSpPr>
        <p:spPr>
          <a:xfrm>
            <a:off x="353683" y="1876203"/>
            <a:ext cx="1105906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Release Categories Based Methodology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(RCBM) is here proposed for quantifying a wide range of Source Term (ST) spectra;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RCBM combines deterministic and probabilistic techniques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identify all plausible bounding sequences that define the release categories and their associated STs;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proposed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methodology involves the following steps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4988" lvl="1" indent="-2682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 Plant Damage </a:t>
            </a:r>
            <a:r>
              <a:rPr lang="en-GB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(PDS)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derived from Level 1 Probabilistic Risk Assessment (PRA) analysis;</a:t>
            </a:r>
          </a:p>
          <a:p>
            <a:pPr marL="534988" lvl="1" indent="-2682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various plausible Release categories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via Containment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Event Tree (CET)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1" indent="-2682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 the ST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release category;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1" indent="-2682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each ST with an Atmospheric Dispersion calculation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(ADC) to analyze radiological consequences;</a:t>
            </a:r>
          </a:p>
          <a:p>
            <a:pPr marL="534988" lvl="1" indent="-2682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EPZ distance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maximum (bounding) radiological consequences values.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C410E38-F5C4-E778-775C-B64B1102A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2" y="5804788"/>
            <a:ext cx="10513505" cy="8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ABB4D4-3BED-FED7-082A-569A6D8B08AA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– Containment Event Tree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1D5CD4-D1EF-2584-D556-11DDA6FA5C93}"/>
              </a:ext>
            </a:extLst>
          </p:cNvPr>
          <p:cNvSpPr txBox="1"/>
          <p:nvPr/>
        </p:nvSpPr>
        <p:spPr>
          <a:xfrm>
            <a:off x="404566" y="1929415"/>
            <a:ext cx="513243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analysis begins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postulating a core damage state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progresses according to a design-specific CET;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CET accounts for all plausible accident sequences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the potential for off-site release;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CET is characterized by the key physicochemical phenomena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including the potential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containment failure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construction of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CET enables the definition of release-based categories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without considering their relative frequency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 descr="Immagine che contiene testo, schermata, diagramma, Parallelo&#10;&#10;Descrizione generata automaticamente">
            <a:extLst>
              <a:ext uri="{FF2B5EF4-FFF2-40B4-BE49-F238E27FC236}">
                <a16:creationId xmlns:a16="http://schemas.microsoft.com/office/drawing/2014/main" id="{9CB90B55-BED4-A880-B8F3-233CE8AD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03" y="2073862"/>
            <a:ext cx="6168387" cy="353896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302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709334-668A-B544-F1B3-EBED8B6CF705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– Design Event Tree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D0E23F9B-691D-986E-29C2-EB9FB0D40597}"/>
              </a:ext>
            </a:extLst>
          </p:cNvPr>
          <p:cNvSpPr txBox="1">
            <a:spLocks/>
          </p:cNvSpPr>
          <p:nvPr/>
        </p:nvSpPr>
        <p:spPr>
          <a:xfrm>
            <a:off x="324466" y="2180916"/>
            <a:ext cx="4178708" cy="4064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</a:t>
            </a:r>
            <a:r>
              <a:rPr lang="en-GB" sz="1800" b="1" dirty="0"/>
              <a:t>Design Event Tree (DET) </a:t>
            </a:r>
            <a:r>
              <a:rPr lang="en-GB" sz="1800" b="1" dirty="0" smtClean="0"/>
              <a:t>decomposes each Top Event of </a:t>
            </a:r>
            <a:r>
              <a:rPr lang="en-GB" sz="1800" b="1" dirty="0"/>
              <a:t>the </a:t>
            </a:r>
            <a:r>
              <a:rPr lang="en-GB" sz="1800" b="1" dirty="0" smtClean="0"/>
              <a:t>CET</a:t>
            </a:r>
            <a:r>
              <a:rPr lang="en-GB" sz="1800" dirty="0" smtClean="0"/>
              <a:t>;</a:t>
            </a:r>
            <a:endParaRPr lang="en-GB" sz="1800" dirty="0"/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</a:t>
            </a:r>
            <a:r>
              <a:rPr lang="en-GB" sz="1800" b="1" dirty="0"/>
              <a:t> DET analyses </a:t>
            </a:r>
            <a:r>
              <a:rPr lang="en-GB" sz="1800" b="1" dirty="0" smtClean="0"/>
              <a:t>all the different possible outcomes for a given input state</a:t>
            </a:r>
            <a:r>
              <a:rPr lang="en-GB" sz="1800" dirty="0" smtClean="0"/>
              <a:t>;</a:t>
            </a:r>
            <a:endParaRPr lang="en-GB" sz="1800" dirty="0"/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1" dirty="0" smtClean="0"/>
              <a:t>Each release category </a:t>
            </a:r>
            <a:r>
              <a:rPr lang="en-GB" sz="1800" dirty="0" smtClean="0"/>
              <a:t>is the combination of a particular set of DET outcomes;</a:t>
            </a:r>
            <a:endParaRPr lang="en-GB" sz="1800" dirty="0"/>
          </a:p>
          <a:p>
            <a:pPr algn="just"/>
            <a:endParaRPr lang="en-GB" sz="1800" dirty="0"/>
          </a:p>
        </p:txBody>
      </p:sp>
      <p:pic>
        <p:nvPicPr>
          <p:cNvPr id="8" name="Immagine 7" descr="Immagine che contiene testo, diagramma, Parallelo, schermata&#10;&#10;Descrizione generata automaticamente">
            <a:extLst>
              <a:ext uri="{FF2B5EF4-FFF2-40B4-BE49-F238E27FC236}">
                <a16:creationId xmlns:a16="http://schemas.microsoft.com/office/drawing/2014/main" id="{D6B7EAD6-EF16-8149-99F0-D76C58D5C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6" y="1762732"/>
            <a:ext cx="7236000" cy="448281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138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5A4DC4-25CD-FF11-ED32-5A5D71FC751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Five Release Categories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556B8E-8B36-5457-C279-465F2FD60D51}"/>
              </a:ext>
            </a:extLst>
          </p:cNvPr>
          <p:cNvSpPr txBox="1"/>
          <p:nvPr/>
        </p:nvSpPr>
        <p:spPr>
          <a:xfrm>
            <a:off x="393291" y="1483183"/>
            <a:ext cx="57027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methodology was applied to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five different SA sequences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all connected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to the same PDS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PDS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LOCA in the Direct Vessel Injection (DVI) line, with failure of primary depressurization and unavailability of the Emergency Heat Removal System (EHRS);</a:t>
            </a:r>
          </a:p>
        </p:txBody>
      </p:sp>
      <p:pic>
        <p:nvPicPr>
          <p:cNvPr id="8" name="Immagine 7" descr="Immagine che contiene testo, schermata, diagramma, Parallelo&#10;&#10;Descrizione generata automaticamente">
            <a:extLst>
              <a:ext uri="{FF2B5EF4-FFF2-40B4-BE49-F238E27FC236}">
                <a16:creationId xmlns:a16="http://schemas.microsoft.com/office/drawing/2014/main" id="{A0B623D3-D795-778B-1222-E8C40E439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1" y="1318797"/>
            <a:ext cx="5674534" cy="2839395"/>
          </a:xfrm>
          <a:prstGeom prst="rect">
            <a:avLst/>
          </a:prstGeom>
        </p:spPr>
      </p:pic>
      <p:pic>
        <p:nvPicPr>
          <p:cNvPr id="10" name="Immagine 9" descr="Immagine che contiene testo, diagramma, Piano, Parallelo&#10;&#10;Descrizione generata automaticamente">
            <a:extLst>
              <a:ext uri="{FF2B5EF4-FFF2-40B4-BE49-F238E27FC236}">
                <a16:creationId xmlns:a16="http://schemas.microsoft.com/office/drawing/2014/main" id="{94FAE466-E0EF-1942-6501-C2886216E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3197208"/>
            <a:ext cx="5653548" cy="348888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DC5DBE-6F7B-82C9-9EB3-41FA746B1A97}"/>
              </a:ext>
            </a:extLst>
          </p:cNvPr>
          <p:cNvSpPr txBox="1"/>
          <p:nvPr/>
        </p:nvSpPr>
        <p:spPr>
          <a:xfrm>
            <a:off x="5882102" y="4218578"/>
            <a:ext cx="6096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086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case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: failure to prevent vessel lower head failure (VLHF) both by IVCC and IVMR, with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containment failure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driven by high temperature;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086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case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: failure to prevent VLHF both by IVCC and IVMR, with FCVS open and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containment isolation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achieved;</a:t>
            </a:r>
          </a:p>
          <a:p>
            <a:pPr marL="55086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case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: success to prevent VLHF by the IVMR and success in achievement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containment isolation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5086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case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: failure to prevent VLHF both with IVCC and IVMR, with successful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containment isolation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with a Late Reactor Cavity Flooding;</a:t>
            </a:r>
          </a:p>
          <a:p>
            <a:pPr marL="55086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case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: failure to prevent vessel lower head failure both by IVCC and IVMR with successful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containment isolation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4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infopath/2007/PartnerControls"/>
    <ds:schemaRef ds:uri="http://purl.org/dc/terms/"/>
    <ds:schemaRef ds:uri="89039979-132d-4e33-b8d6-8b0f084d9471"/>
    <ds:schemaRef ds:uri="http://schemas.microsoft.com/office/2006/documentManagement/types"/>
    <ds:schemaRef ds:uri="http://schemas.openxmlformats.org/package/2006/metadata/core-properties"/>
    <ds:schemaRef ds:uri="0311a6d6-6c49-40aa-926b-e98182ea64d2"/>
    <ds:schemaRef ds:uri="http://purl.org/dc/elements/1.1/"/>
    <ds:schemaRef ds:uri="94bacced-d3e9-4230-8110-5185e6b8723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1079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corpo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release-category-based emergency planning zone calculation applied to a light-water small modular reactor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GUGLIELMELLI Antonio (JRC-ISPRA)</cp:lastModifiedBy>
  <cp:revision>30</cp:revision>
  <dcterms:created xsi:type="dcterms:W3CDTF">2019-10-29T08:33:20Z</dcterms:created>
  <dcterms:modified xsi:type="dcterms:W3CDTF">2024-10-19T12:44:09Z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