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58" r:id="rId9"/>
    <p:sldId id="261" r:id="rId10"/>
    <p:sldId id="260" r:id="rId11"/>
    <p:sldId id="259" r:id="rId12"/>
    <p:sldId id="263" r:id="rId13"/>
    <p:sldId id="262" r:id="rId14"/>
    <p:sldId id="266" r:id="rId15"/>
    <p:sldId id="264" r:id="rId16"/>
    <p:sldId id="265"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autoAdjust="0"/>
    <p:restoredTop sz="94660"/>
  </p:normalViewPr>
  <p:slideViewPr>
    <p:cSldViewPr snapToGrid="0">
      <p:cViewPr varScale="1">
        <p:scale>
          <a:sx n="115" d="100"/>
          <a:sy n="115" d="100"/>
        </p:scale>
        <p:origin x="120"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2024-10-16</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2024-10-16</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mailto:Piotr.kopka@ncbj.gov.p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GB" sz="3200" b="1" cap="all" dirty="0">
                <a:solidFill>
                  <a:schemeClr val="bg1"/>
                </a:solidFill>
              </a:rPr>
              <a:t>SUMMARY AND CONCLUSIONS</a:t>
            </a:r>
            <a:r>
              <a:rPr lang="pl-PL" sz="3200" b="1" cap="all" dirty="0">
                <a:solidFill>
                  <a:schemeClr val="bg1"/>
                </a:solidFill>
              </a:rPr>
              <a:t> #1</a:t>
            </a:r>
            <a:endParaRPr lang="en-GB" sz="3200" b="1" cap="all" dirty="0">
              <a:solidFill>
                <a:schemeClr val="bg1"/>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Prostokąt 1"/>
          <p:cNvSpPr/>
          <p:nvPr/>
        </p:nvSpPr>
        <p:spPr>
          <a:xfrm>
            <a:off x="131545" y="1575371"/>
            <a:ext cx="11765279" cy="5078313"/>
          </a:xfrm>
          <a:prstGeom prst="rect">
            <a:avLst/>
          </a:prstGeom>
        </p:spPr>
        <p:txBody>
          <a:bodyPr wrap="square">
            <a:spAutoFit/>
          </a:bodyPr>
          <a:lstStyle/>
          <a:p>
            <a:r>
              <a:rPr lang="en-GB" b="1" dirty="0"/>
              <a:t>Importance of Weather Scenarios</a:t>
            </a:r>
            <a:r>
              <a:rPr lang="en-GB" dirty="0"/>
              <a:t>:</a:t>
            </a:r>
          </a:p>
          <a:p>
            <a:r>
              <a:rPr lang="en-GB" dirty="0"/>
              <a:t>The choice of weather scenarios is critical for calculating zones and areas affected by radioactive releases.</a:t>
            </a:r>
            <a:r>
              <a:rPr lang="pl-PL" dirty="0"/>
              <a:t> </a:t>
            </a:r>
            <a:r>
              <a:rPr lang="en-GB" dirty="0"/>
              <a:t>Conservative weather assumptions, such as stability class A and low wind speeds (around 0.1 m/s), can greatly influence dose values and distances.</a:t>
            </a:r>
            <a:endParaRPr lang="pl-PL" dirty="0"/>
          </a:p>
          <a:p>
            <a:endParaRPr lang="en-GB" dirty="0"/>
          </a:p>
          <a:p>
            <a:r>
              <a:rPr lang="en-GB" b="1" dirty="0"/>
              <a:t>Regulatory Recommendations</a:t>
            </a:r>
            <a:r>
              <a:rPr lang="en-GB" dirty="0"/>
              <a:t>:</a:t>
            </a:r>
          </a:p>
          <a:p>
            <a:r>
              <a:rPr lang="en-GB" dirty="0"/>
              <a:t>Regulators should define specific weather scenarios for different locations to eliminate ambiguities and disputes between investors and regulators regarding worst-case scenarios.</a:t>
            </a:r>
            <a:endParaRPr lang="pl-PL" dirty="0"/>
          </a:p>
          <a:p>
            <a:endParaRPr lang="en-GB" dirty="0"/>
          </a:p>
          <a:p>
            <a:r>
              <a:rPr lang="en-GB" b="1" dirty="0"/>
              <a:t>Dose Thresholds for HTGR </a:t>
            </a:r>
            <a:r>
              <a:rPr lang="en-GB" b="1" dirty="0" err="1"/>
              <a:t>TeResa</a:t>
            </a:r>
            <a:r>
              <a:rPr lang="en-GB" b="1" dirty="0"/>
              <a:t> Reactor</a:t>
            </a:r>
            <a:r>
              <a:rPr lang="en-GB" dirty="0"/>
              <a:t>:</a:t>
            </a:r>
          </a:p>
          <a:p>
            <a:r>
              <a:rPr lang="en-GB" dirty="0"/>
              <a:t>The threshold dose values for zones, such as the Urgent Protective Action Zone (UPZ) and Ingestion Control Protective Action Zone (ICPD), were only reached under very weak wind conditions and stability class A.</a:t>
            </a:r>
          </a:p>
          <a:p>
            <a:r>
              <a:rPr lang="en-GB" dirty="0"/>
              <a:t>This is attributed to the low power of the reactor and the use of advanced technologies like TRISO fuel.</a:t>
            </a:r>
          </a:p>
          <a:p>
            <a:endParaRPr lang="pl-PL" b="1" dirty="0"/>
          </a:p>
          <a:p>
            <a:r>
              <a:rPr lang="en-GB" b="1" dirty="0"/>
              <a:t>Source Term Determination</a:t>
            </a:r>
            <a:r>
              <a:rPr lang="en-GB" dirty="0"/>
              <a:t>:</a:t>
            </a:r>
          </a:p>
          <a:p>
            <a:r>
              <a:rPr lang="en-GB" dirty="0"/>
              <a:t>Accurate determination of the source term is essential, as it significantly affects the calculated zones and areas.</a:t>
            </a:r>
          </a:p>
          <a:p>
            <a:r>
              <a:rPr lang="en-GB" dirty="0"/>
              <a:t>The source term derived from MELCOR simulations is much lower than conservative estimates found in existing literature, which often overestimates release fractions.</a:t>
            </a:r>
            <a:endParaRPr lang="pl-PL" dirty="0"/>
          </a:p>
        </p:txBody>
      </p:sp>
    </p:spTree>
    <p:extLst>
      <p:ext uri="{BB962C8B-B14F-4D97-AF65-F5344CB8AC3E}">
        <p14:creationId xmlns:p14="http://schemas.microsoft.com/office/powerpoint/2010/main" val="394562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GB" sz="3200" b="1" cap="all" dirty="0">
                <a:solidFill>
                  <a:schemeClr val="bg1"/>
                </a:solidFill>
              </a:rPr>
              <a:t>SUMMARY AND CONCLUSIONS</a:t>
            </a:r>
            <a:r>
              <a:rPr lang="pl-PL" sz="3200" b="1" cap="all" dirty="0">
                <a:solidFill>
                  <a:schemeClr val="bg1"/>
                </a:solidFill>
              </a:rPr>
              <a:t> #2</a:t>
            </a:r>
            <a:endParaRPr lang="en-GB" sz="3200" b="1" cap="all" dirty="0">
              <a:solidFill>
                <a:schemeClr val="bg1"/>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Prostokąt 1"/>
          <p:cNvSpPr/>
          <p:nvPr/>
        </p:nvSpPr>
        <p:spPr>
          <a:xfrm>
            <a:off x="131545" y="1575371"/>
            <a:ext cx="11765279" cy="5078313"/>
          </a:xfrm>
          <a:prstGeom prst="rect">
            <a:avLst/>
          </a:prstGeom>
        </p:spPr>
        <p:txBody>
          <a:bodyPr wrap="square">
            <a:spAutoFit/>
          </a:bodyPr>
          <a:lstStyle/>
          <a:p>
            <a:r>
              <a:rPr lang="en-GB" b="1" dirty="0"/>
              <a:t>Comparative Analysis</a:t>
            </a:r>
            <a:r>
              <a:rPr lang="en-GB" dirty="0"/>
              <a:t>:</a:t>
            </a:r>
          </a:p>
          <a:p>
            <a:r>
              <a:rPr lang="en-GB" dirty="0"/>
              <a:t>The study from Idaho National Laboratory provides insights into a different HTGR accident scenario (D-LOFC with scram without air ingress), demonstrating the need for precise calculations of release fractions relative to iodine-131.</a:t>
            </a:r>
          </a:p>
          <a:p>
            <a:endParaRPr lang="pl-PL" b="1" dirty="0"/>
          </a:p>
          <a:p>
            <a:r>
              <a:rPr lang="en-GB" b="1" dirty="0"/>
              <a:t>Need for Improved Calculations</a:t>
            </a:r>
            <a:r>
              <a:rPr lang="en-GB" dirty="0"/>
              <a:t>:</a:t>
            </a:r>
          </a:p>
          <a:p>
            <a:r>
              <a:rPr lang="en-GB" dirty="0"/>
              <a:t>It is crucial to verify that the proposed source term aligns with worst-case accident predictions using updated computational codes.</a:t>
            </a:r>
          </a:p>
          <a:p>
            <a:r>
              <a:rPr lang="en-GB" dirty="0"/>
              <a:t>Conducting simulations with codes comparable to MELCOR can help accurately assess source terms.</a:t>
            </a:r>
          </a:p>
          <a:p>
            <a:endParaRPr lang="pl-PL" b="1" dirty="0"/>
          </a:p>
          <a:p>
            <a:r>
              <a:rPr lang="en-GB" b="1" dirty="0"/>
              <a:t>Recommendations for HTGR and SMR</a:t>
            </a:r>
            <a:r>
              <a:rPr lang="en-GB" dirty="0"/>
              <a:t>:</a:t>
            </a:r>
          </a:p>
          <a:p>
            <a:r>
              <a:rPr lang="en-GB" dirty="0"/>
              <a:t>For low-power HTGR reactors, precise calculations of radionuclide transport following severe accidents should be performed using Computational Fluid Dynamics (CFD) codes for better hazard assessment.</a:t>
            </a:r>
          </a:p>
          <a:p>
            <a:endParaRPr lang="pl-PL" b="1" dirty="0"/>
          </a:p>
          <a:p>
            <a:r>
              <a:rPr lang="en-GB" b="1" dirty="0"/>
              <a:t>Establishment of Guidelines</a:t>
            </a:r>
            <a:r>
              <a:rPr lang="en-GB" dirty="0"/>
              <a:t>:</a:t>
            </a:r>
          </a:p>
          <a:p>
            <a:r>
              <a:rPr lang="en-GB" dirty="0"/>
              <a:t>It is recommended to create a definitive list of required weather conditions for which EPZs and distances should be calculated to prevent overly </a:t>
            </a:r>
            <a:r>
              <a:rPr lang="en-GB" dirty="0" err="1"/>
              <a:t>favorable</a:t>
            </a:r>
            <a:r>
              <a:rPr lang="en-GB" dirty="0"/>
              <a:t> assumptions.</a:t>
            </a:r>
          </a:p>
          <a:p>
            <a:r>
              <a:rPr lang="en-GB" dirty="0"/>
              <a:t>Areas of interest should be grouped based on similar weather conditions, akin to EPA recommendations for dispersion </a:t>
            </a:r>
            <a:r>
              <a:rPr lang="en-GB" dirty="0" err="1"/>
              <a:t>modeling</a:t>
            </a:r>
            <a:r>
              <a:rPr lang="en-GB" dirty="0"/>
              <a:t>, to ensure rigorous analysis of severe accidents in nuclear facilities.</a:t>
            </a:r>
          </a:p>
        </p:txBody>
      </p:sp>
    </p:spTree>
    <p:extLst>
      <p:ext uri="{BB962C8B-B14F-4D97-AF65-F5344CB8AC3E}">
        <p14:creationId xmlns:p14="http://schemas.microsoft.com/office/powerpoint/2010/main" val="277742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GB" sz="3200" b="1" cap="all" dirty="0">
                <a:solidFill>
                  <a:schemeClr val="bg1"/>
                </a:solidFill>
              </a:rPr>
              <a:t>THANK YOU FOR YOUR ATTENTION</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Prostokąt 1"/>
          <p:cNvSpPr/>
          <p:nvPr/>
        </p:nvSpPr>
        <p:spPr>
          <a:xfrm>
            <a:off x="213360" y="1902630"/>
            <a:ext cx="11765279" cy="4801314"/>
          </a:xfrm>
          <a:prstGeom prst="rect">
            <a:avLst/>
          </a:prstGeom>
        </p:spPr>
        <p:txBody>
          <a:bodyPr wrap="square">
            <a:spAutoFit/>
          </a:bodyPr>
          <a:lstStyle/>
          <a:p>
            <a:pPr lvl="0"/>
            <a:r>
              <a:rPr lang="pl-PL" dirty="0"/>
              <a:t>[1] </a:t>
            </a:r>
            <a:r>
              <a:rPr lang="en-GB" dirty="0"/>
              <a:t>SKRZYPEK, E., MUSZYŃSKI, D., SKRZYPEK, M., DARNOWSKI, P., MALESA, J., "Pre-conceptual Design of the Research High-Temperature Gas-Cooled Reactor </a:t>
            </a:r>
            <a:r>
              <a:rPr lang="en-GB" dirty="0" err="1"/>
              <a:t>TeResa</a:t>
            </a:r>
            <a:r>
              <a:rPr lang="en-GB" dirty="0"/>
              <a:t> for Non-Electrical Applications", Energies, 15(6), 2084 (2022).</a:t>
            </a:r>
          </a:p>
          <a:p>
            <a:pPr lvl="0"/>
            <a:r>
              <a:rPr lang="pl-PL" dirty="0"/>
              <a:t>[2] </a:t>
            </a:r>
            <a:r>
              <a:rPr lang="en-GB" dirty="0"/>
              <a:t>DĄBROWSKI, M., et al., “Concept of the polish high temperature gas-cooled reactor HTGR-POLA”, Nuclear Engineering and Design, Volume 424, 2024,</a:t>
            </a:r>
            <a:endParaRPr lang="pl-PL" dirty="0"/>
          </a:p>
          <a:p>
            <a:r>
              <a:rPr lang="pl-PL" dirty="0"/>
              <a:t>[4] </a:t>
            </a:r>
            <a:r>
              <a:rPr lang="en-GB" dirty="0"/>
              <a:t>SKRZYPEK, M., et al., “Study on the DLOFC accident of the GEMINI+ conceptual design of HTGR reactor with MELCOR and </a:t>
            </a:r>
            <a:r>
              <a:rPr lang="pl-PL" dirty="0"/>
              <a:t>[9] </a:t>
            </a:r>
            <a:r>
              <a:rPr lang="en-GB" dirty="0"/>
              <a:t>SPECTRA” J. Phys.: Conf. Ser. 2048, 2021</a:t>
            </a:r>
            <a:endParaRPr lang="pl-PL" dirty="0"/>
          </a:p>
          <a:p>
            <a:pPr lvl="0"/>
            <a:r>
              <a:rPr lang="en-GB" dirty="0"/>
              <a:t>BARESCUT, J., LARIVIERE, D., STOCKI, T., RASKOB, W., TRYBUSHNYI, D., IEVDIN, I., ZHELEZNYAK, M., "JRODOS: Platform for Improved Long Term Countermeasures Modelling and Management", Radioprotection, 46(6), S731-S736 (2011).</a:t>
            </a:r>
          </a:p>
          <a:p>
            <a:pPr lvl="0"/>
            <a:r>
              <a:rPr lang="pl-PL" dirty="0"/>
              <a:t>[20] </a:t>
            </a:r>
            <a:r>
              <a:rPr lang="en-GB" dirty="0"/>
              <a:t>US EPA: “Risk Management Program Guidance for Offsite Consequence Analysis” (2009).</a:t>
            </a:r>
            <a:endParaRPr lang="pl-PL" dirty="0"/>
          </a:p>
          <a:p>
            <a:r>
              <a:rPr lang="pl-PL" dirty="0"/>
              <a:t>[21] PREZES PAŃSTWOWEJ AGENCJI ATOMISTYKI, "Wyznaczanie Stref Planowania Awaryjnego Oraz Rozszerzających Je Dystansów Wokół Jednostki Organizacyjnej Wykonującej Działalność Zakwalifikowaną do I Lub II Kategorii Zagrożeń: Zalecenia Organizacyjno-Techniczne", Warszawa (2021).</a:t>
            </a:r>
            <a:endParaRPr lang="en-GB" dirty="0"/>
          </a:p>
          <a:p>
            <a:r>
              <a:rPr lang="pl-PL" dirty="0"/>
              <a:t>[22] </a:t>
            </a:r>
            <a:r>
              <a:rPr lang="en-GB" dirty="0"/>
              <a:t>HUMMEL, D. W., CHOUHAN, S., LEBEL, L., MORREALE, A. C., "Radiation Dose Consequences of Postulated Limiting Accidents in Small Modular Reactors to Inform Emergency Planning Zone Size Requirements", (2020).</a:t>
            </a:r>
          </a:p>
          <a:p>
            <a:pPr lvl="0"/>
            <a:endParaRPr lang="en-GB" dirty="0"/>
          </a:p>
          <a:p>
            <a:endParaRPr lang="en-GB" dirty="0"/>
          </a:p>
          <a:p>
            <a:pPr lvl="0"/>
            <a:endParaRPr lang="en-GB" dirty="0"/>
          </a:p>
        </p:txBody>
      </p:sp>
    </p:spTree>
    <p:extLst>
      <p:ext uri="{BB962C8B-B14F-4D97-AF65-F5344CB8AC3E}">
        <p14:creationId xmlns:p14="http://schemas.microsoft.com/office/powerpoint/2010/main" val="352347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p:txBody>
          <a:bodyPr>
            <a:normAutofit fontScale="90000"/>
          </a:bodyPr>
          <a:lstStyle/>
          <a:p>
            <a:r>
              <a:rPr lang="pl-PL" sz="3100" b="1" dirty="0"/>
              <a:t>D</a:t>
            </a:r>
            <a:r>
              <a:rPr lang="en-US" sz="3100" b="1" dirty="0" err="1"/>
              <a:t>etermining</a:t>
            </a:r>
            <a:r>
              <a:rPr lang="en-US" sz="3100" b="1" dirty="0"/>
              <a:t> emergency planning zone size through</a:t>
            </a:r>
            <a:br>
              <a:rPr lang="en-GB" sz="3100" b="1" i="1" dirty="0"/>
            </a:br>
            <a:r>
              <a:rPr lang="pl-PL" sz="3100" b="1" dirty="0"/>
              <a:t>JRODOS </a:t>
            </a:r>
            <a:r>
              <a:rPr lang="en-US" sz="3100" b="1" dirty="0"/>
              <a:t>calculated radiation dose consequences in</a:t>
            </a:r>
            <a:br>
              <a:rPr lang="en-GB" sz="3100" b="1" i="1" dirty="0"/>
            </a:br>
            <a:r>
              <a:rPr lang="en-US" sz="3100" b="1" dirty="0"/>
              <a:t>high-temperature gas-cooled reactors</a:t>
            </a:r>
            <a:br>
              <a:rPr lang="en-GB" b="1" i="1" dirty="0"/>
            </a:br>
            <a:endParaRPr lang="en-GB"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p:txBody>
          <a:bodyPr>
            <a:normAutofit fontScale="47500" lnSpcReduction="20000"/>
          </a:bodyPr>
          <a:lstStyle/>
          <a:p>
            <a:pPr algn="l"/>
            <a:r>
              <a:rPr lang="en-US" sz="3300" dirty="0"/>
              <a:t>Piotr </a:t>
            </a:r>
            <a:r>
              <a:rPr lang="pl-PL" sz="3300" dirty="0"/>
              <a:t> </a:t>
            </a:r>
            <a:r>
              <a:rPr lang="en-US" sz="3300" dirty="0"/>
              <a:t>KOPKA</a:t>
            </a:r>
            <a:endParaRPr lang="en-GB" sz="3300" dirty="0"/>
          </a:p>
          <a:p>
            <a:pPr algn="l"/>
            <a:r>
              <a:rPr lang="en-US" sz="3300" dirty="0"/>
              <a:t>Email: </a:t>
            </a:r>
            <a:r>
              <a:rPr lang="en-US" sz="3300" dirty="0">
                <a:hlinkClick r:id="rId2"/>
              </a:rPr>
              <a:t>Piotr.kopka@ncbj.gov.pl</a:t>
            </a:r>
            <a:endParaRPr lang="pl-PL" sz="3300" dirty="0"/>
          </a:p>
          <a:p>
            <a:pPr algn="l"/>
            <a:endParaRPr lang="en-GB" dirty="0"/>
          </a:p>
          <a:p>
            <a:pPr algn="l"/>
            <a:r>
              <a:rPr lang="pl-PL" sz="2500" dirty="0"/>
              <a:t>Maciej  SKRZYPEK, Eleonora  SKRZYPEK, Aleksiej  KASZKO</a:t>
            </a:r>
            <a:endParaRPr lang="en-GB" sz="2500" dirty="0"/>
          </a:p>
          <a:p>
            <a:pPr algn="l"/>
            <a:r>
              <a:rPr lang="en-US" sz="2500" dirty="0"/>
              <a:t>National Centre for Nuclear Research </a:t>
            </a:r>
            <a:endParaRPr lang="en-GB" sz="2500" dirty="0"/>
          </a:p>
          <a:p>
            <a:pPr algn="l"/>
            <a:r>
              <a:rPr lang="en-US" sz="2500" dirty="0" err="1"/>
              <a:t>Otwock</a:t>
            </a:r>
            <a:r>
              <a:rPr lang="en-US" sz="2500" dirty="0"/>
              <a:t>-</a:t>
            </a:r>
            <a:r>
              <a:rPr lang="pl-PL" sz="2500" dirty="0"/>
              <a:t>Ś</a:t>
            </a:r>
            <a:r>
              <a:rPr lang="en-US" sz="2500" dirty="0" err="1"/>
              <a:t>wierk</a:t>
            </a:r>
            <a:r>
              <a:rPr lang="en-US" sz="2500" dirty="0"/>
              <a:t>, Poland</a:t>
            </a:r>
            <a:endParaRPr lang="pl-PL" sz="2500" dirty="0"/>
          </a:p>
          <a:p>
            <a:pPr algn="l"/>
            <a:endParaRPr lang="en-GB" dirty="0"/>
          </a:p>
          <a:p>
            <a:endParaRPr lang="en-GB" dirty="0"/>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Purpose of the Publication</a:t>
            </a:r>
            <a:r>
              <a:rPr lang="en-GB" dirty="0"/>
              <a:t>:</a:t>
            </a:r>
            <a:endParaRPr lang="pl-PL" dirty="0"/>
          </a:p>
          <a:p>
            <a:endParaRPr lang="en-GB" b="1" i="0" dirty="0">
              <a:solidFill>
                <a:schemeClr val="bg1"/>
              </a:solidFill>
              <a:latin typeface="Arial" panose="020B0604020202020204" pitchFamily="34" charset="0"/>
              <a:cs typeface="Arial" panose="020B0604020202020204" pitchFamily="34" charset="0"/>
            </a:endParaRPr>
          </a:p>
        </p:txBody>
      </p:sp>
      <p:sp>
        <p:nvSpPr>
          <p:cNvPr id="5" name="Prostokąt 4"/>
          <p:cNvSpPr/>
          <p:nvPr/>
        </p:nvSpPr>
        <p:spPr>
          <a:xfrm>
            <a:off x="441960" y="1946490"/>
            <a:ext cx="10735377" cy="3970318"/>
          </a:xfrm>
          <a:prstGeom prst="rect">
            <a:avLst/>
          </a:prstGeom>
        </p:spPr>
        <p:txBody>
          <a:bodyPr wrap="square">
            <a:spAutoFit/>
          </a:bodyPr>
          <a:lstStyle/>
          <a:p>
            <a:pPr marL="457200" indent="-457200">
              <a:buFont typeface="+mj-lt"/>
              <a:buAutoNum type="arabicPeriod"/>
            </a:pPr>
            <a:r>
              <a:rPr lang="en-GB" sz="2800" dirty="0"/>
              <a:t>Postulated Severe Accident of the HTGR Reactor</a:t>
            </a:r>
            <a:r>
              <a:rPr lang="pl-PL" sz="2800" dirty="0"/>
              <a:t> (MELCOR)</a:t>
            </a:r>
            <a:endParaRPr lang="en-GB" sz="2800" dirty="0"/>
          </a:p>
          <a:p>
            <a:pPr marL="457200" indent="-457200">
              <a:buFont typeface="+mj-lt"/>
              <a:buAutoNum type="arabicPeriod"/>
            </a:pPr>
            <a:endParaRPr lang="en-GB" sz="2800" dirty="0"/>
          </a:p>
          <a:p>
            <a:pPr marL="457200" indent="-457200">
              <a:buFont typeface="+mj-lt"/>
              <a:buAutoNum type="arabicPeriod"/>
            </a:pPr>
            <a:r>
              <a:rPr lang="en-GB" sz="2800" dirty="0"/>
              <a:t>JRODOS (Real-Time On-Line Decision Support)</a:t>
            </a:r>
          </a:p>
          <a:p>
            <a:pPr marL="457200" indent="-457200">
              <a:buFont typeface="+mj-lt"/>
              <a:buAutoNum type="arabicPeriod"/>
            </a:pPr>
            <a:endParaRPr lang="en-GB" sz="2800" dirty="0"/>
          </a:p>
          <a:p>
            <a:pPr marL="457200" indent="-457200">
              <a:buFont typeface="+mj-lt"/>
              <a:buAutoNum type="arabicPeriod"/>
            </a:pPr>
            <a:r>
              <a:rPr lang="en-GB" sz="2800" dirty="0"/>
              <a:t>Emergency Planning Zone (EPZ)</a:t>
            </a:r>
          </a:p>
          <a:p>
            <a:pPr marL="457200" indent="-457200">
              <a:buFont typeface="+mj-lt"/>
              <a:buAutoNum type="arabicPeriod"/>
            </a:pPr>
            <a:endParaRPr lang="en-GB" sz="2800" dirty="0"/>
          </a:p>
          <a:p>
            <a:pPr marL="457200" indent="-457200">
              <a:buFont typeface="+mj-lt"/>
              <a:buAutoNum type="arabicPeriod"/>
            </a:pPr>
            <a:r>
              <a:rPr lang="en-GB" sz="2800" dirty="0"/>
              <a:t>Results</a:t>
            </a:r>
          </a:p>
          <a:p>
            <a:pPr marL="457200" indent="-457200">
              <a:buFont typeface="+mj-lt"/>
              <a:buAutoNum type="arabicPeriod"/>
            </a:pPr>
            <a:endParaRPr lang="en-GB" sz="2800" dirty="0"/>
          </a:p>
          <a:p>
            <a:pPr marL="457200" indent="-457200">
              <a:buFont typeface="+mj-lt"/>
              <a:buAutoNum type="arabicPeriod"/>
            </a:pPr>
            <a:r>
              <a:rPr lang="en-GB" sz="2800" dirty="0"/>
              <a:t>Summary and Conclusions</a:t>
            </a:r>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solidFill>
                <a:schemeClr val="bg1"/>
              </a:solidFill>
            </a:endParaRPr>
          </a:p>
          <a:p>
            <a:r>
              <a:rPr lang="en-GB" b="1" dirty="0">
                <a:solidFill>
                  <a:schemeClr val="bg1"/>
                </a:solidFill>
              </a:rPr>
              <a:t>Key Points Describing the </a:t>
            </a:r>
            <a:r>
              <a:rPr lang="en-GB" b="1" dirty="0" err="1">
                <a:solidFill>
                  <a:schemeClr val="bg1"/>
                </a:solidFill>
              </a:rPr>
              <a:t>Analyzed</a:t>
            </a:r>
            <a:r>
              <a:rPr lang="en-GB" b="1" dirty="0">
                <a:solidFill>
                  <a:schemeClr val="bg1"/>
                </a:solidFill>
              </a:rPr>
              <a:t> HTGR Accident</a:t>
            </a:r>
            <a:endParaRPr lang="en-GB" dirty="0">
              <a:solidFill>
                <a:schemeClr val="bg1"/>
              </a:solidFill>
            </a:endParaRPr>
          </a:p>
          <a:p>
            <a:endParaRPr lang="pl-PL" dirty="0">
              <a:solidFill>
                <a:schemeClr val="bg1"/>
              </a:solidFill>
            </a:endParaRPr>
          </a:p>
          <a:p>
            <a:endParaRPr lang="en-GB" b="1" i="0" dirty="0">
              <a:solidFill>
                <a:schemeClr val="bg1"/>
              </a:solidFill>
              <a:latin typeface="Arial" panose="020B0604020202020204" pitchFamily="34" charset="0"/>
              <a:cs typeface="Arial" panose="020B0604020202020204" pitchFamily="34" charset="0"/>
            </a:endParaRPr>
          </a:p>
        </p:txBody>
      </p:sp>
      <p:sp>
        <p:nvSpPr>
          <p:cNvPr id="5" name="Prostokąt 4"/>
          <p:cNvSpPr/>
          <p:nvPr/>
        </p:nvSpPr>
        <p:spPr>
          <a:xfrm>
            <a:off x="441959" y="1388225"/>
            <a:ext cx="11750041" cy="5324535"/>
          </a:xfrm>
          <a:prstGeom prst="rect">
            <a:avLst/>
          </a:prstGeom>
        </p:spPr>
        <p:txBody>
          <a:bodyPr wrap="square">
            <a:spAutoFit/>
          </a:bodyPr>
          <a:lstStyle/>
          <a:p>
            <a:pPr marL="342900" indent="-342900">
              <a:buFont typeface="Arial" panose="020B0604020202020204" pitchFamily="34" charset="0"/>
              <a:buChar char="•"/>
            </a:pPr>
            <a:r>
              <a:rPr lang="en-GB" sz="2000" b="1" dirty="0"/>
              <a:t>Reactor Type</a:t>
            </a:r>
            <a:r>
              <a:rPr lang="en-GB" sz="2000" dirty="0"/>
              <a:t>: The </a:t>
            </a:r>
            <a:r>
              <a:rPr lang="en-GB" sz="2000" dirty="0" err="1"/>
              <a:t>analyzed</a:t>
            </a:r>
            <a:r>
              <a:rPr lang="en-GB" sz="2000" dirty="0"/>
              <a:t> High-Temperature Gas-Cooled Reactor (HTGR) features prismatic fuel assemblies with TRISO fuel, similar to Japan's High-Temperature Engineering Test Reactor (HTTR).</a:t>
            </a:r>
          </a:p>
          <a:p>
            <a:pPr marL="342900" indent="-342900">
              <a:buFont typeface="Arial" panose="020B0604020202020204" pitchFamily="34" charset="0"/>
              <a:buChar char="•"/>
            </a:pPr>
            <a:r>
              <a:rPr lang="en-GB" sz="2000" b="1" dirty="0"/>
              <a:t>Accident Type</a:t>
            </a:r>
            <a:r>
              <a:rPr lang="en-GB" sz="2000" dirty="0"/>
              <a:t>: The focus is on the </a:t>
            </a:r>
            <a:r>
              <a:rPr lang="en-GB" sz="2000" b="1" dirty="0"/>
              <a:t>Depressurized Loss of Forced Cooling (D-LOFC)</a:t>
            </a:r>
            <a:r>
              <a:rPr lang="en-GB" sz="2000" dirty="0"/>
              <a:t> accident, a significant Design Basis Accident (DBA) that results in high maximum fuel temperatures.</a:t>
            </a:r>
          </a:p>
          <a:p>
            <a:pPr marL="342900" indent="-342900">
              <a:buFont typeface="Arial" panose="020B0604020202020204" pitchFamily="34" charset="0"/>
              <a:buChar char="•"/>
            </a:pPr>
            <a:r>
              <a:rPr lang="en-GB" sz="2000" b="1" dirty="0"/>
              <a:t>Depressurization Process</a:t>
            </a:r>
            <a:r>
              <a:rPr lang="en-GB" sz="2000" dirty="0"/>
              <a:t>:</a:t>
            </a:r>
          </a:p>
          <a:p>
            <a:r>
              <a:rPr lang="pl-PL" sz="2000" dirty="0"/>
              <a:t>	</a:t>
            </a:r>
            <a:r>
              <a:rPr lang="en-GB" sz="2000" dirty="0"/>
              <a:t>A large 65 mm break leads to rapid pressure loss, causing the reactor coolant (helium) to escape.</a:t>
            </a:r>
          </a:p>
          <a:p>
            <a:r>
              <a:rPr lang="pl-PL" sz="2000" dirty="0"/>
              <a:t>	</a:t>
            </a:r>
            <a:r>
              <a:rPr lang="en-GB" sz="2000" dirty="0"/>
              <a:t>The reactor experiences nearly complete depressurization within 500 seconds.</a:t>
            </a:r>
            <a:endParaRPr lang="pl-PL" sz="2000" dirty="0"/>
          </a:p>
          <a:p>
            <a:r>
              <a:rPr lang="pl-PL" sz="2000" dirty="0"/>
              <a:t>	</a:t>
            </a:r>
            <a:r>
              <a:rPr lang="en-GB" sz="2000" dirty="0"/>
              <a:t>This limits the cooling of the reactor core structures.</a:t>
            </a:r>
          </a:p>
          <a:p>
            <a:pPr marL="342900" indent="-342900">
              <a:buFont typeface="Arial" panose="020B0604020202020204" pitchFamily="34" charset="0"/>
              <a:buChar char="•"/>
            </a:pPr>
            <a:r>
              <a:rPr lang="en-GB" sz="2000" b="1" dirty="0"/>
              <a:t>SCRAM and Decay Heat</a:t>
            </a:r>
            <a:r>
              <a:rPr lang="en-GB" sz="2000" dirty="0"/>
              <a:t>:</a:t>
            </a:r>
            <a:endParaRPr lang="pl-PL" sz="2000" dirty="0"/>
          </a:p>
          <a:p>
            <a:pPr lvl="1"/>
            <a:r>
              <a:rPr lang="pl-PL" sz="2000" dirty="0"/>
              <a:t>	</a:t>
            </a:r>
            <a:r>
              <a:rPr lang="en-GB" sz="2000" dirty="0"/>
              <a:t>Following SCRAM, decay heat is controlled by decay heat curves.</a:t>
            </a:r>
          </a:p>
          <a:p>
            <a:pPr lvl="1"/>
            <a:r>
              <a:rPr lang="pl-PL" sz="2000" dirty="0"/>
              <a:t>	</a:t>
            </a:r>
            <a:r>
              <a:rPr lang="en-GB" sz="2000" dirty="0"/>
              <a:t>Heat is transferred from the core to the Reactor Pressure Vessel (RPV) primarily via </a:t>
            </a:r>
            <a:r>
              <a:rPr lang="en-GB" sz="2000" b="1" dirty="0"/>
              <a:t>conduction</a:t>
            </a:r>
            <a:r>
              <a:rPr lang="en-GB" sz="2000" dirty="0"/>
              <a:t>, </a:t>
            </a:r>
            <a:r>
              <a:rPr lang="pl-PL" sz="2000" dirty="0"/>
              <a:t>	</a:t>
            </a:r>
            <a:r>
              <a:rPr lang="en-GB" sz="2000" dirty="0"/>
              <a:t>supported by convection and radiation.</a:t>
            </a:r>
          </a:p>
          <a:p>
            <a:pPr lvl="1"/>
            <a:r>
              <a:rPr lang="pl-PL" sz="2000" dirty="0"/>
              <a:t>	</a:t>
            </a:r>
            <a:r>
              <a:rPr lang="en-GB" sz="2000" dirty="0"/>
              <a:t>Graphite structures absorb heat, slowing the rise in core temperature due to the high heat capacity of </a:t>
            </a:r>
            <a:r>
              <a:rPr lang="pl-PL" sz="2000" dirty="0"/>
              <a:t>	</a:t>
            </a:r>
            <a:r>
              <a:rPr lang="en-GB" sz="2000" dirty="0"/>
              <a:t>graphite.</a:t>
            </a:r>
          </a:p>
          <a:p>
            <a:pPr marL="342900" indent="-342900">
              <a:buFont typeface="Arial" panose="020B0604020202020204" pitchFamily="34" charset="0"/>
              <a:buChar char="•"/>
            </a:pPr>
            <a:r>
              <a:rPr lang="en-GB" sz="2000" b="1" dirty="0"/>
              <a:t>Reactor Cooling</a:t>
            </a:r>
            <a:r>
              <a:rPr lang="en-GB" sz="2000" dirty="0"/>
              <a:t>: </a:t>
            </a:r>
            <a:endParaRPr lang="pl-PL" sz="2000" dirty="0"/>
          </a:p>
          <a:p>
            <a:pPr marL="800100" lvl="1" indent="-342900">
              <a:buFont typeface="Arial" panose="020B0604020202020204" pitchFamily="34" charset="0"/>
              <a:buChar char="•"/>
            </a:pPr>
            <a:r>
              <a:rPr lang="en-GB" sz="2000" dirty="0"/>
              <a:t>The Reactor Cavity Cooling System (RCCS) cools the reactor vessel, moderating maximum fuel temperature.</a:t>
            </a:r>
          </a:p>
        </p:txBody>
      </p:sp>
    </p:spTree>
    <p:extLst>
      <p:ext uri="{BB962C8B-B14F-4D97-AF65-F5344CB8AC3E}">
        <p14:creationId xmlns:p14="http://schemas.microsoft.com/office/powerpoint/2010/main" val="130608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b="1" i="0" dirty="0">
                <a:solidFill>
                  <a:schemeClr val="bg1"/>
                </a:solidFill>
                <a:latin typeface="Arial" panose="020B0604020202020204" pitchFamily="34" charset="0"/>
                <a:cs typeface="Arial" panose="020B0604020202020204" pitchFamily="34" charset="0"/>
              </a:rPr>
              <a:t>Source-term</a:t>
            </a:r>
            <a:endParaRPr lang="en-GB" b="1" i="0" dirty="0">
              <a:solidFill>
                <a:schemeClr val="bg1"/>
              </a:solidFill>
              <a:latin typeface="Arial" panose="020B0604020202020204" pitchFamily="34" charset="0"/>
              <a:cs typeface="Arial" panose="020B0604020202020204"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104485634"/>
              </p:ext>
            </p:extLst>
          </p:nvPr>
        </p:nvGraphicFramePr>
        <p:xfrm>
          <a:off x="241685" y="1834364"/>
          <a:ext cx="5458075" cy="3413760"/>
        </p:xfrm>
        <a:graphic>
          <a:graphicData uri="http://schemas.openxmlformats.org/drawingml/2006/table">
            <a:tbl>
              <a:tblPr firstRow="1" firstCol="1" bandRow="1">
                <a:tableStyleId>{69C7853C-536D-4A76-A0AE-DD22124D55A5}</a:tableStyleId>
              </a:tblPr>
              <a:tblGrid>
                <a:gridCol w="862511">
                  <a:extLst>
                    <a:ext uri="{9D8B030D-6E8A-4147-A177-3AD203B41FA5}">
                      <a16:colId xmlns:a16="http://schemas.microsoft.com/office/drawing/2014/main" val="20000"/>
                    </a:ext>
                  </a:extLst>
                </a:gridCol>
                <a:gridCol w="939777">
                  <a:extLst>
                    <a:ext uri="{9D8B030D-6E8A-4147-A177-3AD203B41FA5}">
                      <a16:colId xmlns:a16="http://schemas.microsoft.com/office/drawing/2014/main" val="20001"/>
                    </a:ext>
                  </a:extLst>
                </a:gridCol>
                <a:gridCol w="939777">
                  <a:extLst>
                    <a:ext uri="{9D8B030D-6E8A-4147-A177-3AD203B41FA5}">
                      <a16:colId xmlns:a16="http://schemas.microsoft.com/office/drawing/2014/main" val="20002"/>
                    </a:ext>
                  </a:extLst>
                </a:gridCol>
                <a:gridCol w="862511">
                  <a:extLst>
                    <a:ext uri="{9D8B030D-6E8A-4147-A177-3AD203B41FA5}">
                      <a16:colId xmlns:a16="http://schemas.microsoft.com/office/drawing/2014/main" val="20003"/>
                    </a:ext>
                  </a:extLst>
                </a:gridCol>
                <a:gridCol w="939777">
                  <a:extLst>
                    <a:ext uri="{9D8B030D-6E8A-4147-A177-3AD203B41FA5}">
                      <a16:colId xmlns:a16="http://schemas.microsoft.com/office/drawing/2014/main" val="20004"/>
                    </a:ext>
                  </a:extLst>
                </a:gridCol>
                <a:gridCol w="913722">
                  <a:extLst>
                    <a:ext uri="{9D8B030D-6E8A-4147-A177-3AD203B41FA5}">
                      <a16:colId xmlns:a16="http://schemas.microsoft.com/office/drawing/2014/main" val="20005"/>
                    </a:ext>
                  </a:extLst>
                </a:gridCol>
              </a:tblGrid>
              <a:tr h="190500">
                <a:tc>
                  <a:txBody>
                    <a:bodyPr/>
                    <a:lstStyle/>
                    <a:p>
                      <a:pPr fontAlgn="auto" hangingPunct="1">
                        <a:spcAft>
                          <a:spcPts val="0"/>
                        </a:spcAft>
                      </a:pPr>
                      <a:r>
                        <a:rPr lang="en-GB" sz="1600" dirty="0">
                          <a:effectLst/>
                        </a:rPr>
                        <a:t>Isotope</a:t>
                      </a:r>
                      <a:endParaRPr lang="en-GB" sz="20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[Ci]</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[Bq]</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a:effectLst/>
                        </a:rPr>
                        <a:t>Isotope</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dirty="0">
                          <a:effectLst/>
                        </a:rPr>
                        <a:t>[Ci]</a:t>
                      </a:r>
                      <a:endParaRPr lang="en-GB" sz="20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[Bq]</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0"/>
                  </a:ext>
                </a:extLst>
              </a:tr>
              <a:tr h="190500">
                <a:tc>
                  <a:txBody>
                    <a:bodyPr/>
                    <a:lstStyle/>
                    <a:p>
                      <a:pPr fontAlgn="auto" hangingPunct="1">
                        <a:spcAft>
                          <a:spcPts val="0"/>
                        </a:spcAft>
                      </a:pPr>
                      <a:r>
                        <a:rPr lang="en-GB" sz="1600" dirty="0">
                          <a:effectLst/>
                        </a:rPr>
                        <a:t>Ag110m</a:t>
                      </a:r>
                      <a:endParaRPr lang="en-GB" sz="20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4,42E-03</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1,64E+08</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dirty="0">
                          <a:effectLst/>
                        </a:rPr>
                        <a:t>Kr85m</a:t>
                      </a:r>
                      <a:endParaRPr lang="en-GB" sz="2000" b="1" dirty="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1,43E+00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5,29E+10</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190500">
                <a:tc>
                  <a:txBody>
                    <a:bodyPr/>
                    <a:lstStyle/>
                    <a:p>
                      <a:pPr fontAlgn="auto" hangingPunct="1">
                        <a:spcAft>
                          <a:spcPts val="0"/>
                        </a:spcAft>
                      </a:pPr>
                      <a:r>
                        <a:rPr lang="en-GB" sz="1600">
                          <a:effectLst/>
                        </a:rPr>
                        <a:t>Ba139</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2,12E-04</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7,84E+06</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Kr87</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2,88E+00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1,07E+11</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190500">
                <a:tc>
                  <a:txBody>
                    <a:bodyPr/>
                    <a:lstStyle/>
                    <a:p>
                      <a:pPr fontAlgn="auto" hangingPunct="1">
                        <a:spcAft>
                          <a:spcPts val="0"/>
                        </a:spcAft>
                      </a:pPr>
                      <a:r>
                        <a:rPr lang="en-GB" sz="1600">
                          <a:effectLst/>
                        </a:rPr>
                        <a:t>Ba140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2,16E-04</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7,99E+06</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Kr88</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dirty="0">
                          <a:effectLst/>
                        </a:rPr>
                        <a:t>3,59E+00</a:t>
                      </a:r>
                      <a:endParaRPr lang="en-GB" sz="20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1,33E+11</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3"/>
                  </a:ext>
                </a:extLst>
              </a:tr>
              <a:tr h="190500">
                <a:tc>
                  <a:txBody>
                    <a:bodyPr/>
                    <a:lstStyle/>
                    <a:p>
                      <a:pPr fontAlgn="auto" hangingPunct="1">
                        <a:spcAft>
                          <a:spcPts val="0"/>
                        </a:spcAft>
                      </a:pPr>
                      <a:r>
                        <a:rPr lang="en-GB" sz="1600">
                          <a:effectLst/>
                        </a:rPr>
                        <a:t>Cs134</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5,25E+00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1,94E+11</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Rb86</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6,24E-02</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2,31E+09</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190500">
                <a:tc>
                  <a:txBody>
                    <a:bodyPr/>
                    <a:lstStyle/>
                    <a:p>
                      <a:pPr fontAlgn="auto" hangingPunct="1">
                        <a:spcAft>
                          <a:spcPts val="0"/>
                        </a:spcAft>
                      </a:pPr>
                      <a:r>
                        <a:rPr lang="en-GB" sz="1600">
                          <a:effectLst/>
                        </a:rPr>
                        <a:t>Cs136</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1,20E+00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4,44E+10</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Rb88</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6,37E+01</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2,36E+12</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5"/>
                  </a:ext>
                </a:extLst>
              </a:tr>
              <a:tr h="190500">
                <a:tc>
                  <a:txBody>
                    <a:bodyPr/>
                    <a:lstStyle/>
                    <a:p>
                      <a:pPr fontAlgn="auto" hangingPunct="1">
                        <a:spcAft>
                          <a:spcPts val="0"/>
                        </a:spcAft>
                      </a:pPr>
                      <a:r>
                        <a:rPr lang="en-GB" sz="1600">
                          <a:effectLst/>
                        </a:rPr>
                        <a:t>Cs137</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6,97E+00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2,58E+11</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Sr89</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1,61E-04</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5,96E+06</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6"/>
                  </a:ext>
                </a:extLst>
              </a:tr>
              <a:tr h="190500">
                <a:tc>
                  <a:txBody>
                    <a:bodyPr/>
                    <a:lstStyle/>
                    <a:p>
                      <a:pPr fontAlgn="auto" hangingPunct="1">
                        <a:spcAft>
                          <a:spcPts val="0"/>
                        </a:spcAft>
                      </a:pPr>
                      <a:r>
                        <a:rPr lang="en-GB" sz="1600">
                          <a:effectLst/>
                        </a:rPr>
                        <a:t>I131</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8,03E-01</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2,97E+10</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dirty="0">
                          <a:effectLst/>
                        </a:rPr>
                        <a:t>Sr90</a:t>
                      </a:r>
                      <a:endParaRPr lang="en-GB" sz="2000" b="1" dirty="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1,56E-05</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5,77E+05</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7"/>
                  </a:ext>
                </a:extLst>
              </a:tr>
              <a:tr h="190500">
                <a:tc>
                  <a:txBody>
                    <a:bodyPr/>
                    <a:lstStyle/>
                    <a:p>
                      <a:pPr fontAlgn="auto" hangingPunct="1">
                        <a:spcAft>
                          <a:spcPts val="0"/>
                        </a:spcAft>
                      </a:pPr>
                      <a:r>
                        <a:rPr lang="en-GB" sz="1600">
                          <a:effectLst/>
                        </a:rPr>
                        <a:t>I132</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1,04E+00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3,85E+10</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Sr91</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2,00E-04</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dirty="0">
                          <a:effectLst/>
                        </a:rPr>
                        <a:t>7,40E+06</a:t>
                      </a:r>
                      <a:endParaRPr lang="en-GB" sz="2000" dirty="0">
                        <a:effectLst/>
                        <a:latin typeface="Times New Roman"/>
                        <a:ea typeface="Times New Roman"/>
                      </a:endParaRPr>
                    </a:p>
                  </a:txBody>
                  <a:tcPr marL="68580" marR="68580" marT="0" marB="0" anchor="b"/>
                </a:tc>
                <a:extLst>
                  <a:ext uri="{0D108BD9-81ED-4DB2-BD59-A6C34878D82A}">
                    <a16:rowId xmlns:a16="http://schemas.microsoft.com/office/drawing/2014/main" val="10008"/>
                  </a:ext>
                </a:extLst>
              </a:tr>
              <a:tr h="190500">
                <a:tc>
                  <a:txBody>
                    <a:bodyPr/>
                    <a:lstStyle/>
                    <a:p>
                      <a:pPr fontAlgn="auto" hangingPunct="1">
                        <a:spcAft>
                          <a:spcPts val="0"/>
                        </a:spcAft>
                      </a:pPr>
                      <a:r>
                        <a:rPr lang="en-GB" sz="1600">
                          <a:effectLst/>
                        </a:rPr>
                        <a:t>I133</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1,21E+00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4,48E+10</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Sr92</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2,06E-04</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7,62E+06</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09"/>
                  </a:ext>
                </a:extLst>
              </a:tr>
              <a:tr h="190500">
                <a:tc>
                  <a:txBody>
                    <a:bodyPr/>
                    <a:lstStyle/>
                    <a:p>
                      <a:pPr fontAlgn="auto" hangingPunct="1">
                        <a:spcAft>
                          <a:spcPts val="0"/>
                        </a:spcAft>
                      </a:pPr>
                      <a:r>
                        <a:rPr lang="en-GB" sz="1600">
                          <a:effectLst/>
                        </a:rPr>
                        <a:t>I134</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1,25E+00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4,63E+10</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Xe131m</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4,22E-02</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1,56E+09</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10"/>
                  </a:ext>
                </a:extLst>
              </a:tr>
              <a:tr h="190500">
                <a:tc>
                  <a:txBody>
                    <a:bodyPr/>
                    <a:lstStyle/>
                    <a:p>
                      <a:pPr fontAlgn="auto" hangingPunct="1">
                        <a:spcAft>
                          <a:spcPts val="0"/>
                        </a:spcAft>
                      </a:pPr>
                      <a:r>
                        <a:rPr lang="en-GB" sz="1600">
                          <a:effectLst/>
                        </a:rPr>
                        <a:t>I135</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1,10E+00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4,07E+10</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Xe133</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5,59E+00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2,07E+11</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11"/>
                  </a:ext>
                </a:extLst>
              </a:tr>
              <a:tr h="190500">
                <a:tc>
                  <a:txBody>
                    <a:bodyPr/>
                    <a:lstStyle/>
                    <a:p>
                      <a:pPr fontAlgn="auto" hangingPunct="1">
                        <a:spcAft>
                          <a:spcPts val="0"/>
                        </a:spcAft>
                      </a:pPr>
                      <a:r>
                        <a:rPr lang="en-GB" sz="1600">
                          <a:effectLst/>
                        </a:rPr>
                        <a:t>Kr83m</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5,89E-01</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2,18E+10</a:t>
                      </a:r>
                      <a:endParaRPr lang="en-GB" sz="2000">
                        <a:effectLst/>
                        <a:latin typeface="Times New Roman"/>
                        <a:ea typeface="Times New Roman"/>
                      </a:endParaRPr>
                    </a:p>
                  </a:txBody>
                  <a:tcPr marL="68580" marR="68580" marT="0" marB="0" anchor="b"/>
                </a:tc>
                <a:tc>
                  <a:txBody>
                    <a:bodyPr/>
                    <a:lstStyle/>
                    <a:p>
                      <a:pPr fontAlgn="auto" hangingPunct="1">
                        <a:spcAft>
                          <a:spcPts val="0"/>
                        </a:spcAft>
                      </a:pPr>
                      <a:r>
                        <a:rPr lang="en-GB" sz="1600" b="1">
                          <a:effectLst/>
                        </a:rPr>
                        <a:t>Xe133m</a:t>
                      </a:r>
                      <a:endParaRPr lang="en-GB" sz="2000" b="1">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1,80E-01</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6,66E+09</a:t>
                      </a:r>
                      <a:endParaRPr lang="en-GB" sz="2000">
                        <a:effectLst/>
                        <a:latin typeface="Times New Roman"/>
                        <a:ea typeface="Times New Roman"/>
                      </a:endParaRPr>
                    </a:p>
                  </a:txBody>
                  <a:tcPr marL="68580" marR="68580" marT="0" marB="0" anchor="b"/>
                </a:tc>
                <a:extLst>
                  <a:ext uri="{0D108BD9-81ED-4DB2-BD59-A6C34878D82A}">
                    <a16:rowId xmlns:a16="http://schemas.microsoft.com/office/drawing/2014/main" val="10012"/>
                  </a:ext>
                </a:extLst>
              </a:tr>
              <a:tr h="44450">
                <a:tc>
                  <a:txBody>
                    <a:bodyPr/>
                    <a:lstStyle/>
                    <a:p>
                      <a:pPr fontAlgn="auto" hangingPunct="1">
                        <a:spcAft>
                          <a:spcPts val="0"/>
                        </a:spcAft>
                      </a:pPr>
                      <a:r>
                        <a:rPr lang="en-GB" sz="1600">
                          <a:effectLst/>
                        </a:rPr>
                        <a:t>Kr85</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6,90E-02</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dirty="0">
                          <a:effectLst/>
                        </a:rPr>
                        <a:t>2,55E+09</a:t>
                      </a:r>
                      <a:endParaRPr lang="en-GB" sz="2000" dirty="0">
                        <a:effectLst/>
                        <a:latin typeface="Times New Roman"/>
                        <a:ea typeface="Times New Roman"/>
                      </a:endParaRPr>
                    </a:p>
                  </a:txBody>
                  <a:tcPr marL="68580" marR="68580" marT="0" marB="0" anchor="b"/>
                </a:tc>
                <a:tc>
                  <a:txBody>
                    <a:bodyPr/>
                    <a:lstStyle/>
                    <a:p>
                      <a:pPr fontAlgn="auto" hangingPunct="1">
                        <a:spcAft>
                          <a:spcPts val="0"/>
                        </a:spcAft>
                      </a:pPr>
                      <a:r>
                        <a:rPr lang="en-GB" sz="1600" b="1" dirty="0">
                          <a:effectLst/>
                        </a:rPr>
                        <a:t>Xe135</a:t>
                      </a:r>
                      <a:endParaRPr lang="en-GB" sz="2000" b="1" dirty="0">
                        <a:effectLst/>
                        <a:latin typeface="Times New Roman"/>
                        <a:ea typeface="Times New Roman"/>
                      </a:endParaRPr>
                    </a:p>
                  </a:txBody>
                  <a:tcPr marL="68580" marR="68580" marT="0" marB="0" anchor="b"/>
                </a:tc>
                <a:tc>
                  <a:txBody>
                    <a:bodyPr/>
                    <a:lstStyle/>
                    <a:p>
                      <a:pPr algn="ctr" fontAlgn="auto" hangingPunct="1">
                        <a:spcAft>
                          <a:spcPts val="0"/>
                        </a:spcAft>
                      </a:pPr>
                      <a:r>
                        <a:rPr lang="en-GB" sz="1600">
                          <a:effectLst/>
                        </a:rPr>
                        <a:t>1,91E+00</a:t>
                      </a:r>
                      <a:endParaRPr lang="en-GB" sz="2000">
                        <a:effectLst/>
                        <a:latin typeface="Times New Roman"/>
                        <a:ea typeface="Times New Roman"/>
                      </a:endParaRPr>
                    </a:p>
                  </a:txBody>
                  <a:tcPr marL="68580" marR="68580" marT="0" marB="0" anchor="b"/>
                </a:tc>
                <a:tc>
                  <a:txBody>
                    <a:bodyPr/>
                    <a:lstStyle/>
                    <a:p>
                      <a:pPr algn="ctr" fontAlgn="auto" hangingPunct="1">
                        <a:spcAft>
                          <a:spcPts val="0"/>
                        </a:spcAft>
                      </a:pPr>
                      <a:r>
                        <a:rPr lang="en-GB" sz="1600" dirty="0">
                          <a:effectLst/>
                        </a:rPr>
                        <a:t>7,07E+10</a:t>
                      </a:r>
                      <a:endParaRPr lang="en-GB" sz="2000" dirty="0">
                        <a:effectLst/>
                        <a:latin typeface="Times New Roman"/>
                        <a:ea typeface="Times New Roman"/>
                      </a:endParaRPr>
                    </a:p>
                  </a:txBody>
                  <a:tcPr marL="68580" marR="68580" marT="0" marB="0" anchor="b"/>
                </a:tc>
                <a:extLst>
                  <a:ext uri="{0D108BD9-81ED-4DB2-BD59-A6C34878D82A}">
                    <a16:rowId xmlns:a16="http://schemas.microsoft.com/office/drawing/2014/main" val="10013"/>
                  </a:ext>
                </a:extLst>
              </a:tr>
            </a:tbl>
          </a:graphicData>
        </a:graphic>
      </p:graphicFrame>
      <p:sp>
        <p:nvSpPr>
          <p:cNvPr id="3" name="Rectangle 1"/>
          <p:cNvSpPr>
            <a:spLocks noChangeArrowheads="1"/>
          </p:cNvSpPr>
          <p:nvPr/>
        </p:nvSpPr>
        <p:spPr bwMode="auto">
          <a:xfrm>
            <a:off x="67377" y="1317138"/>
            <a:ext cx="630509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TABLE 1. </a:t>
            </a:r>
            <a:r>
              <a:rPr kumimoji="0" lang="en-GB" altLang="en-US" sz="1200" b="0" i="1" u="none" strike="noStrike" cap="none" normalizeH="0" baseline="0" dirty="0">
                <a:ln>
                  <a:noFill/>
                </a:ln>
                <a:solidFill>
                  <a:srgbClr val="0D0D0D"/>
                </a:solidFill>
                <a:effectLst/>
                <a:latin typeface="Arial" pitchFamily="34" charset="0"/>
                <a:ea typeface="Times New Roman" pitchFamily="18" charset="0"/>
                <a:cs typeface="Arial" pitchFamily="34" charset="0"/>
              </a:rPr>
              <a:t>Source term for HTGR </a:t>
            </a:r>
            <a:r>
              <a:rPr kumimoji="0" lang="en-GB" altLang="en-US" sz="1200" b="0" i="1" u="none" strike="noStrike" cap="none" normalizeH="0" baseline="0" dirty="0" err="1">
                <a:ln>
                  <a:noFill/>
                </a:ln>
                <a:solidFill>
                  <a:srgbClr val="0D0D0D"/>
                </a:solidFill>
                <a:effectLst/>
                <a:latin typeface="Arial" pitchFamily="34" charset="0"/>
                <a:ea typeface="Times New Roman" pitchFamily="18" charset="0"/>
                <a:cs typeface="Arial" pitchFamily="34" charset="0"/>
              </a:rPr>
              <a:t>TeResa</a:t>
            </a:r>
            <a:r>
              <a:rPr kumimoji="0" lang="en-GB" altLang="en-US" sz="1200" b="0" i="1" u="none" strike="noStrike" cap="none" normalizeH="0" baseline="0" dirty="0">
                <a:ln>
                  <a:noFill/>
                </a:ln>
                <a:solidFill>
                  <a:srgbClr val="0D0D0D"/>
                </a:solidFill>
                <a:effectLst/>
                <a:latin typeface="Arial" pitchFamily="34" charset="0"/>
                <a:ea typeface="Times New Roman" pitchFamily="18" charset="0"/>
                <a:cs typeface="Arial" pitchFamily="34" charset="0"/>
              </a:rPr>
              <a:t> after </a:t>
            </a:r>
            <a:r>
              <a:rPr kumimoji="0" lang="en-GB" alt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DLOFC accident. Data is calculated using the MELCOR code. </a:t>
            </a:r>
            <a:endParaRPr kumimoji="0" lang="en-GB" altLang="en-US"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7377" y="5380672"/>
            <a:ext cx="600616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charset="0"/>
                <a:cs typeface="Arial" charset="0"/>
              </a:rPr>
              <a:t>Radionuclide Release</a:t>
            </a:r>
            <a:r>
              <a:rPr kumimoji="0" lang="en-US" altLang="en-US" sz="18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charset="0"/>
                <a:cs typeface="Arial" charset="0"/>
              </a:rPr>
              <a:t>MELCOR simulations were used to calculate radionuclide release fractions for different chemical groups, validated by long-term release scenarios.</a:t>
            </a:r>
            <a:endParaRPr kumimoji="0" lang="pl-PL" altLang="en-US" sz="18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tabLst/>
            </a:pPr>
            <a:endParaRPr kumimoji="0" lang="pl-PL" altLang="en-US" sz="1800" b="1" i="0" u="none" strike="noStrike" cap="none" normalizeH="0" baseline="0" dirty="0">
              <a:ln>
                <a:noFill/>
              </a:ln>
              <a:solidFill>
                <a:schemeClr val="tx1"/>
              </a:solidFill>
              <a:effectLst/>
              <a:latin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195" y="518160"/>
            <a:ext cx="45053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6449477" y="4696759"/>
            <a:ext cx="5543601" cy="1846659"/>
          </a:xfrm>
          <a:prstGeom prst="rect">
            <a:avLst/>
          </a:prstGeom>
        </p:spPr>
        <p:txBody>
          <a:bodyPr wrap="square">
            <a:spAutoFit/>
          </a:bodyPr>
          <a:lstStyle/>
          <a:p>
            <a:pPr lvl="0" algn="just"/>
            <a:r>
              <a:rPr lang="en-GB" sz="1600" dirty="0"/>
              <a:t>Figure 7. Temperature in the cooling channel of central block of the core: DLOFC conditions, </a:t>
            </a:r>
            <a:r>
              <a:rPr lang="en-GB" sz="1600" dirty="0" err="1"/>
              <a:t>Tmax</a:t>
            </a:r>
            <a:r>
              <a:rPr lang="en-GB" sz="1600" dirty="0"/>
              <a:t> at t = 25,400 s (BOL case).</a:t>
            </a:r>
            <a:r>
              <a:rPr lang="pl-PL" sz="1600" dirty="0"/>
              <a:t> </a:t>
            </a:r>
            <a:r>
              <a:rPr lang="en-GB" sz="1600" dirty="0"/>
              <a:t>SKRZYPEK, E., MUSZYŃSKI, D., SKRZYPEK, M., DARNOWSKI, P., MALESA, J., "Pre-conceptual Design of the Research High-Temperature Gas-Cooled Reactor </a:t>
            </a:r>
            <a:r>
              <a:rPr lang="en-GB" sz="1600" dirty="0" err="1"/>
              <a:t>TeResa</a:t>
            </a:r>
            <a:r>
              <a:rPr lang="en-GB" sz="1600" dirty="0"/>
              <a:t> for Non-Electrical Applications", Energies, 15(6), 2084 (2022).</a:t>
            </a:r>
          </a:p>
          <a:p>
            <a:endParaRPr lang="en-GB" dirty="0"/>
          </a:p>
        </p:txBody>
      </p:sp>
    </p:spTree>
    <p:extLst>
      <p:ext uri="{BB962C8B-B14F-4D97-AF65-F5344CB8AC3E}">
        <p14:creationId xmlns:p14="http://schemas.microsoft.com/office/powerpoint/2010/main" val="293584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b="1" i="0" dirty="0">
                <a:solidFill>
                  <a:schemeClr val="bg1"/>
                </a:solidFill>
                <a:latin typeface="Arial" panose="020B0604020202020204" pitchFamily="34" charset="0"/>
                <a:cs typeface="Arial" panose="020B0604020202020204" pitchFamily="34" charset="0"/>
              </a:rPr>
              <a:t>JRODOS</a:t>
            </a:r>
            <a:endParaRPr lang="en-GB" b="1" i="0" dirty="0">
              <a:solidFill>
                <a:schemeClr val="bg1"/>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Prostokąt 8"/>
          <p:cNvSpPr/>
          <p:nvPr/>
        </p:nvSpPr>
        <p:spPr>
          <a:xfrm>
            <a:off x="231007" y="1306089"/>
            <a:ext cx="8316227" cy="5632311"/>
          </a:xfrm>
          <a:prstGeom prst="rect">
            <a:avLst/>
          </a:prstGeom>
        </p:spPr>
        <p:txBody>
          <a:bodyPr wrap="square">
            <a:spAutoFit/>
          </a:bodyPr>
          <a:lstStyle/>
          <a:p>
            <a:r>
              <a:rPr lang="pl-PL" dirty="0"/>
              <a:t>JRODOS </a:t>
            </a:r>
            <a:r>
              <a:rPr lang="en-GB" dirty="0"/>
              <a:t>is designed to assist decision-makers in mitigating the consequences of radioactive releases after a nuclear incident, applicable in national or regional emergency control </a:t>
            </a:r>
            <a:r>
              <a:rPr lang="en-GB" dirty="0" err="1"/>
              <a:t>centers</a:t>
            </a:r>
            <a:r>
              <a:rPr lang="en-GB" dirty="0"/>
              <a:t>.</a:t>
            </a:r>
            <a:endParaRPr lang="pl-PL" dirty="0"/>
          </a:p>
          <a:p>
            <a:endParaRPr lang="pl-PL" dirty="0"/>
          </a:p>
          <a:p>
            <a:r>
              <a:rPr lang="en-GB" b="1" dirty="0">
                <a:solidFill>
                  <a:schemeClr val="accent5">
                    <a:lumMod val="50000"/>
                  </a:schemeClr>
                </a:solidFill>
              </a:rPr>
              <a:t>Diagnostic Mode</a:t>
            </a:r>
            <a:r>
              <a:rPr lang="en-GB" dirty="0"/>
              <a:t>: Uses real-time local meteorological data for current situation analysis.</a:t>
            </a:r>
          </a:p>
          <a:p>
            <a:endParaRPr lang="pl-PL" b="1" dirty="0">
              <a:solidFill>
                <a:schemeClr val="accent5">
                  <a:lumMod val="50000"/>
                </a:schemeClr>
              </a:solidFill>
            </a:endParaRPr>
          </a:p>
          <a:p>
            <a:r>
              <a:rPr lang="en-GB" b="1" dirty="0">
                <a:solidFill>
                  <a:schemeClr val="accent5">
                    <a:lumMod val="50000"/>
                  </a:schemeClr>
                </a:solidFill>
              </a:rPr>
              <a:t>Prognostic Mode</a:t>
            </a:r>
            <a:r>
              <a:rPr lang="en-GB" dirty="0">
                <a:solidFill>
                  <a:schemeClr val="accent5">
                    <a:lumMod val="50000"/>
                  </a:schemeClr>
                </a:solidFill>
              </a:rPr>
              <a:t>: </a:t>
            </a:r>
            <a:r>
              <a:rPr lang="en-GB" dirty="0"/>
              <a:t>Uses atmospheric dispersion models to predict the spread of radioactive substances on both local and continental scales.</a:t>
            </a:r>
          </a:p>
          <a:p>
            <a:endParaRPr lang="pl-PL" b="1" dirty="0">
              <a:solidFill>
                <a:schemeClr val="accent5">
                  <a:lumMod val="50000"/>
                </a:schemeClr>
              </a:solidFill>
            </a:endParaRPr>
          </a:p>
          <a:p>
            <a:r>
              <a:rPr lang="en-GB" b="1" dirty="0">
                <a:solidFill>
                  <a:schemeClr val="accent5">
                    <a:lumMod val="50000"/>
                  </a:schemeClr>
                </a:solidFill>
              </a:rPr>
              <a:t>Local-Scale Models:</a:t>
            </a:r>
            <a:r>
              <a:rPr lang="pl-PL" b="1" dirty="0">
                <a:solidFill>
                  <a:schemeClr val="accent5">
                    <a:lumMod val="50000"/>
                  </a:schemeClr>
                </a:solidFill>
              </a:rPr>
              <a:t>  </a:t>
            </a:r>
            <a:r>
              <a:rPr lang="en-GB" b="1" dirty="0"/>
              <a:t>RMPP</a:t>
            </a:r>
            <a:r>
              <a:rPr lang="en-GB" dirty="0"/>
              <a:t>: Meteorological pre-processor</a:t>
            </a:r>
            <a:r>
              <a:rPr lang="pl-PL" dirty="0"/>
              <a:t>, </a:t>
            </a:r>
            <a:r>
              <a:rPr lang="en-GB" b="1" dirty="0"/>
              <a:t>RIMPUFF</a:t>
            </a:r>
            <a:r>
              <a:rPr lang="en-GB" dirty="0"/>
              <a:t>: Puff diffusion model for short-range dispersion.</a:t>
            </a:r>
            <a:r>
              <a:rPr lang="pl-PL" dirty="0"/>
              <a:t> </a:t>
            </a:r>
            <a:r>
              <a:rPr lang="en-GB" b="1" dirty="0" err="1"/>
              <a:t>Dipcot</a:t>
            </a:r>
            <a:r>
              <a:rPr lang="en-GB" dirty="0"/>
              <a:t>: </a:t>
            </a:r>
            <a:r>
              <a:rPr lang="en-GB" dirty="0" err="1"/>
              <a:t>Lagrangian</a:t>
            </a:r>
            <a:r>
              <a:rPr lang="en-GB" dirty="0"/>
              <a:t> model for local dispersion.</a:t>
            </a:r>
          </a:p>
          <a:p>
            <a:endParaRPr lang="pl-PL" b="1" dirty="0">
              <a:solidFill>
                <a:schemeClr val="accent5">
                  <a:lumMod val="50000"/>
                </a:schemeClr>
              </a:solidFill>
            </a:endParaRPr>
          </a:p>
          <a:p>
            <a:r>
              <a:rPr lang="en-GB" b="1" dirty="0">
                <a:solidFill>
                  <a:schemeClr val="accent5">
                    <a:lumMod val="50000"/>
                  </a:schemeClr>
                </a:solidFill>
              </a:rPr>
              <a:t>Long-Range Models</a:t>
            </a:r>
            <a:r>
              <a:rPr lang="en-GB" dirty="0">
                <a:solidFill>
                  <a:schemeClr val="accent5">
                    <a:lumMod val="50000"/>
                  </a:schemeClr>
                </a:solidFill>
              </a:rPr>
              <a:t>:</a:t>
            </a:r>
            <a:r>
              <a:rPr lang="pl-PL" dirty="0">
                <a:solidFill>
                  <a:schemeClr val="accent5">
                    <a:lumMod val="50000"/>
                  </a:schemeClr>
                </a:solidFill>
              </a:rPr>
              <a:t> </a:t>
            </a:r>
            <a:r>
              <a:rPr lang="en-GB" b="1" dirty="0"/>
              <a:t>MATCH</a:t>
            </a:r>
            <a:r>
              <a:rPr lang="en-GB" dirty="0"/>
              <a:t>: Eulerian model for long-range atmospheric dispersion.</a:t>
            </a:r>
            <a:r>
              <a:rPr lang="pl-PL" dirty="0"/>
              <a:t> </a:t>
            </a:r>
            <a:r>
              <a:rPr lang="en-GB" b="1" dirty="0"/>
              <a:t>LASAT</a:t>
            </a:r>
            <a:r>
              <a:rPr lang="en-GB" dirty="0"/>
              <a:t>: </a:t>
            </a:r>
            <a:r>
              <a:rPr lang="en-GB" dirty="0" err="1"/>
              <a:t>Lagrangian</a:t>
            </a:r>
            <a:r>
              <a:rPr lang="en-GB" dirty="0"/>
              <a:t> model for long-range scenarios, with some limitations.</a:t>
            </a:r>
          </a:p>
          <a:p>
            <a:endParaRPr lang="pl-PL" b="1" dirty="0">
              <a:solidFill>
                <a:schemeClr val="accent5">
                  <a:lumMod val="50000"/>
                </a:schemeClr>
              </a:solidFill>
            </a:endParaRPr>
          </a:p>
          <a:p>
            <a:r>
              <a:rPr lang="en-GB" b="1" dirty="0">
                <a:solidFill>
                  <a:schemeClr val="accent5">
                    <a:lumMod val="50000"/>
                  </a:schemeClr>
                </a:solidFill>
              </a:rPr>
              <a:t>Radionuclide Transfer </a:t>
            </a:r>
            <a:r>
              <a:rPr lang="en-GB" b="1" dirty="0" err="1">
                <a:solidFill>
                  <a:schemeClr val="accent5">
                    <a:lumMod val="50000"/>
                  </a:schemeClr>
                </a:solidFill>
              </a:rPr>
              <a:t>Modeling</a:t>
            </a:r>
            <a:r>
              <a:rPr lang="en-GB" dirty="0">
                <a:solidFill>
                  <a:schemeClr val="accent5">
                    <a:lumMod val="50000"/>
                  </a:schemeClr>
                </a:solidFill>
              </a:rPr>
              <a:t>:</a:t>
            </a:r>
            <a:r>
              <a:rPr lang="pl-PL" dirty="0">
                <a:solidFill>
                  <a:schemeClr val="accent5">
                    <a:lumMod val="50000"/>
                  </a:schemeClr>
                </a:solidFill>
              </a:rPr>
              <a:t> </a:t>
            </a:r>
            <a:r>
              <a:rPr lang="en-GB" b="1" dirty="0"/>
              <a:t>DEPOM</a:t>
            </a:r>
            <a:r>
              <a:rPr lang="en-GB" dirty="0"/>
              <a:t>: Models deposition from the atmosphere to the ground and food products.</a:t>
            </a:r>
            <a:r>
              <a:rPr lang="pl-PL" dirty="0"/>
              <a:t>  </a:t>
            </a:r>
            <a:r>
              <a:rPr lang="en-GB" b="1" dirty="0"/>
              <a:t>FDMT</a:t>
            </a:r>
            <a:r>
              <a:rPr lang="en-GB" dirty="0"/>
              <a:t>: Calculates radionuclide transfer through the food chain, requiring customization based on regional climate, agriculture, and dietary habits.</a:t>
            </a:r>
          </a:p>
        </p:txBody>
      </p:sp>
      <p:pic>
        <p:nvPicPr>
          <p:cNvPr id="2053" name="Picture 5" descr="https://www.srbatom.gov.rs/srbatomm/wp-content/uploads/2023/06/JRodos-sl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448" y="2220628"/>
            <a:ext cx="3899299" cy="291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44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b="1" i="0" dirty="0" err="1">
                <a:solidFill>
                  <a:schemeClr val="bg1"/>
                </a:solidFill>
                <a:latin typeface="Arial" panose="020B0604020202020204" pitchFamily="34" charset="0"/>
                <a:cs typeface="Arial" panose="020B0604020202020204" pitchFamily="34" charset="0"/>
              </a:rPr>
              <a:t>Side</a:t>
            </a:r>
            <a:r>
              <a:rPr lang="pl-PL" b="1" i="0" dirty="0">
                <a:solidFill>
                  <a:schemeClr val="bg1"/>
                </a:solidFill>
                <a:latin typeface="Arial" panose="020B0604020202020204" pitchFamily="34" charset="0"/>
                <a:cs typeface="Arial" panose="020B0604020202020204" pitchFamily="34" charset="0"/>
              </a:rPr>
              <a:t> - NCBJ</a:t>
            </a:r>
            <a:endParaRPr lang="en-GB" b="1" i="0" dirty="0">
              <a:solidFill>
                <a:schemeClr val="bg1"/>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Obraz 1" descr="windrose_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40" y="1400475"/>
            <a:ext cx="4321743" cy="43217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49455" y="58706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D0D0D"/>
                </a:solidFill>
                <a:effectLst/>
                <a:latin typeface="Arial" pitchFamily="34" charset="0"/>
                <a:ea typeface="Times New Roman" pitchFamily="18" charset="0"/>
                <a:cs typeface="Arial" pitchFamily="34" charset="0"/>
              </a:rPr>
              <a:t>FIG1. </a:t>
            </a:r>
            <a:r>
              <a:rPr kumimoji="0" lang="en-GB" altLang="en-US" sz="900" b="0" i="1" u="none" strike="noStrike" cap="none" normalizeH="0" baseline="0" dirty="0">
                <a:ln>
                  <a:noFill/>
                </a:ln>
                <a:solidFill>
                  <a:srgbClr val="0D0D0D"/>
                </a:solidFill>
                <a:effectLst/>
                <a:latin typeface="Arial" pitchFamily="34" charset="0"/>
                <a:ea typeface="Times New Roman" pitchFamily="18" charset="0"/>
                <a:cs typeface="Arial" pitchFamily="34" charset="0"/>
              </a:rPr>
              <a:t>Wind rose from the </a:t>
            </a:r>
            <a:r>
              <a:rPr kumimoji="0" lang="en-GB" altLang="en-US" sz="900" b="0" i="1" u="none" strike="noStrike" cap="none" normalizeH="0" baseline="0" dirty="0" err="1">
                <a:ln>
                  <a:noFill/>
                </a:ln>
                <a:solidFill>
                  <a:srgbClr val="0D0D0D"/>
                </a:solidFill>
                <a:effectLst/>
                <a:latin typeface="Arial" pitchFamily="34" charset="0"/>
                <a:ea typeface="Times New Roman" pitchFamily="18" charset="0"/>
                <a:cs typeface="Arial" pitchFamily="34" charset="0"/>
              </a:rPr>
              <a:t>Otwock</a:t>
            </a:r>
            <a:r>
              <a:rPr kumimoji="0" lang="en-GB" altLang="en-US" sz="900" b="0" i="1" u="none" strike="noStrike" cap="none" normalizeH="0" baseline="0" dirty="0">
                <a:ln>
                  <a:noFill/>
                </a:ln>
                <a:solidFill>
                  <a:srgbClr val="0D0D0D"/>
                </a:solidFill>
                <a:effectLst/>
                <a:latin typeface="Arial" pitchFamily="34" charset="0"/>
                <a:ea typeface="Times New Roman" pitchFamily="18" charset="0"/>
                <a:cs typeface="Arial" pitchFamily="34" charset="0"/>
              </a:rPr>
              <a:t> </a:t>
            </a:r>
            <a:r>
              <a:rPr kumimoji="0" lang="en-GB" altLang="en-US" sz="900" b="0" i="1" u="none" strike="noStrike" cap="none" normalizeH="0" baseline="0" dirty="0" err="1">
                <a:ln>
                  <a:noFill/>
                </a:ln>
                <a:solidFill>
                  <a:srgbClr val="0D0D0D"/>
                </a:solidFill>
                <a:effectLst/>
                <a:latin typeface="Arial" pitchFamily="34" charset="0"/>
                <a:ea typeface="Times New Roman" pitchFamily="18" charset="0"/>
                <a:cs typeface="Arial" pitchFamily="34" charset="0"/>
              </a:rPr>
              <a:t>Swierk</a:t>
            </a:r>
            <a:r>
              <a:rPr kumimoji="0" lang="en-GB" altLang="en-US" sz="900" b="0" i="1" u="none" strike="noStrike" cap="none" normalizeH="0" baseline="0" dirty="0">
                <a:ln>
                  <a:noFill/>
                </a:ln>
                <a:solidFill>
                  <a:srgbClr val="0D0D0D"/>
                </a:solidFill>
                <a:effectLst/>
                <a:latin typeface="Arial" pitchFamily="34" charset="0"/>
                <a:ea typeface="Times New Roman" pitchFamily="18" charset="0"/>
                <a:cs typeface="Arial" pitchFamily="34" charset="0"/>
              </a:rPr>
              <a:t> location. Observation data from a period of 10 years.</a:t>
            </a:r>
            <a:r>
              <a:rPr kumimoji="0" lang="en-GB" altLang="en-US" sz="1000" b="0" i="1" u="none" strike="noStrike" cap="none" normalizeH="0" baseline="0" dirty="0">
                <a:ln>
                  <a:noFill/>
                </a:ln>
                <a:solidFill>
                  <a:srgbClr val="0D0D0D"/>
                </a:solidFill>
                <a:effectLst/>
                <a:latin typeface="Arial" pitchFamily="34" charset="0"/>
                <a:ea typeface="Times New Roman" pitchFamily="18" charset="0"/>
                <a:cs typeface="Arial" pitchFamily="34" charset="0"/>
              </a:rPr>
              <a:t> </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4294465848"/>
              </p:ext>
            </p:extLst>
          </p:nvPr>
        </p:nvGraphicFramePr>
        <p:xfrm>
          <a:off x="5313145" y="4163729"/>
          <a:ext cx="6596212" cy="1706880"/>
        </p:xfrm>
        <a:graphic>
          <a:graphicData uri="http://schemas.openxmlformats.org/drawingml/2006/table">
            <a:tbl>
              <a:tblPr firstRow="1" firstCol="1" bandRow="1">
                <a:tableStyleId>{5C22544A-7EE6-4342-B048-85BDC9FD1C3A}</a:tableStyleId>
              </a:tblPr>
              <a:tblGrid>
                <a:gridCol w="1325539">
                  <a:extLst>
                    <a:ext uri="{9D8B030D-6E8A-4147-A177-3AD203B41FA5}">
                      <a16:colId xmlns:a16="http://schemas.microsoft.com/office/drawing/2014/main" val="20000"/>
                    </a:ext>
                  </a:extLst>
                </a:gridCol>
                <a:gridCol w="795323">
                  <a:extLst>
                    <a:ext uri="{9D8B030D-6E8A-4147-A177-3AD203B41FA5}">
                      <a16:colId xmlns:a16="http://schemas.microsoft.com/office/drawing/2014/main" val="20001"/>
                    </a:ext>
                  </a:extLst>
                </a:gridCol>
                <a:gridCol w="858286">
                  <a:extLst>
                    <a:ext uri="{9D8B030D-6E8A-4147-A177-3AD203B41FA5}">
                      <a16:colId xmlns:a16="http://schemas.microsoft.com/office/drawing/2014/main" val="20002"/>
                    </a:ext>
                  </a:extLst>
                </a:gridCol>
                <a:gridCol w="800294">
                  <a:extLst>
                    <a:ext uri="{9D8B030D-6E8A-4147-A177-3AD203B41FA5}">
                      <a16:colId xmlns:a16="http://schemas.microsoft.com/office/drawing/2014/main" val="20003"/>
                    </a:ext>
                  </a:extLst>
                </a:gridCol>
                <a:gridCol w="1275831">
                  <a:extLst>
                    <a:ext uri="{9D8B030D-6E8A-4147-A177-3AD203B41FA5}">
                      <a16:colId xmlns:a16="http://schemas.microsoft.com/office/drawing/2014/main" val="20004"/>
                    </a:ext>
                  </a:extLst>
                </a:gridCol>
                <a:gridCol w="1540939">
                  <a:extLst>
                    <a:ext uri="{9D8B030D-6E8A-4147-A177-3AD203B41FA5}">
                      <a16:colId xmlns:a16="http://schemas.microsoft.com/office/drawing/2014/main" val="20005"/>
                    </a:ext>
                  </a:extLst>
                </a:gridCol>
              </a:tblGrid>
              <a:tr h="581025">
                <a:tc>
                  <a:txBody>
                    <a:bodyPr/>
                    <a:lstStyle/>
                    <a:p>
                      <a:pPr algn="ctr" fontAlgn="auto" hangingPunct="1">
                        <a:spcAft>
                          <a:spcPts val="0"/>
                        </a:spcAft>
                      </a:pPr>
                      <a:r>
                        <a:rPr lang="en-GB" sz="1400" dirty="0">
                          <a:effectLst/>
                        </a:rPr>
                        <a:t>Weather scenario name</a:t>
                      </a:r>
                      <a:endParaRPr lang="en-GB" sz="1800" dirty="0">
                        <a:effectLst/>
                        <a:latin typeface="Times New Roman"/>
                        <a:ea typeface="Times New Roman"/>
                      </a:endParaRPr>
                    </a:p>
                  </a:txBody>
                  <a:tcPr marL="68580" marR="68580" marT="0" marB="0" anchor="ctr"/>
                </a:tc>
                <a:tc>
                  <a:txBody>
                    <a:bodyPr/>
                    <a:lstStyle/>
                    <a:p>
                      <a:pPr algn="ctr" fontAlgn="auto" hangingPunct="1">
                        <a:spcAft>
                          <a:spcPts val="0"/>
                        </a:spcAft>
                      </a:pPr>
                      <a:r>
                        <a:rPr lang="en-GB" sz="1400" dirty="0">
                          <a:effectLst/>
                        </a:rPr>
                        <a:t>Wind Speed [m/s]</a:t>
                      </a:r>
                      <a:endParaRPr lang="en-GB" sz="1800" dirty="0">
                        <a:effectLst/>
                        <a:latin typeface="Times New Roman"/>
                        <a:ea typeface="Times New Roman"/>
                      </a:endParaRPr>
                    </a:p>
                  </a:txBody>
                  <a:tcPr marL="68580" marR="68580" marT="0" marB="0" anchor="ctr"/>
                </a:tc>
                <a:tc>
                  <a:txBody>
                    <a:bodyPr/>
                    <a:lstStyle/>
                    <a:p>
                      <a:pPr algn="ctr" fontAlgn="auto" hangingPunct="1">
                        <a:spcAft>
                          <a:spcPts val="0"/>
                        </a:spcAft>
                      </a:pPr>
                      <a:r>
                        <a:rPr lang="en-GB" sz="1400" dirty="0">
                          <a:effectLst/>
                        </a:rPr>
                        <a:t>Wind direction </a:t>
                      </a:r>
                      <a:endParaRPr lang="en-GB" sz="1800" dirty="0">
                        <a:effectLst/>
                        <a:latin typeface="Times New Roman"/>
                        <a:ea typeface="Times New Roman"/>
                      </a:endParaRPr>
                    </a:p>
                  </a:txBody>
                  <a:tcPr marL="68580" marR="68580" marT="0" marB="0" anchor="ctr"/>
                </a:tc>
                <a:tc>
                  <a:txBody>
                    <a:bodyPr/>
                    <a:lstStyle/>
                    <a:p>
                      <a:pPr algn="ctr" fontAlgn="auto" hangingPunct="1">
                        <a:spcAft>
                          <a:spcPts val="0"/>
                        </a:spcAft>
                      </a:pPr>
                      <a:r>
                        <a:rPr lang="en-GB" sz="1400" dirty="0" err="1">
                          <a:effectLst/>
                        </a:rPr>
                        <a:t>Pasquill</a:t>
                      </a:r>
                      <a:r>
                        <a:rPr lang="en-GB" sz="1400" dirty="0">
                          <a:effectLst/>
                        </a:rPr>
                        <a:t> Stability Classes</a:t>
                      </a:r>
                      <a:endParaRPr lang="en-GB" sz="1800" dirty="0">
                        <a:effectLst/>
                        <a:latin typeface="Times New Roman"/>
                        <a:ea typeface="Times New Roman"/>
                      </a:endParaRPr>
                    </a:p>
                  </a:txBody>
                  <a:tcPr marL="68580" marR="68580" marT="0" marB="0" anchor="ctr"/>
                </a:tc>
                <a:tc>
                  <a:txBody>
                    <a:bodyPr/>
                    <a:lstStyle/>
                    <a:p>
                      <a:pPr algn="ctr" fontAlgn="auto" hangingPunct="1">
                        <a:spcAft>
                          <a:spcPts val="0"/>
                        </a:spcAft>
                      </a:pPr>
                      <a:r>
                        <a:rPr lang="en-GB" sz="1400" dirty="0">
                          <a:effectLst/>
                        </a:rPr>
                        <a:t>Total rainfall</a:t>
                      </a:r>
                      <a:br>
                        <a:rPr lang="en-GB" sz="1400" dirty="0">
                          <a:effectLst/>
                        </a:rPr>
                      </a:br>
                      <a:r>
                        <a:rPr lang="en-GB" sz="1400" dirty="0">
                          <a:effectLst/>
                        </a:rPr>
                        <a:t>6h [mm]</a:t>
                      </a:r>
                      <a:endParaRPr lang="en-GB" sz="1800" dirty="0">
                        <a:effectLst/>
                        <a:latin typeface="Times New Roman"/>
                        <a:ea typeface="Times New Roman"/>
                      </a:endParaRPr>
                    </a:p>
                  </a:txBody>
                  <a:tcPr marL="68580" marR="68580" marT="0" marB="0" anchor="ctr"/>
                </a:tc>
                <a:tc>
                  <a:txBody>
                    <a:bodyPr/>
                    <a:lstStyle/>
                    <a:p>
                      <a:pPr algn="ctr" fontAlgn="auto" hangingPunct="1">
                        <a:spcAft>
                          <a:spcPts val="0"/>
                        </a:spcAft>
                      </a:pPr>
                      <a:r>
                        <a:rPr lang="en-GB" sz="1400">
                          <a:effectLst/>
                        </a:rPr>
                        <a:t>Reference</a:t>
                      </a:r>
                      <a:endParaRPr lang="en-GB" sz="18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190500">
                <a:tc>
                  <a:txBody>
                    <a:bodyPr/>
                    <a:lstStyle/>
                    <a:p>
                      <a:pPr fontAlgn="auto" hangingPunct="1">
                        <a:spcAft>
                          <a:spcPts val="0"/>
                        </a:spcAft>
                      </a:pPr>
                      <a:r>
                        <a:rPr lang="en-GB" sz="1400">
                          <a:effectLst/>
                        </a:rPr>
                        <a:t>EPA_1</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1,50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275,00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F</a:t>
                      </a:r>
                      <a:endParaRPr lang="en-GB" sz="18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0,00</a:t>
                      </a:r>
                      <a:endParaRPr lang="en-GB" sz="18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a:t>
                      </a:r>
                      <a:r>
                        <a:rPr lang="pl-PL" sz="1400" dirty="0">
                          <a:effectLst/>
                        </a:rPr>
                        <a:t>20</a:t>
                      </a:r>
                      <a:r>
                        <a:rPr lang="en-GB" sz="1400" dirty="0">
                          <a:effectLst/>
                        </a:rPr>
                        <a:t>]</a:t>
                      </a:r>
                      <a:endParaRPr lang="en-GB" sz="18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190500">
                <a:tc>
                  <a:txBody>
                    <a:bodyPr/>
                    <a:lstStyle/>
                    <a:p>
                      <a:pPr fontAlgn="auto" hangingPunct="1">
                        <a:spcAft>
                          <a:spcPts val="0"/>
                        </a:spcAft>
                      </a:pPr>
                      <a:r>
                        <a:rPr lang="en-GB" sz="1400">
                          <a:effectLst/>
                        </a:rPr>
                        <a:t>EPA_2</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3,00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275,00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D</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0,00</a:t>
                      </a:r>
                      <a:endParaRPr lang="en-GB" sz="18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a:t>
                      </a:r>
                      <a:r>
                        <a:rPr lang="pl-PL" sz="1400" dirty="0">
                          <a:effectLst/>
                        </a:rPr>
                        <a:t>20</a:t>
                      </a:r>
                      <a:r>
                        <a:rPr lang="en-GB" sz="1400" dirty="0">
                          <a:effectLst/>
                        </a:rPr>
                        <a:t>]</a:t>
                      </a:r>
                      <a:endParaRPr lang="en-GB" sz="1800" dirty="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190500">
                <a:tc>
                  <a:txBody>
                    <a:bodyPr/>
                    <a:lstStyle/>
                    <a:p>
                      <a:pPr fontAlgn="auto" hangingPunct="1">
                        <a:spcAft>
                          <a:spcPts val="0"/>
                        </a:spcAft>
                      </a:pPr>
                      <a:r>
                        <a:rPr lang="en-GB" sz="1400">
                          <a:effectLst/>
                        </a:rPr>
                        <a:t>Mdata_Comm</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3,90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273,00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C</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0,10</a:t>
                      </a:r>
                      <a:endParaRPr lang="en-GB" sz="18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Fig.1</a:t>
                      </a:r>
                      <a:endParaRPr lang="en-GB" sz="1800" dirty="0">
                        <a:effectLst/>
                        <a:latin typeface="Times New Roman"/>
                        <a:ea typeface="Times New Roman"/>
                      </a:endParaRPr>
                    </a:p>
                  </a:txBody>
                  <a:tcPr marL="68580" marR="68580" marT="0" marB="0" anchor="b"/>
                </a:tc>
                <a:extLst>
                  <a:ext uri="{0D108BD9-81ED-4DB2-BD59-A6C34878D82A}">
                    <a16:rowId xmlns:a16="http://schemas.microsoft.com/office/drawing/2014/main" val="10003"/>
                  </a:ext>
                </a:extLst>
              </a:tr>
              <a:tr h="190500">
                <a:tc>
                  <a:txBody>
                    <a:bodyPr/>
                    <a:lstStyle/>
                    <a:p>
                      <a:pPr fontAlgn="auto" hangingPunct="1">
                        <a:spcAft>
                          <a:spcPts val="0"/>
                        </a:spcAft>
                      </a:pPr>
                      <a:r>
                        <a:rPr lang="en-GB" sz="1400">
                          <a:effectLst/>
                        </a:rPr>
                        <a:t>Mdata_Wwind</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0,10</a:t>
                      </a:r>
                      <a:endParaRPr lang="en-GB" sz="1800" dirty="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130,00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A</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0,00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Fig.1</a:t>
                      </a:r>
                      <a:endParaRPr lang="en-GB" sz="1800" dirty="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190500">
                <a:tc>
                  <a:txBody>
                    <a:bodyPr/>
                    <a:lstStyle/>
                    <a:p>
                      <a:pPr fontAlgn="auto" hangingPunct="1">
                        <a:spcAft>
                          <a:spcPts val="0"/>
                        </a:spcAft>
                      </a:pPr>
                      <a:r>
                        <a:rPr lang="en-GB" sz="1400">
                          <a:effectLst/>
                        </a:rPr>
                        <a:t>Mdata_Swind</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15,00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270,00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D</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a:effectLst/>
                        </a:rPr>
                        <a:t>6,00</a:t>
                      </a:r>
                      <a:endParaRPr lang="en-GB" sz="1800">
                        <a:effectLst/>
                        <a:latin typeface="Times New Roman"/>
                        <a:ea typeface="Times New Roman"/>
                      </a:endParaRPr>
                    </a:p>
                  </a:txBody>
                  <a:tcPr marL="68580" marR="68580" marT="0" marB="0" anchor="b"/>
                </a:tc>
                <a:tc>
                  <a:txBody>
                    <a:bodyPr/>
                    <a:lstStyle/>
                    <a:p>
                      <a:pPr algn="ctr" fontAlgn="auto" hangingPunct="1">
                        <a:spcAft>
                          <a:spcPts val="0"/>
                        </a:spcAft>
                      </a:pPr>
                      <a:r>
                        <a:rPr lang="en-GB" sz="1400" dirty="0">
                          <a:effectLst/>
                        </a:rPr>
                        <a:t>Fig.1</a:t>
                      </a:r>
                      <a:endParaRPr lang="en-GB" sz="1800" dirty="0">
                        <a:effectLst/>
                        <a:latin typeface="Times New Roman"/>
                        <a:ea typeface="Times New Roman"/>
                      </a:endParaRPr>
                    </a:p>
                  </a:txBody>
                  <a:tcPr marL="68580" marR="68580" marT="0" marB="0" anchor="b"/>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5313145" y="3794038"/>
            <a:ext cx="65451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TABLE 2.	</a:t>
            </a:r>
            <a:r>
              <a:rPr kumimoji="0" lang="en-GB" altLang="en-US" sz="1000" b="0" i="1" u="none" strike="noStrike" cap="none" normalizeH="0" baseline="0" dirty="0">
                <a:ln>
                  <a:noFill/>
                </a:ln>
                <a:solidFill>
                  <a:srgbClr val="0D0D0D"/>
                </a:solidFill>
                <a:effectLst/>
                <a:latin typeface="Arial" pitchFamily="34" charset="0"/>
                <a:ea typeface="Times New Roman" pitchFamily="18" charset="0"/>
                <a:cs typeface="Arial" pitchFamily="34" charset="0"/>
              </a:rPr>
              <a:t>Postulated worst/conservative weather conditions obtained from measurement data and literature</a:t>
            </a:r>
            <a:endParaRPr kumimoji="0" lang="en-GB" alt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Prostokąt 6"/>
          <p:cNvSpPr/>
          <p:nvPr/>
        </p:nvSpPr>
        <p:spPr>
          <a:xfrm>
            <a:off x="5313145" y="6128168"/>
            <a:ext cx="6096000" cy="646331"/>
          </a:xfrm>
          <a:prstGeom prst="rect">
            <a:avLst/>
          </a:prstGeom>
        </p:spPr>
        <p:txBody>
          <a:bodyPr>
            <a:spAutoFit/>
          </a:bodyPr>
          <a:lstStyle/>
          <a:p>
            <a:pPr lvl="0"/>
            <a:r>
              <a:rPr lang="pl-PL" dirty="0"/>
              <a:t>[20] </a:t>
            </a:r>
            <a:r>
              <a:rPr lang="en-GB" dirty="0"/>
              <a:t>US EPA: “Risk Management Program Guidance for Offsite Consequence Analysis” (2009).</a:t>
            </a:r>
          </a:p>
        </p:txBody>
      </p:sp>
      <p:sp>
        <p:nvSpPr>
          <p:cNvPr id="8" name="AutoShape 3" descr="side_swier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side_swierk.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descr="C:\Users\henryk\Downloads\side_swie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7198"/>
            <a:ext cx="4251158" cy="326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169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GB" sz="3200" b="1" cap="all" dirty="0">
                <a:solidFill>
                  <a:schemeClr val="bg1"/>
                </a:solidFill>
              </a:rPr>
              <a:t>Emergency Planning Zone</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Prostokąt 1"/>
          <p:cNvSpPr/>
          <p:nvPr/>
        </p:nvSpPr>
        <p:spPr>
          <a:xfrm>
            <a:off x="131546" y="1575371"/>
            <a:ext cx="8184682" cy="5078313"/>
          </a:xfrm>
          <a:prstGeom prst="rect">
            <a:avLst/>
          </a:prstGeom>
        </p:spPr>
        <p:txBody>
          <a:bodyPr wrap="square">
            <a:spAutoFit/>
          </a:bodyPr>
          <a:lstStyle/>
          <a:p>
            <a:r>
              <a:rPr lang="en-GB" dirty="0"/>
              <a:t>According to PAA guidelines for Category II facilities, which include research reactors, fuel processing plants, isotopic enrichment and nuclear fuel production facilities, and radioactive waste repositories, specific zones with defined limits are assessed: </a:t>
            </a:r>
            <a:endParaRPr lang="pl-PL" dirty="0"/>
          </a:p>
          <a:p>
            <a:endParaRPr lang="en-GB" dirty="0"/>
          </a:p>
          <a:p>
            <a:pPr marL="285750" lvl="0" indent="-285750">
              <a:buFont typeface="Arial" panose="020B0604020202020204" pitchFamily="34" charset="0"/>
              <a:buChar char="•"/>
            </a:pPr>
            <a:r>
              <a:rPr lang="en-GB" dirty="0"/>
              <a:t>The Urgent Protective Action Planning Zone (UPZ): An external zone designated for immediate intervention planning. This zone encompasses effective doses from both external and internal exposure, excluding the ingestion of radioactive substances (≥ 100 </a:t>
            </a:r>
            <a:r>
              <a:rPr lang="en-GB" dirty="0" err="1"/>
              <a:t>mSv</a:t>
            </a:r>
            <a:r>
              <a:rPr lang="en-GB" dirty="0"/>
              <a:t>) and an equivalent dose to the thyroid from the ingestion of radioactive iodine isotopes (≥ 50 </a:t>
            </a:r>
            <a:r>
              <a:rPr lang="en-GB" dirty="0" err="1"/>
              <a:t>mSv</a:t>
            </a:r>
            <a:r>
              <a:rPr lang="en-GB" dirty="0"/>
              <a:t>). </a:t>
            </a:r>
            <a:endParaRPr lang="pl-PL"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The Extended Planning Distance (EPD): A zone for expanded planning, which involves an effective dose greater than or equal to 100 </a:t>
            </a:r>
            <a:r>
              <a:rPr lang="en-GB" dirty="0" err="1"/>
              <a:t>mSv</a:t>
            </a:r>
            <a:r>
              <a:rPr lang="en-GB" dirty="0"/>
              <a:t> from both external and internal exposure, including the ingestion of radioactive substances. </a:t>
            </a:r>
            <a:endParaRPr lang="pl-PL"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The Ingestion and Commodities Planning Distance (UCPD): A zone for consumption planning and commodity control, which includes a dose of 10 </a:t>
            </a:r>
            <a:r>
              <a:rPr lang="en-GB" dirty="0" err="1"/>
              <a:t>mSv</a:t>
            </a:r>
            <a:r>
              <a:rPr lang="en-GB" dirty="0"/>
              <a:t> or more from the ingestion of food and drinking water, considering the local dietary habits of the population in the area.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226" y="1424538"/>
            <a:ext cx="3871075" cy="436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43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b="1" i="0" dirty="0" err="1">
                <a:solidFill>
                  <a:schemeClr val="bg1"/>
                </a:solidFill>
                <a:latin typeface="Arial" panose="020B0604020202020204" pitchFamily="34" charset="0"/>
                <a:cs typeface="Arial" panose="020B0604020202020204" pitchFamily="34" charset="0"/>
              </a:rPr>
              <a:t>Results</a:t>
            </a:r>
            <a:endParaRPr lang="en-GB" b="1" i="0" dirty="0">
              <a:solidFill>
                <a:schemeClr val="bg1"/>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AutoShape 3" descr="side_swier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side_swierk.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ela 9"/>
          <p:cNvGraphicFramePr>
            <a:graphicFrameLocks noGrp="1"/>
          </p:cNvGraphicFramePr>
          <p:nvPr>
            <p:extLst>
              <p:ext uri="{D42A27DB-BD31-4B8C-83A1-F6EECF244321}">
                <p14:modId xmlns:p14="http://schemas.microsoft.com/office/powerpoint/2010/main" val="1713165361"/>
              </p:ext>
            </p:extLst>
          </p:nvPr>
        </p:nvGraphicFramePr>
        <p:xfrm>
          <a:off x="5053263" y="1629075"/>
          <a:ext cx="6930190" cy="3016250"/>
        </p:xfrm>
        <a:graphic>
          <a:graphicData uri="http://schemas.openxmlformats.org/drawingml/2006/table">
            <a:tbl>
              <a:tblPr firstRow="1" firstCol="1" bandRow="1">
                <a:tableStyleId>{5C22544A-7EE6-4342-B048-85BDC9FD1C3A}</a:tableStyleId>
              </a:tblPr>
              <a:tblGrid>
                <a:gridCol w="1587067">
                  <a:extLst>
                    <a:ext uri="{9D8B030D-6E8A-4147-A177-3AD203B41FA5}">
                      <a16:colId xmlns:a16="http://schemas.microsoft.com/office/drawing/2014/main" val="20000"/>
                    </a:ext>
                  </a:extLst>
                </a:gridCol>
                <a:gridCol w="592505">
                  <a:extLst>
                    <a:ext uri="{9D8B030D-6E8A-4147-A177-3AD203B41FA5}">
                      <a16:colId xmlns:a16="http://schemas.microsoft.com/office/drawing/2014/main" val="20001"/>
                    </a:ext>
                  </a:extLst>
                </a:gridCol>
                <a:gridCol w="518442">
                  <a:extLst>
                    <a:ext uri="{9D8B030D-6E8A-4147-A177-3AD203B41FA5}">
                      <a16:colId xmlns:a16="http://schemas.microsoft.com/office/drawing/2014/main" val="20002"/>
                    </a:ext>
                  </a:extLst>
                </a:gridCol>
                <a:gridCol w="592504">
                  <a:extLst>
                    <a:ext uri="{9D8B030D-6E8A-4147-A177-3AD203B41FA5}">
                      <a16:colId xmlns:a16="http://schemas.microsoft.com/office/drawing/2014/main" val="20003"/>
                    </a:ext>
                  </a:extLst>
                </a:gridCol>
                <a:gridCol w="497281">
                  <a:extLst>
                    <a:ext uri="{9D8B030D-6E8A-4147-A177-3AD203B41FA5}">
                      <a16:colId xmlns:a16="http://schemas.microsoft.com/office/drawing/2014/main" val="20004"/>
                    </a:ext>
                  </a:extLst>
                </a:gridCol>
                <a:gridCol w="603086">
                  <a:extLst>
                    <a:ext uri="{9D8B030D-6E8A-4147-A177-3AD203B41FA5}">
                      <a16:colId xmlns:a16="http://schemas.microsoft.com/office/drawing/2014/main" val="20005"/>
                    </a:ext>
                  </a:extLst>
                </a:gridCol>
                <a:gridCol w="476120">
                  <a:extLst>
                    <a:ext uri="{9D8B030D-6E8A-4147-A177-3AD203B41FA5}">
                      <a16:colId xmlns:a16="http://schemas.microsoft.com/office/drawing/2014/main" val="20006"/>
                    </a:ext>
                  </a:extLst>
                </a:gridCol>
                <a:gridCol w="529022">
                  <a:extLst>
                    <a:ext uri="{9D8B030D-6E8A-4147-A177-3AD203B41FA5}">
                      <a16:colId xmlns:a16="http://schemas.microsoft.com/office/drawing/2014/main" val="20007"/>
                    </a:ext>
                  </a:extLst>
                </a:gridCol>
                <a:gridCol w="550182">
                  <a:extLst>
                    <a:ext uri="{9D8B030D-6E8A-4147-A177-3AD203B41FA5}">
                      <a16:colId xmlns:a16="http://schemas.microsoft.com/office/drawing/2014/main" val="20008"/>
                    </a:ext>
                  </a:extLst>
                </a:gridCol>
                <a:gridCol w="550183">
                  <a:extLst>
                    <a:ext uri="{9D8B030D-6E8A-4147-A177-3AD203B41FA5}">
                      <a16:colId xmlns:a16="http://schemas.microsoft.com/office/drawing/2014/main" val="20009"/>
                    </a:ext>
                  </a:extLst>
                </a:gridCol>
                <a:gridCol w="433798">
                  <a:extLst>
                    <a:ext uri="{9D8B030D-6E8A-4147-A177-3AD203B41FA5}">
                      <a16:colId xmlns:a16="http://schemas.microsoft.com/office/drawing/2014/main" val="20010"/>
                    </a:ext>
                  </a:extLst>
                </a:gridCol>
              </a:tblGrid>
              <a:tr h="190500">
                <a:tc>
                  <a:txBody>
                    <a:bodyPr/>
                    <a:lstStyle/>
                    <a:p>
                      <a:pPr fontAlgn="auto" hangingPunct="1">
                        <a:spcAft>
                          <a:spcPts val="0"/>
                        </a:spcAft>
                      </a:pPr>
                      <a:r>
                        <a:rPr lang="en-GB" sz="1050" dirty="0">
                          <a:effectLst/>
                        </a:rPr>
                        <a:t> </a:t>
                      </a:r>
                      <a:endParaRPr lang="en-GB" sz="1400" dirty="0">
                        <a:effectLst/>
                        <a:latin typeface="Times New Roman"/>
                        <a:ea typeface="Times New Roman"/>
                      </a:endParaRPr>
                    </a:p>
                  </a:txBody>
                  <a:tcPr marL="68580" marR="68580" marT="0" marB="0"/>
                </a:tc>
                <a:tc gridSpan="2">
                  <a:txBody>
                    <a:bodyPr/>
                    <a:lstStyle/>
                    <a:p>
                      <a:pPr algn="ctr" fontAlgn="auto" hangingPunct="1">
                        <a:spcAft>
                          <a:spcPts val="0"/>
                        </a:spcAft>
                      </a:pPr>
                      <a:r>
                        <a:rPr lang="en-GB" sz="1050" dirty="0">
                          <a:effectLst/>
                        </a:rPr>
                        <a:t>EPA_1</a:t>
                      </a:r>
                      <a:endParaRPr lang="en-GB" sz="1400" dirty="0">
                        <a:effectLst/>
                        <a:latin typeface="Times New Roman"/>
                        <a:ea typeface="Times New Roman"/>
                      </a:endParaRPr>
                    </a:p>
                  </a:txBody>
                  <a:tcPr marL="68580" marR="68580" marT="0" marB="0"/>
                </a:tc>
                <a:tc hMerge="1">
                  <a:txBody>
                    <a:bodyPr/>
                    <a:lstStyle/>
                    <a:p>
                      <a:endParaRPr lang="en-GB"/>
                    </a:p>
                  </a:txBody>
                  <a:tcPr/>
                </a:tc>
                <a:tc gridSpan="2">
                  <a:txBody>
                    <a:bodyPr/>
                    <a:lstStyle/>
                    <a:p>
                      <a:pPr algn="ctr" fontAlgn="auto" hangingPunct="1">
                        <a:spcAft>
                          <a:spcPts val="0"/>
                        </a:spcAft>
                      </a:pPr>
                      <a:r>
                        <a:rPr lang="en-GB" sz="1050">
                          <a:effectLst/>
                        </a:rPr>
                        <a:t>EPA_2</a:t>
                      </a:r>
                      <a:endParaRPr lang="en-GB" sz="1400">
                        <a:effectLst/>
                        <a:latin typeface="Times New Roman"/>
                        <a:ea typeface="Times New Roman"/>
                      </a:endParaRPr>
                    </a:p>
                  </a:txBody>
                  <a:tcPr marL="68580" marR="68580" marT="0" marB="0"/>
                </a:tc>
                <a:tc hMerge="1">
                  <a:txBody>
                    <a:bodyPr/>
                    <a:lstStyle/>
                    <a:p>
                      <a:endParaRPr lang="en-GB"/>
                    </a:p>
                  </a:txBody>
                  <a:tcPr/>
                </a:tc>
                <a:tc gridSpan="2">
                  <a:txBody>
                    <a:bodyPr/>
                    <a:lstStyle/>
                    <a:p>
                      <a:pPr algn="ctr" fontAlgn="auto" hangingPunct="1">
                        <a:spcAft>
                          <a:spcPts val="0"/>
                        </a:spcAft>
                      </a:pPr>
                      <a:r>
                        <a:rPr lang="en-GB" sz="1050">
                          <a:effectLst/>
                        </a:rPr>
                        <a:t>Mdata_Comm</a:t>
                      </a:r>
                      <a:endParaRPr lang="en-GB" sz="1400">
                        <a:effectLst/>
                        <a:latin typeface="Times New Roman"/>
                        <a:ea typeface="Times New Roman"/>
                      </a:endParaRPr>
                    </a:p>
                  </a:txBody>
                  <a:tcPr marL="68580" marR="68580" marT="0" marB="0"/>
                </a:tc>
                <a:tc hMerge="1">
                  <a:txBody>
                    <a:bodyPr/>
                    <a:lstStyle/>
                    <a:p>
                      <a:endParaRPr lang="en-GB"/>
                    </a:p>
                  </a:txBody>
                  <a:tcPr/>
                </a:tc>
                <a:tc gridSpan="2">
                  <a:txBody>
                    <a:bodyPr/>
                    <a:lstStyle/>
                    <a:p>
                      <a:pPr algn="ctr" fontAlgn="auto" hangingPunct="1">
                        <a:spcAft>
                          <a:spcPts val="0"/>
                        </a:spcAft>
                      </a:pPr>
                      <a:r>
                        <a:rPr lang="en-GB" sz="1050">
                          <a:effectLst/>
                        </a:rPr>
                        <a:t>Mdata_Wwind</a:t>
                      </a:r>
                      <a:endParaRPr lang="en-GB" sz="1400">
                        <a:effectLst/>
                        <a:latin typeface="Times New Roman"/>
                        <a:ea typeface="Times New Roman"/>
                      </a:endParaRPr>
                    </a:p>
                  </a:txBody>
                  <a:tcPr marL="68580" marR="68580" marT="0" marB="0"/>
                </a:tc>
                <a:tc hMerge="1">
                  <a:txBody>
                    <a:bodyPr/>
                    <a:lstStyle/>
                    <a:p>
                      <a:endParaRPr lang="en-GB"/>
                    </a:p>
                  </a:txBody>
                  <a:tcPr/>
                </a:tc>
                <a:tc gridSpan="2">
                  <a:txBody>
                    <a:bodyPr/>
                    <a:lstStyle/>
                    <a:p>
                      <a:pPr algn="ctr" fontAlgn="auto" hangingPunct="1">
                        <a:spcAft>
                          <a:spcPts val="0"/>
                        </a:spcAft>
                      </a:pPr>
                      <a:r>
                        <a:rPr lang="en-GB" sz="1050">
                          <a:effectLst/>
                        </a:rPr>
                        <a:t>Mdata_Swind</a:t>
                      </a:r>
                      <a:endParaRPr lang="en-GB" sz="1400">
                        <a:effectLst/>
                        <a:latin typeface="Times New Roman"/>
                        <a:ea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269240">
                <a:tc>
                  <a:txBody>
                    <a:bodyPr/>
                    <a:lstStyle/>
                    <a:p>
                      <a:pPr algn="ctr" fontAlgn="auto" hangingPunct="1">
                        <a:spcAft>
                          <a:spcPts val="0"/>
                        </a:spcAft>
                      </a:pPr>
                      <a:r>
                        <a:rPr lang="en-GB" sz="1050" dirty="0">
                          <a:effectLst/>
                        </a:rPr>
                        <a:t>Dose type </a:t>
                      </a:r>
                      <a:endParaRPr lang="en-GB" sz="1400" dirty="0">
                        <a:effectLst/>
                        <a:latin typeface="Times New Roman"/>
                        <a:ea typeface="Times New Roman"/>
                      </a:endParaRPr>
                    </a:p>
                  </a:txBody>
                  <a:tcPr marL="68580" marR="68580" marT="0" marB="0"/>
                </a:tc>
                <a:tc>
                  <a:txBody>
                    <a:bodyPr/>
                    <a:lstStyle/>
                    <a:p>
                      <a:pPr algn="ctr" fontAlgn="auto" hangingPunct="1">
                        <a:spcAft>
                          <a:spcPts val="0"/>
                        </a:spcAft>
                      </a:pPr>
                      <a:r>
                        <a:rPr lang="en-GB" sz="1050">
                          <a:effectLst/>
                        </a:rPr>
                        <a:t>MD</a:t>
                      </a:r>
                      <a:endParaRPr lang="en-GB" sz="1400">
                        <a:effectLst/>
                      </a:endParaRPr>
                    </a:p>
                    <a:p>
                      <a:pPr algn="ctr" fontAlgn="auto" hangingPunct="1">
                        <a:spcAft>
                          <a:spcPts val="0"/>
                        </a:spcAft>
                      </a:pPr>
                      <a:r>
                        <a:rPr lang="en-GB" sz="1050">
                          <a:effectLst/>
                        </a:rPr>
                        <a:t>[mSv]</a:t>
                      </a:r>
                      <a:endParaRPr lang="en-GB" sz="1400">
                        <a:effectLst/>
                        <a:latin typeface="Times New Roman"/>
                        <a:ea typeface="Times New Roman"/>
                      </a:endParaRPr>
                    </a:p>
                  </a:txBody>
                  <a:tcPr marL="68580" marR="68580" marT="0" marB="0"/>
                </a:tc>
                <a:tc>
                  <a:txBody>
                    <a:bodyPr/>
                    <a:lstStyle/>
                    <a:p>
                      <a:pPr algn="ctr" fontAlgn="auto" hangingPunct="1">
                        <a:spcAft>
                          <a:spcPts val="0"/>
                        </a:spcAft>
                      </a:pPr>
                      <a:r>
                        <a:rPr lang="en-GB" sz="1050">
                          <a:effectLst/>
                        </a:rPr>
                        <a:t>DIS</a:t>
                      </a:r>
                      <a:endParaRPr lang="en-GB" sz="1400">
                        <a:effectLst/>
                      </a:endParaRPr>
                    </a:p>
                    <a:p>
                      <a:pPr algn="ctr" fontAlgn="auto" hangingPunct="1">
                        <a:spcAft>
                          <a:spcPts val="0"/>
                        </a:spcAft>
                      </a:pPr>
                      <a:r>
                        <a:rPr lang="en-GB" sz="1050">
                          <a:effectLst/>
                        </a:rPr>
                        <a:t>[km]</a:t>
                      </a:r>
                      <a:endParaRPr lang="en-GB" sz="1400">
                        <a:effectLst/>
                        <a:latin typeface="Times New Roman"/>
                        <a:ea typeface="Times New Roman"/>
                      </a:endParaRPr>
                    </a:p>
                  </a:txBody>
                  <a:tcPr marL="68580" marR="68580" marT="0" marB="0"/>
                </a:tc>
                <a:tc>
                  <a:txBody>
                    <a:bodyPr/>
                    <a:lstStyle/>
                    <a:p>
                      <a:pPr algn="ctr" fontAlgn="auto" hangingPunct="1">
                        <a:spcAft>
                          <a:spcPts val="0"/>
                        </a:spcAft>
                      </a:pPr>
                      <a:r>
                        <a:rPr lang="en-GB" sz="1050" dirty="0">
                          <a:effectLst/>
                        </a:rPr>
                        <a:t>MD [</a:t>
                      </a:r>
                      <a:r>
                        <a:rPr lang="en-GB" sz="1050" dirty="0" err="1">
                          <a:effectLst/>
                        </a:rPr>
                        <a:t>mSv</a:t>
                      </a:r>
                      <a:r>
                        <a:rPr lang="en-GB" sz="1050" dirty="0">
                          <a:effectLst/>
                        </a:rPr>
                        <a:t>]</a:t>
                      </a:r>
                      <a:endParaRPr lang="en-GB" sz="1400" dirty="0">
                        <a:effectLst/>
                        <a:latin typeface="Times New Roman"/>
                        <a:ea typeface="Times New Roman"/>
                      </a:endParaRPr>
                    </a:p>
                  </a:txBody>
                  <a:tcPr marL="68580" marR="68580" marT="0" marB="0"/>
                </a:tc>
                <a:tc>
                  <a:txBody>
                    <a:bodyPr/>
                    <a:lstStyle/>
                    <a:p>
                      <a:pPr algn="ctr" fontAlgn="auto" hangingPunct="1">
                        <a:spcAft>
                          <a:spcPts val="0"/>
                        </a:spcAft>
                      </a:pPr>
                      <a:r>
                        <a:rPr lang="en-GB" sz="1050">
                          <a:effectLst/>
                        </a:rPr>
                        <a:t>DIS</a:t>
                      </a:r>
                      <a:endParaRPr lang="en-GB" sz="1400">
                        <a:effectLst/>
                      </a:endParaRPr>
                    </a:p>
                    <a:p>
                      <a:pPr algn="ctr" fontAlgn="auto" hangingPunct="1">
                        <a:spcAft>
                          <a:spcPts val="0"/>
                        </a:spcAft>
                      </a:pPr>
                      <a:r>
                        <a:rPr lang="en-GB" sz="1050">
                          <a:effectLst/>
                        </a:rPr>
                        <a:t>[km]</a:t>
                      </a:r>
                      <a:endParaRPr lang="en-GB" sz="1400">
                        <a:effectLst/>
                        <a:latin typeface="Times New Roman"/>
                        <a:ea typeface="Times New Roman"/>
                      </a:endParaRPr>
                    </a:p>
                  </a:txBody>
                  <a:tcPr marL="68580" marR="68580" marT="0" marB="0"/>
                </a:tc>
                <a:tc>
                  <a:txBody>
                    <a:bodyPr/>
                    <a:lstStyle/>
                    <a:p>
                      <a:pPr algn="ctr" fontAlgn="auto" hangingPunct="1">
                        <a:spcAft>
                          <a:spcPts val="0"/>
                        </a:spcAft>
                      </a:pPr>
                      <a:r>
                        <a:rPr lang="en-GB" sz="1050">
                          <a:effectLst/>
                        </a:rPr>
                        <a:t>MD [mSv]</a:t>
                      </a:r>
                      <a:endParaRPr lang="en-GB" sz="1400">
                        <a:effectLst/>
                        <a:latin typeface="Times New Roman"/>
                        <a:ea typeface="Times New Roman"/>
                      </a:endParaRPr>
                    </a:p>
                  </a:txBody>
                  <a:tcPr marL="68580" marR="68580" marT="0" marB="0"/>
                </a:tc>
                <a:tc>
                  <a:txBody>
                    <a:bodyPr/>
                    <a:lstStyle/>
                    <a:p>
                      <a:pPr algn="ctr" fontAlgn="auto" hangingPunct="1">
                        <a:spcAft>
                          <a:spcPts val="0"/>
                        </a:spcAft>
                      </a:pPr>
                      <a:r>
                        <a:rPr lang="en-GB" sz="1050" dirty="0">
                          <a:effectLst/>
                        </a:rPr>
                        <a:t>DIS</a:t>
                      </a:r>
                      <a:endParaRPr lang="en-GB" sz="1400" dirty="0">
                        <a:effectLst/>
                      </a:endParaRPr>
                    </a:p>
                    <a:p>
                      <a:pPr algn="ctr" fontAlgn="auto" hangingPunct="1">
                        <a:spcAft>
                          <a:spcPts val="0"/>
                        </a:spcAft>
                      </a:pPr>
                      <a:r>
                        <a:rPr lang="en-GB" sz="1050" dirty="0">
                          <a:effectLst/>
                        </a:rPr>
                        <a:t>[km]</a:t>
                      </a:r>
                      <a:endParaRPr lang="en-GB" sz="1400" dirty="0">
                        <a:effectLst/>
                        <a:latin typeface="Times New Roman"/>
                        <a:ea typeface="Times New Roman"/>
                      </a:endParaRPr>
                    </a:p>
                  </a:txBody>
                  <a:tcPr marL="68580" marR="68580" marT="0" marB="0"/>
                </a:tc>
                <a:tc>
                  <a:txBody>
                    <a:bodyPr/>
                    <a:lstStyle/>
                    <a:p>
                      <a:pPr algn="ctr" fontAlgn="auto" hangingPunct="1">
                        <a:spcAft>
                          <a:spcPts val="0"/>
                        </a:spcAft>
                      </a:pPr>
                      <a:r>
                        <a:rPr lang="en-GB" sz="1050">
                          <a:effectLst/>
                        </a:rPr>
                        <a:t>MD [mSv]</a:t>
                      </a:r>
                      <a:endParaRPr lang="en-GB" sz="1400">
                        <a:effectLst/>
                        <a:latin typeface="Times New Roman"/>
                        <a:ea typeface="Times New Roman"/>
                      </a:endParaRPr>
                    </a:p>
                  </a:txBody>
                  <a:tcPr marL="68580" marR="68580" marT="0" marB="0"/>
                </a:tc>
                <a:tc>
                  <a:txBody>
                    <a:bodyPr/>
                    <a:lstStyle/>
                    <a:p>
                      <a:pPr algn="ctr" fontAlgn="auto" hangingPunct="1">
                        <a:spcAft>
                          <a:spcPts val="0"/>
                        </a:spcAft>
                      </a:pPr>
                      <a:r>
                        <a:rPr lang="en-GB" sz="1050">
                          <a:effectLst/>
                        </a:rPr>
                        <a:t>DIS [km]</a:t>
                      </a:r>
                      <a:endParaRPr lang="en-GB" sz="1400">
                        <a:effectLst/>
                        <a:latin typeface="Times New Roman"/>
                        <a:ea typeface="Times New Roman"/>
                      </a:endParaRPr>
                    </a:p>
                  </a:txBody>
                  <a:tcPr marL="68580" marR="68580" marT="0" marB="0"/>
                </a:tc>
                <a:tc>
                  <a:txBody>
                    <a:bodyPr/>
                    <a:lstStyle/>
                    <a:p>
                      <a:pPr algn="ctr" fontAlgn="auto" hangingPunct="1">
                        <a:spcAft>
                          <a:spcPts val="0"/>
                        </a:spcAft>
                      </a:pPr>
                      <a:r>
                        <a:rPr lang="en-GB" sz="1050">
                          <a:effectLst/>
                        </a:rPr>
                        <a:t>MD [mSv]</a:t>
                      </a:r>
                      <a:endParaRPr lang="en-GB" sz="1400">
                        <a:effectLst/>
                        <a:latin typeface="Times New Roman"/>
                        <a:ea typeface="Times New Roman"/>
                      </a:endParaRPr>
                    </a:p>
                  </a:txBody>
                  <a:tcPr marL="68580" marR="68580" marT="0" marB="0"/>
                </a:tc>
                <a:tc>
                  <a:txBody>
                    <a:bodyPr/>
                    <a:lstStyle/>
                    <a:p>
                      <a:pPr algn="ctr" fontAlgn="auto" hangingPunct="1">
                        <a:spcAft>
                          <a:spcPts val="0"/>
                        </a:spcAft>
                      </a:pPr>
                      <a:r>
                        <a:rPr lang="en-GB" sz="1050">
                          <a:effectLst/>
                        </a:rPr>
                        <a:t>DIS</a:t>
                      </a:r>
                      <a:endParaRPr lang="en-GB" sz="1400">
                        <a:effectLst/>
                      </a:endParaRPr>
                    </a:p>
                    <a:p>
                      <a:pPr algn="ctr" fontAlgn="auto" hangingPunct="1">
                        <a:spcAft>
                          <a:spcPts val="0"/>
                        </a:spcAft>
                      </a:pPr>
                      <a:r>
                        <a:rPr lang="en-GB" sz="1050">
                          <a:effectLst/>
                        </a:rPr>
                        <a:t>[km]</a:t>
                      </a:r>
                      <a:endParaRPr lang="en-GB" sz="14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658495">
                <a:tc>
                  <a:txBody>
                    <a:bodyPr/>
                    <a:lstStyle/>
                    <a:p>
                      <a:pPr fontAlgn="auto" hangingPunct="1">
                        <a:spcAft>
                          <a:spcPts val="0"/>
                        </a:spcAft>
                      </a:pPr>
                      <a:endParaRPr lang="pl-PL" sz="1050" dirty="0">
                        <a:effectLst/>
                      </a:endParaRPr>
                    </a:p>
                    <a:p>
                      <a:pPr fontAlgn="auto" hangingPunct="1">
                        <a:spcAft>
                          <a:spcPts val="0"/>
                        </a:spcAft>
                      </a:pPr>
                      <a:r>
                        <a:rPr lang="en-GB" sz="1050" dirty="0">
                          <a:effectLst/>
                        </a:rPr>
                        <a:t>Total effective dose from all exposure except ingestion</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7.46E-2</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1.65E-2</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5.69E-3</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1.25E0</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pl-PL" sz="1050" dirty="0">
                          <a:effectLst/>
                        </a:rPr>
                        <a:t>0.05</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2.77E-3</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597535">
                <a:tc>
                  <a:txBody>
                    <a:bodyPr/>
                    <a:lstStyle/>
                    <a:p>
                      <a:pPr fontAlgn="auto" hangingPunct="1">
                        <a:spcAft>
                          <a:spcPts val="0"/>
                        </a:spcAft>
                      </a:pPr>
                      <a:endParaRPr lang="pl-PL" sz="1050" dirty="0">
                        <a:effectLst/>
                      </a:endParaRPr>
                    </a:p>
                    <a:p>
                      <a:pPr fontAlgn="auto" hangingPunct="1">
                        <a:spcAft>
                          <a:spcPts val="0"/>
                        </a:spcAft>
                      </a:pPr>
                      <a:r>
                        <a:rPr lang="en-GB" sz="1050" dirty="0">
                          <a:effectLst/>
                        </a:rPr>
                        <a:t>Total dose from all pathways Thyroid iodine</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7.60E0</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1.1</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1.56E0</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pl-PL" sz="1050" dirty="0">
                          <a:effectLst/>
                          <a:latin typeface="+mn-lt"/>
                          <a:ea typeface="+mn-ea"/>
                        </a:rPr>
                        <a:t>0.3</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6.17E-1</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dirty="0">
                          <a:solidFill>
                            <a:srgbClr val="FF0000"/>
                          </a:solidFill>
                          <a:effectLst/>
                        </a:rPr>
                        <a:t>1.05E2</a:t>
                      </a:r>
                      <a:endParaRPr lang="en-GB" sz="1400" dirty="0">
                        <a:solidFill>
                          <a:srgbClr val="FF0000"/>
                        </a:solidFill>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1.212</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6.19E-2</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609600">
                <a:tc>
                  <a:txBody>
                    <a:bodyPr/>
                    <a:lstStyle/>
                    <a:p>
                      <a:pPr fontAlgn="auto" hangingPunct="1">
                        <a:spcAft>
                          <a:spcPts val="0"/>
                        </a:spcAft>
                      </a:pPr>
                      <a:endParaRPr lang="pl-PL" sz="1050" dirty="0">
                        <a:effectLst/>
                      </a:endParaRPr>
                    </a:p>
                    <a:p>
                      <a:pPr fontAlgn="auto" hangingPunct="1">
                        <a:spcAft>
                          <a:spcPts val="0"/>
                        </a:spcAft>
                      </a:pPr>
                      <a:r>
                        <a:rPr lang="en-GB" sz="1050" dirty="0">
                          <a:effectLst/>
                        </a:rPr>
                        <a:t>Total dose from all pathways</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9.29E-1</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1.99E-1</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8.88E-2</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dirty="0">
                          <a:solidFill>
                            <a:schemeClr val="tx1"/>
                          </a:solidFill>
                          <a:effectLst/>
                        </a:rPr>
                        <a:t>1.45E1</a:t>
                      </a:r>
                      <a:endParaRPr lang="en-GB" sz="1400" dirty="0">
                        <a:solidFill>
                          <a:schemeClr val="tx1"/>
                        </a:solidFill>
                        <a:effectLst/>
                        <a:latin typeface="Times New Roman"/>
                        <a:ea typeface="Times New Roman"/>
                      </a:endParaRPr>
                    </a:p>
                  </a:txBody>
                  <a:tcPr marL="68580" marR="68580" marT="0" marB="0"/>
                </a:tc>
                <a:tc>
                  <a:txBody>
                    <a:bodyPr/>
                    <a:lstStyle/>
                    <a:p>
                      <a:pPr algn="r" fontAlgn="auto" hangingPunct="1">
                        <a:spcAft>
                          <a:spcPts val="0"/>
                        </a:spcAft>
                      </a:pPr>
                      <a:r>
                        <a:rPr lang="pl-PL" sz="1050" dirty="0">
                          <a:effectLst/>
                        </a:rPr>
                        <a:t>0.494</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1.21E-2</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499110">
                <a:tc>
                  <a:txBody>
                    <a:bodyPr/>
                    <a:lstStyle/>
                    <a:p>
                      <a:pPr fontAlgn="auto" hangingPunct="1">
                        <a:spcAft>
                          <a:spcPts val="0"/>
                        </a:spcAft>
                      </a:pPr>
                      <a:r>
                        <a:rPr lang="en-GB" sz="1050" dirty="0">
                          <a:effectLst/>
                        </a:rPr>
                        <a:t> </a:t>
                      </a:r>
                      <a:endParaRPr lang="en-GB" sz="1400" dirty="0">
                        <a:effectLst/>
                      </a:endParaRPr>
                    </a:p>
                    <a:p>
                      <a:pPr fontAlgn="auto" hangingPunct="1">
                        <a:spcAft>
                          <a:spcPts val="0"/>
                        </a:spcAft>
                      </a:pPr>
                      <a:r>
                        <a:rPr lang="en-GB" sz="1050" dirty="0">
                          <a:effectLst/>
                        </a:rPr>
                        <a:t>Ingestion dose all nuclides</a:t>
                      </a:r>
                      <a:endParaRPr lang="en-GB" sz="1400" dirty="0">
                        <a:effectLst/>
                      </a:endParaRPr>
                    </a:p>
                    <a:p>
                      <a:pPr fontAlgn="auto" hangingPunct="1">
                        <a:spcAft>
                          <a:spcPts val="0"/>
                        </a:spcAft>
                      </a:pPr>
                      <a:r>
                        <a:rPr lang="en-GB" sz="1050" dirty="0">
                          <a:effectLst/>
                        </a:rPr>
                        <a:t> </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8.53E-1</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1.82E-1</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8.20E-2</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dirty="0">
                          <a:solidFill>
                            <a:srgbClr val="FF0000"/>
                          </a:solidFill>
                          <a:effectLst/>
                        </a:rPr>
                        <a:t>1.32E1</a:t>
                      </a:r>
                      <a:endParaRPr lang="en-GB" sz="1400" dirty="0">
                        <a:solidFill>
                          <a:srgbClr val="FF0000"/>
                        </a:solidFill>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0.458</a:t>
                      </a:r>
                      <a:endParaRPr lang="en-GB" sz="1400" dirty="0">
                        <a:effectLst/>
                        <a:latin typeface="Times New Roman"/>
                        <a:ea typeface="Times New Roman"/>
                      </a:endParaRPr>
                    </a:p>
                  </a:txBody>
                  <a:tcPr marL="68580" marR="68580" marT="0" marB="0"/>
                </a:tc>
                <a:tc>
                  <a:txBody>
                    <a:bodyPr/>
                    <a:lstStyle/>
                    <a:p>
                      <a:pPr algn="r" fontAlgn="auto" hangingPunct="1">
                        <a:spcAft>
                          <a:spcPts val="0"/>
                        </a:spcAft>
                      </a:pPr>
                      <a:r>
                        <a:rPr lang="en-GB" sz="1050">
                          <a:effectLst/>
                        </a:rPr>
                        <a:t>9.32E-3</a:t>
                      </a:r>
                      <a:endParaRPr lang="en-GB" sz="1400">
                        <a:effectLst/>
                        <a:latin typeface="Times New Roman"/>
                        <a:ea typeface="Times New Roman"/>
                      </a:endParaRPr>
                    </a:p>
                  </a:txBody>
                  <a:tcPr marL="68580" marR="68580" marT="0" marB="0"/>
                </a:tc>
                <a:tc>
                  <a:txBody>
                    <a:bodyPr/>
                    <a:lstStyle/>
                    <a:p>
                      <a:pPr algn="r" fontAlgn="auto" hangingPunct="1">
                        <a:spcAft>
                          <a:spcPts val="0"/>
                        </a:spcAft>
                      </a:pPr>
                      <a:r>
                        <a:rPr lang="en-GB" sz="1050" dirty="0">
                          <a:effectLst/>
                        </a:rPr>
                        <a:t>-</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11" name="Rectangle 1"/>
          <p:cNvSpPr>
            <a:spLocks noChangeArrowheads="1"/>
          </p:cNvSpPr>
          <p:nvPr/>
        </p:nvSpPr>
        <p:spPr bwMode="auto">
          <a:xfrm>
            <a:off x="4976323" y="4681774"/>
            <a:ext cx="721567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TABLE 3.	</a:t>
            </a:r>
            <a:r>
              <a:rPr kumimoji="0" lang="en-GB" altLang="en-US" sz="1200" b="0" i="1" u="none" strike="noStrike" cap="none" normalizeH="0" baseline="0" dirty="0">
                <a:ln>
                  <a:noFill/>
                </a:ln>
                <a:solidFill>
                  <a:srgbClr val="0D0D0D"/>
                </a:solidFill>
                <a:effectLst/>
                <a:latin typeface="Arial" pitchFamily="34" charset="0"/>
                <a:ea typeface="Times New Roman" pitchFamily="18" charset="0"/>
                <a:cs typeface="Arial" pitchFamily="34" charset="0"/>
              </a:rPr>
              <a:t>Maximum values (MD)  ​​of different doses for different types of scenarios. The dose types correspond to the specific </a:t>
            </a:r>
            <a:r>
              <a:rPr lang="pl-PL" altLang="en-US" sz="1200" i="1" dirty="0">
                <a:solidFill>
                  <a:srgbClr val="0D0D0D"/>
                </a:solidFill>
                <a:latin typeface="Arial" pitchFamily="34" charset="0"/>
                <a:ea typeface="Times New Roman" pitchFamily="18" charset="0"/>
                <a:cs typeface="Arial" pitchFamily="34" charset="0"/>
              </a:rPr>
              <a:t> </a:t>
            </a:r>
            <a:r>
              <a:rPr kumimoji="0" lang="en-GB" altLang="en-US" sz="1200" b="0" i="1" u="none" strike="noStrike" cap="none" normalizeH="0" baseline="0" dirty="0">
                <a:ln>
                  <a:noFill/>
                </a:ln>
                <a:solidFill>
                  <a:srgbClr val="0D0D0D"/>
                </a:solidFill>
                <a:effectLst/>
                <a:latin typeface="Arial" pitchFamily="34" charset="0"/>
                <a:ea typeface="Times New Roman" pitchFamily="18" charset="0"/>
                <a:cs typeface="Arial" pitchFamily="34" charset="0"/>
              </a:rPr>
              <a:t>zones described in the Section 4. Additionally, the maximum distance (DIS) obtained to a dose of 1mSv is presented.</a:t>
            </a:r>
            <a:r>
              <a:rPr lang="pl-PL" altLang="en-US" sz="1200" i="1" dirty="0">
                <a:solidFill>
                  <a:srgbClr val="0D0D0D"/>
                </a:solidFill>
                <a:latin typeface="Arial" pitchFamily="34" charset="0"/>
                <a:ea typeface="Times New Roman" pitchFamily="18" charset="0"/>
                <a:cs typeface="Arial" pitchFamily="34" charset="0"/>
              </a:rPr>
              <a:t> </a:t>
            </a:r>
            <a:r>
              <a:rPr kumimoji="0" lang="en-GB" altLang="en-US" sz="1200" b="0" i="1" u="none" strike="noStrike" cap="none" normalizeH="0" baseline="0" dirty="0">
                <a:ln>
                  <a:noFill/>
                </a:ln>
                <a:solidFill>
                  <a:srgbClr val="0D0D0D"/>
                </a:solidFill>
                <a:effectLst/>
                <a:latin typeface="Arial" pitchFamily="34" charset="0"/>
                <a:ea typeface="Times New Roman" pitchFamily="18" charset="0"/>
                <a:cs typeface="Arial" pitchFamily="34" charset="0"/>
              </a:rPr>
              <a:t>Red </a:t>
            </a:r>
            <a:r>
              <a:rPr kumimoji="0" lang="en-GB" altLang="en-US" sz="1200" b="0" i="1" u="none" strike="noStrike" cap="none" normalizeH="0" baseline="0" dirty="0" err="1">
                <a:ln>
                  <a:noFill/>
                </a:ln>
                <a:solidFill>
                  <a:srgbClr val="0D0D0D"/>
                </a:solidFill>
                <a:effectLst/>
                <a:latin typeface="Arial" pitchFamily="34" charset="0"/>
                <a:ea typeface="Times New Roman" pitchFamily="18" charset="0"/>
                <a:cs typeface="Arial" pitchFamily="34" charset="0"/>
              </a:rPr>
              <a:t>color</a:t>
            </a:r>
            <a:r>
              <a:rPr kumimoji="0" lang="en-GB" altLang="en-US" sz="1200" b="0" i="1" u="none" strike="noStrike" cap="none" normalizeH="0" baseline="0" dirty="0">
                <a:ln>
                  <a:noFill/>
                </a:ln>
                <a:solidFill>
                  <a:srgbClr val="0D0D0D"/>
                </a:solidFill>
                <a:effectLst/>
                <a:latin typeface="Arial" pitchFamily="34" charset="0"/>
                <a:ea typeface="Times New Roman" pitchFamily="18" charset="0"/>
                <a:cs typeface="Arial" pitchFamily="34" charset="0"/>
              </a:rPr>
              <a:t> means the values are above the limits</a:t>
            </a:r>
            <a:r>
              <a:rPr kumimoji="0" lang="pl-PL" altLang="en-US" sz="1200" b="0" i="1" u="none" strike="noStrike" cap="none" normalizeH="0" dirty="0">
                <a:ln>
                  <a:noFill/>
                </a:ln>
                <a:solidFill>
                  <a:srgbClr val="0D0D0D"/>
                </a:solidFill>
                <a:effectLst/>
                <a:latin typeface="Arial" pitchFamily="34" charset="0"/>
                <a:ea typeface="Times New Roman" pitchFamily="18" charset="0"/>
                <a:cs typeface="Arial" pitchFamily="34" charset="0"/>
              </a:rPr>
              <a:t> </a:t>
            </a:r>
            <a:endParaRPr kumimoji="0" lang="en-GB" altLang="en-US" sz="3200" b="0" i="0" u="none" strike="noStrike" cap="none" normalizeH="0" baseline="0" dirty="0">
              <a:ln>
                <a:noFill/>
              </a:ln>
              <a:solidFill>
                <a:schemeClr val="tx1"/>
              </a:solidFill>
              <a:effectLst/>
              <a:latin typeface="Arial" pitchFamily="34" charset="0"/>
              <a:cs typeface="Arial" pitchFamily="34" charset="0"/>
            </a:endParaRPr>
          </a:p>
        </p:txBody>
      </p:sp>
      <p:pic>
        <p:nvPicPr>
          <p:cNvPr id="15" name="Obraz 14" descr="C:\Users\henryk\Desktop\Vienna2024\Mdata_Wwin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597797"/>
            <a:ext cx="4668348" cy="3422531"/>
          </a:xfrm>
          <a:prstGeom prst="rect">
            <a:avLst/>
          </a:prstGeom>
          <a:noFill/>
          <a:ln>
            <a:noFill/>
          </a:ln>
        </p:spPr>
      </p:pic>
      <p:sp>
        <p:nvSpPr>
          <p:cNvPr id="12" name="Prostokąt 11"/>
          <p:cNvSpPr/>
          <p:nvPr/>
        </p:nvSpPr>
        <p:spPr>
          <a:xfrm>
            <a:off x="155575" y="5294402"/>
            <a:ext cx="4820748" cy="1323439"/>
          </a:xfrm>
          <a:prstGeom prst="rect">
            <a:avLst/>
          </a:prstGeom>
        </p:spPr>
        <p:txBody>
          <a:bodyPr wrap="square">
            <a:spAutoFit/>
          </a:bodyPr>
          <a:lstStyle/>
          <a:p>
            <a:r>
              <a:rPr lang="en-GB" sz="1600" dirty="0"/>
              <a:t>FIG2. </a:t>
            </a:r>
            <a:r>
              <a:rPr lang="en-GB" sz="1600" i="1" dirty="0"/>
              <a:t>Total dose map from all pathways for thyroid exposure due to all iodine isotopes for a 1-year-old child over a 7-day period, based on the scenario</a:t>
            </a:r>
            <a:r>
              <a:rPr lang="pl-PL" sz="1600" i="1" dirty="0"/>
              <a:t> </a:t>
            </a:r>
            <a:r>
              <a:rPr lang="pl-PL" sz="1600" i="1" dirty="0" err="1"/>
              <a:t>Mdata_Wsind</a:t>
            </a:r>
            <a:r>
              <a:rPr lang="en-GB" sz="1600" i="1" dirty="0"/>
              <a:t>. The results were generated using the JRODOS system.</a:t>
            </a:r>
            <a:endParaRPr lang="en-GB" sz="1600" dirty="0"/>
          </a:p>
        </p:txBody>
      </p:sp>
    </p:spTree>
    <p:extLst>
      <p:ext uri="{BB962C8B-B14F-4D97-AF65-F5344CB8AC3E}">
        <p14:creationId xmlns:p14="http://schemas.microsoft.com/office/powerpoint/2010/main" val="3663391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5A183-8DB8-4E33-A3B8-B56576635C6B}">
  <ds:schemaRefs>
    <ds:schemaRef ds:uri="http://schemas.openxmlformats.org/package/2006/metadata/core-properties"/>
    <ds:schemaRef ds:uri="94bacced-d3e9-4230-8110-5185e6b8723a"/>
    <ds:schemaRef ds:uri="http://schemas.microsoft.com/office/infopath/2007/PartnerControls"/>
    <ds:schemaRef ds:uri="http://purl.org/dc/terms/"/>
    <ds:schemaRef ds:uri="http://schemas.microsoft.com/office/2006/metadata/properties"/>
    <ds:schemaRef ds:uri="http://schemas.microsoft.com/office/2006/documentManagement/types"/>
    <ds:schemaRef ds:uri="89039979-132d-4e33-b8d6-8b0f084d9471"/>
    <ds:schemaRef ds:uri="http://purl.org/dc/elements/1.1/"/>
    <ds:schemaRef ds:uri="0311a6d6-6c49-40aa-926b-e98182ea64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304</TotalTime>
  <Words>1914</Words>
  <Application>Microsoft Office PowerPoint</Application>
  <PresentationFormat>Widescreen</PresentationFormat>
  <Paragraphs>291</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Times New Roman</vt:lpstr>
      <vt:lpstr>Office Theme</vt:lpstr>
      <vt:lpstr>1_Office Theme</vt:lpstr>
      <vt:lpstr>2_Office Theme</vt:lpstr>
      <vt:lpstr>PowerPoint Presentation</vt:lpstr>
      <vt:lpstr>Determining emergency planning zone size through JRODOS calculated radiation dose consequences in high-temperature gas-cooled reactors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CONSTANTIN, Alina</cp:lastModifiedBy>
  <cp:revision>19</cp:revision>
  <dcterms:created xsi:type="dcterms:W3CDTF">2019-10-29T08:33:20Z</dcterms:created>
  <dcterms:modified xsi:type="dcterms:W3CDTF">2024-10-16T08:36:58Z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