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sldIdLst>
    <p:sldId id="286" r:id="rId5"/>
    <p:sldId id="291" r:id="rId6"/>
    <p:sldId id="292" r:id="rId7"/>
    <p:sldId id="293" r:id="rId8"/>
    <p:sldId id="301" r:id="rId9"/>
    <p:sldId id="302" r:id="rId10"/>
    <p:sldId id="303" r:id="rId11"/>
    <p:sldId id="304" r:id="rId12"/>
    <p:sldId id="313" r:id="rId13"/>
    <p:sldId id="305" r:id="rId14"/>
    <p:sldId id="306" r:id="rId15"/>
    <p:sldId id="307" r:id="rId16"/>
    <p:sldId id="308" r:id="rId17"/>
    <p:sldId id="309" r:id="rId18"/>
    <p:sldId id="310" r:id="rId19"/>
    <p:sldId id="311" r:id="rId20"/>
    <p:sldId id="312" r:id="rId21"/>
    <p:sldId id="299" r:id="rId22"/>
    <p:sldId id="300" r:id="rId23"/>
  </p:sldIdLst>
  <p:sldSz cx="12192000" cy="6858000"/>
  <p:notesSz cx="6858000" cy="9144000"/>
  <p:embeddedFontLst>
    <p:embeddedFont>
      <p:font typeface="Cambria Math" panose="02040503050406030204" pitchFamily="18" charset="0"/>
      <p:regular r:id="rId25"/>
    </p:embeddedFont>
    <p:embeddedFont>
      <p:font typeface="F37 Ginger Pro" panose="020B0604020202020204" charset="0"/>
      <p:regular r:id="rId26"/>
    </p:embeddedFont>
    <p:embeddedFont>
      <p:font typeface="F37 Ginger Pro Bold"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F1F20-A642-7601-E1CC-4B35D5275D75}" name="Hollingshead, Chris" initials="HC" userId="S::christopher.hollingshead@cnl.ca::770809cc-8b65-496a-b70d-3f7ac5cbabc8" providerId="AD"/>
  <p188:author id="{5CB86F2F-CC83-1BE8-42FE-329C30241946}" name="Lal, Sreeyuth" initials="SL" userId="S::sreeyuth.lal@cnl.ca::f853d36e-1b73-4cae-ad70-5987197b6023" providerId="AD"/>
  <p188:author id="{D0341682-E359-1C31-A6EE-E34E11EAB70E}" name="Wilson, Tina" initials="TW" userId="S::tina.wilson@cnl.ca::184e485f-06a6-449e-9be4-836ac396702b" providerId="AD"/>
  <p188:author id="{41426BA2-8814-ADB0-9B4A-4D59C43DD616}" name="Hummel, David" initials="DH" userId="S::david.hummel@cnl.ca::f1555c9c-c275-44eb-bea0-86a3e38241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43C"/>
    <a:srgbClr val="434343"/>
    <a:srgbClr val="595959"/>
    <a:srgbClr val="2F84E4"/>
    <a:srgbClr val="1692FE"/>
    <a:srgbClr val="939393"/>
    <a:srgbClr val="92D050"/>
    <a:srgbClr val="2E84E4"/>
    <a:srgbClr val="777778"/>
    <a:srgbClr val="C0C2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21297-DF57-4A2F-98CB-B20F89D0A6BD}" v="1" dt="2024-09-18T20:59:41.725"/>
    <p1510:client id="{84BFA449-6A34-F281-CF9E-ABD04929B0C2}" v="3" dt="2024-09-19T11:55:25.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3" autoAdjust="0"/>
    <p:restoredTop sz="94481"/>
  </p:normalViewPr>
  <p:slideViewPr>
    <p:cSldViewPr snapToGrid="0" snapToObjects="1">
      <p:cViewPr varScale="1">
        <p:scale>
          <a:sx n="108" d="100"/>
          <a:sy n="108" d="100"/>
        </p:scale>
        <p:origin x="25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ingshead, Chris" userId="S::chris.hollingshead@cnl.ca::770809cc-8b65-496a-b70d-3f7ac5cbabc8" providerId="AD" clId="Web-{84BFA449-6A34-F281-CF9E-ABD04929B0C2}"/>
    <pc:docChg chg="modSld">
      <pc:chgData name="Hollingshead, Chris" userId="S::chris.hollingshead@cnl.ca::770809cc-8b65-496a-b70d-3f7ac5cbabc8" providerId="AD" clId="Web-{84BFA449-6A34-F281-CF9E-ABD04929B0C2}" dt="2024-09-19T11:55:25.210" v="1" actId="20577"/>
      <pc:docMkLst>
        <pc:docMk/>
      </pc:docMkLst>
      <pc:sldChg chg="modSp">
        <pc:chgData name="Hollingshead, Chris" userId="S::chris.hollingshead@cnl.ca::770809cc-8b65-496a-b70d-3f7ac5cbabc8" providerId="AD" clId="Web-{84BFA449-6A34-F281-CF9E-ABD04929B0C2}" dt="2024-09-19T11:55:25.210" v="1" actId="20577"/>
        <pc:sldMkLst>
          <pc:docMk/>
          <pc:sldMk cId="1620791897" sldId="301"/>
        </pc:sldMkLst>
        <pc:spChg chg="mod">
          <ac:chgData name="Hollingshead, Chris" userId="S::chris.hollingshead@cnl.ca::770809cc-8b65-496a-b70d-3f7ac5cbabc8" providerId="AD" clId="Web-{84BFA449-6A34-F281-CF9E-ABD04929B0C2}" dt="2024-09-19T11:55:25.210" v="1" actId="20577"/>
          <ac:spMkLst>
            <pc:docMk/>
            <pc:sldMk cId="1620791897" sldId="301"/>
            <ac:spMk id="2" creationId="{BE7749C0-E15C-C245-8519-C6A329B52D27}"/>
          </ac:spMkLst>
        </pc:spChg>
      </pc:sldChg>
    </pc:docChg>
  </pc:docChgLst>
  <pc:docChgLst>
    <pc:chgData name="Lal, Sreeyuth" userId="f853d36e-1b73-4cae-ad70-5987197b6023" providerId="ADAL" clId="{0F421297-DF57-4A2F-98CB-B20F89D0A6BD}"/>
    <pc:docChg chg="modSld">
      <pc:chgData name="Lal, Sreeyuth" userId="f853d36e-1b73-4cae-ad70-5987197b6023" providerId="ADAL" clId="{0F421297-DF57-4A2F-98CB-B20F89D0A6BD}" dt="2024-09-18T21:55:51.886" v="2"/>
      <pc:docMkLst>
        <pc:docMk/>
      </pc:docMkLst>
      <pc:sldChg chg="addCm">
        <pc:chgData name="Lal, Sreeyuth" userId="f853d36e-1b73-4cae-ad70-5987197b6023" providerId="ADAL" clId="{0F421297-DF57-4A2F-98CB-B20F89D0A6BD}" dt="2024-09-18T21:55:51.886" v="2"/>
        <pc:sldMkLst>
          <pc:docMk/>
          <pc:sldMk cId="159264289" sldId="291"/>
        </pc:sldMkLst>
        <pc:extLst>
          <p:ext xmlns:p="http://schemas.openxmlformats.org/presentationml/2006/main" uri="{D6D511B9-2390-475A-947B-AFAB55BFBCF1}">
            <pc226:cmChg xmlns:pc226="http://schemas.microsoft.com/office/powerpoint/2022/06/main/command" chg="add">
              <pc226:chgData name="Lal, Sreeyuth" userId="f853d36e-1b73-4cae-ad70-5987197b6023" providerId="ADAL" clId="{0F421297-DF57-4A2F-98CB-B20F89D0A6BD}" dt="2024-09-18T21:55:51.886" v="2"/>
              <pc2:cmMkLst xmlns:pc2="http://schemas.microsoft.com/office/powerpoint/2019/9/main/command">
                <pc:docMk/>
                <pc:sldMk cId="159264289" sldId="291"/>
                <pc2:cmMk id="{ED43ABE3-8FCB-438F-9C0B-727254C114DA}"/>
              </pc2:cmMkLst>
            </pc226:cmChg>
          </p:ext>
        </pc:extLst>
      </pc:sldChg>
      <pc:sldChg chg="modSp">
        <pc:chgData name="Lal, Sreeyuth" userId="f853d36e-1b73-4cae-ad70-5987197b6023" providerId="ADAL" clId="{0F421297-DF57-4A2F-98CB-B20F89D0A6BD}" dt="2024-09-18T20:59:41.725" v="0" actId="20577"/>
        <pc:sldMkLst>
          <pc:docMk/>
          <pc:sldMk cId="1426420201" sldId="302"/>
        </pc:sldMkLst>
        <pc:spChg chg="mod">
          <ac:chgData name="Lal, Sreeyuth" userId="f853d36e-1b73-4cae-ad70-5987197b6023" providerId="ADAL" clId="{0F421297-DF57-4A2F-98CB-B20F89D0A6BD}" dt="2024-09-18T20:59:41.725" v="0" actId="20577"/>
          <ac:spMkLst>
            <pc:docMk/>
            <pc:sldMk cId="1426420201" sldId="302"/>
            <ac:spMk id="5" creationId="{EE5B76B0-BE11-B946-629D-DC203AF7DB2B}"/>
          </ac:spMkLst>
        </pc:spChg>
      </pc:sldChg>
      <pc:sldChg chg="addCm">
        <pc:chgData name="Lal, Sreeyuth" userId="f853d36e-1b73-4cae-ad70-5987197b6023" providerId="ADAL" clId="{0F421297-DF57-4A2F-98CB-B20F89D0A6BD}" dt="2024-09-18T21:52:20.026" v="1"/>
        <pc:sldMkLst>
          <pc:docMk/>
          <pc:sldMk cId="772297900" sldId="309"/>
        </pc:sldMkLst>
        <pc:extLst>
          <p:ext xmlns:p="http://schemas.openxmlformats.org/presentationml/2006/main" uri="{D6D511B9-2390-475A-947B-AFAB55BFBCF1}">
            <pc226:cmChg xmlns:pc226="http://schemas.microsoft.com/office/powerpoint/2022/06/main/command" chg="add">
              <pc226:chgData name="Lal, Sreeyuth" userId="f853d36e-1b73-4cae-ad70-5987197b6023" providerId="ADAL" clId="{0F421297-DF57-4A2F-98CB-B20F89D0A6BD}" dt="2024-09-18T21:52:20.026" v="1"/>
              <pc2:cmMkLst xmlns:pc2="http://schemas.microsoft.com/office/powerpoint/2019/9/main/command">
                <pc:docMk/>
                <pc:sldMk cId="772297900" sldId="309"/>
                <pc2:cmMk id="{D5C82A2F-E663-4A82-99D8-965108B6B0C6}"/>
              </pc2:cmMkLst>
            </pc226:cmChg>
          </p:ext>
        </pc:extLst>
      </pc:sldChg>
    </pc:docChg>
  </pc:docChgLst>
  <pc:docChgLst>
    <pc:chgData name="Hummel, David" userId="f1555c9c-c275-44eb-bea0-86a3e38241d2" providerId="ADAL" clId="{D70D6271-C146-479D-9635-70EBD4ED1CE9}"/>
    <pc:docChg chg="modSld sldOrd">
      <pc:chgData name="Hummel, David" userId="f1555c9c-c275-44eb-bea0-86a3e38241d2" providerId="ADAL" clId="{D70D6271-C146-479D-9635-70EBD4ED1CE9}" dt="2024-09-19T19:48:16.262" v="8"/>
      <pc:docMkLst>
        <pc:docMk/>
      </pc:docMkLst>
      <pc:sldChg chg="modCm">
        <pc:chgData name="Hummel, David" userId="f1555c9c-c275-44eb-bea0-86a3e38241d2" providerId="ADAL" clId="{D70D6271-C146-479D-9635-70EBD4ED1CE9}" dt="2024-09-19T19:36:40.399" v="0"/>
        <pc:sldMkLst>
          <pc:docMk/>
          <pc:sldMk cId="159264289" sldId="291"/>
        </pc:sldMkLst>
        <pc:extLst>
          <p:ext xmlns:p="http://schemas.openxmlformats.org/presentationml/2006/main" uri="{D6D511B9-2390-475A-947B-AFAB55BFBCF1}">
            <pc226:cmChg xmlns:pc226="http://schemas.microsoft.com/office/powerpoint/2022/06/main/command" chg="">
              <pc226:chgData name="Hummel, David" userId="f1555c9c-c275-44eb-bea0-86a3e38241d2" providerId="ADAL" clId="{D70D6271-C146-479D-9635-70EBD4ED1CE9}" dt="2024-09-19T19:36:40.399" v="0"/>
              <pc2:cmMkLst xmlns:pc2="http://schemas.microsoft.com/office/powerpoint/2019/9/main/command">
                <pc:docMk/>
                <pc:sldMk cId="159264289" sldId="291"/>
                <pc2:cmMk id="{ED43ABE3-8FCB-438F-9C0B-727254C114DA}"/>
              </pc2:cmMkLst>
              <pc226:cmRplyChg chg="add">
                <pc226:chgData name="Hummel, David" userId="f1555c9c-c275-44eb-bea0-86a3e38241d2" providerId="ADAL" clId="{D70D6271-C146-479D-9635-70EBD4ED1CE9}" dt="2024-09-19T19:36:40.399" v="0"/>
                <pc2:cmRplyMkLst xmlns:pc2="http://schemas.microsoft.com/office/powerpoint/2019/9/main/command">
                  <pc:docMk/>
                  <pc:sldMk cId="159264289" sldId="291"/>
                  <pc2:cmMk id="{ED43ABE3-8FCB-438F-9C0B-727254C114DA}"/>
                  <pc2:cmRplyMk id="{F8389159-BBBE-4519-A5F2-51A476444A27}"/>
                </pc2:cmRplyMkLst>
              </pc226:cmRplyChg>
            </pc226:cmChg>
          </p:ext>
        </pc:extLst>
      </pc:sldChg>
      <pc:sldChg chg="modCm">
        <pc:chgData name="Hummel, David" userId="f1555c9c-c275-44eb-bea0-86a3e38241d2" providerId="ADAL" clId="{D70D6271-C146-479D-9635-70EBD4ED1CE9}" dt="2024-09-19T19:39:25.031" v="1"/>
        <pc:sldMkLst>
          <pc:docMk/>
          <pc:sldMk cId="1426420201" sldId="302"/>
        </pc:sldMkLst>
        <pc:extLst>
          <p:ext xmlns:p="http://schemas.openxmlformats.org/presentationml/2006/main" uri="{D6D511B9-2390-475A-947B-AFAB55BFBCF1}">
            <pc226:cmChg xmlns:pc226="http://schemas.microsoft.com/office/powerpoint/2022/06/main/command" chg="">
              <pc226:chgData name="Hummel, David" userId="f1555c9c-c275-44eb-bea0-86a3e38241d2" providerId="ADAL" clId="{D70D6271-C146-479D-9635-70EBD4ED1CE9}" dt="2024-09-19T19:39:25.031" v="1"/>
              <pc2:cmMkLst xmlns:pc2="http://schemas.microsoft.com/office/powerpoint/2019/9/main/command">
                <pc:docMk/>
                <pc:sldMk cId="1426420201" sldId="302"/>
                <pc2:cmMk id="{C25C8F3F-83DC-4ED8-91FE-DA2B09EE837D}"/>
              </pc2:cmMkLst>
              <pc226:cmRplyChg chg="add">
                <pc226:chgData name="Hummel, David" userId="f1555c9c-c275-44eb-bea0-86a3e38241d2" providerId="ADAL" clId="{D70D6271-C146-479D-9635-70EBD4ED1CE9}" dt="2024-09-19T19:39:25.031" v="1"/>
                <pc2:cmRplyMkLst xmlns:pc2="http://schemas.microsoft.com/office/powerpoint/2019/9/main/command">
                  <pc:docMk/>
                  <pc:sldMk cId="1426420201" sldId="302"/>
                  <pc2:cmMk id="{C25C8F3F-83DC-4ED8-91FE-DA2B09EE837D}"/>
                  <pc2:cmRplyMk id="{AF221457-439D-450C-87C8-BE2716549314}"/>
                </pc2:cmRplyMkLst>
              </pc226:cmRplyChg>
            </pc226:cmChg>
          </p:ext>
        </pc:extLst>
      </pc:sldChg>
      <pc:sldChg chg="ord modCm">
        <pc:chgData name="Hummel, David" userId="f1555c9c-c275-44eb-bea0-86a3e38241d2" providerId="ADAL" clId="{D70D6271-C146-479D-9635-70EBD4ED1CE9}" dt="2024-09-19T19:41:34.622" v="6"/>
        <pc:sldMkLst>
          <pc:docMk/>
          <pc:sldMk cId="772297900" sldId="309"/>
        </pc:sldMkLst>
        <pc:extLst>
          <p:ext xmlns:p="http://schemas.openxmlformats.org/presentationml/2006/main" uri="{D6D511B9-2390-475A-947B-AFAB55BFBCF1}">
            <pc226:cmChg xmlns:pc226="http://schemas.microsoft.com/office/powerpoint/2022/06/main/command" chg="">
              <pc226:chgData name="Hummel, David" userId="f1555c9c-c275-44eb-bea0-86a3e38241d2" providerId="ADAL" clId="{D70D6271-C146-479D-9635-70EBD4ED1CE9}" dt="2024-09-19T19:41:34.622" v="6"/>
              <pc2:cmMkLst xmlns:pc2="http://schemas.microsoft.com/office/powerpoint/2019/9/main/command">
                <pc:docMk/>
                <pc:sldMk cId="772297900" sldId="309"/>
                <pc2:cmMk id="{D5C82A2F-E663-4A82-99D8-965108B6B0C6}"/>
              </pc2:cmMkLst>
              <pc226:cmRplyChg chg="add mod">
                <pc226:chgData name="Hummel, David" userId="f1555c9c-c275-44eb-bea0-86a3e38241d2" providerId="ADAL" clId="{D70D6271-C146-479D-9635-70EBD4ED1CE9}" dt="2024-09-19T19:41:34.622" v="6"/>
                <pc2:cmRplyMkLst xmlns:pc2="http://schemas.microsoft.com/office/powerpoint/2019/9/main/command">
                  <pc:docMk/>
                  <pc:sldMk cId="772297900" sldId="309"/>
                  <pc2:cmMk id="{D5C82A2F-E663-4A82-99D8-965108B6B0C6}"/>
                  <pc2:cmRplyMk id="{62A42A44-BAAF-44CB-BCB5-8CA9A787E460}"/>
                </pc2:cmRplyMkLst>
              </pc226:cmRplyChg>
              <pc226:cmRplyChg chg="add">
                <pc226:chgData name="Hummel, David" userId="f1555c9c-c275-44eb-bea0-86a3e38241d2" providerId="ADAL" clId="{D70D6271-C146-479D-9635-70EBD4ED1CE9}" dt="2024-09-19T19:41:10.597" v="2"/>
                <pc2:cmRplyMkLst xmlns:pc2="http://schemas.microsoft.com/office/powerpoint/2019/9/main/command">
                  <pc:docMk/>
                  <pc:sldMk cId="772297900" sldId="309"/>
                  <pc2:cmMk id="{D5C82A2F-E663-4A82-99D8-965108B6B0C6}"/>
                  <pc2:cmRplyMk id="{0E4F48DD-28E8-4864-9144-1BAEFEBFCC2C}"/>
                </pc2:cmRplyMkLst>
              </pc226:cmRplyChg>
            </pc226:cmChg>
          </p:ext>
        </pc:extLst>
      </pc:sldChg>
      <pc:sldChg chg="modCm">
        <pc:chgData name="Hummel, David" userId="f1555c9c-c275-44eb-bea0-86a3e38241d2" providerId="ADAL" clId="{D70D6271-C146-479D-9635-70EBD4ED1CE9}" dt="2024-09-19T19:48:16.262" v="8"/>
        <pc:sldMkLst>
          <pc:docMk/>
          <pc:sldMk cId="1681446524" sldId="312"/>
        </pc:sldMkLst>
        <pc:extLst>
          <p:ext xmlns:p="http://schemas.openxmlformats.org/presentationml/2006/main" uri="{D6D511B9-2390-475A-947B-AFAB55BFBCF1}">
            <pc226:cmChg xmlns:pc226="http://schemas.microsoft.com/office/powerpoint/2022/06/main/command" chg="">
              <pc226:chgData name="Hummel, David" userId="f1555c9c-c275-44eb-bea0-86a3e38241d2" providerId="ADAL" clId="{D70D6271-C146-479D-9635-70EBD4ED1CE9}" dt="2024-09-19T19:48:16.262" v="8"/>
              <pc2:cmMkLst xmlns:pc2="http://schemas.microsoft.com/office/powerpoint/2019/9/main/command">
                <pc:docMk/>
                <pc:sldMk cId="1681446524" sldId="312"/>
                <pc2:cmMk id="{9A05045A-0F0F-4AEC-8DF0-719804EBFDC8}"/>
              </pc2:cmMkLst>
              <pc226:cmRplyChg chg="add">
                <pc226:chgData name="Hummel, David" userId="f1555c9c-c275-44eb-bea0-86a3e38241d2" providerId="ADAL" clId="{D70D6271-C146-479D-9635-70EBD4ED1CE9}" dt="2024-09-19T19:43:35.769" v="7"/>
                <pc2:cmRplyMkLst xmlns:pc2="http://schemas.microsoft.com/office/powerpoint/2019/9/main/command">
                  <pc:docMk/>
                  <pc:sldMk cId="1681446524" sldId="312"/>
                  <pc2:cmMk id="{9A05045A-0F0F-4AEC-8DF0-719804EBFDC8}"/>
                  <pc2:cmRplyMk id="{B1EAFA45-34D4-4731-BD87-D664A2605D83}"/>
                </pc2:cmRplyMkLst>
              </pc226:cmRplyChg>
              <pc226:cmRplyChg chg="add">
                <pc226:chgData name="Hummel, David" userId="f1555c9c-c275-44eb-bea0-86a3e38241d2" providerId="ADAL" clId="{D70D6271-C146-479D-9635-70EBD4ED1CE9}" dt="2024-09-19T19:48:16.262" v="8"/>
                <pc2:cmRplyMkLst xmlns:pc2="http://schemas.microsoft.com/office/powerpoint/2019/9/main/command">
                  <pc:docMk/>
                  <pc:sldMk cId="1681446524" sldId="312"/>
                  <pc2:cmMk id="{9A05045A-0F0F-4AEC-8DF0-719804EBFDC8}"/>
                  <pc2:cmRplyMk id="{9D5B6FC8-F497-405C-BA37-882410E9ADD9}"/>
                </pc2:cmRplyMkLst>
              </pc226:cmRplyChg>
            </pc226:cmChg>
          </p:ext>
        </pc:extLst>
      </pc:sldChg>
    </pc:docChg>
  </pc:docChgLst>
  <pc:docChgLst>
    <pc:chgData name="Hollingshead, Chris" userId="770809cc-8b65-496a-b70d-3f7ac5cbabc8" providerId="ADAL" clId="{4BD55504-DA88-4228-9CA0-93C16981E0F2}"/>
    <pc:docChg chg="modSld">
      <pc:chgData name="Hollingshead, Chris" userId="770809cc-8b65-496a-b70d-3f7ac5cbabc8" providerId="ADAL" clId="{4BD55504-DA88-4228-9CA0-93C16981E0F2}" dt="2024-09-19T12:17:52.985" v="5"/>
      <pc:docMkLst>
        <pc:docMk/>
      </pc:docMkLst>
      <pc:sldChg chg="modSp mod">
        <pc:chgData name="Hollingshead, Chris" userId="770809cc-8b65-496a-b70d-3f7ac5cbabc8" providerId="ADAL" clId="{4BD55504-DA88-4228-9CA0-93C16981E0F2}" dt="2024-09-19T12:04:42.316" v="3" actId="20577"/>
        <pc:sldMkLst>
          <pc:docMk/>
          <pc:sldMk cId="1620791897" sldId="301"/>
        </pc:sldMkLst>
        <pc:spChg chg="mod">
          <ac:chgData name="Hollingshead, Chris" userId="770809cc-8b65-496a-b70d-3f7ac5cbabc8" providerId="ADAL" clId="{4BD55504-DA88-4228-9CA0-93C16981E0F2}" dt="2024-09-19T12:04:42.316" v="3" actId="20577"/>
          <ac:spMkLst>
            <pc:docMk/>
            <pc:sldMk cId="1620791897" sldId="301"/>
            <ac:spMk id="2" creationId="{BE7749C0-E15C-C245-8519-C6A329B52D27}"/>
          </ac:spMkLst>
        </pc:spChg>
      </pc:sldChg>
      <pc:sldChg chg="addCm">
        <pc:chgData name="Hollingshead, Chris" userId="770809cc-8b65-496a-b70d-3f7ac5cbabc8" providerId="ADAL" clId="{4BD55504-DA88-4228-9CA0-93C16981E0F2}" dt="2024-09-19T12:11:15.464" v="4"/>
        <pc:sldMkLst>
          <pc:docMk/>
          <pc:sldMk cId="1426420201" sldId="302"/>
        </pc:sldMkLst>
        <pc:extLst>
          <p:ext xmlns:p="http://schemas.openxmlformats.org/presentationml/2006/main" uri="{D6D511B9-2390-475A-947B-AFAB55BFBCF1}">
            <pc226:cmChg xmlns:pc226="http://schemas.microsoft.com/office/powerpoint/2022/06/main/command" chg="add">
              <pc226:chgData name="Hollingshead, Chris" userId="770809cc-8b65-496a-b70d-3f7ac5cbabc8" providerId="ADAL" clId="{4BD55504-DA88-4228-9CA0-93C16981E0F2}" dt="2024-09-19T12:11:15.464" v="4"/>
              <pc2:cmMkLst xmlns:pc2="http://schemas.microsoft.com/office/powerpoint/2019/9/main/command">
                <pc:docMk/>
                <pc:sldMk cId="1426420201" sldId="302"/>
                <pc2:cmMk id="{C25C8F3F-83DC-4ED8-91FE-DA2B09EE837D}"/>
              </pc2:cmMkLst>
            </pc226:cmChg>
          </p:ext>
        </pc:extLst>
      </pc:sldChg>
      <pc:sldChg chg="addCm">
        <pc:chgData name="Hollingshead, Chris" userId="770809cc-8b65-496a-b70d-3f7ac5cbabc8" providerId="ADAL" clId="{4BD55504-DA88-4228-9CA0-93C16981E0F2}" dt="2024-09-19T12:17:52.985" v="5"/>
        <pc:sldMkLst>
          <pc:docMk/>
          <pc:sldMk cId="1681446524" sldId="312"/>
        </pc:sldMkLst>
        <pc:extLst>
          <p:ext xmlns:p="http://schemas.openxmlformats.org/presentationml/2006/main" uri="{D6D511B9-2390-475A-947B-AFAB55BFBCF1}">
            <pc226:cmChg xmlns:pc226="http://schemas.microsoft.com/office/powerpoint/2022/06/main/command" chg="add">
              <pc226:chgData name="Hollingshead, Chris" userId="770809cc-8b65-496a-b70d-3f7ac5cbabc8" providerId="ADAL" clId="{4BD55504-DA88-4228-9CA0-93C16981E0F2}" dt="2024-09-19T12:17:52.985" v="5"/>
              <pc2:cmMkLst xmlns:pc2="http://schemas.microsoft.com/office/powerpoint/2019/9/main/command">
                <pc:docMk/>
                <pc:sldMk cId="1681446524" sldId="312"/>
                <pc2:cmMk id="{9A05045A-0F0F-4AEC-8DF0-719804EBFDC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B05E1-522E-C84C-9BD8-34436484E4B3}"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D0498-ACA5-D346-B51F-029BD0604963}" type="slidenum">
              <a:rPr lang="en-US" smtClean="0"/>
              <a:t>‹#›</a:t>
            </a:fld>
            <a:endParaRPr lang="en-US"/>
          </a:p>
        </p:txBody>
      </p:sp>
    </p:spTree>
    <p:extLst>
      <p:ext uri="{BB962C8B-B14F-4D97-AF65-F5344CB8AC3E}">
        <p14:creationId xmlns:p14="http://schemas.microsoft.com/office/powerpoint/2010/main" val="270196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D0498-ACA5-D346-B51F-029BD0604963}" type="slidenum">
              <a:rPr lang="en-US" smtClean="0"/>
              <a:t>1</a:t>
            </a:fld>
            <a:endParaRPr lang="en-US"/>
          </a:p>
        </p:txBody>
      </p:sp>
    </p:spTree>
    <p:extLst>
      <p:ext uri="{BB962C8B-B14F-4D97-AF65-F5344CB8AC3E}">
        <p14:creationId xmlns:p14="http://schemas.microsoft.com/office/powerpoint/2010/main" val="277026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D829FF-0403-5948-B9F9-A9AA40034D4D}"/>
              </a:ext>
            </a:extLst>
          </p:cNvPr>
          <p:cNvPicPr>
            <a:picLocks noChangeAspect="1"/>
          </p:cNvPicPr>
          <p:nvPr userDrawn="1"/>
        </p:nvPicPr>
        <p:blipFill>
          <a:blip r:embed="rId2"/>
          <a:srcRect/>
          <a:stretch/>
        </p:blipFill>
        <p:spPr>
          <a:xfrm>
            <a:off x="-43619" y="0"/>
            <a:ext cx="12320516" cy="3237230"/>
          </a:xfrm>
          <a:prstGeom prst="rect">
            <a:avLst/>
          </a:prstGeom>
        </p:spPr>
      </p:pic>
    </p:spTree>
    <p:extLst>
      <p:ext uri="{BB962C8B-B14F-4D97-AF65-F5344CB8AC3E}">
        <p14:creationId xmlns:p14="http://schemas.microsoft.com/office/powerpoint/2010/main" val="208974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D3677-2381-4F6D-96C5-E13E12092E7F}"/>
              </a:ext>
            </a:extLst>
          </p:cNvPr>
          <p:cNvSpPr/>
          <p:nvPr userDrawn="1"/>
        </p:nvSpPr>
        <p:spPr>
          <a:xfrm>
            <a:off x="1536" y="2550922"/>
            <a:ext cx="12192000" cy="4306537"/>
          </a:xfrm>
          <a:prstGeom prst="rect">
            <a:avLst/>
          </a:prstGeom>
          <a:solidFill>
            <a:srgbClr val="2F8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EA266E74-E85B-CC42-969D-23D4CFC98637}"/>
              </a:ext>
            </a:extLst>
          </p:cNvPr>
          <p:cNvPicPr>
            <a:picLocks noChangeAspect="1"/>
          </p:cNvPicPr>
          <p:nvPr userDrawn="1"/>
        </p:nvPicPr>
        <p:blipFill>
          <a:blip r:embed="rId2"/>
          <a:srcRect/>
          <a:stretch/>
        </p:blipFill>
        <p:spPr>
          <a:xfrm>
            <a:off x="1536" y="245645"/>
            <a:ext cx="12188928" cy="5142204"/>
          </a:xfrm>
          <a:prstGeom prst="rect">
            <a:avLst/>
          </a:prstGeom>
        </p:spPr>
      </p:pic>
      <p:sp>
        <p:nvSpPr>
          <p:cNvPr id="16" name="Picture Placeholder 2">
            <a:extLst>
              <a:ext uri="{FF2B5EF4-FFF2-40B4-BE49-F238E27FC236}">
                <a16:creationId xmlns:a16="http://schemas.microsoft.com/office/drawing/2014/main" id="{D4B97813-BCFA-9644-A16F-F6259768BB27}"/>
              </a:ext>
            </a:extLst>
          </p:cNvPr>
          <p:cNvSpPr>
            <a:spLocks noGrp="1"/>
          </p:cNvSpPr>
          <p:nvPr>
            <p:ph type="pic" sz="quarter" idx="10"/>
          </p:nvPr>
        </p:nvSpPr>
        <p:spPr>
          <a:xfrm>
            <a:off x="3594521" y="1275503"/>
            <a:ext cx="4861581" cy="3082488"/>
          </a:xfrm>
          <a:prstGeom prst="rect">
            <a:avLst/>
          </a:prstGeom>
        </p:spPr>
        <p:txBody>
          <a:bodyPr/>
          <a:lstStyle>
            <a:lvl1pPr>
              <a:defRPr>
                <a:latin typeface="F37 Ginger Pro" pitchFamily="2" charset="0"/>
              </a:defRPr>
            </a:lvl1pPr>
          </a:lstStyle>
          <a:p>
            <a:endParaRPr lang="en-US"/>
          </a:p>
        </p:txBody>
      </p:sp>
      <p:sp>
        <p:nvSpPr>
          <p:cNvPr id="18" name="Title Placeholder 1">
            <a:extLst>
              <a:ext uri="{FF2B5EF4-FFF2-40B4-BE49-F238E27FC236}">
                <a16:creationId xmlns:a16="http://schemas.microsoft.com/office/drawing/2014/main" id="{4A44E15A-46A1-D749-9215-D73CBDDF6264}"/>
              </a:ext>
            </a:extLst>
          </p:cNvPr>
          <p:cNvSpPr>
            <a:spLocks noGrp="1"/>
          </p:cNvSpPr>
          <p:nvPr>
            <p:ph type="title"/>
          </p:nvPr>
        </p:nvSpPr>
        <p:spPr>
          <a:xfrm>
            <a:off x="518017" y="351924"/>
            <a:ext cx="11014589" cy="643059"/>
          </a:xfrm>
          <a:prstGeom prst="rect">
            <a:avLst/>
          </a:prstGeom>
        </p:spPr>
        <p:txBody>
          <a:bodyPr vert="horz" lIns="91440" tIns="45720" rIns="91440" bIns="45720" rtlCol="0" anchor="ctr">
            <a:normAutofit/>
          </a:bodyPr>
          <a:lstStyle>
            <a:lvl1pPr algn="ctr">
              <a:defRPr>
                <a:latin typeface="F37 Ginger Pro" pitchFamily="2" charset="0"/>
              </a:defRPr>
            </a:lvl1pPr>
          </a:lstStyle>
          <a:p>
            <a:r>
              <a:rPr lang="en-US" dirty="0"/>
              <a:t>Click to edit Master title style</a:t>
            </a:r>
          </a:p>
        </p:txBody>
      </p:sp>
      <p:sp>
        <p:nvSpPr>
          <p:cNvPr id="19" name="Text Placeholder 4">
            <a:extLst>
              <a:ext uri="{FF2B5EF4-FFF2-40B4-BE49-F238E27FC236}">
                <a16:creationId xmlns:a16="http://schemas.microsoft.com/office/drawing/2014/main" id="{064A5E0A-A133-E248-8FD2-2D9E6B7A84C8}"/>
              </a:ext>
            </a:extLst>
          </p:cNvPr>
          <p:cNvSpPr>
            <a:spLocks noGrp="1"/>
          </p:cNvSpPr>
          <p:nvPr>
            <p:ph type="body" sz="quarter" idx="11"/>
          </p:nvPr>
        </p:nvSpPr>
        <p:spPr>
          <a:xfrm>
            <a:off x="784180" y="4591558"/>
            <a:ext cx="10482262" cy="1476375"/>
          </a:xfrm>
          <a:prstGeom prst="rect">
            <a:avLst/>
          </a:prstGeom>
        </p:spPr>
        <p:txBody>
          <a:bodyPr anchor="ctr"/>
          <a:lstStyle>
            <a:lvl1pPr algn="ctr">
              <a:buNone/>
              <a:defRPr sz="1800">
                <a:solidFill>
                  <a:schemeClr val="bg1"/>
                </a:solidFill>
                <a:latin typeface="+mn-lt"/>
              </a:defRPr>
            </a:lvl1pPr>
          </a:lstStyle>
          <a:p>
            <a:pPr lvl="0"/>
            <a:r>
              <a:rPr lang="en-US" dirty="0"/>
              <a:t>Click to edit Master text styles</a:t>
            </a:r>
          </a:p>
        </p:txBody>
      </p:sp>
      <p:sp>
        <p:nvSpPr>
          <p:cNvPr id="17" name="TextBox 16">
            <a:extLst>
              <a:ext uri="{FF2B5EF4-FFF2-40B4-BE49-F238E27FC236}">
                <a16:creationId xmlns:a16="http://schemas.microsoft.com/office/drawing/2014/main" id="{49ABEEEE-CD67-EE43-836C-4815965A05B0}"/>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21" name="Picture 20">
            <a:extLst>
              <a:ext uri="{FF2B5EF4-FFF2-40B4-BE49-F238E27FC236}">
                <a16:creationId xmlns:a16="http://schemas.microsoft.com/office/drawing/2014/main" id="{E1C153D7-4FC5-4444-9548-35C7148289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68" y="5977065"/>
            <a:ext cx="2600848" cy="780254"/>
          </a:xfrm>
          <a:prstGeom prst="rect">
            <a:avLst/>
          </a:prstGeom>
        </p:spPr>
      </p:pic>
    </p:spTree>
    <p:extLst>
      <p:ext uri="{BB962C8B-B14F-4D97-AF65-F5344CB8AC3E}">
        <p14:creationId xmlns:p14="http://schemas.microsoft.com/office/powerpoint/2010/main" val="377272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de 1 - Gener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2557E8-1A4E-F44F-8D31-D9F412E979FD}"/>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32DD1AE-5F6D-364E-A8BF-5EF38B197E8F}"/>
              </a:ext>
            </a:extLst>
          </p:cNvPr>
          <p:cNvSpPr>
            <a:spLocks noGrp="1"/>
          </p:cNvSpPr>
          <p:nvPr>
            <p:ph type="pic" sz="quarter" idx="15"/>
          </p:nvPr>
        </p:nvSpPr>
        <p:spPr>
          <a:xfrm>
            <a:off x="388039" y="1346907"/>
            <a:ext cx="9369425" cy="4344987"/>
          </a:xfrm>
          <a:prstGeom prst="rect">
            <a:avLst/>
          </a:prstGeom>
        </p:spPr>
        <p:txBody>
          <a:bodyPr/>
          <a:lstStyle>
            <a:lvl1pPr>
              <a:defRPr>
                <a:latin typeface="F37 Ginger Pro" pitchFamily="2" charset="0"/>
              </a:defRPr>
            </a:lvl1pPr>
          </a:lstStyle>
          <a:p>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06315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1 - General">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617C2E-1184-2F43-9862-43E1D64DA5B0}"/>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ext Placeholder 2">
            <a:extLst>
              <a:ext uri="{FF2B5EF4-FFF2-40B4-BE49-F238E27FC236}">
                <a16:creationId xmlns:a16="http://schemas.microsoft.com/office/drawing/2014/main" id="{C175B911-3430-5941-B039-CB17254AC278}"/>
              </a:ext>
            </a:extLst>
          </p:cNvPr>
          <p:cNvSpPr>
            <a:spLocks noGrp="1"/>
          </p:cNvSpPr>
          <p:nvPr>
            <p:ph type="body" sz="quarter" idx="11"/>
          </p:nvPr>
        </p:nvSpPr>
        <p:spPr>
          <a:xfrm>
            <a:off x="521853" y="439741"/>
            <a:ext cx="10785475" cy="690563"/>
          </a:xfrm>
          <a:prstGeom prst="rect">
            <a:avLst/>
          </a:prstGeom>
        </p:spPr>
        <p:txBody>
          <a:bodyPr/>
          <a:lstStyle>
            <a:lvl1pPr algn="ctr">
              <a:buNone/>
              <a:defRPr>
                <a:solidFill>
                  <a:srgbClr val="2F84E4"/>
                </a:solidFill>
                <a:latin typeface="F37 Ginger Pro" pitchFamily="2" charset="0"/>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258D09B8-86A9-0549-AE4E-C88DEB030243}"/>
              </a:ext>
            </a:extLst>
          </p:cNvPr>
          <p:cNvSpPr>
            <a:spLocks noGrp="1"/>
          </p:cNvSpPr>
          <p:nvPr>
            <p:ph type="body" sz="quarter" idx="15" hasCustomPrompt="1"/>
          </p:nvPr>
        </p:nvSpPr>
        <p:spPr>
          <a:xfrm>
            <a:off x="518301"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sp>
        <p:nvSpPr>
          <p:cNvPr id="12" name="Text Placeholder 13">
            <a:extLst>
              <a:ext uri="{FF2B5EF4-FFF2-40B4-BE49-F238E27FC236}">
                <a16:creationId xmlns:a16="http://schemas.microsoft.com/office/drawing/2014/main" id="{49B8D10F-B0CA-7E47-B43C-0B1F1EED95CB}"/>
              </a:ext>
            </a:extLst>
          </p:cNvPr>
          <p:cNvSpPr>
            <a:spLocks noGrp="1"/>
          </p:cNvSpPr>
          <p:nvPr>
            <p:ph type="body" sz="quarter" idx="16" hasCustomPrompt="1"/>
          </p:nvPr>
        </p:nvSpPr>
        <p:spPr>
          <a:xfrm>
            <a:off x="9188168"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8067" t="2089" r="6111"/>
          <a:stretch/>
        </p:blipFill>
        <p:spPr>
          <a:xfrm>
            <a:off x="3317381" y="1437106"/>
            <a:ext cx="5667800" cy="4837863"/>
          </a:xfrm>
          <a:prstGeom prst="rect">
            <a:avLst/>
          </a:prstGeom>
        </p:spPr>
      </p:pic>
    </p:spTree>
    <p:extLst>
      <p:ext uri="{BB962C8B-B14F-4D97-AF65-F5344CB8AC3E}">
        <p14:creationId xmlns:p14="http://schemas.microsoft.com/office/powerpoint/2010/main" val="226367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1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653FC7-1899-9349-941A-5C65E1E67057}"/>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6" name="Title Placeholder 1">
            <a:extLst>
              <a:ext uri="{FF2B5EF4-FFF2-40B4-BE49-F238E27FC236}">
                <a16:creationId xmlns:a16="http://schemas.microsoft.com/office/drawing/2014/main" id="{A76F5A57-D369-6D49-981B-B18BB0154335}"/>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5603074"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art Placeholder 2">
            <a:extLst>
              <a:ext uri="{FF2B5EF4-FFF2-40B4-BE49-F238E27FC236}">
                <a16:creationId xmlns:a16="http://schemas.microsoft.com/office/drawing/2014/main" id="{C12AAFAD-63EA-374F-B49A-267AF31A6050}"/>
              </a:ext>
            </a:extLst>
          </p:cNvPr>
          <p:cNvSpPr>
            <a:spLocks noGrp="1"/>
          </p:cNvSpPr>
          <p:nvPr>
            <p:ph type="chart" sz="quarter" idx="11"/>
          </p:nvPr>
        </p:nvSpPr>
        <p:spPr>
          <a:xfrm>
            <a:off x="387350" y="1546225"/>
            <a:ext cx="4976813" cy="4267200"/>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60068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1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0C313E-B03D-574B-A292-2C3D136FCD5F}"/>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3" name="Title Placeholder 1">
            <a:extLst>
              <a:ext uri="{FF2B5EF4-FFF2-40B4-BE49-F238E27FC236}">
                <a16:creationId xmlns:a16="http://schemas.microsoft.com/office/drawing/2014/main" id="{C0CDCFAB-6700-EE47-9130-09713FC179ED}"/>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388039"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2">
            <a:extLst>
              <a:ext uri="{FF2B5EF4-FFF2-40B4-BE49-F238E27FC236}">
                <a16:creationId xmlns:a16="http://schemas.microsoft.com/office/drawing/2014/main" id="{A2F26313-5EF6-9E4B-874B-D873121CFAC9}"/>
              </a:ext>
            </a:extLst>
          </p:cNvPr>
          <p:cNvSpPr>
            <a:spLocks noGrp="1"/>
          </p:cNvSpPr>
          <p:nvPr>
            <p:ph type="chart" sz="quarter" idx="11"/>
          </p:nvPr>
        </p:nvSpPr>
        <p:spPr>
          <a:xfrm>
            <a:off x="6440504" y="1546225"/>
            <a:ext cx="4976813" cy="42672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411508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359623-59C3-AC46-876D-88A909866022}"/>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6471424"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6471424"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0"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2" name="Rectangle 1"/>
          <p:cNvSpPr/>
          <p:nvPr userDrawn="1"/>
        </p:nvSpPr>
        <p:spPr>
          <a:xfrm>
            <a:off x="6003074" y="6274969"/>
            <a:ext cx="178668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297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1A07D2F7-9703-584F-99D4-AF5A5D2CF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388039"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6188926"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0" name="Rectangle 9"/>
          <p:cNvSpPr/>
          <p:nvPr userDrawn="1"/>
        </p:nvSpPr>
        <p:spPr>
          <a:xfrm>
            <a:off x="4402238" y="6351453"/>
            <a:ext cx="178668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545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Right + Text">
    <p:spTree>
      <p:nvGrpSpPr>
        <p:cNvPr id="1" name=""/>
        <p:cNvGrpSpPr/>
        <p:nvPr/>
      </p:nvGrpSpPr>
      <p:grpSpPr>
        <a:xfrm>
          <a:off x="0" y="0"/>
          <a:ext cx="0" cy="0"/>
          <a:chOff x="0" y="0"/>
          <a:chExt cx="0" cy="0"/>
        </a:xfrm>
      </p:grpSpPr>
      <p:pic>
        <p:nvPicPr>
          <p:cNvPr id="12" name="Picture 11" descr="A picture containing night sky&#10;&#10;Description automatically generated">
            <a:extLst>
              <a:ext uri="{FF2B5EF4-FFF2-40B4-BE49-F238E27FC236}">
                <a16:creationId xmlns:a16="http://schemas.microsoft.com/office/drawing/2014/main" id="{E5F22B15-C0F3-3343-AE37-768EDE586C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945833"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4918510" cy="2259106"/>
          </a:xfrm>
          <a:prstGeom prst="rect">
            <a:avLst/>
          </a:prstGeom>
        </p:spPr>
        <p:txBody>
          <a:bodyPr/>
          <a:lstStyle>
            <a:lvl1pPr>
              <a:defRPr>
                <a:latin typeface="F37 Ginger Pro" pitchFamily="2" charset="0"/>
              </a:defRPr>
            </a:lvl1pPr>
          </a:lstStyle>
          <a:p>
            <a:endParaRPr lang="en-US"/>
          </a:p>
        </p:txBody>
      </p:sp>
      <p:sp>
        <p:nvSpPr>
          <p:cNvPr id="21" name="Text Placeholder 13">
            <a:extLst>
              <a:ext uri="{FF2B5EF4-FFF2-40B4-BE49-F238E27FC236}">
                <a16:creationId xmlns:a16="http://schemas.microsoft.com/office/drawing/2014/main" id="{68A8DD0D-4E09-5A4B-BF23-A2621462A231}"/>
              </a:ext>
            </a:extLst>
          </p:cNvPr>
          <p:cNvSpPr>
            <a:spLocks noGrp="1"/>
          </p:cNvSpPr>
          <p:nvPr>
            <p:ph type="body" sz="quarter" idx="15"/>
          </p:nvPr>
        </p:nvSpPr>
        <p:spPr>
          <a:xfrm>
            <a:off x="6415363"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2" name="Picture Placeholder 2">
            <a:extLst>
              <a:ext uri="{FF2B5EF4-FFF2-40B4-BE49-F238E27FC236}">
                <a16:creationId xmlns:a16="http://schemas.microsoft.com/office/drawing/2014/main" id="{77972AD3-7081-4E4B-B5BF-2EBC1A782C10}"/>
              </a:ext>
            </a:extLst>
          </p:cNvPr>
          <p:cNvSpPr>
            <a:spLocks noGrp="1"/>
          </p:cNvSpPr>
          <p:nvPr>
            <p:ph type="pic" sz="quarter" idx="16"/>
          </p:nvPr>
        </p:nvSpPr>
        <p:spPr>
          <a:xfrm>
            <a:off x="6415362" y="1444306"/>
            <a:ext cx="4918510" cy="2259106"/>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680443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Right + Text">
    <p:spTree>
      <p:nvGrpSpPr>
        <p:cNvPr id="1" name=""/>
        <p:cNvGrpSpPr/>
        <p:nvPr/>
      </p:nvGrpSpPr>
      <p:grpSpPr>
        <a:xfrm>
          <a:off x="0" y="0"/>
          <a:ext cx="0" cy="0"/>
          <a:chOff x="0" y="0"/>
          <a:chExt cx="0" cy="0"/>
        </a:xfrm>
      </p:grpSpPr>
      <p:pic>
        <p:nvPicPr>
          <p:cNvPr id="26" name="Picture 25" descr="A picture containing night sky&#10;&#10;Description automatically generated">
            <a:extLst>
              <a:ext uri="{FF2B5EF4-FFF2-40B4-BE49-F238E27FC236}">
                <a16:creationId xmlns:a16="http://schemas.microsoft.com/office/drawing/2014/main" id="{360BD6B9-002E-D847-BDB4-C48BDF26EF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652138"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3113649" cy="2184418"/>
          </a:xfrm>
          <a:prstGeom prst="rect">
            <a:avLst/>
          </a:prstGeom>
        </p:spPr>
        <p:txBody>
          <a:bodyPr/>
          <a:lstStyle>
            <a:lvl1pPr>
              <a:defRPr>
                <a:latin typeface="F37 Ginger Pro" pitchFamily="2" charset="0"/>
              </a:defRPr>
            </a:lvl1pPr>
          </a:lstStyle>
          <a:p>
            <a:endParaRPr lang="en-US"/>
          </a:p>
        </p:txBody>
      </p:sp>
      <p:sp>
        <p:nvSpPr>
          <p:cNvPr id="14" name="Text Placeholder 13">
            <a:extLst>
              <a:ext uri="{FF2B5EF4-FFF2-40B4-BE49-F238E27FC236}">
                <a16:creationId xmlns:a16="http://schemas.microsoft.com/office/drawing/2014/main" id="{EC74C8BC-9ACA-A34C-B22C-EC286D0370D1}"/>
              </a:ext>
            </a:extLst>
          </p:cNvPr>
          <p:cNvSpPr>
            <a:spLocks noGrp="1"/>
          </p:cNvSpPr>
          <p:nvPr>
            <p:ph type="body" sz="quarter" idx="15"/>
          </p:nvPr>
        </p:nvSpPr>
        <p:spPr>
          <a:xfrm>
            <a:off x="439405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17" name="Picture Placeholder 2">
            <a:extLst>
              <a:ext uri="{FF2B5EF4-FFF2-40B4-BE49-F238E27FC236}">
                <a16:creationId xmlns:a16="http://schemas.microsoft.com/office/drawing/2014/main" id="{6B461FA5-7409-1547-BC9A-6AB435C651D6}"/>
              </a:ext>
            </a:extLst>
          </p:cNvPr>
          <p:cNvSpPr>
            <a:spLocks noGrp="1"/>
          </p:cNvSpPr>
          <p:nvPr>
            <p:ph type="pic" sz="quarter" idx="16"/>
          </p:nvPr>
        </p:nvSpPr>
        <p:spPr>
          <a:xfrm>
            <a:off x="4394057" y="1444306"/>
            <a:ext cx="3113649" cy="2184418"/>
          </a:xfrm>
          <a:prstGeom prst="rect">
            <a:avLst/>
          </a:prstGeom>
        </p:spPr>
        <p:txBody>
          <a:bodyPr/>
          <a:lstStyle>
            <a:lvl1pPr>
              <a:defRPr>
                <a:latin typeface="F37 Ginger Pro" pitchFamily="2" charset="0"/>
              </a:defRPr>
            </a:lvl1pPr>
          </a:lstStyle>
          <a:p>
            <a:endParaRPr lang="en-US"/>
          </a:p>
        </p:txBody>
      </p:sp>
      <p:sp>
        <p:nvSpPr>
          <p:cNvPr id="24" name="Text Placeholder 13">
            <a:extLst>
              <a:ext uri="{FF2B5EF4-FFF2-40B4-BE49-F238E27FC236}">
                <a16:creationId xmlns:a16="http://schemas.microsoft.com/office/drawing/2014/main" id="{6C2972C3-8993-0949-B8FC-A8CFBCEF2247}"/>
              </a:ext>
            </a:extLst>
          </p:cNvPr>
          <p:cNvSpPr>
            <a:spLocks noGrp="1"/>
          </p:cNvSpPr>
          <p:nvPr>
            <p:ph type="body" sz="quarter" idx="17"/>
          </p:nvPr>
        </p:nvSpPr>
        <p:spPr>
          <a:xfrm>
            <a:off x="7811026"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5" name="Picture Placeholder 2">
            <a:extLst>
              <a:ext uri="{FF2B5EF4-FFF2-40B4-BE49-F238E27FC236}">
                <a16:creationId xmlns:a16="http://schemas.microsoft.com/office/drawing/2014/main" id="{041769D0-3BC1-DB4D-8EC8-72CDF9929A7D}"/>
              </a:ext>
            </a:extLst>
          </p:cNvPr>
          <p:cNvSpPr>
            <a:spLocks noGrp="1"/>
          </p:cNvSpPr>
          <p:nvPr>
            <p:ph type="pic" sz="quarter" idx="18"/>
          </p:nvPr>
        </p:nvSpPr>
        <p:spPr>
          <a:xfrm>
            <a:off x="7811025" y="1444306"/>
            <a:ext cx="3113649" cy="2184418"/>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302386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24" name="Picture 23" descr="A picture containing night sky&#10;&#10;Description automatically generated">
            <a:extLst>
              <a:ext uri="{FF2B5EF4-FFF2-40B4-BE49-F238E27FC236}">
                <a16:creationId xmlns:a16="http://schemas.microsoft.com/office/drawing/2014/main" id="{11A4E62A-560E-EB4B-B8EB-2FC47A29F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5E18609-ED08-1F45-91B7-FC56400AB754}"/>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8" name="Picture Placeholder 17">
            <a:extLst>
              <a:ext uri="{FF2B5EF4-FFF2-40B4-BE49-F238E27FC236}">
                <a16:creationId xmlns:a16="http://schemas.microsoft.com/office/drawing/2014/main" id="{584BD111-78D2-C442-BA8F-B42FFCD4DACC}"/>
              </a:ext>
            </a:extLst>
          </p:cNvPr>
          <p:cNvSpPr>
            <a:spLocks noGrp="1"/>
          </p:cNvSpPr>
          <p:nvPr>
            <p:ph type="pic" sz="quarter" idx="10"/>
          </p:nvPr>
        </p:nvSpPr>
        <p:spPr>
          <a:xfrm>
            <a:off x="792964" y="1618284"/>
            <a:ext cx="1930400" cy="1930400"/>
          </a:xfrm>
          <a:prstGeom prst="rect">
            <a:avLst/>
          </a:prstGeom>
        </p:spPr>
        <p:txBody>
          <a:bodyPr/>
          <a:lstStyle>
            <a:lvl1pPr>
              <a:defRPr>
                <a:latin typeface="F37 Ginger Pro" pitchFamily="2" charset="0"/>
              </a:defRPr>
            </a:lvl1pPr>
          </a:lstStyle>
          <a:p>
            <a:endParaRPr lang="en-US" dirty="0"/>
          </a:p>
        </p:txBody>
      </p:sp>
      <p:sp>
        <p:nvSpPr>
          <p:cNvPr id="19" name="Picture Placeholder 17">
            <a:extLst>
              <a:ext uri="{FF2B5EF4-FFF2-40B4-BE49-F238E27FC236}">
                <a16:creationId xmlns:a16="http://schemas.microsoft.com/office/drawing/2014/main" id="{FC7EF518-38C0-404B-947E-8876E2B81060}"/>
              </a:ext>
            </a:extLst>
          </p:cNvPr>
          <p:cNvSpPr>
            <a:spLocks noGrp="1"/>
          </p:cNvSpPr>
          <p:nvPr>
            <p:ph type="pic" sz="quarter" idx="11"/>
          </p:nvPr>
        </p:nvSpPr>
        <p:spPr>
          <a:xfrm>
            <a:off x="3618031" y="1618284"/>
            <a:ext cx="1930400" cy="1930400"/>
          </a:xfrm>
          <a:prstGeom prst="rect">
            <a:avLst/>
          </a:prstGeom>
        </p:spPr>
        <p:txBody>
          <a:bodyPr/>
          <a:lstStyle>
            <a:lvl1pPr>
              <a:defRPr>
                <a:latin typeface="F37 Ginger Pro" pitchFamily="2" charset="0"/>
              </a:defRPr>
            </a:lvl1pPr>
          </a:lstStyle>
          <a:p>
            <a:endParaRPr lang="en-US"/>
          </a:p>
        </p:txBody>
      </p:sp>
      <p:sp>
        <p:nvSpPr>
          <p:cNvPr id="20" name="Picture Placeholder 17">
            <a:extLst>
              <a:ext uri="{FF2B5EF4-FFF2-40B4-BE49-F238E27FC236}">
                <a16:creationId xmlns:a16="http://schemas.microsoft.com/office/drawing/2014/main" id="{D89EB4D5-41E8-674A-9B90-F0489F8DD728}"/>
              </a:ext>
            </a:extLst>
          </p:cNvPr>
          <p:cNvSpPr>
            <a:spLocks noGrp="1"/>
          </p:cNvSpPr>
          <p:nvPr>
            <p:ph type="pic" sz="quarter" idx="12"/>
          </p:nvPr>
        </p:nvSpPr>
        <p:spPr>
          <a:xfrm>
            <a:off x="6443098" y="1618284"/>
            <a:ext cx="1930400" cy="1930400"/>
          </a:xfrm>
          <a:prstGeom prst="rect">
            <a:avLst/>
          </a:prstGeom>
        </p:spPr>
        <p:txBody>
          <a:bodyPr/>
          <a:lstStyle>
            <a:lvl1pPr>
              <a:defRPr>
                <a:latin typeface="F37 Ginger Pro" pitchFamily="2" charset="0"/>
              </a:defRPr>
            </a:lvl1pPr>
          </a:lstStyle>
          <a:p>
            <a:endParaRPr lang="en-US"/>
          </a:p>
        </p:txBody>
      </p:sp>
      <p:sp>
        <p:nvSpPr>
          <p:cNvPr id="21" name="Picture Placeholder 17">
            <a:extLst>
              <a:ext uri="{FF2B5EF4-FFF2-40B4-BE49-F238E27FC236}">
                <a16:creationId xmlns:a16="http://schemas.microsoft.com/office/drawing/2014/main" id="{787949F7-E741-704D-AB38-D3C4FA2CB269}"/>
              </a:ext>
            </a:extLst>
          </p:cNvPr>
          <p:cNvSpPr>
            <a:spLocks noGrp="1"/>
          </p:cNvSpPr>
          <p:nvPr>
            <p:ph type="pic" sz="quarter" idx="13"/>
          </p:nvPr>
        </p:nvSpPr>
        <p:spPr>
          <a:xfrm>
            <a:off x="9268165" y="1618284"/>
            <a:ext cx="1930400" cy="1930400"/>
          </a:xfrm>
          <a:prstGeom prst="rect">
            <a:avLst/>
          </a:prstGeom>
        </p:spPr>
        <p:txBody>
          <a:bodyPr/>
          <a:lstStyle>
            <a:lvl1pPr>
              <a:defRPr>
                <a:latin typeface="F37 Ginger Pro" pitchFamily="2" charset="0"/>
              </a:defRPr>
            </a:lvl1pPr>
          </a:lstStyle>
          <a:p>
            <a:endParaRPr lang="en-US"/>
          </a:p>
        </p:txBody>
      </p:sp>
      <p:sp>
        <p:nvSpPr>
          <p:cNvPr id="22" name="Text Placeholder 13">
            <a:extLst>
              <a:ext uri="{FF2B5EF4-FFF2-40B4-BE49-F238E27FC236}">
                <a16:creationId xmlns:a16="http://schemas.microsoft.com/office/drawing/2014/main" id="{93DC687B-D5F9-B748-81E3-A3B94FDB6542}"/>
              </a:ext>
            </a:extLst>
          </p:cNvPr>
          <p:cNvSpPr>
            <a:spLocks noGrp="1"/>
          </p:cNvSpPr>
          <p:nvPr>
            <p:ph type="body" sz="quarter" idx="14"/>
          </p:nvPr>
        </p:nvSpPr>
        <p:spPr>
          <a:xfrm>
            <a:off x="792964"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6" name="Text Placeholder 13">
            <a:extLst>
              <a:ext uri="{FF2B5EF4-FFF2-40B4-BE49-F238E27FC236}">
                <a16:creationId xmlns:a16="http://schemas.microsoft.com/office/drawing/2014/main" id="{0EBC2C7F-7A9B-7B44-B6D6-01F528C042CE}"/>
              </a:ext>
            </a:extLst>
          </p:cNvPr>
          <p:cNvSpPr>
            <a:spLocks noGrp="1"/>
          </p:cNvSpPr>
          <p:nvPr>
            <p:ph type="body" sz="quarter" idx="15"/>
          </p:nvPr>
        </p:nvSpPr>
        <p:spPr>
          <a:xfrm>
            <a:off x="3618031"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7" name="Text Placeholder 13">
            <a:extLst>
              <a:ext uri="{FF2B5EF4-FFF2-40B4-BE49-F238E27FC236}">
                <a16:creationId xmlns:a16="http://schemas.microsoft.com/office/drawing/2014/main" id="{B121EC6C-A414-A942-8097-717F51E9E4D8}"/>
              </a:ext>
            </a:extLst>
          </p:cNvPr>
          <p:cNvSpPr>
            <a:spLocks noGrp="1"/>
          </p:cNvSpPr>
          <p:nvPr>
            <p:ph type="body" sz="quarter" idx="16"/>
          </p:nvPr>
        </p:nvSpPr>
        <p:spPr>
          <a:xfrm>
            <a:off x="6435977"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8" name="Text Placeholder 13">
            <a:extLst>
              <a:ext uri="{FF2B5EF4-FFF2-40B4-BE49-F238E27FC236}">
                <a16:creationId xmlns:a16="http://schemas.microsoft.com/office/drawing/2014/main" id="{7966434B-C392-914A-868C-C7F7FC979F7C}"/>
              </a:ext>
            </a:extLst>
          </p:cNvPr>
          <p:cNvSpPr>
            <a:spLocks noGrp="1"/>
          </p:cNvSpPr>
          <p:nvPr>
            <p:ph type="body" sz="quarter" idx="17"/>
          </p:nvPr>
        </p:nvSpPr>
        <p:spPr>
          <a:xfrm>
            <a:off x="9253923"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33334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A5CFC-6777-2041-80C9-37031317451C}"/>
              </a:ext>
            </a:extLst>
          </p:cNvPr>
          <p:cNvPicPr>
            <a:picLocks noChangeAspect="1"/>
          </p:cNvPicPr>
          <p:nvPr userDrawn="1"/>
        </p:nvPicPr>
        <p:blipFill>
          <a:blip r:embed="rId2"/>
          <a:srcRect/>
          <a:stretch/>
        </p:blipFill>
        <p:spPr>
          <a:xfrm>
            <a:off x="1982" y="19014"/>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67408" cy="276999"/>
          </a:xfrm>
          <a:prstGeom prst="rect">
            <a:avLst/>
          </a:prstGeom>
          <a:noFill/>
        </p:spPr>
        <p:txBody>
          <a:bodyPr wrap="none" rtlCol="0">
            <a:spAutoFit/>
          </a:bodyPr>
          <a:lstStyle/>
          <a:p>
            <a:fld id="{5D663D93-F62C-1044-9997-E69A8BFD6D25}" type="slidenum">
              <a:rPr lang="en-US" sz="1200" b="0" i="0" smtClean="0">
                <a:solidFill>
                  <a:srgbClr val="C0C2BF"/>
                </a:solidFill>
                <a:latin typeface="Calibri" panose="020F0502020204030204" pitchFamily="34" charset="0"/>
              </a:rPr>
              <a:t>‹#›</a:t>
            </a:fld>
            <a:endParaRPr lang="en-US" sz="1200" b="0" i="0" dirty="0">
              <a:solidFill>
                <a:srgbClr val="C0C2BF"/>
              </a:solidFill>
              <a:latin typeface="Calibri" panose="020F0502020204030204" pitchFamily="34"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6224607A-169F-7340-ADE2-1C256F50763D}"/>
              </a:ext>
            </a:extLst>
          </p:cNvPr>
          <p:cNvSpPr>
            <a:spLocks noGrp="1"/>
          </p:cNvSpPr>
          <p:nvPr>
            <p:ph type="body" sz="quarter" idx="12" hasCustomPrompt="1"/>
          </p:nvPr>
        </p:nvSpPr>
        <p:spPr>
          <a:xfrm>
            <a:off x="522371" y="1654774"/>
            <a:ext cx="9980646" cy="272939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r>
              <a:rPr lang="en-CA" sz="1600" dirty="0" err="1"/>
              <a:t>adipiscing</a:t>
            </a:r>
            <a:r>
              <a:rPr lang="en-CA" sz="1600" dirty="0"/>
              <a:t> </a:t>
            </a:r>
            <a:r>
              <a:rPr lang="en-CA" sz="1600" dirty="0" err="1"/>
              <a:t>elit</a:t>
            </a:r>
            <a:r>
              <a:rPr lang="en-CA" sz="1600" dirty="0"/>
              <a:t>. Vestibulum </a:t>
            </a:r>
            <a:r>
              <a:rPr lang="en-CA" sz="1600" dirty="0" err="1"/>
              <a:t>eleifend</a:t>
            </a:r>
            <a:r>
              <a:rPr lang="en-CA" sz="1600" dirty="0"/>
              <a:t> </a:t>
            </a:r>
            <a:r>
              <a:rPr lang="en-CA" sz="1600" dirty="0" err="1"/>
              <a:t>nibh</a:t>
            </a:r>
            <a:r>
              <a:rPr lang="en-CA" sz="1600" dirty="0"/>
              <a:t> id </a:t>
            </a:r>
            <a:r>
              <a:rPr lang="en-CA" sz="1600" dirty="0" err="1"/>
              <a:t>mauris</a:t>
            </a:r>
            <a:r>
              <a:rPr lang="en-CA" sz="1600" dirty="0"/>
              <a:t> pharetra, id </a:t>
            </a:r>
            <a:r>
              <a:rPr lang="en-CA" sz="1600" dirty="0" err="1"/>
              <a:t>rutrum</a:t>
            </a:r>
            <a:r>
              <a:rPr lang="en-CA" sz="1600" dirty="0"/>
              <a:t> mi </a:t>
            </a:r>
            <a:r>
              <a:rPr lang="en-CA" sz="1600" dirty="0" err="1"/>
              <a:t>fringilla</a:t>
            </a:r>
            <a:r>
              <a:rPr lang="en-CA" sz="1600" dirty="0"/>
              <a:t>. Sed </a:t>
            </a:r>
            <a:r>
              <a:rPr lang="en-CA" sz="1600" dirty="0" err="1"/>
              <a:t>nec</a:t>
            </a:r>
            <a:r>
              <a:rPr lang="en-CA" sz="1600" dirty="0"/>
              <a:t> </a:t>
            </a:r>
            <a:r>
              <a:rPr lang="en-CA" sz="1600" dirty="0" err="1"/>
              <a:t>vulputate</a:t>
            </a:r>
            <a:r>
              <a:rPr lang="en-CA" sz="1600" dirty="0"/>
              <a:t> </a:t>
            </a:r>
            <a:r>
              <a:rPr lang="en-CA" sz="1600" dirty="0" err="1"/>
              <a:t>metus</a:t>
            </a:r>
            <a:r>
              <a:rPr lang="en-CA" sz="1600" dirty="0"/>
              <a:t>, </a:t>
            </a:r>
            <a:r>
              <a:rPr lang="en-CA" sz="1600" dirty="0" err="1"/>
              <a:t>nec</a:t>
            </a:r>
            <a:r>
              <a:rPr lang="en-CA" sz="1600" dirty="0"/>
              <a:t> </a:t>
            </a:r>
            <a:r>
              <a:rPr lang="en-CA" sz="1600" dirty="0" err="1"/>
              <a:t>ullamcorper</a:t>
            </a:r>
            <a:r>
              <a:rPr lang="en-CA" sz="1600" dirty="0"/>
              <a:t> </a:t>
            </a:r>
            <a:r>
              <a:rPr lang="en-CA" sz="1600" dirty="0" err="1"/>
              <a:t>neque</a:t>
            </a:r>
            <a:r>
              <a:rPr lang="en-CA" sz="1600" dirty="0"/>
              <a:t>. Sed vel ligula </a:t>
            </a:r>
            <a:r>
              <a:rPr lang="en-CA" sz="1600" dirty="0" err="1"/>
              <a:t>sapien</a:t>
            </a:r>
            <a:r>
              <a:rPr lang="en-CA" sz="1600" dirty="0"/>
              <a:t>. </a:t>
            </a:r>
            <a:r>
              <a:rPr lang="en-CA" sz="1600" dirty="0" err="1"/>
              <a:t>Pellentesque</a:t>
            </a:r>
            <a:r>
              <a:rPr lang="en-CA" sz="1600" dirty="0"/>
              <a:t> </a:t>
            </a:r>
            <a:r>
              <a:rPr lang="en-CA" sz="1600" dirty="0" err="1"/>
              <a:t>congue</a:t>
            </a:r>
            <a:r>
              <a:rPr lang="en-CA" sz="1600" dirty="0"/>
              <a:t> </a:t>
            </a:r>
            <a:r>
              <a:rPr lang="en-CA" sz="1600" dirty="0" err="1"/>
              <a:t>nec</a:t>
            </a:r>
            <a:r>
              <a:rPr lang="en-CA" sz="1600" dirty="0"/>
              <a:t> ante a </a:t>
            </a:r>
            <a:r>
              <a:rPr lang="en-CA" sz="1600" dirty="0" err="1"/>
              <a:t>fringilla</a:t>
            </a:r>
            <a:r>
              <a:rPr lang="en-CA" sz="1600" dirty="0"/>
              <a:t>. </a:t>
            </a:r>
            <a:r>
              <a:rPr lang="en-CA" sz="1600" dirty="0" err="1"/>
              <a:t>Pellentesque</a:t>
            </a:r>
            <a:r>
              <a:rPr lang="en-CA" sz="1600" dirty="0"/>
              <a:t> </a:t>
            </a:r>
            <a:r>
              <a:rPr lang="en-CA" sz="1600" dirty="0" err="1"/>
              <a:t>mollis</a:t>
            </a:r>
            <a:r>
              <a:rPr lang="en-CA" sz="1600" dirty="0"/>
              <a:t> </a:t>
            </a:r>
            <a:r>
              <a:rPr lang="en-CA" sz="1600" dirty="0" err="1"/>
              <a:t>elit</a:t>
            </a:r>
            <a:r>
              <a:rPr lang="en-CA" sz="1600" dirty="0"/>
              <a:t> </a:t>
            </a:r>
            <a:r>
              <a:rPr lang="en-CA" sz="1600" dirty="0" err="1"/>
              <a:t>tellus</a:t>
            </a:r>
            <a:r>
              <a:rPr lang="en-CA" sz="1600" dirty="0"/>
              <a:t>, non </a:t>
            </a:r>
            <a:r>
              <a:rPr lang="en-CA" sz="1600" dirty="0" err="1"/>
              <a:t>suscipit</a:t>
            </a:r>
            <a:r>
              <a:rPr lang="en-CA" sz="1600" dirty="0"/>
              <a:t> </a:t>
            </a:r>
            <a:r>
              <a:rPr lang="en-CA" sz="1600" dirty="0" err="1"/>
              <a:t>tellus</a:t>
            </a:r>
            <a:r>
              <a:rPr lang="en-CA" sz="1600" dirty="0"/>
              <a:t> </a:t>
            </a:r>
            <a:r>
              <a:rPr lang="en-CA" sz="1600" dirty="0" err="1"/>
              <a:t>hendrerit</a:t>
            </a:r>
            <a:r>
              <a:rPr lang="en-CA" sz="1600" dirty="0"/>
              <a:t> vel. </a:t>
            </a:r>
            <a:r>
              <a:rPr lang="en-CA" sz="1600" dirty="0" err="1"/>
              <a:t>Praesent</a:t>
            </a:r>
            <a:r>
              <a:rPr lang="en-CA" sz="1600" dirty="0"/>
              <a:t> auctor </a:t>
            </a:r>
            <a:r>
              <a:rPr lang="en-CA" sz="1600" dirty="0" err="1"/>
              <a:t>commodo</a:t>
            </a:r>
            <a:r>
              <a:rPr lang="en-CA" sz="1600" dirty="0"/>
              <a:t> nisi </a:t>
            </a:r>
            <a:r>
              <a:rPr lang="en-CA" sz="1600" dirty="0" err="1"/>
              <a:t>nec</a:t>
            </a:r>
            <a:r>
              <a:rPr lang="en-CA" sz="1600" dirty="0"/>
              <a:t> vestibulum. Donec </a:t>
            </a:r>
            <a:r>
              <a:rPr lang="en-CA" sz="1600" dirty="0" err="1"/>
              <a:t>eleifend</a:t>
            </a:r>
            <a:r>
              <a:rPr lang="en-CA" sz="1600" dirty="0"/>
              <a:t> </a:t>
            </a:r>
            <a:r>
              <a:rPr lang="en-CA" sz="1600" dirty="0" err="1"/>
              <a:t>faucibus</a:t>
            </a:r>
            <a:r>
              <a:rPr lang="en-CA" sz="1600" dirty="0"/>
              <a:t> </a:t>
            </a:r>
            <a:r>
              <a:rPr lang="en-CA" sz="1600" dirty="0" err="1"/>
              <a:t>neque</a:t>
            </a:r>
            <a:r>
              <a:rPr lang="en-CA" sz="1600" dirty="0"/>
              <a:t> non </a:t>
            </a:r>
            <a:r>
              <a:rPr lang="en-CA" sz="1600" dirty="0" err="1"/>
              <a:t>elementum</a:t>
            </a:r>
            <a:r>
              <a:rPr lang="en-CA" sz="1600" dirty="0"/>
              <a:t>.</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Donec et </a:t>
            </a:r>
            <a:r>
              <a:rPr lang="en-CA" sz="1600" dirty="0" err="1"/>
              <a:t>consequat</a:t>
            </a:r>
            <a:r>
              <a:rPr lang="en-CA" sz="1600" dirty="0"/>
              <a:t> </a:t>
            </a:r>
            <a:r>
              <a:rPr lang="en-CA" sz="1600" dirty="0" err="1"/>
              <a:t>nulla</a:t>
            </a:r>
            <a:r>
              <a:rPr lang="en-CA" sz="1600" dirty="0"/>
              <a:t>. </a:t>
            </a:r>
            <a:r>
              <a:rPr lang="en-CA" sz="1600" dirty="0" err="1"/>
              <a:t>Nullam</a:t>
            </a:r>
            <a:r>
              <a:rPr lang="en-CA" sz="1600" dirty="0"/>
              <a:t> </a:t>
            </a:r>
            <a:r>
              <a:rPr lang="en-CA" sz="1600" dirty="0" err="1"/>
              <a:t>varius</a:t>
            </a:r>
            <a:r>
              <a:rPr lang="en-CA" sz="1600" dirty="0"/>
              <a:t> </a:t>
            </a:r>
            <a:r>
              <a:rPr lang="en-CA" sz="1600" dirty="0" err="1"/>
              <a:t>nisl</a:t>
            </a:r>
            <a:r>
              <a:rPr lang="en-CA" sz="1600" dirty="0"/>
              <a:t> </a:t>
            </a:r>
            <a:r>
              <a:rPr lang="en-CA" sz="1600" dirty="0" err="1"/>
              <a:t>massa</a:t>
            </a:r>
            <a:r>
              <a:rPr lang="en-CA" sz="1600" dirty="0"/>
              <a:t>. Sed </a:t>
            </a:r>
            <a:r>
              <a:rPr lang="en-CA" sz="1600" dirty="0" err="1"/>
              <a:t>venenatis</a:t>
            </a:r>
            <a:r>
              <a:rPr lang="en-CA" sz="1600" dirty="0"/>
              <a:t> ipsum </a:t>
            </a:r>
            <a:r>
              <a:rPr lang="en-CA" sz="1600" dirty="0" err="1"/>
              <a:t>nec</a:t>
            </a:r>
            <a:r>
              <a:rPr lang="en-CA" sz="1600" dirty="0"/>
              <a:t> </a:t>
            </a:r>
            <a:r>
              <a:rPr lang="en-CA" sz="1600" dirty="0" err="1"/>
              <a:t>sollicitudin</a:t>
            </a:r>
            <a:r>
              <a:rPr lang="en-CA" sz="1600" dirty="0"/>
              <a:t> gravida. Nam </a:t>
            </a:r>
            <a:r>
              <a:rPr lang="en-CA" sz="1600" dirty="0" err="1"/>
              <a:t>dignissim</a:t>
            </a:r>
            <a:r>
              <a:rPr lang="en-CA" sz="1600" dirty="0"/>
              <a:t> </a:t>
            </a:r>
            <a:r>
              <a:rPr lang="en-CA" sz="1600" dirty="0" err="1"/>
              <a:t>varius</a:t>
            </a:r>
            <a:r>
              <a:rPr lang="en-CA" sz="1600" dirty="0"/>
              <a:t> </a:t>
            </a:r>
            <a:r>
              <a:rPr lang="en-CA" sz="1600" dirty="0" err="1"/>
              <a:t>est</a:t>
            </a:r>
            <a:r>
              <a:rPr lang="en-CA" sz="1600" dirty="0"/>
              <a:t>, et vestibulum ex. Vestibulum non </a:t>
            </a:r>
            <a:r>
              <a:rPr lang="en-CA" sz="1600" dirty="0" err="1"/>
              <a:t>rutrum</a:t>
            </a:r>
            <a:r>
              <a:rPr lang="en-CA" sz="1600" dirty="0"/>
              <a:t> </a:t>
            </a:r>
            <a:r>
              <a:rPr lang="en-CA" sz="1600" dirty="0" err="1"/>
              <a:t>augue</a:t>
            </a:r>
            <a:r>
              <a:rPr lang="en-CA" sz="1600" dirty="0"/>
              <a:t>. </a:t>
            </a:r>
            <a:r>
              <a:rPr lang="en-CA" sz="1600" dirty="0" err="1"/>
              <a:t>Quisque</a:t>
            </a:r>
            <a:r>
              <a:rPr lang="en-CA" sz="1600" dirty="0"/>
              <a:t> ipsum </a:t>
            </a:r>
            <a:r>
              <a:rPr lang="en-CA" sz="1600" dirty="0" err="1"/>
              <a:t>tellus</a:t>
            </a:r>
            <a:r>
              <a:rPr lang="en-CA" sz="1600" dirty="0"/>
              <a:t>, </a:t>
            </a:r>
            <a:r>
              <a:rPr lang="en-CA" sz="1600" dirty="0" err="1"/>
              <a:t>imperdiet</a:t>
            </a:r>
            <a:r>
              <a:rPr lang="en-CA" sz="1600" dirty="0"/>
              <a:t> sed </a:t>
            </a:r>
            <a:r>
              <a:rPr lang="en-CA" sz="1600" dirty="0" err="1"/>
              <a:t>nunc</a:t>
            </a:r>
            <a:r>
              <a:rPr lang="en-CA" sz="1600" dirty="0"/>
              <a:t> sed, </a:t>
            </a:r>
            <a:r>
              <a:rPr lang="en-CA" sz="1600" dirty="0" err="1"/>
              <a:t>consectetur</a:t>
            </a:r>
            <a:r>
              <a:rPr lang="en-CA" sz="1600" dirty="0"/>
              <a:t> </a:t>
            </a:r>
            <a:r>
              <a:rPr lang="en-CA" sz="1600" dirty="0" err="1"/>
              <a:t>blandit</a:t>
            </a:r>
            <a:r>
              <a:rPr lang="en-CA" sz="1600" dirty="0"/>
              <a:t> libero.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a:t>
            </a:r>
          </a:p>
          <a:p>
            <a:endParaRPr lang="en-US" sz="1600" dirty="0"/>
          </a:p>
        </p:txBody>
      </p:sp>
      <p:sp>
        <p:nvSpPr>
          <p:cNvPr id="10" name="Text Placeholder 4">
            <a:extLst>
              <a:ext uri="{FF2B5EF4-FFF2-40B4-BE49-F238E27FC236}">
                <a16:creationId xmlns:a16="http://schemas.microsoft.com/office/drawing/2014/main" id="{6315FA2A-3F21-A942-9E1D-4211C67DD184}"/>
              </a:ext>
            </a:extLst>
          </p:cNvPr>
          <p:cNvSpPr>
            <a:spLocks noGrp="1"/>
          </p:cNvSpPr>
          <p:nvPr>
            <p:ph type="body" sz="quarter" idx="15" hasCustomPrompt="1"/>
          </p:nvPr>
        </p:nvSpPr>
        <p:spPr>
          <a:xfrm>
            <a:off x="522371"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11" name="Text Placeholder 4">
            <a:extLst>
              <a:ext uri="{FF2B5EF4-FFF2-40B4-BE49-F238E27FC236}">
                <a16:creationId xmlns:a16="http://schemas.microsoft.com/office/drawing/2014/main" id="{EE67EFB1-6F8E-9340-ABB1-FFBC2BABF414}"/>
              </a:ext>
            </a:extLst>
          </p:cNvPr>
          <p:cNvSpPr>
            <a:spLocks noGrp="1"/>
          </p:cNvSpPr>
          <p:nvPr>
            <p:ph type="body" sz="quarter" idx="16" hasCustomPrompt="1"/>
          </p:nvPr>
        </p:nvSpPr>
        <p:spPr>
          <a:xfrm>
            <a:off x="5555766"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endParaRPr lang="en-CA" sz="1600" dirty="0"/>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6" name="Text Placeholder 5">
            <a:extLst>
              <a:ext uri="{FF2B5EF4-FFF2-40B4-BE49-F238E27FC236}">
                <a16:creationId xmlns:a16="http://schemas.microsoft.com/office/drawing/2014/main" id="{03B88AF1-2DC7-1448-88A1-2886E2421D50}"/>
              </a:ext>
            </a:extLst>
          </p:cNvPr>
          <p:cNvSpPr>
            <a:spLocks noGrp="1"/>
          </p:cNvSpPr>
          <p:nvPr>
            <p:ph type="body" sz="quarter" idx="18"/>
          </p:nvPr>
        </p:nvSpPr>
        <p:spPr>
          <a:xfrm>
            <a:off x="387350" y="1097915"/>
            <a:ext cx="8848090" cy="530225"/>
          </a:xfrm>
        </p:spPr>
        <p:txBody>
          <a:bodyPr/>
          <a:lstStyle>
            <a:lvl1pPr>
              <a:buNone/>
              <a:defRPr sz="1900">
                <a:solidFill>
                  <a:srgbClr val="2F84E4"/>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05C8A767-E13C-CE4C-8EA8-43B74DE6E009}"/>
              </a:ext>
            </a:extLst>
          </p:cNvPr>
          <p:cNvSpPr>
            <a:spLocks noGrp="1"/>
          </p:cNvSpPr>
          <p:nvPr>
            <p:ph type="body" sz="quarter" idx="19" hasCustomPrompt="1"/>
          </p:nvPr>
        </p:nvSpPr>
        <p:spPr>
          <a:xfrm>
            <a:off x="522288" y="5770563"/>
            <a:ext cx="5208587" cy="273050"/>
          </a:xfrm>
        </p:spPr>
        <p:txBody>
          <a:bodyPr/>
          <a:lstStyle>
            <a:lvl1pPr>
              <a:buFontTx/>
              <a:buNone/>
              <a:defRPr sz="800">
                <a:latin typeface="+mn-lt"/>
              </a:defRPr>
            </a:lvl1pPr>
            <a:lvl2pPr>
              <a:buFontTx/>
              <a:buNone/>
              <a:defRPr sz="800"/>
            </a:lvl2pPr>
            <a:lvl3pPr>
              <a:buFontTx/>
              <a:buNone/>
              <a:defRPr sz="800"/>
            </a:lvl3pPr>
            <a:lvl4pPr>
              <a:buFontTx/>
              <a:buNone/>
              <a:defRPr sz="800"/>
            </a:lvl4pPr>
            <a:lvl5pPr>
              <a:buFontTx/>
              <a:buNone/>
              <a:defRPr sz="800"/>
            </a:lvl5pPr>
          </a:lstStyle>
          <a:p>
            <a:pPr lvl="0"/>
            <a:r>
              <a:rPr lang="en-US" dirty="0"/>
              <a:t>1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9531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7DE9356-E4E6-684C-ACED-91C6C71AC7AB}"/>
              </a:ext>
            </a:extLst>
          </p:cNvPr>
          <p:cNvPicPr>
            <a:picLocks noChangeAspect="1"/>
          </p:cNvPicPr>
          <p:nvPr userDrawn="1"/>
        </p:nvPicPr>
        <p:blipFill>
          <a:blip r:embed="rId2"/>
          <a:srcRect/>
          <a:stretch/>
        </p:blipFill>
        <p:spPr>
          <a:xfrm>
            <a:off x="-43619" y="0"/>
            <a:ext cx="12320516" cy="3237230"/>
          </a:xfrm>
          <a:prstGeom prst="rect">
            <a:avLst/>
          </a:prstGeom>
        </p:spPr>
      </p:pic>
      <p:sp>
        <p:nvSpPr>
          <p:cNvPr id="10" name="Text Placeholder 9">
            <a:extLst>
              <a:ext uri="{FF2B5EF4-FFF2-40B4-BE49-F238E27FC236}">
                <a16:creationId xmlns:a16="http://schemas.microsoft.com/office/drawing/2014/main" id="{0B39641B-38D9-1A43-938A-0F941B199910}"/>
              </a:ext>
            </a:extLst>
          </p:cNvPr>
          <p:cNvSpPr>
            <a:spLocks noGrp="1"/>
          </p:cNvSpPr>
          <p:nvPr>
            <p:ph type="body" sz="quarter" idx="10" hasCustomPrompt="1"/>
          </p:nvPr>
        </p:nvSpPr>
        <p:spPr>
          <a:xfrm>
            <a:off x="813620" y="2237948"/>
            <a:ext cx="4090882" cy="1096732"/>
          </a:xfrm>
          <a:prstGeom prst="rect">
            <a:avLst/>
          </a:prstGeom>
        </p:spPr>
        <p:txBody>
          <a:bodyPr/>
          <a:lstStyle>
            <a:lvl1pPr marL="0" indent="-12600" algn="l">
              <a:lnSpc>
                <a:spcPct val="100000"/>
              </a:lnSpc>
              <a:spcBef>
                <a:spcPts val="0"/>
              </a:spcBef>
              <a:buFont typeface="Arial" panose="020B0604020202020204" pitchFamily="34" charset="0"/>
              <a:buNone/>
              <a:defRPr sz="3200" b="0" i="0">
                <a:latin typeface="F37 Ginger Pro" pitchFamily="2" charset="0"/>
              </a:defRPr>
            </a:lvl1pPr>
            <a:lvl2pPr>
              <a:defRPr sz="3200"/>
            </a:lvl2pPr>
          </a:lstStyle>
          <a:p>
            <a:pPr lvl="0">
              <a:lnSpc>
                <a:spcPts val="3820"/>
              </a:lnSpc>
            </a:pPr>
            <a:r>
              <a:rPr lang="en-US" sz="2800" dirty="0">
                <a:solidFill>
                  <a:srgbClr val="3184E3"/>
                </a:solidFill>
                <a:latin typeface="F37 Ginger Pro" pitchFamily="2" charset="0"/>
                <a:ea typeface="Verdana" panose="020B0604030504040204" pitchFamily="34" charset="0"/>
                <a:cs typeface="Calibri" panose="020F0502020204030204" pitchFamily="34" charset="0"/>
              </a:rPr>
              <a:t>The science of tomorrow, </a:t>
            </a:r>
            <a:r>
              <a:rPr lang="en-US" sz="2800" b="1" dirty="0">
                <a:solidFill>
                  <a:srgbClr val="3184E3"/>
                </a:solidFill>
                <a:latin typeface="F37 Ginger Pro Bold" pitchFamily="2" charset="0"/>
                <a:ea typeface="Verdana" panose="020B0604030504040204" pitchFamily="34" charset="0"/>
                <a:cs typeface="Calibri" panose="020F0502020204030204" pitchFamily="34" charset="0"/>
              </a:rPr>
              <a:t>today.</a:t>
            </a:r>
          </a:p>
        </p:txBody>
      </p:sp>
      <p:sp>
        <p:nvSpPr>
          <p:cNvPr id="16" name="Text Placeholder 15">
            <a:extLst>
              <a:ext uri="{FF2B5EF4-FFF2-40B4-BE49-F238E27FC236}">
                <a16:creationId xmlns:a16="http://schemas.microsoft.com/office/drawing/2014/main" id="{23B452EC-EDA7-834D-A3AC-EEFD08A69C27}"/>
              </a:ext>
            </a:extLst>
          </p:cNvPr>
          <p:cNvSpPr>
            <a:spLocks noGrp="1"/>
          </p:cNvSpPr>
          <p:nvPr>
            <p:ph type="body" sz="quarter" idx="12" hasCustomPrompt="1"/>
          </p:nvPr>
        </p:nvSpPr>
        <p:spPr>
          <a:xfrm>
            <a:off x="804555" y="4485132"/>
            <a:ext cx="3468687" cy="344488"/>
          </a:xfrm>
          <a:prstGeom prst="rect">
            <a:avLst/>
          </a:prstGeom>
        </p:spPr>
        <p:txBody>
          <a:bodyPr/>
          <a:lstStyle>
            <a:lvl1pPr>
              <a:buNone/>
              <a:defRPr sz="1000">
                <a:solidFill>
                  <a:srgbClr val="434343"/>
                </a:solidFill>
                <a:latin typeface="+mn-lt"/>
              </a:defRPr>
            </a:lvl1pPr>
            <a:lvl2pPr>
              <a:buNone/>
              <a:defRPr sz="1200">
                <a:latin typeface="F37 Ginger Pro" pitchFamily="2" charset="0"/>
              </a:defRPr>
            </a:lvl2pPr>
            <a:lvl3pPr>
              <a:buNone/>
              <a:defRPr sz="1200">
                <a:latin typeface="F37 Ginger Pro" pitchFamily="2" charset="0"/>
              </a:defRPr>
            </a:lvl3pPr>
            <a:lvl4pPr>
              <a:buNone/>
              <a:defRPr sz="1200">
                <a:latin typeface="F37 Ginger Pro" pitchFamily="2" charset="0"/>
              </a:defRPr>
            </a:lvl4pPr>
            <a:lvl5pPr>
              <a:buNone/>
              <a:defRPr sz="1200">
                <a:latin typeface="F37 Ginger Pro" pitchFamily="2" charset="0"/>
              </a:defRPr>
            </a:lvl5pPr>
          </a:lstStyle>
          <a:p>
            <a:pPr lvl="0"/>
            <a:r>
              <a:rPr lang="en-US" dirty="0"/>
              <a:t>NOVEMBER 1, 2020</a:t>
            </a:r>
          </a:p>
        </p:txBody>
      </p:sp>
      <p:sp>
        <p:nvSpPr>
          <p:cNvPr id="20" name="Picture Placeholder 18">
            <a:extLst>
              <a:ext uri="{FF2B5EF4-FFF2-40B4-BE49-F238E27FC236}">
                <a16:creationId xmlns:a16="http://schemas.microsoft.com/office/drawing/2014/main" id="{0B0383D5-3677-CD4F-BAD2-257C87800725}"/>
              </a:ext>
            </a:extLst>
          </p:cNvPr>
          <p:cNvSpPr>
            <a:spLocks noGrp="1"/>
          </p:cNvSpPr>
          <p:nvPr>
            <p:ph type="pic" sz="quarter" idx="13"/>
          </p:nvPr>
        </p:nvSpPr>
        <p:spPr>
          <a:xfrm>
            <a:off x="5229225" y="1144588"/>
            <a:ext cx="6962775" cy="4743450"/>
          </a:xfrm>
          <a:prstGeom prst="rect">
            <a:avLst/>
          </a:prstGeom>
        </p:spPr>
        <p:txBody>
          <a:bodyPr/>
          <a:lstStyle/>
          <a:p>
            <a:endParaRPr lang="en-US"/>
          </a:p>
        </p:txBody>
      </p:sp>
      <p:sp>
        <p:nvSpPr>
          <p:cNvPr id="21" name="TextBox 20">
            <a:extLst>
              <a:ext uri="{FF2B5EF4-FFF2-40B4-BE49-F238E27FC236}">
                <a16:creationId xmlns:a16="http://schemas.microsoft.com/office/drawing/2014/main" id="{2EC81913-4DD6-A64D-95A3-02BCEEB170A2}"/>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1" name="TextBox 10">
            <a:extLst>
              <a:ext uri="{FF2B5EF4-FFF2-40B4-BE49-F238E27FC236}">
                <a16:creationId xmlns:a16="http://schemas.microsoft.com/office/drawing/2014/main" id="{1A7F37F3-0FAD-6B4F-A63E-A0FC8402E723}"/>
              </a:ext>
            </a:extLst>
          </p:cNvPr>
          <p:cNvSpPr txBox="1"/>
          <p:nvPr userDrawn="1"/>
        </p:nvSpPr>
        <p:spPr>
          <a:xfrm>
            <a:off x="804555" y="3523320"/>
            <a:ext cx="3649410" cy="707886"/>
          </a:xfrm>
          <a:prstGeom prst="rect">
            <a:avLst/>
          </a:prstGeom>
          <a:noFill/>
        </p:spPr>
        <p:txBody>
          <a:bodyPr wrap="square" rtlCol="0">
            <a:spAutoFit/>
          </a:bodyPr>
          <a:lstStyle/>
          <a:p>
            <a:r>
              <a:rPr lang="en-CA" sz="2000" dirty="0">
                <a:solidFill>
                  <a:srgbClr val="434343"/>
                </a:solidFill>
                <a:latin typeface="F37 Ginger Pro" pitchFamily="2" charset="0"/>
                <a:ea typeface="Verdana" panose="020B0604030504040204" pitchFamily="34" charset="0"/>
                <a:cs typeface="Verdana" panose="020B0604030504040204" pitchFamily="34" charset="0"/>
              </a:rPr>
              <a:t>Lorem ipsum dolor sit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amet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consectetur</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adipiscing</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elit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endParaRPr lang="en-US" sz="2000" dirty="0">
              <a:solidFill>
                <a:srgbClr val="434343"/>
              </a:solidFill>
              <a:latin typeface="F37 Ginger Pro" pitchFamily="2" charset="0"/>
              <a:ea typeface="Verdana" panose="020B0604030504040204" pitchFamily="34" charset="0"/>
              <a:cs typeface="Verdana" panose="020B0604030504040204" pitchFamily="34"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215741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 (Blue)">
    <p:spTree>
      <p:nvGrpSpPr>
        <p:cNvPr id="1" name=""/>
        <p:cNvGrpSpPr/>
        <p:nvPr/>
      </p:nvGrpSpPr>
      <p:grpSpPr>
        <a:xfrm>
          <a:off x="0" y="0"/>
          <a:ext cx="0" cy="0"/>
          <a:chOff x="0" y="0"/>
          <a:chExt cx="0" cy="0"/>
        </a:xfrm>
      </p:grpSpPr>
      <p:pic>
        <p:nvPicPr>
          <p:cNvPr id="17" name="Picture 16" descr="A picture containing outdoor, mountain, road, old&#10;&#10;Description automatically generated">
            <a:extLst>
              <a:ext uri="{FF2B5EF4-FFF2-40B4-BE49-F238E27FC236}">
                <a16:creationId xmlns:a16="http://schemas.microsoft.com/office/drawing/2014/main" id="{A1651B7F-EBD7-574F-B14C-939DCAFFF9BD}"/>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7800" y="0"/>
            <a:ext cx="12219799" cy="6888446"/>
          </a:xfrm>
          <a:prstGeom prst="rect">
            <a:avLst/>
          </a:prstGeom>
        </p:spPr>
      </p:pic>
      <p:sp>
        <p:nvSpPr>
          <p:cNvPr id="16" name="Rectangle 15">
            <a:extLst>
              <a:ext uri="{FF2B5EF4-FFF2-40B4-BE49-F238E27FC236}">
                <a16:creationId xmlns:a16="http://schemas.microsoft.com/office/drawing/2014/main" id="{ED18B6D4-6B8A-964C-9C06-262B32EAF314}"/>
              </a:ext>
            </a:extLst>
          </p:cNvPr>
          <p:cNvSpPr/>
          <p:nvPr userDrawn="1"/>
        </p:nvSpPr>
        <p:spPr>
          <a:xfrm>
            <a:off x="0" y="0"/>
            <a:ext cx="12192000" cy="6858000"/>
          </a:xfrm>
          <a:prstGeom prst="rect">
            <a:avLst/>
          </a:prstGeom>
          <a:solidFill>
            <a:srgbClr val="169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3318C172-6FF6-B741-8A4E-6F77876BA1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0" y="0"/>
            <a:ext cx="12278879" cy="2583484"/>
          </a:xfrm>
          <a:prstGeom prst="rect">
            <a:avLst/>
          </a:prstGeom>
        </p:spPr>
      </p:pic>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8627"/>
            <a:ext cx="12192000" cy="6858000"/>
          </a:xfrm>
          <a:prstGeom prst="rect">
            <a:avLst/>
          </a:prstGeom>
          <a:solidFill>
            <a:srgbClr val="1692FE"/>
          </a:solidFill>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5" name="TextBox 14">
            <a:extLst>
              <a:ext uri="{FF2B5EF4-FFF2-40B4-BE49-F238E27FC236}">
                <a16:creationId xmlns:a16="http://schemas.microsoft.com/office/drawing/2014/main" id="{42F723F1-FA62-1C47-8654-729AD353BAF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9" name="Picture 8" descr="A picture containing background pattern&#10;&#10;Description automatically generated">
            <a:extLst>
              <a:ext uri="{FF2B5EF4-FFF2-40B4-BE49-F238E27FC236}">
                <a16:creationId xmlns:a16="http://schemas.microsoft.com/office/drawing/2014/main" id="{775C2474-0EEA-0B40-9A79-4D41459A99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515966" cy="3287527"/>
          </a:xfrm>
          <a:prstGeom prst="rect">
            <a:avLst/>
          </a:prstGeom>
        </p:spPr>
      </p:pic>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2" name="TextBox 1">
            <a:extLst>
              <a:ext uri="{FF2B5EF4-FFF2-40B4-BE49-F238E27FC236}">
                <a16:creationId xmlns:a16="http://schemas.microsoft.com/office/drawing/2014/main" id="{D7BE678B-AAE4-9724-AB76-DDAE2A62E3CC}"/>
              </a:ext>
            </a:extLst>
          </p:cNvPr>
          <p:cNvSpPr txBox="1"/>
          <p:nvPr userDrawn="1">
            <p:extLst>
              <p:ext uri="{1162E1C5-73C7-4A58-AE30-91384D911F3F}">
                <p184:classification xmlns:p184="http://schemas.microsoft.com/office/powerpoint/2018/4/main" val="hdr"/>
              </p:ext>
            </p:extLst>
          </p:nvPr>
        </p:nvSpPr>
        <p:spPr>
          <a:xfrm>
            <a:off x="10741025" y="63500"/>
            <a:ext cx="1416050" cy="152400"/>
          </a:xfrm>
          <a:prstGeom prst="rect">
            <a:avLst/>
          </a:prstGeom>
        </p:spPr>
        <p:txBody>
          <a:bodyPr horzOverflow="overflow" lIns="0" tIns="0" rIns="0" bIns="0">
            <a:spAutoFit/>
          </a:bodyPr>
          <a:lstStyle/>
          <a:p>
            <a:pPr algn="l"/>
            <a:r>
              <a:rPr lang="en-CA" sz="1000" dirty="0">
                <a:solidFill>
                  <a:srgbClr val="000000"/>
                </a:solidFill>
                <a:latin typeface="Calibri" panose="020F0502020204030204" pitchFamily="34" charset="0"/>
                <a:cs typeface="Calibri" panose="020F0502020204030204" pitchFamily="34" charset="0"/>
              </a:rPr>
              <a:t>UNRESTRICTED / ILLIMITÉE</a:t>
            </a:r>
          </a:p>
        </p:txBody>
      </p:sp>
    </p:spTree>
    <p:extLst>
      <p:ext uri="{BB962C8B-B14F-4D97-AF65-F5344CB8AC3E}">
        <p14:creationId xmlns:p14="http://schemas.microsoft.com/office/powerpoint/2010/main" val="13319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age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18B6D4-6B8A-964C-9C06-262B32EAF314}"/>
              </a:ext>
            </a:extLst>
          </p:cNvPr>
          <p:cNvSpPr/>
          <p:nvPr userDrawn="1"/>
        </p:nvSpPr>
        <p:spPr>
          <a:xfrm>
            <a:off x="-1" y="0"/>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0"/>
            <a:ext cx="12192000" cy="6858000"/>
          </a:xfrm>
          <a:prstGeom prst="rect">
            <a:avLst/>
          </a:prstGeom>
          <a:solidFill>
            <a:srgbClr val="92D050"/>
          </a:solidFill>
          <a:ln>
            <a:noFill/>
          </a:ln>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89FD759C-66FB-4B42-855C-811CDC3AEC2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5" name="Picture 14" descr="A picture containing background pattern&#10;&#10;Description automatically generated">
            <a:extLst>
              <a:ext uri="{FF2B5EF4-FFF2-40B4-BE49-F238E27FC236}">
                <a16:creationId xmlns:a16="http://schemas.microsoft.com/office/drawing/2014/main" id="{A88D071C-2835-F84C-B55A-81545A6E57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36" y="-14690"/>
            <a:ext cx="12515966" cy="3287527"/>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2" name="TextBox 1">
            <a:extLst>
              <a:ext uri="{FF2B5EF4-FFF2-40B4-BE49-F238E27FC236}">
                <a16:creationId xmlns:a16="http://schemas.microsoft.com/office/drawing/2014/main" id="{B1979D4A-639B-DDD0-7B66-B133B3AEB0F4}"/>
              </a:ext>
            </a:extLst>
          </p:cNvPr>
          <p:cNvSpPr txBox="1"/>
          <p:nvPr userDrawn="1">
            <p:extLst>
              <p:ext uri="{1162E1C5-73C7-4A58-AE30-91384D911F3F}">
                <p184:classification xmlns:p184="http://schemas.microsoft.com/office/powerpoint/2018/4/main" val="hdr"/>
              </p:ext>
            </p:extLst>
          </p:nvPr>
        </p:nvSpPr>
        <p:spPr>
          <a:xfrm>
            <a:off x="10741025" y="63500"/>
            <a:ext cx="1416050" cy="152400"/>
          </a:xfrm>
          <a:prstGeom prst="rect">
            <a:avLst/>
          </a:prstGeom>
        </p:spPr>
        <p:txBody>
          <a:bodyPr horzOverflow="overflow" lIns="0" tIns="0" rIns="0" bIns="0">
            <a:spAutoFit/>
          </a:bodyPr>
          <a:lstStyle/>
          <a:p>
            <a:pPr algn="l"/>
            <a:r>
              <a:rPr lang="en-CA" sz="1000" dirty="0">
                <a:solidFill>
                  <a:srgbClr val="000000"/>
                </a:solidFill>
                <a:latin typeface="Calibri" panose="020F0502020204030204" pitchFamily="34" charset="0"/>
                <a:cs typeface="Calibri" panose="020F0502020204030204" pitchFamily="34" charset="0"/>
              </a:rPr>
              <a:t>UNRESTRICTED / ILLIMITÉE</a:t>
            </a:r>
          </a:p>
        </p:txBody>
      </p:sp>
    </p:spTree>
    <p:extLst>
      <p:ext uri="{BB962C8B-B14F-4D97-AF65-F5344CB8AC3E}">
        <p14:creationId xmlns:p14="http://schemas.microsoft.com/office/powerpoint/2010/main" val="11035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Black)">
    <p:bg>
      <p:bgPr>
        <a:solidFill>
          <a:srgbClr val="2E343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a:srcRect/>
          <a:stretch/>
        </p:blipFill>
        <p:spPr>
          <a:xfrm>
            <a:off x="5468378" y="0"/>
            <a:ext cx="6720310"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Tree>
    <p:extLst>
      <p:ext uri="{BB962C8B-B14F-4D97-AF65-F5344CB8AC3E}">
        <p14:creationId xmlns:p14="http://schemas.microsoft.com/office/powerpoint/2010/main" val="100700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Page (Bl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65067" y="0"/>
            <a:ext cx="6726933"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rgbClr val="2E84E4"/>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rgbClr val="2E84E4"/>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054CD92C-F398-8E45-95D8-CF72C7F3BB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544" y="6151210"/>
            <a:ext cx="2520053" cy="423630"/>
          </a:xfrm>
          <a:prstGeom prst="rect">
            <a:avLst/>
          </a:prstGeom>
        </p:spPr>
      </p:pic>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4" name="TextBox 13">
            <a:extLst>
              <a:ext uri="{FF2B5EF4-FFF2-40B4-BE49-F238E27FC236}">
                <a16:creationId xmlns:a16="http://schemas.microsoft.com/office/drawing/2014/main" id="{EBFE4B7F-2127-0D41-8301-A39290BF33CC}"/>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9" name="Picture 18">
            <a:extLst>
              <a:ext uri="{FF2B5EF4-FFF2-40B4-BE49-F238E27FC236}">
                <a16:creationId xmlns:a16="http://schemas.microsoft.com/office/drawing/2014/main" id="{3653B96A-7DEE-664F-BA51-7C991CC5D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467" y="152400"/>
            <a:ext cx="6726933" cy="5397190"/>
          </a:xfrm>
          <a:prstGeom prst="rect">
            <a:avLst/>
          </a:prstGeom>
        </p:spPr>
      </p:pic>
      <p:pic>
        <p:nvPicPr>
          <p:cNvPr id="17" name="Picture 16">
            <a:extLst>
              <a:ext uri="{FF2B5EF4-FFF2-40B4-BE49-F238E27FC236}">
                <a16:creationId xmlns:a16="http://schemas.microsoft.com/office/drawing/2014/main" id="{27B9B606-6EF0-9645-B8EE-9627599899DE}"/>
              </a:ext>
            </a:extLst>
          </p:cNvPr>
          <p:cNvPicPr>
            <a:picLocks noChangeAspect="1"/>
          </p:cNvPicPr>
          <p:nvPr userDrawn="1"/>
        </p:nvPicPr>
        <p:blipFill>
          <a:blip r:embed="rId4"/>
          <a:srcRect/>
          <a:stretch/>
        </p:blipFill>
        <p:spPr>
          <a:xfrm>
            <a:off x="-43619" y="0"/>
            <a:ext cx="12320516" cy="3237230"/>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7283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5" name="Picture 4" descr="A picture containing outdoor, tree, snow, forest&#10;&#10;Description automatically generated">
            <a:extLst>
              <a:ext uri="{FF2B5EF4-FFF2-40B4-BE49-F238E27FC236}">
                <a16:creationId xmlns:a16="http://schemas.microsoft.com/office/drawing/2014/main" id="{D64B8ECC-3E1E-D646-8587-2387F8E72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72776"/>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chemeClr val="bg2">
                    <a:lumMod val="25000"/>
                  </a:schemeClr>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238C7676-5009-B340-B46F-298E24EAB5C6}"/>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7" name="Picture 16">
            <a:extLst>
              <a:ext uri="{FF2B5EF4-FFF2-40B4-BE49-F238E27FC236}">
                <a16:creationId xmlns:a16="http://schemas.microsoft.com/office/drawing/2014/main" id="{45FA1ECE-20BC-6143-9DA9-B5ADD2EB4238}"/>
              </a:ext>
            </a:extLst>
          </p:cNvPr>
          <p:cNvPicPr>
            <a:picLocks noChangeAspect="1"/>
          </p:cNvPicPr>
          <p:nvPr userDrawn="1"/>
        </p:nvPicPr>
        <p:blipFill>
          <a:blip r:embed="rId3"/>
          <a:srcRect/>
          <a:stretch/>
        </p:blipFill>
        <p:spPr>
          <a:xfrm>
            <a:off x="-43619" y="0"/>
            <a:ext cx="12320516" cy="323723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2" name="TextBox 1">
            <a:extLst>
              <a:ext uri="{FF2B5EF4-FFF2-40B4-BE49-F238E27FC236}">
                <a16:creationId xmlns:a16="http://schemas.microsoft.com/office/drawing/2014/main" id="{D66C36B4-A16F-A0F7-5C08-55B7F319AC3E}"/>
              </a:ext>
            </a:extLst>
          </p:cNvPr>
          <p:cNvSpPr txBox="1"/>
          <p:nvPr userDrawn="1">
            <p:extLst>
              <p:ext uri="{1162E1C5-73C7-4A58-AE30-91384D911F3F}">
                <p184:classification xmlns:p184="http://schemas.microsoft.com/office/powerpoint/2018/4/main" val="hdr"/>
              </p:ext>
            </p:extLst>
          </p:nvPr>
        </p:nvSpPr>
        <p:spPr>
          <a:xfrm>
            <a:off x="10741025" y="63500"/>
            <a:ext cx="1416050" cy="152400"/>
          </a:xfrm>
          <a:prstGeom prst="rect">
            <a:avLst/>
          </a:prstGeom>
        </p:spPr>
        <p:txBody>
          <a:bodyPr horzOverflow="overflow" lIns="0" tIns="0" rIns="0" bIns="0">
            <a:spAutoFit/>
          </a:bodyPr>
          <a:lstStyle/>
          <a:p>
            <a:pPr algn="l"/>
            <a:r>
              <a:rPr lang="en-CA" sz="1000" dirty="0">
                <a:solidFill>
                  <a:srgbClr val="000000"/>
                </a:solidFill>
                <a:latin typeface="Calibri" panose="020F0502020204030204" pitchFamily="34" charset="0"/>
                <a:cs typeface="Calibri" panose="020F0502020204030204" pitchFamily="34" charset="0"/>
              </a:rPr>
              <a:t>UNRESTRICTED / ILLIMITÉE</a:t>
            </a:r>
          </a:p>
        </p:txBody>
      </p:sp>
    </p:spTree>
    <p:extLst>
      <p:ext uri="{BB962C8B-B14F-4D97-AF65-F5344CB8AC3E}">
        <p14:creationId xmlns:p14="http://schemas.microsoft.com/office/powerpoint/2010/main" val="425060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pic>
        <p:nvPicPr>
          <p:cNvPr id="6" name="Picture 5" descr="A person in a blue shirt&#10;&#10;Description automatically generated">
            <a:extLst>
              <a:ext uri="{FF2B5EF4-FFF2-40B4-BE49-F238E27FC236}">
                <a16:creationId xmlns:a16="http://schemas.microsoft.com/office/drawing/2014/main" id="{28B07108-9933-3645-A4BB-49E710B3735F}"/>
              </a:ext>
            </a:extLst>
          </p:cNvPr>
          <p:cNvPicPr>
            <a:picLocks noChangeAspect="1"/>
          </p:cNvPicPr>
          <p:nvPr userDrawn="1"/>
        </p:nvPicPr>
        <p:blipFill rotWithShape="1">
          <a:blip r:embed="rId2" cstate="email">
            <a:alphaModFix amt="32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5624" b="2"/>
          <a:stretch/>
        </p:blipFill>
        <p:spPr>
          <a:xfrm>
            <a:off x="1" y="0"/>
            <a:ext cx="12191999"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9B922BBB-1555-3B4B-8119-A5EFD59B01B8}"/>
              </a:ext>
            </a:extLst>
          </p:cNvPr>
          <p:cNvPicPr>
            <a:picLocks noChangeAspect="1"/>
          </p:cNvPicPr>
          <p:nvPr userDrawn="1"/>
        </p:nvPicPr>
        <p:blipFill rotWithShape="1">
          <a:blip r:embed="rId4" cstate="email">
            <a:grayscl/>
            <a:alphaModFix amt="9000"/>
            <a:extLst>
              <a:ext uri="{28A0092B-C50C-407E-A947-70E740481C1C}">
                <a14:useLocalDpi xmlns:a14="http://schemas.microsoft.com/office/drawing/2010/main"/>
              </a:ext>
            </a:extLst>
          </a:blip>
          <a:srcRect/>
          <a:stretch/>
        </p:blipFill>
        <p:spPr>
          <a:xfrm>
            <a:off x="-1" y="0"/>
            <a:ext cx="12192000" cy="5034987"/>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rgbClr val="434343"/>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116C7367-508E-2B4D-90AF-57F21150DFCB}"/>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5" name="TextBox 14">
            <a:extLst>
              <a:ext uri="{FF2B5EF4-FFF2-40B4-BE49-F238E27FC236}">
                <a16:creationId xmlns:a16="http://schemas.microsoft.com/office/drawing/2014/main" id="{BF7A7015-2F2C-D34B-96B7-BCB8B9A8930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Tree>
    <p:extLst>
      <p:ext uri="{BB962C8B-B14F-4D97-AF65-F5344CB8AC3E}">
        <p14:creationId xmlns:p14="http://schemas.microsoft.com/office/powerpoint/2010/main" val="1846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4446C1A7-7259-C94E-AAD6-8C8812FC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B44BD560-5584-5542-8F02-B2D7A0911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77740474-9462-BFD3-6BF6-22428A9BF88C}"/>
              </a:ext>
            </a:extLst>
          </p:cNvPr>
          <p:cNvSpPr txBox="1"/>
          <p:nvPr userDrawn="1">
            <p:extLst>
              <p:ext uri="{1162E1C5-73C7-4A58-AE30-91384D911F3F}">
                <p184:classification xmlns:p184="http://schemas.microsoft.com/office/powerpoint/2018/4/main" val="hdr"/>
              </p:ext>
            </p:extLst>
          </p:nvPr>
        </p:nvSpPr>
        <p:spPr>
          <a:xfrm>
            <a:off x="10741025" y="63500"/>
            <a:ext cx="1416050" cy="152400"/>
          </a:xfrm>
          <a:prstGeom prst="rect">
            <a:avLst/>
          </a:prstGeom>
        </p:spPr>
        <p:txBody>
          <a:bodyPr horzOverflow="overflow" lIns="0" tIns="0" rIns="0" bIns="0">
            <a:spAutoFit/>
          </a:bodyPr>
          <a:lstStyle/>
          <a:p>
            <a:pPr algn="l"/>
            <a:r>
              <a:rPr lang="en-CA" sz="1000" dirty="0">
                <a:solidFill>
                  <a:srgbClr val="000000"/>
                </a:solidFill>
                <a:latin typeface="Calibri" panose="020F0502020204030204" pitchFamily="34" charset="0"/>
                <a:cs typeface="Calibri" panose="020F0502020204030204" pitchFamily="34" charset="0"/>
              </a:rPr>
              <a:t>UNRESTRICTED / ILLIMITÉE</a:t>
            </a:r>
          </a:p>
        </p:txBody>
      </p:sp>
    </p:spTree>
    <p:extLst>
      <p:ext uri="{BB962C8B-B14F-4D97-AF65-F5344CB8AC3E}">
        <p14:creationId xmlns:p14="http://schemas.microsoft.com/office/powerpoint/2010/main" val="545391500"/>
      </p:ext>
    </p:extLst>
  </p:cSld>
  <p:clrMap bg1="lt1" tx1="dk1" bg2="lt2" tx2="dk2" accent1="accent1" accent2="accent2" accent3="accent3" accent4="accent4" accent5="accent5" accent6="accent6" hlink="hlink" folHlink="folHlink"/>
  <p:sldLayoutIdLst>
    <p:sldLayoutId id="2147483677" r:id="rId1"/>
    <p:sldLayoutId id="2147483660" r:id="rId2"/>
    <p:sldLayoutId id="2147483663" r:id="rId3"/>
    <p:sldLayoutId id="2147483664" r:id="rId4"/>
    <p:sldLayoutId id="2147483672" r:id="rId5"/>
    <p:sldLayoutId id="2147483666" r:id="rId6"/>
    <p:sldLayoutId id="2147483676" r:id="rId7"/>
    <p:sldLayoutId id="2147483665" r:id="rId8"/>
    <p:sldLayoutId id="2147483679" r:id="rId9"/>
    <p:sldLayoutId id="2147483670" r:id="rId10"/>
    <p:sldLayoutId id="2147483673" r:id="rId11"/>
    <p:sldLayoutId id="2147483671" r:id="rId12"/>
    <p:sldLayoutId id="2147483649" r:id="rId13"/>
    <p:sldLayoutId id="2147483661" r:id="rId14"/>
    <p:sldLayoutId id="2147483667" r:id="rId15"/>
    <p:sldLayoutId id="2147483669" r:id="rId16"/>
    <p:sldLayoutId id="2147483674" r:id="rId17"/>
    <p:sldLayoutId id="2147483675" r:id="rId18"/>
    <p:sldLayoutId id="2147483662" r:id="rId19"/>
  </p:sldLayoutIdLst>
  <p:hf hdr="0" ftr="0" dt="0"/>
  <p:txStyles>
    <p:title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luke.lebel@cnl.ca" TargetMode="External"/><Relationship Id="rId2" Type="http://schemas.openxmlformats.org/officeDocument/2006/relationships/hyperlink" Target="mailto:david.hummel@cnl.ca" TargetMode="External"/><Relationship Id="rId1" Type="http://schemas.openxmlformats.org/officeDocument/2006/relationships/slideLayout" Target="../slideLayouts/slideLayout9.xml"/><Relationship Id="rId5" Type="http://schemas.openxmlformats.org/officeDocument/2006/relationships/hyperlink" Target="mailto:sohan.chouhan@cnl.ca" TargetMode="External"/><Relationship Id="rId4" Type="http://schemas.openxmlformats.org/officeDocument/2006/relationships/hyperlink" Target="mailto:john.cui@cnl.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publications.gc.ca/collections/collection_2018/sc-hc/H129-86-2018-eng.pdf" TargetMode="External"/><Relationship Id="rId4" Type="http://schemas.openxmlformats.org/officeDocument/2006/relationships/hyperlink" Target="https://www-pub.iaea.org/MTCD/Publications/PDF/P_1708_web.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hdx.healthdata.org/gbd-2019"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56F12-0EAE-A742-AF37-260BAF0877EE}"/>
              </a:ext>
            </a:extLst>
          </p:cNvPr>
          <p:cNvSpPr txBox="1"/>
          <p:nvPr/>
        </p:nvSpPr>
        <p:spPr>
          <a:xfrm>
            <a:off x="769243" y="2228671"/>
            <a:ext cx="5667800" cy="1815882"/>
          </a:xfrm>
          <a:prstGeom prst="rect">
            <a:avLst/>
          </a:prstGeom>
          <a:noFill/>
        </p:spPr>
        <p:txBody>
          <a:bodyPr wrap="square" rtlCol="0">
            <a:spAutoFit/>
          </a:bodyPr>
          <a:lstStyle/>
          <a:p>
            <a:r>
              <a:rPr lang="en-US" sz="2800" dirty="0">
                <a:solidFill>
                  <a:srgbClr val="3184E3"/>
                </a:solidFill>
                <a:latin typeface="F37 Ginger Pro" pitchFamily="2" charset="0"/>
                <a:ea typeface="Verdana" panose="020B0604030504040204" pitchFamily="34" charset="0"/>
                <a:cs typeface="Calibri" panose="020F0502020204030204" pitchFamily="34" charset="0"/>
              </a:rPr>
              <a:t>A Method for Sizing </a:t>
            </a:r>
            <a:r>
              <a:rPr lang="en-US" sz="2800" b="1" dirty="0">
                <a:solidFill>
                  <a:srgbClr val="3184E3"/>
                </a:solidFill>
                <a:latin typeface="F37 Ginger Pro Bold" panose="020B0604020202020204" charset="0"/>
                <a:ea typeface="Verdana" panose="020B0604030504040204" pitchFamily="34" charset="0"/>
                <a:cs typeface="Calibri" panose="020F0502020204030204" pitchFamily="34" charset="0"/>
              </a:rPr>
              <a:t>Emergency Planning Zones </a:t>
            </a:r>
            <a:r>
              <a:rPr lang="en-US" sz="2800" dirty="0">
                <a:solidFill>
                  <a:srgbClr val="3184E3"/>
                </a:solidFill>
                <a:latin typeface="F37 Ginger Pro" pitchFamily="2" charset="0"/>
                <a:ea typeface="Verdana" panose="020B0604030504040204" pitchFamily="34" charset="0"/>
                <a:cs typeface="Calibri" panose="020F0502020204030204" pitchFamily="34" charset="0"/>
              </a:rPr>
              <a:t>around </a:t>
            </a:r>
            <a:r>
              <a:rPr lang="en-US" sz="2800" b="1" dirty="0">
                <a:solidFill>
                  <a:srgbClr val="3184E3"/>
                </a:solidFill>
                <a:latin typeface="F37 Ginger Pro Bold" panose="020B0604020202020204" charset="0"/>
                <a:ea typeface="Verdana" panose="020B0604030504040204" pitchFamily="34" charset="0"/>
                <a:cs typeface="Calibri" panose="020F0502020204030204" pitchFamily="34" charset="0"/>
              </a:rPr>
              <a:t>Small Modular Reactors</a:t>
            </a:r>
            <a:r>
              <a:rPr lang="en-US" sz="2800" dirty="0">
                <a:solidFill>
                  <a:srgbClr val="3184E3"/>
                </a:solidFill>
                <a:latin typeface="F37 Ginger Pro" pitchFamily="2" charset="0"/>
                <a:ea typeface="Verdana" panose="020B0604030504040204" pitchFamily="34" charset="0"/>
                <a:cs typeface="Calibri" panose="020F0502020204030204" pitchFamily="34" charset="0"/>
              </a:rPr>
              <a:t> and New Reactor Technologies</a:t>
            </a:r>
            <a:endParaRPr lang="en-US" sz="2800" b="1" dirty="0">
              <a:solidFill>
                <a:srgbClr val="3184E3"/>
              </a:solidFill>
              <a:latin typeface="F37 Ginger Pro Bold" pitchFamily="2" charset="0"/>
              <a:ea typeface="Verdan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EC33FD0-5523-524A-941C-2A3F07ABED2A}"/>
              </a:ext>
            </a:extLst>
          </p:cNvPr>
          <p:cNvSpPr txBox="1"/>
          <p:nvPr/>
        </p:nvSpPr>
        <p:spPr>
          <a:xfrm>
            <a:off x="804555" y="4351779"/>
            <a:ext cx="5291445" cy="707886"/>
          </a:xfrm>
          <a:prstGeom prst="rect">
            <a:avLst/>
          </a:prstGeom>
          <a:noFill/>
        </p:spPr>
        <p:txBody>
          <a:bodyPr wrap="square" rtlCol="0">
            <a:spAutoFit/>
          </a:bodyPr>
          <a:lstStyle/>
          <a:p>
            <a:r>
              <a:rPr lang="en-CA" sz="2000" b="1" dirty="0">
                <a:solidFill>
                  <a:srgbClr val="434343"/>
                </a:solidFill>
                <a:latin typeface="F37 Ginger Pro" pitchFamily="2" charset="0"/>
                <a:ea typeface="Verdana" panose="020B0604030504040204" pitchFamily="34" charset="0"/>
                <a:cs typeface="Verdana" panose="020B0604030504040204" pitchFamily="34" charset="0"/>
              </a:rPr>
              <a:t>David Hummel</a:t>
            </a:r>
            <a:r>
              <a:rPr lang="en-CA" sz="2000" dirty="0">
                <a:solidFill>
                  <a:srgbClr val="434343"/>
                </a:solidFill>
                <a:latin typeface="F37 Ginger Pro" pitchFamily="2" charset="0"/>
                <a:ea typeface="Verdana" panose="020B0604030504040204" pitchFamily="34" charset="0"/>
                <a:cs typeface="Verdana" panose="020B0604030504040204" pitchFamily="34" charset="0"/>
              </a:rPr>
              <a:t>, Luke Lebel, John Cui, and Sohan Chouhan</a:t>
            </a:r>
            <a:endParaRPr lang="en-US" sz="2000" b="1" dirty="0">
              <a:solidFill>
                <a:srgbClr val="434343"/>
              </a:solidFill>
              <a:latin typeface="F37 Ginger Pro" pitchFamily="2"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9F3380F-EAE4-1C48-AFA7-CA82BF51F637}"/>
              </a:ext>
            </a:extLst>
          </p:cNvPr>
          <p:cNvSpPr txBox="1"/>
          <p:nvPr/>
        </p:nvSpPr>
        <p:spPr>
          <a:xfrm>
            <a:off x="804554" y="5474758"/>
            <a:ext cx="5291445" cy="400110"/>
          </a:xfrm>
          <a:prstGeom prst="rect">
            <a:avLst/>
          </a:prstGeom>
          <a:noFill/>
        </p:spPr>
        <p:txBody>
          <a:bodyPr wrap="square" rtlCol="0">
            <a:spAutoFit/>
          </a:bodyPr>
          <a:lstStyle/>
          <a:p>
            <a:r>
              <a:rPr lang="en-CA" sz="1000" dirty="0">
                <a:solidFill>
                  <a:srgbClr val="434343"/>
                </a:solidFill>
                <a:ea typeface="Verdana" panose="020B0604030504040204" pitchFamily="34" charset="0"/>
                <a:cs typeface="Verdana" panose="020B0604030504040204" pitchFamily="34" charset="0"/>
              </a:rPr>
              <a:t>International Conference on Small Modular Reactors and their Applications</a:t>
            </a:r>
          </a:p>
          <a:p>
            <a:r>
              <a:rPr lang="en-CA" sz="1000" dirty="0">
                <a:solidFill>
                  <a:srgbClr val="434343"/>
                </a:solidFill>
                <a:ea typeface="Verdana" panose="020B0604030504040204" pitchFamily="34" charset="0"/>
                <a:cs typeface="Verdana" panose="020B0604030504040204" pitchFamily="34" charset="0"/>
              </a:rPr>
              <a:t>21-25 October 2024, Vienna, Austria</a:t>
            </a:r>
            <a:endParaRPr lang="en-US" sz="1000" dirty="0">
              <a:solidFill>
                <a:srgbClr val="434343"/>
              </a:solidFill>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210" y="806902"/>
            <a:ext cx="4070840" cy="950114"/>
          </a:xfrm>
          <a:prstGeom prst="rect">
            <a:avLst/>
          </a:prstGeom>
        </p:spPr>
      </p:pic>
      <p:pic>
        <p:nvPicPr>
          <p:cNvPr id="6" name="Picture 5">
            <a:extLst>
              <a:ext uri="{FF2B5EF4-FFF2-40B4-BE49-F238E27FC236}">
                <a16:creationId xmlns:a16="http://schemas.microsoft.com/office/drawing/2014/main" id="{003B1244-2050-DF68-A429-79E4533A50EB}"/>
              </a:ext>
            </a:extLst>
          </p:cNvPr>
          <p:cNvPicPr>
            <a:picLocks noChangeAspect="1"/>
          </p:cNvPicPr>
          <p:nvPr/>
        </p:nvPicPr>
        <p:blipFill rotWithShape="1">
          <a:blip r:embed="rId4">
            <a:extLst>
              <a:ext uri="{28A0092B-C50C-407E-A947-70E740481C1C}">
                <a14:useLocalDpi xmlns:a14="http://schemas.microsoft.com/office/drawing/2010/main" val="0"/>
              </a:ext>
            </a:extLst>
          </a:blip>
          <a:srcRect l="8067" t="2089" r="6111"/>
          <a:stretch/>
        </p:blipFill>
        <p:spPr>
          <a:xfrm>
            <a:off x="6260386" y="1021470"/>
            <a:ext cx="5667800" cy="4837863"/>
          </a:xfrm>
          <a:prstGeom prst="rect">
            <a:avLst/>
          </a:prstGeom>
        </p:spPr>
      </p:pic>
      <p:sp>
        <p:nvSpPr>
          <p:cNvPr id="5" name="TextBox 4">
            <a:extLst>
              <a:ext uri="{FF2B5EF4-FFF2-40B4-BE49-F238E27FC236}">
                <a16:creationId xmlns:a16="http://schemas.microsoft.com/office/drawing/2014/main" id="{DB737578-CACD-42C1-3A75-8587EC0287BA}"/>
              </a:ext>
            </a:extLst>
          </p:cNvPr>
          <p:cNvSpPr txBox="1"/>
          <p:nvPr/>
        </p:nvSpPr>
        <p:spPr>
          <a:xfrm>
            <a:off x="9965932" y="6478103"/>
            <a:ext cx="2125903" cy="338554"/>
          </a:xfrm>
          <a:prstGeom prst="rect">
            <a:avLst/>
          </a:prstGeom>
        </p:spPr>
        <p:txBody>
          <a:bodyPr wrap="none" rtlCol="0">
            <a:spAutoFit/>
          </a:bodyPr>
          <a:lstStyle/>
          <a:p>
            <a:pPr marL="0" indent="0" algn="l">
              <a:lnSpc>
                <a:spcPct val="100000"/>
              </a:lnSpc>
              <a:buNone/>
            </a:pPr>
            <a:r>
              <a:rPr lang="en-CA" sz="1600" dirty="0">
                <a:solidFill>
                  <a:srgbClr val="434343"/>
                </a:solidFill>
                <a:latin typeface="F37 Ginger Pro" pitchFamily="2" charset="0"/>
              </a:rPr>
              <a:t>153-120200-001-000</a:t>
            </a:r>
          </a:p>
        </p:txBody>
      </p:sp>
    </p:spTree>
    <p:extLst>
      <p:ext uri="{BB962C8B-B14F-4D97-AF65-F5344CB8AC3E}">
        <p14:creationId xmlns:p14="http://schemas.microsoft.com/office/powerpoint/2010/main" val="192914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Demonstration Case Study</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Source term estimation: MELCOR model of a generic small modular reactor (SMR)</a:t>
            </a:r>
          </a:p>
        </p:txBody>
      </p:sp>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6157474" cy="361268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A model of a generic 160 </a:t>
            </a:r>
            <a:r>
              <a:rPr lang="en-CA" sz="1800" dirty="0" err="1">
                <a:latin typeface="+mn-lt"/>
              </a:rPr>
              <a:t>MW</a:t>
            </a:r>
            <a:r>
              <a:rPr lang="en-CA" sz="1800" baseline="-25000" dirty="0" err="1">
                <a:latin typeface="+mn-lt"/>
              </a:rPr>
              <a:t>th</a:t>
            </a:r>
            <a:r>
              <a:rPr lang="en-CA" sz="1800" dirty="0">
                <a:latin typeface="+mn-lt"/>
              </a:rPr>
              <a:t> integral pressurized water reactor (</a:t>
            </a:r>
            <a:r>
              <a:rPr lang="en-CA" sz="1800" dirty="0" err="1">
                <a:latin typeface="+mn-lt"/>
              </a:rPr>
              <a:t>iPWR</a:t>
            </a:r>
            <a:r>
              <a:rPr lang="en-CA" sz="1800" dirty="0">
                <a:latin typeface="+mn-lt"/>
              </a:rPr>
              <a:t>) SMR was created with the code MELCOR.</a:t>
            </a:r>
          </a:p>
          <a:p>
            <a:pPr marL="0" indent="0">
              <a:buNone/>
            </a:pPr>
            <a:r>
              <a:rPr lang="en-CA" sz="1800" dirty="0">
                <a:latin typeface="+mn-lt"/>
              </a:rPr>
              <a:t>The model predicts transient behaviour and radionuclide release to the environment (source term) under the assumptions that:</a:t>
            </a:r>
          </a:p>
          <a:p>
            <a:pPr lvl="1"/>
            <a:r>
              <a:rPr lang="en-CA" sz="1600" dirty="0">
                <a:latin typeface="+mn-lt"/>
              </a:rPr>
              <a:t>Station blackout (SBO) has occurred.</a:t>
            </a:r>
          </a:p>
          <a:p>
            <a:pPr lvl="1"/>
            <a:r>
              <a:rPr lang="en-CA" sz="1600" dirty="0">
                <a:latin typeface="+mn-lt"/>
              </a:rPr>
              <a:t>Alternative steam generator feed water may or may not be available after some delay.</a:t>
            </a:r>
          </a:p>
          <a:p>
            <a:pPr lvl="1"/>
            <a:r>
              <a:rPr lang="en-CA" sz="1600" dirty="0">
                <a:latin typeface="+mn-lt"/>
              </a:rPr>
              <a:t>The decay heat removal system is operating at full or reduced capacity.</a:t>
            </a:r>
          </a:p>
          <a:p>
            <a:pPr lvl="1"/>
            <a:r>
              <a:rPr lang="en-CA" sz="1600" dirty="0">
                <a:latin typeface="+mn-lt"/>
              </a:rPr>
              <a:t>The containment vessel is intact or has leak (break).</a:t>
            </a:r>
          </a:p>
          <a:p>
            <a:pPr lvl="1"/>
            <a:r>
              <a:rPr lang="en-CA" sz="1600" dirty="0">
                <a:latin typeface="+mn-lt"/>
              </a:rPr>
              <a:t>The operating pool is intact or has a leak (break).</a:t>
            </a:r>
          </a:p>
        </p:txBody>
      </p:sp>
      <p:pic>
        <p:nvPicPr>
          <p:cNvPr id="3" name="Picture 2" descr="A diagram of a machine&#10;&#10;Description automatically generated">
            <a:extLst>
              <a:ext uri="{FF2B5EF4-FFF2-40B4-BE49-F238E27FC236}">
                <a16:creationId xmlns:a16="http://schemas.microsoft.com/office/drawing/2014/main" id="{AFD96383-675E-516B-BEF0-15EF9AF5F804}"/>
              </a:ext>
            </a:extLst>
          </p:cNvPr>
          <p:cNvPicPr>
            <a:picLocks noChangeAspect="1"/>
          </p:cNvPicPr>
          <p:nvPr/>
        </p:nvPicPr>
        <p:blipFill>
          <a:blip r:embed="rId2"/>
          <a:stretch>
            <a:fillRect/>
          </a:stretch>
        </p:blipFill>
        <p:spPr>
          <a:xfrm>
            <a:off x="6657273" y="1552166"/>
            <a:ext cx="4857115" cy="4319905"/>
          </a:xfrm>
          <a:prstGeom prst="rect">
            <a:avLst/>
          </a:prstGeom>
        </p:spPr>
      </p:pic>
      <p:sp>
        <p:nvSpPr>
          <p:cNvPr id="6" name="TextBox 5">
            <a:extLst>
              <a:ext uri="{FF2B5EF4-FFF2-40B4-BE49-F238E27FC236}">
                <a16:creationId xmlns:a16="http://schemas.microsoft.com/office/drawing/2014/main" id="{167C938B-1501-F252-B120-F43879D529B6}"/>
              </a:ext>
            </a:extLst>
          </p:cNvPr>
          <p:cNvSpPr txBox="1"/>
          <p:nvPr/>
        </p:nvSpPr>
        <p:spPr>
          <a:xfrm>
            <a:off x="7577740" y="5847888"/>
            <a:ext cx="3016180" cy="276999"/>
          </a:xfrm>
          <a:prstGeom prst="rect">
            <a:avLst/>
          </a:prstGeom>
          <a:noFill/>
        </p:spPr>
        <p:txBody>
          <a:bodyPr wrap="square">
            <a:spAutoFit/>
          </a:bodyPr>
          <a:lstStyle/>
          <a:p>
            <a:r>
              <a:rPr lang="en-CA" sz="1200" b="1" kern="0" dirty="0">
                <a:effectLst/>
                <a:latin typeface="Calibri" panose="020F0502020204030204" pitchFamily="34" charset="0"/>
                <a:ea typeface="Times New Roman" panose="02020603050405020304" pitchFamily="18" charset="0"/>
                <a:cs typeface="Times New Roman" panose="02020603050405020304" pitchFamily="18" charset="0"/>
              </a:rPr>
              <a:t>Idealization of the generic </a:t>
            </a:r>
            <a:r>
              <a:rPr lang="en-CA" sz="1200" b="1" kern="0" dirty="0" err="1">
                <a:effectLst/>
                <a:latin typeface="Calibri" panose="020F0502020204030204" pitchFamily="34" charset="0"/>
                <a:ea typeface="Times New Roman" panose="02020603050405020304" pitchFamily="18" charset="0"/>
                <a:cs typeface="Times New Roman" panose="02020603050405020304" pitchFamily="18" charset="0"/>
              </a:rPr>
              <a:t>iPWR</a:t>
            </a:r>
            <a:r>
              <a:rPr lang="en-CA" sz="1200" b="1" kern="0" dirty="0">
                <a:effectLst/>
                <a:latin typeface="Calibri" panose="020F0502020204030204" pitchFamily="34" charset="0"/>
                <a:ea typeface="Times New Roman" panose="02020603050405020304" pitchFamily="18" charset="0"/>
                <a:cs typeface="Times New Roman" panose="02020603050405020304" pitchFamily="18" charset="0"/>
              </a:rPr>
              <a:t> in MELCOR </a:t>
            </a:r>
            <a:endParaRPr lang="en-CA" sz="1200" b="1" dirty="0"/>
          </a:p>
        </p:txBody>
      </p:sp>
      <p:sp>
        <p:nvSpPr>
          <p:cNvPr id="11" name="TextBox 10">
            <a:extLst>
              <a:ext uri="{FF2B5EF4-FFF2-40B4-BE49-F238E27FC236}">
                <a16:creationId xmlns:a16="http://schemas.microsoft.com/office/drawing/2014/main" id="{7714A66C-6031-44EB-A98C-0F1A0680D1E1}"/>
              </a:ext>
            </a:extLst>
          </p:cNvPr>
          <p:cNvSpPr txBox="1"/>
          <p:nvPr/>
        </p:nvSpPr>
        <p:spPr>
          <a:xfrm>
            <a:off x="497634" y="5286471"/>
            <a:ext cx="6300000" cy="830997"/>
          </a:xfrm>
          <a:prstGeom prst="rect">
            <a:avLst/>
          </a:prstGeom>
          <a:noFill/>
        </p:spPr>
        <p:txBody>
          <a:bodyPr wrap="square">
            <a:spAutoFit/>
          </a:bodyPr>
          <a:lstStyle/>
          <a:p>
            <a:r>
              <a:rPr lang="en-GB" sz="1200" dirty="0">
                <a:effectLst/>
                <a:ea typeface="Times New Roman" panose="02020603050405020304" pitchFamily="18" charset="0"/>
              </a:rPr>
              <a:t>CUI, J., LEBEL, L., MORREALE, A., HUMMEL, D., MELCOR model of </a:t>
            </a:r>
            <a:r>
              <a:rPr lang="en-GB" sz="1200" dirty="0" err="1">
                <a:effectLst/>
                <a:ea typeface="Times New Roman" panose="02020603050405020304" pitchFamily="18" charset="0"/>
              </a:rPr>
              <a:t>iPWR</a:t>
            </a:r>
            <a:r>
              <a:rPr lang="en-GB" sz="1200" dirty="0">
                <a:effectLst/>
                <a:ea typeface="Times New Roman" panose="02020603050405020304" pitchFamily="18" charset="0"/>
              </a:rPr>
              <a:t> and application to emergency planning zone study, The 14</a:t>
            </a:r>
            <a:r>
              <a:rPr lang="en-GB" sz="1200" baseline="30000" dirty="0">
                <a:effectLst/>
                <a:ea typeface="Times New Roman" panose="02020603050405020304" pitchFamily="18" charset="0"/>
              </a:rPr>
              <a:t>th</a:t>
            </a:r>
            <a:r>
              <a:rPr lang="en-GB" sz="1200" dirty="0">
                <a:effectLst/>
                <a:ea typeface="Times New Roman" panose="02020603050405020304" pitchFamily="18" charset="0"/>
              </a:rPr>
              <a:t> International Topical Meeting on Nuclear Reactor Thermal-Hydraulics, Operation, and Safety (NUTHOS-14), Canadian Nuclear Society, Vancouver (2024).</a:t>
            </a:r>
            <a:endParaRPr lang="en-CA" sz="1200" dirty="0"/>
          </a:p>
        </p:txBody>
      </p:sp>
    </p:spTree>
    <p:extLst>
      <p:ext uri="{BB962C8B-B14F-4D97-AF65-F5344CB8AC3E}">
        <p14:creationId xmlns:p14="http://schemas.microsoft.com/office/powerpoint/2010/main" val="289924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Demonstration Case Study</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Source term estimation: generation of event sequences</a:t>
            </a:r>
          </a:p>
        </p:txBody>
      </p:sp>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800" y="1552165"/>
            <a:ext cx="5137326" cy="430442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A risk-</a:t>
            </a:r>
            <a:r>
              <a:rPr lang="en-CA" sz="1800" i="1" dirty="0">
                <a:latin typeface="+mn-lt"/>
              </a:rPr>
              <a:t>based </a:t>
            </a:r>
            <a:r>
              <a:rPr lang="en-CA" sz="1800" dirty="0">
                <a:latin typeface="+mn-lt"/>
              </a:rPr>
              <a:t>approach to size the EPZ was posited to incorporate many aspects of Level 2 and Level 3 probabilistic safety analysis (PSA).</a:t>
            </a:r>
          </a:p>
          <a:p>
            <a:pPr marL="0" indent="0">
              <a:buNone/>
            </a:pPr>
            <a:r>
              <a:rPr lang="en-CA" sz="1800" dirty="0">
                <a:latin typeface="+mn-lt"/>
              </a:rPr>
              <a:t>The generic SMR modelled with MELCOR was not a complete design, so PSA results were not available.</a:t>
            </a:r>
          </a:p>
          <a:p>
            <a:pPr marL="0" indent="0">
              <a:buNone/>
            </a:pPr>
            <a:r>
              <a:rPr lang="en-CA" sz="1800" dirty="0">
                <a:latin typeface="+mn-lt"/>
              </a:rPr>
              <a:t>Model Level 2 PSA results were created by assuming specific system failure frequencies and combinations of events.</a:t>
            </a:r>
            <a:endParaRPr lang="en-US" sz="1800" dirty="0">
              <a:latin typeface="+mn-lt"/>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91572F8-679D-1A23-7EA6-26826F866D4E}"/>
                  </a:ext>
                </a:extLst>
              </p:cNvPr>
              <p:cNvGraphicFramePr>
                <a:graphicFrameLocks noGrp="1"/>
              </p:cNvGraphicFramePr>
              <p:nvPr>
                <p:extLst>
                  <p:ext uri="{D42A27DB-BD31-4B8C-83A1-F6EECF244321}">
                    <p14:modId xmlns:p14="http://schemas.microsoft.com/office/powerpoint/2010/main" val="2772565326"/>
                  </p:ext>
                </p:extLst>
              </p:nvPr>
            </p:nvGraphicFramePr>
            <p:xfrm>
              <a:off x="5844679" y="1794220"/>
              <a:ext cx="5747629" cy="3657600"/>
            </p:xfrm>
            <a:graphic>
              <a:graphicData uri="http://schemas.openxmlformats.org/drawingml/2006/table">
                <a:tbl>
                  <a:tblPr firstRow="1" firstCol="1" bandRow="1">
                    <a:tableStyleId>{9D7B26C5-4107-4FEC-AEDC-1716B250A1EF}</a:tableStyleId>
                  </a:tblPr>
                  <a:tblGrid>
                    <a:gridCol w="540000">
                      <a:extLst>
                        <a:ext uri="{9D8B030D-6E8A-4147-A177-3AD203B41FA5}">
                          <a16:colId xmlns:a16="http://schemas.microsoft.com/office/drawing/2014/main" val="1879168300"/>
                        </a:ext>
                      </a:extLst>
                    </a:gridCol>
                    <a:gridCol w="900000">
                      <a:extLst>
                        <a:ext uri="{9D8B030D-6E8A-4147-A177-3AD203B41FA5}">
                          <a16:colId xmlns:a16="http://schemas.microsoft.com/office/drawing/2014/main" val="685841077"/>
                        </a:ext>
                      </a:extLst>
                    </a:gridCol>
                    <a:gridCol w="859851">
                      <a:extLst>
                        <a:ext uri="{9D8B030D-6E8A-4147-A177-3AD203B41FA5}">
                          <a16:colId xmlns:a16="http://schemas.microsoft.com/office/drawing/2014/main" val="2966037472"/>
                        </a:ext>
                      </a:extLst>
                    </a:gridCol>
                    <a:gridCol w="828000">
                      <a:extLst>
                        <a:ext uri="{9D8B030D-6E8A-4147-A177-3AD203B41FA5}">
                          <a16:colId xmlns:a16="http://schemas.microsoft.com/office/drawing/2014/main" val="2746725000"/>
                        </a:ext>
                      </a:extLst>
                    </a:gridCol>
                    <a:gridCol w="828000">
                      <a:extLst>
                        <a:ext uri="{9D8B030D-6E8A-4147-A177-3AD203B41FA5}">
                          <a16:colId xmlns:a16="http://schemas.microsoft.com/office/drawing/2014/main" val="891873196"/>
                        </a:ext>
                      </a:extLst>
                    </a:gridCol>
                    <a:gridCol w="931927">
                      <a:extLst>
                        <a:ext uri="{9D8B030D-6E8A-4147-A177-3AD203B41FA5}">
                          <a16:colId xmlns:a16="http://schemas.microsoft.com/office/drawing/2014/main" val="2724339719"/>
                        </a:ext>
                      </a:extLst>
                    </a:gridCol>
                    <a:gridCol w="859851">
                      <a:extLst>
                        <a:ext uri="{9D8B030D-6E8A-4147-A177-3AD203B41FA5}">
                          <a16:colId xmlns:a16="http://schemas.microsoft.com/office/drawing/2014/main" val="1973858535"/>
                        </a:ext>
                      </a:extLst>
                    </a:gridCol>
                  </a:tblGrid>
                  <a:tr h="462244">
                    <a:tc>
                      <a:txBody>
                        <a:bodyPr/>
                        <a:lstStyle/>
                        <a:p>
                          <a:pPr algn="ctr">
                            <a:lnSpc>
                              <a:spcPct val="100000"/>
                            </a:lnSpc>
                          </a:pPr>
                          <a:r>
                            <a:rPr lang="en-GB" sz="1600" dirty="0">
                              <a:effectLst/>
                            </a:rPr>
                            <a:t>Case</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SGFW</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DHRS</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CV Break [cm</a:t>
                          </a:r>
                          <a:r>
                            <a:rPr lang="en-GB" sz="1400" baseline="30000" dirty="0">
                              <a:effectLst/>
                            </a:rPr>
                            <a:t>2</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OP Break [cm</a:t>
                          </a:r>
                          <a:r>
                            <a:rPr lang="en-GB" sz="1400" baseline="30000" dirty="0">
                              <a:effectLst/>
                            </a:rPr>
                            <a:t>2</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Frequency </a:t>
                          </a:r>
                          <a:br>
                            <a:rPr lang="en-GB" sz="1400" dirty="0">
                              <a:effectLst/>
                            </a:rPr>
                          </a:br>
                          <a:r>
                            <a:rPr lang="en-GB" sz="1400" dirty="0">
                              <a:effectLst/>
                            </a:rPr>
                            <a:t>[y</a:t>
                          </a:r>
                          <a:r>
                            <a:rPr lang="en-GB" sz="1400" baseline="30000" dirty="0">
                              <a:effectLst/>
                            </a:rPr>
                            <a:t>-1</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baseline="30000" dirty="0">
                              <a:effectLst/>
                            </a:rPr>
                            <a:t>137</a:t>
                          </a:r>
                          <a:r>
                            <a:rPr lang="en-GB" sz="1600" dirty="0">
                              <a:effectLst/>
                            </a:rPr>
                            <a:t>Cs [</a:t>
                          </a:r>
                          <a:r>
                            <a:rPr lang="en-GB" sz="1600" dirty="0" err="1">
                              <a:effectLst/>
                            </a:rPr>
                            <a:t>Bq</a:t>
                          </a:r>
                          <a:r>
                            <a:rPr lang="en-GB" sz="1600" dirty="0">
                              <a:effectLst/>
                            </a:rPr>
                            <a:t>]</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35012325"/>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2J</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100%</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1.0E14</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66702232"/>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2K</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50%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1.0E-13</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4.6E13</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86429098"/>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2L</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9.4E12</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890104036"/>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3A</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702386689"/>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3D</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3.0E15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887460223"/>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3E</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≥3 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4.2E15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281236862"/>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3F</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≥6 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1.5E-14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37967967"/>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3G</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≥12 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3.5E-14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3.9E15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273834318"/>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6.7E14</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88167021"/>
                      </a:ext>
                    </a:extLst>
                  </a:tr>
                  <a:tr h="238605">
                    <a:tc>
                      <a:txBody>
                        <a:bodyPr/>
                        <a:lstStyle/>
                        <a:p>
                          <a:pPr algn="ctr">
                            <a:lnSpc>
                              <a:spcPct val="100000"/>
                            </a:lnSpc>
                          </a:pPr>
                          <a:r>
                            <a:rPr lang="en-GB" sz="1600" dirty="0">
                              <a:solidFill>
                                <a:srgbClr val="000000"/>
                              </a:solidFill>
                              <a:effectLst/>
                              <a:latin typeface="+mn-lt"/>
                              <a:ea typeface="Times New Roman" panose="02020603050405020304" pitchFamily="18" charset="0"/>
                            </a:rPr>
                            <a:t>3K</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1.4E15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32887328"/>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3L</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 3h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4.2E15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61948837"/>
                      </a:ext>
                    </a:extLst>
                  </a:tr>
                  <a:tr h="238605">
                    <a:tc>
                      <a:txBody>
                        <a:bodyPr/>
                        <a:lstStyle/>
                        <a:p>
                          <a:pPr algn="ctr">
                            <a:lnSpc>
                              <a:spcPct val="100000"/>
                            </a:lnSpc>
                          </a:pPr>
                          <a:r>
                            <a:rPr lang="en-GB" sz="1600">
                              <a:solidFill>
                                <a:srgbClr val="000000"/>
                              </a:solidFill>
                              <a:effectLst/>
                              <a:latin typeface="+mn-lt"/>
                              <a:ea typeface="Times New Roman" panose="02020603050405020304" pitchFamily="18" charset="0"/>
                            </a:rPr>
                            <a:t>3M</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≥6 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latin typeface="+mn-lt"/>
                              <a:ea typeface="Times New Roman" panose="02020603050405020304" pitchFamily="18" charset="0"/>
                            </a:rPr>
                            <a:t>1.5E-13</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63438288"/>
                      </a:ext>
                    </a:extLst>
                  </a:tr>
                  <a:tr h="238605">
                    <a:tc>
                      <a:txBody>
                        <a:bodyPr/>
                        <a:lstStyle/>
                        <a:p>
                          <a:pPr algn="ctr">
                            <a:lnSpc>
                              <a:spcPct val="100000"/>
                            </a:lnSpc>
                          </a:pPr>
                          <a:r>
                            <a:rPr lang="en-GB" sz="1600" dirty="0">
                              <a:solidFill>
                                <a:srgbClr val="000000"/>
                              </a:solidFill>
                              <a:effectLst/>
                              <a:latin typeface="+mn-lt"/>
                              <a:ea typeface="Times New Roman" panose="02020603050405020304" pitchFamily="18" charset="0"/>
                            </a:rPr>
                            <a:t>3N</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i="1">
                                  <a:effectLst/>
                                  <a:latin typeface="Cambria Math" panose="02040503050406030204" pitchFamily="18" charset="0"/>
                                  <a:ea typeface="Times New Roman" panose="02020603050405020304" pitchFamily="18" charset="0"/>
                                </a:rPr>
                                <m:t>𝑡</m:t>
                              </m:r>
                            </m:oMath>
                          </a14:m>
                          <a:r>
                            <a:rPr lang="en-GB" sz="1600">
                              <a:effectLst/>
                              <a:latin typeface="+mn-lt"/>
                              <a:ea typeface="Times New Roman" panose="02020603050405020304" pitchFamily="18" charset="0"/>
                            </a:rPr>
                            <a:t>≥12 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3.5E-13</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FF0000"/>
                              </a:solidFill>
                              <a:effectLst/>
                              <a:latin typeface="+mn-lt"/>
                              <a:ea typeface="Times New Roman" panose="02020603050405020304" pitchFamily="18" charset="0"/>
                            </a:rPr>
                            <a:t>3.9E15</a:t>
                          </a:r>
                          <a:endParaRPr lang="en-CA"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924608220"/>
                      </a:ext>
                    </a:extLst>
                  </a:tr>
                </a:tbl>
              </a:graphicData>
            </a:graphic>
          </p:graphicFrame>
        </mc:Choice>
        <mc:Fallback xmlns="">
          <p:graphicFrame>
            <p:nvGraphicFramePr>
              <p:cNvPr id="4" name="Table 3">
                <a:extLst>
                  <a:ext uri="{FF2B5EF4-FFF2-40B4-BE49-F238E27FC236}">
                    <a16:creationId xmlns:a16="http://schemas.microsoft.com/office/drawing/2014/main" id="{491572F8-679D-1A23-7EA6-26826F866D4E}"/>
                  </a:ext>
                </a:extLst>
              </p:cNvPr>
              <p:cNvGraphicFramePr>
                <a:graphicFrameLocks noGrp="1"/>
              </p:cNvGraphicFramePr>
              <p:nvPr>
                <p:extLst>
                  <p:ext uri="{D42A27DB-BD31-4B8C-83A1-F6EECF244321}">
                    <p14:modId xmlns:p14="http://schemas.microsoft.com/office/powerpoint/2010/main" val="2772565326"/>
                  </p:ext>
                </p:extLst>
              </p:nvPr>
            </p:nvGraphicFramePr>
            <p:xfrm>
              <a:off x="5844679" y="1794220"/>
              <a:ext cx="5747629" cy="3657600"/>
            </p:xfrm>
            <a:graphic>
              <a:graphicData uri="http://schemas.openxmlformats.org/drawingml/2006/table">
                <a:tbl>
                  <a:tblPr firstRow="1" firstCol="1" bandRow="1">
                    <a:tableStyleId>{9D7B26C5-4107-4FEC-AEDC-1716B250A1EF}</a:tableStyleId>
                  </a:tblPr>
                  <a:tblGrid>
                    <a:gridCol w="540000">
                      <a:extLst>
                        <a:ext uri="{9D8B030D-6E8A-4147-A177-3AD203B41FA5}">
                          <a16:colId xmlns:a16="http://schemas.microsoft.com/office/drawing/2014/main" val="1879168300"/>
                        </a:ext>
                      </a:extLst>
                    </a:gridCol>
                    <a:gridCol w="900000">
                      <a:extLst>
                        <a:ext uri="{9D8B030D-6E8A-4147-A177-3AD203B41FA5}">
                          <a16:colId xmlns:a16="http://schemas.microsoft.com/office/drawing/2014/main" val="685841077"/>
                        </a:ext>
                      </a:extLst>
                    </a:gridCol>
                    <a:gridCol w="859851">
                      <a:extLst>
                        <a:ext uri="{9D8B030D-6E8A-4147-A177-3AD203B41FA5}">
                          <a16:colId xmlns:a16="http://schemas.microsoft.com/office/drawing/2014/main" val="2966037472"/>
                        </a:ext>
                      </a:extLst>
                    </a:gridCol>
                    <a:gridCol w="828000">
                      <a:extLst>
                        <a:ext uri="{9D8B030D-6E8A-4147-A177-3AD203B41FA5}">
                          <a16:colId xmlns:a16="http://schemas.microsoft.com/office/drawing/2014/main" val="2746725000"/>
                        </a:ext>
                      </a:extLst>
                    </a:gridCol>
                    <a:gridCol w="828000">
                      <a:extLst>
                        <a:ext uri="{9D8B030D-6E8A-4147-A177-3AD203B41FA5}">
                          <a16:colId xmlns:a16="http://schemas.microsoft.com/office/drawing/2014/main" val="891873196"/>
                        </a:ext>
                      </a:extLst>
                    </a:gridCol>
                    <a:gridCol w="931927">
                      <a:extLst>
                        <a:ext uri="{9D8B030D-6E8A-4147-A177-3AD203B41FA5}">
                          <a16:colId xmlns:a16="http://schemas.microsoft.com/office/drawing/2014/main" val="2724339719"/>
                        </a:ext>
                      </a:extLst>
                    </a:gridCol>
                    <a:gridCol w="859851">
                      <a:extLst>
                        <a:ext uri="{9D8B030D-6E8A-4147-A177-3AD203B41FA5}">
                          <a16:colId xmlns:a16="http://schemas.microsoft.com/office/drawing/2014/main" val="1973858535"/>
                        </a:ext>
                      </a:extLst>
                    </a:gridCol>
                  </a:tblGrid>
                  <a:tr h="487680">
                    <a:tc>
                      <a:txBody>
                        <a:bodyPr/>
                        <a:lstStyle/>
                        <a:p>
                          <a:pPr algn="ctr">
                            <a:lnSpc>
                              <a:spcPct val="100000"/>
                            </a:lnSpc>
                          </a:pPr>
                          <a:r>
                            <a:rPr lang="en-GB" sz="1600" dirty="0">
                              <a:effectLst/>
                            </a:rPr>
                            <a:t>Case</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SGFW</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DHRS</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CV Break [cm</a:t>
                          </a:r>
                          <a:r>
                            <a:rPr lang="en-GB" sz="1400" baseline="30000" dirty="0">
                              <a:effectLst/>
                            </a:rPr>
                            <a:t>2</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OP Break [cm</a:t>
                          </a:r>
                          <a:r>
                            <a:rPr lang="en-GB" sz="1400" baseline="30000" dirty="0">
                              <a:effectLst/>
                            </a:rPr>
                            <a:t>2</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400" dirty="0">
                              <a:effectLst/>
                            </a:rPr>
                            <a:t>Frequency </a:t>
                          </a:r>
                          <a:br>
                            <a:rPr lang="en-GB" sz="1400" dirty="0">
                              <a:effectLst/>
                            </a:rPr>
                          </a:br>
                          <a:r>
                            <a:rPr lang="en-GB" sz="1400" dirty="0">
                              <a:effectLst/>
                            </a:rPr>
                            <a:t>[y</a:t>
                          </a:r>
                          <a:r>
                            <a:rPr lang="en-GB" sz="1400" baseline="30000" dirty="0">
                              <a:effectLst/>
                            </a:rPr>
                            <a:t>-1</a:t>
                          </a:r>
                          <a:r>
                            <a:rPr lang="en-GB" sz="1400" dirty="0">
                              <a:effectLst/>
                            </a:rPr>
                            <a: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baseline="30000" dirty="0">
                              <a:effectLst/>
                            </a:rPr>
                            <a:t>137</a:t>
                          </a:r>
                          <a:r>
                            <a:rPr lang="en-GB" sz="1600" dirty="0">
                              <a:effectLst/>
                            </a:rPr>
                            <a:t>Cs [</a:t>
                          </a:r>
                          <a:r>
                            <a:rPr lang="en-GB" sz="1600" dirty="0" err="1">
                              <a:effectLst/>
                            </a:rPr>
                            <a:t>Bq</a:t>
                          </a:r>
                          <a:r>
                            <a:rPr lang="en-GB" sz="1600" dirty="0">
                              <a:effectLst/>
                            </a:rPr>
                            <a:t>]</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35012325"/>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2J</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100%</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1.0E14</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66702232"/>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2K</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50%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1.0E-13</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4.6E13</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986429098"/>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2L</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20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9.4E12</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890104036"/>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3A</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702386689"/>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3D</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3.0E15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887460223"/>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3E</a:t>
                          </a:r>
                          <a:endParaRPr lang="en-CA" sz="160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707317" r="-478378" b="-731707"/>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5.0E-15</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4.2E15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281236862"/>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3F</a:t>
                          </a:r>
                          <a:endParaRPr lang="en-CA" sz="160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827500" r="-478378" b="-650000"/>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1.5E-14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37967967"/>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3G</a:t>
                          </a:r>
                          <a:endParaRPr lang="en-CA" sz="160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927500" r="-478378" b="-550000"/>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3.5E-14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3.9E15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273834318"/>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3H</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1.0E-14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6.7E14</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88167021"/>
                      </a:ext>
                    </a:extLst>
                  </a:tr>
                  <a:tr h="243840">
                    <a:tc>
                      <a:txBody>
                        <a:bodyPr/>
                        <a:lstStyle/>
                        <a:p>
                          <a:pPr algn="ctr">
                            <a:lnSpc>
                              <a:spcPct val="100000"/>
                            </a:lnSpc>
                          </a:pPr>
                          <a:r>
                            <a:rPr lang="en-GB" sz="1600" dirty="0">
                              <a:solidFill>
                                <a:srgbClr val="000000"/>
                              </a:solidFill>
                              <a:effectLst/>
                              <a:latin typeface="+mn-lt"/>
                              <a:ea typeface="Times New Roman" panose="02020603050405020304" pitchFamily="18" charset="0"/>
                            </a:rPr>
                            <a:t>3K</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10%</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1.4E15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32887328"/>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3L</a:t>
                          </a:r>
                          <a:endParaRPr lang="en-CA" sz="160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1227500" r="-478378" b="-250000"/>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5.0E-14</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4.2E15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61948837"/>
                      </a:ext>
                    </a:extLst>
                  </a:tr>
                  <a:tr h="243840">
                    <a:tc>
                      <a:txBody>
                        <a:bodyPr/>
                        <a:lstStyle/>
                        <a:p>
                          <a:pPr algn="ctr">
                            <a:lnSpc>
                              <a:spcPct val="100000"/>
                            </a:lnSpc>
                          </a:pPr>
                          <a:r>
                            <a:rPr lang="en-GB" sz="1600">
                              <a:solidFill>
                                <a:srgbClr val="000000"/>
                              </a:solidFill>
                              <a:effectLst/>
                              <a:latin typeface="+mn-lt"/>
                              <a:ea typeface="Times New Roman" panose="02020603050405020304" pitchFamily="18" charset="0"/>
                            </a:rPr>
                            <a:t>3M</a:t>
                          </a:r>
                          <a:endParaRPr lang="en-CA" sz="160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1327500" r="-478378" b="-150000"/>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000000"/>
                              </a:solidFill>
                              <a:effectLst/>
                              <a:latin typeface="+mn-lt"/>
                              <a:ea typeface="Times New Roman" panose="02020603050405020304" pitchFamily="18" charset="0"/>
                            </a:rPr>
                            <a:t>-</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latin typeface="+mn-lt"/>
                              <a:ea typeface="Times New Roman" panose="02020603050405020304" pitchFamily="18" charset="0"/>
                            </a:rPr>
                            <a:t>1.5E-13</a:t>
                          </a:r>
                          <a:endParaRPr lang="en-CA" sz="1600" dirty="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FF0000"/>
                              </a:solidFill>
                              <a:effectLst/>
                              <a:latin typeface="+mn-lt"/>
                              <a:ea typeface="Times New Roman" panose="02020603050405020304" pitchFamily="18" charset="0"/>
                            </a:rPr>
                            <a:t>4.1E15</a:t>
                          </a:r>
                          <a:endParaRPr lang="en-CA" sz="16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63438288"/>
                      </a:ext>
                    </a:extLst>
                  </a:tr>
                  <a:tr h="243840">
                    <a:tc>
                      <a:txBody>
                        <a:bodyPr/>
                        <a:lstStyle/>
                        <a:p>
                          <a:pPr algn="ctr">
                            <a:lnSpc>
                              <a:spcPct val="100000"/>
                            </a:lnSpc>
                          </a:pPr>
                          <a:r>
                            <a:rPr lang="en-GB" sz="1600" dirty="0">
                              <a:solidFill>
                                <a:srgbClr val="000000"/>
                              </a:solidFill>
                              <a:effectLst/>
                              <a:latin typeface="+mn-lt"/>
                              <a:ea typeface="Times New Roman" panose="02020603050405020304" pitchFamily="18" charset="0"/>
                            </a:rPr>
                            <a:t>3N</a:t>
                          </a:r>
                          <a:endParaRPr lang="en-CA" sz="1600" dirty="0">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60135" t="-1427500" r="-478378" b="-50000"/>
                          </a:stretch>
                        </a:blipFill>
                      </a:tcP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1</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solidFill>
                                <a:srgbClr val="000000"/>
                              </a:solidFill>
                              <a:effectLst/>
                              <a:latin typeface="+mn-lt"/>
                              <a:ea typeface="Times New Roman" panose="02020603050405020304" pitchFamily="18" charset="0"/>
                            </a:rPr>
                            <a:t>-</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a:effectLst/>
                              <a:latin typeface="+mn-lt"/>
                              <a:ea typeface="Times New Roman" panose="02020603050405020304" pitchFamily="18" charset="0"/>
                            </a:rPr>
                            <a:t>3.5E-13</a:t>
                          </a:r>
                          <a:endParaRPr lang="en-CA" sz="1600">
                            <a:effectLst/>
                            <a:latin typeface="+mn-lt"/>
                            <a:ea typeface="Times New Roman" panose="02020603050405020304" pitchFamily="18" charset="0"/>
                          </a:endParaRPr>
                        </a:p>
                      </a:txBody>
                      <a:tcPr marL="68580" marR="68580" marT="0" marB="0" anchor="ctr"/>
                    </a:tc>
                    <a:tc>
                      <a:txBody>
                        <a:bodyPr/>
                        <a:lstStyle/>
                        <a:p>
                          <a:pPr algn="ctr">
                            <a:lnSpc>
                              <a:spcPct val="100000"/>
                            </a:lnSpc>
                          </a:pPr>
                          <a:r>
                            <a:rPr lang="en-GB" sz="1600" dirty="0">
                              <a:solidFill>
                                <a:srgbClr val="FF0000"/>
                              </a:solidFill>
                              <a:effectLst/>
                              <a:latin typeface="+mn-lt"/>
                              <a:ea typeface="Times New Roman" panose="02020603050405020304" pitchFamily="18" charset="0"/>
                            </a:rPr>
                            <a:t>3.9E15</a:t>
                          </a:r>
                          <a:endParaRPr lang="en-CA"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924608220"/>
                      </a:ext>
                    </a:extLst>
                  </a:tr>
                </a:tbl>
              </a:graphicData>
            </a:graphic>
          </p:graphicFrame>
        </mc:Fallback>
      </mc:AlternateContent>
      <p:sp>
        <p:nvSpPr>
          <p:cNvPr id="6" name="TextBox 5">
            <a:extLst>
              <a:ext uri="{FF2B5EF4-FFF2-40B4-BE49-F238E27FC236}">
                <a16:creationId xmlns:a16="http://schemas.microsoft.com/office/drawing/2014/main" id="{125BD73A-CF4F-7693-829E-3AC9C9B1AE0F}"/>
              </a:ext>
            </a:extLst>
          </p:cNvPr>
          <p:cNvSpPr txBox="1"/>
          <p:nvPr/>
        </p:nvSpPr>
        <p:spPr>
          <a:xfrm rot="5400000">
            <a:off x="6038992" y="5430761"/>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9" name="TextBox 8">
            <a:extLst>
              <a:ext uri="{FF2B5EF4-FFF2-40B4-BE49-F238E27FC236}">
                <a16:creationId xmlns:a16="http://schemas.microsoft.com/office/drawing/2014/main" id="{88025CCA-523B-B855-3B76-6006E1A49A82}"/>
              </a:ext>
            </a:extLst>
          </p:cNvPr>
          <p:cNvSpPr txBox="1"/>
          <p:nvPr/>
        </p:nvSpPr>
        <p:spPr>
          <a:xfrm rot="5400000">
            <a:off x="6824158" y="5430763"/>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1" name="TextBox 10">
            <a:extLst>
              <a:ext uri="{FF2B5EF4-FFF2-40B4-BE49-F238E27FC236}">
                <a16:creationId xmlns:a16="http://schemas.microsoft.com/office/drawing/2014/main" id="{0E6DC20B-1384-395A-BCA6-F587EF7DA663}"/>
              </a:ext>
            </a:extLst>
          </p:cNvPr>
          <p:cNvSpPr txBox="1"/>
          <p:nvPr/>
        </p:nvSpPr>
        <p:spPr>
          <a:xfrm rot="5400000">
            <a:off x="7609323" y="5430761"/>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2" name="TextBox 11">
            <a:extLst>
              <a:ext uri="{FF2B5EF4-FFF2-40B4-BE49-F238E27FC236}">
                <a16:creationId xmlns:a16="http://schemas.microsoft.com/office/drawing/2014/main" id="{082C058A-E844-FE31-E603-69BC1AE048D4}"/>
              </a:ext>
            </a:extLst>
          </p:cNvPr>
          <p:cNvSpPr txBox="1"/>
          <p:nvPr/>
        </p:nvSpPr>
        <p:spPr>
          <a:xfrm rot="5400000">
            <a:off x="8452057" y="5428794"/>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3" name="TextBox 12">
            <a:extLst>
              <a:ext uri="{FF2B5EF4-FFF2-40B4-BE49-F238E27FC236}">
                <a16:creationId xmlns:a16="http://schemas.microsoft.com/office/drawing/2014/main" id="{1D376352-11DE-FB10-BA7B-CBBC85FF5F5F}"/>
              </a:ext>
            </a:extLst>
          </p:cNvPr>
          <p:cNvSpPr txBox="1"/>
          <p:nvPr/>
        </p:nvSpPr>
        <p:spPr>
          <a:xfrm rot="5400000">
            <a:off x="9179650" y="5430762"/>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4" name="TextBox 13">
            <a:extLst>
              <a:ext uri="{FF2B5EF4-FFF2-40B4-BE49-F238E27FC236}">
                <a16:creationId xmlns:a16="http://schemas.microsoft.com/office/drawing/2014/main" id="{E1F19B82-C87C-8EF2-B268-1DAA2E8BD0D4}"/>
              </a:ext>
            </a:extLst>
          </p:cNvPr>
          <p:cNvSpPr txBox="1"/>
          <p:nvPr/>
        </p:nvSpPr>
        <p:spPr>
          <a:xfrm rot="5400000">
            <a:off x="10065580" y="5426825"/>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5" name="TextBox 14">
            <a:extLst>
              <a:ext uri="{FF2B5EF4-FFF2-40B4-BE49-F238E27FC236}">
                <a16:creationId xmlns:a16="http://schemas.microsoft.com/office/drawing/2014/main" id="{609A081E-58BE-D555-5389-9D38D861DD2F}"/>
              </a:ext>
            </a:extLst>
          </p:cNvPr>
          <p:cNvSpPr txBox="1"/>
          <p:nvPr/>
        </p:nvSpPr>
        <p:spPr>
          <a:xfrm rot="5400000">
            <a:off x="11068295" y="5426825"/>
            <a:ext cx="397866" cy="461665"/>
          </a:xfrm>
          <a:prstGeom prst="rect">
            <a:avLst/>
          </a:prstGeom>
        </p:spPr>
        <p:txBody>
          <a:bodyPr wrap="none" rtlCol="0">
            <a:spAutoFit/>
          </a:bodyPr>
          <a:lstStyle/>
          <a:p>
            <a:pPr marL="0" indent="0" algn="ctr">
              <a:lnSpc>
                <a:spcPct val="100000"/>
              </a:lnSpc>
              <a:buNone/>
            </a:pPr>
            <a:r>
              <a:rPr lang="en-CA" sz="2400" dirty="0">
                <a:solidFill>
                  <a:srgbClr val="434343"/>
                </a:solidFill>
              </a:rPr>
              <a:t>…</a:t>
            </a:r>
          </a:p>
        </p:txBody>
      </p:sp>
      <p:sp>
        <p:nvSpPr>
          <p:cNvPr id="16" name="TextBox 15">
            <a:extLst>
              <a:ext uri="{FF2B5EF4-FFF2-40B4-BE49-F238E27FC236}">
                <a16:creationId xmlns:a16="http://schemas.microsoft.com/office/drawing/2014/main" id="{862C8E30-A109-416A-07FB-3970CBFDBA61}"/>
              </a:ext>
            </a:extLst>
          </p:cNvPr>
          <p:cNvSpPr txBox="1"/>
          <p:nvPr/>
        </p:nvSpPr>
        <p:spPr>
          <a:xfrm>
            <a:off x="6481798" y="5862343"/>
            <a:ext cx="4800050" cy="461665"/>
          </a:xfrm>
          <a:prstGeom prst="rect">
            <a:avLst/>
          </a:prstGeom>
        </p:spPr>
        <p:txBody>
          <a:bodyPr wrap="square" rtlCol="0">
            <a:spAutoFit/>
          </a:bodyPr>
          <a:lstStyle/>
          <a:p>
            <a:pPr marL="0" indent="0">
              <a:lnSpc>
                <a:spcPct val="100000"/>
              </a:lnSpc>
              <a:buNone/>
            </a:pPr>
            <a:r>
              <a:rPr lang="en-CA" sz="1200" b="1" dirty="0">
                <a:solidFill>
                  <a:srgbClr val="434343"/>
                </a:solidFill>
              </a:rPr>
              <a:t>Examples of different SBO permutations modelled with MELCOR.</a:t>
            </a:r>
          </a:p>
          <a:p>
            <a:pPr marL="0" indent="0">
              <a:lnSpc>
                <a:spcPct val="100000"/>
              </a:lnSpc>
              <a:buNone/>
            </a:pPr>
            <a:r>
              <a:rPr lang="en-CA" sz="1200" b="1" dirty="0">
                <a:solidFill>
                  <a:srgbClr val="FF0000"/>
                </a:solidFill>
              </a:rPr>
              <a:t>Red</a:t>
            </a:r>
            <a:r>
              <a:rPr lang="en-CA" sz="1200" b="1" dirty="0">
                <a:solidFill>
                  <a:srgbClr val="434343"/>
                </a:solidFill>
              </a:rPr>
              <a:t> indicates </a:t>
            </a:r>
            <a:r>
              <a:rPr lang="en-CA" sz="1200" b="1" i="1" dirty="0">
                <a:solidFill>
                  <a:srgbClr val="434343"/>
                </a:solidFill>
              </a:rPr>
              <a:t>large release</a:t>
            </a:r>
            <a:r>
              <a:rPr lang="en-CA" sz="1200" b="1" dirty="0">
                <a:solidFill>
                  <a:srgbClr val="434343"/>
                </a:solidFill>
              </a:rPr>
              <a:t> (≥10</a:t>
            </a:r>
            <a:r>
              <a:rPr lang="en-CA" sz="1200" b="1" baseline="30000" dirty="0">
                <a:solidFill>
                  <a:srgbClr val="434343"/>
                </a:solidFill>
              </a:rPr>
              <a:t>14</a:t>
            </a:r>
            <a:r>
              <a:rPr lang="en-CA" sz="1200" b="1" dirty="0">
                <a:solidFill>
                  <a:srgbClr val="434343"/>
                </a:solidFill>
              </a:rPr>
              <a:t> </a:t>
            </a:r>
            <a:r>
              <a:rPr lang="en-CA" sz="1200" b="1" dirty="0" err="1">
                <a:solidFill>
                  <a:srgbClr val="434343"/>
                </a:solidFill>
              </a:rPr>
              <a:t>Bq</a:t>
            </a:r>
            <a:r>
              <a:rPr lang="en-CA" sz="1200" b="1" dirty="0">
                <a:solidFill>
                  <a:srgbClr val="434343"/>
                </a:solidFill>
              </a:rPr>
              <a:t> </a:t>
            </a:r>
            <a:r>
              <a:rPr lang="en-CA" sz="1200" b="1" baseline="30000" dirty="0">
                <a:solidFill>
                  <a:srgbClr val="434343"/>
                </a:solidFill>
              </a:rPr>
              <a:t>137</a:t>
            </a:r>
            <a:r>
              <a:rPr lang="en-CA" sz="1200" b="1" dirty="0">
                <a:solidFill>
                  <a:srgbClr val="434343"/>
                </a:solidFill>
              </a:rPr>
              <a:t>Cs).</a:t>
            </a:r>
            <a:endParaRPr lang="en-CA" sz="1200" b="1" dirty="0">
              <a:solidFill>
                <a:srgbClr val="FF0000"/>
              </a:solidFill>
            </a:endParaRPr>
          </a:p>
        </p:txBody>
      </p:sp>
    </p:spTree>
    <p:extLst>
      <p:ext uri="{BB962C8B-B14F-4D97-AF65-F5344CB8AC3E}">
        <p14:creationId xmlns:p14="http://schemas.microsoft.com/office/powerpoint/2010/main" val="300161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Demonstration Case Study</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Dispersion and dose assessment: ADDAM</a:t>
            </a:r>
          </a:p>
        </p:txBody>
      </p:sp>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5"/>
            <a:ext cx="6311967" cy="439672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Source terms calculated by MELCOR were provided to the ADDAM code for atmospheric dispersion and dose assessment.</a:t>
            </a:r>
          </a:p>
          <a:p>
            <a:pPr marL="0" indent="0">
              <a:buNone/>
            </a:pPr>
            <a:r>
              <a:rPr lang="en-CA" sz="1800" dirty="0">
                <a:latin typeface="+mn-lt"/>
              </a:rPr>
              <a:t>ADDAM is part of the industry standard toolset for nuclear safety analysis in Canada. It uses a Gaussian plume model and dose conversion factors based on ICRP* recommendations to calculate cumulative whole-body and organ-specific doses.</a:t>
            </a:r>
          </a:p>
          <a:p>
            <a:pPr marL="0" indent="0">
              <a:buNone/>
            </a:pPr>
            <a:r>
              <a:rPr lang="en-CA" sz="1800" dirty="0">
                <a:latin typeface="+mn-lt"/>
              </a:rPr>
              <a:t>Meteorological data measured at the CRL site was used, assuming building wake and entrainment effects for a 120 m × 20 m structure with a 10 m height.</a:t>
            </a:r>
          </a:p>
          <a:p>
            <a:pPr marL="0" indent="0">
              <a:buNone/>
            </a:pPr>
            <a:r>
              <a:rPr lang="en-CA" sz="1800" dirty="0">
                <a:latin typeface="+mn-lt"/>
              </a:rPr>
              <a:t>Calculation was performed over 16 sectors and 24 radial distances (100 m to 40 km), corresponding to 384 dose receptor mesh points.</a:t>
            </a:r>
            <a:endParaRPr lang="en-US" sz="1800" dirty="0">
              <a:latin typeface="+mn-lt"/>
            </a:endParaRPr>
          </a:p>
        </p:txBody>
      </p:sp>
      <p:pic>
        <p:nvPicPr>
          <p:cNvPr id="3" name="Picture 2" descr="A circular chart with different colored lines&#10;&#10;Description automatically generated with medium confidence">
            <a:extLst>
              <a:ext uri="{FF2B5EF4-FFF2-40B4-BE49-F238E27FC236}">
                <a16:creationId xmlns:a16="http://schemas.microsoft.com/office/drawing/2014/main" id="{E4DDA9DD-148C-CDC2-5C99-42D3C62FCAA3}"/>
              </a:ext>
            </a:extLst>
          </p:cNvPr>
          <p:cNvPicPr>
            <a:picLocks noChangeAspect="1"/>
          </p:cNvPicPr>
          <p:nvPr/>
        </p:nvPicPr>
        <p:blipFill>
          <a:blip r:embed="rId2"/>
          <a:stretch>
            <a:fillRect/>
          </a:stretch>
        </p:blipFill>
        <p:spPr>
          <a:xfrm>
            <a:off x="7377549" y="1552166"/>
            <a:ext cx="3420000" cy="2452070"/>
          </a:xfrm>
          <a:prstGeom prst="rect">
            <a:avLst/>
          </a:prstGeom>
        </p:spPr>
      </p:pic>
      <p:pic>
        <p:nvPicPr>
          <p:cNvPr id="4" name="Picture 3" descr="A diagram of a number of objects&#10;&#10;Description automatically generated with medium confidence">
            <a:extLst>
              <a:ext uri="{FF2B5EF4-FFF2-40B4-BE49-F238E27FC236}">
                <a16:creationId xmlns:a16="http://schemas.microsoft.com/office/drawing/2014/main" id="{32B3D639-338C-FB8D-8EA1-6DBDB4830B8F}"/>
              </a:ext>
            </a:extLst>
          </p:cNvPr>
          <p:cNvPicPr>
            <a:picLocks noChangeAspect="1"/>
          </p:cNvPicPr>
          <p:nvPr/>
        </p:nvPicPr>
        <p:blipFill>
          <a:blip r:embed="rId3"/>
          <a:stretch>
            <a:fillRect/>
          </a:stretch>
        </p:blipFill>
        <p:spPr>
          <a:xfrm>
            <a:off x="7377548" y="3903222"/>
            <a:ext cx="3420000" cy="2452073"/>
          </a:xfrm>
          <a:prstGeom prst="rect">
            <a:avLst/>
          </a:prstGeom>
        </p:spPr>
      </p:pic>
      <p:sp>
        <p:nvSpPr>
          <p:cNvPr id="6" name="TextBox 5">
            <a:extLst>
              <a:ext uri="{FF2B5EF4-FFF2-40B4-BE49-F238E27FC236}">
                <a16:creationId xmlns:a16="http://schemas.microsoft.com/office/drawing/2014/main" id="{4B8FA9C0-C525-B430-7700-FC0F98B6BA71}"/>
              </a:ext>
            </a:extLst>
          </p:cNvPr>
          <p:cNvSpPr txBox="1"/>
          <p:nvPr/>
        </p:nvSpPr>
        <p:spPr>
          <a:xfrm>
            <a:off x="7877312" y="6229077"/>
            <a:ext cx="2420471" cy="276999"/>
          </a:xfrm>
          <a:prstGeom prst="rect">
            <a:avLst/>
          </a:prstGeom>
          <a:noFill/>
        </p:spPr>
        <p:txBody>
          <a:bodyPr wrap="none" rtlCol="0">
            <a:spAutoFit/>
          </a:bodyPr>
          <a:lstStyle/>
          <a:p>
            <a:r>
              <a:rPr lang="en-CA" sz="1200" b="1" dirty="0">
                <a:ea typeface="Verdana" panose="020B0604030504040204" pitchFamily="34" charset="0"/>
              </a:rPr>
              <a:t>Weather data measured at CRL site</a:t>
            </a:r>
          </a:p>
        </p:txBody>
      </p:sp>
      <p:sp>
        <p:nvSpPr>
          <p:cNvPr id="9" name="TextBox 8">
            <a:extLst>
              <a:ext uri="{FF2B5EF4-FFF2-40B4-BE49-F238E27FC236}">
                <a16:creationId xmlns:a16="http://schemas.microsoft.com/office/drawing/2014/main" id="{C6E7BDA7-41F2-7540-D5F4-65DB3FB476D7}"/>
              </a:ext>
            </a:extLst>
          </p:cNvPr>
          <p:cNvSpPr txBox="1"/>
          <p:nvPr/>
        </p:nvSpPr>
        <p:spPr>
          <a:xfrm>
            <a:off x="3131338" y="6374924"/>
            <a:ext cx="8213252" cy="338554"/>
          </a:xfrm>
          <a:prstGeom prst="rect">
            <a:avLst/>
          </a:prstGeom>
        </p:spPr>
        <p:txBody>
          <a:bodyPr wrap="square" rtlCol="0">
            <a:spAutoFit/>
          </a:bodyPr>
          <a:lstStyle/>
          <a:p>
            <a:pPr marL="0" indent="0" algn="l">
              <a:lnSpc>
                <a:spcPct val="100000"/>
              </a:lnSpc>
              <a:buNone/>
            </a:pPr>
            <a:r>
              <a:rPr lang="en-CA" sz="1600" dirty="0">
                <a:solidFill>
                  <a:srgbClr val="434343"/>
                </a:solidFill>
              </a:rPr>
              <a:t>*International Commission on Radiological Protection</a:t>
            </a:r>
          </a:p>
        </p:txBody>
      </p:sp>
    </p:spTree>
    <p:extLst>
      <p:ext uri="{BB962C8B-B14F-4D97-AF65-F5344CB8AC3E}">
        <p14:creationId xmlns:p14="http://schemas.microsoft.com/office/powerpoint/2010/main" val="397403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Demonstration Case Study</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Determination and scaling of risks</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8" y="2424969"/>
                <a:ext cx="11014589" cy="352392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CA" sz="1800" b="0" i="1" dirty="0" smtClean="0">
                        <a:latin typeface="Cambria Math" panose="02040503050406030204" pitchFamily="18" charset="0"/>
                      </a:rPr>
                      <m:t>𝑅</m:t>
                    </m:r>
                  </m:oMath>
                </a14:m>
                <a:r>
                  <a:rPr lang="en-US" sz="1800" b="1" dirty="0">
                    <a:latin typeface="+mn-lt"/>
                  </a:rPr>
                  <a:t>	</a:t>
                </a:r>
                <a:r>
                  <a:rPr lang="en-US" sz="1800" dirty="0">
                    <a:latin typeface="+mn-lt"/>
                  </a:rPr>
                  <a:t>the expected value at a dose receptor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a:t>
                </a:r>
              </a:p>
              <a:p>
                <a:pPr marL="0" indent="0">
                  <a:buNone/>
                </a:pPr>
                <a14:m>
                  <m:oMath xmlns:m="http://schemas.openxmlformats.org/officeDocument/2006/math">
                    <m:sSub>
                      <m:sSubPr>
                        <m:ctrlPr>
                          <a:rPr lang="en-CA" sz="1800" i="1" smtClean="0">
                            <a:latin typeface="Cambria Math" panose="02040503050406030204" pitchFamily="18" charset="0"/>
                          </a:rPr>
                        </m:ctrlPr>
                      </m:sSubPr>
                      <m:e>
                        <m:r>
                          <a:rPr lang="en-CA" sz="1800" b="0" i="1" smtClean="0">
                            <a:latin typeface="Cambria Math" panose="02040503050406030204" pitchFamily="18" charset="0"/>
                          </a:rPr>
                          <m:t>𝐷</m:t>
                        </m:r>
                      </m:e>
                      <m:sub>
                        <m:r>
                          <a:rPr lang="en-CA" sz="1800" b="0" i="1" smtClean="0">
                            <a:latin typeface="Cambria Math" panose="02040503050406030204" pitchFamily="18" charset="0"/>
                          </a:rPr>
                          <m:t>𝑖</m:t>
                        </m:r>
                      </m:sub>
                    </m:sSub>
                  </m:oMath>
                </a14:m>
                <a:r>
                  <a:rPr lang="en-US" sz="1800" b="1" dirty="0">
                    <a:latin typeface="+mn-lt"/>
                  </a:rPr>
                  <a:t>	</a:t>
                </a:r>
                <a:r>
                  <a:rPr lang="en-US" sz="1800" dirty="0">
                    <a:latin typeface="+mn-lt"/>
                  </a:rPr>
                  <a:t>the dose predicted by ADDAM at the receptor location [mSv]</a:t>
                </a:r>
              </a:p>
              <a:p>
                <a:pPr marL="0" indent="0">
                  <a:buNone/>
                </a:pPr>
                <a14:m>
                  <m:oMath xmlns:m="http://schemas.openxmlformats.org/officeDocument/2006/math">
                    <m:sSub>
                      <m:sSubPr>
                        <m:ctrlPr>
                          <a:rPr lang="en-CA" sz="1800" i="1" smtClean="0">
                            <a:latin typeface="Cambria Math" panose="02040503050406030204" pitchFamily="18" charset="0"/>
                          </a:rPr>
                        </m:ctrlPr>
                      </m:sSubPr>
                      <m:e>
                        <m:r>
                          <a:rPr lang="en-CA" sz="1800" b="0" i="1" smtClean="0">
                            <a:latin typeface="Cambria Math" panose="02040503050406030204" pitchFamily="18" charset="0"/>
                          </a:rPr>
                          <m:t>𝑓</m:t>
                        </m:r>
                      </m:e>
                      <m:sub>
                        <m:r>
                          <a:rPr lang="en-CA" sz="1800" b="0" i="1" smtClean="0">
                            <a:latin typeface="Cambria Math" panose="02040503050406030204" pitchFamily="18" charset="0"/>
                          </a:rPr>
                          <m:t>𝑖</m:t>
                        </m:r>
                      </m:sub>
                    </m:sSub>
                  </m:oMath>
                </a14:m>
                <a:r>
                  <a:rPr lang="en-US" sz="1800" dirty="0">
                    <a:latin typeface="+mn-lt"/>
                  </a:rPr>
                  <a:t>	the frequency of a specific event sequence from the model PSA results [y</a:t>
                </a:r>
                <a:r>
                  <a:rPr lang="en-US" sz="1800" baseline="30000" dirty="0">
                    <a:latin typeface="+mn-lt"/>
                  </a:rPr>
                  <a:t>-1</a:t>
                </a:r>
                <a:r>
                  <a:rPr lang="en-US" sz="1800" dirty="0">
                    <a:latin typeface="+mn-lt"/>
                  </a:rPr>
                  <a:t>]</a:t>
                </a:r>
              </a:p>
              <a:p>
                <a:pPr marL="0" indent="0">
                  <a:buNone/>
                </a:pPr>
                <a14:m>
                  <m:oMath xmlns:m="http://schemas.openxmlformats.org/officeDocument/2006/math">
                    <m:r>
                      <a:rPr lang="en-CA" sz="1800" b="0" i="1" smtClean="0">
                        <a:latin typeface="Cambria Math" panose="02040503050406030204" pitchFamily="18" charset="0"/>
                      </a:rPr>
                      <m:t>𝐿</m:t>
                    </m:r>
                  </m:oMath>
                </a14:m>
                <a:r>
                  <a:rPr lang="en-US" sz="1800" b="1" dirty="0">
                    <a:latin typeface="+mn-lt"/>
                  </a:rPr>
                  <a:t>	</a:t>
                </a:r>
                <a:r>
                  <a:rPr lang="en-US" sz="1800" dirty="0">
                    <a:latin typeface="+mn-lt"/>
                  </a:rPr>
                  <a:t>expected lifetime of the plant [y], 60 years assumed</a:t>
                </a:r>
              </a:p>
              <a:p>
                <a:pPr marL="0" indent="0">
                  <a:buNone/>
                </a:pPr>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𝐶</m:t>
                        </m:r>
                      </m:e>
                      <m:sub>
                        <m:r>
                          <a:rPr lang="en-CA" sz="1800" b="0" i="1" smtClean="0">
                            <a:latin typeface="Cambria Math" panose="02040503050406030204" pitchFamily="18" charset="0"/>
                          </a:rPr>
                          <m:t>𝐷𝐴𝐿𝑌</m:t>
                        </m:r>
                      </m:sub>
                    </m:sSub>
                  </m:oMath>
                </a14:m>
                <a:r>
                  <a:rPr lang="en-US" sz="1800" dirty="0">
                    <a:latin typeface="+mn-lt"/>
                  </a:rPr>
                  <a:t>	conversion factor between dose and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 e.g. 9928.625</a:t>
                </a:r>
                <a:r>
                  <a:rPr lang="en-US" sz="1800" dirty="0"/>
                  <a:t> </a:t>
                </a:r>
                <a14:m>
                  <m:oMath xmlns:m="http://schemas.openxmlformats.org/officeDocument/2006/math">
                    <m:r>
                      <a:rPr lang="en-CA" sz="1800" i="1">
                        <a:latin typeface="Cambria Math" panose="02040503050406030204" pitchFamily="18" charset="0"/>
                      </a:rPr>
                      <m:t>𝐷𝐴𝐿</m:t>
                    </m:r>
                    <m:r>
                      <a:rPr lang="en-CA" sz="1800" b="0" i="1" smtClean="0">
                        <a:latin typeface="Cambria Math" panose="02040503050406030204" pitchFamily="18" charset="0"/>
                      </a:rPr>
                      <m:t>𝑌</m:t>
                    </m:r>
                  </m:oMath>
                </a14:m>
                <a:r>
                  <a:rPr lang="en-US" sz="1800" dirty="0">
                    <a:latin typeface="+mn-lt"/>
                  </a:rPr>
                  <a:t> per Sv effective dose</a:t>
                </a:r>
              </a:p>
              <a:p>
                <a:pPr marL="0" indent="0">
                  <a:buNone/>
                </a:pPr>
                <a14:m>
                  <m:oMath xmlns:m="http://schemas.openxmlformats.org/officeDocument/2006/math">
                    <m:r>
                      <a:rPr lang="en-CA" sz="1800" b="0" i="1" smtClean="0">
                        <a:latin typeface="Cambria Math" panose="02040503050406030204" pitchFamily="18" charset="0"/>
                      </a:rPr>
                      <m:t>𝑆</m:t>
                    </m:r>
                  </m:oMath>
                </a14:m>
                <a:r>
                  <a:rPr lang="en-US" sz="1800" dirty="0">
                    <a:latin typeface="+mn-lt"/>
                  </a:rPr>
                  <a:t>	scaling factor</a:t>
                </a:r>
              </a:p>
              <a:p>
                <a:pPr marL="0" indent="0">
                  <a:buNone/>
                </a:pPr>
                <a:endParaRPr lang="en-US" sz="1800" dirty="0">
                  <a:latin typeface="+mn-lt"/>
                </a:endParaRPr>
              </a:p>
              <a:p>
                <a:pPr marL="0" indent="0">
                  <a:buNone/>
                </a:pPr>
                <a14:m>
                  <m:oMath xmlns:m="http://schemas.openxmlformats.org/officeDocument/2006/math">
                    <m:r>
                      <a:rPr lang="en-CA" sz="1800" b="0" i="1" smtClean="0">
                        <a:latin typeface="Cambria Math" panose="02040503050406030204" pitchFamily="18" charset="0"/>
                      </a:rPr>
                      <m:t>𝑆</m:t>
                    </m:r>
                  </m:oMath>
                </a14:m>
                <a:r>
                  <a:rPr lang="en-US" sz="1800" dirty="0">
                    <a:latin typeface="+mn-lt"/>
                  </a:rPr>
                  <a:t> = 6.23×10</a:t>
                </a:r>
                <a:r>
                  <a:rPr lang="en-US" sz="1800" baseline="30000" dirty="0">
                    <a:latin typeface="+mn-lt"/>
                  </a:rPr>
                  <a:t>3</a:t>
                </a:r>
                <a:r>
                  <a:rPr lang="en-US" sz="1800" dirty="0">
                    <a:latin typeface="+mn-lt"/>
                  </a:rPr>
                  <a:t>, applied to the frequency of the modelled cases, makes the total frequency of large releases (≥10</a:t>
                </a:r>
                <a:r>
                  <a:rPr lang="en-US" sz="1800" baseline="30000" dirty="0">
                    <a:latin typeface="+mn-lt"/>
                  </a:rPr>
                  <a:t>14</a:t>
                </a:r>
                <a:r>
                  <a:rPr lang="en-US" sz="1800" dirty="0">
                    <a:latin typeface="+mn-lt"/>
                  </a:rPr>
                  <a:t> </a:t>
                </a:r>
                <a:r>
                  <a:rPr lang="en-US" sz="1800" dirty="0" err="1">
                    <a:latin typeface="+mn-lt"/>
                  </a:rPr>
                  <a:t>Bq</a:t>
                </a:r>
                <a:r>
                  <a:rPr lang="en-US" sz="1800" dirty="0">
                    <a:latin typeface="+mn-lt"/>
                  </a:rPr>
                  <a:t> </a:t>
                </a:r>
                <a:r>
                  <a:rPr lang="en-US" sz="1800" baseline="30000" dirty="0">
                    <a:latin typeface="+mn-lt"/>
                  </a:rPr>
                  <a:t>137</a:t>
                </a:r>
                <a:r>
                  <a:rPr lang="en-US" sz="1800" dirty="0">
                    <a:latin typeface="+mn-lt"/>
                  </a:rPr>
                  <a:t>Cs) equal to the Canadian regulatory acceptance criterion of 1.00×10</a:t>
                </a:r>
                <a:r>
                  <a:rPr lang="en-US" sz="1800" baseline="30000" dirty="0">
                    <a:latin typeface="+mn-lt"/>
                  </a:rPr>
                  <a:t>-6</a:t>
                </a:r>
                <a:r>
                  <a:rPr lang="en-US" sz="1800" dirty="0">
                    <a:latin typeface="+mn-lt"/>
                  </a:rPr>
                  <a:t> y</a:t>
                </a:r>
                <a:r>
                  <a:rPr lang="en-US" sz="1800" baseline="30000" dirty="0">
                    <a:latin typeface="+mn-lt"/>
                  </a:rPr>
                  <a:t>-1</a:t>
                </a:r>
                <a:r>
                  <a:rPr lang="en-US" sz="1800" dirty="0">
                    <a:latin typeface="+mn-lt"/>
                  </a:rPr>
                  <a:t>. This put an upper bound on the risk.</a:t>
                </a: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8" y="2424969"/>
                <a:ext cx="11014589" cy="3523924"/>
              </a:xfrm>
              <a:prstGeom prst="rect">
                <a:avLst/>
              </a:prstGeom>
              <a:blipFill>
                <a:blip r:embed="rId2"/>
                <a:stretch>
                  <a:fillRect l="-166" t="-1038" b="-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DF97E4-880A-A3C8-9CCC-E6C7F18803AC}"/>
                  </a:ext>
                </a:extLst>
              </p:cNvPr>
              <p:cNvSpPr txBox="1"/>
              <p:nvPr/>
            </p:nvSpPr>
            <p:spPr>
              <a:xfrm>
                <a:off x="4494339" y="1547028"/>
                <a:ext cx="3025508" cy="672235"/>
              </a:xfrm>
              <a:prstGeom prst="rect">
                <a:avLst/>
              </a:prstGeom>
            </p:spPr>
            <p:txBody>
              <a:bodyPr wrap="none" lIns="0" tIns="0" rIns="0" bIns="0" rtlCol="0">
                <a:spAutoFit/>
              </a:bodyPr>
              <a:lstStyle/>
              <a:p>
                <a:pPr marL="0" indent="0" algn="l">
                  <a:lnSpc>
                    <a:spcPct val="100000"/>
                  </a:lnSpc>
                  <a:buNone/>
                </a:pPr>
                <a14:m>
                  <m:oMathPara xmlns:m="http://schemas.openxmlformats.org/officeDocument/2006/math">
                    <m:oMathParaPr>
                      <m:jc m:val="centerGroup"/>
                    </m:oMathParaPr>
                    <m:oMath xmlns:m="http://schemas.openxmlformats.org/officeDocument/2006/math">
                      <m:r>
                        <a:rPr lang="en-CA" b="0" i="1" smtClean="0">
                          <a:solidFill>
                            <a:srgbClr val="434343"/>
                          </a:solidFill>
                          <a:latin typeface="Cambria Math" panose="02040503050406030204" pitchFamily="18" charset="0"/>
                        </a:rPr>
                        <m:t>𝑅</m:t>
                      </m:r>
                      <m:r>
                        <a:rPr lang="en-CA" b="0" i="1" smtClean="0">
                          <a:solidFill>
                            <a:srgbClr val="434343"/>
                          </a:solidFill>
                          <a:latin typeface="Cambria Math" panose="02040503050406030204" pitchFamily="18" charset="0"/>
                        </a:rPr>
                        <m:t>=</m:t>
                      </m:r>
                      <m:nary>
                        <m:naryPr>
                          <m:chr m:val="∑"/>
                          <m:supHide m:val="on"/>
                          <m:ctrlPr>
                            <a:rPr lang="en-CA" b="0" i="1" smtClean="0">
                              <a:solidFill>
                                <a:srgbClr val="434343"/>
                              </a:solidFill>
                              <a:latin typeface="Cambria Math" panose="02040503050406030204" pitchFamily="18" charset="0"/>
                            </a:rPr>
                          </m:ctrlPr>
                        </m:naryPr>
                        <m:sub>
                          <m:r>
                            <m:rPr>
                              <m:brk m:alnAt="7"/>
                            </m:rPr>
                            <a:rPr lang="en-CA" b="0" i="1" smtClean="0">
                              <a:solidFill>
                                <a:srgbClr val="434343"/>
                              </a:solidFill>
                              <a:latin typeface="Cambria Math" panose="02040503050406030204" pitchFamily="18" charset="0"/>
                            </a:rPr>
                            <m:t>𝑖</m:t>
                          </m:r>
                        </m:sub>
                        <m:sup/>
                        <m:e>
                          <m:d>
                            <m:dPr>
                              <m:ctrlPr>
                                <a:rPr lang="en-CA" b="0" i="1" smtClean="0">
                                  <a:solidFill>
                                    <a:srgbClr val="434343"/>
                                  </a:solidFill>
                                  <a:latin typeface="Cambria Math" panose="02040503050406030204" pitchFamily="18" charset="0"/>
                                </a:rPr>
                              </m:ctrlPr>
                            </m:dPr>
                            <m:e>
                              <m:sSub>
                                <m:sSubPr>
                                  <m:ctrlPr>
                                    <a:rPr lang="en-CA" b="0" i="1" smtClean="0">
                                      <a:solidFill>
                                        <a:srgbClr val="434343"/>
                                      </a:solidFill>
                                      <a:latin typeface="Cambria Math" panose="02040503050406030204" pitchFamily="18" charset="0"/>
                                    </a:rPr>
                                  </m:ctrlPr>
                                </m:sSubPr>
                                <m:e>
                                  <m:r>
                                    <a:rPr lang="en-CA" b="0" i="1" smtClean="0">
                                      <a:solidFill>
                                        <a:srgbClr val="434343"/>
                                      </a:solidFill>
                                      <a:latin typeface="Cambria Math" panose="02040503050406030204" pitchFamily="18" charset="0"/>
                                    </a:rPr>
                                    <m:t>𝐷</m:t>
                                  </m:r>
                                </m:e>
                                <m:sub>
                                  <m:r>
                                    <a:rPr lang="en-CA" b="0" i="1" smtClean="0">
                                      <a:solidFill>
                                        <a:srgbClr val="434343"/>
                                      </a:solidFill>
                                      <a:latin typeface="Cambria Math" panose="02040503050406030204" pitchFamily="18" charset="0"/>
                                    </a:rPr>
                                    <m:t>𝑖</m:t>
                                  </m:r>
                                </m:sub>
                              </m:sSub>
                              <m:sSub>
                                <m:sSubPr>
                                  <m:ctrlPr>
                                    <a:rPr lang="en-CA" b="0" i="1" smtClean="0">
                                      <a:solidFill>
                                        <a:srgbClr val="434343"/>
                                      </a:solidFill>
                                      <a:latin typeface="Cambria Math" panose="02040503050406030204" pitchFamily="18" charset="0"/>
                                    </a:rPr>
                                  </m:ctrlPr>
                                </m:sSubPr>
                                <m:e>
                                  <m:r>
                                    <a:rPr lang="en-CA" b="0" i="1" smtClean="0">
                                      <a:solidFill>
                                        <a:srgbClr val="434343"/>
                                      </a:solidFill>
                                      <a:latin typeface="Cambria Math" panose="02040503050406030204" pitchFamily="18" charset="0"/>
                                    </a:rPr>
                                    <m:t>𝑓</m:t>
                                  </m:r>
                                </m:e>
                                <m:sub>
                                  <m:r>
                                    <a:rPr lang="en-CA" b="0" i="1" smtClean="0">
                                      <a:solidFill>
                                        <a:srgbClr val="434343"/>
                                      </a:solidFill>
                                      <a:latin typeface="Cambria Math" panose="02040503050406030204" pitchFamily="18" charset="0"/>
                                    </a:rPr>
                                    <m:t>𝑖</m:t>
                                  </m:r>
                                </m:sub>
                              </m:sSub>
                            </m:e>
                          </m:d>
                          <m:r>
                            <a:rPr lang="en-CA" b="0" i="1" smtClean="0">
                              <a:solidFill>
                                <a:srgbClr val="434343"/>
                              </a:solidFill>
                              <a:latin typeface="Cambria Math" panose="02040503050406030204" pitchFamily="18" charset="0"/>
                            </a:rPr>
                            <m:t>×</m:t>
                          </m:r>
                          <m:r>
                            <a:rPr lang="en-CA" b="0" i="1" smtClean="0">
                              <a:solidFill>
                                <a:srgbClr val="434343"/>
                              </a:solidFill>
                              <a:latin typeface="Cambria Math" panose="02040503050406030204" pitchFamily="18" charset="0"/>
                            </a:rPr>
                            <m:t>𝐿</m:t>
                          </m:r>
                          <m:r>
                            <a:rPr lang="en-CA" b="0" i="1" smtClean="0">
                              <a:solidFill>
                                <a:srgbClr val="434343"/>
                              </a:solidFill>
                              <a:latin typeface="Cambria Math" panose="02040503050406030204" pitchFamily="18" charset="0"/>
                            </a:rPr>
                            <m:t>×</m:t>
                          </m:r>
                          <m:sSub>
                            <m:sSubPr>
                              <m:ctrlPr>
                                <a:rPr lang="en-CA" b="0" i="1" smtClean="0">
                                  <a:solidFill>
                                    <a:srgbClr val="434343"/>
                                  </a:solidFill>
                                  <a:latin typeface="Cambria Math" panose="02040503050406030204" pitchFamily="18" charset="0"/>
                                </a:rPr>
                              </m:ctrlPr>
                            </m:sSubPr>
                            <m:e>
                              <m:r>
                                <a:rPr lang="en-CA" b="0" i="1" smtClean="0">
                                  <a:solidFill>
                                    <a:srgbClr val="434343"/>
                                  </a:solidFill>
                                  <a:latin typeface="Cambria Math" panose="02040503050406030204" pitchFamily="18" charset="0"/>
                                </a:rPr>
                                <m:t>𝐶</m:t>
                              </m:r>
                            </m:e>
                            <m:sub>
                              <m:r>
                                <a:rPr lang="en-CA" b="0" i="1" smtClean="0">
                                  <a:solidFill>
                                    <a:srgbClr val="434343"/>
                                  </a:solidFill>
                                  <a:latin typeface="Cambria Math" panose="02040503050406030204" pitchFamily="18" charset="0"/>
                                </a:rPr>
                                <m:t>𝐷𝐴𝐿𝑌</m:t>
                              </m:r>
                            </m:sub>
                          </m:sSub>
                          <m:r>
                            <a:rPr lang="en-CA" b="0" i="1" smtClean="0">
                              <a:solidFill>
                                <a:srgbClr val="434343"/>
                              </a:solidFill>
                              <a:latin typeface="Cambria Math" panose="02040503050406030204" pitchFamily="18" charset="0"/>
                            </a:rPr>
                            <m:t>×</m:t>
                          </m:r>
                          <m:r>
                            <a:rPr lang="en-CA" b="0" i="1" smtClean="0">
                              <a:solidFill>
                                <a:srgbClr val="434343"/>
                              </a:solidFill>
                              <a:latin typeface="Cambria Math" panose="02040503050406030204" pitchFamily="18" charset="0"/>
                            </a:rPr>
                            <m:t>𝑆</m:t>
                          </m:r>
                        </m:e>
                      </m:nary>
                    </m:oMath>
                  </m:oMathPara>
                </a14:m>
                <a:endParaRPr lang="en-CA" dirty="0">
                  <a:solidFill>
                    <a:srgbClr val="434343"/>
                  </a:solidFill>
                  <a:latin typeface="F37 Ginger Pro" pitchFamily="2" charset="0"/>
                </a:endParaRPr>
              </a:p>
            </p:txBody>
          </p:sp>
        </mc:Choice>
        <mc:Fallback xmlns="">
          <p:sp>
            <p:nvSpPr>
              <p:cNvPr id="3" name="TextBox 2">
                <a:extLst>
                  <a:ext uri="{FF2B5EF4-FFF2-40B4-BE49-F238E27FC236}">
                    <a16:creationId xmlns:a16="http://schemas.microsoft.com/office/drawing/2014/main" id="{05DF97E4-880A-A3C8-9CCC-E6C7F18803AC}"/>
                  </a:ext>
                </a:extLst>
              </p:cNvPr>
              <p:cNvSpPr txBox="1">
                <a:spLocks noRot="1" noChangeAspect="1" noMove="1" noResize="1" noEditPoints="1" noAdjustHandles="1" noChangeArrowheads="1" noChangeShapeType="1" noTextEdit="1"/>
              </p:cNvSpPr>
              <p:nvPr/>
            </p:nvSpPr>
            <p:spPr>
              <a:xfrm>
                <a:off x="4494339" y="1547028"/>
                <a:ext cx="3025508" cy="672235"/>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12542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Demonstration Case Study</a:t>
            </a:r>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Context for assessing risks as </a:t>
                </a:r>
                <a14:m>
                  <m:oMath xmlns:m="http://schemas.openxmlformats.org/officeDocument/2006/math">
                    <m:r>
                      <a:rPr lang="en-CA" sz="1800" b="0" i="1" smtClean="0">
                        <a:latin typeface="Cambria Math" panose="02040503050406030204" pitchFamily="18" charset="0"/>
                      </a:rPr>
                      <m:t>𝐷𝐴𝐿𝑌</m:t>
                    </m:r>
                  </m:oMath>
                </a14:m>
                <a:endParaRPr lang="en-US" sz="1800" dirty="0"/>
              </a:p>
            </p:txBody>
          </p:sp>
        </mc:Choice>
        <mc:Fallback xmlns="">
          <p:sp>
            <p:nvSpPr>
              <p:cNvPr id="8" name="Title 1">
                <a:extLst>
                  <a:ext uri="{FF2B5EF4-FFF2-40B4-BE49-F238E27FC236}">
                    <a16:creationId xmlns:a16="http://schemas.microsoft.com/office/drawing/2014/main" id="{EC8BE829-D61D-2144-88BA-2C39B98A59E6}"/>
                  </a:ext>
                </a:extLst>
              </p:cNvPr>
              <p:cNvSpPr txBox="1">
                <a:spLocks noRot="1" noChangeAspect="1" noMove="1" noResize="1" noEditPoints="1" noAdjustHandles="1" noChangeArrowheads="1" noChangeShapeType="1" noTextEdit="1"/>
              </p:cNvSpPr>
              <p:nvPr/>
            </p:nvSpPr>
            <p:spPr>
              <a:xfrm>
                <a:off x="499799" y="909107"/>
                <a:ext cx="11014589" cy="643059"/>
              </a:xfrm>
              <a:prstGeom prst="rect">
                <a:avLst/>
              </a:prstGeom>
              <a:blipFill>
                <a:blip r:embed="rId3"/>
                <a:stretch>
                  <a:fillRect l="-49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11014589" cy="343050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CA" sz="1800" b="0" i="1" dirty="0" smtClean="0">
                        <a:latin typeface="Cambria Math" panose="02040503050406030204" pitchFamily="18" charset="0"/>
                      </a:rPr>
                      <m:t>𝐷𝐴𝐿𝑌</m:t>
                    </m:r>
                  </m:oMath>
                </a14:m>
                <a:r>
                  <a:rPr lang="en-US" sz="1800" b="1" dirty="0">
                    <a:latin typeface="+mn-lt"/>
                  </a:rPr>
                  <a:t> </a:t>
                </a:r>
                <a:r>
                  <a:rPr lang="en-US" sz="1800" dirty="0">
                    <a:latin typeface="+mn-lt"/>
                  </a:rPr>
                  <a:t>risk-equivalents (unscaled) can be calculated for some quantitative safety objectives in Canadian regulations.</a:t>
                </a:r>
              </a:p>
              <a:p>
                <a:pPr marL="342900" indent="-342900">
                  <a:buFont typeface="+mj-lt"/>
                  <a:buAutoNum type="arabicPeriod"/>
                </a:pPr>
                <a:r>
                  <a:rPr lang="en-US" sz="1800" dirty="0">
                    <a:latin typeface="+mn-lt"/>
                  </a:rPr>
                  <a:t>Anticipated operational occurrences (AOOs) have frequencies greater than 1.00×10</a:t>
                </a:r>
                <a:r>
                  <a:rPr lang="en-US" sz="1800" baseline="30000" dirty="0">
                    <a:latin typeface="+mn-lt"/>
                  </a:rPr>
                  <a:t>-2</a:t>
                </a:r>
                <a:r>
                  <a:rPr lang="en-US" sz="1800" dirty="0">
                    <a:latin typeface="+mn-lt"/>
                  </a:rPr>
                  <a:t> y</a:t>
                </a:r>
                <a:r>
                  <a:rPr lang="en-US" sz="1800" baseline="30000" dirty="0">
                    <a:latin typeface="+mn-lt"/>
                  </a:rPr>
                  <a:t>-1</a:t>
                </a:r>
                <a:r>
                  <a:rPr lang="en-US" sz="1800" dirty="0">
                    <a:latin typeface="+mn-lt"/>
                  </a:rPr>
                  <a:t> and must result in no more than 0.5 mSv effective dose at the site boundary.</a:t>
                </a:r>
              </a:p>
              <a:p>
                <a:pPr marL="0" indent="0" algn="ctr">
                  <a:buNone/>
                </a:pPr>
                <a:r>
                  <a:rPr lang="en-US" sz="1800" b="1" dirty="0">
                    <a:latin typeface="+mn-lt"/>
                  </a:rPr>
                  <a:t>AOOs must result in less than 297.9 </a:t>
                </a:r>
                <a14:m>
                  <m:oMath xmlns:m="http://schemas.openxmlformats.org/officeDocument/2006/math">
                    <m:r>
                      <a:rPr lang="en-CA" sz="1800" b="1" i="1" smtClean="0">
                        <a:latin typeface="Cambria Math" panose="02040503050406030204" pitchFamily="18" charset="0"/>
                      </a:rPr>
                      <m:t>𝑫𝑨𝑳𝒀</m:t>
                    </m:r>
                  </m:oMath>
                </a14:m>
                <a:r>
                  <a:rPr lang="en-US" sz="1800" b="1" dirty="0">
                    <a:latin typeface="+mn-lt"/>
                  </a:rPr>
                  <a:t> per 10,000 population over the lifetime of the plant.</a:t>
                </a:r>
              </a:p>
              <a:p>
                <a:pPr marL="342900" indent="-342900">
                  <a:buFont typeface="+mj-lt"/>
                  <a:buAutoNum type="arabicPeriod" startAt="2"/>
                </a:pPr>
                <a:r>
                  <a:rPr lang="en-US" sz="1800" dirty="0">
                    <a:latin typeface="+mn-lt"/>
                  </a:rPr>
                  <a:t>Design basis accidents (DBAs) have frequencies between 1.00×10</a:t>
                </a:r>
                <a:r>
                  <a:rPr lang="en-US" sz="1800" baseline="30000" dirty="0">
                    <a:latin typeface="+mn-lt"/>
                  </a:rPr>
                  <a:t>-5</a:t>
                </a:r>
                <a:r>
                  <a:rPr lang="en-US" sz="1800" dirty="0">
                    <a:latin typeface="+mn-lt"/>
                  </a:rPr>
                  <a:t> y</a:t>
                </a:r>
                <a:r>
                  <a:rPr lang="en-US" sz="1800" baseline="30000" dirty="0">
                    <a:latin typeface="+mn-lt"/>
                  </a:rPr>
                  <a:t>-1</a:t>
                </a:r>
                <a:r>
                  <a:rPr lang="en-US" sz="1800" dirty="0">
                    <a:latin typeface="+mn-lt"/>
                  </a:rPr>
                  <a:t> and 1.00×10</a:t>
                </a:r>
                <a:r>
                  <a:rPr lang="en-US" sz="1800" baseline="30000" dirty="0">
                    <a:latin typeface="+mn-lt"/>
                  </a:rPr>
                  <a:t>-2</a:t>
                </a:r>
                <a:r>
                  <a:rPr lang="en-US" sz="1800" dirty="0">
                    <a:latin typeface="+mn-lt"/>
                  </a:rPr>
                  <a:t> y</a:t>
                </a:r>
                <a:r>
                  <a:rPr lang="en-US" sz="1800" baseline="30000" dirty="0">
                    <a:latin typeface="+mn-lt"/>
                  </a:rPr>
                  <a:t>-1 </a:t>
                </a:r>
                <a:r>
                  <a:rPr lang="en-US" sz="1800" dirty="0">
                    <a:latin typeface="+mn-lt"/>
                  </a:rPr>
                  <a:t>and must not result in doses greater than 20 mSv at the site boundary.</a:t>
                </a:r>
              </a:p>
              <a:p>
                <a:pPr marL="0" indent="0" algn="ctr">
                  <a:buNone/>
                </a:pPr>
                <a:r>
                  <a:rPr lang="en-US" sz="1800" b="1" dirty="0">
                    <a:latin typeface="+mn-lt"/>
                  </a:rPr>
                  <a:t>DBAs must result in less than 119.1 </a:t>
                </a:r>
                <a14:m>
                  <m:oMath xmlns:m="http://schemas.openxmlformats.org/officeDocument/2006/math">
                    <m:r>
                      <a:rPr lang="en-CA" sz="1800" b="1" i="1" smtClean="0">
                        <a:latin typeface="Cambria Math" panose="02040503050406030204" pitchFamily="18" charset="0"/>
                      </a:rPr>
                      <m:t>𝑫𝑨𝑳𝒀</m:t>
                    </m:r>
                  </m:oMath>
                </a14:m>
                <a:r>
                  <a:rPr lang="en-US" sz="1800" b="1" dirty="0">
                    <a:latin typeface="+mn-lt"/>
                  </a:rPr>
                  <a:t> per 10,000 population over the lifetime of the plant.</a:t>
                </a: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9" y="1552166"/>
                <a:ext cx="11014589" cy="3430502"/>
              </a:xfrm>
              <a:prstGeom prst="rect">
                <a:avLst/>
              </a:prstGeom>
              <a:blipFill>
                <a:blip r:embed="rId4"/>
                <a:stretch>
                  <a:fillRect l="-498" t="-1068"/>
                </a:stretch>
              </a:blipFill>
            </p:spPr>
            <p:txBody>
              <a:bodyPr/>
              <a:lstStyle/>
              <a:p>
                <a:r>
                  <a:rPr lang="en-CA">
                    <a:noFill/>
                  </a:rPr>
                  <a:t> </a:t>
                </a:r>
              </a:p>
            </p:txBody>
          </p:sp>
        </mc:Fallback>
      </mc:AlternateContent>
    </p:spTree>
    <p:extLst>
      <p:ext uri="{BB962C8B-B14F-4D97-AF65-F5344CB8AC3E}">
        <p14:creationId xmlns:p14="http://schemas.microsoft.com/office/powerpoint/2010/main" val="77229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Results of Case Study</a:t>
            </a:r>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Spatial distribution of integrated risk (</a:t>
                </a:r>
                <a14:m>
                  <m:oMath xmlns:m="http://schemas.openxmlformats.org/officeDocument/2006/math">
                    <m:r>
                      <a:rPr lang="en-US" sz="1800" i="1" dirty="0" smtClean="0">
                        <a:latin typeface="Cambria Math" panose="02040503050406030204" pitchFamily="18" charset="0"/>
                      </a:rPr>
                      <m:t>𝐷𝐴𝐿𝑌</m:t>
                    </m:r>
                  </m:oMath>
                </a14:m>
                <a:r>
                  <a:rPr lang="en-US" sz="1800" dirty="0"/>
                  <a:t>) from the hypothetical SMR severe accidents</a:t>
                </a:r>
              </a:p>
            </p:txBody>
          </p:sp>
        </mc:Choice>
        <mc:Fallback xmlns="">
          <p:sp>
            <p:nvSpPr>
              <p:cNvPr id="8" name="Title 1">
                <a:extLst>
                  <a:ext uri="{FF2B5EF4-FFF2-40B4-BE49-F238E27FC236}">
                    <a16:creationId xmlns:a16="http://schemas.microsoft.com/office/drawing/2014/main" id="{EC8BE829-D61D-2144-88BA-2C39B98A59E6}"/>
                  </a:ext>
                </a:extLst>
              </p:cNvPr>
              <p:cNvSpPr txBox="1">
                <a:spLocks noRot="1" noChangeAspect="1" noMove="1" noResize="1" noEditPoints="1" noAdjustHandles="1" noChangeArrowheads="1" noChangeShapeType="1" noTextEdit="1"/>
              </p:cNvSpPr>
              <p:nvPr/>
            </p:nvSpPr>
            <p:spPr>
              <a:xfrm>
                <a:off x="499799" y="909107"/>
                <a:ext cx="11014589" cy="643059"/>
              </a:xfrm>
              <a:prstGeom prst="rect">
                <a:avLst/>
              </a:prstGeom>
              <a:blipFill>
                <a:blip r:embed="rId2"/>
                <a:stretch>
                  <a:fillRect l="-498"/>
                </a:stretch>
              </a:blipFill>
            </p:spPr>
            <p:txBody>
              <a:bodyPr/>
              <a:lstStyle/>
              <a:p>
                <a:r>
                  <a:rPr lang="en-CA">
                    <a:noFill/>
                  </a:rPr>
                  <a:t> </a:t>
                </a:r>
              </a:p>
            </p:txBody>
          </p:sp>
        </mc:Fallback>
      </mc:AlternateContent>
      <p:pic>
        <p:nvPicPr>
          <p:cNvPr id="3" name="Picture 2">
            <a:extLst>
              <a:ext uri="{FF2B5EF4-FFF2-40B4-BE49-F238E27FC236}">
                <a16:creationId xmlns:a16="http://schemas.microsoft.com/office/drawing/2014/main" id="{5B0CB2F4-FD02-6577-55ED-35CA42307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74825"/>
            <a:ext cx="4140000" cy="3123452"/>
          </a:xfrm>
          <a:prstGeom prst="rect">
            <a:avLst/>
          </a:prstGeom>
          <a:noFill/>
          <a:ln>
            <a:noFill/>
          </a:ln>
        </p:spPr>
      </p:pic>
      <p:pic>
        <p:nvPicPr>
          <p:cNvPr id="4" name="Picture 3">
            <a:extLst>
              <a:ext uri="{FF2B5EF4-FFF2-40B4-BE49-F238E27FC236}">
                <a16:creationId xmlns:a16="http://schemas.microsoft.com/office/drawing/2014/main" id="{97B113C7-718F-EFF3-D813-6D299F5264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6000" y="1874825"/>
            <a:ext cx="4140000" cy="3123452"/>
          </a:xfrm>
          <a:prstGeom prst="rect">
            <a:avLst/>
          </a:prstGeom>
          <a:noFill/>
          <a:ln>
            <a:noFill/>
          </a:ln>
        </p:spPr>
      </p:pic>
      <p:pic>
        <p:nvPicPr>
          <p:cNvPr id="6" name="Picture 5">
            <a:extLst>
              <a:ext uri="{FF2B5EF4-FFF2-40B4-BE49-F238E27FC236}">
                <a16:creationId xmlns:a16="http://schemas.microsoft.com/office/drawing/2014/main" id="{CF8F3A6C-E5C7-8EDA-4982-E5160E1FAD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002" y="1874832"/>
            <a:ext cx="4140000" cy="3123445"/>
          </a:xfrm>
          <a:prstGeom prst="rect">
            <a:avLst/>
          </a:prstGeom>
          <a:noFill/>
          <a:ln>
            <a:noFill/>
          </a:ln>
        </p:spPr>
      </p:pic>
      <p:sp>
        <p:nvSpPr>
          <p:cNvPr id="9" name="TextBox 8">
            <a:extLst>
              <a:ext uri="{FF2B5EF4-FFF2-40B4-BE49-F238E27FC236}">
                <a16:creationId xmlns:a16="http://schemas.microsoft.com/office/drawing/2014/main" id="{7F41DA40-E140-3E7E-B790-7B68DC7B7824}"/>
              </a:ext>
            </a:extLst>
          </p:cNvPr>
          <p:cNvSpPr txBox="1"/>
          <p:nvPr/>
        </p:nvSpPr>
        <p:spPr>
          <a:xfrm>
            <a:off x="499799" y="4998277"/>
            <a:ext cx="3059762" cy="461665"/>
          </a:xfrm>
          <a:prstGeom prst="rect">
            <a:avLst/>
          </a:prstGeom>
        </p:spPr>
        <p:txBody>
          <a:bodyPr wrap="square" rtlCol="0">
            <a:spAutoFit/>
          </a:bodyPr>
          <a:lstStyle/>
          <a:p>
            <a:pPr marL="0" indent="0">
              <a:lnSpc>
                <a:spcPct val="100000"/>
              </a:lnSpc>
              <a:buNone/>
            </a:pPr>
            <a:r>
              <a:rPr lang="en-CA" sz="1200" b="1" dirty="0">
                <a:solidFill>
                  <a:srgbClr val="434343"/>
                </a:solidFill>
              </a:rPr>
              <a:t>Calculated with respect to the generic criterion for dose to the thyroid over 7 days</a:t>
            </a:r>
          </a:p>
        </p:txBody>
      </p:sp>
      <p:sp>
        <p:nvSpPr>
          <p:cNvPr id="11" name="TextBox 10">
            <a:extLst>
              <a:ext uri="{FF2B5EF4-FFF2-40B4-BE49-F238E27FC236}">
                <a16:creationId xmlns:a16="http://schemas.microsoft.com/office/drawing/2014/main" id="{654F1C3E-6A2F-AEB3-E582-C3B096CDD91F}"/>
              </a:ext>
            </a:extLst>
          </p:cNvPr>
          <p:cNvSpPr txBox="1"/>
          <p:nvPr/>
        </p:nvSpPr>
        <p:spPr>
          <a:xfrm>
            <a:off x="4411801" y="4998277"/>
            <a:ext cx="3059762" cy="461665"/>
          </a:xfrm>
          <a:prstGeom prst="rect">
            <a:avLst/>
          </a:prstGeom>
        </p:spPr>
        <p:txBody>
          <a:bodyPr wrap="square" rtlCol="0">
            <a:spAutoFit/>
          </a:bodyPr>
          <a:lstStyle/>
          <a:p>
            <a:pPr marL="0" indent="0">
              <a:lnSpc>
                <a:spcPct val="100000"/>
              </a:lnSpc>
              <a:buNone/>
            </a:pPr>
            <a:r>
              <a:rPr lang="en-CA" sz="1200" b="1" dirty="0">
                <a:solidFill>
                  <a:srgbClr val="434343"/>
                </a:solidFill>
              </a:rPr>
              <a:t>Calculated with respect to the generic criterion for effective dose over 7 days</a:t>
            </a:r>
          </a:p>
        </p:txBody>
      </p:sp>
      <p:sp>
        <p:nvSpPr>
          <p:cNvPr id="12" name="TextBox 11">
            <a:extLst>
              <a:ext uri="{FF2B5EF4-FFF2-40B4-BE49-F238E27FC236}">
                <a16:creationId xmlns:a16="http://schemas.microsoft.com/office/drawing/2014/main" id="{E11D5B30-190A-6D90-364B-C16B430FA553}"/>
              </a:ext>
            </a:extLst>
          </p:cNvPr>
          <p:cNvSpPr txBox="1"/>
          <p:nvPr/>
        </p:nvSpPr>
        <p:spPr>
          <a:xfrm>
            <a:off x="8592121" y="4998277"/>
            <a:ext cx="3059762" cy="461665"/>
          </a:xfrm>
          <a:prstGeom prst="rect">
            <a:avLst/>
          </a:prstGeom>
        </p:spPr>
        <p:txBody>
          <a:bodyPr wrap="square" rtlCol="0">
            <a:spAutoFit/>
          </a:bodyPr>
          <a:lstStyle/>
          <a:p>
            <a:pPr marL="0" indent="0">
              <a:lnSpc>
                <a:spcPct val="100000"/>
              </a:lnSpc>
              <a:buNone/>
            </a:pPr>
            <a:r>
              <a:rPr lang="en-CA" sz="1200" b="1" dirty="0">
                <a:solidFill>
                  <a:srgbClr val="434343"/>
                </a:solidFill>
              </a:rPr>
              <a:t>Calculated with respect to the generic criterion for effective dose over 2 days</a:t>
            </a:r>
          </a:p>
        </p:txBody>
      </p:sp>
    </p:spTree>
    <p:extLst>
      <p:ext uri="{BB962C8B-B14F-4D97-AF65-F5344CB8AC3E}">
        <p14:creationId xmlns:p14="http://schemas.microsoft.com/office/powerpoint/2010/main" val="366364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Results of Case Study</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Integrated risk from dose at 100 m considering all event sequences</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3594666"/>
                <a:ext cx="11014589" cy="2308609"/>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The risks associated with the projected doses do not exceed the equivalent risks specified in the generic criteria for triggering protective actions (stable iodine thyroid blocking, sheltering, evacuation) past the likely site boundary.</a:t>
                </a:r>
              </a:p>
              <a:p>
                <a:pPr marL="0" indent="0">
                  <a:buNone/>
                </a:pPr>
                <a:r>
                  <a:rPr lang="en-CA" sz="1800" dirty="0">
                    <a:latin typeface="+mn-lt"/>
                  </a:rPr>
                  <a:t>The risks associated with the projected doses do not exceed the 645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 per 10,000 population associated with long-term relocation anywhere past the likely site boundary.</a:t>
                </a: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9" y="3594666"/>
                <a:ext cx="11014589" cy="2308609"/>
              </a:xfrm>
              <a:prstGeom prst="rect">
                <a:avLst/>
              </a:prstGeom>
              <a:blipFill>
                <a:blip r:embed="rId2"/>
                <a:stretch>
                  <a:fillRect l="-498" t="-158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9BE5781-54B0-F0A7-355C-63E0FC377018}"/>
                  </a:ext>
                </a:extLst>
              </p:cNvPr>
              <p:cNvGraphicFramePr>
                <a:graphicFrameLocks noGrp="1"/>
              </p:cNvGraphicFramePr>
              <p:nvPr>
                <p:extLst>
                  <p:ext uri="{D42A27DB-BD31-4B8C-83A1-F6EECF244321}">
                    <p14:modId xmlns:p14="http://schemas.microsoft.com/office/powerpoint/2010/main" val="3604447716"/>
                  </p:ext>
                </p:extLst>
              </p:nvPr>
            </p:nvGraphicFramePr>
            <p:xfrm>
              <a:off x="3048944" y="1637272"/>
              <a:ext cx="6336000" cy="1618527"/>
            </p:xfrm>
            <a:graphic>
              <a:graphicData uri="http://schemas.openxmlformats.org/drawingml/2006/table">
                <a:tbl>
                  <a:tblPr firstRow="1" firstCol="1" bandRow="1">
                    <a:tableStyleId>{9D7B26C5-4107-4FEC-AEDC-1716B250A1EF}</a:tableStyleId>
                  </a:tblPr>
                  <a:tblGrid>
                    <a:gridCol w="2267198">
                      <a:extLst>
                        <a:ext uri="{9D8B030D-6E8A-4147-A177-3AD203B41FA5}">
                          <a16:colId xmlns:a16="http://schemas.microsoft.com/office/drawing/2014/main" val="3716051785"/>
                        </a:ext>
                      </a:extLst>
                    </a:gridCol>
                    <a:gridCol w="2034401">
                      <a:extLst>
                        <a:ext uri="{9D8B030D-6E8A-4147-A177-3AD203B41FA5}">
                          <a16:colId xmlns:a16="http://schemas.microsoft.com/office/drawing/2014/main" val="1392773622"/>
                        </a:ext>
                      </a:extLst>
                    </a:gridCol>
                    <a:gridCol w="2034401">
                      <a:extLst>
                        <a:ext uri="{9D8B030D-6E8A-4147-A177-3AD203B41FA5}">
                          <a16:colId xmlns:a16="http://schemas.microsoft.com/office/drawing/2014/main" val="767926604"/>
                        </a:ext>
                      </a:extLst>
                    </a:gridCol>
                  </a:tblGrid>
                  <a:tr h="785562">
                    <a:tc>
                      <a:txBody>
                        <a:bodyPr/>
                        <a:lstStyle/>
                        <a:p>
                          <a:pPr algn="l">
                            <a:lnSpc>
                              <a:spcPct val="100000"/>
                            </a:lnSpc>
                          </a:pPr>
                          <a:r>
                            <a:rPr lang="en-GB" sz="1600" dirty="0">
                              <a:effectLst/>
                            </a:rPr>
                            <a:t>Criterion</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Calculated </a:t>
                          </a:r>
                          <a14:m>
                            <m:oMath xmlns:m="http://schemas.openxmlformats.org/officeDocument/2006/math">
                              <m:r>
                                <a:rPr lang="en-GB" sz="1600">
                                  <a:effectLst/>
                                  <a:latin typeface="Cambria Math" panose="02040503050406030204" pitchFamily="18" charset="0"/>
                                </a:rPr>
                                <m:t>𝐷𝐴𝐿𝑌</m:t>
                              </m:r>
                            </m:oMath>
                          </a14:m>
                          <a:r>
                            <a:rPr lang="en-GB" sz="1600" dirty="0">
                              <a:effectLst/>
                            </a:rPr>
                            <a:t> per 10,000 population</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14:m>
                            <m:oMath xmlns:m="http://schemas.openxmlformats.org/officeDocument/2006/math">
                              <m:r>
                                <a:rPr lang="en-GB" sz="1600">
                                  <a:effectLst/>
                                  <a:latin typeface="Cambria Math" panose="02040503050406030204" pitchFamily="18" charset="0"/>
                                </a:rPr>
                                <m:t>𝐷𝐴𝐿𝑌</m:t>
                              </m:r>
                            </m:oMath>
                          </a14:m>
                          <a:r>
                            <a:rPr lang="en-GB" sz="1600" dirty="0">
                              <a:effectLst/>
                            </a:rPr>
                            <a:t> per 10,000 population equivalent to generic criterion</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54784956"/>
                      </a:ext>
                    </a:extLst>
                  </a:tr>
                  <a:tr h="277655">
                    <a:tc>
                      <a:txBody>
                        <a:bodyPr/>
                        <a:lstStyle/>
                        <a:p>
                          <a:pPr algn="just">
                            <a:lnSpc>
                              <a:spcPct val="100000"/>
                            </a:lnSpc>
                          </a:pPr>
                          <a:r>
                            <a:rPr lang="en-GB" sz="1600" b="0" dirty="0">
                              <a:effectLst/>
                            </a:rPr>
                            <a:t>Dose to thyroid in 7 days</a:t>
                          </a:r>
                          <a:endParaRPr lang="en-CA"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12.0</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21.7</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084615"/>
                      </a:ext>
                    </a:extLst>
                  </a:tr>
                  <a:tr h="277655">
                    <a:tc>
                      <a:txBody>
                        <a:bodyPr/>
                        <a:lstStyle/>
                        <a:p>
                          <a:pPr algn="just">
                            <a:lnSpc>
                              <a:spcPct val="100000"/>
                            </a:lnSpc>
                          </a:pPr>
                          <a:r>
                            <a:rPr lang="en-GB" sz="1600" b="0">
                              <a:effectLst/>
                            </a:rPr>
                            <a:t>Effective dose in 7 days</a:t>
                          </a:r>
                          <a:endParaRPr lang="en-CA"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126.5</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992.8</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0109439"/>
                      </a:ext>
                    </a:extLst>
                  </a:tr>
                  <a:tr h="277655">
                    <a:tc>
                      <a:txBody>
                        <a:bodyPr/>
                        <a:lstStyle/>
                        <a:p>
                          <a:pPr algn="just">
                            <a:lnSpc>
                              <a:spcPct val="100000"/>
                            </a:lnSpc>
                          </a:pPr>
                          <a:r>
                            <a:rPr lang="en-GB" sz="1600" b="0" dirty="0">
                              <a:effectLst/>
                            </a:rPr>
                            <a:t>Effective dose in 2 days</a:t>
                          </a:r>
                          <a:endParaRPr lang="en-CA"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55.7</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99.3</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4646360"/>
                      </a:ext>
                    </a:extLst>
                  </a:tr>
                </a:tbl>
              </a:graphicData>
            </a:graphic>
          </p:graphicFrame>
        </mc:Choice>
        <mc:Fallback xmlns="">
          <p:graphicFrame>
            <p:nvGraphicFramePr>
              <p:cNvPr id="3" name="Table 2">
                <a:extLst>
                  <a:ext uri="{FF2B5EF4-FFF2-40B4-BE49-F238E27FC236}">
                    <a16:creationId xmlns:a16="http://schemas.microsoft.com/office/drawing/2014/main" id="{39BE5781-54B0-F0A7-355C-63E0FC377018}"/>
                  </a:ext>
                </a:extLst>
              </p:cNvPr>
              <p:cNvGraphicFramePr>
                <a:graphicFrameLocks noGrp="1"/>
              </p:cNvGraphicFramePr>
              <p:nvPr>
                <p:extLst>
                  <p:ext uri="{D42A27DB-BD31-4B8C-83A1-F6EECF244321}">
                    <p14:modId xmlns:p14="http://schemas.microsoft.com/office/powerpoint/2010/main" val="3604447716"/>
                  </p:ext>
                </p:extLst>
              </p:nvPr>
            </p:nvGraphicFramePr>
            <p:xfrm>
              <a:off x="3048944" y="1637272"/>
              <a:ext cx="6336000" cy="1618527"/>
            </p:xfrm>
            <a:graphic>
              <a:graphicData uri="http://schemas.openxmlformats.org/drawingml/2006/table">
                <a:tbl>
                  <a:tblPr firstRow="1" firstCol="1" bandRow="1">
                    <a:tableStyleId>{9D7B26C5-4107-4FEC-AEDC-1716B250A1EF}</a:tableStyleId>
                  </a:tblPr>
                  <a:tblGrid>
                    <a:gridCol w="2267198">
                      <a:extLst>
                        <a:ext uri="{9D8B030D-6E8A-4147-A177-3AD203B41FA5}">
                          <a16:colId xmlns:a16="http://schemas.microsoft.com/office/drawing/2014/main" val="3716051785"/>
                        </a:ext>
                      </a:extLst>
                    </a:gridCol>
                    <a:gridCol w="2034401">
                      <a:extLst>
                        <a:ext uri="{9D8B030D-6E8A-4147-A177-3AD203B41FA5}">
                          <a16:colId xmlns:a16="http://schemas.microsoft.com/office/drawing/2014/main" val="1392773622"/>
                        </a:ext>
                      </a:extLst>
                    </a:gridCol>
                    <a:gridCol w="2034401">
                      <a:extLst>
                        <a:ext uri="{9D8B030D-6E8A-4147-A177-3AD203B41FA5}">
                          <a16:colId xmlns:a16="http://schemas.microsoft.com/office/drawing/2014/main" val="767926604"/>
                        </a:ext>
                      </a:extLst>
                    </a:gridCol>
                  </a:tblGrid>
                  <a:tr h="785562">
                    <a:tc>
                      <a:txBody>
                        <a:bodyPr/>
                        <a:lstStyle/>
                        <a:p>
                          <a:pPr algn="l">
                            <a:lnSpc>
                              <a:spcPct val="100000"/>
                            </a:lnSpc>
                          </a:pPr>
                          <a:r>
                            <a:rPr lang="en-GB" sz="1600" dirty="0">
                              <a:effectLst/>
                            </a:rPr>
                            <a:t>Criterion</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11377" t="-3846" r="-100299" b="-118462"/>
                          </a:stretch>
                        </a:blipFill>
                      </a:tcPr>
                    </a:tc>
                    <a:tc>
                      <a:txBody>
                        <a:bodyPr/>
                        <a:lstStyle/>
                        <a:p>
                          <a:endParaRPr lang="en-US"/>
                        </a:p>
                      </a:txBody>
                      <a:tcPr marL="68580" marR="68580" marT="0" marB="0" anchor="ctr">
                        <a:blipFill>
                          <a:blip r:embed="rId3"/>
                          <a:stretch>
                            <a:fillRect l="-211377" t="-3846" r="-299" b="-118462"/>
                          </a:stretch>
                        </a:blipFill>
                      </a:tcPr>
                    </a:tc>
                    <a:extLst>
                      <a:ext uri="{0D108BD9-81ED-4DB2-BD59-A6C34878D82A}">
                        <a16:rowId xmlns:a16="http://schemas.microsoft.com/office/drawing/2014/main" val="1554784956"/>
                      </a:ext>
                    </a:extLst>
                  </a:tr>
                  <a:tr h="277655">
                    <a:tc>
                      <a:txBody>
                        <a:bodyPr/>
                        <a:lstStyle/>
                        <a:p>
                          <a:pPr algn="just">
                            <a:lnSpc>
                              <a:spcPct val="100000"/>
                            </a:lnSpc>
                          </a:pPr>
                          <a:r>
                            <a:rPr lang="en-GB" sz="1600" b="0" dirty="0">
                              <a:effectLst/>
                            </a:rPr>
                            <a:t>Dose to thyroid in 7 days</a:t>
                          </a:r>
                          <a:endParaRPr lang="en-CA"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12.0</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21.7</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084615"/>
                      </a:ext>
                    </a:extLst>
                  </a:tr>
                  <a:tr h="277655">
                    <a:tc>
                      <a:txBody>
                        <a:bodyPr/>
                        <a:lstStyle/>
                        <a:p>
                          <a:pPr algn="just">
                            <a:lnSpc>
                              <a:spcPct val="100000"/>
                            </a:lnSpc>
                          </a:pPr>
                          <a:r>
                            <a:rPr lang="en-GB" sz="1600" b="0">
                              <a:effectLst/>
                            </a:rPr>
                            <a:t>Effective dose in 7 days</a:t>
                          </a:r>
                          <a:endParaRPr lang="en-CA" sz="16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126.5</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992.8</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0109439"/>
                      </a:ext>
                    </a:extLst>
                  </a:tr>
                  <a:tr h="277655">
                    <a:tc>
                      <a:txBody>
                        <a:bodyPr/>
                        <a:lstStyle/>
                        <a:p>
                          <a:pPr algn="just">
                            <a:lnSpc>
                              <a:spcPct val="100000"/>
                            </a:lnSpc>
                          </a:pPr>
                          <a:r>
                            <a:rPr lang="en-GB" sz="1600" b="0" dirty="0">
                              <a:effectLst/>
                            </a:rPr>
                            <a:t>Effective dose in 2 days</a:t>
                          </a:r>
                          <a:endParaRPr lang="en-CA"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0000"/>
                            </a:lnSpc>
                          </a:pPr>
                          <a:r>
                            <a:rPr lang="en-GB" sz="1600" dirty="0">
                              <a:effectLst/>
                            </a:rPr>
                            <a:t>55.7</a:t>
                          </a:r>
                          <a:endParaRPr lang="en-C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pPr>
                          <a:r>
                            <a:rPr lang="en-GB" sz="1600" dirty="0">
                              <a:effectLst/>
                            </a:rPr>
                            <a:t>99.3</a:t>
                          </a:r>
                          <a:endParaRPr lang="en-C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4646360"/>
                      </a:ext>
                    </a:extLst>
                  </a:tr>
                </a:tbl>
              </a:graphicData>
            </a:graphic>
          </p:graphicFrame>
        </mc:Fallback>
      </mc:AlternateContent>
    </p:spTree>
    <p:extLst>
      <p:ext uri="{BB962C8B-B14F-4D97-AF65-F5344CB8AC3E}">
        <p14:creationId xmlns:p14="http://schemas.microsoft.com/office/powerpoint/2010/main" val="71006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Summary and Next Steps</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endParaRPr lang="en-US" sz="1800" dirty="0"/>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11014589" cy="343050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A risk-</a:t>
                </a:r>
                <a:r>
                  <a:rPr lang="en-CA" sz="1800" i="1" dirty="0">
                    <a:latin typeface="+mn-lt"/>
                  </a:rPr>
                  <a:t>based</a:t>
                </a:r>
                <a:r>
                  <a:rPr lang="en-CA" sz="1800" dirty="0">
                    <a:latin typeface="+mn-lt"/>
                  </a:rPr>
                  <a:t> method for calculating EPZ boundaries based on measures of overall health (DALY) has been proposed.</a:t>
                </a:r>
              </a:p>
              <a:p>
                <a:pPr marL="0" indent="0">
                  <a:buNone/>
                </a:pPr>
                <a:r>
                  <a:rPr lang="en-CA" sz="1800" dirty="0">
                    <a:latin typeface="+mn-lt"/>
                  </a:rPr>
                  <a:t>This method was demonstrated with a simplified case study assuming a hypothetical 160 </a:t>
                </a:r>
                <a:r>
                  <a:rPr lang="en-CA" sz="1800" dirty="0" err="1">
                    <a:latin typeface="+mn-lt"/>
                  </a:rPr>
                  <a:t>MW</a:t>
                </a:r>
                <a:r>
                  <a:rPr lang="en-CA" sz="1800" baseline="-25000" dirty="0" err="1">
                    <a:latin typeface="+mn-lt"/>
                  </a:rPr>
                  <a:t>th</a:t>
                </a:r>
                <a:r>
                  <a:rPr lang="en-CA" sz="1800" baseline="-25000" dirty="0">
                    <a:latin typeface="+mn-lt"/>
                  </a:rPr>
                  <a:t> </a:t>
                </a:r>
                <a:r>
                  <a:rPr lang="en-CA" sz="1800" dirty="0">
                    <a:latin typeface="+mn-lt"/>
                  </a:rPr>
                  <a:t>SMR at the CRL site.</a:t>
                </a:r>
              </a:p>
              <a:p>
                <a:pPr marL="0" indent="0">
                  <a:buNone/>
                </a:pPr>
                <a:r>
                  <a:rPr lang="en-CA" sz="1800" dirty="0">
                    <a:latin typeface="+mn-lt"/>
                  </a:rPr>
                  <a:t>The outputs of the proposed method could justify the amount of pre-planned protective actions around a SMR. </a:t>
                </a:r>
              </a:p>
              <a:p>
                <a:pPr marL="0" indent="0">
                  <a:buNone/>
                </a:pPr>
                <a:r>
                  <a:rPr lang="en-CA" sz="1800" dirty="0">
                    <a:latin typeface="+mn-lt"/>
                  </a:rPr>
                  <a:t>What is needed is a database of </a:t>
                </a:r>
                <a14:m>
                  <m:oMath xmlns:m="http://schemas.openxmlformats.org/officeDocument/2006/math">
                    <m:r>
                      <a:rPr lang="en-CA" sz="1800" b="0" i="1" smtClean="0">
                        <a:latin typeface="Cambria Math" panose="02040503050406030204" pitchFamily="18" charset="0"/>
                      </a:rPr>
                      <m:t>𝐷𝐴𝐿𝑌</m:t>
                    </m:r>
                  </m:oMath>
                </a14:m>
                <a:r>
                  <a:rPr lang="en-CA" sz="1800" dirty="0">
                    <a:latin typeface="+mn-lt"/>
                  </a:rPr>
                  <a:t> for the non-radiological health consequences associated with the protective actions taken in the event of an emergency. This is an area of active research at the Canadian Nuclear Laboratories.</a:t>
                </a:r>
              </a:p>
              <a:p>
                <a:pPr marL="0" indent="0">
                  <a:buNone/>
                </a:pPr>
                <a:endParaRPr lang="en-US" sz="1800" dirty="0">
                  <a:latin typeface="+mn-lt"/>
                </a:endParaRP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9" y="1552166"/>
                <a:ext cx="11014589" cy="3430502"/>
              </a:xfrm>
              <a:prstGeom prst="rect">
                <a:avLst/>
              </a:prstGeom>
              <a:blipFill>
                <a:blip r:embed="rId3"/>
                <a:stretch>
                  <a:fillRect l="-498" t="-1068"/>
                </a:stretch>
              </a:blipFill>
            </p:spPr>
            <p:txBody>
              <a:bodyPr/>
              <a:lstStyle/>
              <a:p>
                <a:r>
                  <a:rPr lang="en-CA">
                    <a:noFill/>
                  </a:rPr>
                  <a:t> </a:t>
                </a:r>
              </a:p>
            </p:txBody>
          </p:sp>
        </mc:Fallback>
      </mc:AlternateContent>
    </p:spTree>
    <p:extLst>
      <p:ext uri="{BB962C8B-B14F-4D97-AF65-F5344CB8AC3E}">
        <p14:creationId xmlns:p14="http://schemas.microsoft.com/office/powerpoint/2010/main" val="168144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351E1251-F36E-9797-1201-A0A6147C31EE}"/>
              </a:ext>
            </a:extLst>
          </p:cNvPr>
          <p:cNvSpPr txBox="1">
            <a:spLocks/>
          </p:cNvSpPr>
          <p:nvPr/>
        </p:nvSpPr>
        <p:spPr>
          <a:xfrm>
            <a:off x="640960" y="2369757"/>
            <a:ext cx="10720946" cy="21184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latin typeface="+mn-lt"/>
              </a:rPr>
              <a:t>This study was funded by </a:t>
            </a:r>
            <a:r>
              <a:rPr lang="en-CA" sz="2400" b="1" dirty="0">
                <a:latin typeface="+mn-lt"/>
              </a:rPr>
              <a:t>Atomic Energy of Canada Limited</a:t>
            </a:r>
            <a:r>
              <a:rPr lang="en-CA" sz="2400" dirty="0">
                <a:latin typeface="+mn-lt"/>
              </a:rPr>
              <a:t> under the auspices of the Federal Nuclear Science and Technology Program. </a:t>
            </a:r>
          </a:p>
          <a:p>
            <a:pPr marL="0" indent="0">
              <a:buNone/>
            </a:pPr>
            <a:r>
              <a:rPr lang="en-CA" sz="2400" dirty="0">
                <a:latin typeface="+mn-lt"/>
              </a:rPr>
              <a:t>The research was conducted at the Canadian Nuclear Laboratories by staff within the Directorates of Advanced Reactors, Safety and Security, and Isotopes, Radiobiology &amp; Environment.</a:t>
            </a:r>
          </a:p>
        </p:txBody>
      </p:sp>
    </p:spTree>
    <p:extLst>
      <p:ext uri="{BB962C8B-B14F-4D97-AF65-F5344CB8AC3E}">
        <p14:creationId xmlns:p14="http://schemas.microsoft.com/office/powerpoint/2010/main" val="412144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7B712386-18CA-A755-0041-6AF4D81BA690}"/>
              </a:ext>
            </a:extLst>
          </p:cNvPr>
          <p:cNvSpPr>
            <a:spLocks noGrp="1"/>
          </p:cNvSpPr>
          <p:nvPr>
            <p:ph type="body" sz="quarter" idx="12"/>
          </p:nvPr>
        </p:nvSpPr>
        <p:spPr>
          <a:xfrm>
            <a:off x="397547" y="1010804"/>
            <a:ext cx="5899464" cy="4137096"/>
          </a:xfrm>
        </p:spPr>
        <p:txBody>
          <a:bodyPr>
            <a:normAutofit/>
          </a:bodyPr>
          <a:lstStyle/>
          <a:p>
            <a:pPr lvl="0"/>
            <a:r>
              <a:rPr lang="en-US" sz="3400" dirty="0">
                <a:solidFill>
                  <a:srgbClr val="0070C0"/>
                </a:solidFill>
              </a:rPr>
              <a:t>Thank you. Merci. </a:t>
            </a:r>
          </a:p>
        </p:txBody>
      </p:sp>
      <p:sp>
        <p:nvSpPr>
          <p:cNvPr id="6" name="TextBox 5">
            <a:extLst>
              <a:ext uri="{FF2B5EF4-FFF2-40B4-BE49-F238E27FC236}">
                <a16:creationId xmlns:a16="http://schemas.microsoft.com/office/drawing/2014/main" id="{EA37F5BE-235E-9E84-CEEE-AE03C7F56129}"/>
              </a:ext>
            </a:extLst>
          </p:cNvPr>
          <p:cNvSpPr txBox="1"/>
          <p:nvPr/>
        </p:nvSpPr>
        <p:spPr>
          <a:xfrm>
            <a:off x="1506652" y="3536682"/>
            <a:ext cx="2374368" cy="615553"/>
          </a:xfrm>
          <a:prstGeom prst="rect">
            <a:avLst/>
          </a:prstGeom>
        </p:spPr>
        <p:txBody>
          <a:bodyPr wrap="none" rtlCol="0">
            <a:spAutoFit/>
          </a:bodyPr>
          <a:lstStyle/>
          <a:p>
            <a:pPr marL="0" indent="0" algn="l">
              <a:lnSpc>
                <a:spcPct val="100000"/>
              </a:lnSpc>
              <a:buNone/>
            </a:pPr>
            <a:r>
              <a:rPr lang="en-CA" sz="3400" dirty="0">
                <a:solidFill>
                  <a:schemeClr val="accent6"/>
                </a:solidFill>
                <a:latin typeface="F37 Ginger Pro" pitchFamily="2" charset="0"/>
              </a:rPr>
              <a:t>Questions?</a:t>
            </a:r>
          </a:p>
        </p:txBody>
      </p:sp>
      <p:sp>
        <p:nvSpPr>
          <p:cNvPr id="7" name="Text Placeholder 2">
            <a:extLst>
              <a:ext uri="{FF2B5EF4-FFF2-40B4-BE49-F238E27FC236}">
                <a16:creationId xmlns:a16="http://schemas.microsoft.com/office/drawing/2014/main" id="{F7EA668C-313E-B5C9-B742-A14DC3FDF446}"/>
              </a:ext>
            </a:extLst>
          </p:cNvPr>
          <p:cNvSpPr txBox="1">
            <a:spLocks/>
          </p:cNvSpPr>
          <p:nvPr/>
        </p:nvSpPr>
        <p:spPr>
          <a:xfrm>
            <a:off x="7068197" y="2959083"/>
            <a:ext cx="4796413" cy="47235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latin typeface="+mn-lt"/>
              </a:rPr>
              <a:t>Dave Hummel (</a:t>
            </a:r>
            <a:r>
              <a:rPr lang="en-CA" sz="1800" dirty="0">
                <a:latin typeface="+mn-lt"/>
                <a:hlinkClick r:id="rId2"/>
              </a:rPr>
              <a:t>david.hummel@cnl.ca</a:t>
            </a:r>
            <a:r>
              <a:rPr lang="en-CA" sz="1800" dirty="0">
                <a:latin typeface="+mn-lt"/>
              </a:rPr>
              <a:t>)</a:t>
            </a:r>
          </a:p>
        </p:txBody>
      </p:sp>
      <p:sp>
        <p:nvSpPr>
          <p:cNvPr id="9" name="Text Placeholder 3">
            <a:extLst>
              <a:ext uri="{FF2B5EF4-FFF2-40B4-BE49-F238E27FC236}">
                <a16:creationId xmlns:a16="http://schemas.microsoft.com/office/drawing/2014/main" id="{FB5CEA75-55D9-A58B-C7DA-2E7FD2A48305}"/>
              </a:ext>
            </a:extLst>
          </p:cNvPr>
          <p:cNvSpPr txBox="1">
            <a:spLocks/>
          </p:cNvSpPr>
          <p:nvPr/>
        </p:nvSpPr>
        <p:spPr>
          <a:xfrm>
            <a:off x="7068197" y="3413187"/>
            <a:ext cx="4352617" cy="47235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latin typeface="+mn-lt"/>
              </a:rPr>
              <a:t>Luke Lebel (</a:t>
            </a:r>
            <a:r>
              <a:rPr lang="en-CA" sz="1800" dirty="0">
                <a:latin typeface="+mn-lt"/>
                <a:hlinkClick r:id="rId3"/>
              </a:rPr>
              <a:t>luke.lebel@cnl.ca</a:t>
            </a:r>
            <a:r>
              <a:rPr lang="en-CA" sz="1800" dirty="0">
                <a:latin typeface="+mn-lt"/>
              </a:rPr>
              <a:t>)</a:t>
            </a:r>
          </a:p>
        </p:txBody>
      </p:sp>
      <p:sp>
        <p:nvSpPr>
          <p:cNvPr id="2" name="Text Placeholder 3">
            <a:extLst>
              <a:ext uri="{FF2B5EF4-FFF2-40B4-BE49-F238E27FC236}">
                <a16:creationId xmlns:a16="http://schemas.microsoft.com/office/drawing/2014/main" id="{80882EC4-5FAD-5473-4DBA-ED1A3F0ABED3}"/>
              </a:ext>
            </a:extLst>
          </p:cNvPr>
          <p:cNvSpPr txBox="1">
            <a:spLocks/>
          </p:cNvSpPr>
          <p:nvPr/>
        </p:nvSpPr>
        <p:spPr>
          <a:xfrm>
            <a:off x="7068197" y="3845696"/>
            <a:ext cx="4352617" cy="47235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latin typeface="+mn-lt"/>
              </a:rPr>
              <a:t>John Cui (</a:t>
            </a:r>
            <a:r>
              <a:rPr lang="en-CA" sz="1800" dirty="0">
                <a:latin typeface="+mn-lt"/>
                <a:hlinkClick r:id="rId4"/>
              </a:rPr>
              <a:t>john.cui@cnl.ca</a:t>
            </a:r>
            <a:r>
              <a:rPr lang="en-CA" sz="1800" dirty="0">
                <a:latin typeface="+mn-lt"/>
              </a:rPr>
              <a:t>)</a:t>
            </a:r>
          </a:p>
        </p:txBody>
      </p:sp>
      <p:sp>
        <p:nvSpPr>
          <p:cNvPr id="3" name="Text Placeholder 3">
            <a:extLst>
              <a:ext uri="{FF2B5EF4-FFF2-40B4-BE49-F238E27FC236}">
                <a16:creationId xmlns:a16="http://schemas.microsoft.com/office/drawing/2014/main" id="{3EF17C86-C77A-40A1-622D-A93509E90A0F}"/>
              </a:ext>
            </a:extLst>
          </p:cNvPr>
          <p:cNvSpPr txBox="1">
            <a:spLocks/>
          </p:cNvSpPr>
          <p:nvPr/>
        </p:nvSpPr>
        <p:spPr>
          <a:xfrm>
            <a:off x="7068197" y="4299800"/>
            <a:ext cx="4352617" cy="472352"/>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dirty="0">
                <a:latin typeface="+mn-lt"/>
              </a:rPr>
              <a:t>Sohan Chouhan (</a:t>
            </a:r>
            <a:r>
              <a:rPr lang="en-CA" sz="1800" dirty="0">
                <a:latin typeface="+mn-lt"/>
                <a:hlinkClick r:id="rId5"/>
              </a:rPr>
              <a:t>sohan.chouhan@cnl.ca</a:t>
            </a:r>
            <a:r>
              <a:rPr lang="en-CA" sz="1800" dirty="0">
                <a:latin typeface="+mn-lt"/>
              </a:rPr>
              <a:t>)</a:t>
            </a:r>
          </a:p>
        </p:txBody>
      </p:sp>
    </p:spTree>
    <p:extLst>
      <p:ext uri="{BB962C8B-B14F-4D97-AF65-F5344CB8AC3E}">
        <p14:creationId xmlns:p14="http://schemas.microsoft.com/office/powerpoint/2010/main" val="113243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078143-FAE8-3543-98B7-93600809F58E}"/>
              </a:ext>
            </a:extLst>
          </p:cNvPr>
          <p:cNvSpPr>
            <a:spLocks noGrp="1"/>
          </p:cNvSpPr>
          <p:nvPr>
            <p:ph type="title"/>
          </p:nvPr>
        </p:nvSpPr>
        <p:spPr/>
        <p:txBody>
          <a:bodyPr/>
          <a:lstStyle/>
          <a:p>
            <a:r>
              <a:rPr lang="en-US" dirty="0"/>
              <a:t>Outline</a:t>
            </a:r>
            <a:endParaRPr lang="en-US" dirty="0">
              <a:latin typeface="F37 Ginger Pro Bold" panose="00000800000000000000" pitchFamily="50" charset="0"/>
            </a:endParaRPr>
          </a:p>
        </p:txBody>
      </p:sp>
      <p:sp>
        <p:nvSpPr>
          <p:cNvPr id="5" name="Text Placeholder 2">
            <a:extLst>
              <a:ext uri="{FF2B5EF4-FFF2-40B4-BE49-F238E27FC236}">
                <a16:creationId xmlns:a16="http://schemas.microsoft.com/office/drawing/2014/main" id="{88DB70F5-608F-7344-809C-1C024D5F893F}"/>
              </a:ext>
            </a:extLst>
          </p:cNvPr>
          <p:cNvSpPr>
            <a:spLocks noGrp="1"/>
          </p:cNvSpPr>
          <p:nvPr>
            <p:ph type="body" sz="quarter" idx="10"/>
          </p:nvPr>
        </p:nvSpPr>
        <p:spPr>
          <a:xfrm>
            <a:off x="388039" y="1546931"/>
            <a:ext cx="4585896" cy="4267200"/>
          </a:xfrm>
        </p:spPr>
        <p:txBody>
          <a:bodyPr>
            <a:noAutofit/>
          </a:bodyPr>
          <a:lstStyle/>
          <a:p>
            <a:pPr marL="342900" indent="-342900">
              <a:buFont typeface="+mj-lt"/>
              <a:buAutoNum type="arabicPeriod"/>
            </a:pPr>
            <a:r>
              <a:rPr lang="en-CA" sz="1800" dirty="0"/>
              <a:t>Introduction to e</a:t>
            </a:r>
            <a:r>
              <a:rPr lang="en-CA" sz="1800" dirty="0">
                <a:latin typeface="+mn-lt"/>
              </a:rPr>
              <a:t>mergency planning zones</a:t>
            </a:r>
          </a:p>
          <a:p>
            <a:pPr marL="342900" indent="-342900">
              <a:buFont typeface="+mj-lt"/>
              <a:buAutoNum type="arabicPeriod"/>
            </a:pPr>
            <a:r>
              <a:rPr lang="en-CA" sz="1800" dirty="0">
                <a:latin typeface="+mn-lt"/>
              </a:rPr>
              <a:t>Optimisation of protective actions taken in response to an emergency</a:t>
            </a:r>
          </a:p>
          <a:p>
            <a:pPr marL="342900" indent="-342900">
              <a:buFont typeface="+mj-lt"/>
              <a:buAutoNum type="arabicPeriod"/>
            </a:pPr>
            <a:r>
              <a:rPr lang="en-CA" sz="1800" dirty="0">
                <a:latin typeface="+mn-lt"/>
              </a:rPr>
              <a:t>Proposed </a:t>
            </a:r>
            <a:r>
              <a:rPr lang="en-CA" sz="1800" dirty="0"/>
              <a:t>EPZ evaluation </a:t>
            </a:r>
            <a:r>
              <a:rPr lang="en-CA" sz="1800" dirty="0">
                <a:latin typeface="+mn-lt"/>
              </a:rPr>
              <a:t>method</a:t>
            </a:r>
          </a:p>
          <a:p>
            <a:pPr marL="342900" indent="-342900">
              <a:buFont typeface="+mj-lt"/>
              <a:buAutoNum type="arabicPeriod"/>
            </a:pPr>
            <a:r>
              <a:rPr lang="en-CA" sz="1800" dirty="0">
                <a:latin typeface="+mn-lt"/>
              </a:rPr>
              <a:t>Results of demonstration case study</a:t>
            </a:r>
          </a:p>
          <a:p>
            <a:pPr marL="342900" indent="-342900">
              <a:buFont typeface="+mj-lt"/>
              <a:buAutoNum type="arabicPeriod"/>
            </a:pPr>
            <a:r>
              <a:rPr lang="en-CA" sz="1800" dirty="0">
                <a:latin typeface="+mn-lt"/>
              </a:rPr>
              <a:t>Next steps </a:t>
            </a:r>
            <a:endParaRPr lang="en-US" sz="1800" dirty="0">
              <a:latin typeface="+mn-lt"/>
            </a:endParaRPr>
          </a:p>
        </p:txBody>
      </p:sp>
      <p:pic>
        <p:nvPicPr>
          <p:cNvPr id="2" name="Picture 1" descr="Aerial view of a city and a lake&#10;&#10;Description automatically generated">
            <a:extLst>
              <a:ext uri="{FF2B5EF4-FFF2-40B4-BE49-F238E27FC236}">
                <a16:creationId xmlns:a16="http://schemas.microsoft.com/office/drawing/2014/main" id="{6E8900DC-872B-D16E-8FFA-6AD65D2B0FC4}"/>
              </a:ext>
            </a:extLst>
          </p:cNvPr>
          <p:cNvPicPr>
            <a:picLocks noChangeAspect="1"/>
          </p:cNvPicPr>
          <p:nvPr/>
        </p:nvPicPr>
        <p:blipFill rotWithShape="1">
          <a:blip r:embed="rId2"/>
          <a:srcRect t="7428" b="13960"/>
          <a:stretch/>
        </p:blipFill>
        <p:spPr>
          <a:xfrm>
            <a:off x="5232972" y="1354578"/>
            <a:ext cx="6554912" cy="3864694"/>
          </a:xfrm>
          <a:prstGeom prst="rect">
            <a:avLst/>
          </a:prstGeom>
        </p:spPr>
      </p:pic>
      <p:sp>
        <p:nvSpPr>
          <p:cNvPr id="3" name="TextBox 2">
            <a:extLst>
              <a:ext uri="{FF2B5EF4-FFF2-40B4-BE49-F238E27FC236}">
                <a16:creationId xmlns:a16="http://schemas.microsoft.com/office/drawing/2014/main" id="{18D3A5BF-B89F-F4B5-2080-492C0A44BA09}"/>
              </a:ext>
            </a:extLst>
          </p:cNvPr>
          <p:cNvSpPr txBox="1"/>
          <p:nvPr/>
        </p:nvSpPr>
        <p:spPr>
          <a:xfrm>
            <a:off x="7333278" y="5219272"/>
            <a:ext cx="2354299" cy="276999"/>
          </a:xfrm>
          <a:prstGeom prst="rect">
            <a:avLst/>
          </a:prstGeom>
          <a:noFill/>
        </p:spPr>
        <p:txBody>
          <a:bodyPr wrap="none" rtlCol="0">
            <a:spAutoFit/>
          </a:bodyPr>
          <a:lstStyle/>
          <a:p>
            <a:r>
              <a:rPr lang="en-CA" sz="1200" b="1" dirty="0">
                <a:ea typeface="Verdana" panose="020B0604030504040204" pitchFamily="34" charset="0"/>
              </a:rPr>
              <a:t>Chalk River Labs (CRL) site in 2015</a:t>
            </a:r>
          </a:p>
        </p:txBody>
      </p:sp>
    </p:spTree>
    <p:extLst>
      <p:ext uri="{BB962C8B-B14F-4D97-AF65-F5344CB8AC3E}">
        <p14:creationId xmlns:p14="http://schemas.microsoft.com/office/powerpoint/2010/main" val="15926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Emergency Planning Zone (</a:t>
            </a:r>
            <a:r>
              <a:rPr lang="en-US" dirty="0">
                <a:latin typeface="F37 Ginger Pro Bold" panose="020B0604020202020204" charset="0"/>
              </a:rPr>
              <a:t>EPZ</a:t>
            </a:r>
            <a:r>
              <a:rPr lang="en-US" dirty="0"/>
              <a:t>)</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Definition</a:t>
            </a:r>
          </a:p>
        </p:txBody>
      </p:sp>
      <p:sp>
        <p:nvSpPr>
          <p:cNvPr id="14" name="Text Placeholder 3">
            <a:extLst>
              <a:ext uri="{FF2B5EF4-FFF2-40B4-BE49-F238E27FC236}">
                <a16:creationId xmlns:a16="http://schemas.microsoft.com/office/drawing/2014/main" id="{79DBC65E-FE54-F3A8-3687-72A3FD17EA2D}"/>
              </a:ext>
            </a:extLst>
          </p:cNvPr>
          <p:cNvSpPr>
            <a:spLocks noGrp="1"/>
          </p:cNvSpPr>
          <p:nvPr>
            <p:ph type="body" sz="quarter" idx="12"/>
          </p:nvPr>
        </p:nvSpPr>
        <p:spPr>
          <a:xfrm>
            <a:off x="499799" y="1996337"/>
            <a:ext cx="11002177" cy="2729390"/>
          </a:xfrm>
        </p:spPr>
        <p:txBody>
          <a:bodyPr>
            <a:noAutofit/>
          </a:bodyPr>
          <a:lstStyle/>
          <a:p>
            <a:r>
              <a:rPr lang="en-CA" sz="2800" dirty="0"/>
              <a:t>“…</a:t>
            </a:r>
            <a:r>
              <a:rPr lang="en-CA" sz="2800" b="1" dirty="0"/>
              <a:t>the regions encapsulating the advanced planning areas </a:t>
            </a:r>
            <a:r>
              <a:rPr lang="en-CA" sz="2800" dirty="0"/>
              <a:t>[for prompt or urgent response areas] and the planning distances [designated during the response as a result of evolving accidents]. Advanced emergency planning should be conducted in order </a:t>
            </a:r>
            <a:r>
              <a:rPr lang="en-CA" sz="2800" b="1" dirty="0"/>
              <a:t>to avoid or minimize severe deterministic effects, reasonably reduce stochastic effects and mitigate consequences of the accident at its source</a:t>
            </a:r>
            <a:r>
              <a:rPr lang="en-CA" sz="2800" dirty="0"/>
              <a:t>.</a:t>
            </a:r>
            <a:r>
              <a:rPr lang="en-CA" sz="2800" i="1" dirty="0"/>
              <a:t>”</a:t>
            </a:r>
            <a:endParaRPr lang="en-US" sz="2800" i="1" dirty="0"/>
          </a:p>
        </p:txBody>
      </p:sp>
      <p:sp>
        <p:nvSpPr>
          <p:cNvPr id="15" name="Text Placeholder 5">
            <a:extLst>
              <a:ext uri="{FF2B5EF4-FFF2-40B4-BE49-F238E27FC236}">
                <a16:creationId xmlns:a16="http://schemas.microsoft.com/office/drawing/2014/main" id="{C7AF1117-94A5-BF47-380E-F18E608B902C}"/>
              </a:ext>
            </a:extLst>
          </p:cNvPr>
          <p:cNvSpPr txBox="1">
            <a:spLocks/>
          </p:cNvSpPr>
          <p:nvPr/>
        </p:nvSpPr>
        <p:spPr>
          <a:xfrm>
            <a:off x="3137836" y="5043688"/>
            <a:ext cx="8240545" cy="437370"/>
          </a:xfrm>
          <a:prstGeom prst="rect">
            <a:avLst/>
          </a:prstGeom>
        </p:spPr>
        <p:txBody>
          <a:bodyPr vert="horz" lIns="91440" tIns="45720" rIns="91440" bIns="45720" rtlCol="0">
            <a:noAutofit/>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kern="1200">
                <a:solidFill>
                  <a:srgbClr val="434343"/>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None/>
              <a:defRPr sz="16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None/>
              <a:defRPr sz="16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None/>
              <a:defRPr sz="16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None/>
              <a:defRPr sz="16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1800"/>
              <a:t>SMR Regulators’ Forum, referencing IAEA General Safety Requirements No. GSR Part 7</a:t>
            </a:r>
            <a:endParaRPr lang="en-CA" sz="1800" dirty="0"/>
          </a:p>
        </p:txBody>
      </p:sp>
    </p:spTree>
    <p:extLst>
      <p:ext uri="{BB962C8B-B14F-4D97-AF65-F5344CB8AC3E}">
        <p14:creationId xmlns:p14="http://schemas.microsoft.com/office/powerpoint/2010/main" val="129332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Types of </a:t>
            </a:r>
            <a:r>
              <a:rPr lang="en-US" dirty="0">
                <a:latin typeface="F37 Ginger Pro Bold" panose="020B0604020202020204" charset="0"/>
              </a:rPr>
              <a:t>EPZ </a:t>
            </a:r>
            <a:r>
              <a:rPr lang="en-US" dirty="0">
                <a:latin typeface="F37 Ginger Pro" panose="020B0604020202020204" charset="0"/>
              </a:rPr>
              <a:t>in Canada</a:t>
            </a:r>
            <a:endParaRPr lang="en-US" dirty="0"/>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CSA N1600:21 </a:t>
            </a:r>
            <a:r>
              <a:rPr lang="en-US" sz="1800" i="1" dirty="0"/>
              <a:t>General Requirements for Nuclear Emergency Management Programs</a:t>
            </a:r>
          </a:p>
        </p:txBody>
      </p:sp>
      <p:sp>
        <p:nvSpPr>
          <p:cNvPr id="5" name="Oval 4">
            <a:extLst>
              <a:ext uri="{FF2B5EF4-FFF2-40B4-BE49-F238E27FC236}">
                <a16:creationId xmlns:a16="http://schemas.microsoft.com/office/drawing/2014/main" id="{6163BB1E-E917-19E0-2178-C994217A9EAE}"/>
              </a:ext>
            </a:extLst>
          </p:cNvPr>
          <p:cNvSpPr/>
          <p:nvPr/>
        </p:nvSpPr>
        <p:spPr>
          <a:xfrm>
            <a:off x="504000" y="1460551"/>
            <a:ext cx="4680000" cy="4680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6A001D42-7DE7-AFB3-9CC7-BD5948438177}"/>
              </a:ext>
            </a:extLst>
          </p:cNvPr>
          <p:cNvSpPr/>
          <p:nvPr/>
        </p:nvSpPr>
        <p:spPr>
          <a:xfrm>
            <a:off x="1764000" y="2720551"/>
            <a:ext cx="2160000" cy="2160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751E5384-0726-07A6-64B1-8F0405A11E20}"/>
              </a:ext>
            </a:extLst>
          </p:cNvPr>
          <p:cNvSpPr/>
          <p:nvPr/>
        </p:nvSpPr>
        <p:spPr>
          <a:xfrm>
            <a:off x="2124000" y="3080551"/>
            <a:ext cx="1440000" cy="1440000"/>
          </a:xfrm>
          <a:prstGeom prst="ellipse">
            <a:avLst/>
          </a:prstGeom>
          <a:solidFill>
            <a:srgbClr val="002060"/>
          </a:solidFill>
          <a:ln w="5080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04B86607-5C13-3B81-D364-BF1F5B6EBEF5}"/>
              </a:ext>
            </a:extLst>
          </p:cNvPr>
          <p:cNvSpPr/>
          <p:nvPr/>
        </p:nvSpPr>
        <p:spPr>
          <a:xfrm>
            <a:off x="2484000" y="3440551"/>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08BC352E-0833-C3DC-F85E-1726B862A118}"/>
              </a:ext>
            </a:extLst>
          </p:cNvPr>
          <p:cNvSpPr txBox="1"/>
          <p:nvPr/>
        </p:nvSpPr>
        <p:spPr>
          <a:xfrm>
            <a:off x="5544000" y="1374826"/>
            <a:ext cx="6453051" cy="1015663"/>
          </a:xfrm>
          <a:prstGeom prst="rect">
            <a:avLst/>
          </a:prstGeom>
        </p:spPr>
        <p:txBody>
          <a:bodyPr wrap="square" rtlCol="0">
            <a:spAutoFit/>
          </a:bodyPr>
          <a:lstStyle/>
          <a:p>
            <a:pPr marL="0" indent="0" algn="l">
              <a:lnSpc>
                <a:spcPct val="100000"/>
              </a:lnSpc>
              <a:buNone/>
            </a:pPr>
            <a:r>
              <a:rPr lang="en-CA" sz="1600" b="1" dirty="0">
                <a:solidFill>
                  <a:srgbClr val="FF0000"/>
                </a:solidFill>
              </a:rPr>
              <a:t>Automatic Action Zone (AAZ): </a:t>
            </a:r>
            <a:r>
              <a:rPr lang="en-CA" sz="1600" dirty="0">
                <a:solidFill>
                  <a:srgbClr val="434343"/>
                </a:solidFill>
              </a:rPr>
              <a:t>Area surrounding the plant where pre-planned actions are taken by default upon declaration of a general emergency.  Aim to </a:t>
            </a:r>
            <a:r>
              <a:rPr lang="en-CA" sz="1600" u="sng" dirty="0">
                <a:solidFill>
                  <a:srgbClr val="434343"/>
                </a:solidFill>
              </a:rPr>
              <a:t>prevent deterministic health effects</a:t>
            </a:r>
            <a:r>
              <a:rPr lang="en-CA" sz="1600" dirty="0">
                <a:solidFill>
                  <a:srgbClr val="434343"/>
                </a:solidFill>
              </a:rPr>
              <a:t>. </a:t>
            </a:r>
          </a:p>
          <a:p>
            <a:pPr marL="0" indent="0" algn="l">
              <a:lnSpc>
                <a:spcPct val="100000"/>
              </a:lnSpc>
              <a:buNone/>
            </a:pPr>
            <a:r>
              <a:rPr lang="en-CA" sz="1200" dirty="0">
                <a:solidFill>
                  <a:srgbClr val="434343"/>
                </a:solidFill>
              </a:rPr>
              <a:t>(IAEA analog is precautionary action zone, PAZ)</a:t>
            </a:r>
            <a:endParaRPr lang="en-CA" sz="1600" dirty="0">
              <a:solidFill>
                <a:srgbClr val="434343"/>
              </a:solidFill>
            </a:endParaRPr>
          </a:p>
        </p:txBody>
      </p:sp>
      <p:cxnSp>
        <p:nvCxnSpPr>
          <p:cNvPr id="11" name="Straight Arrow Connector 10">
            <a:extLst>
              <a:ext uri="{FF2B5EF4-FFF2-40B4-BE49-F238E27FC236}">
                <a16:creationId xmlns:a16="http://schemas.microsoft.com/office/drawing/2014/main" id="{2856E7E7-3B9B-3486-BA0E-E7A00419B03D}"/>
              </a:ext>
            </a:extLst>
          </p:cNvPr>
          <p:cNvCxnSpPr/>
          <p:nvPr/>
        </p:nvCxnSpPr>
        <p:spPr>
          <a:xfrm flipH="1">
            <a:off x="2844000" y="1855752"/>
            <a:ext cx="2700002" cy="1752859"/>
          </a:xfrm>
          <a:prstGeom prst="straightConnector1">
            <a:avLst/>
          </a:prstGeom>
          <a:ln w="22225">
            <a:solidFill>
              <a:srgbClr val="FFC000"/>
            </a:solidFill>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0A545F1-D3B6-5C1C-E0FC-4C7CC87DCC2D}"/>
              </a:ext>
            </a:extLst>
          </p:cNvPr>
          <p:cNvCxnSpPr>
            <a:cxnSpLocks/>
          </p:cNvCxnSpPr>
          <p:nvPr/>
        </p:nvCxnSpPr>
        <p:spPr>
          <a:xfrm flipH="1">
            <a:off x="3378467" y="3020960"/>
            <a:ext cx="2165534" cy="709181"/>
          </a:xfrm>
          <a:prstGeom prst="straightConnector1">
            <a:avLst/>
          </a:prstGeom>
          <a:ln w="22225">
            <a:solidFill>
              <a:srgbClr val="FFC000"/>
            </a:solidFill>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550235E-009F-3CBB-5E3B-51DCA7F23248}"/>
              </a:ext>
            </a:extLst>
          </p:cNvPr>
          <p:cNvCxnSpPr/>
          <p:nvPr/>
        </p:nvCxnSpPr>
        <p:spPr>
          <a:xfrm flipH="1" flipV="1">
            <a:off x="3691041" y="4160551"/>
            <a:ext cx="1813004" cy="283021"/>
          </a:xfrm>
          <a:prstGeom prst="straightConnector1">
            <a:avLst/>
          </a:prstGeom>
          <a:ln w="22225">
            <a:solidFill>
              <a:srgbClr val="FFC000"/>
            </a:solidFill>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F232447-005B-A374-FB48-87F0C91E3D1B}"/>
              </a:ext>
            </a:extLst>
          </p:cNvPr>
          <p:cNvCxnSpPr/>
          <p:nvPr/>
        </p:nvCxnSpPr>
        <p:spPr>
          <a:xfrm flipH="1" flipV="1">
            <a:off x="4562375" y="4995512"/>
            <a:ext cx="941671" cy="491620"/>
          </a:xfrm>
          <a:prstGeom prst="straightConnector1">
            <a:avLst/>
          </a:prstGeom>
          <a:ln w="22225">
            <a:solidFill>
              <a:srgbClr val="FFC000"/>
            </a:solidFill>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9F3BC1F-405A-96F2-0F96-F46771650F6A}"/>
              </a:ext>
            </a:extLst>
          </p:cNvPr>
          <p:cNvCxnSpPr/>
          <p:nvPr/>
        </p:nvCxnSpPr>
        <p:spPr>
          <a:xfrm>
            <a:off x="5631085" y="3730141"/>
            <a:ext cx="6172200" cy="0"/>
          </a:xfrm>
          <a:prstGeom prst="line">
            <a:avLst/>
          </a:prstGeom>
          <a:ln w="508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3F060F-3A7E-4001-1107-853EA71A61C9}"/>
              </a:ext>
            </a:extLst>
          </p:cNvPr>
          <p:cNvSpPr txBox="1"/>
          <p:nvPr/>
        </p:nvSpPr>
        <p:spPr>
          <a:xfrm>
            <a:off x="7305372" y="3560864"/>
            <a:ext cx="2606355" cy="307777"/>
          </a:xfrm>
          <a:prstGeom prst="rect">
            <a:avLst/>
          </a:prstGeom>
          <a:solidFill>
            <a:schemeClr val="bg1"/>
          </a:solidFill>
        </p:spPr>
        <p:txBody>
          <a:bodyPr wrap="none" rtlCol="0">
            <a:spAutoFit/>
          </a:bodyPr>
          <a:lstStyle/>
          <a:p>
            <a:pPr marL="0" indent="0" algn="ctr">
              <a:lnSpc>
                <a:spcPct val="100000"/>
              </a:lnSpc>
              <a:buNone/>
            </a:pPr>
            <a:r>
              <a:rPr lang="en-CA" sz="1400" dirty="0">
                <a:solidFill>
                  <a:srgbClr val="434343"/>
                </a:solidFill>
              </a:rPr>
              <a:t>Limit of “EPZ” per IAEA definition</a:t>
            </a:r>
          </a:p>
        </p:txBody>
      </p:sp>
      <p:sp>
        <p:nvSpPr>
          <p:cNvPr id="19" name="Oval 18">
            <a:extLst>
              <a:ext uri="{FF2B5EF4-FFF2-40B4-BE49-F238E27FC236}">
                <a16:creationId xmlns:a16="http://schemas.microsoft.com/office/drawing/2014/main" id="{F67DEA38-94D3-51E9-9A96-1737091D0567}"/>
              </a:ext>
            </a:extLst>
          </p:cNvPr>
          <p:cNvSpPr/>
          <p:nvPr/>
        </p:nvSpPr>
        <p:spPr>
          <a:xfrm flipH="1">
            <a:off x="2734127" y="3692451"/>
            <a:ext cx="219746" cy="219746"/>
          </a:xfrm>
          <a:prstGeom prst="ellipse">
            <a:avLst/>
          </a:prstGeom>
          <a:pattFill prst="dk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4843DC8D-D8DE-F8EA-AAE1-1F3094FB11F8}"/>
              </a:ext>
            </a:extLst>
          </p:cNvPr>
          <p:cNvSpPr txBox="1"/>
          <p:nvPr/>
        </p:nvSpPr>
        <p:spPr>
          <a:xfrm>
            <a:off x="5544000" y="2545201"/>
            <a:ext cx="6453051" cy="1015663"/>
          </a:xfrm>
          <a:prstGeom prst="rect">
            <a:avLst/>
          </a:prstGeom>
        </p:spPr>
        <p:txBody>
          <a:bodyPr wrap="square" rtlCol="0">
            <a:spAutoFit/>
          </a:bodyPr>
          <a:lstStyle/>
          <a:p>
            <a:pPr marL="0" indent="0">
              <a:lnSpc>
                <a:spcPct val="100000"/>
              </a:lnSpc>
              <a:buNone/>
            </a:pPr>
            <a:r>
              <a:rPr lang="en-CA" sz="1600" b="1" dirty="0">
                <a:solidFill>
                  <a:srgbClr val="002060"/>
                </a:solidFill>
              </a:rPr>
              <a:t>Detailed Planning Zone (DPZ):</a:t>
            </a:r>
            <a:r>
              <a:rPr lang="en-CA" sz="1600" dirty="0">
                <a:solidFill>
                  <a:srgbClr val="002060"/>
                </a:solidFill>
              </a:rPr>
              <a:t> </a:t>
            </a:r>
            <a:r>
              <a:rPr lang="en-CA" sz="1600" dirty="0">
                <a:solidFill>
                  <a:srgbClr val="434343"/>
                </a:solidFill>
              </a:rPr>
              <a:t>Area where pre-planned actions are taken as needed based on known conditions, modeling, and environmental monitoring.  Aim to </a:t>
            </a:r>
            <a:r>
              <a:rPr lang="en-CA" sz="1600" u="sng" dirty="0">
                <a:solidFill>
                  <a:srgbClr val="434343"/>
                </a:solidFill>
              </a:rPr>
              <a:t>reduce stochastic health effects</a:t>
            </a:r>
            <a:r>
              <a:rPr lang="en-CA" sz="1600" dirty="0">
                <a:solidFill>
                  <a:srgbClr val="434343"/>
                </a:solidFill>
              </a:rPr>
              <a:t>.</a:t>
            </a:r>
            <a:r>
              <a:rPr lang="en-CA" sz="1600" u="sng" dirty="0">
                <a:solidFill>
                  <a:srgbClr val="434343"/>
                </a:solidFill>
              </a:rPr>
              <a:t> </a:t>
            </a:r>
          </a:p>
          <a:p>
            <a:pPr marL="0" indent="0" algn="l">
              <a:lnSpc>
                <a:spcPct val="100000"/>
              </a:lnSpc>
              <a:buNone/>
            </a:pPr>
            <a:r>
              <a:rPr lang="en-CA" sz="1200" dirty="0">
                <a:solidFill>
                  <a:srgbClr val="434343"/>
                </a:solidFill>
              </a:rPr>
              <a:t>(IAEA analog is urgent action zone, UPZ)</a:t>
            </a:r>
          </a:p>
        </p:txBody>
      </p:sp>
      <p:sp>
        <p:nvSpPr>
          <p:cNvPr id="21" name="TextBox 20">
            <a:extLst>
              <a:ext uri="{FF2B5EF4-FFF2-40B4-BE49-F238E27FC236}">
                <a16:creationId xmlns:a16="http://schemas.microsoft.com/office/drawing/2014/main" id="{24C22B17-FB64-FB8C-B455-8D3307BD7B00}"/>
              </a:ext>
            </a:extLst>
          </p:cNvPr>
          <p:cNvSpPr txBox="1"/>
          <p:nvPr/>
        </p:nvSpPr>
        <p:spPr>
          <a:xfrm>
            <a:off x="5543999" y="3918919"/>
            <a:ext cx="6453051" cy="1015663"/>
          </a:xfrm>
          <a:prstGeom prst="rect">
            <a:avLst/>
          </a:prstGeom>
        </p:spPr>
        <p:txBody>
          <a:bodyPr wrap="square" rtlCol="0">
            <a:spAutoFit/>
          </a:bodyPr>
          <a:lstStyle/>
          <a:p>
            <a:pPr marL="0" indent="0" algn="l">
              <a:lnSpc>
                <a:spcPct val="100000"/>
              </a:lnSpc>
              <a:buNone/>
            </a:pPr>
            <a:r>
              <a:rPr lang="en-CA" sz="1600" b="1" dirty="0">
                <a:solidFill>
                  <a:srgbClr val="7030A0"/>
                </a:solidFill>
              </a:rPr>
              <a:t>Contingency Planning Zone (CPZ): </a:t>
            </a:r>
            <a:r>
              <a:rPr lang="en-CA" sz="1600" dirty="0">
                <a:solidFill>
                  <a:srgbClr val="434343"/>
                </a:solidFill>
              </a:rPr>
              <a:t>Area with contingency planning &amp; arrangements to allow protective actions to be extended past DPZ as needed. </a:t>
            </a:r>
            <a:r>
              <a:rPr lang="en-CA" sz="1600" u="sng" dirty="0">
                <a:solidFill>
                  <a:srgbClr val="434343"/>
                </a:solidFill>
              </a:rPr>
              <a:t>Aim to reduce chance of exposure</a:t>
            </a:r>
            <a:r>
              <a:rPr lang="en-CA" sz="1600" dirty="0">
                <a:solidFill>
                  <a:srgbClr val="434343"/>
                </a:solidFill>
              </a:rPr>
              <a:t>. </a:t>
            </a:r>
          </a:p>
          <a:p>
            <a:pPr marL="0" indent="0" algn="l">
              <a:lnSpc>
                <a:spcPct val="100000"/>
              </a:lnSpc>
              <a:buNone/>
            </a:pPr>
            <a:r>
              <a:rPr lang="en-CA" sz="1200" dirty="0">
                <a:solidFill>
                  <a:srgbClr val="434343"/>
                </a:solidFill>
              </a:rPr>
              <a:t>(IAEA analog is extended planning distance, EPD)</a:t>
            </a:r>
            <a:endParaRPr lang="en-CA" sz="1600" dirty="0">
              <a:solidFill>
                <a:srgbClr val="434343"/>
              </a:solidFill>
            </a:endParaRPr>
          </a:p>
        </p:txBody>
      </p:sp>
      <p:sp>
        <p:nvSpPr>
          <p:cNvPr id="22" name="TextBox 21">
            <a:extLst>
              <a:ext uri="{FF2B5EF4-FFF2-40B4-BE49-F238E27FC236}">
                <a16:creationId xmlns:a16="http://schemas.microsoft.com/office/drawing/2014/main" id="{FE427C5E-8586-E17A-1B76-ACB076438D72}"/>
              </a:ext>
            </a:extLst>
          </p:cNvPr>
          <p:cNvSpPr txBox="1"/>
          <p:nvPr/>
        </p:nvSpPr>
        <p:spPr>
          <a:xfrm>
            <a:off x="5544002" y="5094111"/>
            <a:ext cx="6162674" cy="1046440"/>
          </a:xfrm>
          <a:prstGeom prst="rect">
            <a:avLst/>
          </a:prstGeom>
          <a:noFill/>
        </p:spPr>
        <p:txBody>
          <a:bodyPr wrap="square">
            <a:spAutoFit/>
          </a:bodyPr>
          <a:lstStyle/>
          <a:p>
            <a:pPr marL="0" indent="0" algn="l">
              <a:lnSpc>
                <a:spcPct val="100000"/>
              </a:lnSpc>
              <a:buNone/>
            </a:pPr>
            <a:r>
              <a:rPr lang="en-CA" sz="1600" b="1" dirty="0">
                <a:solidFill>
                  <a:schemeClr val="accent2">
                    <a:lumMod val="75000"/>
                  </a:schemeClr>
                </a:solidFill>
              </a:rPr>
              <a:t>Ingestion Planning Zone (IPZ):</a:t>
            </a:r>
            <a:r>
              <a:rPr lang="en-CA" sz="1600" dirty="0">
                <a:solidFill>
                  <a:srgbClr val="434343"/>
                </a:solidFill>
              </a:rPr>
              <a:t> Area where arrangements are made to protect the food chain and restrict the distribution of potentially contaminated products.</a:t>
            </a:r>
          </a:p>
          <a:p>
            <a:pPr marL="0" indent="0" algn="l">
              <a:lnSpc>
                <a:spcPct val="100000"/>
              </a:lnSpc>
              <a:buNone/>
            </a:pPr>
            <a:r>
              <a:rPr lang="en-CA" sz="1200" dirty="0">
                <a:solidFill>
                  <a:srgbClr val="434343"/>
                </a:solidFill>
              </a:rPr>
              <a:t>(IAEA analog is ingestion and commodities planning distance, ICPD)</a:t>
            </a:r>
          </a:p>
        </p:txBody>
      </p:sp>
      <p:sp>
        <p:nvSpPr>
          <p:cNvPr id="23" name="TextBox 22">
            <a:extLst>
              <a:ext uri="{FF2B5EF4-FFF2-40B4-BE49-F238E27FC236}">
                <a16:creationId xmlns:a16="http://schemas.microsoft.com/office/drawing/2014/main" id="{9322B217-4994-D13F-7C71-AB861B9AD604}"/>
              </a:ext>
            </a:extLst>
          </p:cNvPr>
          <p:cNvSpPr txBox="1"/>
          <p:nvPr/>
        </p:nvSpPr>
        <p:spPr>
          <a:xfrm>
            <a:off x="2011972" y="5288302"/>
            <a:ext cx="1552028" cy="338554"/>
          </a:xfrm>
          <a:prstGeom prst="rect">
            <a:avLst/>
          </a:prstGeom>
        </p:spPr>
        <p:txBody>
          <a:bodyPr wrap="none" rtlCol="0">
            <a:spAutoFit/>
          </a:bodyPr>
          <a:lstStyle/>
          <a:p>
            <a:pPr marL="0" indent="0" algn="l">
              <a:lnSpc>
                <a:spcPct val="100000"/>
              </a:lnSpc>
              <a:buNone/>
            </a:pPr>
            <a:r>
              <a:rPr lang="en-CA" sz="1600" b="1" dirty="0">
                <a:solidFill>
                  <a:srgbClr val="434343"/>
                </a:solidFill>
                <a:latin typeface="F37 Ginger Pro" pitchFamily="2" charset="0"/>
              </a:rPr>
              <a:t>Site boundary</a:t>
            </a:r>
          </a:p>
        </p:txBody>
      </p:sp>
      <p:cxnSp>
        <p:nvCxnSpPr>
          <p:cNvPr id="24" name="Straight Arrow Connector 23">
            <a:extLst>
              <a:ext uri="{FF2B5EF4-FFF2-40B4-BE49-F238E27FC236}">
                <a16:creationId xmlns:a16="http://schemas.microsoft.com/office/drawing/2014/main" id="{1A679F30-D5DC-2D51-1C25-3A1E8D5592AE}"/>
              </a:ext>
            </a:extLst>
          </p:cNvPr>
          <p:cNvCxnSpPr>
            <a:cxnSpLocks/>
            <a:endCxn id="19" idx="4"/>
          </p:cNvCxnSpPr>
          <p:nvPr/>
        </p:nvCxnSpPr>
        <p:spPr>
          <a:xfrm flipV="1">
            <a:off x="2843999" y="3912197"/>
            <a:ext cx="1" cy="1328354"/>
          </a:xfrm>
          <a:prstGeom prst="straightConnector1">
            <a:avLst/>
          </a:prstGeom>
          <a:ln w="22225">
            <a:solidFill>
              <a:srgbClr val="FFC000"/>
            </a:solidFill>
            <a:tailEnd type="triangle" w="lg"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62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err="1"/>
              <a:t>Optimisation</a:t>
            </a:r>
            <a:r>
              <a:rPr lang="en-US" dirty="0"/>
              <a:t> of Emergency Response Actions</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Justification</a:t>
            </a:r>
          </a:p>
        </p:txBody>
      </p:sp>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41563"/>
            <a:ext cx="4965728" cy="418063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Projected radiation doses used to trigger response actions are called “generic criteria.”</a:t>
            </a:r>
          </a:p>
          <a:p>
            <a:pPr marL="0" indent="0">
              <a:buNone/>
            </a:pPr>
            <a:r>
              <a:rPr lang="en-CA" sz="1800" dirty="0">
                <a:latin typeface="+mn-lt"/>
              </a:rPr>
              <a:t>Urgent protective actions can include:</a:t>
            </a:r>
          </a:p>
          <a:p>
            <a:pPr lvl="1"/>
            <a:r>
              <a:rPr lang="en-CA" sz="1600" dirty="0">
                <a:latin typeface="+mn-lt"/>
              </a:rPr>
              <a:t>Stable iodine thyroid blocking</a:t>
            </a:r>
          </a:p>
          <a:p>
            <a:pPr lvl="1"/>
            <a:r>
              <a:rPr lang="en-CA" sz="1600" dirty="0">
                <a:latin typeface="+mn-lt"/>
              </a:rPr>
              <a:t>Sheltering in place</a:t>
            </a:r>
          </a:p>
          <a:p>
            <a:pPr lvl="1"/>
            <a:r>
              <a:rPr lang="en-CA" sz="1600" dirty="0">
                <a:latin typeface="+mn-lt"/>
              </a:rPr>
              <a:t>Evacuation</a:t>
            </a:r>
          </a:p>
          <a:p>
            <a:pPr marL="0" indent="0">
              <a:buNone/>
            </a:pPr>
            <a:r>
              <a:rPr lang="en-CA" sz="1800" dirty="0">
                <a:latin typeface="+mn-lt"/>
              </a:rPr>
              <a:t>Protective actions are justified when a net benefit is achieved, and this net benefit should be maximized considering prevailing circumstances and non-radiological factors.</a:t>
            </a:r>
          </a:p>
          <a:p>
            <a:pPr marL="0" indent="0">
              <a:buNone/>
            </a:pPr>
            <a:r>
              <a:rPr lang="en-US" sz="1800" dirty="0">
                <a:latin typeface="+mn-lt"/>
              </a:rPr>
              <a:t>Over-prescription of protective actions meant to address just a radiological hazard* could lead to net negative health outcomes.</a:t>
            </a:r>
          </a:p>
        </p:txBody>
      </p:sp>
      <p:pic>
        <p:nvPicPr>
          <p:cNvPr id="7" name="Picture 6">
            <a:extLst>
              <a:ext uri="{FF2B5EF4-FFF2-40B4-BE49-F238E27FC236}">
                <a16:creationId xmlns:a16="http://schemas.microsoft.com/office/drawing/2014/main" id="{A3E53A22-A9FB-7947-9EC0-B3C58F416AC4}"/>
              </a:ext>
            </a:extLst>
          </p:cNvPr>
          <p:cNvPicPr>
            <a:picLocks noChangeAspect="1"/>
          </p:cNvPicPr>
          <p:nvPr/>
        </p:nvPicPr>
        <p:blipFill>
          <a:blip r:embed="rId2"/>
          <a:stretch>
            <a:fillRect/>
          </a:stretch>
        </p:blipFill>
        <p:spPr>
          <a:xfrm>
            <a:off x="5585063" y="1546931"/>
            <a:ext cx="2638266" cy="3960000"/>
          </a:xfrm>
          <a:prstGeom prst="rect">
            <a:avLst/>
          </a:prstGeom>
          <a:ln>
            <a:solidFill>
              <a:schemeClr val="tx1"/>
            </a:solidFill>
          </a:ln>
        </p:spPr>
      </p:pic>
      <p:pic>
        <p:nvPicPr>
          <p:cNvPr id="10" name="Picture 9">
            <a:extLst>
              <a:ext uri="{FF2B5EF4-FFF2-40B4-BE49-F238E27FC236}">
                <a16:creationId xmlns:a16="http://schemas.microsoft.com/office/drawing/2014/main" id="{73106D05-1DF1-979D-4DA8-F35A911C9299}"/>
              </a:ext>
            </a:extLst>
          </p:cNvPr>
          <p:cNvPicPr>
            <a:picLocks noChangeAspect="1"/>
          </p:cNvPicPr>
          <p:nvPr/>
        </p:nvPicPr>
        <p:blipFill>
          <a:blip r:embed="rId3"/>
          <a:stretch>
            <a:fillRect/>
          </a:stretch>
        </p:blipFill>
        <p:spPr>
          <a:xfrm>
            <a:off x="8454625" y="1546931"/>
            <a:ext cx="3059763" cy="3960000"/>
          </a:xfrm>
          <a:prstGeom prst="rect">
            <a:avLst/>
          </a:prstGeom>
          <a:ln>
            <a:solidFill>
              <a:schemeClr val="tx1"/>
            </a:solidFill>
          </a:ln>
        </p:spPr>
      </p:pic>
      <p:sp>
        <p:nvSpPr>
          <p:cNvPr id="13" name="TextBox 12">
            <a:extLst>
              <a:ext uri="{FF2B5EF4-FFF2-40B4-BE49-F238E27FC236}">
                <a16:creationId xmlns:a16="http://schemas.microsoft.com/office/drawing/2014/main" id="{31868189-F6EA-661C-28C4-D08E1C0DB178}"/>
              </a:ext>
            </a:extLst>
          </p:cNvPr>
          <p:cNvSpPr txBox="1"/>
          <p:nvPr/>
        </p:nvSpPr>
        <p:spPr>
          <a:xfrm>
            <a:off x="5585063" y="5583695"/>
            <a:ext cx="2638266" cy="276999"/>
          </a:xfrm>
          <a:prstGeom prst="rect">
            <a:avLst/>
          </a:prstGeom>
        </p:spPr>
        <p:txBody>
          <a:bodyPr wrap="square" rtlCol="0">
            <a:spAutoFit/>
          </a:bodyPr>
          <a:lstStyle/>
          <a:p>
            <a:pPr marL="0" indent="0" algn="ctr">
              <a:lnSpc>
                <a:spcPct val="100000"/>
              </a:lnSpc>
              <a:buNone/>
            </a:pPr>
            <a:r>
              <a:rPr lang="en-CA" sz="1200" b="1" dirty="0">
                <a:solidFill>
                  <a:srgbClr val="434343"/>
                </a:solidFill>
              </a:rPr>
              <a:t>Generic criteria in Appendix II</a:t>
            </a:r>
          </a:p>
        </p:txBody>
      </p:sp>
      <p:sp>
        <p:nvSpPr>
          <p:cNvPr id="16" name="TextBox 15">
            <a:extLst>
              <a:ext uri="{FF2B5EF4-FFF2-40B4-BE49-F238E27FC236}">
                <a16:creationId xmlns:a16="http://schemas.microsoft.com/office/drawing/2014/main" id="{DC3ED097-5731-321E-230D-21B0C143B029}"/>
              </a:ext>
            </a:extLst>
          </p:cNvPr>
          <p:cNvSpPr txBox="1"/>
          <p:nvPr/>
        </p:nvSpPr>
        <p:spPr>
          <a:xfrm>
            <a:off x="8454626" y="5583694"/>
            <a:ext cx="3059762" cy="276999"/>
          </a:xfrm>
          <a:prstGeom prst="rect">
            <a:avLst/>
          </a:prstGeom>
        </p:spPr>
        <p:txBody>
          <a:bodyPr wrap="square" rtlCol="0">
            <a:spAutoFit/>
          </a:bodyPr>
          <a:lstStyle/>
          <a:p>
            <a:pPr marL="0" indent="0" algn="ctr">
              <a:lnSpc>
                <a:spcPct val="100000"/>
              </a:lnSpc>
              <a:buNone/>
            </a:pPr>
            <a:r>
              <a:rPr lang="en-CA" sz="1200" b="1" dirty="0">
                <a:solidFill>
                  <a:srgbClr val="434343"/>
                </a:solidFill>
              </a:rPr>
              <a:t>Generic criteria in Section 5</a:t>
            </a:r>
          </a:p>
        </p:txBody>
      </p:sp>
      <p:sp>
        <p:nvSpPr>
          <p:cNvPr id="20" name="TextBox 19">
            <a:extLst>
              <a:ext uri="{FF2B5EF4-FFF2-40B4-BE49-F238E27FC236}">
                <a16:creationId xmlns:a16="http://schemas.microsoft.com/office/drawing/2014/main" id="{72C9786B-D245-40AC-3BB5-3F9EC4C3E84E}"/>
              </a:ext>
            </a:extLst>
          </p:cNvPr>
          <p:cNvSpPr txBox="1"/>
          <p:nvPr/>
        </p:nvSpPr>
        <p:spPr>
          <a:xfrm>
            <a:off x="5516782" y="5854510"/>
            <a:ext cx="2823349" cy="461665"/>
          </a:xfrm>
          <a:prstGeom prst="rect">
            <a:avLst/>
          </a:prstGeom>
          <a:noFill/>
        </p:spPr>
        <p:txBody>
          <a:bodyPr wrap="square">
            <a:spAutoFit/>
          </a:bodyPr>
          <a:lstStyle/>
          <a:p>
            <a:r>
              <a:rPr lang="en-CA" sz="1200" dirty="0">
                <a:hlinkClick r:id="rId4"/>
              </a:rPr>
              <a:t>https://www-pub.iaea.org/</a:t>
            </a:r>
            <a:br>
              <a:rPr lang="en-CA" sz="1200" dirty="0">
                <a:hlinkClick r:id="rId4"/>
              </a:rPr>
            </a:br>
            <a:r>
              <a:rPr lang="en-CA" sz="1200" dirty="0">
                <a:hlinkClick r:id="rId4"/>
              </a:rPr>
              <a:t>MTCD/Publications/PDF/P_1708_web.pdf</a:t>
            </a:r>
            <a:r>
              <a:rPr lang="en-CA" sz="1200" dirty="0"/>
              <a:t> </a:t>
            </a:r>
          </a:p>
        </p:txBody>
      </p:sp>
      <p:sp>
        <p:nvSpPr>
          <p:cNvPr id="24" name="TextBox 23">
            <a:extLst>
              <a:ext uri="{FF2B5EF4-FFF2-40B4-BE49-F238E27FC236}">
                <a16:creationId xmlns:a16="http://schemas.microsoft.com/office/drawing/2014/main" id="{D908CB7D-3E7C-106D-5439-6480EDD0A9A9}"/>
              </a:ext>
            </a:extLst>
          </p:cNvPr>
          <p:cNvSpPr txBox="1"/>
          <p:nvPr/>
        </p:nvSpPr>
        <p:spPr>
          <a:xfrm>
            <a:off x="8340131" y="5833115"/>
            <a:ext cx="3174257" cy="461665"/>
          </a:xfrm>
          <a:prstGeom prst="rect">
            <a:avLst/>
          </a:prstGeom>
          <a:noFill/>
        </p:spPr>
        <p:txBody>
          <a:bodyPr wrap="square">
            <a:spAutoFit/>
          </a:bodyPr>
          <a:lstStyle/>
          <a:p>
            <a:r>
              <a:rPr lang="en-CA" sz="1200" dirty="0">
                <a:hlinkClick r:id="rId5"/>
              </a:rPr>
              <a:t>https://publications.gc.ca/collections/collection_2018/sc-hc/H129-86-2018-eng.pdf</a:t>
            </a:r>
            <a:r>
              <a:rPr lang="en-CA" sz="1200" dirty="0"/>
              <a:t> </a:t>
            </a:r>
          </a:p>
        </p:txBody>
      </p:sp>
      <p:sp>
        <p:nvSpPr>
          <p:cNvPr id="25" name="TextBox 24">
            <a:extLst>
              <a:ext uri="{FF2B5EF4-FFF2-40B4-BE49-F238E27FC236}">
                <a16:creationId xmlns:a16="http://schemas.microsoft.com/office/drawing/2014/main" id="{5836B5B5-A526-D505-F479-2F40EAEEF3B6}"/>
              </a:ext>
            </a:extLst>
          </p:cNvPr>
          <p:cNvSpPr txBox="1"/>
          <p:nvPr/>
        </p:nvSpPr>
        <p:spPr>
          <a:xfrm>
            <a:off x="3131338" y="6374924"/>
            <a:ext cx="8213252" cy="338554"/>
          </a:xfrm>
          <a:prstGeom prst="rect">
            <a:avLst/>
          </a:prstGeom>
        </p:spPr>
        <p:txBody>
          <a:bodyPr wrap="square" rtlCol="0">
            <a:spAutoFit/>
          </a:bodyPr>
          <a:lstStyle/>
          <a:p>
            <a:pPr marL="0" indent="0" algn="l">
              <a:lnSpc>
                <a:spcPct val="100000"/>
              </a:lnSpc>
              <a:buNone/>
            </a:pPr>
            <a:r>
              <a:rPr lang="en-CA" sz="1600" dirty="0">
                <a:solidFill>
                  <a:srgbClr val="434343"/>
                </a:solidFill>
              </a:rPr>
              <a:t>*when projected doses are below the reference level of 100 mSv (acute or annual)</a:t>
            </a:r>
          </a:p>
        </p:txBody>
      </p:sp>
    </p:spTree>
    <p:extLst>
      <p:ext uri="{BB962C8B-B14F-4D97-AF65-F5344CB8AC3E}">
        <p14:creationId xmlns:p14="http://schemas.microsoft.com/office/powerpoint/2010/main" val="162079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Measurement of Health Outcomes</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Disability-Adjusted Life Year (DALY)</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11014589" cy="149248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DALY has been used by the </a:t>
                </a:r>
                <a:r>
                  <a:rPr lang="en-CA" sz="1800" b="1" dirty="0">
                    <a:latin typeface="+mn-lt"/>
                  </a:rPr>
                  <a:t>World Health Organization (WHO)</a:t>
                </a:r>
                <a:r>
                  <a:rPr lang="en-CA" sz="1800" dirty="0">
                    <a:latin typeface="+mn-lt"/>
                  </a:rPr>
                  <a:t> to prioritise public health actions and provide an objective metric comparable with worldwide health evaluation data. </a:t>
                </a:r>
              </a:p>
              <a:p>
                <a:pPr marL="0" indent="0">
                  <a:buNone/>
                </a:pPr>
                <a:r>
                  <a:rPr lang="en-CA" sz="1800" dirty="0">
                    <a:latin typeface="+mn-lt"/>
                  </a:rPr>
                  <a:t>It is calculated as the weighed sum of years of life lost (</a:t>
                </a:r>
                <a14:m>
                  <m:oMath xmlns:m="http://schemas.openxmlformats.org/officeDocument/2006/math">
                    <m:r>
                      <a:rPr lang="en-CA" sz="1800" i="1" dirty="0" smtClean="0">
                        <a:latin typeface="Cambria Math" panose="02040503050406030204" pitchFamily="18" charset="0"/>
                      </a:rPr>
                      <m:t>𝑌𝐿𝐿</m:t>
                    </m:r>
                  </m:oMath>
                </a14:m>
                <a:r>
                  <a:rPr lang="en-CA" sz="1800" dirty="0">
                    <a:latin typeface="+mn-lt"/>
                  </a:rPr>
                  <a:t>) from mortality (early death) and years lived with a disability (</a:t>
                </a:r>
                <a14:m>
                  <m:oMath xmlns:m="http://schemas.openxmlformats.org/officeDocument/2006/math">
                    <m:r>
                      <a:rPr lang="en-CA" sz="1800" i="1" dirty="0" smtClean="0">
                        <a:latin typeface="Cambria Math" panose="02040503050406030204" pitchFamily="18" charset="0"/>
                      </a:rPr>
                      <m:t>𝑌𝐿𝐷</m:t>
                    </m:r>
                  </m:oMath>
                </a14:m>
                <a:r>
                  <a:rPr lang="en-CA" sz="1800" dirty="0">
                    <a:latin typeface="+mn-lt"/>
                  </a:rPr>
                  <a:t>), where </a:t>
                </a:r>
                <a14:m>
                  <m:oMath xmlns:m="http://schemas.openxmlformats.org/officeDocument/2006/math">
                    <m:r>
                      <a:rPr lang="en-CA" sz="1800" b="0" i="1" smtClean="0">
                        <a:latin typeface="Cambria Math" panose="02040503050406030204" pitchFamily="18" charset="0"/>
                      </a:rPr>
                      <m:t>𝑌𝐿𝐷</m:t>
                    </m:r>
                  </m:oMath>
                </a14:m>
                <a:r>
                  <a:rPr lang="en-US" sz="1800" dirty="0">
                    <a:latin typeface="+mn-lt"/>
                  </a:rPr>
                  <a:t> is equivalent to years of life with the morbidity (deterioration in health).</a:t>
                </a: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9" y="1552166"/>
                <a:ext cx="11014589" cy="1492485"/>
              </a:xfrm>
              <a:prstGeom prst="rect">
                <a:avLst/>
              </a:prstGeom>
              <a:blipFill>
                <a:blip r:embed="rId3"/>
                <a:stretch>
                  <a:fillRect l="-498" t="-245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8EA9AB0-4172-F0A7-EF17-B973E0EA184E}"/>
                  </a:ext>
                </a:extLst>
              </p:cNvPr>
              <p:cNvSpPr txBox="1"/>
              <p:nvPr/>
            </p:nvSpPr>
            <p:spPr>
              <a:xfrm>
                <a:off x="5079151" y="3018291"/>
                <a:ext cx="2033698" cy="276999"/>
              </a:xfrm>
              <a:prstGeom prst="rect">
                <a:avLst/>
              </a:prstGeom>
            </p:spPr>
            <p:txBody>
              <a:bodyPr wrap="none" lIns="0" tIns="0" rIns="0" bIns="0" rtlCol="0">
                <a:spAutoFit/>
              </a:bodyPr>
              <a:lstStyle/>
              <a:p>
                <a:pPr marL="0" indent="0" algn="l">
                  <a:lnSpc>
                    <a:spcPct val="100000"/>
                  </a:lnSpc>
                  <a:buNone/>
                </a:pPr>
                <a14:m>
                  <m:oMathPara xmlns:m="http://schemas.openxmlformats.org/officeDocument/2006/math">
                    <m:oMathParaPr>
                      <m:jc m:val="centerGroup"/>
                    </m:oMathParaPr>
                    <m:oMath xmlns:m="http://schemas.openxmlformats.org/officeDocument/2006/math">
                      <m:r>
                        <a:rPr lang="en-CA" b="0" i="1" smtClean="0">
                          <a:solidFill>
                            <a:srgbClr val="434343"/>
                          </a:solidFill>
                          <a:latin typeface="Cambria Math" panose="02040503050406030204" pitchFamily="18" charset="0"/>
                        </a:rPr>
                        <m:t>𝐷𝐴𝐿𝑌</m:t>
                      </m:r>
                      <m:r>
                        <a:rPr lang="en-CA" b="0" i="1" smtClean="0">
                          <a:solidFill>
                            <a:srgbClr val="434343"/>
                          </a:solidFill>
                          <a:latin typeface="Cambria Math" panose="02040503050406030204" pitchFamily="18" charset="0"/>
                        </a:rPr>
                        <m:t>=</m:t>
                      </m:r>
                      <m:r>
                        <a:rPr lang="en-CA" b="0" i="1" smtClean="0">
                          <a:solidFill>
                            <a:srgbClr val="434343"/>
                          </a:solidFill>
                          <a:latin typeface="Cambria Math" panose="02040503050406030204" pitchFamily="18" charset="0"/>
                        </a:rPr>
                        <m:t>𝑌𝐿𝐿</m:t>
                      </m:r>
                      <m:r>
                        <a:rPr lang="en-CA" b="0" i="1" smtClean="0">
                          <a:solidFill>
                            <a:srgbClr val="434343"/>
                          </a:solidFill>
                          <a:latin typeface="Cambria Math" panose="02040503050406030204" pitchFamily="18" charset="0"/>
                        </a:rPr>
                        <m:t>+</m:t>
                      </m:r>
                      <m:r>
                        <a:rPr lang="en-CA" b="0" i="1" smtClean="0">
                          <a:solidFill>
                            <a:srgbClr val="434343"/>
                          </a:solidFill>
                          <a:latin typeface="Cambria Math" panose="02040503050406030204" pitchFamily="18" charset="0"/>
                        </a:rPr>
                        <m:t>𝑌𝐿𝐷</m:t>
                      </m:r>
                    </m:oMath>
                  </m:oMathPara>
                </a14:m>
                <a:endParaRPr lang="en-CA" dirty="0">
                  <a:solidFill>
                    <a:srgbClr val="434343"/>
                  </a:solidFill>
                  <a:latin typeface="F37 Ginger Pro" pitchFamily="2" charset="0"/>
                </a:endParaRPr>
              </a:p>
            </p:txBody>
          </p:sp>
        </mc:Choice>
        <mc:Fallback xmlns="">
          <p:sp>
            <p:nvSpPr>
              <p:cNvPr id="3" name="TextBox 2">
                <a:extLst>
                  <a:ext uri="{FF2B5EF4-FFF2-40B4-BE49-F238E27FC236}">
                    <a16:creationId xmlns:a16="http://schemas.microsoft.com/office/drawing/2014/main" id="{28EA9AB0-4172-F0A7-EF17-B973E0EA184E}"/>
                  </a:ext>
                </a:extLst>
              </p:cNvPr>
              <p:cNvSpPr txBox="1">
                <a:spLocks noRot="1" noChangeAspect="1" noMove="1" noResize="1" noEditPoints="1" noAdjustHandles="1" noChangeArrowheads="1" noChangeShapeType="1" noTextEdit="1"/>
              </p:cNvSpPr>
              <p:nvPr/>
            </p:nvSpPr>
            <p:spPr>
              <a:xfrm>
                <a:off x="5079151" y="3018291"/>
                <a:ext cx="2033698" cy="276999"/>
              </a:xfrm>
              <a:prstGeom prst="rect">
                <a:avLst/>
              </a:prstGeom>
              <a:blipFill>
                <a:blip r:embed="rId4"/>
                <a:stretch>
                  <a:fillRect l="-1796" r="-1796" b="-869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B5793797-DBAA-A2F6-AE8F-3168838506D3}"/>
                  </a:ext>
                </a:extLst>
              </p:cNvPr>
              <p:cNvSpPr txBox="1">
                <a:spLocks/>
              </p:cNvSpPr>
              <p:nvPr/>
            </p:nvSpPr>
            <p:spPr>
              <a:xfrm>
                <a:off x="499799" y="3393867"/>
                <a:ext cx="11014589" cy="826441"/>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1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 is one lost year of healthy life without the burden of disease.</a:t>
                </a:r>
              </a:p>
            </p:txBody>
          </p:sp>
        </mc:Choice>
        <mc:Fallback xmlns="">
          <p:sp>
            <p:nvSpPr>
              <p:cNvPr id="4" name="Text Placeholder 2">
                <a:extLst>
                  <a:ext uri="{FF2B5EF4-FFF2-40B4-BE49-F238E27FC236}">
                    <a16:creationId xmlns:a16="http://schemas.microsoft.com/office/drawing/2014/main" id="{B5793797-DBAA-A2F6-AE8F-3168838506D3}"/>
                  </a:ext>
                </a:extLst>
              </p:cNvPr>
              <p:cNvSpPr txBox="1">
                <a:spLocks noRot="1" noChangeAspect="1" noMove="1" noResize="1" noEditPoints="1" noAdjustHandles="1" noChangeArrowheads="1" noChangeShapeType="1" noTextEdit="1"/>
              </p:cNvSpPr>
              <p:nvPr/>
            </p:nvSpPr>
            <p:spPr>
              <a:xfrm>
                <a:off x="499799" y="3393867"/>
                <a:ext cx="11014589" cy="826441"/>
              </a:xfrm>
              <a:prstGeom prst="rect">
                <a:avLst/>
              </a:prstGeom>
              <a:blipFill>
                <a:blip r:embed="rId5"/>
                <a:stretch>
                  <a:fillRect l="-498" t="-4444"/>
                </a:stretch>
              </a:blipFill>
            </p:spPr>
            <p:txBody>
              <a:bodyPr/>
              <a:lstStyle/>
              <a:p>
                <a:r>
                  <a:rPr lang="en-CA">
                    <a:noFill/>
                  </a:rPr>
                  <a:t> </a:t>
                </a:r>
              </a:p>
            </p:txBody>
          </p:sp>
        </mc:Fallback>
      </mc:AlternateContent>
    </p:spTree>
    <p:extLst>
      <p:ext uri="{BB962C8B-B14F-4D97-AF65-F5344CB8AC3E}">
        <p14:creationId xmlns:p14="http://schemas.microsoft.com/office/powerpoint/2010/main" val="142642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Measurement of Health Outcomes</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Disability-Adjusted Life Year (DALY)</a:t>
            </a:r>
          </a:p>
        </p:txBody>
      </p:sp>
      <p:sp>
        <p:nvSpPr>
          <p:cNvPr id="6" name="TextBox 5">
            <a:extLst>
              <a:ext uri="{FF2B5EF4-FFF2-40B4-BE49-F238E27FC236}">
                <a16:creationId xmlns:a16="http://schemas.microsoft.com/office/drawing/2014/main" id="{4BE30D1F-04D3-7AEB-12F3-FEB5397170BA}"/>
              </a:ext>
            </a:extLst>
          </p:cNvPr>
          <p:cNvSpPr txBox="1"/>
          <p:nvPr/>
        </p:nvSpPr>
        <p:spPr>
          <a:xfrm>
            <a:off x="2672863" y="5429664"/>
            <a:ext cx="7877907" cy="276999"/>
          </a:xfrm>
          <a:prstGeom prst="rect">
            <a:avLst/>
          </a:prstGeom>
        </p:spPr>
        <p:txBody>
          <a:bodyPr wrap="square" rtlCol="0">
            <a:spAutoFit/>
          </a:bodyPr>
          <a:lstStyle/>
          <a:p>
            <a:pPr marL="0" indent="0" algn="l">
              <a:lnSpc>
                <a:spcPct val="100000"/>
              </a:lnSpc>
              <a:buNone/>
            </a:pPr>
            <a:r>
              <a:rPr lang="en-CA" sz="1200" b="1" dirty="0">
                <a:solidFill>
                  <a:srgbClr val="434343"/>
                </a:solidFill>
              </a:rPr>
              <a:t>Data from </a:t>
            </a:r>
            <a:r>
              <a:rPr lang="en-CA" sz="1200" b="1" kern="0" dirty="0">
                <a:effectLst/>
                <a:ea typeface="Times New Roman" panose="02020603050405020304" pitchFamily="18" charset="0"/>
                <a:cs typeface="Times New Roman" panose="02020603050405020304" pitchFamily="18" charset="0"/>
              </a:rPr>
              <a:t>Global Burden of Disease Study 2019 (GBD 2019) Data Resources </a:t>
            </a:r>
            <a:r>
              <a:rPr lang="en-CA" sz="1200" u="sng" kern="0" dirty="0">
                <a:solidFill>
                  <a:srgbClr val="0563C1"/>
                </a:solidFill>
                <a:effectLst/>
                <a:ea typeface="Times New Roman" panose="02020603050405020304" pitchFamily="18" charset="0"/>
                <a:cs typeface="Times New Roman" panose="02020603050405020304" pitchFamily="18" charset="0"/>
                <a:hlinkClick r:id="rId2"/>
              </a:rPr>
              <a:t>https://ghdx.healthdata.org/gbd-2019</a:t>
            </a:r>
            <a:r>
              <a:rPr lang="en-CA" sz="1200" u="sng" kern="0" dirty="0">
                <a:solidFill>
                  <a:srgbClr val="0563C1"/>
                </a:solidFill>
                <a:effectLst/>
                <a:ea typeface="Times New Roman" panose="02020603050405020304" pitchFamily="18" charset="0"/>
                <a:cs typeface="Times New Roman" panose="02020603050405020304" pitchFamily="18" charset="0"/>
              </a:rPr>
              <a:t> </a:t>
            </a:r>
            <a:endParaRPr lang="en-CA" sz="1200" dirty="0">
              <a:solidFill>
                <a:srgbClr val="434343"/>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ED398F5-2B97-CCB4-93B4-231FE620009B}"/>
                  </a:ext>
                </a:extLst>
              </p:cNvPr>
              <p:cNvGraphicFramePr>
                <a:graphicFrameLocks noGrp="1"/>
              </p:cNvGraphicFramePr>
              <p:nvPr>
                <p:extLst>
                  <p:ext uri="{D42A27DB-BD31-4B8C-83A1-F6EECF244321}">
                    <p14:modId xmlns:p14="http://schemas.microsoft.com/office/powerpoint/2010/main" val="2633041746"/>
                  </p:ext>
                </p:extLst>
              </p:nvPr>
            </p:nvGraphicFramePr>
            <p:xfrm>
              <a:off x="499799" y="1943250"/>
              <a:ext cx="5400000" cy="3337560"/>
            </p:xfrm>
            <a:graphic>
              <a:graphicData uri="http://schemas.openxmlformats.org/drawingml/2006/table">
                <a:tbl>
                  <a:tblPr firstRow="1" bandRow="1">
                    <a:tableStyleId>{9D7B26C5-4107-4FEC-AEDC-1716B250A1EF}</a:tableStyleId>
                  </a:tblPr>
                  <a:tblGrid>
                    <a:gridCol w="2520000">
                      <a:extLst>
                        <a:ext uri="{9D8B030D-6E8A-4147-A177-3AD203B41FA5}">
                          <a16:colId xmlns:a16="http://schemas.microsoft.com/office/drawing/2014/main" val="167951916"/>
                        </a:ext>
                      </a:extLst>
                    </a:gridCol>
                    <a:gridCol w="1440000">
                      <a:extLst>
                        <a:ext uri="{9D8B030D-6E8A-4147-A177-3AD203B41FA5}">
                          <a16:colId xmlns:a16="http://schemas.microsoft.com/office/drawing/2014/main" val="4268438666"/>
                        </a:ext>
                      </a:extLst>
                    </a:gridCol>
                    <a:gridCol w="1440000">
                      <a:extLst>
                        <a:ext uri="{9D8B030D-6E8A-4147-A177-3AD203B41FA5}">
                          <a16:colId xmlns:a16="http://schemas.microsoft.com/office/drawing/2014/main" val="3907344133"/>
                        </a:ext>
                      </a:extLst>
                    </a:gridCol>
                  </a:tblGrid>
                  <a:tr h="370840">
                    <a:tc rowSpan="2">
                      <a:txBody>
                        <a:bodyPr/>
                        <a:lstStyle/>
                        <a:p>
                          <a:pPr algn="ctr"/>
                          <a:r>
                            <a:rPr lang="en-CA" sz="1600" dirty="0"/>
                            <a:t>Cause</a:t>
                          </a:r>
                          <a:endParaRPr lang="en-CA" sz="1600" dirty="0">
                            <a:latin typeface="+mn-lt"/>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600" b="1" smtClean="0">
                                  <a:latin typeface="Cambria Math" panose="02040503050406030204" pitchFamily="18" charset="0"/>
                                </a:rPr>
                                <m:t>𝑫𝑨𝑳𝒀</m:t>
                              </m:r>
                            </m:oMath>
                          </a14:m>
                          <a:r>
                            <a:rPr lang="en-CA" sz="1600" dirty="0"/>
                            <a:t> per 10,000 population</a:t>
                          </a:r>
                          <a:endParaRPr lang="en-CA" sz="1600" dirty="0">
                            <a:latin typeface="+mn-lt"/>
                          </a:endParaRPr>
                        </a:p>
                      </a:txBody>
                      <a:tcPr/>
                    </a:tc>
                    <a:tc hMerge="1">
                      <a:txBody>
                        <a:bodyPr/>
                        <a:lstStyle/>
                        <a:p>
                          <a:endParaRPr lang="en-CA" sz="1600" dirty="0">
                            <a:latin typeface="+mn-lt"/>
                          </a:endParaRPr>
                        </a:p>
                      </a:txBody>
                      <a:tcPr/>
                    </a:tc>
                    <a:extLst>
                      <a:ext uri="{0D108BD9-81ED-4DB2-BD59-A6C34878D82A}">
                        <a16:rowId xmlns:a16="http://schemas.microsoft.com/office/drawing/2014/main" val="1162318007"/>
                      </a:ext>
                    </a:extLst>
                  </a:tr>
                  <a:tr h="370840">
                    <a:tc vMerge="1">
                      <a:txBody>
                        <a:bodyPr/>
                        <a:lstStyle/>
                        <a:p>
                          <a:endParaRPr lang="en-CA" sz="1600" dirty="0">
                            <a:latin typeface="+mn-lt"/>
                          </a:endParaRPr>
                        </a:p>
                      </a:txBody>
                      <a:tcPr/>
                    </a:tc>
                    <a:tc>
                      <a:txBody>
                        <a:bodyPr/>
                        <a:lstStyle/>
                        <a:p>
                          <a:pPr algn="ctr"/>
                          <a:r>
                            <a:rPr lang="en-CA" sz="1600" b="1" dirty="0"/>
                            <a:t>Global</a:t>
                          </a:r>
                          <a:endParaRPr lang="en-CA" sz="1600" b="1" dirty="0">
                            <a:latin typeface="+mn-lt"/>
                          </a:endParaRPr>
                        </a:p>
                      </a:txBody>
                      <a:tcPr anchor="ctr"/>
                    </a:tc>
                    <a:tc>
                      <a:txBody>
                        <a:bodyPr/>
                        <a:lstStyle/>
                        <a:p>
                          <a:pPr algn="ctr"/>
                          <a:r>
                            <a:rPr lang="en-CA" sz="1600" b="1" dirty="0"/>
                            <a:t>Canada</a:t>
                          </a:r>
                          <a:endParaRPr lang="en-CA" sz="1600" b="1" dirty="0">
                            <a:latin typeface="+mn-lt"/>
                          </a:endParaRPr>
                        </a:p>
                      </a:txBody>
                      <a:tcPr anchor="ctr"/>
                    </a:tc>
                    <a:extLst>
                      <a:ext uri="{0D108BD9-81ED-4DB2-BD59-A6C34878D82A}">
                        <a16:rowId xmlns:a16="http://schemas.microsoft.com/office/drawing/2014/main" val="901633887"/>
                      </a:ext>
                    </a:extLst>
                  </a:tr>
                  <a:tr h="370840">
                    <a:tc>
                      <a:txBody>
                        <a:bodyPr/>
                        <a:lstStyle/>
                        <a:p>
                          <a:pPr algn="l" fontAlgn="b"/>
                          <a:r>
                            <a:rPr lang="en-CA" sz="1600" b="0" u="none" strike="noStrike" dirty="0">
                              <a:solidFill>
                                <a:srgbClr val="000000"/>
                              </a:solidFill>
                              <a:effectLst/>
                            </a:rPr>
                            <a:t>Depressive disorders</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60.6</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57.7</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34148437"/>
                      </a:ext>
                    </a:extLst>
                  </a:tr>
                  <a:tr h="370840">
                    <a:tc>
                      <a:txBody>
                        <a:bodyPr/>
                        <a:lstStyle/>
                        <a:p>
                          <a:pPr algn="l" fontAlgn="b"/>
                          <a:r>
                            <a:rPr lang="en-CA" sz="1600" b="0" u="none" strike="noStrike" dirty="0">
                              <a:solidFill>
                                <a:srgbClr val="000000"/>
                              </a:solidFill>
                              <a:effectLst/>
                            </a:rPr>
                            <a:t>Major depressive disorder</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48.1</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44.6</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697621667"/>
                      </a:ext>
                    </a:extLst>
                  </a:tr>
                  <a:tr h="370840">
                    <a:tc>
                      <a:txBody>
                        <a:bodyPr/>
                        <a:lstStyle/>
                        <a:p>
                          <a:pPr algn="l" fontAlgn="b"/>
                          <a:r>
                            <a:rPr lang="en-CA" sz="1600" b="0" u="none" strike="noStrike">
                              <a:solidFill>
                                <a:srgbClr val="000000"/>
                              </a:solidFill>
                              <a:effectLst/>
                            </a:rPr>
                            <a:t>Anxiety disorder</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37.1</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44.2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96253343"/>
                      </a:ext>
                    </a:extLst>
                  </a:tr>
                  <a:tr h="370840">
                    <a:tc>
                      <a:txBody>
                        <a:bodyPr/>
                        <a:lstStyle/>
                        <a:p>
                          <a:pPr algn="l" fontAlgn="b"/>
                          <a:r>
                            <a:rPr lang="en-CA" sz="1600" b="0" u="none" strike="noStrike">
                              <a:solidFill>
                                <a:srgbClr val="000000"/>
                              </a:solidFill>
                              <a:effectLst/>
                            </a:rPr>
                            <a:t>Substance use disorders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45.4</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106.7</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77905637"/>
                      </a:ext>
                    </a:extLst>
                  </a:tr>
                  <a:tr h="370840">
                    <a:tc>
                      <a:txBody>
                        <a:bodyPr/>
                        <a:lstStyle/>
                        <a:p>
                          <a:pPr algn="l" fontAlgn="b"/>
                          <a:r>
                            <a:rPr lang="en-CA" sz="1600" b="0" u="none" strike="noStrike" dirty="0">
                              <a:solidFill>
                                <a:srgbClr val="000000"/>
                              </a:solidFill>
                              <a:effectLst/>
                            </a:rPr>
                            <a:t>Diabetes and kidney diseases</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145.7</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121.6</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85500180"/>
                      </a:ext>
                    </a:extLst>
                  </a:tr>
                  <a:tr h="370840">
                    <a:tc>
                      <a:txBody>
                        <a:bodyPr/>
                        <a:lstStyle/>
                        <a:p>
                          <a:pPr algn="l" fontAlgn="b"/>
                          <a:r>
                            <a:rPr lang="en-CA" sz="1600" b="0" u="none" strike="noStrike">
                              <a:solidFill>
                                <a:srgbClr val="000000"/>
                              </a:solidFill>
                              <a:effectLst/>
                            </a:rPr>
                            <a:t>Chronic respiratory diseases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133.8</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122.2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21652691"/>
                      </a:ext>
                    </a:extLst>
                  </a:tr>
                  <a:tr h="370840">
                    <a:tc>
                      <a:txBody>
                        <a:bodyPr/>
                        <a:lstStyle/>
                        <a:p>
                          <a:pPr algn="l" fontAlgn="b"/>
                          <a:r>
                            <a:rPr lang="en-CA" sz="1600" b="0" u="none" strike="noStrike" dirty="0">
                              <a:solidFill>
                                <a:srgbClr val="000000"/>
                              </a:solidFill>
                              <a:effectLst/>
                            </a:rPr>
                            <a:t>Asthma</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27.9</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19.1</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64866621"/>
                      </a:ext>
                    </a:extLst>
                  </a:tr>
                </a:tbl>
              </a:graphicData>
            </a:graphic>
          </p:graphicFrame>
        </mc:Choice>
        <mc:Fallback xmlns="">
          <p:graphicFrame>
            <p:nvGraphicFramePr>
              <p:cNvPr id="7" name="Table 6">
                <a:extLst>
                  <a:ext uri="{FF2B5EF4-FFF2-40B4-BE49-F238E27FC236}">
                    <a16:creationId xmlns:a16="http://schemas.microsoft.com/office/drawing/2014/main" id="{DED398F5-2B97-CCB4-93B4-231FE620009B}"/>
                  </a:ext>
                </a:extLst>
              </p:cNvPr>
              <p:cNvGraphicFramePr>
                <a:graphicFrameLocks noGrp="1"/>
              </p:cNvGraphicFramePr>
              <p:nvPr>
                <p:extLst>
                  <p:ext uri="{D42A27DB-BD31-4B8C-83A1-F6EECF244321}">
                    <p14:modId xmlns:p14="http://schemas.microsoft.com/office/powerpoint/2010/main" val="2633041746"/>
                  </p:ext>
                </p:extLst>
              </p:nvPr>
            </p:nvGraphicFramePr>
            <p:xfrm>
              <a:off x="499799" y="1943250"/>
              <a:ext cx="5400000" cy="3337560"/>
            </p:xfrm>
            <a:graphic>
              <a:graphicData uri="http://schemas.openxmlformats.org/drawingml/2006/table">
                <a:tbl>
                  <a:tblPr firstRow="1" bandRow="1">
                    <a:tableStyleId>{9D7B26C5-4107-4FEC-AEDC-1716B250A1EF}</a:tableStyleId>
                  </a:tblPr>
                  <a:tblGrid>
                    <a:gridCol w="2520000">
                      <a:extLst>
                        <a:ext uri="{9D8B030D-6E8A-4147-A177-3AD203B41FA5}">
                          <a16:colId xmlns:a16="http://schemas.microsoft.com/office/drawing/2014/main" val="167951916"/>
                        </a:ext>
                      </a:extLst>
                    </a:gridCol>
                    <a:gridCol w="1440000">
                      <a:extLst>
                        <a:ext uri="{9D8B030D-6E8A-4147-A177-3AD203B41FA5}">
                          <a16:colId xmlns:a16="http://schemas.microsoft.com/office/drawing/2014/main" val="4268438666"/>
                        </a:ext>
                      </a:extLst>
                    </a:gridCol>
                    <a:gridCol w="1440000">
                      <a:extLst>
                        <a:ext uri="{9D8B030D-6E8A-4147-A177-3AD203B41FA5}">
                          <a16:colId xmlns:a16="http://schemas.microsoft.com/office/drawing/2014/main" val="3907344133"/>
                        </a:ext>
                      </a:extLst>
                    </a:gridCol>
                  </a:tblGrid>
                  <a:tr h="370840">
                    <a:tc rowSpan="2">
                      <a:txBody>
                        <a:bodyPr/>
                        <a:lstStyle/>
                        <a:p>
                          <a:pPr algn="ctr"/>
                          <a:r>
                            <a:rPr lang="en-CA" sz="1600" dirty="0"/>
                            <a:t>Cause</a:t>
                          </a:r>
                          <a:endParaRPr lang="en-CA" sz="1600" dirty="0">
                            <a:latin typeface="+mn-lt"/>
                          </a:endParaRPr>
                        </a:p>
                      </a:txBody>
                      <a:tcPr anchor="ctr"/>
                    </a:tc>
                    <a:tc gridSpan="2">
                      <a:txBody>
                        <a:bodyPr/>
                        <a:lstStyle/>
                        <a:p>
                          <a:endParaRPr lang="en-US"/>
                        </a:p>
                      </a:txBody>
                      <a:tcPr>
                        <a:blipFill>
                          <a:blip r:embed="rId3"/>
                          <a:stretch>
                            <a:fillRect l="-87526" t="-3279" r="-211" b="-818033"/>
                          </a:stretch>
                        </a:blipFill>
                      </a:tcPr>
                    </a:tc>
                    <a:tc hMerge="1">
                      <a:txBody>
                        <a:bodyPr/>
                        <a:lstStyle/>
                        <a:p>
                          <a:endParaRPr lang="en-CA" sz="1600" dirty="0">
                            <a:latin typeface="+mn-lt"/>
                          </a:endParaRPr>
                        </a:p>
                      </a:txBody>
                      <a:tcPr/>
                    </a:tc>
                    <a:extLst>
                      <a:ext uri="{0D108BD9-81ED-4DB2-BD59-A6C34878D82A}">
                        <a16:rowId xmlns:a16="http://schemas.microsoft.com/office/drawing/2014/main" val="1162318007"/>
                      </a:ext>
                    </a:extLst>
                  </a:tr>
                  <a:tr h="370840">
                    <a:tc vMerge="1">
                      <a:txBody>
                        <a:bodyPr/>
                        <a:lstStyle/>
                        <a:p>
                          <a:endParaRPr lang="en-CA" sz="1600" dirty="0">
                            <a:latin typeface="+mn-lt"/>
                          </a:endParaRPr>
                        </a:p>
                      </a:txBody>
                      <a:tcPr/>
                    </a:tc>
                    <a:tc>
                      <a:txBody>
                        <a:bodyPr/>
                        <a:lstStyle/>
                        <a:p>
                          <a:pPr algn="ctr"/>
                          <a:r>
                            <a:rPr lang="en-CA" sz="1600" b="1" dirty="0"/>
                            <a:t>Global</a:t>
                          </a:r>
                          <a:endParaRPr lang="en-CA" sz="1600" b="1" dirty="0">
                            <a:latin typeface="+mn-lt"/>
                          </a:endParaRPr>
                        </a:p>
                      </a:txBody>
                      <a:tcPr anchor="ctr"/>
                    </a:tc>
                    <a:tc>
                      <a:txBody>
                        <a:bodyPr/>
                        <a:lstStyle/>
                        <a:p>
                          <a:pPr algn="ctr"/>
                          <a:r>
                            <a:rPr lang="en-CA" sz="1600" b="1" dirty="0"/>
                            <a:t>Canada</a:t>
                          </a:r>
                          <a:endParaRPr lang="en-CA" sz="1600" b="1" dirty="0">
                            <a:latin typeface="+mn-lt"/>
                          </a:endParaRPr>
                        </a:p>
                      </a:txBody>
                      <a:tcPr anchor="ctr"/>
                    </a:tc>
                    <a:extLst>
                      <a:ext uri="{0D108BD9-81ED-4DB2-BD59-A6C34878D82A}">
                        <a16:rowId xmlns:a16="http://schemas.microsoft.com/office/drawing/2014/main" val="901633887"/>
                      </a:ext>
                    </a:extLst>
                  </a:tr>
                  <a:tr h="370840">
                    <a:tc>
                      <a:txBody>
                        <a:bodyPr/>
                        <a:lstStyle/>
                        <a:p>
                          <a:pPr algn="l" fontAlgn="b"/>
                          <a:r>
                            <a:rPr lang="en-CA" sz="1600" b="0" u="none" strike="noStrike" dirty="0">
                              <a:solidFill>
                                <a:srgbClr val="000000"/>
                              </a:solidFill>
                              <a:effectLst/>
                            </a:rPr>
                            <a:t>Depressive disorders</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60.6</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57.7</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34148437"/>
                      </a:ext>
                    </a:extLst>
                  </a:tr>
                  <a:tr h="370840">
                    <a:tc>
                      <a:txBody>
                        <a:bodyPr/>
                        <a:lstStyle/>
                        <a:p>
                          <a:pPr algn="l" fontAlgn="b"/>
                          <a:r>
                            <a:rPr lang="en-CA" sz="1600" b="0" u="none" strike="noStrike" dirty="0">
                              <a:solidFill>
                                <a:srgbClr val="000000"/>
                              </a:solidFill>
                              <a:effectLst/>
                            </a:rPr>
                            <a:t>Major depressive disorder</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48.1</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44.6</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697621667"/>
                      </a:ext>
                    </a:extLst>
                  </a:tr>
                  <a:tr h="370840">
                    <a:tc>
                      <a:txBody>
                        <a:bodyPr/>
                        <a:lstStyle/>
                        <a:p>
                          <a:pPr algn="l" fontAlgn="b"/>
                          <a:r>
                            <a:rPr lang="en-CA" sz="1600" b="0" u="none" strike="noStrike">
                              <a:solidFill>
                                <a:srgbClr val="000000"/>
                              </a:solidFill>
                              <a:effectLst/>
                            </a:rPr>
                            <a:t>Anxiety disorder</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37.1</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44.2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96253343"/>
                      </a:ext>
                    </a:extLst>
                  </a:tr>
                  <a:tr h="370840">
                    <a:tc>
                      <a:txBody>
                        <a:bodyPr/>
                        <a:lstStyle/>
                        <a:p>
                          <a:pPr algn="l" fontAlgn="b"/>
                          <a:r>
                            <a:rPr lang="en-CA" sz="1600" b="0" u="none" strike="noStrike">
                              <a:solidFill>
                                <a:srgbClr val="000000"/>
                              </a:solidFill>
                              <a:effectLst/>
                            </a:rPr>
                            <a:t>Substance use disorders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45.4</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106.7</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77905637"/>
                      </a:ext>
                    </a:extLst>
                  </a:tr>
                  <a:tr h="370840">
                    <a:tc>
                      <a:txBody>
                        <a:bodyPr/>
                        <a:lstStyle/>
                        <a:p>
                          <a:pPr algn="l" fontAlgn="b"/>
                          <a:r>
                            <a:rPr lang="en-CA" sz="1600" b="0" u="none" strike="noStrike" dirty="0">
                              <a:solidFill>
                                <a:srgbClr val="000000"/>
                              </a:solidFill>
                              <a:effectLst/>
                            </a:rPr>
                            <a:t>Diabetes and kidney diseases</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145.7</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121.6</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85500180"/>
                      </a:ext>
                    </a:extLst>
                  </a:tr>
                  <a:tr h="370840">
                    <a:tc>
                      <a:txBody>
                        <a:bodyPr/>
                        <a:lstStyle/>
                        <a:p>
                          <a:pPr algn="l" fontAlgn="b"/>
                          <a:r>
                            <a:rPr lang="en-CA" sz="1600" b="0" u="none" strike="noStrike">
                              <a:solidFill>
                                <a:srgbClr val="000000"/>
                              </a:solidFill>
                              <a:effectLst/>
                            </a:rPr>
                            <a:t>Chronic respiratory diseases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133.8</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122.2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21652691"/>
                      </a:ext>
                    </a:extLst>
                  </a:tr>
                  <a:tr h="370840">
                    <a:tc>
                      <a:txBody>
                        <a:bodyPr/>
                        <a:lstStyle/>
                        <a:p>
                          <a:pPr algn="l" fontAlgn="b"/>
                          <a:r>
                            <a:rPr lang="en-CA" sz="1600" b="0" u="none" strike="noStrike" dirty="0">
                              <a:solidFill>
                                <a:srgbClr val="000000"/>
                              </a:solidFill>
                              <a:effectLst/>
                            </a:rPr>
                            <a:t>Asthma</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27.9</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19.1</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648666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DD5D5D5-118F-43EF-5C52-4947FA66564A}"/>
                  </a:ext>
                </a:extLst>
              </p:cNvPr>
              <p:cNvGraphicFramePr>
                <a:graphicFrameLocks noGrp="1"/>
              </p:cNvGraphicFramePr>
              <p:nvPr>
                <p:extLst>
                  <p:ext uri="{D42A27DB-BD31-4B8C-83A1-F6EECF244321}">
                    <p14:modId xmlns:p14="http://schemas.microsoft.com/office/powerpoint/2010/main" val="3057898795"/>
                  </p:ext>
                </p:extLst>
              </p:nvPr>
            </p:nvGraphicFramePr>
            <p:xfrm>
              <a:off x="6144534" y="1945640"/>
              <a:ext cx="5400000" cy="2966720"/>
            </p:xfrm>
            <a:graphic>
              <a:graphicData uri="http://schemas.openxmlformats.org/drawingml/2006/table">
                <a:tbl>
                  <a:tblPr firstRow="1" bandRow="1">
                    <a:tableStyleId>{9D7B26C5-4107-4FEC-AEDC-1716B250A1EF}</a:tableStyleId>
                  </a:tblPr>
                  <a:tblGrid>
                    <a:gridCol w="2520000">
                      <a:extLst>
                        <a:ext uri="{9D8B030D-6E8A-4147-A177-3AD203B41FA5}">
                          <a16:colId xmlns:a16="http://schemas.microsoft.com/office/drawing/2014/main" val="167951916"/>
                        </a:ext>
                      </a:extLst>
                    </a:gridCol>
                    <a:gridCol w="1440000">
                      <a:extLst>
                        <a:ext uri="{9D8B030D-6E8A-4147-A177-3AD203B41FA5}">
                          <a16:colId xmlns:a16="http://schemas.microsoft.com/office/drawing/2014/main" val="4268438666"/>
                        </a:ext>
                      </a:extLst>
                    </a:gridCol>
                    <a:gridCol w="1440000">
                      <a:extLst>
                        <a:ext uri="{9D8B030D-6E8A-4147-A177-3AD203B41FA5}">
                          <a16:colId xmlns:a16="http://schemas.microsoft.com/office/drawing/2014/main" val="3907344133"/>
                        </a:ext>
                      </a:extLst>
                    </a:gridCol>
                  </a:tblGrid>
                  <a:tr h="370840">
                    <a:tc rowSpan="2">
                      <a:txBody>
                        <a:bodyPr/>
                        <a:lstStyle/>
                        <a:p>
                          <a:pPr algn="ctr"/>
                          <a:r>
                            <a:rPr lang="en-CA" sz="1600" dirty="0"/>
                            <a:t>Cause</a:t>
                          </a:r>
                          <a:endParaRPr lang="en-CA" sz="1600" dirty="0">
                            <a:latin typeface="+mn-lt"/>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600" b="1" smtClean="0">
                                  <a:latin typeface="Cambria Math" panose="02040503050406030204" pitchFamily="18" charset="0"/>
                                </a:rPr>
                                <m:t>𝑫𝑨𝑳𝒀</m:t>
                              </m:r>
                            </m:oMath>
                          </a14:m>
                          <a:r>
                            <a:rPr lang="en-CA" sz="1600" dirty="0"/>
                            <a:t> per 10,000 population</a:t>
                          </a:r>
                          <a:endParaRPr lang="en-CA" sz="1600" dirty="0">
                            <a:latin typeface="+mn-lt"/>
                          </a:endParaRPr>
                        </a:p>
                      </a:txBody>
                      <a:tcPr/>
                    </a:tc>
                    <a:tc hMerge="1">
                      <a:txBody>
                        <a:bodyPr/>
                        <a:lstStyle/>
                        <a:p>
                          <a:endParaRPr lang="en-CA" sz="1600" dirty="0">
                            <a:latin typeface="+mn-lt"/>
                          </a:endParaRPr>
                        </a:p>
                      </a:txBody>
                      <a:tcPr/>
                    </a:tc>
                    <a:extLst>
                      <a:ext uri="{0D108BD9-81ED-4DB2-BD59-A6C34878D82A}">
                        <a16:rowId xmlns:a16="http://schemas.microsoft.com/office/drawing/2014/main" val="1162318007"/>
                      </a:ext>
                    </a:extLst>
                  </a:tr>
                  <a:tr h="370840">
                    <a:tc vMerge="1">
                      <a:txBody>
                        <a:bodyPr/>
                        <a:lstStyle/>
                        <a:p>
                          <a:endParaRPr lang="en-CA" sz="1600" dirty="0">
                            <a:latin typeface="+mn-lt"/>
                          </a:endParaRPr>
                        </a:p>
                      </a:txBody>
                      <a:tcPr/>
                    </a:tc>
                    <a:tc>
                      <a:txBody>
                        <a:bodyPr/>
                        <a:lstStyle/>
                        <a:p>
                          <a:pPr algn="ctr"/>
                          <a:r>
                            <a:rPr lang="en-CA" sz="1600" b="1" dirty="0"/>
                            <a:t>Global</a:t>
                          </a:r>
                          <a:endParaRPr lang="en-CA" sz="1600" b="1" dirty="0">
                            <a:latin typeface="+mn-lt"/>
                          </a:endParaRPr>
                        </a:p>
                      </a:txBody>
                      <a:tcPr anchor="ctr"/>
                    </a:tc>
                    <a:tc>
                      <a:txBody>
                        <a:bodyPr/>
                        <a:lstStyle/>
                        <a:p>
                          <a:pPr algn="ctr"/>
                          <a:r>
                            <a:rPr lang="en-CA" sz="1600" b="1" dirty="0"/>
                            <a:t>Canada</a:t>
                          </a:r>
                          <a:endParaRPr lang="en-CA" sz="1600" b="1" dirty="0">
                            <a:latin typeface="+mn-lt"/>
                          </a:endParaRPr>
                        </a:p>
                      </a:txBody>
                      <a:tcPr anchor="ctr"/>
                    </a:tc>
                    <a:extLst>
                      <a:ext uri="{0D108BD9-81ED-4DB2-BD59-A6C34878D82A}">
                        <a16:rowId xmlns:a16="http://schemas.microsoft.com/office/drawing/2014/main" val="901633887"/>
                      </a:ext>
                    </a:extLst>
                  </a:tr>
                  <a:tr h="370840">
                    <a:tc>
                      <a:txBody>
                        <a:bodyPr/>
                        <a:lstStyle/>
                        <a:p>
                          <a:pPr algn="l" fontAlgn="b"/>
                          <a:r>
                            <a:rPr lang="en-CA" sz="1600" b="0" u="none" strike="noStrike">
                              <a:solidFill>
                                <a:srgbClr val="000000"/>
                              </a:solidFill>
                              <a:effectLst/>
                            </a:rPr>
                            <a:t>Road injuries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94.2</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41.2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80730101"/>
                      </a:ext>
                    </a:extLst>
                  </a:tr>
                  <a:tr h="370840">
                    <a:tc>
                      <a:txBody>
                        <a:bodyPr/>
                        <a:lstStyle/>
                        <a:p>
                          <a:pPr algn="l" fontAlgn="b"/>
                          <a:r>
                            <a:rPr lang="en-CA" sz="1600" b="0" u="none" strike="noStrike">
                              <a:solidFill>
                                <a:srgbClr val="000000"/>
                              </a:solidFill>
                              <a:effectLst/>
                            </a:rPr>
                            <a:t>Motor vehicle road injuries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33.6</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24.9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95882544"/>
                      </a:ext>
                    </a:extLst>
                  </a:tr>
                  <a:tr h="370840">
                    <a:tc>
                      <a:txBody>
                        <a:bodyPr/>
                        <a:lstStyle/>
                        <a:p>
                          <a:pPr algn="l" fontAlgn="b"/>
                          <a:r>
                            <a:rPr lang="en-CA" sz="1600" b="0" u="none" strike="noStrike">
                              <a:solidFill>
                                <a:srgbClr val="000000"/>
                              </a:solidFill>
                              <a:effectLst/>
                            </a:rPr>
                            <a:t>Drowning</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16.8</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3.9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57481734"/>
                      </a:ext>
                    </a:extLst>
                  </a:tr>
                  <a:tr h="370840">
                    <a:tc>
                      <a:txBody>
                        <a:bodyPr/>
                        <a:lstStyle/>
                        <a:p>
                          <a:pPr algn="l" fontAlgn="b"/>
                          <a:r>
                            <a:rPr lang="en-CA" sz="1600" b="0" u="none" strike="noStrike">
                              <a:solidFill>
                                <a:srgbClr val="000000"/>
                              </a:solidFill>
                              <a:effectLst/>
                            </a:rPr>
                            <a:t>Fire, heat, and hot substances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9.6</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7.1</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65787143"/>
                      </a:ext>
                    </a:extLst>
                  </a:tr>
                  <a:tr h="370840">
                    <a:tc>
                      <a:txBody>
                        <a:bodyPr/>
                        <a:lstStyle/>
                        <a:p>
                          <a:pPr algn="l" fontAlgn="b"/>
                          <a:r>
                            <a:rPr lang="en-CA" sz="1600" b="0" u="none" strike="noStrike">
                              <a:solidFill>
                                <a:srgbClr val="000000"/>
                              </a:solidFill>
                              <a:effectLst/>
                            </a:rPr>
                            <a:t>Interpersonal violence</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34.9</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12.3</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43380946"/>
                      </a:ext>
                    </a:extLst>
                  </a:tr>
                  <a:tr h="370840">
                    <a:tc>
                      <a:txBody>
                        <a:bodyPr/>
                        <a:lstStyle/>
                        <a:p>
                          <a:pPr algn="l" fontAlgn="b"/>
                          <a:r>
                            <a:rPr lang="en-CA" sz="1600" b="0" u="none" strike="noStrike" dirty="0">
                              <a:solidFill>
                                <a:srgbClr val="000000"/>
                              </a:solidFill>
                              <a:effectLst/>
                            </a:rPr>
                            <a:t>Conflict and terrorism</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8.1</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0.09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227281837"/>
                      </a:ext>
                    </a:extLst>
                  </a:tr>
                </a:tbl>
              </a:graphicData>
            </a:graphic>
          </p:graphicFrame>
        </mc:Choice>
        <mc:Fallback xmlns="">
          <p:graphicFrame>
            <p:nvGraphicFramePr>
              <p:cNvPr id="9" name="Table 8">
                <a:extLst>
                  <a:ext uri="{FF2B5EF4-FFF2-40B4-BE49-F238E27FC236}">
                    <a16:creationId xmlns:a16="http://schemas.microsoft.com/office/drawing/2014/main" id="{1DD5D5D5-118F-43EF-5C52-4947FA66564A}"/>
                  </a:ext>
                </a:extLst>
              </p:cNvPr>
              <p:cNvGraphicFramePr>
                <a:graphicFrameLocks noGrp="1"/>
              </p:cNvGraphicFramePr>
              <p:nvPr>
                <p:extLst>
                  <p:ext uri="{D42A27DB-BD31-4B8C-83A1-F6EECF244321}">
                    <p14:modId xmlns:p14="http://schemas.microsoft.com/office/powerpoint/2010/main" val="3057898795"/>
                  </p:ext>
                </p:extLst>
              </p:nvPr>
            </p:nvGraphicFramePr>
            <p:xfrm>
              <a:off x="6144534" y="1945640"/>
              <a:ext cx="5400000" cy="2966720"/>
            </p:xfrm>
            <a:graphic>
              <a:graphicData uri="http://schemas.openxmlformats.org/drawingml/2006/table">
                <a:tbl>
                  <a:tblPr firstRow="1" bandRow="1">
                    <a:tableStyleId>{9D7B26C5-4107-4FEC-AEDC-1716B250A1EF}</a:tableStyleId>
                  </a:tblPr>
                  <a:tblGrid>
                    <a:gridCol w="2520000">
                      <a:extLst>
                        <a:ext uri="{9D8B030D-6E8A-4147-A177-3AD203B41FA5}">
                          <a16:colId xmlns:a16="http://schemas.microsoft.com/office/drawing/2014/main" val="167951916"/>
                        </a:ext>
                      </a:extLst>
                    </a:gridCol>
                    <a:gridCol w="1440000">
                      <a:extLst>
                        <a:ext uri="{9D8B030D-6E8A-4147-A177-3AD203B41FA5}">
                          <a16:colId xmlns:a16="http://schemas.microsoft.com/office/drawing/2014/main" val="4268438666"/>
                        </a:ext>
                      </a:extLst>
                    </a:gridCol>
                    <a:gridCol w="1440000">
                      <a:extLst>
                        <a:ext uri="{9D8B030D-6E8A-4147-A177-3AD203B41FA5}">
                          <a16:colId xmlns:a16="http://schemas.microsoft.com/office/drawing/2014/main" val="3907344133"/>
                        </a:ext>
                      </a:extLst>
                    </a:gridCol>
                  </a:tblGrid>
                  <a:tr h="370840">
                    <a:tc rowSpan="2">
                      <a:txBody>
                        <a:bodyPr/>
                        <a:lstStyle/>
                        <a:p>
                          <a:pPr algn="ctr"/>
                          <a:r>
                            <a:rPr lang="en-CA" sz="1600" dirty="0"/>
                            <a:t>Cause</a:t>
                          </a:r>
                          <a:endParaRPr lang="en-CA" sz="1600" dirty="0">
                            <a:latin typeface="+mn-lt"/>
                          </a:endParaRPr>
                        </a:p>
                      </a:txBody>
                      <a:tcPr anchor="ctr"/>
                    </a:tc>
                    <a:tc gridSpan="2">
                      <a:txBody>
                        <a:bodyPr/>
                        <a:lstStyle/>
                        <a:p>
                          <a:endParaRPr lang="en-US"/>
                        </a:p>
                      </a:txBody>
                      <a:tcPr>
                        <a:blipFill>
                          <a:blip r:embed="rId4"/>
                          <a:stretch>
                            <a:fillRect l="-87526" t="-4918" r="-211" b="-718033"/>
                          </a:stretch>
                        </a:blipFill>
                      </a:tcPr>
                    </a:tc>
                    <a:tc hMerge="1">
                      <a:txBody>
                        <a:bodyPr/>
                        <a:lstStyle/>
                        <a:p>
                          <a:endParaRPr lang="en-CA" sz="1600" dirty="0">
                            <a:latin typeface="+mn-lt"/>
                          </a:endParaRPr>
                        </a:p>
                      </a:txBody>
                      <a:tcPr/>
                    </a:tc>
                    <a:extLst>
                      <a:ext uri="{0D108BD9-81ED-4DB2-BD59-A6C34878D82A}">
                        <a16:rowId xmlns:a16="http://schemas.microsoft.com/office/drawing/2014/main" val="1162318007"/>
                      </a:ext>
                    </a:extLst>
                  </a:tr>
                  <a:tr h="370840">
                    <a:tc vMerge="1">
                      <a:txBody>
                        <a:bodyPr/>
                        <a:lstStyle/>
                        <a:p>
                          <a:endParaRPr lang="en-CA" sz="1600" dirty="0">
                            <a:latin typeface="+mn-lt"/>
                          </a:endParaRPr>
                        </a:p>
                      </a:txBody>
                      <a:tcPr/>
                    </a:tc>
                    <a:tc>
                      <a:txBody>
                        <a:bodyPr/>
                        <a:lstStyle/>
                        <a:p>
                          <a:pPr algn="ctr"/>
                          <a:r>
                            <a:rPr lang="en-CA" sz="1600" b="1" dirty="0"/>
                            <a:t>Global</a:t>
                          </a:r>
                          <a:endParaRPr lang="en-CA" sz="1600" b="1" dirty="0">
                            <a:latin typeface="+mn-lt"/>
                          </a:endParaRPr>
                        </a:p>
                      </a:txBody>
                      <a:tcPr anchor="ctr"/>
                    </a:tc>
                    <a:tc>
                      <a:txBody>
                        <a:bodyPr/>
                        <a:lstStyle/>
                        <a:p>
                          <a:pPr algn="ctr"/>
                          <a:r>
                            <a:rPr lang="en-CA" sz="1600" b="1" dirty="0"/>
                            <a:t>Canada</a:t>
                          </a:r>
                          <a:endParaRPr lang="en-CA" sz="1600" b="1" dirty="0">
                            <a:latin typeface="+mn-lt"/>
                          </a:endParaRPr>
                        </a:p>
                      </a:txBody>
                      <a:tcPr anchor="ctr"/>
                    </a:tc>
                    <a:extLst>
                      <a:ext uri="{0D108BD9-81ED-4DB2-BD59-A6C34878D82A}">
                        <a16:rowId xmlns:a16="http://schemas.microsoft.com/office/drawing/2014/main" val="901633887"/>
                      </a:ext>
                    </a:extLst>
                  </a:tr>
                  <a:tr h="370840">
                    <a:tc>
                      <a:txBody>
                        <a:bodyPr/>
                        <a:lstStyle/>
                        <a:p>
                          <a:pPr algn="l" fontAlgn="b"/>
                          <a:r>
                            <a:rPr lang="en-CA" sz="1600" b="0" u="none" strike="noStrike">
                              <a:solidFill>
                                <a:srgbClr val="000000"/>
                              </a:solidFill>
                              <a:effectLst/>
                            </a:rPr>
                            <a:t>Road injuries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94.2</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41.2</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80730101"/>
                      </a:ext>
                    </a:extLst>
                  </a:tr>
                  <a:tr h="370840">
                    <a:tc>
                      <a:txBody>
                        <a:bodyPr/>
                        <a:lstStyle/>
                        <a:p>
                          <a:pPr algn="l" fontAlgn="b"/>
                          <a:r>
                            <a:rPr lang="en-CA" sz="1600" b="0" u="none" strike="noStrike">
                              <a:solidFill>
                                <a:srgbClr val="000000"/>
                              </a:solidFill>
                              <a:effectLst/>
                            </a:rPr>
                            <a:t>Motor vehicle road injuries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33.6</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24.9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95882544"/>
                      </a:ext>
                    </a:extLst>
                  </a:tr>
                  <a:tr h="370840">
                    <a:tc>
                      <a:txBody>
                        <a:bodyPr/>
                        <a:lstStyle/>
                        <a:p>
                          <a:pPr algn="l" fontAlgn="b"/>
                          <a:r>
                            <a:rPr lang="en-CA" sz="1600" b="0" u="none" strike="noStrike">
                              <a:solidFill>
                                <a:srgbClr val="000000"/>
                              </a:solidFill>
                              <a:effectLst/>
                            </a:rPr>
                            <a:t>Drowning</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16.8</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3.9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57481734"/>
                      </a:ext>
                    </a:extLst>
                  </a:tr>
                  <a:tr h="370840">
                    <a:tc>
                      <a:txBody>
                        <a:bodyPr/>
                        <a:lstStyle/>
                        <a:p>
                          <a:pPr algn="l" fontAlgn="b"/>
                          <a:r>
                            <a:rPr lang="en-CA" sz="1600" b="0" u="none" strike="noStrike">
                              <a:solidFill>
                                <a:srgbClr val="000000"/>
                              </a:solidFill>
                              <a:effectLst/>
                            </a:rPr>
                            <a:t>Fire, heat, and hot substances</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9.6</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7.1</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65787143"/>
                      </a:ext>
                    </a:extLst>
                  </a:tr>
                  <a:tr h="370840">
                    <a:tc>
                      <a:txBody>
                        <a:bodyPr/>
                        <a:lstStyle/>
                        <a:p>
                          <a:pPr algn="l" fontAlgn="b"/>
                          <a:r>
                            <a:rPr lang="en-CA" sz="1600" b="0" u="none" strike="noStrike">
                              <a:solidFill>
                                <a:srgbClr val="000000"/>
                              </a:solidFill>
                              <a:effectLst/>
                            </a:rPr>
                            <a:t>Interpersonal violence</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34.9</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12.3</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43380946"/>
                      </a:ext>
                    </a:extLst>
                  </a:tr>
                  <a:tr h="370840">
                    <a:tc>
                      <a:txBody>
                        <a:bodyPr/>
                        <a:lstStyle/>
                        <a:p>
                          <a:pPr algn="l" fontAlgn="b"/>
                          <a:r>
                            <a:rPr lang="en-CA" sz="1600" b="0" u="none" strike="noStrike" dirty="0">
                              <a:solidFill>
                                <a:srgbClr val="000000"/>
                              </a:solidFill>
                              <a:effectLst/>
                            </a:rPr>
                            <a:t>Conflict and terrorism</a:t>
                          </a:r>
                          <a:endParaRPr lang="en-CA" sz="1600" b="0" i="0" u="none" strike="noStrike" dirty="0">
                            <a:solidFill>
                              <a:srgbClr val="000000"/>
                            </a:solidFill>
                            <a:effectLst/>
                            <a:latin typeface="+mn-lt"/>
                          </a:endParaRPr>
                        </a:p>
                      </a:txBody>
                      <a:tcPr marL="9525" marR="9525" marT="9525" marB="0" anchor="ctr"/>
                    </a:tc>
                    <a:tc>
                      <a:txBody>
                        <a:bodyPr/>
                        <a:lstStyle/>
                        <a:p>
                          <a:pPr algn="ctr" fontAlgn="b"/>
                          <a:r>
                            <a:rPr lang="en-CA" sz="1600" b="0" u="none" strike="noStrike">
                              <a:solidFill>
                                <a:srgbClr val="000000"/>
                              </a:solidFill>
                              <a:effectLst/>
                            </a:rPr>
                            <a:t>8.1</a:t>
                          </a:r>
                          <a:endParaRPr lang="en-CA" sz="1600" b="0" i="0" u="none" strike="noStrike">
                            <a:solidFill>
                              <a:srgbClr val="000000"/>
                            </a:solidFill>
                            <a:effectLst/>
                            <a:latin typeface="+mn-lt"/>
                          </a:endParaRPr>
                        </a:p>
                      </a:txBody>
                      <a:tcPr marL="9525" marR="9525" marT="9525" marB="0" anchor="ctr"/>
                    </a:tc>
                    <a:tc>
                      <a:txBody>
                        <a:bodyPr/>
                        <a:lstStyle/>
                        <a:p>
                          <a:pPr algn="ctr" fontAlgn="b"/>
                          <a:r>
                            <a:rPr lang="en-CA" sz="1600" b="0" u="none" strike="noStrike" dirty="0">
                              <a:solidFill>
                                <a:srgbClr val="000000"/>
                              </a:solidFill>
                              <a:effectLst/>
                            </a:rPr>
                            <a:t>0.09</a:t>
                          </a:r>
                          <a:endParaRPr lang="en-C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227281837"/>
                      </a:ext>
                    </a:extLst>
                  </a:tr>
                </a:tbl>
              </a:graphicData>
            </a:graphic>
          </p:graphicFrame>
        </mc:Fallback>
      </mc:AlternateContent>
    </p:spTree>
    <p:extLst>
      <p:ext uri="{BB962C8B-B14F-4D97-AF65-F5344CB8AC3E}">
        <p14:creationId xmlns:p14="http://schemas.microsoft.com/office/powerpoint/2010/main" val="368446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Measurement of Health Outcomes</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Disability-Adjusted Life Year (DALY)</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11014589" cy="275857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Adams et al. assessed health consequences from evacuations during nuclear emergencies and found that displaced people experienced incidences of:</a:t>
                </a:r>
              </a:p>
              <a:p>
                <a:pPr marL="687600">
                  <a:spcBef>
                    <a:spcPts val="500"/>
                  </a:spcBef>
                </a:pPr>
                <a:r>
                  <a:rPr lang="en-CA" sz="1600" dirty="0">
                    <a:latin typeface="+mn-lt"/>
                  </a:rPr>
                  <a:t>18% for depression</a:t>
                </a:r>
              </a:p>
              <a:p>
                <a:pPr marL="687600">
                  <a:spcBef>
                    <a:spcPts val="500"/>
                  </a:spcBef>
                </a:pPr>
                <a:r>
                  <a:rPr lang="en-CA" sz="1600" dirty="0">
                    <a:latin typeface="+mn-lt"/>
                  </a:rPr>
                  <a:t>11% for post-traumatic stress disorder</a:t>
                </a:r>
              </a:p>
              <a:p>
                <a:pPr marL="687600">
                  <a:spcBef>
                    <a:spcPts val="500"/>
                  </a:spcBef>
                </a:pPr>
                <a:r>
                  <a:rPr lang="en-CA" sz="1600" dirty="0">
                    <a:latin typeface="+mn-lt"/>
                  </a:rPr>
                  <a:t>3% for diabetes</a:t>
                </a:r>
              </a:p>
              <a:p>
                <a:pPr marL="687600">
                  <a:spcBef>
                    <a:spcPts val="500"/>
                  </a:spcBef>
                </a:pPr>
                <a:r>
                  <a:rPr lang="en-CA" sz="1600" dirty="0">
                    <a:latin typeface="+mn-lt"/>
                  </a:rPr>
                  <a:t>2% for substance of abuse</a:t>
                </a:r>
              </a:p>
              <a:p>
                <a:pPr marL="0" indent="0">
                  <a:buNone/>
                </a:pPr>
                <a:r>
                  <a:rPr lang="en-CA" sz="1800" dirty="0">
                    <a:latin typeface="+mn-lt"/>
                  </a:rPr>
                  <a:t>Using the values from the GBD 2019 database, permanent relocation results in 645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 per 10,000 population.</a:t>
                </a:r>
              </a:p>
              <a:p>
                <a:pPr marL="0" indent="0">
                  <a:buNone/>
                </a:pPr>
                <a:r>
                  <a:rPr lang="en-US" sz="1800" dirty="0">
                    <a:latin typeface="+mn-lt"/>
                  </a:rPr>
                  <a:t>Vaillant et al. recently calculated that 1 </a:t>
                </a:r>
                <a:r>
                  <a:rPr lang="en-US" sz="1800" dirty="0" err="1">
                    <a:latin typeface="+mn-lt"/>
                  </a:rPr>
                  <a:t>Sv</a:t>
                </a:r>
                <a:r>
                  <a:rPr lang="en-US" sz="1800" dirty="0">
                    <a:latin typeface="+mn-lt"/>
                  </a:rPr>
                  <a:t> effective dose results in 9928.625 </a:t>
                </a:r>
                <a14:m>
                  <m:oMath xmlns:m="http://schemas.openxmlformats.org/officeDocument/2006/math">
                    <m:r>
                      <a:rPr lang="en-CA" sz="1800" b="0" i="1" smtClean="0">
                        <a:latin typeface="Cambria Math" panose="02040503050406030204" pitchFamily="18" charset="0"/>
                      </a:rPr>
                      <m:t>𝐷𝐴𝐿𝑌</m:t>
                    </m:r>
                  </m:oMath>
                </a14:m>
                <a:r>
                  <a:rPr lang="en-US" sz="1800" dirty="0">
                    <a:latin typeface="+mn-lt"/>
                  </a:rPr>
                  <a:t> per 10,000 population.</a:t>
                </a:r>
              </a:p>
            </p:txBody>
          </p:sp>
        </mc:Choice>
        <mc:Fallback xmlns="">
          <p:sp>
            <p:nvSpPr>
              <p:cNvPr id="5" name="Text Placeholder 2">
                <a:extLst>
                  <a:ext uri="{FF2B5EF4-FFF2-40B4-BE49-F238E27FC236}">
                    <a16:creationId xmlns:a16="http://schemas.microsoft.com/office/drawing/2014/main" id="{EE5B76B0-BE11-B946-629D-DC203AF7DB2B}"/>
                  </a:ext>
                </a:extLst>
              </p:cNvPr>
              <p:cNvSpPr txBox="1">
                <a:spLocks noRot="1" noChangeAspect="1" noMove="1" noResize="1" noEditPoints="1" noAdjustHandles="1" noChangeArrowheads="1" noChangeShapeType="1" noTextEdit="1"/>
              </p:cNvSpPr>
              <p:nvPr/>
            </p:nvSpPr>
            <p:spPr>
              <a:xfrm>
                <a:off x="499799" y="1552166"/>
                <a:ext cx="11014589" cy="2758577"/>
              </a:xfrm>
              <a:prstGeom prst="rect">
                <a:avLst/>
              </a:prstGeom>
              <a:blipFill>
                <a:blip r:embed="rId2"/>
                <a:stretch>
                  <a:fillRect l="-498" t="-1327" b="-664"/>
                </a:stretch>
              </a:blipFill>
            </p:spPr>
            <p:txBody>
              <a:bodyPr/>
              <a:lstStyle/>
              <a:p>
                <a:r>
                  <a:rPr lang="en-CA">
                    <a:noFill/>
                  </a:rPr>
                  <a:t> </a:t>
                </a:r>
              </a:p>
            </p:txBody>
          </p:sp>
        </mc:Fallback>
      </mc:AlternateContent>
      <p:sp>
        <p:nvSpPr>
          <p:cNvPr id="7" name="TextBox 6">
            <a:extLst>
              <a:ext uri="{FF2B5EF4-FFF2-40B4-BE49-F238E27FC236}">
                <a16:creationId xmlns:a16="http://schemas.microsoft.com/office/drawing/2014/main" id="{B0E306AA-A0E2-4E00-EEC0-67810D2C81D4}"/>
              </a:ext>
            </a:extLst>
          </p:cNvPr>
          <p:cNvSpPr txBox="1"/>
          <p:nvPr/>
        </p:nvSpPr>
        <p:spPr>
          <a:xfrm>
            <a:off x="5207227" y="4544760"/>
            <a:ext cx="6300000" cy="646331"/>
          </a:xfrm>
          <a:prstGeom prst="rect">
            <a:avLst/>
          </a:prstGeom>
          <a:noFill/>
        </p:spPr>
        <p:txBody>
          <a:bodyPr wrap="square">
            <a:spAutoFit/>
          </a:bodyPr>
          <a:lstStyle/>
          <a:p>
            <a:r>
              <a:rPr lang="en-CA" sz="1200" dirty="0"/>
              <a:t>ADAMS, T., MACMILLAN, L., CASAGRANDE, R., OSBORN, M., HUFF, A., SMITH, T., </a:t>
            </a:r>
            <a:r>
              <a:rPr lang="en-CA" sz="1200" dirty="0" err="1"/>
              <a:t>Nonradiological</a:t>
            </a:r>
            <a:r>
              <a:rPr lang="en-CA" sz="1200" dirty="0"/>
              <a:t> Health Consequences from Evacuation and Relocation, NUREG/CR-7285, United States Nuclear Regulatory Commission, Washington DC (2021).</a:t>
            </a:r>
          </a:p>
        </p:txBody>
      </p:sp>
      <p:sp>
        <p:nvSpPr>
          <p:cNvPr id="10" name="TextBox 9">
            <a:extLst>
              <a:ext uri="{FF2B5EF4-FFF2-40B4-BE49-F238E27FC236}">
                <a16:creationId xmlns:a16="http://schemas.microsoft.com/office/drawing/2014/main" id="{F02F0471-5CBA-453F-1AE4-E66A73AB1893}"/>
              </a:ext>
            </a:extLst>
          </p:cNvPr>
          <p:cNvSpPr txBox="1"/>
          <p:nvPr/>
        </p:nvSpPr>
        <p:spPr>
          <a:xfrm>
            <a:off x="5207227" y="5216478"/>
            <a:ext cx="6300000" cy="646331"/>
          </a:xfrm>
          <a:prstGeom prst="rect">
            <a:avLst/>
          </a:prstGeom>
          <a:noFill/>
        </p:spPr>
        <p:txBody>
          <a:bodyPr wrap="square">
            <a:spAutoFit/>
          </a:bodyPr>
          <a:lstStyle/>
          <a:p>
            <a:r>
              <a:rPr lang="en-CA" sz="1200" dirty="0"/>
              <a:t>VAILLANT, L., MAITRE, M., LAFRANQUE, E., SCHNEIDER, T., WASSELIN, V., Proposal of a quantitative approach integrating radioactive and chemical risks, Radioprotection 58 2 (2023) 147-155.</a:t>
            </a:r>
          </a:p>
        </p:txBody>
      </p:sp>
    </p:spTree>
    <p:extLst>
      <p:ext uri="{BB962C8B-B14F-4D97-AF65-F5344CB8AC3E}">
        <p14:creationId xmlns:p14="http://schemas.microsoft.com/office/powerpoint/2010/main" val="427944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49C0-E15C-C245-8519-C6A329B52D27}"/>
              </a:ext>
            </a:extLst>
          </p:cNvPr>
          <p:cNvSpPr>
            <a:spLocks noGrp="1"/>
          </p:cNvSpPr>
          <p:nvPr>
            <p:ph type="title"/>
          </p:nvPr>
        </p:nvSpPr>
        <p:spPr>
          <a:xfrm>
            <a:off x="499799" y="351924"/>
            <a:ext cx="11014589" cy="643059"/>
          </a:xfrm>
        </p:spPr>
        <p:txBody>
          <a:bodyPr/>
          <a:lstStyle/>
          <a:p>
            <a:r>
              <a:rPr lang="en-US" dirty="0"/>
              <a:t>Proposed Method</a:t>
            </a:r>
          </a:p>
        </p:txBody>
      </p:sp>
      <p:sp>
        <p:nvSpPr>
          <p:cNvPr id="8" name="Title 1">
            <a:extLst>
              <a:ext uri="{FF2B5EF4-FFF2-40B4-BE49-F238E27FC236}">
                <a16:creationId xmlns:a16="http://schemas.microsoft.com/office/drawing/2014/main" id="{EC8BE829-D61D-2144-88BA-2C39B98A59E6}"/>
              </a:ext>
            </a:extLst>
          </p:cNvPr>
          <p:cNvSpPr txBox="1">
            <a:spLocks/>
          </p:cNvSpPr>
          <p:nvPr/>
        </p:nvSpPr>
        <p:spPr>
          <a:xfrm>
            <a:off x="499799" y="909107"/>
            <a:ext cx="11014589" cy="643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a:lstStyle>
          <a:p>
            <a:r>
              <a:rPr lang="en-US" sz="1800" dirty="0"/>
              <a:t>Thesis: DALY of radiological and non-radiological health consequences is a basis for determining EPZ</a:t>
            </a:r>
          </a:p>
        </p:txBody>
      </p:sp>
      <p:sp>
        <p:nvSpPr>
          <p:cNvPr id="5" name="Text Placeholder 2">
            <a:extLst>
              <a:ext uri="{FF2B5EF4-FFF2-40B4-BE49-F238E27FC236}">
                <a16:creationId xmlns:a16="http://schemas.microsoft.com/office/drawing/2014/main" id="{EE5B76B0-BE11-B946-629D-DC203AF7DB2B}"/>
              </a:ext>
            </a:extLst>
          </p:cNvPr>
          <p:cNvSpPr txBox="1">
            <a:spLocks/>
          </p:cNvSpPr>
          <p:nvPr/>
        </p:nvSpPr>
        <p:spPr>
          <a:xfrm>
            <a:off x="499799" y="1552166"/>
            <a:ext cx="5507294" cy="4185443"/>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dirty="0">
                <a:latin typeface="+mn-lt"/>
              </a:rPr>
              <a:t>Where radiation dose risks from plant accidents are in the same units as the </a:t>
            </a:r>
            <a:r>
              <a:rPr lang="en-CA" sz="1800" b="1" dirty="0">
                <a:latin typeface="+mn-lt"/>
              </a:rPr>
              <a:t>risks</a:t>
            </a:r>
            <a:r>
              <a:rPr lang="en-CA" sz="1800" dirty="0">
                <a:latin typeface="+mn-lt"/>
              </a:rPr>
              <a:t> from protective actions, there must be a threshold where protective actions are unwarranted based on optimisation of protection.</a:t>
            </a:r>
          </a:p>
          <a:p>
            <a:pPr marL="0" indent="0">
              <a:buNone/>
            </a:pPr>
            <a:r>
              <a:rPr lang="en-CA" sz="1800" dirty="0">
                <a:latin typeface="+mn-lt"/>
              </a:rPr>
              <a:t>If that threshold in space (distance) for a particular event is within the site boundary, the event could be reasonably eliminated from the off-site EPR planning basis.</a:t>
            </a:r>
          </a:p>
          <a:p>
            <a:pPr marL="0" indent="0">
              <a:buNone/>
            </a:pPr>
            <a:r>
              <a:rPr lang="en-CA" sz="1800" b="1" dirty="0">
                <a:latin typeface="+mn-lt"/>
              </a:rPr>
              <a:t>Risk</a:t>
            </a:r>
            <a:r>
              <a:rPr lang="en-CA" sz="1800" dirty="0">
                <a:latin typeface="+mn-lt"/>
              </a:rPr>
              <a:t> thresholds in space are proposed as the basis for the geographical extent of AAZ (deterministic health effects) and DPZ (stochastic health effects).</a:t>
            </a:r>
          </a:p>
        </p:txBody>
      </p:sp>
      <p:pic>
        <p:nvPicPr>
          <p:cNvPr id="3" name="Picture 2">
            <a:extLst>
              <a:ext uri="{FF2B5EF4-FFF2-40B4-BE49-F238E27FC236}">
                <a16:creationId xmlns:a16="http://schemas.microsoft.com/office/drawing/2014/main" id="{F8B6C95C-1862-7E34-8FC4-43DBF1C1B2B9}"/>
              </a:ext>
            </a:extLst>
          </p:cNvPr>
          <p:cNvPicPr>
            <a:picLocks noChangeAspect="1"/>
          </p:cNvPicPr>
          <p:nvPr/>
        </p:nvPicPr>
        <p:blipFill>
          <a:blip r:embed="rId2"/>
          <a:stretch>
            <a:fillRect/>
          </a:stretch>
        </p:blipFill>
        <p:spPr>
          <a:xfrm>
            <a:off x="6007093" y="1552166"/>
            <a:ext cx="5681925" cy="3939468"/>
          </a:xfrm>
          <a:prstGeom prst="rect">
            <a:avLst/>
          </a:prstGeom>
        </p:spPr>
      </p:pic>
    </p:spTree>
    <p:extLst>
      <p:ext uri="{BB962C8B-B14F-4D97-AF65-F5344CB8AC3E}">
        <p14:creationId xmlns:p14="http://schemas.microsoft.com/office/powerpoint/2010/main" val="531797500"/>
      </p:ext>
    </p:extLst>
  </p:cSld>
  <p:clrMapOvr>
    <a:masterClrMapping/>
  </p:clrMapOvr>
</p:sld>
</file>

<file path=ppt/theme/theme1.xml><?xml version="1.0" encoding="utf-8"?>
<a:theme xmlns:a="http://schemas.openxmlformats.org/drawingml/2006/main" name="Cover">
  <a:themeElements>
    <a:clrScheme name="CNL2">
      <a:dk1>
        <a:srgbClr val="434343"/>
      </a:dk1>
      <a:lt1>
        <a:srgbClr val="FFFFFF"/>
      </a:lt1>
      <a:dk2>
        <a:srgbClr val="A7A8AA"/>
      </a:dk2>
      <a:lt2>
        <a:srgbClr val="DBDBDB"/>
      </a:lt2>
      <a:accent1>
        <a:srgbClr val="4472C4"/>
      </a:accent1>
      <a:accent2>
        <a:srgbClr val="92D050"/>
      </a:accent2>
      <a:accent3>
        <a:srgbClr val="434343"/>
      </a:accent3>
      <a:accent4>
        <a:srgbClr val="A7A8AA"/>
      </a:accent4>
      <a:accent5>
        <a:srgbClr val="DBDBD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l">
          <a:lnSpc>
            <a:spcPct val="100000"/>
          </a:lnSpc>
          <a:buNone/>
          <a:defRPr sz="1600" dirty="0">
            <a:solidFill>
              <a:srgbClr val="434343"/>
            </a:solidFill>
            <a:latin typeface="F37 Ginger Pro"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14E17835C9C4DBE7932265A50B2EE" ma:contentTypeVersion="22" ma:contentTypeDescription="Create a new document." ma:contentTypeScope="" ma:versionID="b8f92af082127f9d8e71d258cb2c0648">
  <xsd:schema xmlns:xsd="http://www.w3.org/2001/XMLSchema" xmlns:xs="http://www.w3.org/2001/XMLSchema" xmlns:p="http://schemas.microsoft.com/office/2006/metadata/properties" xmlns:ns2="32e648a4-5a31-487a-ba7f-0ca780748bdf" xmlns:ns3="a6dca560-6736-4b49-8d28-1df3f8735a81" targetNamespace="http://schemas.microsoft.com/office/2006/metadata/properties" ma:root="true" ma:fieldsID="aeb972314a950d05155343bdddace641" ns2:_="" ns3:_="">
    <xsd:import namespace="32e648a4-5a31-487a-ba7f-0ca780748bdf"/>
    <xsd:import namespace="a6dca560-6736-4b49-8d28-1df3f8735a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648a4-5a31-487a-ba7f-0ca780748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cba4f5-1086-4102-94a5-26fdaf44cbf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dca560-6736-4b49-8d28-1df3f8735a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d413119-ef61-4cea-a5e9-bda5e6cb0a4a}" ma:internalName="TaxCatchAll" ma:showField="CatchAllData" ma:web="a6dca560-6736-4b49-8d28-1df3f8735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e648a4-5a31-487a-ba7f-0ca780748bdf">
      <Terms xmlns="http://schemas.microsoft.com/office/infopath/2007/PartnerControls"/>
    </lcf76f155ced4ddcb4097134ff3c332f>
    <TaxCatchAll xmlns="a6dca560-6736-4b49-8d28-1df3f8735a81" xsi:nil="true"/>
  </documentManagement>
</p:properties>
</file>

<file path=customXml/itemProps1.xml><?xml version="1.0" encoding="utf-8"?>
<ds:datastoreItem xmlns:ds="http://schemas.openxmlformats.org/officeDocument/2006/customXml" ds:itemID="{FF73912D-09E9-4353-8AB4-19AF13A8B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648a4-5a31-487a-ba7f-0ca780748bdf"/>
    <ds:schemaRef ds:uri="a6dca560-6736-4b49-8d28-1df3f8735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8BED2-8DBA-4677-9970-FB7B67A412B5}">
  <ds:schemaRefs>
    <ds:schemaRef ds:uri="http://schemas.microsoft.com/sharepoint/v3/contenttype/forms"/>
  </ds:schemaRefs>
</ds:datastoreItem>
</file>

<file path=customXml/itemProps3.xml><?xml version="1.0" encoding="utf-8"?>
<ds:datastoreItem xmlns:ds="http://schemas.openxmlformats.org/officeDocument/2006/customXml" ds:itemID="{6D5E0A33-687E-4870-B858-2C1761B5BFDB}">
  <ds:schemaRefs>
    <ds:schemaRef ds:uri="32e648a4-5a31-487a-ba7f-0ca780748bdf"/>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6dca560-6736-4b49-8d28-1df3f8735a81"/>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2767</TotalTime>
  <Words>2175</Words>
  <Application>Microsoft Office PowerPoint</Application>
  <PresentationFormat>Widescreen</PresentationFormat>
  <Paragraphs>298</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Times New Roman</vt:lpstr>
      <vt:lpstr>Verdana</vt:lpstr>
      <vt:lpstr>F37 Ginger Pro</vt:lpstr>
      <vt:lpstr>Cambria Math</vt:lpstr>
      <vt:lpstr>Arial</vt:lpstr>
      <vt:lpstr>F37 Ginger Pro Bold</vt:lpstr>
      <vt:lpstr>Cover</vt:lpstr>
      <vt:lpstr>PowerPoint Presentation</vt:lpstr>
      <vt:lpstr>Outline</vt:lpstr>
      <vt:lpstr>Emergency Planning Zone (EPZ)</vt:lpstr>
      <vt:lpstr>Types of EPZ in Canada</vt:lpstr>
      <vt:lpstr>Optimisation of Emergency Response Actions</vt:lpstr>
      <vt:lpstr>Measurement of Health Outcomes</vt:lpstr>
      <vt:lpstr>Measurement of Health Outcomes</vt:lpstr>
      <vt:lpstr>Measurement of Health Outcomes</vt:lpstr>
      <vt:lpstr>Proposed Method</vt:lpstr>
      <vt:lpstr>Demonstration Case Study</vt:lpstr>
      <vt:lpstr>Demonstration Case Study</vt:lpstr>
      <vt:lpstr>Demonstration Case Study</vt:lpstr>
      <vt:lpstr>Demonstration Case Study</vt:lpstr>
      <vt:lpstr>Demonstration Case Study</vt:lpstr>
      <vt:lpstr>Results of Case Study</vt:lpstr>
      <vt:lpstr>Results of Case Study</vt:lpstr>
      <vt:lpstr>Summary and 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Davide Giliati</dc:creator>
  <cp:lastModifiedBy>Patriquin, Amber</cp:lastModifiedBy>
  <cp:revision>145</cp:revision>
  <dcterms:created xsi:type="dcterms:W3CDTF">2020-10-15T03:04:27Z</dcterms:created>
  <dcterms:modified xsi:type="dcterms:W3CDTF">2024-09-25T19:14:36Z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e180b8-d0e0-4111-ab79-256bace84561_Enabled">
    <vt:lpwstr>true</vt:lpwstr>
  </property>
  <property fmtid="{D5CDD505-2E9C-101B-9397-08002B2CF9AE}" pid="3" name="MSIP_Label_b6e180b8-d0e0-4111-ab79-256bace84561_SetDate">
    <vt:lpwstr>2023-09-29T15:59:16Z</vt:lpwstr>
  </property>
  <property fmtid="{D5CDD505-2E9C-101B-9397-08002B2CF9AE}" pid="4" name="MSIP_Label_b6e180b8-d0e0-4111-ab79-256bace84561_Method">
    <vt:lpwstr>Privileged</vt:lpwstr>
  </property>
  <property fmtid="{D5CDD505-2E9C-101B-9397-08002B2CF9AE}" pid="5" name="MSIP_Label_b6e180b8-d0e0-4111-ab79-256bace84561_Name">
    <vt:lpwstr>UNRESTRICTED</vt:lpwstr>
  </property>
  <property fmtid="{D5CDD505-2E9C-101B-9397-08002B2CF9AE}" pid="6" name="MSIP_Label_b6e180b8-d0e0-4111-ab79-256bace84561_SiteId">
    <vt:lpwstr>a483a0b6-671f-4e86-a04d-998385c0e199</vt:lpwstr>
  </property>
  <property fmtid="{D5CDD505-2E9C-101B-9397-08002B2CF9AE}" pid="7" name="MSIP_Label_b6e180b8-d0e0-4111-ab79-256bace84561_ActionId">
    <vt:lpwstr>cf06e4a7-961d-4967-af95-0d4b546ae21a</vt:lpwstr>
  </property>
  <property fmtid="{D5CDD505-2E9C-101B-9397-08002B2CF9AE}" pid="8" name="MSIP_Label_b6e180b8-d0e0-4111-ab79-256bace84561_ContentBits">
    <vt:lpwstr>1</vt:lpwstr>
  </property>
  <property fmtid="{D5CDD505-2E9C-101B-9397-08002B2CF9AE}" pid="9" name="ClassificationContentMarkingHeaderLocations">
    <vt:lpwstr>Cover:3</vt:lpwstr>
  </property>
  <property fmtid="{D5CDD505-2E9C-101B-9397-08002B2CF9AE}" pid="10" name="ClassificationContentMarkingHeaderText">
    <vt:lpwstr>UNRESTRICTED / ILLIMITÉE</vt:lpwstr>
  </property>
  <property fmtid="{D5CDD505-2E9C-101B-9397-08002B2CF9AE}" pid="11" name="ContentTypeId">
    <vt:lpwstr>0x01010093414E17835C9C4DBE7932265A50B2EE</vt:lpwstr>
  </property>
  <property fmtid="{D5CDD505-2E9C-101B-9397-08002B2CF9AE}" pid="12" name="MediaServiceImageTags">
    <vt:lpwstr/>
  </property>
</Properties>
</file>