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7"/>
  </p:notesMasterIdLst>
  <p:handoutMasterIdLst>
    <p:handoutMasterId r:id="rId28"/>
  </p:handoutMasterIdLst>
  <p:sldIdLst>
    <p:sldId id="256" r:id="rId7"/>
    <p:sldId id="257" r:id="rId8"/>
    <p:sldId id="262" r:id="rId9"/>
    <p:sldId id="278" r:id="rId10"/>
    <p:sldId id="280" r:id="rId11"/>
    <p:sldId id="281" r:id="rId12"/>
    <p:sldId id="282" r:id="rId13"/>
    <p:sldId id="287" r:id="rId14"/>
    <p:sldId id="284" r:id="rId15"/>
    <p:sldId id="285" r:id="rId16"/>
    <p:sldId id="288" r:id="rId17"/>
    <p:sldId id="264" r:id="rId18"/>
    <p:sldId id="261" r:id="rId19"/>
    <p:sldId id="268" r:id="rId20"/>
    <p:sldId id="269" r:id="rId21"/>
    <p:sldId id="295" r:id="rId22"/>
    <p:sldId id="274" r:id="rId23"/>
    <p:sldId id="275" r:id="rId24"/>
    <p:sldId id="289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64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6C89BE3-DEEB-E450-C280-551691109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D9BFCB-35D4-4DA4-5269-6D03A98F8F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A87EE-E258-4513-8029-A9D0C388BA67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6FC26F-5DDD-15B7-7614-223CD6365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E36BD5-ECB9-F331-6CA3-0D0A92D560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E100-AE13-4F25-A686-AFF9315114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2418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744FD-55A7-4A20-9955-C629FFB38EA4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D6D4-1D26-473A-AB40-35869F960FB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2304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89EB524-8097-80C7-1496-7E0A8D176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57273"/>
            <a:ext cx="5349922" cy="461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F9B4AC-5355-6501-A0D7-6573F3C49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57273"/>
            <a:ext cx="5349922" cy="461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283B79-CE75-BD39-9C73-691228767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57273"/>
            <a:ext cx="5349922" cy="461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54AFE-D3B8-5B51-DE96-0A2A3B55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144324"/>
            <a:ext cx="11636477" cy="5543121"/>
          </a:xfr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Simulation</a:t>
            </a:r>
            <a:r>
              <a:rPr lang="pt-BR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Coupling was modeled using DESAL-PLANT (IEN/CNEN ) and DE-TOP(IAEA) programs.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DE-TOP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DE-TOP simulates Rankine cycles of the small PWR.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Uses IAPWS-IF97 for thermodynamic properties.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DESAL-PLANT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Program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Models DCMD desalination with heat recovery.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Comprises several modules of shell and hollow fiber tube type.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Good agreement with experimental results.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6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311D19-4A99-4DD3-7418-4CF4C6B2462A}"/>
              </a:ext>
            </a:extLst>
          </p:cNvPr>
          <p:cNvSpPr txBox="1"/>
          <p:nvPr/>
        </p:nvSpPr>
        <p:spPr>
          <a:xfrm>
            <a:off x="1460310" y="382137"/>
            <a:ext cx="973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0AB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DES-SAL REACTOR: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1E0A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283478-AC6E-57E0-693C-700F8EC57E91}"/>
              </a:ext>
            </a:extLst>
          </p:cNvPr>
          <p:cNvSpPr txBox="1"/>
          <p:nvPr/>
        </p:nvSpPr>
        <p:spPr>
          <a:xfrm>
            <a:off x="575186" y="1178672"/>
            <a:ext cx="1134151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t-BR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34;p3">
            <a:extLst>
              <a:ext uri="{FF2B5EF4-FFF2-40B4-BE49-F238E27FC236}">
                <a16:creationId xmlns:a16="http://schemas.microsoft.com/office/drawing/2014/main" id="{12276F03-7772-50A3-80CE-A45BBEBC98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399" y="1008675"/>
            <a:ext cx="5525069" cy="54671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9278083-5640-ADE3-5CC8-DA79BF368B0B}"/>
              </a:ext>
            </a:extLst>
          </p:cNvPr>
          <p:cNvSpPr txBox="1"/>
          <p:nvPr/>
        </p:nvSpPr>
        <p:spPr>
          <a:xfrm>
            <a:off x="5899260" y="989799"/>
            <a:ext cx="60937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 MW(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III nuclear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(SMR)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passive residual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removal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core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catcher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Technology (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Brazilian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Navy, CNEN,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Cogeneration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electricity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3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311D19-4A99-4DD3-7418-4CF4C6B2462A}"/>
              </a:ext>
            </a:extLst>
          </p:cNvPr>
          <p:cNvSpPr txBox="1"/>
          <p:nvPr/>
        </p:nvSpPr>
        <p:spPr>
          <a:xfrm>
            <a:off x="275303" y="382137"/>
            <a:ext cx="10915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E0AB6"/>
                </a:solidFill>
              </a:rPr>
              <a:t>DE-TOP schematic representation of the reference 75 MW(</a:t>
            </a:r>
            <a:r>
              <a:rPr lang="en-US" sz="3600" b="1" dirty="0" err="1">
                <a:solidFill>
                  <a:srgbClr val="1E0AB6"/>
                </a:solidFill>
              </a:rPr>
              <a:t>th</a:t>
            </a:r>
            <a:r>
              <a:rPr lang="en-US" sz="3600" b="1" dirty="0">
                <a:solidFill>
                  <a:srgbClr val="1E0AB6"/>
                </a:solidFill>
              </a:rPr>
              <a:t>) PWR (regenerative Rankine cycle with reheat).</a:t>
            </a:r>
            <a:endParaRPr lang="pt-BR" sz="3600" b="1" dirty="0">
              <a:solidFill>
                <a:srgbClr val="1E0AB6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283478-AC6E-57E0-693C-700F8EC57E91}"/>
              </a:ext>
            </a:extLst>
          </p:cNvPr>
          <p:cNvSpPr txBox="1"/>
          <p:nvPr/>
        </p:nvSpPr>
        <p:spPr>
          <a:xfrm>
            <a:off x="575186" y="1178672"/>
            <a:ext cx="1134151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1B34BCEC-215A-E759-FAD6-0CE4A36C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20" y="1582466"/>
            <a:ext cx="9202694" cy="52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E85D74-C830-FD7A-0E66-061B508932AF}"/>
              </a:ext>
            </a:extLst>
          </p:cNvPr>
          <p:cNvSpPr txBox="1"/>
          <p:nvPr/>
        </p:nvSpPr>
        <p:spPr>
          <a:xfrm>
            <a:off x="409433" y="477244"/>
            <a:ext cx="9495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 err="1">
                <a:solidFill>
                  <a:srgbClr val="1E0AB6"/>
                </a:solidFill>
              </a:rPr>
              <a:t>Modelling</a:t>
            </a:r>
            <a:r>
              <a:rPr lang="pt-BR" sz="3600" b="1" dirty="0">
                <a:solidFill>
                  <a:srgbClr val="1E0AB6"/>
                </a:solidFill>
              </a:rPr>
              <a:t> </a:t>
            </a:r>
            <a:r>
              <a:rPr lang="pt-BR" sz="3600" b="1" dirty="0" err="1">
                <a:solidFill>
                  <a:srgbClr val="1E0AB6"/>
                </a:solidFill>
              </a:rPr>
              <a:t>the</a:t>
            </a:r>
            <a:r>
              <a:rPr lang="pt-BR" sz="3600" b="1" dirty="0">
                <a:solidFill>
                  <a:srgbClr val="1E0AB6"/>
                </a:solidFill>
              </a:rPr>
              <a:t> DCMD Plant: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6E40AE-4172-3772-DA67-13941E213A31}"/>
              </a:ext>
            </a:extLst>
          </p:cNvPr>
          <p:cNvSpPr txBox="1"/>
          <p:nvPr/>
        </p:nvSpPr>
        <p:spPr>
          <a:xfrm>
            <a:off x="232013" y="1087353"/>
            <a:ext cx="26476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1E0AB6"/>
                </a:solidFill>
              </a:rPr>
              <a:t>DESAL_PLANT </a:t>
            </a:r>
            <a:r>
              <a:rPr lang="pt-BR" sz="2800" dirty="0"/>
              <a:t>(IEN/CNEN):The </a:t>
            </a:r>
            <a:r>
              <a:rPr lang="pt-BR" sz="2800" dirty="0" err="1"/>
              <a:t>program</a:t>
            </a:r>
            <a:r>
              <a:rPr lang="pt-BR" sz="2800" dirty="0"/>
              <a:t> </a:t>
            </a:r>
            <a:r>
              <a:rPr lang="pt-BR" sz="2800" dirty="0" err="1"/>
              <a:t>is</a:t>
            </a:r>
            <a:r>
              <a:rPr lang="pt-BR" sz="2800" dirty="0"/>
              <a:t> </a:t>
            </a:r>
            <a:r>
              <a:rPr lang="pt-BR" sz="2800" dirty="0" err="1"/>
              <a:t>based</a:t>
            </a:r>
            <a:r>
              <a:rPr lang="pt-BR" sz="2800" dirty="0"/>
              <a:t> </a:t>
            </a:r>
            <a:r>
              <a:rPr lang="pt-BR" sz="2800" dirty="0" err="1"/>
              <a:t>on</a:t>
            </a:r>
            <a:r>
              <a:rPr lang="pt-BR" sz="2800" dirty="0"/>
              <a:t> a </a:t>
            </a:r>
            <a:r>
              <a:rPr lang="pt-BR" sz="2800" dirty="0" err="1"/>
              <a:t>multiscale</a:t>
            </a:r>
            <a:r>
              <a:rPr lang="pt-BR" sz="2800" dirty="0"/>
              <a:t> approach </a:t>
            </a:r>
            <a:r>
              <a:rPr lang="pt-BR" sz="2800" dirty="0" err="1"/>
              <a:t>to</a:t>
            </a:r>
            <a:r>
              <a:rPr lang="pt-BR" sz="2800" dirty="0"/>
              <a:t> model DCMD </a:t>
            </a:r>
            <a:r>
              <a:rPr lang="pt-BR" sz="2800" dirty="0" err="1"/>
              <a:t>desalination</a:t>
            </a:r>
            <a:r>
              <a:rPr lang="pt-BR" sz="2800" dirty="0"/>
              <a:t> systems </a:t>
            </a:r>
            <a:r>
              <a:rPr lang="pt-BR" sz="2800" dirty="0" err="1"/>
              <a:t>with</a:t>
            </a:r>
            <a:r>
              <a:rPr lang="pt-BR" sz="2800" dirty="0"/>
              <a:t> </a:t>
            </a:r>
            <a:r>
              <a:rPr lang="pt-BR" sz="2800" dirty="0" err="1"/>
              <a:t>heat</a:t>
            </a:r>
            <a:r>
              <a:rPr lang="pt-BR" sz="2800" dirty="0"/>
              <a:t> </a:t>
            </a:r>
            <a:r>
              <a:rPr lang="pt-BR" sz="2800" dirty="0" err="1"/>
              <a:t>recovery</a:t>
            </a:r>
            <a:r>
              <a:rPr lang="pt-BR" sz="2800" dirty="0"/>
              <a:t>.</a:t>
            </a:r>
          </a:p>
        </p:txBody>
      </p:sp>
      <p:pic>
        <p:nvPicPr>
          <p:cNvPr id="6" name="Imagem 5" descr="Diagrama, Esquemático&#10;&#10;Descrição gerada automaticamente">
            <a:extLst>
              <a:ext uri="{FF2B5EF4-FFF2-40B4-BE49-F238E27FC236}">
                <a16:creationId xmlns:a16="http://schemas.microsoft.com/office/drawing/2014/main" id="{1A6FC284-4C5C-8001-FAD3-47281E94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80" y="1123576"/>
            <a:ext cx="8369300" cy="56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E85D74-C830-FD7A-0E66-061B508932AF}"/>
              </a:ext>
            </a:extLst>
          </p:cNvPr>
          <p:cNvSpPr txBox="1"/>
          <p:nvPr/>
        </p:nvSpPr>
        <p:spPr>
          <a:xfrm>
            <a:off x="282626" y="116006"/>
            <a:ext cx="9495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1E0AB6"/>
                </a:solidFill>
              </a:rPr>
              <a:t>Single Module </a:t>
            </a:r>
            <a:r>
              <a:rPr lang="pt-BR" sz="3600" b="1" dirty="0" err="1">
                <a:solidFill>
                  <a:srgbClr val="1E0AB6"/>
                </a:solidFill>
              </a:rPr>
              <a:t>Scale</a:t>
            </a:r>
            <a:r>
              <a:rPr lang="pt-BR" sz="3600" b="1" dirty="0">
                <a:solidFill>
                  <a:srgbClr val="1E0AB6"/>
                </a:solidFill>
              </a:rPr>
              <a:t>:</a:t>
            </a:r>
          </a:p>
        </p:txBody>
      </p:sp>
      <p:pic>
        <p:nvPicPr>
          <p:cNvPr id="2" name="Imagem 1" descr="Forma, Círculo&#10;&#10;Descrição gerada automaticamente">
            <a:extLst>
              <a:ext uri="{FF2B5EF4-FFF2-40B4-BE49-F238E27FC236}">
                <a16:creationId xmlns:a16="http://schemas.microsoft.com/office/drawing/2014/main" id="{213B1590-DEF6-4B11-0C15-E3AA7301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26" y="1221739"/>
            <a:ext cx="4878658" cy="5520253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7EADAE4F-3AD7-BE2E-913D-C11D9AC4C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53" y="562504"/>
            <a:ext cx="4673614" cy="2349447"/>
          </a:xfrm>
          <a:prstGeom prst="rect">
            <a:avLst/>
          </a:prstGeom>
        </p:spPr>
      </p:pic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ED2CE934-454D-AB27-F612-BB0132589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75" y="2934270"/>
            <a:ext cx="6568132" cy="38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917AFD2-CB0E-4A57-406D-F77C63B14348}"/>
              </a:ext>
            </a:extLst>
          </p:cNvPr>
          <p:cNvSpPr txBox="1"/>
          <p:nvPr/>
        </p:nvSpPr>
        <p:spPr>
          <a:xfrm>
            <a:off x="409433" y="491320"/>
            <a:ext cx="1165518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1E0AB6"/>
                </a:solidFill>
              </a:rPr>
              <a:t>How</a:t>
            </a:r>
            <a:r>
              <a:rPr lang="pt-BR" sz="2800" b="1" dirty="0">
                <a:solidFill>
                  <a:srgbClr val="1E0AB6"/>
                </a:solidFill>
              </a:rPr>
              <a:t> do </a:t>
            </a:r>
            <a:r>
              <a:rPr lang="pt-BR" sz="2800" b="1" dirty="0" err="1">
                <a:solidFill>
                  <a:srgbClr val="1E0AB6"/>
                </a:solidFill>
              </a:rPr>
              <a:t>we</a:t>
            </a:r>
            <a:r>
              <a:rPr lang="pt-BR" sz="2800" b="1" dirty="0">
                <a:solidFill>
                  <a:srgbClr val="1E0AB6"/>
                </a:solidFill>
              </a:rPr>
              <a:t> split </a:t>
            </a:r>
            <a:r>
              <a:rPr lang="pt-BR" sz="2800" b="1" dirty="0" err="1">
                <a:solidFill>
                  <a:srgbClr val="1E0AB6"/>
                </a:solidFill>
              </a:rPr>
              <a:t>the</a:t>
            </a:r>
            <a:r>
              <a:rPr lang="pt-BR" sz="2800" b="1" dirty="0">
                <a:solidFill>
                  <a:srgbClr val="1E0AB6"/>
                </a:solidFill>
              </a:rPr>
              <a:t> SG </a:t>
            </a:r>
            <a:r>
              <a:rPr lang="pt-BR" sz="2800" b="1" dirty="0" err="1">
                <a:solidFill>
                  <a:srgbClr val="1E0AB6"/>
                </a:solidFill>
              </a:rPr>
              <a:t>steam</a:t>
            </a:r>
            <a:r>
              <a:rPr lang="pt-BR" sz="2800" b="1" dirty="0">
                <a:solidFill>
                  <a:srgbClr val="1E0AB6"/>
                </a:solidFill>
              </a:rPr>
              <a:t> (</a:t>
            </a:r>
            <a:r>
              <a:rPr lang="pt-BR" sz="2800" b="1" dirty="0" err="1">
                <a:solidFill>
                  <a:srgbClr val="1E0AB6"/>
                </a:solidFill>
              </a:rPr>
              <a:t>heat</a:t>
            </a:r>
            <a:r>
              <a:rPr lang="pt-BR" sz="2800" b="1" dirty="0">
                <a:solidFill>
                  <a:srgbClr val="1E0AB6"/>
                </a:solidFill>
              </a:rPr>
              <a:t>) </a:t>
            </a:r>
            <a:r>
              <a:rPr lang="pt-BR" sz="2800" b="1" dirty="0" err="1">
                <a:solidFill>
                  <a:srgbClr val="1E0AB6"/>
                </a:solidFill>
              </a:rPr>
              <a:t>between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cycles</a:t>
            </a:r>
            <a:r>
              <a:rPr lang="pt-BR" sz="2800" b="1" dirty="0">
                <a:solidFill>
                  <a:srgbClr val="1E0AB6"/>
                </a:solidFill>
              </a:rPr>
              <a:t> "a" </a:t>
            </a:r>
            <a:r>
              <a:rPr lang="pt-BR" sz="2800" b="1" dirty="0" err="1">
                <a:solidFill>
                  <a:srgbClr val="1E0AB6"/>
                </a:solidFill>
              </a:rPr>
              <a:t>and</a:t>
            </a:r>
            <a:r>
              <a:rPr lang="pt-BR" sz="2800" b="1" dirty="0">
                <a:solidFill>
                  <a:srgbClr val="1E0AB6"/>
                </a:solidFill>
              </a:rPr>
              <a:t> "b"? </a:t>
            </a:r>
          </a:p>
          <a:p>
            <a:r>
              <a:rPr lang="pt-BR" sz="2800" b="1" dirty="0" err="1">
                <a:solidFill>
                  <a:srgbClr val="1E0AB6"/>
                </a:solidFill>
              </a:rPr>
              <a:t>How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much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of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the</a:t>
            </a:r>
            <a:r>
              <a:rPr lang="pt-BR" sz="2800" b="1" dirty="0">
                <a:solidFill>
                  <a:srgbClr val="1E0AB6"/>
                </a:solidFill>
              </a:rPr>
              <a:t> 75 MW(</a:t>
            </a:r>
            <a:r>
              <a:rPr lang="pt-BR" sz="2800" b="1" dirty="0" err="1">
                <a:solidFill>
                  <a:srgbClr val="1E0AB6"/>
                </a:solidFill>
              </a:rPr>
              <a:t>th</a:t>
            </a:r>
            <a:r>
              <a:rPr lang="pt-BR" sz="2800" b="1" dirty="0">
                <a:solidFill>
                  <a:srgbClr val="1E0AB6"/>
                </a:solidFill>
              </a:rPr>
              <a:t>) </a:t>
            </a:r>
            <a:r>
              <a:rPr lang="pt-BR" sz="2800" b="1" dirty="0" err="1">
                <a:solidFill>
                  <a:srgbClr val="1E0AB6"/>
                </a:solidFill>
              </a:rPr>
              <a:t>goes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to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each</a:t>
            </a:r>
            <a:r>
              <a:rPr lang="pt-BR" sz="2800" b="1" dirty="0">
                <a:solidFill>
                  <a:srgbClr val="1E0AB6"/>
                </a:solidFill>
              </a:rPr>
              <a:t> </a:t>
            </a:r>
            <a:r>
              <a:rPr lang="pt-BR" sz="2800" b="1" dirty="0" err="1">
                <a:solidFill>
                  <a:srgbClr val="1E0AB6"/>
                </a:solidFill>
              </a:rPr>
              <a:t>cycle</a:t>
            </a:r>
            <a:r>
              <a:rPr lang="pt-BR" sz="2800" b="1" dirty="0">
                <a:solidFill>
                  <a:srgbClr val="1E0AB6"/>
                </a:solidFill>
              </a:rPr>
              <a:t>?</a:t>
            </a:r>
          </a:p>
          <a:p>
            <a:r>
              <a:rPr lang="pt-BR" sz="2400" dirty="0" err="1"/>
              <a:t>Answer</a:t>
            </a:r>
            <a:r>
              <a:rPr lang="pt-BR" sz="2400" dirty="0"/>
              <a:t>: </a:t>
            </a:r>
            <a:r>
              <a:rPr lang="pt-BR" sz="2400" dirty="0" err="1"/>
              <a:t>Given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temperature</a:t>
            </a:r>
            <a:r>
              <a:rPr lang="pt-BR" sz="2400" dirty="0"/>
              <a:t> </a:t>
            </a:r>
            <a:r>
              <a:rPr lang="pt-BR" sz="2400" dirty="0" err="1"/>
              <a:t>rises</a:t>
            </a:r>
            <a:r>
              <a:rPr lang="pt-BR" sz="2400" dirty="0"/>
              <a:t> </a:t>
            </a:r>
            <a:r>
              <a:rPr lang="pt-BR" sz="2400" dirty="0" err="1"/>
              <a:t>DTa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DTb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seawater</a:t>
            </a:r>
            <a:r>
              <a:rPr lang="pt-BR" sz="2400" dirty="0"/>
              <a:t> (feed) in </a:t>
            </a:r>
            <a:r>
              <a:rPr lang="pt-BR" sz="2400" dirty="0" err="1"/>
              <a:t>condensers</a:t>
            </a:r>
            <a:r>
              <a:rPr lang="pt-BR" sz="2400" dirty="0"/>
              <a:t> Ca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Cb</a:t>
            </a:r>
            <a:r>
              <a:rPr lang="pt-BR" sz="2400" dirty="0"/>
              <a:t>, </a:t>
            </a:r>
            <a:r>
              <a:rPr lang="pt-BR" sz="2400" dirty="0" err="1"/>
              <a:t>we</a:t>
            </a:r>
            <a:r>
              <a:rPr lang="pt-BR" sz="2400" dirty="0"/>
              <a:t> split </a:t>
            </a:r>
            <a:r>
              <a:rPr lang="pt-BR" sz="2400" dirty="0" err="1"/>
              <a:t>the</a:t>
            </a:r>
            <a:r>
              <a:rPr lang="pt-BR" sz="2400" dirty="0"/>
              <a:t> SG </a:t>
            </a:r>
            <a:r>
              <a:rPr lang="pt-BR" sz="2400" dirty="0" err="1"/>
              <a:t>steam</a:t>
            </a:r>
            <a:r>
              <a:rPr lang="pt-BR" sz="2400" dirty="0"/>
              <a:t> </a:t>
            </a:r>
            <a:r>
              <a:rPr lang="pt-BR" sz="2400" dirty="0" err="1"/>
              <a:t>such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seawater</a:t>
            </a:r>
            <a:r>
              <a:rPr lang="pt-BR" sz="2400" dirty="0"/>
              <a:t> </a:t>
            </a:r>
            <a:r>
              <a:rPr lang="pt-BR" sz="2400" dirty="0" err="1"/>
              <a:t>flowrates</a:t>
            </a:r>
            <a:r>
              <a:rPr lang="pt-BR" sz="2400" dirty="0"/>
              <a:t> </a:t>
            </a:r>
            <a:r>
              <a:rPr lang="pt-BR" sz="2400" dirty="0" err="1"/>
              <a:t>required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cool </a:t>
            </a:r>
            <a:r>
              <a:rPr lang="pt-BR" sz="2400" dirty="0" err="1"/>
              <a:t>condensers</a:t>
            </a:r>
            <a:r>
              <a:rPr lang="pt-BR" sz="2400" dirty="0"/>
              <a:t> Ca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Cb</a:t>
            </a:r>
            <a:r>
              <a:rPr lang="pt-BR" sz="2400" dirty="0"/>
              <a:t> are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same</a:t>
            </a:r>
            <a:r>
              <a:rPr lang="pt-BR" sz="2400" dirty="0"/>
              <a:t> -&gt; </a:t>
            </a:r>
            <a:r>
              <a:rPr lang="pt-BR" sz="2400" dirty="0" err="1"/>
              <a:t>All</a:t>
            </a:r>
            <a:r>
              <a:rPr lang="pt-BR" sz="2400" dirty="0"/>
              <a:t> </a:t>
            </a:r>
            <a:r>
              <a:rPr lang="pt-BR" sz="2400" dirty="0" err="1"/>
              <a:t>heat</a:t>
            </a:r>
            <a:r>
              <a:rPr lang="pt-BR" sz="2400" dirty="0"/>
              <a:t> </a:t>
            </a:r>
            <a:r>
              <a:rPr lang="pt-BR" sz="2400" dirty="0" err="1"/>
              <a:t>rejected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condensers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used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rise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feed </a:t>
            </a:r>
            <a:r>
              <a:rPr lang="pt-BR" sz="2400" dirty="0" err="1"/>
              <a:t>temperature</a:t>
            </a:r>
            <a:r>
              <a:rPr lang="pt-BR" sz="2400" dirty="0"/>
              <a:t>.</a:t>
            </a:r>
          </a:p>
        </p:txBody>
      </p:sp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CCB67E78-F4C1-602E-66FE-24832009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26" y="2569580"/>
            <a:ext cx="7653625" cy="41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A90FF-9DF1-142D-F742-60C02801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bela&#10;&#10;Descrição gerada automaticamente">
            <a:extLst>
              <a:ext uri="{FF2B5EF4-FFF2-40B4-BE49-F238E27FC236}">
                <a16:creationId xmlns:a16="http://schemas.microsoft.com/office/drawing/2014/main" id="{6F5E7583-B9A4-74F9-762E-AB275D95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8" y="1296365"/>
            <a:ext cx="11168435" cy="552112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C3D8AE-CC5C-B6DE-3F0D-DD8CB77EFD2E}"/>
              </a:ext>
            </a:extLst>
          </p:cNvPr>
          <p:cNvSpPr txBox="1"/>
          <p:nvPr/>
        </p:nvSpPr>
        <p:spPr>
          <a:xfrm>
            <a:off x="254643" y="694485"/>
            <a:ext cx="10608724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for the example simulated with DE-TOP and DESAL_PLANT:</a:t>
            </a:r>
            <a:endParaRPr lang="pt-BR" sz="2400" b="1" kern="100" dirty="0">
              <a:solidFill>
                <a:srgbClr val="1E0AB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8BCF-AB1C-9132-3FF3-219FDBE9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469300"/>
            <a:ext cx="11723427" cy="514545"/>
          </a:xfrm>
        </p:spPr>
        <p:txBody>
          <a:bodyPr>
            <a:normAutofit fontScale="90000"/>
          </a:bodyPr>
          <a:lstStyle/>
          <a:p>
            <a:r>
              <a:rPr kumimoji="0" lang="pt-BR" altLang="pt-BR" sz="3600" b="1" i="0" u="none" strike="noStrike" cap="none" normalizeH="0" baseline="0" dirty="0" err="1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Freshwater</a:t>
            </a:r>
            <a: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pt-BR" sz="3600" b="1" i="0" u="none" strike="noStrike" cap="none" normalizeH="0" baseline="0" dirty="0" err="1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</a:t>
            </a:r>
            <a: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kumimoji="0" lang="pt-BR" altLang="pt-BR" sz="3600" b="1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dirty="0"/>
            </a:br>
            <a:r>
              <a:rPr lang="en-US" sz="3600" dirty="0"/>
              <a:t>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4F8FD-D7D6-ECB5-CFCB-2CBC8D10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25" y="798650"/>
            <a:ext cx="11846257" cy="60593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/>
              <a:t>We consider a blend of equal parts of the freshwater produced by the SWRO and DCMD desalination plants.</a:t>
            </a:r>
          </a:p>
          <a:p>
            <a:endParaRPr lang="en-US" sz="9600" dirty="0"/>
          </a:p>
          <a:p>
            <a:r>
              <a:rPr lang="en-US" sz="9600" dirty="0"/>
              <a:t>The SWRO plant must produce 7577 m3/day to match the production of the DCMD plant.</a:t>
            </a:r>
          </a:p>
          <a:p>
            <a:endParaRPr lang="en-US" sz="9600" dirty="0"/>
          </a:p>
          <a:p>
            <a:r>
              <a:rPr lang="en-US" sz="9600" dirty="0"/>
              <a:t>Considering the typical specific electricity consumption of 4 kW(e)h/m3 of SWRO</a:t>
            </a:r>
          </a:p>
          <a:p>
            <a:pPr marL="0" indent="0">
              <a:buNone/>
            </a:pPr>
            <a:r>
              <a:rPr lang="en-US" sz="9600" dirty="0"/>
              <a:t> plants, the power plant will need to supply 1.2628 MW(e) directly to the SWRO plant.</a:t>
            </a:r>
          </a:p>
          <a:p>
            <a:endParaRPr lang="en-US" sz="1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pt-BR" sz="11200" b="1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on Electric Power Output</a:t>
            </a:r>
            <a:r>
              <a:rPr kumimoji="0" lang="en-US" altLang="pt-BR" sz="11200" b="0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pt-BR" altLang="pt-BR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pt-BR" sz="9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loss of electric power output</a:t>
            </a:r>
            <a:r>
              <a:rPr kumimoji="0" lang="en-US" altLang="pt-BR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endParaRPr kumimoji="0" lang="pt-BR" altLang="pt-BR" sz="9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altLang="pt-BR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reference plant (25.41 MW(e)): loss of 3.93 MW(e).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pt-BR" altLang="pt-BR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1626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8BCF-AB1C-9132-3FF3-219FDBE9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2" y="682907"/>
            <a:ext cx="11035352" cy="662702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kumimoji="0" lang="en-US" altLang="pt-BR" sz="3600" b="1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Cogeneration System Performance</a:t>
            </a:r>
            <a:r>
              <a:rPr kumimoji="0" lang="en-US" altLang="pt-BR" sz="3600" b="0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pt-BR" sz="3600" b="0" i="0" u="none" strike="noStrike" cap="none" normalizeH="0" baseline="0" dirty="0">
                <a:ln>
                  <a:noFill/>
                </a:ln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600" dirty="0">
                <a:solidFill>
                  <a:srgbClr val="1E0AB6"/>
                </a:solidFill>
              </a:rPr>
            </a:br>
            <a:r>
              <a:rPr lang="en-US" sz="3600" dirty="0">
                <a:solidFill>
                  <a:srgbClr val="1E0AB6"/>
                </a:solidFill>
              </a:rPr>
              <a:t>Electric Power and Freshwater Production</a:t>
            </a:r>
            <a:endParaRPr lang="pt-BR" sz="3600" dirty="0">
              <a:solidFill>
                <a:srgbClr val="1E0AB6"/>
              </a:solidFill>
            </a:endParaRPr>
          </a:p>
        </p:txBody>
      </p:sp>
      <p:pic>
        <p:nvPicPr>
          <p:cNvPr id="6" name="Espaço Reservado para Conteúdo 5" descr="Tabela&#10;&#10;Descrição gerada automaticamente">
            <a:extLst>
              <a:ext uri="{FF2B5EF4-FFF2-40B4-BE49-F238E27FC236}">
                <a16:creationId xmlns:a16="http://schemas.microsoft.com/office/drawing/2014/main" id="{1ABC8BB2-94F2-693C-69E9-E75CC1749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9878"/>
            <a:ext cx="10515600" cy="264631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022C40-72DC-77F5-E49A-57ADD4D88298}"/>
              </a:ext>
            </a:extLst>
          </p:cNvPr>
          <p:cNvSpPr txBox="1"/>
          <p:nvPr/>
        </p:nvSpPr>
        <p:spPr>
          <a:xfrm>
            <a:off x="838200" y="5339923"/>
            <a:ext cx="11035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The overall </a:t>
            </a:r>
            <a:r>
              <a:rPr lang="pt-BR" sz="3200" dirty="0" err="1"/>
              <a:t>specific</a:t>
            </a:r>
            <a:r>
              <a:rPr lang="pt-BR" sz="3200" dirty="0"/>
              <a:t> </a:t>
            </a:r>
            <a:r>
              <a:rPr lang="pt-BR" sz="3200" dirty="0" err="1"/>
              <a:t>electricity</a:t>
            </a:r>
            <a:r>
              <a:rPr lang="pt-BR" sz="3200" dirty="0"/>
              <a:t> </a:t>
            </a:r>
            <a:r>
              <a:rPr lang="pt-BR" sz="3200" dirty="0" err="1"/>
              <a:t>consumption</a:t>
            </a:r>
            <a:r>
              <a:rPr lang="pt-BR" sz="3200" dirty="0"/>
              <a:t>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hybrid</a:t>
            </a:r>
            <a:r>
              <a:rPr lang="pt-BR" sz="3200" dirty="0"/>
              <a:t> DCMD + SWRO </a:t>
            </a:r>
            <a:r>
              <a:rPr lang="pt-BR" sz="3200" dirty="0" err="1"/>
              <a:t>arrangement</a:t>
            </a:r>
            <a:r>
              <a:rPr lang="pt-BR" sz="3200" dirty="0"/>
              <a:t> </a:t>
            </a:r>
            <a:r>
              <a:rPr lang="pt-BR" sz="3200" dirty="0" err="1"/>
              <a:t>is</a:t>
            </a:r>
            <a:r>
              <a:rPr lang="pt-BR" sz="3200" dirty="0"/>
              <a:t> 6.235 kW(e)h/m3.</a:t>
            </a:r>
          </a:p>
        </p:txBody>
      </p:sp>
    </p:spTree>
    <p:extLst>
      <p:ext uri="{BB962C8B-B14F-4D97-AF65-F5344CB8AC3E}">
        <p14:creationId xmlns:p14="http://schemas.microsoft.com/office/powerpoint/2010/main" val="115358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CE7AC2-A45C-675E-0699-71FA8385D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96" y="81021"/>
            <a:ext cx="11887200" cy="663229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Concluding</a:t>
            </a:r>
            <a:r>
              <a:rPr lang="pt-BR" sz="8600" b="1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Remarks</a:t>
            </a:r>
            <a:endParaRPr lang="pt-BR" sz="8600" kern="100" dirty="0">
              <a:solidFill>
                <a:srgbClr val="1E0AB6"/>
              </a:solidFill>
              <a:effectLst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600" b="1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Advantages of Hybrid Desalination:</a:t>
            </a:r>
            <a:endParaRPr lang="pt-BR" sz="8600" kern="100" dirty="0">
              <a:solidFill>
                <a:srgbClr val="1E0AB6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Hybrid</a:t>
            </a:r>
            <a:r>
              <a:rPr lang="pt-BR" sz="8600" b="1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Configuration</a:t>
            </a:r>
            <a:r>
              <a:rPr lang="pt-BR" sz="8600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8600" kern="100" dirty="0">
                <a:effectLst/>
                <a:ea typeface="Calibri" panose="020F0502020204030204" pitchFamily="34" charset="0"/>
              </a:rPr>
              <a:t>DCMD and SWRO operate in parallel and independently.</a:t>
            </a:r>
            <a:endParaRPr lang="pt-BR" sz="8600" kern="100" dirty="0">
              <a:effectLst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Blending</a:t>
            </a:r>
            <a:r>
              <a:rPr lang="pt-BR" sz="8600" b="1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t-BR" sz="8600" b="1" kern="100" dirty="0" err="1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Benefits</a:t>
            </a:r>
            <a:r>
              <a:rPr lang="pt-BR" sz="8600" kern="100" dirty="0">
                <a:solidFill>
                  <a:srgbClr val="1E0AB6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8600" b="1" kern="100" dirty="0">
                <a:effectLst/>
                <a:ea typeface="Calibri" panose="020F0502020204030204" pitchFamily="34" charset="0"/>
              </a:rPr>
              <a:t>Improved Water Quality</a:t>
            </a:r>
            <a:r>
              <a:rPr lang="en-US" sz="8600" kern="100" dirty="0">
                <a:effectLst/>
                <a:ea typeface="Calibri" panose="020F0502020204030204" pitchFamily="34" charset="0"/>
              </a:rPr>
              <a:t>: Enhanced quality from combined production.</a:t>
            </a:r>
            <a:endParaRPr lang="pt-BR" sz="8600" kern="100" dirty="0">
              <a:effectLst/>
              <a:ea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8600" b="1" kern="100" dirty="0">
                <a:effectLst/>
                <a:ea typeface="Calibri" panose="020F0502020204030204" pitchFamily="34" charset="0"/>
              </a:rPr>
              <a:t>Cost Reduction</a:t>
            </a:r>
            <a:r>
              <a:rPr lang="en-US" sz="8600" kern="100" dirty="0">
                <a:effectLst/>
                <a:ea typeface="Calibri" panose="020F0502020204030204" pitchFamily="34" charset="0"/>
              </a:rPr>
              <a:t>: More economical than using DCMD alone.</a:t>
            </a:r>
            <a:endParaRPr lang="pt-BR" sz="8600" kern="100" dirty="0">
              <a:effectLst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470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719" y="936168"/>
            <a:ext cx="9262281" cy="29094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E0AB6"/>
                </a:solidFill>
              </a:rPr>
              <a:t>HYBRID DCMD AND SWRO DESALINATION USING A SMALL PWR OF 75 MW(</a:t>
            </a:r>
            <a:r>
              <a:rPr lang="en-US" sz="4000" b="1" dirty="0" err="1">
                <a:solidFill>
                  <a:srgbClr val="1E0AB6"/>
                </a:solidFill>
              </a:rPr>
              <a:t>th</a:t>
            </a:r>
            <a:r>
              <a:rPr lang="en-US" sz="4000" b="1" dirty="0">
                <a:solidFill>
                  <a:srgbClr val="1E0AB6"/>
                </a:solidFill>
              </a:rPr>
              <a:t>) FOR COGENERATION OF WATER AND ELECTRICITY</a:t>
            </a:r>
            <a:endParaRPr lang="en-GB" sz="4000" b="1" dirty="0">
              <a:solidFill>
                <a:srgbClr val="1E0AB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850"/>
            <a:ext cx="9144000" cy="2553649"/>
          </a:xfrm>
        </p:spPr>
        <p:txBody>
          <a:bodyPr>
            <a:normAutofit/>
          </a:bodyPr>
          <a:lstStyle/>
          <a:p>
            <a:r>
              <a:rPr lang="pt-BR" dirty="0"/>
              <a:t>Paulo Augusto Berquó de Sampaio</a:t>
            </a:r>
          </a:p>
          <a:p>
            <a:r>
              <a:rPr lang="pt-BR" dirty="0"/>
              <a:t>Luiz Flávio Rodrigues Alves</a:t>
            </a:r>
          </a:p>
          <a:p>
            <a:r>
              <a:rPr lang="pt-BR" dirty="0"/>
              <a:t>Maria de Lourdes Moreira</a:t>
            </a:r>
          </a:p>
          <a:p>
            <a:endParaRPr lang="pt-BR" dirty="0"/>
          </a:p>
          <a:p>
            <a:r>
              <a:rPr lang="pt-BR" dirty="0"/>
              <a:t>Nuclear </a:t>
            </a:r>
            <a:r>
              <a:rPr lang="pt-BR" dirty="0" err="1"/>
              <a:t>Engineering</a:t>
            </a:r>
            <a:r>
              <a:rPr lang="pt-BR" dirty="0"/>
              <a:t> </a:t>
            </a:r>
            <a:r>
              <a:rPr lang="pt-BR" dirty="0" err="1"/>
              <a:t>Institute</a:t>
            </a:r>
            <a:r>
              <a:rPr lang="pt-BR" dirty="0"/>
              <a:t>- IEN/CNEN ~BRAZIL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22398B5-CBED-E788-7518-D9F9A6D2F0FA}"/>
              </a:ext>
            </a:extLst>
          </p:cNvPr>
          <p:cNvSpPr txBox="1"/>
          <p:nvPr/>
        </p:nvSpPr>
        <p:spPr>
          <a:xfrm>
            <a:off x="234580" y="0"/>
            <a:ext cx="11412638" cy="618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ctr"/>
            <a:r>
              <a:rPr lang="pt-BR" sz="4000" b="1" dirty="0" err="1">
                <a:solidFill>
                  <a:srgbClr val="1E0AB6"/>
                </a:solidFill>
              </a:rPr>
              <a:t>Thank</a:t>
            </a:r>
            <a:r>
              <a:rPr lang="pt-BR" sz="4000" b="1" dirty="0">
                <a:solidFill>
                  <a:srgbClr val="1E0AB6"/>
                </a:solidFill>
              </a:rPr>
              <a:t> </a:t>
            </a:r>
            <a:r>
              <a:rPr lang="pt-BR" sz="4000" b="1" dirty="0" err="1">
                <a:solidFill>
                  <a:srgbClr val="1E0AB6"/>
                </a:solidFill>
              </a:rPr>
              <a:t>you</a:t>
            </a:r>
            <a:endParaRPr lang="pt-BR" sz="4000" b="1" dirty="0">
              <a:solidFill>
                <a:srgbClr val="1E0AB6"/>
              </a:solidFill>
            </a:endParaRPr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work is supported by:</a:t>
            </a:r>
            <a:endParaRPr lang="pt-BR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FINEP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No. 000298/16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t-BR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CAPES-PROCAD-DEFESA</a:t>
            </a:r>
            <a:r>
              <a:rPr lang="pt-B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No. 88887.387824/2019-00.</a:t>
            </a:r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0827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58E92D5-D830-D12C-F2CD-C2E8AA71D520}"/>
              </a:ext>
            </a:extLst>
          </p:cNvPr>
          <p:cNvSpPr txBox="1"/>
          <p:nvPr/>
        </p:nvSpPr>
        <p:spPr>
          <a:xfrm>
            <a:off x="176980" y="162232"/>
            <a:ext cx="12015019" cy="739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800" b="1" kern="100" dirty="0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</a:t>
            </a:r>
            <a:r>
              <a:rPr lang="pt-BR" sz="2800" b="1" kern="100" dirty="0" err="1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Cogeneration</a:t>
            </a:r>
            <a:r>
              <a:rPr lang="pt-BR" sz="2800" b="1" kern="100" dirty="0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Systems</a:t>
            </a:r>
            <a:r>
              <a:rPr lang="pt-BR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Gaining attention for electricity and water production.</a:t>
            </a:r>
            <a:endParaRPr lang="pt-BR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Supports UN Sustainable Development Goals: Clean Water, Affordable Energy, Climate Action.</a:t>
            </a:r>
            <a:endParaRPr lang="pt-BR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100" dirty="0">
                <a:solidFill>
                  <a:srgbClr val="1E0A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b="1" kern="100" dirty="0" err="1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Desalination</a:t>
            </a:r>
            <a:r>
              <a:rPr lang="pt-BR" sz="2800" b="1" kern="100" dirty="0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Technologies: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kern="100" dirty="0">
                <a:solidFill>
                  <a:srgbClr val="1E0AB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Desalination plants require significant energy.</a:t>
            </a:r>
            <a:endParaRPr lang="pt-BR" sz="2800" b="1" kern="100" dirty="0">
              <a:solidFill>
                <a:srgbClr val="1E0A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systems primarily use established techniques: MSF (Multistage Flashing), MED (Multi-Effect Distillation), SWRO (Sea Water Reverse Osmosis).</a:t>
            </a:r>
            <a:endParaRPr lang="pt-BR" sz="2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SWRO has the lowest specific electricity consumption (3.5 to 4.5 kW(e)h/m³) and is widely used.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SWRO produces lower quality water as compared to thermal technologies</a:t>
            </a:r>
            <a:endParaRPr lang="pt-BR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pt-BR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3DC6632-DD5C-C5AD-73E5-52830CE54952}"/>
              </a:ext>
            </a:extLst>
          </p:cNvPr>
          <p:cNvSpPr txBox="1"/>
          <p:nvPr/>
        </p:nvSpPr>
        <p:spPr>
          <a:xfrm>
            <a:off x="138896" y="34722"/>
            <a:ext cx="12053104" cy="645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Hybrid Nuclear Desalination </a:t>
            </a:r>
            <a:r>
              <a:rPr lang="pt-BR" sz="28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pt-BR" sz="28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600" kern="100" dirty="0">
              <a:solidFill>
                <a:srgbClr val="1E0AB6"/>
              </a:solidFill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6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This study focuses on the simplest nuclear hybrid desalination solution.</a:t>
            </a:r>
            <a:endParaRPr lang="pt-BR" sz="26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DCMD and SWRO plants operate in parallel and independently.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Blending water from both processes improves quality and reduces costs.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800" b="1" kern="10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Membrane Distillation (MD) (Emerging Technology):</a:t>
            </a:r>
            <a:endParaRPr lang="pt-BR" sz="2800" kern="100" dirty="0">
              <a:solidFill>
                <a:srgbClr val="1E0AB6"/>
              </a:solidFill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Adequate for low-grade waste heat or renewable energy.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Direct Contact Membrane Distillation (DCMD) separates feed and permeate flows via hydrophobic porous membranes.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No additives needed to prevent fouling (unlike SWRO).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Low environmental impact from brine discharge; </a:t>
            </a:r>
          </a:p>
        </p:txBody>
      </p:sp>
    </p:spTree>
    <p:extLst>
      <p:ext uri="{BB962C8B-B14F-4D97-AF65-F5344CB8AC3E}">
        <p14:creationId xmlns:p14="http://schemas.microsoft.com/office/powerpoint/2010/main" val="7696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4FF15C0-E58A-1A6D-76F1-6388FF6D2889}"/>
              </a:ext>
            </a:extLst>
          </p:cNvPr>
          <p:cNvSpPr txBox="1"/>
          <p:nvPr/>
        </p:nvSpPr>
        <p:spPr>
          <a:xfrm>
            <a:off x="147484" y="87487"/>
            <a:ext cx="11985523" cy="640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pt-BR" sz="2600" kern="100" dirty="0">
              <a:solidFill>
                <a:srgbClr val="1E0AB6"/>
              </a:solidFill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SWRO Technology: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2600" b="1" kern="100" dirty="0"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Electricity for SWRO comes exclusively from the small PWR.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High-pressure pumps are powered by the nuclear power plant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Utilizes a semi-permeable membrane that allows water to pass while blocking dissolved solids.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Requires high pressure to overcome osmotic pressure.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Feed (seawater) is pressurized by a high-pressure pump (HPP) before entering the RO system.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kern="100" dirty="0"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dditives are needed to prevent fouling</a:t>
            </a:r>
            <a:endParaRPr lang="pt-BR" sz="28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pt-BR" sz="27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A403BAB-76CE-7CAC-FAE4-4EDDE954E5CD}"/>
              </a:ext>
            </a:extLst>
          </p:cNvPr>
          <p:cNvSpPr txBox="1"/>
          <p:nvPr/>
        </p:nvSpPr>
        <p:spPr>
          <a:xfrm>
            <a:off x="0" y="-16475"/>
            <a:ext cx="12191999" cy="2845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Separation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The RO system separates permeate (freshwater) from brine.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Energy Recovery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Brine exits the RO system at high pressure.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Energy Recovery Devices (ERD) harness this pressure to save energy by transferring it to the feed.</a:t>
            </a:r>
          </a:p>
        </p:txBody>
      </p:sp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E3AE61ED-1680-E134-F856-1CF7D5BA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399" y="2828536"/>
            <a:ext cx="6466973" cy="28790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7C4771C-CE6B-F449-B06D-012A18C80103}"/>
              </a:ext>
            </a:extLst>
          </p:cNvPr>
          <p:cNvSpPr txBox="1"/>
          <p:nvPr/>
        </p:nvSpPr>
        <p:spPr>
          <a:xfrm>
            <a:off x="0" y="5707626"/>
            <a:ext cx="12191999" cy="110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Schematic representation of the SWRO desalination plant.</a:t>
            </a:r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Highlights the integration of high-pressure pumps and energy recovery devices.</a:t>
            </a:r>
            <a:endParaRPr lang="pt-B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18CD949-0D3B-D5D9-76E1-183BF7628BF7}"/>
              </a:ext>
            </a:extLst>
          </p:cNvPr>
          <p:cNvSpPr txBox="1"/>
          <p:nvPr/>
        </p:nvSpPr>
        <p:spPr>
          <a:xfrm>
            <a:off x="103238" y="80416"/>
            <a:ext cx="12088761" cy="644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The DCMD Plant with Heat Recovery </a:t>
            </a:r>
            <a:r>
              <a:rPr lang="en-US" sz="2400" b="1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Cogeneration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System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Coupling of a DCMD plant with a small PWR of 75 MW(</a:t>
            </a:r>
            <a:r>
              <a:rPr lang="en-US" sz="2400" kern="100" dirty="0" err="1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Rankine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Cycles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Steam from the generator is divided into two parallel cycles.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Operates at typical Rankine cycle conditions for electricity generation.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Condenser A at 0.063 bar, condensing steam at 37°C.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Feed seawater enters at 26°C, heated to 32°C.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Steam expansion in turbine B to just below atmospheric pressure.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Condenser B operates at 0.911 bar, condensing steam at 97°C.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Feed temperature elevated to 92°C before entering DCMD.</a:t>
            </a:r>
            <a:endParaRPr lang="pt-BR" sz="2400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42D85-78B6-A5FA-54F8-18C81E28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365125"/>
            <a:ext cx="11272777" cy="1325563"/>
          </a:xfrm>
        </p:spPr>
        <p:txBody>
          <a:bodyPr/>
          <a:lstStyle/>
          <a:p>
            <a:r>
              <a:rPr lang="en-US" dirty="0">
                <a:solidFill>
                  <a:srgbClr val="1E0AB6"/>
                </a:solidFill>
              </a:rPr>
              <a:t>DCMD Plant: Coupling using two parallel Rankine cycles</a:t>
            </a:r>
            <a:endParaRPr lang="pt-BR" dirty="0">
              <a:solidFill>
                <a:srgbClr val="1E0AB6"/>
              </a:solidFill>
            </a:endParaRPr>
          </a:p>
        </p:txBody>
      </p:sp>
      <p:pic>
        <p:nvPicPr>
          <p:cNvPr id="4" name="Espaço Reservado para Conteúdo 3" descr="Diagrama&#10;&#10;Descrição gerada automaticamente">
            <a:extLst>
              <a:ext uri="{FF2B5EF4-FFF2-40B4-BE49-F238E27FC236}">
                <a16:creationId xmlns:a16="http://schemas.microsoft.com/office/drawing/2014/main" id="{79300437-E0F2-22D9-FB08-0C11CD1A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396" y="1825624"/>
            <a:ext cx="8993732" cy="49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5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54AFE-D3B8-5B51-DE96-0A2A3B55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70"/>
            <a:ext cx="12192000" cy="3979679"/>
          </a:xfr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Heat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Transfer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Inside the MD unit, mass and heat are transferred from feed to permeate.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Heat recovery exchanger (HX) reuses heat transferred to the permeate.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pt-BR" sz="2400" b="1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kern="100" dirty="0" err="1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Considerations</a:t>
            </a:r>
            <a:r>
              <a:rPr lang="pt-BR" sz="2400" kern="100" dirty="0">
                <a:solidFill>
                  <a:srgbClr val="1E0AB6"/>
                </a:solidFill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External heating comes from cooling the Rankine cycle condensers.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latin typeface="Arial "/>
                <a:ea typeface="Calibri" panose="020F0502020204030204" pitchFamily="34" charset="0"/>
                <a:cs typeface="Times New Roman" panose="02020603050405020304" pitchFamily="18" charset="0"/>
              </a:rPr>
              <a:t>No risk of radioactive contamination of seawater.</a:t>
            </a:r>
            <a:endParaRPr lang="pt-BR" kern="100" dirty="0">
              <a:effectLst/>
              <a:latin typeface="Arial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28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4bacced-d3e9-4230-8110-5185e6b8723a"/>
    <ds:schemaRef ds:uri="89039979-132d-4e33-b8d6-8b0f084d9471"/>
    <ds:schemaRef ds:uri="0311a6d6-6c49-40aa-926b-e98182ea64d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www.w3.org/2000/xmlns/"/>
    <ds:schemaRef ds:uri="94bacced-d3e9-4230-8110-5185e6b8723a"/>
    <ds:schemaRef ds:uri="http://schemas.microsoft.com/office/infopath/2007/PartnerControls"/>
    <ds:schemaRef ds:uri="0311a6d6-6c49-40aa-926b-e98182ea64d2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1011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Arial</vt:lpstr>
      <vt:lpstr>Arial </vt:lpstr>
      <vt:lpstr>Calibri</vt:lpstr>
      <vt:lpstr>Calibri Light</vt:lpstr>
      <vt:lpstr>Courier New</vt:lpstr>
      <vt:lpstr>Symbol</vt:lpstr>
      <vt:lpstr>Wingdings</vt:lpstr>
      <vt:lpstr>Office Theme</vt:lpstr>
      <vt:lpstr>1_Office Theme</vt:lpstr>
      <vt:lpstr>2_Office Theme</vt:lpstr>
      <vt:lpstr>PowerPoint Presentation</vt:lpstr>
      <vt:lpstr>HYBRID DCMD AND SWRO DESALINATION USING A SMALL PWR OF 75 MW(th) FOR COGENERATION OF WATER AND ELECTRICITY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DCMD Plant: Coupling using two parallel Rankine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Freshwater production:   </vt:lpstr>
      <vt:lpstr> Summary of Cogeneration System Performance:  Electric Power and Freshwater Production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Maria de Lourdes Moreira</cp:lastModifiedBy>
  <cp:revision>76</cp:revision>
  <dcterms:created xsi:type="dcterms:W3CDTF">2019-10-29T08:33:20Z</dcterms:created>
  <dcterms:modified xsi:type="dcterms:W3CDTF">2024-10-23T17:40:37Z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2024-09-25T19:41:49Z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3703db13-ad6b-4abf-ab7f-f316ef8ddb08</vt:lpwstr>
  </property>
  <property fmtid="{D5CDD505-2E9C-101B-9397-08002B2CF9AE}" pid="9" name="MSIP_Label_defa4170-0d19-0005-0004-bc88714345d2_ActionId">
    <vt:lpwstr>a2ecef7d-ab40-4f7f-9491-a41ee1ad2951</vt:lpwstr>
  </property>
  <property fmtid="{D5CDD505-2E9C-101B-9397-08002B2CF9AE}" pid="10" name="MSIP_Label_defa4170-0d19-0005-0004-bc88714345d2_ContentBits">
    <vt:lpwstr>0</vt:lpwstr>
  </property>
</Properties>
</file>