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43891200" cy="32918400"/>
  <p:notesSz cx="42643425" cy="32100838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16" userDrawn="1">
          <p15:clr>
            <a:srgbClr val="A4A3A4"/>
          </p15:clr>
        </p15:guide>
        <p15:guide id="2" pos="13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AC0"/>
    <a:srgbClr val="6699FF"/>
    <a:srgbClr val="FFEBD6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323" autoAdjust="0"/>
    <p:restoredTop sz="92271" autoAdjust="0"/>
  </p:normalViewPr>
  <p:slideViewPr>
    <p:cSldViewPr>
      <p:cViewPr varScale="1">
        <p:scale>
          <a:sx n="14" d="100"/>
          <a:sy n="14" d="100"/>
        </p:scale>
        <p:origin x="1444" y="56"/>
      </p:cViewPr>
      <p:guideLst>
        <p:guide orient="horz" pos="10416"/>
        <p:guide pos="137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18478501" cy="1609726"/>
          </a:xfrm>
          <a:prstGeom prst="rect">
            <a:avLst/>
          </a:prstGeom>
        </p:spPr>
        <p:txBody>
          <a:bodyPr vert="horz" lIns="91436" tIns="45716" rIns="91436" bIns="4571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4155401" y="2"/>
            <a:ext cx="18478501" cy="1609726"/>
          </a:xfrm>
          <a:prstGeom prst="rect">
            <a:avLst/>
          </a:prstGeom>
        </p:spPr>
        <p:txBody>
          <a:bodyPr vert="horz" lIns="91436" tIns="45716" rIns="91436" bIns="45716" rtlCol="0"/>
          <a:lstStyle>
            <a:lvl1pPr algn="r">
              <a:defRPr sz="1300"/>
            </a:lvl1pPr>
          </a:lstStyle>
          <a:p>
            <a:fld id="{76000A38-C7AC-44DF-8C9C-2AF73FE7D16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01763" y="4013200"/>
            <a:ext cx="14439900" cy="10831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6" rIns="91436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64027" y="15447965"/>
            <a:ext cx="34115376" cy="12639676"/>
          </a:xfrm>
          <a:prstGeom prst="rect">
            <a:avLst/>
          </a:prstGeom>
        </p:spPr>
        <p:txBody>
          <a:bodyPr vert="horz" lIns="91436" tIns="45716" rIns="91436" bIns="457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30491114"/>
            <a:ext cx="18478501" cy="1609726"/>
          </a:xfrm>
          <a:prstGeom prst="rect">
            <a:avLst/>
          </a:prstGeom>
        </p:spPr>
        <p:txBody>
          <a:bodyPr vert="horz" lIns="91436" tIns="45716" rIns="91436" bIns="4571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4155401" y="30491114"/>
            <a:ext cx="18478501" cy="1609726"/>
          </a:xfrm>
          <a:prstGeom prst="rect">
            <a:avLst/>
          </a:prstGeom>
        </p:spPr>
        <p:txBody>
          <a:bodyPr vert="horz" lIns="91436" tIns="45716" rIns="91436" bIns="45716" rtlCol="0" anchor="b"/>
          <a:lstStyle>
            <a:lvl1pPr algn="r">
              <a:defRPr sz="1300"/>
            </a:lvl1pPr>
          </a:lstStyle>
          <a:p>
            <a:fld id="{E8E5144F-BCB7-4D36-BA3F-55FBAED4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6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E5144F-BCB7-4D36-BA3F-55FBAED486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7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1" y="7368543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1" y="10439401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5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5" y="6888483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4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Visio_Drawing1.vsd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image" Target="../media/image7.jpeg"/><Relationship Id="rId5" Type="http://schemas.openxmlformats.org/officeDocument/2006/relationships/package" Target="../embeddings/Microsoft_Visio_Drawing.vsdx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8243735" y="765516"/>
            <a:ext cx="27508200" cy="1939584"/>
          </a:xfrm>
          <a:prstGeom prst="rect">
            <a:avLst/>
          </a:prstGeom>
          <a:solidFill>
            <a:srgbClr val="130AC0"/>
          </a:solidFill>
          <a:ln w="9525">
            <a:noFill/>
            <a:miter lim="800000"/>
            <a:headEnd/>
            <a:tailEnd/>
          </a:ln>
        </p:spPr>
        <p:txBody>
          <a:bodyPr wrap="square" lIns="92030" tIns="46013" rIns="92030" bIns="46013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i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MULTI-PURPOSE APPLICATIONS OF SMALL MODULAR SODIUM-COOLED FAST REACTORS IN TWO-COMPONENT NUCLEAR POWER SYSTEM</a:t>
            </a:r>
          </a:p>
        </p:txBody>
      </p:sp>
      <p:sp>
        <p:nvSpPr>
          <p:cNvPr id="13" name="TextBox 105"/>
          <p:cNvSpPr txBox="1">
            <a:spLocks noChangeArrowheads="1"/>
          </p:cNvSpPr>
          <p:nvPr/>
        </p:nvSpPr>
        <p:spPr bwMode="auto">
          <a:xfrm>
            <a:off x="8515400" y="2937808"/>
            <a:ext cx="26765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hiwen</a:t>
            </a:r>
            <a:r>
              <a:rPr lang="en-US" altLang="zh-CN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Dai, 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Donghui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Zhang,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Songping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Wang,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Xiyong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Chen,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Shangang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Cao,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Yuting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Yang,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Fuhui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Zhang.</a:t>
            </a:r>
          </a:p>
          <a:p>
            <a:pPr lvl="0" algn="ctr" defTabSz="914400">
              <a:defRPr/>
            </a:pPr>
            <a:r>
              <a:rPr lang="en-US" sz="4000" b="1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Xiapu</a:t>
            </a:r>
            <a:r>
              <a:rPr lang="en-US" sz="40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Nuclear Power Corporation, CNNP., </a:t>
            </a:r>
            <a:r>
              <a:rPr lang="en-US" sz="4000" b="1" ker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CNNC.</a:t>
            </a:r>
            <a:endParaRPr lang="en-US" sz="4000" b="1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57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59"/>
          <p:cNvSpPr>
            <a:spLocks noChangeArrowheads="1"/>
          </p:cNvSpPr>
          <p:nvPr/>
        </p:nvSpPr>
        <p:spPr bwMode="auto">
          <a:xfrm>
            <a:off x="0" y="-18466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61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63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65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69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71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97"/>
          <p:cNvSpPr>
            <a:spLocks noChangeArrowheads="1"/>
          </p:cNvSpPr>
          <p:nvPr/>
        </p:nvSpPr>
        <p:spPr bwMode="auto">
          <a:xfrm>
            <a:off x="0" y="4393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22860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198"/>
          <p:cNvSpPr>
            <a:spLocks noChangeArrowheads="1"/>
          </p:cNvSpPr>
          <p:nvPr/>
        </p:nvSpPr>
        <p:spPr bwMode="auto">
          <a:xfrm>
            <a:off x="0" y="17042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12"/>
          <p:cNvSpPr>
            <a:spLocks noChangeArrowheads="1"/>
          </p:cNvSpPr>
          <p:nvPr/>
        </p:nvSpPr>
        <p:spPr bwMode="auto">
          <a:xfrm>
            <a:off x="0" y="4393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14"/>
          <p:cNvSpPr>
            <a:spLocks noChangeArrowheads="1"/>
          </p:cNvSpPr>
          <p:nvPr/>
        </p:nvSpPr>
        <p:spPr bwMode="auto">
          <a:xfrm>
            <a:off x="0" y="17708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19"/>
          <p:cNvSpPr>
            <a:spLocks noChangeArrowheads="1"/>
          </p:cNvSpPr>
          <p:nvPr/>
        </p:nvSpPr>
        <p:spPr bwMode="auto">
          <a:xfrm>
            <a:off x="0" y="4393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22"/>
          <p:cNvSpPr>
            <a:spLocks noChangeArrowheads="1"/>
          </p:cNvSpPr>
          <p:nvPr/>
        </p:nvSpPr>
        <p:spPr bwMode="auto">
          <a:xfrm>
            <a:off x="0" y="-1846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AutoShape 24"/>
          <p:cNvSpPr>
            <a:spLocks noChangeArrowheads="1"/>
          </p:cNvSpPr>
          <p:nvPr/>
        </p:nvSpPr>
        <p:spPr bwMode="auto">
          <a:xfrm>
            <a:off x="452998" y="5284087"/>
            <a:ext cx="11401582" cy="18145904"/>
          </a:xfrm>
          <a:prstGeom prst="roundRect">
            <a:avLst>
              <a:gd name="adj" fmla="val 6549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63"/>
          <p:cNvSpPr txBox="1">
            <a:spLocks noChangeArrowheads="1"/>
          </p:cNvSpPr>
          <p:nvPr/>
        </p:nvSpPr>
        <p:spPr bwMode="auto">
          <a:xfrm>
            <a:off x="771949" y="5748562"/>
            <a:ext cx="10058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altLang="zh-CN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bstract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130A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105"/>
          <p:cNvSpPr txBox="1">
            <a:spLocks noChangeArrowheads="1"/>
          </p:cNvSpPr>
          <p:nvPr/>
        </p:nvSpPr>
        <p:spPr bwMode="auto">
          <a:xfrm>
            <a:off x="741687" y="6772918"/>
            <a:ext cx="10680935" cy="8463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global installed capacity of nuclear energy is expected to continue growing rapidly, with a focus on the crucial issue of natural uranium reserves in the development of nuclear power plants.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Reactors (FR)</a:t>
            </a:r>
            <a:r>
              <a:rPr lang="en-US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critical in providing </a:t>
            </a:r>
            <a:r>
              <a:rPr lang="en-US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efficient, safe, and sustainable energy</a:t>
            </a:r>
            <a:r>
              <a:rPr lang="en-US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long-term nuclear power development, developing a two-component nuclear system of pressurized water reactors (PWR) and FR will be critical globally in the future. 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Modular Sodium-cooled Fast Reactors (SMSFR) are expected to play a role in developing a two-component nuclear power system by </a:t>
            </a: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acquiring and processing its' reactor fuel. 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study aims to explore the potential application and economic evaluation of SMSFR in hydrogen production, steam production, and isotope production.</a:t>
            </a:r>
            <a:endParaRPr lang="en-US" sz="32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AutoShape 24"/>
          <p:cNvSpPr>
            <a:spLocks noChangeArrowheads="1"/>
          </p:cNvSpPr>
          <p:nvPr/>
        </p:nvSpPr>
        <p:spPr bwMode="auto">
          <a:xfrm>
            <a:off x="12546572" y="5284087"/>
            <a:ext cx="19381227" cy="13567848"/>
          </a:xfrm>
          <a:prstGeom prst="roundRect">
            <a:avLst>
              <a:gd name="adj" fmla="val 3003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4"/>
          <p:cNvSpPr>
            <a:spLocks noChangeArrowheads="1"/>
          </p:cNvSpPr>
          <p:nvPr/>
        </p:nvSpPr>
        <p:spPr bwMode="auto">
          <a:xfrm>
            <a:off x="32365950" y="5284089"/>
            <a:ext cx="11010900" cy="8350982"/>
          </a:xfrm>
          <a:prstGeom prst="roundRect">
            <a:avLst>
              <a:gd name="adj" fmla="val 6601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 Box 178"/>
          <p:cNvSpPr txBox="1">
            <a:spLocks noChangeArrowheads="1"/>
          </p:cNvSpPr>
          <p:nvPr/>
        </p:nvSpPr>
        <p:spPr bwMode="auto">
          <a:xfrm>
            <a:off x="32901732" y="14062654"/>
            <a:ext cx="10058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Steam production</a:t>
            </a:r>
          </a:p>
        </p:txBody>
      </p:sp>
      <p:sp>
        <p:nvSpPr>
          <p:cNvPr id="53" name="Text Box 178"/>
          <p:cNvSpPr txBox="1">
            <a:spLocks noChangeArrowheads="1"/>
          </p:cNvSpPr>
          <p:nvPr/>
        </p:nvSpPr>
        <p:spPr bwMode="auto">
          <a:xfrm>
            <a:off x="32842200" y="5486400"/>
            <a:ext cx="10058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 Hydrogen production by SMSFR</a:t>
            </a:r>
          </a:p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130AC0"/>
              </a:solidFill>
              <a:effectLst/>
              <a:uLnTx/>
              <a:uFillTx/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14" name="AutoShape 24"/>
          <p:cNvSpPr>
            <a:spLocks noChangeArrowheads="1"/>
          </p:cNvSpPr>
          <p:nvPr/>
        </p:nvSpPr>
        <p:spPr bwMode="auto">
          <a:xfrm>
            <a:off x="32346900" y="14042360"/>
            <a:ext cx="11049000" cy="9614504"/>
          </a:xfrm>
          <a:prstGeom prst="roundRect">
            <a:avLst>
              <a:gd name="adj" fmla="val 5597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Text Box 16"/>
          <p:cNvSpPr txBox="1">
            <a:spLocks noChangeArrowheads="1"/>
          </p:cNvSpPr>
          <p:nvPr/>
        </p:nvSpPr>
        <p:spPr bwMode="auto">
          <a:xfrm>
            <a:off x="13468350" y="5598798"/>
            <a:ext cx="16916399" cy="7694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Two-Component Nuclear Reactor System</a:t>
            </a:r>
          </a:p>
        </p:txBody>
      </p:sp>
      <p:sp>
        <p:nvSpPr>
          <p:cNvPr id="188" name="AutoShape 24"/>
          <p:cNvSpPr>
            <a:spLocks noChangeArrowheads="1"/>
          </p:cNvSpPr>
          <p:nvPr/>
        </p:nvSpPr>
        <p:spPr bwMode="auto">
          <a:xfrm>
            <a:off x="452998" y="23870868"/>
            <a:ext cx="11401582" cy="8095032"/>
          </a:xfrm>
          <a:prstGeom prst="roundRect">
            <a:avLst>
              <a:gd name="adj" fmla="val 5626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Text Box 63"/>
          <p:cNvSpPr txBox="1">
            <a:spLocks noChangeArrowheads="1"/>
          </p:cNvSpPr>
          <p:nvPr/>
        </p:nvSpPr>
        <p:spPr bwMode="auto">
          <a:xfrm>
            <a:off x="701723" y="23991838"/>
            <a:ext cx="10058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Isotope production</a:t>
            </a:r>
          </a:p>
        </p:txBody>
      </p:sp>
      <p:sp>
        <p:nvSpPr>
          <p:cNvPr id="212" name="TextBox 105"/>
          <p:cNvSpPr txBox="1">
            <a:spLocks noChangeArrowheads="1"/>
          </p:cNvSpPr>
          <p:nvPr/>
        </p:nvSpPr>
        <p:spPr bwMode="auto">
          <a:xfrm>
            <a:off x="35161463" y="2794445"/>
            <a:ext cx="9387938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914400" eaLnBrk="1" hangingPunct="1">
              <a:defRPr/>
            </a:pPr>
            <a:r>
              <a:rPr lang="en-US" altLang="zh-CN" sz="8000" b="1" kern="0" dirty="0">
                <a:latin typeface="Arial" panose="020B0604020202020204" pitchFamily="34" charset="0"/>
                <a:cs typeface="Arial" panose="020B0604020202020204" pitchFamily="34" charset="0"/>
              </a:rPr>
              <a:t>IAEA-CN-327-110</a:t>
            </a:r>
          </a:p>
          <a:p>
            <a:pPr algn="just" defTabSz="914400" eaLnBrk="1" hangingPunct="1">
              <a:defRPr/>
            </a:pPr>
            <a:endParaRPr lang="en-US" sz="4400" b="1" kern="0" dirty="0">
              <a:solidFill>
                <a:srgbClr val="130A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105"/>
          <p:cNvSpPr txBox="1">
            <a:spLocks noChangeArrowheads="1"/>
          </p:cNvSpPr>
          <p:nvPr/>
        </p:nvSpPr>
        <p:spPr bwMode="auto">
          <a:xfrm>
            <a:off x="653125" y="24635801"/>
            <a:ext cx="10891175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0" indent="-457200" algn="just" defTabSz="914400" eaLnBrk="1" hangingPunct="1">
              <a:buFont typeface="Wingdings" panose="05000000000000000000" pitchFamily="2" charset="2"/>
              <a:buChar char="p"/>
              <a:defRPr/>
            </a:pP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SMSFR have been shown to produce isotopes like </a:t>
            </a:r>
            <a:r>
              <a:rPr lang="en-US" altLang="zh-CN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63Ni</a:t>
            </a: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60Co. </a:t>
            </a: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63Ni is used in nuclear batteries, is widely employed in aerospace and medical equipment. </a:t>
            </a:r>
            <a:r>
              <a:rPr lang="en-US" altLang="zh-CN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reactors capable of producing high specific activity 63Ni that meets nuclear battery requirements</a:t>
            </a: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lvl="0" indent="-457200" algn="just" defTabSz="914400" eaLnBrk="1" hangingPunct="1">
              <a:buFont typeface="Wingdings" panose="05000000000000000000" pitchFamily="2" charset="2"/>
              <a:buChar char="p"/>
              <a:defRPr/>
            </a:pP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60Co is used as an industrial or medical source, with a market demand of billions of dollars. The mass production of 60Co using SMSFR offers </a:t>
            </a:r>
            <a:r>
              <a:rPr lang="en-US" altLang="zh-CN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lower costs and significant economic benefits</a:t>
            </a: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 defTabSz="914400" eaLnBrk="1" hangingPunct="1">
              <a:buFont typeface="Wingdings" panose="05000000000000000000" pitchFamily="2" charset="2"/>
              <a:buChar char="p"/>
              <a:defRPr/>
            </a:pP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production of </a:t>
            </a:r>
            <a:r>
              <a:rPr lang="en-US" altLang="zh-CN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252Cf</a:t>
            </a: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238Pu</a:t>
            </a:r>
            <a:r>
              <a:rPr lang="en-US" altLang="zh-CN" sz="3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be economically significant. 252Cf is primarily used as the start-up neutron assemblies. 238Pu is used primarily for nuclear batteries in aerospace.</a:t>
            </a:r>
            <a:endParaRPr lang="en-US" sz="32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AutoShape 24"/>
          <p:cNvSpPr>
            <a:spLocks noChangeArrowheads="1"/>
          </p:cNvSpPr>
          <p:nvPr/>
        </p:nvSpPr>
        <p:spPr bwMode="auto">
          <a:xfrm>
            <a:off x="12527522" y="19392900"/>
            <a:ext cx="19381228" cy="12573000"/>
          </a:xfrm>
          <a:prstGeom prst="roundRect">
            <a:avLst>
              <a:gd name="adj" fmla="val 3003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105"/>
          <p:cNvSpPr txBox="1">
            <a:spLocks noChangeArrowheads="1"/>
          </p:cNvSpPr>
          <p:nvPr/>
        </p:nvSpPr>
        <p:spPr bwMode="auto">
          <a:xfrm>
            <a:off x="1029260" y="3622266"/>
            <a:ext cx="89952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 </a:t>
            </a:r>
            <a:r>
              <a:rPr lang="en-US" sz="44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44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and Technology development of SMRs</a:t>
            </a:r>
          </a:p>
        </p:txBody>
      </p:sp>
      <p:sp>
        <p:nvSpPr>
          <p:cNvPr id="137" name="TextBox 105">
            <a:extLst>
              <a:ext uri="{FF2B5EF4-FFF2-40B4-BE49-F238E27FC236}">
                <a16:creationId xmlns:a16="http://schemas.microsoft.com/office/drawing/2014/main" id="{A35A67C6-CB52-4F91-9FD0-2D0534541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0200" y="6385626"/>
            <a:ext cx="18508836" cy="797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After natural Uranium extraction, through the enrichment and manufactured into </a:t>
            </a: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PWR’s fuel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. After entering the PWR and generating the electricity, it becomes the </a:t>
            </a: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Spent Nuclear Fuel(SNF). 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The SNF is reprocessing a nuclear reprocessing plant and turning it into a fast reactor’s MOX fuel. After entering the fast reactor power plant, it generates power and proliferates into new fuel, turning the U-238 into the Pu-239. Simultaneously, the breeding fuel can be made into a </a:t>
            </a: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PWR’s MOX fuel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, which could be used by PWR.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A two-component nuclear power system includes </a:t>
            </a:r>
            <a:r>
              <a:rPr lang="en-US" altLang="zh-CN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PWR and FR</a:t>
            </a:r>
            <a:r>
              <a:rPr lang="en-US" altLang="zh-CN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zh-CN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FR is a centralized closed nuclear fuel cycle that permits generate electricity, reprocessing spent fuel, repeated fuel recycling.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two-component nuclear power system 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could break </a:t>
            </a:r>
            <a:r>
              <a:rPr lang="en-US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limitation of PWR’s 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installed capacity due to the lack of natural uranium. 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The two-component nuclear energy system based on fast reactors can </a:t>
            </a:r>
            <a:r>
              <a:rPr lang="en-US" sz="3200" b="1" kern="0" dirty="0">
                <a:solidFill>
                  <a:srgbClr val="130A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maximize the advantages of nuclear energy, break the resource and long-life radioactive waste limitations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, and achieve large-scale, sustainable, green, and environmentally friendly development of nuclear energy.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2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05">
            <a:extLst>
              <a:ext uri="{FF2B5EF4-FFF2-40B4-BE49-F238E27FC236}">
                <a16:creationId xmlns:a16="http://schemas.microsoft.com/office/drawing/2014/main" id="{51DAB75B-E805-4390-9B94-620E5AEF3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62986" y="6298704"/>
            <a:ext cx="1028190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It is indicate that the most suitable hydrogen production methods for SMSFR are the copper-chlorine cycle and conventional electrolysis.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Economic analysis shows hydrogen production via water electrolysis using SMSFR with MOX fuel costs $3.78 per kg.</a:t>
            </a:r>
          </a:p>
        </p:txBody>
      </p:sp>
      <p:sp>
        <p:nvSpPr>
          <p:cNvPr id="197" name="Text Box 178">
            <a:extLst>
              <a:ext uri="{FF2B5EF4-FFF2-40B4-BE49-F238E27FC236}">
                <a16:creationId xmlns:a16="http://schemas.microsoft.com/office/drawing/2014/main" id="{C3C9342E-8B61-4A4A-9E01-3A3A2648B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2200" y="24376559"/>
            <a:ext cx="10058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Conclusion</a:t>
            </a:r>
          </a:p>
        </p:txBody>
      </p:sp>
      <p:sp>
        <p:nvSpPr>
          <p:cNvPr id="199" name="AutoShape 24">
            <a:extLst>
              <a:ext uri="{FF2B5EF4-FFF2-40B4-BE49-F238E27FC236}">
                <a16:creationId xmlns:a16="http://schemas.microsoft.com/office/drawing/2014/main" id="{96FD5020-3A76-4FF8-846E-88C97AAC9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6900" y="24224158"/>
            <a:ext cx="11049000" cy="7741742"/>
          </a:xfrm>
          <a:prstGeom prst="roundRect">
            <a:avLst>
              <a:gd name="adj" fmla="val 5597"/>
            </a:avLst>
          </a:prstGeom>
          <a:noFill/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TextBox 105">
            <a:extLst>
              <a:ext uri="{FF2B5EF4-FFF2-40B4-BE49-F238E27FC236}">
                <a16:creationId xmlns:a16="http://schemas.microsoft.com/office/drawing/2014/main" id="{91790B31-8AB2-4D80-A49F-ABE6F0FCA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9359" y="25319318"/>
            <a:ext cx="10838716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The SMSFR holds significant potential for various applications, such as high-quality steam production, hydrogen production, isotope production</a:t>
            </a:r>
          </a:p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The main challenge of the development of SMSFR is the economic challenges from other renewable energy, like solar, and wind power. </a:t>
            </a:r>
          </a:p>
          <a:p>
            <a:pPr marL="514350" marR="0" lvl="0" indent="-5143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However, with the lower investment and shorter construction period, the SMSFR could offer a more comparative investment compared with other power plants. </a:t>
            </a:r>
          </a:p>
        </p:txBody>
      </p:sp>
      <p:sp>
        <p:nvSpPr>
          <p:cNvPr id="203" name="TextBox 68">
            <a:extLst>
              <a:ext uri="{FF2B5EF4-FFF2-40B4-BE49-F238E27FC236}">
                <a16:creationId xmlns:a16="http://schemas.microsoft.com/office/drawing/2014/main" id="{B3D38419-340F-4A6C-98C8-B9D79543E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3520" y="14946229"/>
            <a:ext cx="1062188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457200" marR="0" lvl="0" indent="-457200" algn="ju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3200" b="1" ker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latin typeface="Arial" charset="0"/>
              </a:defRPr>
            </a:lvl2pPr>
            <a:lvl3pPr marL="1143000" indent="-228600" eaLnBrk="0" hangingPunct="0">
              <a:defRPr sz="2400">
                <a:latin typeface="Arial" charset="0"/>
              </a:defRPr>
            </a:lvl3pPr>
            <a:lvl4pPr marL="1600200" indent="-228600" eaLnBrk="0" hangingPunct="0">
              <a:defRPr sz="2400">
                <a:latin typeface="Arial" charset="0"/>
              </a:defRPr>
            </a:lvl4pPr>
            <a:lvl5pPr marL="2057400" indent="-228600" eaLnBrk="0" hangingPunct="0">
              <a:defRPr sz="2400"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charset="0"/>
              </a:defRPr>
            </a:lvl9pPr>
          </a:lstStyle>
          <a:p>
            <a:r>
              <a:rPr lang="en-US" altLang="zh-CN" dirty="0"/>
              <a:t>Compared to advanced reactors like PWR and HTGR, the SMSFR offers higher steam outlet temperature and pressure, </a:t>
            </a:r>
            <a:r>
              <a:rPr lang="en-US" altLang="zh-CN" dirty="0">
                <a:solidFill>
                  <a:srgbClr val="130AC0"/>
                </a:solidFill>
              </a:rPr>
              <a:t>producing high-quality steam for industrial use. </a:t>
            </a:r>
          </a:p>
          <a:p>
            <a:r>
              <a:rPr lang="en-US" altLang="zh-CN" dirty="0"/>
              <a:t>SMSFR can meet thermal users' high, medium, and low-pressure steam requirements without additional heat sources. with a temperature of </a:t>
            </a:r>
            <a:r>
              <a:rPr lang="en-US" altLang="zh-CN" dirty="0">
                <a:solidFill>
                  <a:srgbClr val="FF0000"/>
                </a:solidFill>
              </a:rPr>
              <a:t>455℃ </a:t>
            </a:r>
            <a:r>
              <a:rPr lang="en-US" altLang="zh-CN" dirty="0">
                <a:solidFill>
                  <a:srgbClr val="130AC0"/>
                </a:solidFill>
              </a:rPr>
              <a:t>and pressure of </a:t>
            </a:r>
            <a:r>
              <a:rPr lang="en-US" altLang="zh-CN" dirty="0">
                <a:solidFill>
                  <a:srgbClr val="FF0000"/>
                </a:solidFill>
              </a:rPr>
              <a:t>10MPa</a:t>
            </a:r>
            <a:r>
              <a:rPr lang="en-US" altLang="zh-CN" dirty="0"/>
              <a:t>, is competitive with that from PWRs and HTGRs.</a:t>
            </a:r>
            <a:endParaRPr lang="en-US" altLang="zh-CN" dirty="0">
              <a:solidFill>
                <a:srgbClr val="130AC0"/>
              </a:solidFill>
            </a:endParaRPr>
          </a:p>
        </p:txBody>
      </p:sp>
      <p:pic>
        <p:nvPicPr>
          <p:cNvPr id="128" name="图片 7">
            <a:extLst>
              <a:ext uri="{FF2B5EF4-FFF2-40B4-BE49-F238E27FC236}">
                <a16:creationId xmlns:a16="http://schemas.microsoft.com/office/drawing/2014/main" id="{DCF3C41F-5898-4C71-8651-DB948F64C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270" y="440878"/>
            <a:ext cx="5101926" cy="23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066C488-4C87-4C25-B3C0-F22C441B7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767" y="16385781"/>
            <a:ext cx="10968765" cy="5959610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79B261E3-F9E1-446B-8411-79E0541F3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89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549040CB-9B01-4D38-8E0E-AAEE8F50C9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47370"/>
              </p:ext>
            </p:extLst>
          </p:nvPr>
        </p:nvGraphicFramePr>
        <p:xfrm>
          <a:off x="14820693" y="22780041"/>
          <a:ext cx="14832984" cy="8952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7871430" imgH="4754637" progId="Visio.Drawing.15">
                  <p:embed/>
                </p:oleObj>
              </mc:Choice>
              <mc:Fallback>
                <p:oleObj name="Visio" r:id="rId5" imgW="7871430" imgH="4754637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0693" y="22780041"/>
                        <a:ext cx="14832984" cy="89520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对象 31">
            <a:extLst>
              <a:ext uri="{FF2B5EF4-FFF2-40B4-BE49-F238E27FC236}">
                <a16:creationId xmlns:a16="http://schemas.microsoft.com/office/drawing/2014/main" id="{BE980D43-63DF-409C-9190-7D9DADEA51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070260"/>
              </p:ext>
            </p:extLst>
          </p:nvPr>
        </p:nvGraphicFramePr>
        <p:xfrm>
          <a:off x="15605815" y="13375675"/>
          <a:ext cx="12989850" cy="5537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7" imgW="8572268" imgH="3642441" progId="Visio.Drawing.15">
                  <p:embed/>
                </p:oleObj>
              </mc:Choice>
              <mc:Fallback>
                <p:oleObj name="Visio" r:id="rId7" imgW="8572268" imgH="3642441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815" y="13375675"/>
                        <a:ext cx="12989850" cy="55378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TextBox 105">
            <a:extLst>
              <a:ext uri="{FF2B5EF4-FFF2-40B4-BE49-F238E27FC236}">
                <a16:creationId xmlns:a16="http://schemas.microsoft.com/office/drawing/2014/main" id="{1B4D44E2-D224-468C-B18B-218B655D4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8349" y="20790805"/>
            <a:ext cx="1815331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The SMSFR or the other kind of SMR can </a:t>
            </a:r>
            <a:r>
              <a:rPr lang="en-US" sz="32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utilize reactor fuel </a:t>
            </a:r>
            <a:r>
              <a:rPr lang="en-US" sz="3200" b="1" kern="0" dirty="0">
                <a:latin typeface="Arial" panose="020B0604020202020204" pitchFamily="34" charset="0"/>
                <a:cs typeface="Arial" panose="020B0604020202020204" pitchFamily="34" charset="0"/>
              </a:rPr>
              <a:t>from the two-component nuclear power system, and the SNF can be sent to a two-component nuclear power system for burning and recycling.</a:t>
            </a:r>
          </a:p>
          <a:p>
            <a:pPr marL="457200" marR="0" lvl="0" indent="-4572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2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 Box 16">
            <a:extLst>
              <a:ext uri="{FF2B5EF4-FFF2-40B4-BE49-F238E27FC236}">
                <a16:creationId xmlns:a16="http://schemas.microsoft.com/office/drawing/2014/main" id="{6268BF13-FCDA-4939-9F1C-858BEA9A0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8801" y="19725191"/>
            <a:ext cx="16916399" cy="7694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43894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30AC0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SMSFR in Two-Component Nuclear Reactor System</a:t>
            </a:r>
          </a:p>
        </p:txBody>
      </p:sp>
      <p:pic>
        <p:nvPicPr>
          <p:cNvPr id="136" name="图片 135">
            <a:extLst>
              <a:ext uri="{FF2B5EF4-FFF2-40B4-BE49-F238E27FC236}">
                <a16:creationId xmlns:a16="http://schemas.microsoft.com/office/drawing/2014/main" id="{D3FEC4BD-2F5B-4822-9846-CFEE5B257C2A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977825" y="19470544"/>
            <a:ext cx="7810227" cy="40790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Picture 1">
            <a:extLst>
              <a:ext uri="{FF2B5EF4-FFF2-40B4-BE49-F238E27FC236}">
                <a16:creationId xmlns:a16="http://schemas.microsoft.com/office/drawing/2014/main" id="{B2599FEC-D1DF-4F1C-82A4-1FF412067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782" y="779636"/>
            <a:ext cx="7353300" cy="186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矩形 37">
            <a:extLst>
              <a:ext uri="{FF2B5EF4-FFF2-40B4-BE49-F238E27FC236}">
                <a16:creationId xmlns:a16="http://schemas.microsoft.com/office/drawing/2014/main" id="{20108316-4F9F-447D-A41E-06AEE48B91CA}"/>
              </a:ext>
            </a:extLst>
          </p:cNvPr>
          <p:cNvSpPr/>
          <p:nvPr/>
        </p:nvSpPr>
        <p:spPr>
          <a:xfrm>
            <a:off x="10201632" y="21669457"/>
            <a:ext cx="802301" cy="304800"/>
          </a:xfrm>
          <a:prstGeom prst="rect">
            <a:avLst/>
          </a:prstGeom>
          <a:solidFill>
            <a:srgbClr val="FFE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>
                <a:solidFill>
                  <a:schemeClr val="tx1"/>
                </a:solidFill>
              </a:rPr>
              <a:t>XIAPU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pic>
        <p:nvPicPr>
          <p:cNvPr id="48" name="图片 47">
            <a:extLst>
              <a:ext uri="{FF2B5EF4-FFF2-40B4-BE49-F238E27FC236}">
                <a16:creationId xmlns:a16="http://schemas.microsoft.com/office/drawing/2014/main" id="{C5E47048-117B-432E-A579-AAC3A6954833}"/>
              </a:ext>
            </a:extLst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9900" y="9223655"/>
            <a:ext cx="8763000" cy="430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2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7114</TotalTime>
  <Words>713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Visio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depcik</dc:creator>
  <cp:lastModifiedBy>CONSTANTIN, Alina</cp:lastModifiedBy>
  <cp:revision>330</cp:revision>
  <cp:lastPrinted>2017-08-21T01:19:40Z</cp:lastPrinted>
  <dcterms:created xsi:type="dcterms:W3CDTF">2006-08-16T00:00:00Z</dcterms:created>
  <dcterms:modified xsi:type="dcterms:W3CDTF">2024-10-14T05:33:02Z</dcterms:modified>
</cp:coreProperties>
</file>