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2"/>
  </p:notesMasterIdLst>
  <p:sldIdLst>
    <p:sldId id="256" r:id="rId7"/>
    <p:sldId id="276" r:id="rId8"/>
    <p:sldId id="260" r:id="rId9"/>
    <p:sldId id="261" r:id="rId10"/>
    <p:sldId id="281" r:id="rId11"/>
    <p:sldId id="277" r:id="rId12"/>
    <p:sldId id="262" r:id="rId13"/>
    <p:sldId id="301" r:id="rId14"/>
    <p:sldId id="265" r:id="rId15"/>
    <p:sldId id="278" r:id="rId16"/>
    <p:sldId id="268" r:id="rId17"/>
    <p:sldId id="300" r:id="rId18"/>
    <p:sldId id="259" r:id="rId19"/>
    <p:sldId id="29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669B7-6D9A-43CF-9595-9486176D9EDA}" v="23" dt="2024-10-17T11:52:10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ERER, Carolynn" userId="eb5d7b13-5925-4c79-95df-2d8d46171bbd" providerId="ADAL" clId="{C47669B7-6D9A-43CF-9595-9486176D9EDA}"/>
    <pc:docChg chg="custSel addSld modSld">
      <pc:chgData name="SCHERER, Carolynn" userId="eb5d7b13-5925-4c79-95df-2d8d46171bbd" providerId="ADAL" clId="{C47669B7-6D9A-43CF-9595-9486176D9EDA}" dt="2024-10-17T11:54:45.600" v="216" actId="207"/>
      <pc:docMkLst>
        <pc:docMk/>
      </pc:docMkLst>
      <pc:sldChg chg="addSp modSp mod">
        <pc:chgData name="SCHERER, Carolynn" userId="eb5d7b13-5925-4c79-95df-2d8d46171bbd" providerId="ADAL" clId="{C47669B7-6D9A-43CF-9595-9486176D9EDA}" dt="2024-10-17T11:54:45.600" v="216" actId="207"/>
        <pc:sldMkLst>
          <pc:docMk/>
          <pc:sldMk cId="2279447705" sldId="259"/>
        </pc:sldMkLst>
        <pc:spChg chg="add mod">
          <ac:chgData name="SCHERER, Carolynn" userId="eb5d7b13-5925-4c79-95df-2d8d46171bbd" providerId="ADAL" clId="{C47669B7-6D9A-43CF-9595-9486176D9EDA}" dt="2024-10-17T11:54:45.600" v="216" actId="207"/>
          <ac:spMkLst>
            <pc:docMk/>
            <pc:sldMk cId="2279447705" sldId="259"/>
            <ac:spMk id="3" creationId="{4FC691AB-E514-C425-371F-E1672B4B644B}"/>
          </ac:spMkLst>
        </pc:spChg>
        <pc:spChg chg="mod">
          <ac:chgData name="SCHERER, Carolynn" userId="eb5d7b13-5925-4c79-95df-2d8d46171bbd" providerId="ADAL" clId="{C47669B7-6D9A-43CF-9595-9486176D9EDA}" dt="2024-10-17T11:52:22.266" v="179" actId="1076"/>
          <ac:spMkLst>
            <pc:docMk/>
            <pc:sldMk cId="2279447705" sldId="259"/>
            <ac:spMk id="4" creationId="{00000000-0000-0000-0000-000000000000}"/>
          </ac:spMkLst>
        </pc:spChg>
        <pc:spChg chg="mod">
          <ac:chgData name="SCHERER, Carolynn" userId="eb5d7b13-5925-4c79-95df-2d8d46171bbd" providerId="ADAL" clId="{C47669B7-6D9A-43CF-9595-9486176D9EDA}" dt="2024-10-17T11:52:44.201" v="184" actId="27636"/>
          <ac:spMkLst>
            <pc:docMk/>
            <pc:sldMk cId="2279447705" sldId="259"/>
            <ac:spMk id="5" creationId="{C42CE29D-9084-F8EF-EDDC-4A27FF40EBB6}"/>
          </ac:spMkLst>
        </pc:spChg>
        <pc:picChg chg="mod">
          <ac:chgData name="SCHERER, Carolynn" userId="eb5d7b13-5925-4c79-95df-2d8d46171bbd" providerId="ADAL" clId="{C47669B7-6D9A-43CF-9595-9486176D9EDA}" dt="2024-10-17T11:52:25.361" v="180" actId="1076"/>
          <ac:picMkLst>
            <pc:docMk/>
            <pc:sldMk cId="2279447705" sldId="259"/>
            <ac:picMk id="2" creationId="{B254C68C-55F1-3622-79B3-FF0A6862804A}"/>
          </ac:picMkLst>
        </pc:picChg>
      </pc:sldChg>
      <pc:sldChg chg="addSp modSp mod">
        <pc:chgData name="SCHERER, Carolynn" userId="eb5d7b13-5925-4c79-95df-2d8d46171bbd" providerId="ADAL" clId="{C47669B7-6D9A-43CF-9595-9486176D9EDA}" dt="2024-10-17T11:41:00.747" v="29" actId="14100"/>
        <pc:sldMkLst>
          <pc:docMk/>
          <pc:sldMk cId="2184792109" sldId="261"/>
        </pc:sldMkLst>
        <pc:spChg chg="mod">
          <ac:chgData name="SCHERER, Carolynn" userId="eb5d7b13-5925-4c79-95df-2d8d46171bbd" providerId="ADAL" clId="{C47669B7-6D9A-43CF-9595-9486176D9EDA}" dt="2024-10-17T11:40:56.021" v="28" actId="20577"/>
          <ac:spMkLst>
            <pc:docMk/>
            <pc:sldMk cId="2184792109" sldId="261"/>
            <ac:spMk id="6" creationId="{ACE0BD1B-2D0B-4108-9BF9-24F8D0A62A4A}"/>
          </ac:spMkLst>
        </pc:spChg>
        <pc:grpChg chg="mod">
          <ac:chgData name="SCHERER, Carolynn" userId="eb5d7b13-5925-4c79-95df-2d8d46171bbd" providerId="ADAL" clId="{C47669B7-6D9A-43CF-9595-9486176D9EDA}" dt="2024-10-17T11:40:41.823" v="25" actId="1076"/>
          <ac:grpSpMkLst>
            <pc:docMk/>
            <pc:sldMk cId="2184792109" sldId="261"/>
            <ac:grpSpMk id="3" creationId="{978B456C-084A-4CE8-834F-06BD7489B1AC}"/>
          </ac:grpSpMkLst>
        </pc:grpChg>
        <pc:grpChg chg="mod">
          <ac:chgData name="SCHERER, Carolynn" userId="eb5d7b13-5925-4c79-95df-2d8d46171bbd" providerId="ADAL" clId="{C47669B7-6D9A-43CF-9595-9486176D9EDA}" dt="2024-10-17T11:40:52.735" v="27" actId="1076"/>
          <ac:grpSpMkLst>
            <pc:docMk/>
            <pc:sldMk cId="2184792109" sldId="261"/>
            <ac:grpSpMk id="5" creationId="{54643D3C-30ED-8A09-AB00-02F0FEC1B1B7}"/>
          </ac:grpSpMkLst>
        </pc:grpChg>
        <pc:grpChg chg="add mod">
          <ac:chgData name="SCHERER, Carolynn" userId="eb5d7b13-5925-4c79-95df-2d8d46171bbd" providerId="ADAL" clId="{C47669B7-6D9A-43CF-9595-9486176D9EDA}" dt="2024-10-17T11:40:46.665" v="26" actId="1076"/>
          <ac:grpSpMkLst>
            <pc:docMk/>
            <pc:sldMk cId="2184792109" sldId="261"/>
            <ac:grpSpMk id="13" creationId="{740908DB-2A69-9457-35A5-FF61FC4134CD}"/>
          </ac:grpSpMkLst>
        </pc:grpChg>
        <pc:grpChg chg="mod">
          <ac:chgData name="SCHERER, Carolynn" userId="eb5d7b13-5925-4c79-95df-2d8d46171bbd" providerId="ADAL" clId="{C47669B7-6D9A-43CF-9595-9486176D9EDA}" dt="2024-10-17T11:39:18.005" v="10" actId="1076"/>
          <ac:grpSpMkLst>
            <pc:docMk/>
            <pc:sldMk cId="2184792109" sldId="261"/>
            <ac:grpSpMk id="17" creationId="{2DE85A11-1F9E-40DF-84D2-28C910CCA84E}"/>
          </ac:grpSpMkLst>
        </pc:grpChg>
        <pc:picChg chg="mod">
          <ac:chgData name="SCHERER, Carolynn" userId="eb5d7b13-5925-4c79-95df-2d8d46171bbd" providerId="ADAL" clId="{C47669B7-6D9A-43CF-9595-9486176D9EDA}" dt="2024-10-17T11:40:46.665" v="26" actId="1076"/>
          <ac:picMkLst>
            <pc:docMk/>
            <pc:sldMk cId="2184792109" sldId="261"/>
            <ac:picMk id="11" creationId="{7CCF1D67-2896-F1A7-1BD3-B4D92197D328}"/>
          </ac:picMkLst>
        </pc:picChg>
        <pc:picChg chg="mod">
          <ac:chgData name="SCHERER, Carolynn" userId="eb5d7b13-5925-4c79-95df-2d8d46171bbd" providerId="ADAL" clId="{C47669B7-6D9A-43CF-9595-9486176D9EDA}" dt="2024-10-17T11:40:46.665" v="26" actId="1076"/>
          <ac:picMkLst>
            <pc:docMk/>
            <pc:sldMk cId="2184792109" sldId="261"/>
            <ac:picMk id="12" creationId="{78954C19-8F23-4564-E763-FA9808A303CF}"/>
          </ac:picMkLst>
        </pc:picChg>
        <pc:picChg chg="add mod">
          <ac:chgData name="SCHERER, Carolynn" userId="eb5d7b13-5925-4c79-95df-2d8d46171bbd" providerId="ADAL" clId="{C47669B7-6D9A-43CF-9595-9486176D9EDA}" dt="2024-10-17T11:41:00.747" v="29" actId="14100"/>
          <ac:picMkLst>
            <pc:docMk/>
            <pc:sldMk cId="2184792109" sldId="261"/>
            <ac:picMk id="14" creationId="{3B857830-F6AA-461C-A3E3-AAB32F48DD8B}"/>
          </ac:picMkLst>
        </pc:picChg>
      </pc:sldChg>
      <pc:sldChg chg="modSp mod">
        <pc:chgData name="SCHERER, Carolynn" userId="eb5d7b13-5925-4c79-95df-2d8d46171bbd" providerId="ADAL" clId="{C47669B7-6D9A-43CF-9595-9486176D9EDA}" dt="2024-10-17T11:44:12.767" v="91" actId="207"/>
        <pc:sldMkLst>
          <pc:docMk/>
          <pc:sldMk cId="4260511086" sldId="262"/>
        </pc:sldMkLst>
        <pc:spChg chg="mod">
          <ac:chgData name="SCHERER, Carolynn" userId="eb5d7b13-5925-4c79-95df-2d8d46171bbd" providerId="ADAL" clId="{C47669B7-6D9A-43CF-9595-9486176D9EDA}" dt="2024-10-17T11:44:12.767" v="91" actId="207"/>
          <ac:spMkLst>
            <pc:docMk/>
            <pc:sldMk cId="4260511086" sldId="262"/>
            <ac:spMk id="2" creationId="{00000000-0000-0000-0000-000000000000}"/>
          </ac:spMkLst>
        </pc:spChg>
        <pc:spChg chg="mod">
          <ac:chgData name="SCHERER, Carolynn" userId="eb5d7b13-5925-4c79-95df-2d8d46171bbd" providerId="ADAL" clId="{C47669B7-6D9A-43CF-9595-9486176D9EDA}" dt="2024-10-17T11:42:26.215" v="63" actId="27636"/>
          <ac:spMkLst>
            <pc:docMk/>
            <pc:sldMk cId="4260511086" sldId="262"/>
            <ac:spMk id="7" creationId="{00000000-0000-0000-0000-000000000000}"/>
          </ac:spMkLst>
        </pc:spChg>
      </pc:sldChg>
      <pc:sldChg chg="addSp modSp mod">
        <pc:chgData name="SCHERER, Carolynn" userId="eb5d7b13-5925-4c79-95df-2d8d46171bbd" providerId="ADAL" clId="{C47669B7-6D9A-43CF-9595-9486176D9EDA}" dt="2024-10-17T11:41:51.552" v="40" actId="255"/>
        <pc:sldMkLst>
          <pc:docMk/>
          <pc:sldMk cId="2143307316" sldId="283"/>
        </pc:sldMkLst>
        <pc:spChg chg="add mod">
          <ac:chgData name="SCHERER, Carolynn" userId="eb5d7b13-5925-4c79-95df-2d8d46171bbd" providerId="ADAL" clId="{C47669B7-6D9A-43CF-9595-9486176D9EDA}" dt="2024-10-17T11:41:51.552" v="40" actId="255"/>
          <ac:spMkLst>
            <pc:docMk/>
            <pc:sldMk cId="2143307316" sldId="283"/>
            <ac:spMk id="2" creationId="{4FDD54A8-8336-12A5-09E6-9FB5FAD1B3BC}"/>
          </ac:spMkLst>
        </pc:spChg>
      </pc:sldChg>
      <pc:sldChg chg="addSp modSp">
        <pc:chgData name="SCHERER, Carolynn" userId="eb5d7b13-5925-4c79-95df-2d8d46171bbd" providerId="ADAL" clId="{C47669B7-6D9A-43CF-9595-9486176D9EDA}" dt="2024-10-17T11:42:01.024" v="41"/>
        <pc:sldMkLst>
          <pc:docMk/>
          <pc:sldMk cId="1286871385" sldId="284"/>
        </pc:sldMkLst>
        <pc:spChg chg="add mod">
          <ac:chgData name="SCHERER, Carolynn" userId="eb5d7b13-5925-4c79-95df-2d8d46171bbd" providerId="ADAL" clId="{C47669B7-6D9A-43CF-9595-9486176D9EDA}" dt="2024-10-17T11:42:01.024" v="41"/>
          <ac:spMkLst>
            <pc:docMk/>
            <pc:sldMk cId="1286871385" sldId="284"/>
            <ac:spMk id="2" creationId="{E3792EDC-A25E-2C6B-9439-9B1EE7E4AE1E}"/>
          </ac:spMkLst>
        </pc:spChg>
      </pc:sldChg>
      <pc:sldChg chg="addSp delSp modSp new mod modClrScheme chgLayout">
        <pc:chgData name="SCHERER, Carolynn" userId="eb5d7b13-5925-4c79-95df-2d8d46171bbd" providerId="ADAL" clId="{C47669B7-6D9A-43CF-9595-9486176D9EDA}" dt="2024-10-17T11:50:17.288" v="149" actId="20577"/>
        <pc:sldMkLst>
          <pc:docMk/>
          <pc:sldMk cId="3315793283" sldId="299"/>
        </pc:sldMkLst>
        <pc:spChg chg="mod">
          <ac:chgData name="SCHERER, Carolynn" userId="eb5d7b13-5925-4c79-95df-2d8d46171bbd" providerId="ADAL" clId="{C47669B7-6D9A-43CF-9595-9486176D9EDA}" dt="2024-10-17T11:48:12.749" v="139" actId="2711"/>
          <ac:spMkLst>
            <pc:docMk/>
            <pc:sldMk cId="3315793283" sldId="299"/>
            <ac:spMk id="2" creationId="{41C331C9-24F8-F6B3-D44A-F8E213D4EBBF}"/>
          </ac:spMkLst>
        </pc:spChg>
        <pc:spChg chg="del mod">
          <ac:chgData name="SCHERER, Carolynn" userId="eb5d7b13-5925-4c79-95df-2d8d46171bbd" providerId="ADAL" clId="{C47669B7-6D9A-43CF-9595-9486176D9EDA}" dt="2024-10-17T11:47:42.882" v="136" actId="26606"/>
          <ac:spMkLst>
            <pc:docMk/>
            <pc:sldMk cId="3315793283" sldId="299"/>
            <ac:spMk id="3" creationId="{CD3AEDE6-D496-F71A-BCA5-66289EF72880}"/>
          </ac:spMkLst>
        </pc:spChg>
        <pc:spChg chg="del">
          <ac:chgData name="SCHERER, Carolynn" userId="eb5d7b13-5925-4c79-95df-2d8d46171bbd" providerId="ADAL" clId="{C47669B7-6D9A-43CF-9595-9486176D9EDA}" dt="2024-10-17T11:47:42.882" v="136" actId="26606"/>
          <ac:spMkLst>
            <pc:docMk/>
            <pc:sldMk cId="3315793283" sldId="299"/>
            <ac:spMk id="4" creationId="{C65FEF78-47E1-C6C2-71AF-19C7222AC172}"/>
          </ac:spMkLst>
        </pc:spChg>
        <pc:graphicFrameChg chg="add mod">
          <ac:chgData name="SCHERER, Carolynn" userId="eb5d7b13-5925-4c79-95df-2d8d46171bbd" providerId="ADAL" clId="{C47669B7-6D9A-43CF-9595-9486176D9EDA}" dt="2024-10-17T11:50:17.288" v="149" actId="20577"/>
          <ac:graphicFrameMkLst>
            <pc:docMk/>
            <pc:sldMk cId="3315793283" sldId="299"/>
            <ac:graphicFrameMk id="6" creationId="{E30B047E-0B8C-AF8F-84BC-7EBC4291E40A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26.svg"/><Relationship Id="rId1" Type="http://schemas.openxmlformats.org/officeDocument/2006/relationships/image" Target="../media/image37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9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26.svg"/><Relationship Id="rId1" Type="http://schemas.openxmlformats.org/officeDocument/2006/relationships/image" Target="../media/image37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B6C24-381E-4065-B1E3-3551D06B34A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035B05-20DB-49AC-8AC0-0EA527E38D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 smtClean="0">
              <a:ea typeface="Times New Roman" panose="02020603050405020304" pitchFamily="18" charset="0"/>
            </a:rPr>
            <a:t>Existing legal and regulatory framework</a:t>
          </a:r>
          <a:r>
            <a:rPr lang="en-GB" sz="1800" dirty="0" smtClean="0">
              <a:ea typeface="Times New Roman" panose="02020603050405020304" pitchFamily="18" charset="0"/>
            </a:rPr>
            <a:t> for NPP is generally applicable to TNM/TNPP life cycle, despite absence of specific international rules. May require modifications for safeguards, nuclear damage civil liability, etc. </a:t>
          </a:r>
          <a:endParaRPr lang="en-US" sz="1800" dirty="0"/>
        </a:p>
      </dgm:t>
    </dgm:pt>
    <dgm:pt modelId="{9C8920C3-7F4D-4CFD-A13C-2B3E9BBC65A1}" type="parTrans" cxnId="{F9BBAFEE-F76C-4C1B-9181-2212B32FB48E}">
      <dgm:prSet/>
      <dgm:spPr/>
      <dgm:t>
        <a:bodyPr/>
        <a:lstStyle/>
        <a:p>
          <a:endParaRPr lang="en-US"/>
        </a:p>
      </dgm:t>
    </dgm:pt>
    <dgm:pt modelId="{1C6D0730-B595-4B8B-A0FC-CB375E608258}" type="sibTrans" cxnId="{F9BBAFEE-F76C-4C1B-9181-2212B32FB48E}">
      <dgm:prSet/>
      <dgm:spPr/>
      <dgm:t>
        <a:bodyPr/>
        <a:lstStyle/>
        <a:p>
          <a:endParaRPr lang="en-US"/>
        </a:p>
      </dgm:t>
    </dgm:pt>
    <dgm:pt modelId="{EFD6E644-8D11-4337-9D84-57466B4262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smtClean="0">
              <a:ea typeface="Times New Roman" panose="02020603050405020304" pitchFamily="18" charset="0"/>
            </a:rPr>
            <a:t>Differences in regulatory framework compared to NPPs is primarily related to </a:t>
          </a:r>
          <a:r>
            <a:rPr lang="en-GB" sz="1800" b="1" dirty="0" smtClean="0">
              <a:ea typeface="Times New Roman" panose="02020603050405020304" pitchFamily="18" charset="0"/>
            </a:rPr>
            <a:t>marine specifics of a TNM </a:t>
          </a:r>
          <a:r>
            <a:rPr lang="en-GB" sz="1800" dirty="0" smtClean="0">
              <a:ea typeface="Times New Roman" panose="02020603050405020304" pitchFamily="18" charset="0"/>
            </a:rPr>
            <a:t>(floating and immersed designs,) and maritime laws regarding transport of TNM/TNPP between Supplier State and Host State. May need innovative licensing mechanisms </a:t>
          </a:r>
          <a:endParaRPr lang="en-US" sz="1800" dirty="0"/>
        </a:p>
      </dgm:t>
    </dgm:pt>
    <dgm:pt modelId="{B762771A-9306-4DD5-A5F0-51A373021604}" type="parTrans" cxnId="{BC5B05B0-0135-4E01-9405-C4417AF2709B}">
      <dgm:prSet/>
      <dgm:spPr/>
      <dgm:t>
        <a:bodyPr/>
        <a:lstStyle/>
        <a:p>
          <a:endParaRPr lang="en-US"/>
        </a:p>
      </dgm:t>
    </dgm:pt>
    <dgm:pt modelId="{D1998D69-B570-4023-B425-6B14F15CF39B}" type="sibTrans" cxnId="{BC5B05B0-0135-4E01-9405-C4417AF2709B}">
      <dgm:prSet/>
      <dgm:spPr/>
      <dgm:t>
        <a:bodyPr/>
        <a:lstStyle/>
        <a:p>
          <a:endParaRPr lang="en-US"/>
        </a:p>
      </dgm:t>
    </dgm:pt>
    <dgm:pt modelId="{D606ED36-EDBF-47A1-A9E9-3F0CDB3E77F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>
              <a:ea typeface="Times New Roman" panose="02020603050405020304" pitchFamily="18" charset="0"/>
            </a:rPr>
            <a:t>Identified "gaps" in legal framework of TNM/TNPP for current technology development stage, may be covered by </a:t>
          </a:r>
          <a:r>
            <a:rPr lang="en-GB" b="1" dirty="0" smtClean="0">
              <a:ea typeface="Times New Roman" panose="02020603050405020304" pitchFamily="18" charset="0"/>
            </a:rPr>
            <a:t>Intergovernmental Agreements </a:t>
          </a:r>
          <a:r>
            <a:rPr lang="en-GB" dirty="0" smtClean="0">
              <a:ea typeface="Times New Roman" panose="02020603050405020304" pitchFamily="18" charset="0"/>
            </a:rPr>
            <a:t>for the implementation of particular TNMPP projects. </a:t>
          </a:r>
          <a:endParaRPr lang="en-US" dirty="0"/>
        </a:p>
      </dgm:t>
    </dgm:pt>
    <dgm:pt modelId="{CF8F9230-816F-4B38-A0F1-2AE7A23D887B}" type="parTrans" cxnId="{F1F62960-2877-41ED-BD5F-E1DC29879279}">
      <dgm:prSet/>
      <dgm:spPr/>
      <dgm:t>
        <a:bodyPr/>
        <a:lstStyle/>
        <a:p>
          <a:endParaRPr lang="en-US"/>
        </a:p>
      </dgm:t>
    </dgm:pt>
    <dgm:pt modelId="{187F54C1-F841-4A50-AF5A-148140FC61C1}" type="sibTrans" cxnId="{F1F62960-2877-41ED-BD5F-E1DC29879279}">
      <dgm:prSet/>
      <dgm:spPr/>
      <dgm:t>
        <a:bodyPr/>
        <a:lstStyle/>
        <a:p>
          <a:endParaRPr lang="en-US"/>
        </a:p>
      </dgm:t>
    </dgm:pt>
    <dgm:pt modelId="{C436841C-CFAC-44F0-9FB3-820C3858FEC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smtClean="0">
              <a:ea typeface="Times New Roman" panose="02020603050405020304" pitchFamily="18" charset="0"/>
            </a:rPr>
            <a:t>TNM Pilot Projects (FOAK) </a:t>
          </a:r>
          <a:r>
            <a:rPr lang="en-GB" dirty="0" smtClean="0">
              <a:ea typeface="Times New Roman" panose="02020603050405020304" pitchFamily="18" charset="0"/>
            </a:rPr>
            <a:t>will bring new practical information for further deployment of TNM/TNMPP.</a:t>
          </a:r>
          <a:endParaRPr lang="en-US" dirty="0"/>
        </a:p>
      </dgm:t>
    </dgm:pt>
    <dgm:pt modelId="{653F2AA0-FDC4-49FC-AFEC-2E4C60EAFEC8}" type="parTrans" cxnId="{B2BDD7E9-B033-4AA1-A295-4496AECE6F9E}">
      <dgm:prSet/>
      <dgm:spPr/>
      <dgm:t>
        <a:bodyPr/>
        <a:lstStyle/>
        <a:p>
          <a:endParaRPr lang="en-US"/>
        </a:p>
      </dgm:t>
    </dgm:pt>
    <dgm:pt modelId="{B8BADCCB-E92C-438C-9FD2-790066E98C71}" type="sibTrans" cxnId="{B2BDD7E9-B033-4AA1-A295-4496AECE6F9E}">
      <dgm:prSet/>
      <dgm:spPr/>
      <dgm:t>
        <a:bodyPr/>
        <a:lstStyle/>
        <a:p>
          <a:endParaRPr lang="en-US"/>
        </a:p>
      </dgm:t>
    </dgm:pt>
    <dgm:pt modelId="{F5A7E56D-0944-46AD-8EFB-34644126780D}" type="pres">
      <dgm:prSet presAssocID="{24DB6C24-381E-4065-B1E3-3551D06B34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CED57705-4113-4EE3-955E-D4507B6C17A5}" type="pres">
      <dgm:prSet presAssocID="{93035B05-20DB-49AC-8AC0-0EA527E38DCA}" presName="compNode" presStyleCnt="0"/>
      <dgm:spPr/>
    </dgm:pt>
    <dgm:pt modelId="{CA0D707E-D47A-4EF8-8787-E3EF94C51099}" type="pres">
      <dgm:prSet presAssocID="{93035B05-20DB-49AC-8AC0-0EA527E38DCA}" presName="bgRect" presStyleLbl="bgShp" presStyleIdx="0" presStyleCnt="4"/>
      <dgm:spPr/>
    </dgm:pt>
    <dgm:pt modelId="{9151ADBF-0A4F-4253-BEDF-51A68C31F794}" type="pres">
      <dgm:prSet presAssocID="{93035B05-20DB-49AC-8AC0-0EA527E38DC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AT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D553480-5B70-465B-997C-FA80C0BC42B2}" type="pres">
      <dgm:prSet presAssocID="{93035B05-20DB-49AC-8AC0-0EA527E38DCA}" presName="spaceRect" presStyleCnt="0"/>
      <dgm:spPr/>
    </dgm:pt>
    <dgm:pt modelId="{7692B3D6-91CD-462E-AF99-36496BC45E30}" type="pres">
      <dgm:prSet presAssocID="{93035B05-20DB-49AC-8AC0-0EA527E38DC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de-AT"/>
        </a:p>
      </dgm:t>
    </dgm:pt>
    <dgm:pt modelId="{E71C4F13-9635-4161-8AEE-6DD5F565A0D0}" type="pres">
      <dgm:prSet presAssocID="{1C6D0730-B595-4B8B-A0FC-CB375E608258}" presName="sibTrans" presStyleCnt="0"/>
      <dgm:spPr/>
    </dgm:pt>
    <dgm:pt modelId="{C71E486D-09CB-42D3-88AA-89291C2EE223}" type="pres">
      <dgm:prSet presAssocID="{EFD6E644-8D11-4337-9D84-57466B426232}" presName="compNode" presStyleCnt="0"/>
      <dgm:spPr/>
    </dgm:pt>
    <dgm:pt modelId="{183110E4-37EC-4244-A107-51F95C99936A}" type="pres">
      <dgm:prSet presAssocID="{EFD6E644-8D11-4337-9D84-57466B426232}" presName="bgRect" presStyleLbl="bgShp" presStyleIdx="1" presStyleCnt="4" custScaleY="126906"/>
      <dgm:spPr/>
    </dgm:pt>
    <dgm:pt modelId="{F7B7493A-66D1-4DD5-95DD-254D6E55C5F3}" type="pres">
      <dgm:prSet presAssocID="{EFD6E644-8D11-4337-9D84-57466B426232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AT"/>
        </a:p>
      </dgm:t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9083B1DC-1098-463F-9248-E3A996E56618}" type="pres">
      <dgm:prSet presAssocID="{EFD6E644-8D11-4337-9D84-57466B426232}" presName="spaceRect" presStyleCnt="0"/>
      <dgm:spPr/>
    </dgm:pt>
    <dgm:pt modelId="{78677DCD-6615-4C96-87BD-22E9BD77CBB9}" type="pres">
      <dgm:prSet presAssocID="{EFD6E644-8D11-4337-9D84-57466B42623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de-AT"/>
        </a:p>
      </dgm:t>
    </dgm:pt>
    <dgm:pt modelId="{A300FEB5-29DE-48D9-8829-CA7291A9A0D8}" type="pres">
      <dgm:prSet presAssocID="{D1998D69-B570-4023-B425-6B14F15CF39B}" presName="sibTrans" presStyleCnt="0"/>
      <dgm:spPr/>
    </dgm:pt>
    <dgm:pt modelId="{A82141F3-66F7-4C69-83EC-179E5985D660}" type="pres">
      <dgm:prSet presAssocID="{D606ED36-EDBF-47A1-A9E9-3F0CDB3E77F1}" presName="compNode" presStyleCnt="0"/>
      <dgm:spPr/>
    </dgm:pt>
    <dgm:pt modelId="{593A2EE7-38F3-4C06-8DC1-2BFBC195FA84}" type="pres">
      <dgm:prSet presAssocID="{D606ED36-EDBF-47A1-A9E9-3F0CDB3E77F1}" presName="bgRect" presStyleLbl="bgShp" presStyleIdx="2" presStyleCnt="4"/>
      <dgm:spPr/>
    </dgm:pt>
    <dgm:pt modelId="{C2AB2748-7865-4A68-AA3D-570EC7E720DA}" type="pres">
      <dgm:prSet presAssocID="{D606ED36-EDBF-47A1-A9E9-3F0CDB3E77F1}" presName="iconRect" presStyleLbl="node1" presStyleIdx="2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AT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6A87E84-5247-4DD4-8831-1A88438CFD3F}" type="pres">
      <dgm:prSet presAssocID="{D606ED36-EDBF-47A1-A9E9-3F0CDB3E77F1}" presName="spaceRect" presStyleCnt="0"/>
      <dgm:spPr/>
    </dgm:pt>
    <dgm:pt modelId="{B6019D38-0ECB-40A2-933D-6EF0198B8DC1}" type="pres">
      <dgm:prSet presAssocID="{D606ED36-EDBF-47A1-A9E9-3F0CDB3E77F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de-AT"/>
        </a:p>
      </dgm:t>
    </dgm:pt>
    <dgm:pt modelId="{67A6F4AC-96FA-4013-8BA4-A2F850F54B3C}" type="pres">
      <dgm:prSet presAssocID="{187F54C1-F841-4A50-AF5A-148140FC61C1}" presName="sibTrans" presStyleCnt="0"/>
      <dgm:spPr/>
    </dgm:pt>
    <dgm:pt modelId="{CB6F01C6-446C-4BA6-8891-C43A82086DE7}" type="pres">
      <dgm:prSet presAssocID="{C436841C-CFAC-44F0-9FB3-820C3858FEC5}" presName="compNode" presStyleCnt="0"/>
      <dgm:spPr/>
    </dgm:pt>
    <dgm:pt modelId="{57EFBA99-DFCB-4A68-B0B4-B12F1811C314}" type="pres">
      <dgm:prSet presAssocID="{C436841C-CFAC-44F0-9FB3-820C3858FEC5}" presName="bgRect" presStyleLbl="bgShp" presStyleIdx="3" presStyleCnt="4" custLinFactNeighborX="1089"/>
      <dgm:spPr/>
    </dgm:pt>
    <dgm:pt modelId="{5B321FC0-EA49-489D-82A5-12FF19518BF5}" type="pres">
      <dgm:prSet presAssocID="{C436841C-CFAC-44F0-9FB3-820C3858FEC5}" presName="iconRect" presStyleLbl="node1" presStyleIdx="3" presStyleCnt="4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AT"/>
        </a:p>
      </dgm:t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6D88497-A780-4134-9A40-C0013CFFFF45}" type="pres">
      <dgm:prSet presAssocID="{C436841C-CFAC-44F0-9FB3-820C3858FEC5}" presName="spaceRect" presStyleCnt="0"/>
      <dgm:spPr/>
    </dgm:pt>
    <dgm:pt modelId="{05C6177D-76BD-43FD-8C1A-D638E3F111D0}" type="pres">
      <dgm:prSet presAssocID="{C436841C-CFAC-44F0-9FB3-820C3858FEC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de-AT"/>
        </a:p>
      </dgm:t>
    </dgm:pt>
  </dgm:ptLst>
  <dgm:cxnLst>
    <dgm:cxn modelId="{B2C44FF0-AD89-42A0-B519-67B8915BE0FC}" type="presOf" srcId="{EFD6E644-8D11-4337-9D84-57466B426232}" destId="{78677DCD-6615-4C96-87BD-22E9BD77CBB9}" srcOrd="0" destOrd="0" presId="urn:microsoft.com/office/officeart/2018/2/layout/IconVerticalSolidList"/>
    <dgm:cxn modelId="{BC5B05B0-0135-4E01-9405-C4417AF2709B}" srcId="{24DB6C24-381E-4065-B1E3-3551D06B34A2}" destId="{EFD6E644-8D11-4337-9D84-57466B426232}" srcOrd="1" destOrd="0" parTransId="{B762771A-9306-4DD5-A5F0-51A373021604}" sibTransId="{D1998D69-B570-4023-B425-6B14F15CF39B}"/>
    <dgm:cxn modelId="{F1F62960-2877-41ED-BD5F-E1DC29879279}" srcId="{24DB6C24-381E-4065-B1E3-3551D06B34A2}" destId="{D606ED36-EDBF-47A1-A9E9-3F0CDB3E77F1}" srcOrd="2" destOrd="0" parTransId="{CF8F9230-816F-4B38-A0F1-2AE7A23D887B}" sibTransId="{187F54C1-F841-4A50-AF5A-148140FC61C1}"/>
    <dgm:cxn modelId="{F9BBAFEE-F76C-4C1B-9181-2212B32FB48E}" srcId="{24DB6C24-381E-4065-B1E3-3551D06B34A2}" destId="{93035B05-20DB-49AC-8AC0-0EA527E38DCA}" srcOrd="0" destOrd="0" parTransId="{9C8920C3-7F4D-4CFD-A13C-2B3E9BBC65A1}" sibTransId="{1C6D0730-B595-4B8B-A0FC-CB375E608258}"/>
    <dgm:cxn modelId="{F906706D-B908-4219-A99C-5482D7C80ADF}" type="presOf" srcId="{C436841C-CFAC-44F0-9FB3-820C3858FEC5}" destId="{05C6177D-76BD-43FD-8C1A-D638E3F111D0}" srcOrd="0" destOrd="0" presId="urn:microsoft.com/office/officeart/2018/2/layout/IconVerticalSolidList"/>
    <dgm:cxn modelId="{6811EF40-AD27-47B9-BC54-F58987027B96}" type="presOf" srcId="{24DB6C24-381E-4065-B1E3-3551D06B34A2}" destId="{F5A7E56D-0944-46AD-8EFB-34644126780D}" srcOrd="0" destOrd="0" presId="urn:microsoft.com/office/officeart/2018/2/layout/IconVerticalSolidList"/>
    <dgm:cxn modelId="{F812F599-7047-40CF-A23E-45C50D0CC9B9}" type="presOf" srcId="{93035B05-20DB-49AC-8AC0-0EA527E38DCA}" destId="{7692B3D6-91CD-462E-AF99-36496BC45E30}" srcOrd="0" destOrd="0" presId="urn:microsoft.com/office/officeart/2018/2/layout/IconVerticalSolidList"/>
    <dgm:cxn modelId="{1F15199E-686A-45DA-BB24-13EFA2A58BF0}" type="presOf" srcId="{D606ED36-EDBF-47A1-A9E9-3F0CDB3E77F1}" destId="{B6019D38-0ECB-40A2-933D-6EF0198B8DC1}" srcOrd="0" destOrd="0" presId="urn:microsoft.com/office/officeart/2018/2/layout/IconVerticalSolidList"/>
    <dgm:cxn modelId="{B2BDD7E9-B033-4AA1-A295-4496AECE6F9E}" srcId="{24DB6C24-381E-4065-B1E3-3551D06B34A2}" destId="{C436841C-CFAC-44F0-9FB3-820C3858FEC5}" srcOrd="3" destOrd="0" parTransId="{653F2AA0-FDC4-49FC-AFEC-2E4C60EAFEC8}" sibTransId="{B8BADCCB-E92C-438C-9FD2-790066E98C71}"/>
    <dgm:cxn modelId="{903EA410-DD35-4656-BA4F-A8C7DBFBA57D}" type="presParOf" srcId="{F5A7E56D-0944-46AD-8EFB-34644126780D}" destId="{CED57705-4113-4EE3-955E-D4507B6C17A5}" srcOrd="0" destOrd="0" presId="urn:microsoft.com/office/officeart/2018/2/layout/IconVerticalSolidList"/>
    <dgm:cxn modelId="{6F3D9162-B90E-4A9A-92C3-985F33306DC0}" type="presParOf" srcId="{CED57705-4113-4EE3-955E-D4507B6C17A5}" destId="{CA0D707E-D47A-4EF8-8787-E3EF94C51099}" srcOrd="0" destOrd="0" presId="urn:microsoft.com/office/officeart/2018/2/layout/IconVerticalSolidList"/>
    <dgm:cxn modelId="{C71E0415-77FE-4953-BCCE-5D947570F0D8}" type="presParOf" srcId="{CED57705-4113-4EE3-955E-D4507B6C17A5}" destId="{9151ADBF-0A4F-4253-BEDF-51A68C31F794}" srcOrd="1" destOrd="0" presId="urn:microsoft.com/office/officeart/2018/2/layout/IconVerticalSolidList"/>
    <dgm:cxn modelId="{9D3314FC-E390-479D-9F80-4733A533C230}" type="presParOf" srcId="{CED57705-4113-4EE3-955E-D4507B6C17A5}" destId="{7D553480-5B70-465B-997C-FA80C0BC42B2}" srcOrd="2" destOrd="0" presId="urn:microsoft.com/office/officeart/2018/2/layout/IconVerticalSolidList"/>
    <dgm:cxn modelId="{2D385576-F494-49FF-9433-8A1392BBC0FB}" type="presParOf" srcId="{CED57705-4113-4EE3-955E-D4507B6C17A5}" destId="{7692B3D6-91CD-462E-AF99-36496BC45E30}" srcOrd="3" destOrd="0" presId="urn:microsoft.com/office/officeart/2018/2/layout/IconVerticalSolidList"/>
    <dgm:cxn modelId="{AB7D9C0A-A346-46FF-9C0B-2817D026D138}" type="presParOf" srcId="{F5A7E56D-0944-46AD-8EFB-34644126780D}" destId="{E71C4F13-9635-4161-8AEE-6DD5F565A0D0}" srcOrd="1" destOrd="0" presId="urn:microsoft.com/office/officeart/2018/2/layout/IconVerticalSolidList"/>
    <dgm:cxn modelId="{15F63DA6-618E-4979-A2EF-4D0E7F1B6496}" type="presParOf" srcId="{F5A7E56D-0944-46AD-8EFB-34644126780D}" destId="{C71E486D-09CB-42D3-88AA-89291C2EE223}" srcOrd="2" destOrd="0" presId="urn:microsoft.com/office/officeart/2018/2/layout/IconVerticalSolidList"/>
    <dgm:cxn modelId="{6D8ADC1F-8D4D-4A0C-B1A1-68B4B7D1F1E4}" type="presParOf" srcId="{C71E486D-09CB-42D3-88AA-89291C2EE223}" destId="{183110E4-37EC-4244-A107-51F95C99936A}" srcOrd="0" destOrd="0" presId="urn:microsoft.com/office/officeart/2018/2/layout/IconVerticalSolidList"/>
    <dgm:cxn modelId="{3A6D6DA4-98B7-4434-BA49-43B1FB75D4B3}" type="presParOf" srcId="{C71E486D-09CB-42D3-88AA-89291C2EE223}" destId="{F7B7493A-66D1-4DD5-95DD-254D6E55C5F3}" srcOrd="1" destOrd="0" presId="urn:microsoft.com/office/officeart/2018/2/layout/IconVerticalSolidList"/>
    <dgm:cxn modelId="{5ABD9419-5571-4F14-BB3B-DAC9CC556A9D}" type="presParOf" srcId="{C71E486D-09CB-42D3-88AA-89291C2EE223}" destId="{9083B1DC-1098-463F-9248-E3A996E56618}" srcOrd="2" destOrd="0" presId="urn:microsoft.com/office/officeart/2018/2/layout/IconVerticalSolidList"/>
    <dgm:cxn modelId="{B01B5EC6-23A4-48D2-84C3-F44EF64DCD2C}" type="presParOf" srcId="{C71E486D-09CB-42D3-88AA-89291C2EE223}" destId="{78677DCD-6615-4C96-87BD-22E9BD77CBB9}" srcOrd="3" destOrd="0" presId="urn:microsoft.com/office/officeart/2018/2/layout/IconVerticalSolidList"/>
    <dgm:cxn modelId="{89ED71CF-FC79-4C7F-9B0C-68D2E7045B40}" type="presParOf" srcId="{F5A7E56D-0944-46AD-8EFB-34644126780D}" destId="{A300FEB5-29DE-48D9-8829-CA7291A9A0D8}" srcOrd="3" destOrd="0" presId="urn:microsoft.com/office/officeart/2018/2/layout/IconVerticalSolidList"/>
    <dgm:cxn modelId="{17A86AC1-CB28-4AF0-A660-49B516C57851}" type="presParOf" srcId="{F5A7E56D-0944-46AD-8EFB-34644126780D}" destId="{A82141F3-66F7-4C69-83EC-179E5985D660}" srcOrd="4" destOrd="0" presId="urn:microsoft.com/office/officeart/2018/2/layout/IconVerticalSolidList"/>
    <dgm:cxn modelId="{17553989-46F6-46BD-B58C-B910935D32E6}" type="presParOf" srcId="{A82141F3-66F7-4C69-83EC-179E5985D660}" destId="{593A2EE7-38F3-4C06-8DC1-2BFBC195FA84}" srcOrd="0" destOrd="0" presId="urn:microsoft.com/office/officeart/2018/2/layout/IconVerticalSolidList"/>
    <dgm:cxn modelId="{40523DB3-1902-449E-B9E3-25349B4576FF}" type="presParOf" srcId="{A82141F3-66F7-4C69-83EC-179E5985D660}" destId="{C2AB2748-7865-4A68-AA3D-570EC7E720DA}" srcOrd="1" destOrd="0" presId="urn:microsoft.com/office/officeart/2018/2/layout/IconVerticalSolidList"/>
    <dgm:cxn modelId="{2EB1032A-9075-4FE3-B5AA-C55035111AA2}" type="presParOf" srcId="{A82141F3-66F7-4C69-83EC-179E5985D660}" destId="{A6A87E84-5247-4DD4-8831-1A88438CFD3F}" srcOrd="2" destOrd="0" presId="urn:microsoft.com/office/officeart/2018/2/layout/IconVerticalSolidList"/>
    <dgm:cxn modelId="{E2B49A65-439A-43AF-83AC-CED96BD1EE08}" type="presParOf" srcId="{A82141F3-66F7-4C69-83EC-179E5985D660}" destId="{B6019D38-0ECB-40A2-933D-6EF0198B8DC1}" srcOrd="3" destOrd="0" presId="urn:microsoft.com/office/officeart/2018/2/layout/IconVerticalSolidList"/>
    <dgm:cxn modelId="{1CF96EE7-02B6-452B-8F7D-03222B1ABAB4}" type="presParOf" srcId="{F5A7E56D-0944-46AD-8EFB-34644126780D}" destId="{67A6F4AC-96FA-4013-8BA4-A2F850F54B3C}" srcOrd="5" destOrd="0" presId="urn:microsoft.com/office/officeart/2018/2/layout/IconVerticalSolidList"/>
    <dgm:cxn modelId="{7B26B3D2-D4A5-4B67-ADB6-1A65BE211B76}" type="presParOf" srcId="{F5A7E56D-0944-46AD-8EFB-34644126780D}" destId="{CB6F01C6-446C-4BA6-8891-C43A82086DE7}" srcOrd="6" destOrd="0" presId="urn:microsoft.com/office/officeart/2018/2/layout/IconVerticalSolidList"/>
    <dgm:cxn modelId="{37B241F4-6006-48F1-A413-DC98705466D6}" type="presParOf" srcId="{CB6F01C6-446C-4BA6-8891-C43A82086DE7}" destId="{57EFBA99-DFCB-4A68-B0B4-B12F1811C314}" srcOrd="0" destOrd="0" presId="urn:microsoft.com/office/officeart/2018/2/layout/IconVerticalSolidList"/>
    <dgm:cxn modelId="{7A531126-7433-429B-B872-DF7B85580AB8}" type="presParOf" srcId="{CB6F01C6-446C-4BA6-8891-C43A82086DE7}" destId="{5B321FC0-EA49-489D-82A5-12FF19518BF5}" srcOrd="1" destOrd="0" presId="urn:microsoft.com/office/officeart/2018/2/layout/IconVerticalSolidList"/>
    <dgm:cxn modelId="{D3FA1750-335A-4CC6-B1B9-D0196D49A300}" type="presParOf" srcId="{CB6F01C6-446C-4BA6-8891-C43A82086DE7}" destId="{A6D88497-A780-4134-9A40-C0013CFFFF45}" srcOrd="2" destOrd="0" presId="urn:microsoft.com/office/officeart/2018/2/layout/IconVerticalSolidList"/>
    <dgm:cxn modelId="{8EFFE2F0-6A56-4C6C-91A8-9BD3397C6AEE}" type="presParOf" srcId="{CB6F01C6-446C-4BA6-8891-C43A82086DE7}" destId="{05C6177D-76BD-43FD-8C1A-D638E3F111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4464B-DFA5-4212-89D9-17E6AC9DB88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26D9478-1C0C-4A58-9330-EF8C52AEAAF6}">
      <dgm:prSet phldrT="[Text]"/>
      <dgm:spPr/>
      <dgm:t>
        <a:bodyPr/>
        <a:lstStyle/>
        <a:p>
          <a:r>
            <a:rPr lang="en-US" dirty="0"/>
            <a:t>Industry cooperation</a:t>
          </a:r>
          <a:endParaRPr lang="en-GB" dirty="0"/>
        </a:p>
      </dgm:t>
    </dgm:pt>
    <dgm:pt modelId="{D9D46B62-FE6A-434C-A059-890413D0387B}" type="parTrans" cxnId="{BDE72FDB-A996-4CBC-BB2E-5F383A52D33F}">
      <dgm:prSet/>
      <dgm:spPr/>
      <dgm:t>
        <a:bodyPr/>
        <a:lstStyle/>
        <a:p>
          <a:endParaRPr lang="en-GB"/>
        </a:p>
      </dgm:t>
    </dgm:pt>
    <dgm:pt modelId="{75DA41ED-E172-4174-9F06-3ADD24D8A9B6}" type="sibTrans" cxnId="{BDE72FDB-A996-4CBC-BB2E-5F383A52D33F}">
      <dgm:prSet/>
      <dgm:spPr/>
      <dgm:t>
        <a:bodyPr/>
        <a:lstStyle/>
        <a:p>
          <a:endParaRPr lang="en-GB"/>
        </a:p>
      </dgm:t>
    </dgm:pt>
    <dgm:pt modelId="{5D32868E-9AF1-4C62-BD3F-8B2E5C12E121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Collaboration between reactor developers/vendors and shipyard companies </a:t>
          </a:r>
          <a:endParaRPr lang="en-GB" dirty="0"/>
        </a:p>
      </dgm:t>
    </dgm:pt>
    <dgm:pt modelId="{AE9C99D8-212F-4DBF-ADA2-2AB1EAD4E84B}" type="parTrans" cxnId="{3D03334E-5662-42E5-B320-DAC0A236255C}">
      <dgm:prSet/>
      <dgm:spPr/>
      <dgm:t>
        <a:bodyPr/>
        <a:lstStyle/>
        <a:p>
          <a:endParaRPr lang="en-GB"/>
        </a:p>
      </dgm:t>
    </dgm:pt>
    <dgm:pt modelId="{FD51A913-5AA2-432C-9F3F-03DA7206ADB9}" type="sibTrans" cxnId="{3D03334E-5662-42E5-B320-DAC0A236255C}">
      <dgm:prSet/>
      <dgm:spPr/>
      <dgm:t>
        <a:bodyPr/>
        <a:lstStyle/>
        <a:p>
          <a:endParaRPr lang="en-GB"/>
        </a:p>
      </dgm:t>
    </dgm:pt>
    <dgm:pt modelId="{3C0A2B03-1990-43F3-B43D-68206C13C9CC}">
      <dgm:prSet phldrT="[Text]"/>
      <dgm:spPr/>
      <dgm:t>
        <a:bodyPr/>
        <a:lstStyle/>
        <a:p>
          <a:r>
            <a:rPr lang="en-US" dirty="0"/>
            <a:t>Crucial for serial production of FNPPs in shipyards</a:t>
          </a:r>
          <a:endParaRPr lang="en-GB" dirty="0"/>
        </a:p>
      </dgm:t>
    </dgm:pt>
    <dgm:pt modelId="{AF824A36-5231-43D7-B197-B2E4A60DF1FC}" type="parTrans" cxnId="{DAAD179D-3D44-492E-9217-E1516B46B5B8}">
      <dgm:prSet/>
      <dgm:spPr/>
      <dgm:t>
        <a:bodyPr/>
        <a:lstStyle/>
        <a:p>
          <a:endParaRPr lang="en-GB"/>
        </a:p>
      </dgm:t>
    </dgm:pt>
    <dgm:pt modelId="{2822DA27-5724-4D51-A262-066F8958EF37}" type="sibTrans" cxnId="{DAAD179D-3D44-492E-9217-E1516B46B5B8}">
      <dgm:prSet/>
      <dgm:spPr/>
      <dgm:t>
        <a:bodyPr/>
        <a:lstStyle/>
        <a:p>
          <a:endParaRPr lang="en-GB"/>
        </a:p>
      </dgm:t>
    </dgm:pt>
    <dgm:pt modelId="{1ADC06D7-EBAF-4911-A21A-6F09E602E324}">
      <dgm:prSet phldrT="[Text]"/>
      <dgm:spPr/>
      <dgm:t>
        <a:bodyPr/>
        <a:lstStyle/>
        <a:p>
          <a:r>
            <a:rPr lang="en-US" dirty="0"/>
            <a:t>Regulatory cooperation</a:t>
          </a:r>
          <a:endParaRPr lang="en-GB" dirty="0"/>
        </a:p>
      </dgm:t>
    </dgm:pt>
    <dgm:pt modelId="{069127B6-5A37-4508-8A01-FBF1F8E1EA42}" type="parTrans" cxnId="{6F8B19C2-11FA-4F44-8623-C818B84BF3B8}">
      <dgm:prSet/>
      <dgm:spPr/>
      <dgm:t>
        <a:bodyPr/>
        <a:lstStyle/>
        <a:p>
          <a:endParaRPr lang="en-GB"/>
        </a:p>
      </dgm:t>
    </dgm:pt>
    <dgm:pt modelId="{086E455D-66F2-43B5-B80E-1B30694F5738}" type="sibTrans" cxnId="{6F8B19C2-11FA-4F44-8623-C818B84BF3B8}">
      <dgm:prSet/>
      <dgm:spPr/>
      <dgm:t>
        <a:bodyPr/>
        <a:lstStyle/>
        <a:p>
          <a:endParaRPr lang="en-GB"/>
        </a:p>
      </dgm:t>
    </dgm:pt>
    <dgm:pt modelId="{63C1FE27-AD36-4463-A29F-70725B8B5BD1}">
      <dgm:prSet phldrT="[Text]"/>
      <dgm:spPr/>
      <dgm:t>
        <a:bodyPr/>
        <a:lstStyle/>
        <a:p>
          <a:r>
            <a:rPr lang="en-US" dirty="0"/>
            <a:t>Involves IAEA, Internation </a:t>
          </a:r>
          <a:r>
            <a:rPr lang="en-US"/>
            <a:t>Maritime Organization </a:t>
          </a:r>
          <a:r>
            <a:rPr lang="en-US" dirty="0"/>
            <a:t>(IMO), national nuclear and maritime regulators, and maritime classification societies</a:t>
          </a:r>
          <a:endParaRPr lang="en-GB" dirty="0"/>
        </a:p>
      </dgm:t>
    </dgm:pt>
    <dgm:pt modelId="{8A7C1845-8185-4D74-9663-ED911086781E}" type="parTrans" cxnId="{7B76A4FD-8F3B-49E1-80A2-383FC97E2079}">
      <dgm:prSet/>
      <dgm:spPr/>
      <dgm:t>
        <a:bodyPr/>
        <a:lstStyle/>
        <a:p>
          <a:endParaRPr lang="en-GB"/>
        </a:p>
      </dgm:t>
    </dgm:pt>
    <dgm:pt modelId="{084338F6-8C41-474B-8F10-E794AEBF8B26}" type="sibTrans" cxnId="{7B76A4FD-8F3B-49E1-80A2-383FC97E2079}">
      <dgm:prSet/>
      <dgm:spPr/>
      <dgm:t>
        <a:bodyPr/>
        <a:lstStyle/>
        <a:p>
          <a:endParaRPr lang="en-GB"/>
        </a:p>
      </dgm:t>
    </dgm:pt>
    <dgm:pt modelId="{2ECC9B15-D0BC-4445-8723-43BB38FCECDD}">
      <dgm:prSet phldrT="[Text]"/>
      <dgm:spPr/>
      <dgm:t>
        <a:bodyPr/>
        <a:lstStyle/>
        <a:p>
          <a:r>
            <a:rPr lang="en-US" dirty="0"/>
            <a:t>Industry coordination</a:t>
          </a:r>
          <a:endParaRPr lang="en-GB" dirty="0"/>
        </a:p>
      </dgm:t>
    </dgm:pt>
    <dgm:pt modelId="{7F8DA708-7F0A-40E0-93FB-65F4C2CB2176}" type="parTrans" cxnId="{8173C10E-A0DE-4FE8-8441-EC453B80CEBE}">
      <dgm:prSet/>
      <dgm:spPr/>
      <dgm:t>
        <a:bodyPr/>
        <a:lstStyle/>
        <a:p>
          <a:endParaRPr lang="en-GB"/>
        </a:p>
      </dgm:t>
    </dgm:pt>
    <dgm:pt modelId="{6FB63C7D-D683-412F-B02B-174996832493}" type="sibTrans" cxnId="{8173C10E-A0DE-4FE8-8441-EC453B80CEBE}">
      <dgm:prSet/>
      <dgm:spPr/>
      <dgm:t>
        <a:bodyPr/>
        <a:lstStyle/>
        <a:p>
          <a:endParaRPr lang="en-GB"/>
        </a:p>
      </dgm:t>
    </dgm:pt>
    <dgm:pt modelId="{3F5BB938-95E7-44EB-A07B-F326F5423AC3}">
      <dgm:prSet phldrT="[Text]"/>
      <dgm:spPr/>
      <dgm:t>
        <a:bodyPr/>
        <a:lstStyle/>
        <a:p>
          <a:r>
            <a:rPr lang="en-US" dirty="0"/>
            <a:t>Safety, Security, Safeguards (3S)</a:t>
          </a:r>
          <a:endParaRPr lang="en-GB" dirty="0"/>
        </a:p>
      </dgm:t>
    </dgm:pt>
    <dgm:pt modelId="{DA2E05E8-A3AA-41FA-9056-9A757CA33D86}" type="parTrans" cxnId="{EF12EA37-F996-407C-B1C6-2C273E487AA4}">
      <dgm:prSet/>
      <dgm:spPr/>
      <dgm:t>
        <a:bodyPr/>
        <a:lstStyle/>
        <a:p>
          <a:endParaRPr lang="en-GB"/>
        </a:p>
      </dgm:t>
    </dgm:pt>
    <dgm:pt modelId="{C6E88431-645D-4632-B5B1-89C3800BB4DA}" type="sibTrans" cxnId="{EF12EA37-F996-407C-B1C6-2C273E487AA4}">
      <dgm:prSet/>
      <dgm:spPr/>
      <dgm:t>
        <a:bodyPr/>
        <a:lstStyle/>
        <a:p>
          <a:endParaRPr lang="en-GB"/>
        </a:p>
      </dgm:t>
    </dgm:pt>
    <dgm:pt modelId="{BDD91BFD-66D1-4195-A997-60EAF67083BB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Early coordination between industry and regulators</a:t>
          </a:r>
          <a:endParaRPr lang="en-GB" dirty="0"/>
        </a:p>
      </dgm:t>
    </dgm:pt>
    <dgm:pt modelId="{4EC8F5E4-25D1-4860-89AF-D768819C2B9F}" type="parTrans" cxnId="{DE8B8ED7-D689-41C5-A535-674C9C3D6420}">
      <dgm:prSet/>
      <dgm:spPr/>
      <dgm:t>
        <a:bodyPr/>
        <a:lstStyle/>
        <a:p>
          <a:endParaRPr lang="en-GB"/>
        </a:p>
      </dgm:t>
    </dgm:pt>
    <dgm:pt modelId="{02B4C190-AD85-4F45-ACDD-F301E769C38F}" type="sibTrans" cxnId="{DE8B8ED7-D689-41C5-A535-674C9C3D6420}">
      <dgm:prSet/>
      <dgm:spPr/>
      <dgm:t>
        <a:bodyPr/>
        <a:lstStyle/>
        <a:p>
          <a:endParaRPr lang="en-GB"/>
        </a:p>
      </dgm:t>
    </dgm:pt>
    <dgm:pt modelId="{DD5522D8-2D9F-4B14-9DEA-68126E78462E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Crucial to ensure regulatory readiness for FNPP licensing</a:t>
          </a:r>
          <a:endParaRPr lang="en-GB" dirty="0"/>
        </a:p>
      </dgm:t>
    </dgm:pt>
    <dgm:pt modelId="{B2068A4D-2B92-4367-86DD-E8AC5EBF2632}" type="parTrans" cxnId="{3AC41FF5-D9E3-4932-BB50-CB7413D40B61}">
      <dgm:prSet/>
      <dgm:spPr/>
      <dgm:t>
        <a:bodyPr/>
        <a:lstStyle/>
        <a:p>
          <a:endParaRPr lang="en-GB"/>
        </a:p>
      </dgm:t>
    </dgm:pt>
    <dgm:pt modelId="{97FD96D0-155A-4D4E-9BB1-70D477B1A182}" type="sibTrans" cxnId="{3AC41FF5-D9E3-4932-BB50-CB7413D40B61}">
      <dgm:prSet/>
      <dgm:spPr/>
      <dgm:t>
        <a:bodyPr/>
        <a:lstStyle/>
        <a:p>
          <a:endParaRPr lang="en-GB"/>
        </a:p>
      </dgm:t>
    </dgm:pt>
    <dgm:pt modelId="{BA364B05-1FE6-4240-A59E-A2ABA4E784BC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Early integration of 3S in design phases</a:t>
          </a:r>
          <a:endParaRPr lang="en-GB" dirty="0"/>
        </a:p>
      </dgm:t>
    </dgm:pt>
    <dgm:pt modelId="{B988C8F3-043C-48FD-8C43-80AF5C871E33}" type="parTrans" cxnId="{615A94AA-1803-4694-9EEF-D3372CE193F4}">
      <dgm:prSet/>
      <dgm:spPr/>
      <dgm:t>
        <a:bodyPr/>
        <a:lstStyle/>
        <a:p>
          <a:endParaRPr lang="en-GB"/>
        </a:p>
      </dgm:t>
    </dgm:pt>
    <dgm:pt modelId="{B90FF7CE-5E2B-4EE9-818C-DC380118E633}" type="sibTrans" cxnId="{615A94AA-1803-4694-9EEF-D3372CE193F4}">
      <dgm:prSet/>
      <dgm:spPr/>
      <dgm:t>
        <a:bodyPr/>
        <a:lstStyle/>
        <a:p>
          <a:endParaRPr lang="en-GB"/>
        </a:p>
      </dgm:t>
    </dgm:pt>
    <dgm:pt modelId="{3E4B6022-AC99-40FB-8473-3D08722F7796}" type="pres">
      <dgm:prSet presAssocID="{5354464B-DFA5-4212-89D9-17E6AC9DB8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341A0C2B-2607-4B0D-9CF0-1DDF2242153C}" type="pres">
      <dgm:prSet presAssocID="{926D9478-1C0C-4A58-9330-EF8C52AEAAF6}" presName="linNode" presStyleCnt="0"/>
      <dgm:spPr/>
    </dgm:pt>
    <dgm:pt modelId="{67AA9508-A649-4949-BC5C-129C257E7F04}" type="pres">
      <dgm:prSet presAssocID="{926D9478-1C0C-4A58-9330-EF8C52AEAAF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A773DF6-E3A3-4E8D-9871-60A35CEB32D8}" type="pres">
      <dgm:prSet presAssocID="{926D9478-1C0C-4A58-9330-EF8C52AEAAF6}" presName="childShp" presStyleLbl="bgAccFollowNode1" presStyleIdx="0" presStyleCnt="4" custLinFactNeighborX="72905" custLinFactNeighborY="-2312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D9FB0A3-4AC1-4089-B557-C04FCEE6133C}" type="pres">
      <dgm:prSet presAssocID="{75DA41ED-E172-4174-9F06-3ADD24D8A9B6}" presName="spacing" presStyleCnt="0"/>
      <dgm:spPr/>
    </dgm:pt>
    <dgm:pt modelId="{85C0F116-2AC5-4664-8721-FB9CE962E065}" type="pres">
      <dgm:prSet presAssocID="{1ADC06D7-EBAF-4911-A21A-6F09E602E324}" presName="linNode" presStyleCnt="0"/>
      <dgm:spPr/>
    </dgm:pt>
    <dgm:pt modelId="{AE722676-438F-4CA3-AF2C-1D1772F402F3}" type="pres">
      <dgm:prSet presAssocID="{1ADC06D7-EBAF-4911-A21A-6F09E602E32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9D488B9-0D59-4C02-9299-E6435A0BF507}" type="pres">
      <dgm:prSet presAssocID="{1ADC06D7-EBAF-4911-A21A-6F09E602E32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1007B10-1C7B-4069-8BB8-9260BA12C1B4}" type="pres">
      <dgm:prSet presAssocID="{086E455D-66F2-43B5-B80E-1B30694F5738}" presName="spacing" presStyleCnt="0"/>
      <dgm:spPr/>
    </dgm:pt>
    <dgm:pt modelId="{1DC3228A-E2C5-4C09-B660-FD40E940C8A7}" type="pres">
      <dgm:prSet presAssocID="{2ECC9B15-D0BC-4445-8723-43BB38FCECDD}" presName="linNode" presStyleCnt="0"/>
      <dgm:spPr/>
    </dgm:pt>
    <dgm:pt modelId="{CA39C6A7-E4DD-4910-B5F3-90CDB1D9063D}" type="pres">
      <dgm:prSet presAssocID="{2ECC9B15-D0BC-4445-8723-43BB38FCECD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980D04A-B6FD-4898-9817-928CB390876C}" type="pres">
      <dgm:prSet presAssocID="{2ECC9B15-D0BC-4445-8723-43BB38FCECD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7F547C0-F0A3-4AE1-B5D9-703EDAB3B44D}" type="pres">
      <dgm:prSet presAssocID="{6FB63C7D-D683-412F-B02B-174996832493}" presName="spacing" presStyleCnt="0"/>
      <dgm:spPr/>
    </dgm:pt>
    <dgm:pt modelId="{A6FC311B-ACE4-4445-90B2-686146587A17}" type="pres">
      <dgm:prSet presAssocID="{3F5BB938-95E7-44EB-A07B-F326F5423AC3}" presName="linNode" presStyleCnt="0"/>
      <dgm:spPr/>
    </dgm:pt>
    <dgm:pt modelId="{74A47175-A3D8-43CA-B847-9B482236E857}" type="pres">
      <dgm:prSet presAssocID="{3F5BB938-95E7-44EB-A07B-F326F5423AC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276918A-17C0-4B80-8C07-FE2A337AEE16}" type="pres">
      <dgm:prSet presAssocID="{3F5BB938-95E7-44EB-A07B-F326F5423AC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DE8B8ED7-D689-41C5-A535-674C9C3D6420}" srcId="{2ECC9B15-D0BC-4445-8723-43BB38FCECDD}" destId="{BDD91BFD-66D1-4195-A997-60EAF67083BB}" srcOrd="0" destOrd="0" parTransId="{4EC8F5E4-25D1-4860-89AF-D768819C2B9F}" sibTransId="{02B4C190-AD85-4F45-ACDD-F301E769C38F}"/>
    <dgm:cxn modelId="{8173C10E-A0DE-4FE8-8441-EC453B80CEBE}" srcId="{5354464B-DFA5-4212-89D9-17E6AC9DB882}" destId="{2ECC9B15-D0BC-4445-8723-43BB38FCECDD}" srcOrd="2" destOrd="0" parTransId="{7F8DA708-7F0A-40E0-93FB-65F4C2CB2176}" sibTransId="{6FB63C7D-D683-412F-B02B-174996832493}"/>
    <dgm:cxn modelId="{DAAD179D-3D44-492E-9217-E1516B46B5B8}" srcId="{926D9478-1C0C-4A58-9330-EF8C52AEAAF6}" destId="{3C0A2B03-1990-43F3-B43D-68206C13C9CC}" srcOrd="1" destOrd="0" parTransId="{AF824A36-5231-43D7-B197-B2E4A60DF1FC}" sibTransId="{2822DA27-5724-4D51-A262-066F8958EF37}"/>
    <dgm:cxn modelId="{8C7F98C1-9C6D-45B7-9136-F139F51E54FA}" type="presOf" srcId="{1ADC06D7-EBAF-4911-A21A-6F09E602E324}" destId="{AE722676-438F-4CA3-AF2C-1D1772F402F3}" srcOrd="0" destOrd="0" presId="urn:microsoft.com/office/officeart/2005/8/layout/vList6"/>
    <dgm:cxn modelId="{BDE72FDB-A996-4CBC-BB2E-5F383A52D33F}" srcId="{5354464B-DFA5-4212-89D9-17E6AC9DB882}" destId="{926D9478-1C0C-4A58-9330-EF8C52AEAAF6}" srcOrd="0" destOrd="0" parTransId="{D9D46B62-FE6A-434C-A059-890413D0387B}" sibTransId="{75DA41ED-E172-4174-9F06-3ADD24D8A9B6}"/>
    <dgm:cxn modelId="{D1AC282C-B701-4404-A604-09F3F8B83539}" type="presOf" srcId="{2ECC9B15-D0BC-4445-8723-43BB38FCECDD}" destId="{CA39C6A7-E4DD-4910-B5F3-90CDB1D9063D}" srcOrd="0" destOrd="0" presId="urn:microsoft.com/office/officeart/2005/8/layout/vList6"/>
    <dgm:cxn modelId="{D9D03348-92ED-4932-91E2-8705BDFE408D}" type="presOf" srcId="{5D32868E-9AF1-4C62-BD3F-8B2E5C12E121}" destId="{6A773DF6-E3A3-4E8D-9871-60A35CEB32D8}" srcOrd="0" destOrd="0" presId="urn:microsoft.com/office/officeart/2005/8/layout/vList6"/>
    <dgm:cxn modelId="{7E9A645A-CBBD-4986-A55A-4CF15E9DB42D}" type="presOf" srcId="{63C1FE27-AD36-4463-A29F-70725B8B5BD1}" destId="{59D488B9-0D59-4C02-9299-E6435A0BF507}" srcOrd="0" destOrd="0" presId="urn:microsoft.com/office/officeart/2005/8/layout/vList6"/>
    <dgm:cxn modelId="{10075FAF-C7C9-4F71-89CF-F7819D57E736}" type="presOf" srcId="{3C0A2B03-1990-43F3-B43D-68206C13C9CC}" destId="{6A773DF6-E3A3-4E8D-9871-60A35CEB32D8}" srcOrd="0" destOrd="1" presId="urn:microsoft.com/office/officeart/2005/8/layout/vList6"/>
    <dgm:cxn modelId="{7B76A4FD-8F3B-49E1-80A2-383FC97E2079}" srcId="{1ADC06D7-EBAF-4911-A21A-6F09E602E324}" destId="{63C1FE27-AD36-4463-A29F-70725B8B5BD1}" srcOrd="0" destOrd="0" parTransId="{8A7C1845-8185-4D74-9663-ED911086781E}" sibTransId="{084338F6-8C41-474B-8F10-E794AEBF8B26}"/>
    <dgm:cxn modelId="{9208E30E-CD3D-42C2-8584-A63119EE53D2}" type="presOf" srcId="{DD5522D8-2D9F-4B14-9DEA-68126E78462E}" destId="{E980D04A-B6FD-4898-9817-928CB390876C}" srcOrd="0" destOrd="1" presId="urn:microsoft.com/office/officeart/2005/8/layout/vList6"/>
    <dgm:cxn modelId="{11E4C239-E18A-4169-A756-B8984CDC2626}" type="presOf" srcId="{BDD91BFD-66D1-4195-A997-60EAF67083BB}" destId="{E980D04A-B6FD-4898-9817-928CB390876C}" srcOrd="0" destOrd="0" presId="urn:microsoft.com/office/officeart/2005/8/layout/vList6"/>
    <dgm:cxn modelId="{3D03334E-5662-42E5-B320-DAC0A236255C}" srcId="{926D9478-1C0C-4A58-9330-EF8C52AEAAF6}" destId="{5D32868E-9AF1-4C62-BD3F-8B2E5C12E121}" srcOrd="0" destOrd="0" parTransId="{AE9C99D8-212F-4DBF-ADA2-2AB1EAD4E84B}" sibTransId="{FD51A913-5AA2-432C-9F3F-03DA7206ADB9}"/>
    <dgm:cxn modelId="{615A94AA-1803-4694-9EEF-D3372CE193F4}" srcId="{3F5BB938-95E7-44EB-A07B-F326F5423AC3}" destId="{BA364B05-1FE6-4240-A59E-A2ABA4E784BC}" srcOrd="0" destOrd="0" parTransId="{B988C8F3-043C-48FD-8C43-80AF5C871E33}" sibTransId="{B90FF7CE-5E2B-4EE9-818C-DC380118E633}"/>
    <dgm:cxn modelId="{F0AC2F3D-60DA-44C0-870B-A86038AC13C5}" type="presOf" srcId="{3F5BB938-95E7-44EB-A07B-F326F5423AC3}" destId="{74A47175-A3D8-43CA-B847-9B482236E857}" srcOrd="0" destOrd="0" presId="urn:microsoft.com/office/officeart/2005/8/layout/vList6"/>
    <dgm:cxn modelId="{EF12EA37-F996-407C-B1C6-2C273E487AA4}" srcId="{5354464B-DFA5-4212-89D9-17E6AC9DB882}" destId="{3F5BB938-95E7-44EB-A07B-F326F5423AC3}" srcOrd="3" destOrd="0" parTransId="{DA2E05E8-A3AA-41FA-9056-9A757CA33D86}" sibTransId="{C6E88431-645D-4632-B5B1-89C3800BB4DA}"/>
    <dgm:cxn modelId="{6F8B19C2-11FA-4F44-8623-C818B84BF3B8}" srcId="{5354464B-DFA5-4212-89D9-17E6AC9DB882}" destId="{1ADC06D7-EBAF-4911-A21A-6F09E602E324}" srcOrd="1" destOrd="0" parTransId="{069127B6-5A37-4508-8A01-FBF1F8E1EA42}" sibTransId="{086E455D-66F2-43B5-B80E-1B30694F5738}"/>
    <dgm:cxn modelId="{3AC41FF5-D9E3-4932-BB50-CB7413D40B61}" srcId="{2ECC9B15-D0BC-4445-8723-43BB38FCECDD}" destId="{DD5522D8-2D9F-4B14-9DEA-68126E78462E}" srcOrd="1" destOrd="0" parTransId="{B2068A4D-2B92-4367-86DD-E8AC5EBF2632}" sibTransId="{97FD96D0-155A-4D4E-9BB1-70D477B1A182}"/>
    <dgm:cxn modelId="{A46FDB8B-365B-4103-B119-66D43D873383}" type="presOf" srcId="{926D9478-1C0C-4A58-9330-EF8C52AEAAF6}" destId="{67AA9508-A649-4949-BC5C-129C257E7F04}" srcOrd="0" destOrd="0" presId="urn:microsoft.com/office/officeart/2005/8/layout/vList6"/>
    <dgm:cxn modelId="{48EB3B5D-11C4-47F6-8BEA-E8FC4CA6CA55}" type="presOf" srcId="{BA364B05-1FE6-4240-A59E-A2ABA4E784BC}" destId="{C276918A-17C0-4B80-8C07-FE2A337AEE16}" srcOrd="0" destOrd="0" presId="urn:microsoft.com/office/officeart/2005/8/layout/vList6"/>
    <dgm:cxn modelId="{4F0AA96F-B3FF-433D-9276-AD85EFD006D1}" type="presOf" srcId="{5354464B-DFA5-4212-89D9-17E6AC9DB882}" destId="{3E4B6022-AC99-40FB-8473-3D08722F7796}" srcOrd="0" destOrd="0" presId="urn:microsoft.com/office/officeart/2005/8/layout/vList6"/>
    <dgm:cxn modelId="{AB4CFA05-6AA1-4916-92FA-B0B7198E88FB}" type="presParOf" srcId="{3E4B6022-AC99-40FB-8473-3D08722F7796}" destId="{341A0C2B-2607-4B0D-9CF0-1DDF2242153C}" srcOrd="0" destOrd="0" presId="urn:microsoft.com/office/officeart/2005/8/layout/vList6"/>
    <dgm:cxn modelId="{7930FE44-5D3B-4A4F-897E-A437FA676185}" type="presParOf" srcId="{341A0C2B-2607-4B0D-9CF0-1DDF2242153C}" destId="{67AA9508-A649-4949-BC5C-129C257E7F04}" srcOrd="0" destOrd="0" presId="urn:microsoft.com/office/officeart/2005/8/layout/vList6"/>
    <dgm:cxn modelId="{A7AD507E-1722-4E90-B806-1FB6D9DA492C}" type="presParOf" srcId="{341A0C2B-2607-4B0D-9CF0-1DDF2242153C}" destId="{6A773DF6-E3A3-4E8D-9871-60A35CEB32D8}" srcOrd="1" destOrd="0" presId="urn:microsoft.com/office/officeart/2005/8/layout/vList6"/>
    <dgm:cxn modelId="{776574AE-ABDA-4034-A528-773AC168B9DE}" type="presParOf" srcId="{3E4B6022-AC99-40FB-8473-3D08722F7796}" destId="{1D9FB0A3-4AC1-4089-B557-C04FCEE6133C}" srcOrd="1" destOrd="0" presId="urn:microsoft.com/office/officeart/2005/8/layout/vList6"/>
    <dgm:cxn modelId="{AFE1E42D-9927-4C06-8BFB-65C3958B22BD}" type="presParOf" srcId="{3E4B6022-AC99-40FB-8473-3D08722F7796}" destId="{85C0F116-2AC5-4664-8721-FB9CE962E065}" srcOrd="2" destOrd="0" presId="urn:microsoft.com/office/officeart/2005/8/layout/vList6"/>
    <dgm:cxn modelId="{456A7DFD-967D-404D-80BA-A83364DA98BC}" type="presParOf" srcId="{85C0F116-2AC5-4664-8721-FB9CE962E065}" destId="{AE722676-438F-4CA3-AF2C-1D1772F402F3}" srcOrd="0" destOrd="0" presId="urn:microsoft.com/office/officeart/2005/8/layout/vList6"/>
    <dgm:cxn modelId="{7F0E7A1D-DC38-4BB3-93A4-FFB3036B3818}" type="presParOf" srcId="{85C0F116-2AC5-4664-8721-FB9CE962E065}" destId="{59D488B9-0D59-4C02-9299-E6435A0BF507}" srcOrd="1" destOrd="0" presId="urn:microsoft.com/office/officeart/2005/8/layout/vList6"/>
    <dgm:cxn modelId="{7A721B5D-23A3-423E-98F1-C855BC5414B2}" type="presParOf" srcId="{3E4B6022-AC99-40FB-8473-3D08722F7796}" destId="{31007B10-1C7B-4069-8BB8-9260BA12C1B4}" srcOrd="3" destOrd="0" presId="urn:microsoft.com/office/officeart/2005/8/layout/vList6"/>
    <dgm:cxn modelId="{62990D05-65D8-4E69-ADFC-202CE7C0773B}" type="presParOf" srcId="{3E4B6022-AC99-40FB-8473-3D08722F7796}" destId="{1DC3228A-E2C5-4C09-B660-FD40E940C8A7}" srcOrd="4" destOrd="0" presId="urn:microsoft.com/office/officeart/2005/8/layout/vList6"/>
    <dgm:cxn modelId="{175FABC1-2A6E-4380-90BA-5B4F55874BCF}" type="presParOf" srcId="{1DC3228A-E2C5-4C09-B660-FD40E940C8A7}" destId="{CA39C6A7-E4DD-4910-B5F3-90CDB1D9063D}" srcOrd="0" destOrd="0" presId="urn:microsoft.com/office/officeart/2005/8/layout/vList6"/>
    <dgm:cxn modelId="{94992C99-B8B8-4B40-8E51-AD7A2A234FED}" type="presParOf" srcId="{1DC3228A-E2C5-4C09-B660-FD40E940C8A7}" destId="{E980D04A-B6FD-4898-9817-928CB390876C}" srcOrd="1" destOrd="0" presId="urn:microsoft.com/office/officeart/2005/8/layout/vList6"/>
    <dgm:cxn modelId="{DFD6A554-B2A3-4076-A2E3-2B5231E0BE22}" type="presParOf" srcId="{3E4B6022-AC99-40FB-8473-3D08722F7796}" destId="{37F547C0-F0A3-4AE1-B5D9-703EDAB3B44D}" srcOrd="5" destOrd="0" presId="urn:microsoft.com/office/officeart/2005/8/layout/vList6"/>
    <dgm:cxn modelId="{3E3DA041-8B32-4316-9CAE-8B23672F9700}" type="presParOf" srcId="{3E4B6022-AC99-40FB-8473-3D08722F7796}" destId="{A6FC311B-ACE4-4445-90B2-686146587A17}" srcOrd="6" destOrd="0" presId="urn:microsoft.com/office/officeart/2005/8/layout/vList6"/>
    <dgm:cxn modelId="{4754D338-6CAB-4354-AB79-0DE61737C2E1}" type="presParOf" srcId="{A6FC311B-ACE4-4445-90B2-686146587A17}" destId="{74A47175-A3D8-43CA-B847-9B482236E857}" srcOrd="0" destOrd="0" presId="urn:microsoft.com/office/officeart/2005/8/layout/vList6"/>
    <dgm:cxn modelId="{34BCB775-AB03-4506-A5D3-68BECDE97478}" type="presParOf" srcId="{A6FC311B-ACE4-4445-90B2-686146587A17}" destId="{C276918A-17C0-4B80-8C07-FE2A337AEE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D707E-D47A-4EF8-8787-E3EF94C51099}">
      <dsp:nvSpPr>
        <dsp:cNvPr id="0" name=""/>
        <dsp:cNvSpPr/>
      </dsp:nvSpPr>
      <dsp:spPr>
        <a:xfrm>
          <a:off x="0" y="23085"/>
          <a:ext cx="9723417" cy="10195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ADBF-0A4F-4253-BEDF-51A68C31F794}">
      <dsp:nvSpPr>
        <dsp:cNvPr id="0" name=""/>
        <dsp:cNvSpPr/>
      </dsp:nvSpPr>
      <dsp:spPr>
        <a:xfrm>
          <a:off x="308426" y="252493"/>
          <a:ext cx="561324" cy="5607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B3D6-91CD-462E-AF99-36496BC45E30}">
      <dsp:nvSpPr>
        <dsp:cNvPr id="0" name=""/>
        <dsp:cNvSpPr/>
      </dsp:nvSpPr>
      <dsp:spPr>
        <a:xfrm>
          <a:off x="1178178" y="23085"/>
          <a:ext cx="8527095" cy="10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79" tIns="111279" rIns="111279" bIns="11127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a typeface="Times New Roman" panose="02020603050405020304" pitchFamily="18" charset="0"/>
            </a:rPr>
            <a:t>Existing legal and regulatory framework</a:t>
          </a:r>
          <a:r>
            <a:rPr lang="en-GB" sz="1800" kern="1200" dirty="0" smtClean="0">
              <a:ea typeface="Times New Roman" panose="02020603050405020304" pitchFamily="18" charset="0"/>
            </a:rPr>
            <a:t> for NPP is generally applicable to TNM/TNPP life cycle, despite absence of specific international rules. May require modifications for safeguards, nuclear damage civil liability, etc. </a:t>
          </a:r>
          <a:endParaRPr lang="en-US" sz="1800" kern="1200" dirty="0"/>
        </a:p>
      </dsp:txBody>
      <dsp:txXfrm>
        <a:off x="1178178" y="23085"/>
        <a:ext cx="8527095" cy="1051455"/>
      </dsp:txXfrm>
    </dsp:sp>
    <dsp:sp modelId="{183110E4-37EC-4244-A107-51F95C99936A}">
      <dsp:nvSpPr>
        <dsp:cNvPr id="0" name=""/>
        <dsp:cNvSpPr/>
      </dsp:nvSpPr>
      <dsp:spPr>
        <a:xfrm>
          <a:off x="0" y="1337404"/>
          <a:ext cx="9723417" cy="12939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7493A-66D1-4DD5-95DD-254D6E55C5F3}">
      <dsp:nvSpPr>
        <dsp:cNvPr id="0" name=""/>
        <dsp:cNvSpPr/>
      </dsp:nvSpPr>
      <dsp:spPr>
        <a:xfrm>
          <a:off x="308426" y="1703979"/>
          <a:ext cx="561324" cy="5607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77DCD-6615-4C96-87BD-22E9BD77CBB9}">
      <dsp:nvSpPr>
        <dsp:cNvPr id="0" name=""/>
        <dsp:cNvSpPr/>
      </dsp:nvSpPr>
      <dsp:spPr>
        <a:xfrm>
          <a:off x="1178178" y="1474570"/>
          <a:ext cx="8527095" cy="10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79" tIns="111279" rIns="111279" bIns="11127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ea typeface="Times New Roman" panose="02020603050405020304" pitchFamily="18" charset="0"/>
            </a:rPr>
            <a:t>Differences in regulatory framework compared to NPPs is primarily related to </a:t>
          </a:r>
          <a:r>
            <a:rPr lang="en-GB" sz="1800" b="1" kern="1200" dirty="0" smtClean="0">
              <a:ea typeface="Times New Roman" panose="02020603050405020304" pitchFamily="18" charset="0"/>
            </a:rPr>
            <a:t>marine specifics of a TNM </a:t>
          </a:r>
          <a:r>
            <a:rPr lang="en-GB" sz="1800" kern="1200" dirty="0" smtClean="0">
              <a:ea typeface="Times New Roman" panose="02020603050405020304" pitchFamily="18" charset="0"/>
            </a:rPr>
            <a:t>(floating and immersed designs,) and maritime laws regarding transport of TNM/TNPP between Supplier State and Host State. May need innovative licensing mechanisms </a:t>
          </a:r>
          <a:endParaRPr lang="en-US" sz="1800" kern="1200" dirty="0"/>
        </a:p>
      </dsp:txBody>
      <dsp:txXfrm>
        <a:off x="1178178" y="1474570"/>
        <a:ext cx="8527095" cy="1051455"/>
      </dsp:txXfrm>
    </dsp:sp>
    <dsp:sp modelId="{593A2EE7-38F3-4C06-8DC1-2BFBC195FA84}">
      <dsp:nvSpPr>
        <dsp:cNvPr id="0" name=""/>
        <dsp:cNvSpPr/>
      </dsp:nvSpPr>
      <dsp:spPr>
        <a:xfrm>
          <a:off x="0" y="2894193"/>
          <a:ext cx="9723417" cy="10195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B2748-7865-4A68-AA3D-570EC7E720DA}">
      <dsp:nvSpPr>
        <dsp:cNvPr id="0" name=""/>
        <dsp:cNvSpPr/>
      </dsp:nvSpPr>
      <dsp:spPr>
        <a:xfrm>
          <a:off x="308426" y="3123602"/>
          <a:ext cx="561324" cy="56077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19D38-0ECB-40A2-933D-6EF0198B8DC1}">
      <dsp:nvSpPr>
        <dsp:cNvPr id="0" name=""/>
        <dsp:cNvSpPr/>
      </dsp:nvSpPr>
      <dsp:spPr>
        <a:xfrm>
          <a:off x="1178178" y="2894193"/>
          <a:ext cx="8527095" cy="10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79" tIns="111279" rIns="111279" bIns="111279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ea typeface="Times New Roman" panose="02020603050405020304" pitchFamily="18" charset="0"/>
            </a:rPr>
            <a:t>Identified "gaps" in legal framework of TNM/TNPP for current technology development stage, may be covered by </a:t>
          </a:r>
          <a:r>
            <a:rPr lang="en-GB" sz="1700" b="1" kern="1200" dirty="0" smtClean="0">
              <a:ea typeface="Times New Roman" panose="02020603050405020304" pitchFamily="18" charset="0"/>
            </a:rPr>
            <a:t>Intergovernmental Agreements </a:t>
          </a:r>
          <a:r>
            <a:rPr lang="en-GB" sz="1700" kern="1200" dirty="0" smtClean="0">
              <a:ea typeface="Times New Roman" panose="02020603050405020304" pitchFamily="18" charset="0"/>
            </a:rPr>
            <a:t>for the implementation of particular TNMPP projects. </a:t>
          </a:r>
          <a:endParaRPr lang="en-US" sz="1700" kern="1200" dirty="0"/>
        </a:p>
      </dsp:txBody>
      <dsp:txXfrm>
        <a:off x="1178178" y="2894193"/>
        <a:ext cx="8527095" cy="1051455"/>
      </dsp:txXfrm>
    </dsp:sp>
    <dsp:sp modelId="{57EFBA99-DFCB-4A68-B0B4-B12F1811C314}">
      <dsp:nvSpPr>
        <dsp:cNvPr id="0" name=""/>
        <dsp:cNvSpPr/>
      </dsp:nvSpPr>
      <dsp:spPr>
        <a:xfrm>
          <a:off x="0" y="4208513"/>
          <a:ext cx="9723417" cy="10195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21FC0-EA49-489D-82A5-12FF19518BF5}">
      <dsp:nvSpPr>
        <dsp:cNvPr id="0" name=""/>
        <dsp:cNvSpPr/>
      </dsp:nvSpPr>
      <dsp:spPr>
        <a:xfrm>
          <a:off x="308426" y="4437921"/>
          <a:ext cx="561324" cy="56077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6177D-76BD-43FD-8C1A-D638E3F111D0}">
      <dsp:nvSpPr>
        <dsp:cNvPr id="0" name=""/>
        <dsp:cNvSpPr/>
      </dsp:nvSpPr>
      <dsp:spPr>
        <a:xfrm>
          <a:off x="1178178" y="4208513"/>
          <a:ext cx="8527095" cy="105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79" tIns="111279" rIns="111279" bIns="111279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ea typeface="Times New Roman" panose="02020603050405020304" pitchFamily="18" charset="0"/>
            </a:rPr>
            <a:t>TNM Pilot Projects (FOAK) </a:t>
          </a:r>
          <a:r>
            <a:rPr lang="en-GB" sz="1700" kern="1200" dirty="0" smtClean="0">
              <a:ea typeface="Times New Roman" panose="02020603050405020304" pitchFamily="18" charset="0"/>
            </a:rPr>
            <a:t>will bring new practical information for further deployment of TNM/TNMPP.</a:t>
          </a:r>
          <a:endParaRPr lang="en-US" sz="1700" kern="1200" dirty="0"/>
        </a:p>
      </dsp:txBody>
      <dsp:txXfrm>
        <a:off x="1178178" y="4208513"/>
        <a:ext cx="8527095" cy="1051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C03DB-D759-4104-8599-F34124A07EF3}" type="datetimeFigureOut">
              <a:rPr lang="de-AT" smtClean="0"/>
              <a:t>17.10.2024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F5888-78D9-49D6-957D-8B056AC3CF5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310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7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28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0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6DB19-DDF4-466D-B574-C5F2226A3D85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500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2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1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1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3733" b="1">
                <a:solidFill>
                  <a:schemeClr val="accent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" y="230873"/>
            <a:ext cx="2556287" cy="7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9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5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iaea.org/services/key-programmes/international-project-on-innovative-nuclear-reactors-and-fuel-cycles-inp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BAFB3-11E3-499B-8E79-EF521EC1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74" y="103662"/>
            <a:ext cx="6815356" cy="111644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TNM Life-cycle for 3 Cases</a:t>
            </a:r>
            <a:endParaRPr lang="en-GB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F51AC2-7AB1-4F82-9041-690A6417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099" y="6384640"/>
            <a:ext cx="509587" cy="293688"/>
          </a:xfrm>
        </p:spPr>
        <p:txBody>
          <a:bodyPr/>
          <a:lstStyle/>
          <a:p>
            <a:pPr>
              <a:defRPr/>
            </a:pPr>
            <a:fld id="{D2E3F6B6-0B5A-47E5-A342-49C590635EFA}" type="slidenum">
              <a:rPr lang="en-GB" smtClean="0">
                <a:solidFill>
                  <a:srgbClr val="3366CC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3366CC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153C717-417F-40FA-8926-5AB7988D6391}"/>
              </a:ext>
            </a:extLst>
          </p:cNvPr>
          <p:cNvCxnSpPr/>
          <p:nvPr/>
        </p:nvCxnSpPr>
        <p:spPr>
          <a:xfrm>
            <a:off x="5313680" y="8730615"/>
            <a:ext cx="0" cy="2159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7" name="Rectangle 24">
            <a:extLst>
              <a:ext uri="{FF2B5EF4-FFF2-40B4-BE49-F238E27FC236}">
                <a16:creationId xmlns:a16="http://schemas.microsoft.com/office/drawing/2014/main" xmlns="" id="{2C7C7A75-784C-4CAF-8040-FFCD7E4A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8001"/>
            <a:ext cx="2677296" cy="8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9" tIns="45720" rIns="899829" bIns="15235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altLang="en-US" sz="1200" b="1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xmlns="" id="{4C27CAF3-33D7-4971-B7D8-BD57A9B0F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31"/>
            <a:ext cx="25519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altLang="en-US" sz="1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350" y="1320540"/>
            <a:ext cx="5320578" cy="5592122"/>
          </a:xfrm>
          <a:prstGeom prst="rect">
            <a:avLst/>
          </a:prstGeom>
        </p:spPr>
      </p:pic>
      <p:pic>
        <p:nvPicPr>
          <p:cNvPr id="11" name="Picture 10" descr="Kairos Power">
            <a:extLst>
              <a:ext uri="{FF2B5EF4-FFF2-40B4-BE49-F238E27FC236}">
                <a16:creationId xmlns:a16="http://schemas.microsoft.com/office/drawing/2014/main" xmlns="" id="{6B5A7268-22CF-653C-50E6-2D1A520F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44" y="1213937"/>
            <a:ext cx="1724535" cy="12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ortland company's innovative nuclear reactor OK'd by feds | News |  portlandtribune.com">
            <a:extLst>
              <a:ext uri="{FF2B5EF4-FFF2-40B4-BE49-F238E27FC236}">
                <a16:creationId xmlns:a16="http://schemas.microsoft.com/office/drawing/2014/main" xmlns="" id="{FEFFDC86-CCE2-01A5-DFFD-ADD22211B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2"/>
          <a:stretch/>
        </p:blipFill>
        <p:spPr bwMode="auto">
          <a:xfrm>
            <a:off x="10443479" y="1213937"/>
            <a:ext cx="1253906" cy="12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445" y="1707957"/>
            <a:ext cx="370090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Transportable nuclear module (TNM):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UcPeriod"/>
            </a:pPr>
            <a:r>
              <a:rPr lang="en-GB" sz="20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Land-based </a:t>
            </a:r>
            <a:r>
              <a:rPr lang="en-GB" sz="2000" b="1" i="1" dirty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TNM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/TNPP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1200"/>
              </a:spcAft>
              <a:buFont typeface="+mj-lt"/>
              <a:buAutoNum type="romanUcPeriod"/>
            </a:pP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Floating</a:t>
            </a:r>
            <a:r>
              <a:rPr lang="en-GB" sz="2000" b="1" i="1" dirty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TNM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/TNPP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1200"/>
              </a:spcAft>
              <a:buFont typeface="+mj-lt"/>
              <a:buAutoNum type="romanUcPeriod"/>
            </a:pPr>
            <a:r>
              <a:rPr lang="en-GB" sz="2000" b="1" i="1" dirty="0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Immersed TNM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4" descr="Map&#10;&#10;Description automatically generated">
            <a:extLst>
              <a:ext uri="{FF2B5EF4-FFF2-40B4-BE49-F238E27FC236}">
                <a16:creationId xmlns:a16="http://schemas.microsoft.com/office/drawing/2014/main" xmlns="" id="{30646F6F-DD50-493A-9913-3E6D05C23A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205021"/>
            <a:ext cx="4986839" cy="268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DC8182-3067-86D0-6A19-CF20A1FA5E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79" y="4009572"/>
            <a:ext cx="3834495" cy="27712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4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2D6A0-E754-4126-8359-A6052AF3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92137"/>
            <a:ext cx="7056784" cy="86409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TNPP-2 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1E53F-8003-43C1-9849-05ACBA62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8867"/>
            <a:ext cx="11845636" cy="5472608"/>
          </a:xfrm>
        </p:spPr>
        <p:txBody>
          <a:bodyPr>
            <a:noAutofit/>
          </a:bodyPr>
          <a:lstStyle/>
          <a:p>
            <a:pPr algn="just" hangingPunct="0">
              <a:spcAft>
                <a:spcPts val="600"/>
              </a:spcAft>
            </a:pPr>
            <a:r>
              <a:rPr lang="en-GB" sz="2400" dirty="0">
                <a:ea typeface="Times New Roman" panose="02020603050405020304" pitchFamily="18" charset="0"/>
              </a:rPr>
              <a:t>The </a:t>
            </a:r>
            <a:r>
              <a:rPr lang="en-GB" sz="2400" dirty="0" smtClean="0">
                <a:ea typeface="Times New Roman" panose="02020603050405020304" pitchFamily="18" charset="0"/>
              </a:rPr>
              <a:t>Collaborative Project was based on the in-depth </a:t>
            </a:r>
            <a:r>
              <a:rPr lang="en-GB" sz="2400" dirty="0">
                <a:ea typeface="Times New Roman" panose="02020603050405020304" pitchFamily="18" charset="0"/>
              </a:rPr>
              <a:t>study of the factory manufactured TNM life cycle scenario with </a:t>
            </a:r>
            <a:r>
              <a:rPr lang="en-GB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reactors loaded with nuclear fuel in the Service Centre, tested and sealed in Supplier State</a:t>
            </a:r>
            <a:r>
              <a:rPr lang="en-GB" sz="2400" dirty="0">
                <a:ea typeface="Times New Roman" panose="02020603050405020304" pitchFamily="18" charset="0"/>
              </a:rPr>
              <a:t> for further relocation and operation as </a:t>
            </a:r>
            <a:r>
              <a:rPr lang="en-GB" sz="2400" dirty="0" smtClean="0">
                <a:ea typeface="Times New Roman" panose="02020603050405020304" pitchFamily="18" charset="0"/>
              </a:rPr>
              <a:t>a </a:t>
            </a:r>
            <a:r>
              <a:rPr lang="en-GB" sz="2400" dirty="0">
                <a:ea typeface="Times New Roman" panose="02020603050405020304" pitchFamily="18" charset="0"/>
              </a:rPr>
              <a:t>TNPP in a Host State. </a:t>
            </a:r>
          </a:p>
          <a:p>
            <a:pPr hangingPunct="0">
              <a:spcAft>
                <a:spcPts val="600"/>
              </a:spcAft>
            </a:pPr>
            <a:r>
              <a:rPr lang="en-GB" sz="2400" dirty="0">
                <a:ea typeface="Times New Roman" panose="02020603050405020304" pitchFamily="18" charset="0"/>
              </a:rPr>
              <a:t>Supplier State is nuclear weapon State </a:t>
            </a:r>
            <a:r>
              <a:rPr lang="en-GB" sz="2400" dirty="0" smtClean="0">
                <a:ea typeface="Times New Roman" panose="02020603050405020304" pitchFamily="18" charset="0"/>
              </a:rPr>
              <a:t>and </a:t>
            </a:r>
            <a:r>
              <a:rPr lang="en-GB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scenario </a:t>
            </a:r>
            <a:r>
              <a:rPr lang="en-GB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of maximum </a:t>
            </a:r>
            <a:r>
              <a:rPr lang="en-GB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outsourcing </a:t>
            </a:r>
            <a:r>
              <a:rPr lang="en-GB" sz="2400" dirty="0" smtClean="0">
                <a:ea typeface="Times New Roman" panose="02020603050405020304" pitchFamily="18" charset="0"/>
              </a:rPr>
              <a:t>was considered.</a:t>
            </a:r>
            <a:endParaRPr lang="en-GB" sz="2400" dirty="0"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en-GB" sz="2400" dirty="0"/>
              <a:t>The TECDOC draft includes the chapters:</a:t>
            </a:r>
          </a:p>
          <a:p>
            <a:pPr lvl="1"/>
            <a:r>
              <a:rPr lang="en-GB" dirty="0"/>
              <a:t>Legislative (including Maritime Law and </a:t>
            </a:r>
            <a:r>
              <a:rPr lang="en-GB" dirty="0">
                <a:ea typeface="Times New Roman" panose="02020603050405020304" pitchFamily="18" charset="0"/>
              </a:rPr>
              <a:t>civil liability for nuclear damage</a:t>
            </a:r>
            <a:r>
              <a:rPr lang="en-GB" dirty="0"/>
              <a:t>)</a:t>
            </a:r>
            <a:endParaRPr lang="ru-RU" dirty="0"/>
          </a:p>
          <a:p>
            <a:pPr lvl="1"/>
            <a:r>
              <a:rPr lang="en-GB" dirty="0"/>
              <a:t>Nuclear Safety</a:t>
            </a:r>
            <a:endParaRPr lang="ru-RU" dirty="0"/>
          </a:p>
          <a:p>
            <a:pPr lvl="1"/>
            <a:r>
              <a:rPr lang="en-GB" dirty="0" smtClean="0"/>
              <a:t>Licensing </a:t>
            </a:r>
            <a:r>
              <a:rPr lang="en-GB" dirty="0"/>
              <a:t>Process </a:t>
            </a:r>
            <a:endParaRPr lang="ru-RU" dirty="0"/>
          </a:p>
          <a:p>
            <a:pPr lvl="1"/>
            <a:r>
              <a:rPr lang="en-GB" dirty="0" smtClean="0"/>
              <a:t>Safeguards </a:t>
            </a:r>
            <a:endParaRPr lang="en-GB" dirty="0"/>
          </a:p>
          <a:p>
            <a:pPr lvl="1"/>
            <a:r>
              <a:rPr lang="en-GB" dirty="0"/>
              <a:t>Nuclear Security</a:t>
            </a:r>
            <a:endParaRPr lang="ru-RU" dirty="0"/>
          </a:p>
          <a:p>
            <a:pPr lvl="1"/>
            <a:r>
              <a:rPr lang="en-GB" dirty="0"/>
              <a:t>Staffing and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2B18E6-DA4B-44D3-BB1B-C2ACCC4A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3F6B6-0B5A-47E5-A342-49C590635EFA}" type="slidenum">
              <a:rPr lang="en-GB" smtClean="0">
                <a:solidFill>
                  <a:srgbClr val="3366CC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3366CC"/>
              </a:solidFill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A77793D1-2F58-42B1-A1A3-1CB8421DC5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6" y="4561608"/>
            <a:ext cx="4003964" cy="227731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331C9-24F8-F6B3-D44A-F8E213D4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07" y="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TNPP-2 Case Study Preliminary Conclusions</a:t>
            </a:r>
            <a:endParaRPr lang="en-GB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E30B047E-0B8C-AF8F-84BC-7EBC4291E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8997"/>
              </p:ext>
            </p:extLst>
          </p:nvPr>
        </p:nvGraphicFramePr>
        <p:xfrm>
          <a:off x="241465" y="1325564"/>
          <a:ext cx="9723418" cy="528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52122229-33F4-DC14-09A6-3C7D1C83168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4977245"/>
            <a:ext cx="2479574" cy="183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6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301336" y="-83924"/>
            <a:ext cx="11097491" cy="133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International Symposium: </a:t>
            </a:r>
            <a:b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of Floating Nuclear Power Plants – </a:t>
            </a:r>
            <a:b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and Challenges </a:t>
            </a:r>
            <a:endParaRPr lang="en-GB" sz="2800" b="1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5336" y="1880542"/>
            <a:ext cx="5168735" cy="237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IAEA FNPP Symposium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November 14 -15, 2023 in Vienna: </a:t>
            </a:r>
          </a:p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168 participants from </a:t>
            </a:r>
            <a:b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44 Member States and </a:t>
            </a:r>
            <a:b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4 International Organizations.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54C68C-55F1-3622-79B3-FF0A686280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3207" r="12058" b="25464"/>
          <a:stretch/>
        </p:blipFill>
        <p:spPr bwMode="auto">
          <a:xfrm>
            <a:off x="273627" y="1460990"/>
            <a:ext cx="5361709" cy="321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C691AB-E514-C425-371F-E1672B4B644B}"/>
              </a:ext>
            </a:extLst>
          </p:cNvPr>
          <p:cNvSpPr txBox="1"/>
          <p:nvPr/>
        </p:nvSpPr>
        <p:spPr>
          <a:xfrm>
            <a:off x="936171" y="4740729"/>
            <a:ext cx="10907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of stakeholders essential to the development and deployment of FNPPs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from the nuclear and maritime industries, regulatory bodies, maritime classification societies, and legal experts. 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INPRO along with NS and other Departments played a key role in organizing symposium</a:t>
            </a:r>
            <a:endParaRPr lang="de-AT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301336" y="-83925"/>
            <a:ext cx="11097491" cy="144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from FNPP Symposium</a:t>
            </a:r>
            <a:endParaRPr lang="en-GB" sz="3200" b="1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D0B7C59-828D-41BC-E75C-A6A2BC93D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621374"/>
              </p:ext>
            </p:extLst>
          </p:nvPr>
        </p:nvGraphicFramePr>
        <p:xfrm>
          <a:off x="443292" y="1521681"/>
          <a:ext cx="10621459" cy="477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7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0703" y="1951079"/>
            <a:ext cx="10650914" cy="1080120"/>
          </a:xfrm>
        </p:spPr>
        <p:txBody>
          <a:bodyPr>
            <a:normAutofit/>
          </a:bodyPr>
          <a:lstStyle/>
          <a:p>
            <a:r>
              <a:rPr lang="en-GB" sz="4800" b="1" i="1" dirty="0">
                <a:solidFill>
                  <a:srgbClr val="C00000"/>
                </a:solidFill>
              </a:rPr>
              <a:t>Thank you for attention!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D2A4D5E3-2A9C-4FDA-AAE2-E0CD62D3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61" y="4250725"/>
            <a:ext cx="5120064" cy="133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1164FC-0500-4AC9-8221-90D0BE88157F}"/>
              </a:ext>
            </a:extLst>
          </p:cNvPr>
          <p:cNvSpPr txBox="1"/>
          <p:nvPr/>
        </p:nvSpPr>
        <p:spPr>
          <a:xfrm>
            <a:off x="1708528" y="5367934"/>
            <a:ext cx="88427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300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https://www.iaea.org/services/key-programmes/international-project-on-innovative-nuclear-reactors-and-fuel-cycles-inpro</a:t>
            </a:r>
            <a:endParaRPr lang="en-GB" sz="13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6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6748D2D-95B9-4C8F-9DA1-A5BA1F56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72" y="1688038"/>
            <a:ext cx="10753193" cy="1440159"/>
          </a:xfrm>
        </p:spPr>
        <p:txBody>
          <a:bodyPr>
            <a:noAutofit/>
          </a:bodyPr>
          <a:lstStyle/>
          <a:p>
            <a:pPr marL="457189" indent="-457189" algn="ctr">
              <a:spcAft>
                <a:spcPts val="600"/>
              </a:spcAft>
            </a:pPr>
            <a:r>
              <a:rPr lang="en-GB" sz="3600" b="1" dirty="0">
                <a:latin typeface="Arial" panose="020B0604020202020204" pitchFamily="34" charset="0"/>
              </a:rPr>
              <a:t>INPRO’s Activities in </a:t>
            </a:r>
            <a:br>
              <a:rPr lang="en-GB" sz="3600" b="1" dirty="0">
                <a:latin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</a:rPr>
              <a:t>Transportable Nuclear Power Plan</a:t>
            </a:r>
            <a:r>
              <a:rPr lang="en-GB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ts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524C69-3885-48DE-8F6D-398F5B0494DA}"/>
              </a:ext>
            </a:extLst>
          </p:cNvPr>
          <p:cNvSpPr txBox="1"/>
          <p:nvPr/>
        </p:nvSpPr>
        <p:spPr>
          <a:xfrm>
            <a:off x="1246909" y="4188588"/>
            <a:ext cx="916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Alexander </a:t>
            </a:r>
            <a:r>
              <a:rPr lang="en-US" sz="2400" b="1" i="1" dirty="0" err="1">
                <a:solidFill>
                  <a:schemeClr val="bg1"/>
                </a:solidFill>
              </a:rPr>
              <a:t>Bychkov</a:t>
            </a:r>
            <a:r>
              <a:rPr lang="en-US" sz="2400" b="1" i="1" dirty="0">
                <a:solidFill>
                  <a:schemeClr val="bg1"/>
                </a:solidFill>
              </a:rPr>
              <a:t> – independent expert (ex-DDG IAEA, 2011-2015) </a:t>
            </a:r>
          </a:p>
          <a:p>
            <a:r>
              <a:rPr lang="en-US" sz="2400" b="1" i="1" dirty="0">
                <a:solidFill>
                  <a:schemeClr val="bg1"/>
                </a:solidFill>
              </a:rPr>
              <a:t>Gaye </a:t>
            </a:r>
            <a:r>
              <a:rPr lang="en-US" sz="2400" b="1" i="1" dirty="0" err="1">
                <a:solidFill>
                  <a:schemeClr val="bg1"/>
                </a:solidFill>
              </a:rPr>
              <a:t>Sayin</a:t>
            </a:r>
            <a:r>
              <a:rPr lang="en-US" sz="2400" b="1" i="1" dirty="0">
                <a:solidFill>
                  <a:schemeClr val="bg1"/>
                </a:solidFill>
              </a:rPr>
              <a:t> - INPRO, IAEA</a:t>
            </a:r>
            <a:endParaRPr lang="en-GB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369152" cy="890028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50000"/>
                </a:schemeClr>
              </a:buClr>
              <a:buSzPct val="100000"/>
            </a:pPr>
            <a:r>
              <a:rPr lang="en-GB" sz="3200" b="1" dirty="0">
                <a:solidFill>
                  <a:srgbClr val="FFFF00"/>
                </a:solidFill>
                <a:latin typeface="Arial" charset="0"/>
              </a:rPr>
              <a:t>International Project on Innovative Nuclear Reactors and Fuel Cycles (INPRO)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189470" y="1234913"/>
            <a:ext cx="12002530" cy="3981219"/>
          </a:xfrm>
        </p:spPr>
        <p:txBody>
          <a:bodyPr>
            <a:normAutofit/>
          </a:bodyPr>
          <a:lstStyle/>
          <a:p>
            <a:pPr marL="353475" indent="-353475">
              <a:spcBef>
                <a:spcPts val="0"/>
              </a:spcBef>
              <a:buClr>
                <a:schemeClr val="tx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133" dirty="0"/>
              <a:t>Established in 2000  -  IAEA’s integrated, forward looking activity </a:t>
            </a:r>
          </a:p>
          <a:p>
            <a:pPr marL="353475" indent="-353475">
              <a:spcBef>
                <a:spcPts val="0"/>
              </a:spcBef>
              <a:buClr>
                <a:schemeClr val="tx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133" dirty="0"/>
              <a:t>INPRO Objectives: </a:t>
            </a:r>
          </a:p>
          <a:p>
            <a:pPr marL="628650" indent="-271463">
              <a:spcBef>
                <a:spcPts val="0"/>
              </a:spcBef>
              <a:buClr>
                <a:schemeClr val="tx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GB" sz="2133" dirty="0"/>
              <a:t>Ensure nuclear energy is available to contribute, in a sustainable manner, to the growing energy needs of the current century and beyond. </a:t>
            </a:r>
          </a:p>
          <a:p>
            <a:pPr marL="628650" indent="-271463">
              <a:spcBef>
                <a:spcPts val="0"/>
              </a:spcBef>
              <a:buClr>
                <a:schemeClr val="tx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GB" sz="2133" dirty="0"/>
              <a:t>Bring together all interested Member States in joint international and national innovation tasks in nuclear energy</a:t>
            </a:r>
            <a:endParaRPr lang="en-GB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2325" y="6339721"/>
            <a:ext cx="791705" cy="329400"/>
          </a:xfrm>
        </p:spPr>
        <p:txBody>
          <a:bodyPr/>
          <a:lstStyle/>
          <a:p>
            <a:fld id="{154AB21E-52F5-4BC7-9224-53A00F2968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18E723-9BBF-4D42-328A-82E0FA775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241" y="2896451"/>
            <a:ext cx="7469724" cy="38905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68CCA08-B8CE-11B2-4381-4E7020AB8254}"/>
              </a:ext>
            </a:extLst>
          </p:cNvPr>
          <p:cNvGrpSpPr/>
          <p:nvPr/>
        </p:nvGrpSpPr>
        <p:grpSpPr>
          <a:xfrm>
            <a:off x="45984" y="3210813"/>
            <a:ext cx="4676744" cy="3530555"/>
            <a:chOff x="1978564" y="984130"/>
            <a:chExt cx="5068667" cy="26538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52F8E48-B62A-C203-0400-9D730998C43E}"/>
                </a:ext>
              </a:extLst>
            </p:cNvPr>
            <p:cNvSpPr/>
            <p:nvPr/>
          </p:nvSpPr>
          <p:spPr>
            <a:xfrm>
              <a:off x="3322883" y="1487040"/>
              <a:ext cx="2380030" cy="16506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n w="38100">
                  <a:solidFill>
                    <a:srgbClr val="00B050"/>
                  </a:solidFill>
                </a:ln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F4C50F1-D760-7EDD-E4E0-04A24E422DD5}"/>
                </a:ext>
              </a:extLst>
            </p:cNvPr>
            <p:cNvGrpSpPr/>
            <p:nvPr/>
          </p:nvGrpSpPr>
          <p:grpSpPr>
            <a:xfrm>
              <a:off x="2756283" y="984130"/>
              <a:ext cx="4290948" cy="2653802"/>
              <a:chOff x="4765789" y="2523705"/>
              <a:chExt cx="3412930" cy="2281821"/>
            </a:xfrm>
          </p:grpSpPr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xmlns="" id="{A4C09F8C-CCAA-587C-CB58-262C1FAD7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7283" y="3411087"/>
                <a:ext cx="1654804" cy="696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2133" b="1" dirty="0">
                    <a:solidFill>
                      <a:schemeClr val="folHlink"/>
                    </a:solidFill>
                    <a:latin typeface="+mn-lt"/>
                  </a:rPr>
                  <a:t>Sustainable </a:t>
                </a:r>
              </a:p>
              <a:p>
                <a:pPr algn="ctr" eaLnBrk="1" hangingPunct="1"/>
                <a:r>
                  <a:rPr lang="en-GB" sz="2133" b="1" dirty="0">
                    <a:solidFill>
                      <a:schemeClr val="folHlink"/>
                    </a:solidFill>
                    <a:latin typeface="+mn-lt"/>
                  </a:rPr>
                  <a:t>Nuclear Energy </a:t>
                </a:r>
              </a:p>
              <a:p>
                <a:pPr algn="ctr" eaLnBrk="1" hangingPunct="1"/>
                <a:endParaRPr lang="en-US" sz="2133" b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xmlns="" id="{44F0DA22-9645-9232-5105-6F7279D67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258" y="3560994"/>
                <a:ext cx="1241461" cy="65089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94ABB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algn="ctr">
                  <a:lnSpc>
                    <a:spcPct val="80000"/>
                  </a:lnSpc>
                </a:pPr>
                <a:r>
                  <a:rPr lang="en-GB" sz="1400" dirty="0"/>
                  <a:t>Economics</a:t>
                </a:r>
                <a:endParaRPr lang="en-US" sz="1400" dirty="0"/>
              </a:p>
            </p:txBody>
          </p: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xmlns="" id="{FDC053DC-C295-DEA4-AF8A-42E3C0198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789" y="2523705"/>
                <a:ext cx="1764000" cy="720000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94ABB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Environmental Impact</a:t>
                </a:r>
              </a:p>
            </p:txBody>
          </p:sp>
          <p:sp>
            <p:nvSpPr>
              <p:cNvPr id="17" name="Oval 12">
                <a:extLst>
                  <a:ext uri="{FF2B5EF4-FFF2-40B4-BE49-F238E27FC236}">
                    <a16:creationId xmlns:a16="http://schemas.microsoft.com/office/drawing/2014/main" xmlns="" id="{4D458855-00B6-F1D1-8860-6A4AC396A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2501" y="4154633"/>
                <a:ext cx="1494358" cy="650893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94ABB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algn="ctr">
                  <a:lnSpc>
                    <a:spcPct val="80000"/>
                  </a:lnSpc>
                </a:pPr>
                <a:r>
                  <a:rPr lang="en-GB" sz="1400" dirty="0"/>
                  <a:t>Infrastructure</a:t>
                </a:r>
                <a:endParaRPr lang="en-US" sz="1400" dirty="0"/>
              </a:p>
            </p:txBody>
          </p:sp>
        </p:grpSp>
        <p:sp>
          <p:nvSpPr>
            <p:cNvPr id="10" name="Oval 6">
              <a:extLst>
                <a:ext uri="{FF2B5EF4-FFF2-40B4-BE49-F238E27FC236}">
                  <a16:creationId xmlns:a16="http://schemas.microsoft.com/office/drawing/2014/main" xmlns="" id="{188F8D78-097C-65ED-18F7-56155718E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564" y="1794828"/>
              <a:ext cx="1697304" cy="75700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94ABB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lnSpc>
                  <a:spcPct val="80000"/>
                </a:lnSpc>
              </a:pPr>
              <a:r>
                <a:rPr lang="en-GB" sz="1400" dirty="0"/>
                <a:t>Safety</a:t>
              </a:r>
              <a:endParaRPr lang="en-US" sz="1400" dirty="0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xmlns="" id="{28F0E1E5-99DA-A7B3-548A-9208666C0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68" y="2624262"/>
              <a:ext cx="1946241" cy="75700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94ABB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lnSpc>
                  <a:spcPct val="80000"/>
                </a:lnSpc>
              </a:pPr>
              <a:r>
                <a:rPr lang="en-GB" sz="1400" dirty="0"/>
                <a:t>Waste Management</a:t>
              </a:r>
              <a:endParaRPr lang="en-US" sz="1400" dirty="0"/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xmlns="" id="{0B5D65AB-94D0-CC1D-EF5C-288B89273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741" y="1370226"/>
              <a:ext cx="1946241" cy="757002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94ABB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lnSpc>
                  <a:spcPct val="80000"/>
                </a:lnSpc>
              </a:pPr>
              <a:r>
                <a:rPr lang="en-GB" sz="1400" dirty="0"/>
                <a:t>Proliferation Resistance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D88448-D254-4888-83DE-990EAFDF8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9826" y="1799587"/>
            <a:ext cx="3017572" cy="11553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182690-75E5-46BF-ACDE-A2DD8753D4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027" y="3759713"/>
            <a:ext cx="628124" cy="13692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B6F2960-E95B-48B0-8F12-8F711B0A2E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471" y="4529905"/>
            <a:ext cx="548807" cy="4113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EA28164-3978-4306-914A-BCE6385EEF11}"/>
              </a:ext>
            </a:extLst>
          </p:cNvPr>
          <p:cNvSpPr/>
          <p:nvPr/>
        </p:nvSpPr>
        <p:spPr>
          <a:xfrm>
            <a:off x="10971614" y="4268313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latin typeface="+mj-lt"/>
              </a:rPr>
              <a:t>RITM-200M</a:t>
            </a:r>
            <a:endParaRPr lang="en-GB" sz="12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97EEDE8-1E70-4E68-B8A6-F5F1D4B21371}"/>
              </a:ext>
            </a:extLst>
          </p:cNvPr>
          <p:cNvGrpSpPr/>
          <p:nvPr/>
        </p:nvGrpSpPr>
        <p:grpSpPr>
          <a:xfrm>
            <a:off x="10905893" y="2977477"/>
            <a:ext cx="1482531" cy="1335091"/>
            <a:chOff x="5629470" y="1876242"/>
            <a:chExt cx="922229" cy="90473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2F49A2D-59B9-4124-9D36-5FD8CEA9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9470" y="1876242"/>
              <a:ext cx="442493" cy="9047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B479120-A5B9-41AE-AC24-67ACF5150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989" y="1918412"/>
              <a:ext cx="340292" cy="22249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88D4C0C-DC15-4250-9095-A02041440591}"/>
                </a:ext>
              </a:extLst>
            </p:cNvPr>
            <p:cNvSpPr/>
            <p:nvPr/>
          </p:nvSpPr>
          <p:spPr>
            <a:xfrm>
              <a:off x="5956664" y="2302287"/>
              <a:ext cx="595035" cy="18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latin typeface="+mj-lt"/>
                </a:rPr>
                <a:t>SMART</a:t>
              </a:r>
              <a:endParaRPr lang="en-GB" sz="12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8B456C-084A-4CE8-834F-06BD7489B1AC}"/>
              </a:ext>
            </a:extLst>
          </p:cNvPr>
          <p:cNvGrpSpPr/>
          <p:nvPr/>
        </p:nvGrpSpPr>
        <p:grpSpPr>
          <a:xfrm>
            <a:off x="9474870" y="2939743"/>
            <a:ext cx="1082710" cy="1310323"/>
            <a:chOff x="4377517" y="1720592"/>
            <a:chExt cx="854665" cy="99246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0AD1D45-2B49-4F42-B61C-573A51428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517" y="1720592"/>
              <a:ext cx="665342" cy="99246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FAA74D8-72F1-4016-98C1-57D39C85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7333" y="2267823"/>
              <a:ext cx="334849" cy="22249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EB2E1B9-EE64-4612-B92F-FCC7495812F3}"/>
                </a:ext>
              </a:extLst>
            </p:cNvPr>
            <p:cNvSpPr/>
            <p:nvPr/>
          </p:nvSpPr>
          <p:spPr>
            <a:xfrm>
              <a:off x="4769885" y="1952186"/>
              <a:ext cx="415924" cy="190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  <a:latin typeface="+mj-lt"/>
                </a:rPr>
                <a:t>CAREM</a:t>
              </a:r>
              <a:endParaRPr lang="en-GB" sz="12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A132F469-489C-4FF4-90BE-2AF8C6A1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3"/>
            <a:ext cx="9071825" cy="781487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INPRO Projects on SMR</a:t>
            </a:r>
            <a:endParaRPr lang="en-GB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E0BD1B-2D0B-4108-9BF9-24F8D0A6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26" y="1223335"/>
            <a:ext cx="9096900" cy="5328591"/>
          </a:xfrm>
        </p:spPr>
        <p:txBody>
          <a:bodyPr>
            <a:normAutofit/>
          </a:bodyPr>
          <a:lstStyle/>
          <a:p>
            <a:pPr marL="357188" indent="-357188" defTabSz="6857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400" b="1" dirty="0"/>
              <a:t>Global Scenarios:</a:t>
            </a:r>
            <a:br>
              <a:rPr lang="en-US" sz="2400" b="1" dirty="0"/>
            </a:br>
            <a:r>
              <a:rPr lang="en-US" sz="2133" dirty="0"/>
              <a:t>Collaborative project: “</a:t>
            </a:r>
            <a:r>
              <a:rPr lang="en-US" sz="2133" dirty="0">
                <a:solidFill>
                  <a:srgbClr val="FF0000"/>
                </a:solidFill>
              </a:rPr>
              <a:t>A</a:t>
            </a:r>
            <a:r>
              <a:rPr lang="en-US" sz="2133" dirty="0"/>
              <a:t>nalysis </a:t>
            </a:r>
            <a:r>
              <a:rPr lang="en-US" sz="2133" dirty="0">
                <a:solidFill>
                  <a:srgbClr val="FF0000"/>
                </a:solidFill>
              </a:rPr>
              <a:t>S</a:t>
            </a:r>
            <a:r>
              <a:rPr lang="en-US" sz="2133" dirty="0"/>
              <a:t>upport for </a:t>
            </a:r>
            <a:r>
              <a:rPr lang="en-US" sz="2133" dirty="0">
                <a:solidFill>
                  <a:srgbClr val="FF0000"/>
                </a:solidFill>
              </a:rPr>
              <a:t>E</a:t>
            </a:r>
            <a:r>
              <a:rPr lang="en-US" sz="2133" dirty="0"/>
              <a:t>nhanced </a:t>
            </a:r>
            <a:r>
              <a:rPr lang="en-US" sz="2133" dirty="0">
                <a:solidFill>
                  <a:srgbClr val="FF0000"/>
                </a:solidFill>
              </a:rPr>
              <a:t>N</a:t>
            </a:r>
            <a:r>
              <a:rPr lang="en-US" sz="2133" dirty="0"/>
              <a:t>uclear </a:t>
            </a:r>
            <a:br>
              <a:rPr lang="en-US" sz="2133" dirty="0"/>
            </a:br>
            <a:r>
              <a:rPr lang="en-US" sz="2133" dirty="0">
                <a:solidFill>
                  <a:srgbClr val="FF0000"/>
                </a:solidFill>
              </a:rPr>
              <a:t>E</a:t>
            </a:r>
            <a:r>
              <a:rPr lang="en-US" sz="2133" dirty="0"/>
              <a:t>nergy </a:t>
            </a:r>
            <a:r>
              <a:rPr lang="en-GB" sz="2133" dirty="0">
                <a:solidFill>
                  <a:srgbClr val="FF0000"/>
                </a:solidFill>
              </a:rPr>
              <a:t>S</a:t>
            </a:r>
            <a:r>
              <a:rPr lang="en-GB" sz="2133" dirty="0"/>
              <a:t>ustainable Deployment Scenarios for SMRs” (ASENES SMR)</a:t>
            </a:r>
          </a:p>
          <a:p>
            <a:pPr marL="357188" indent="-357188" defTabSz="6857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GB" sz="2400" b="1" dirty="0"/>
              <a:t>Innovations: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GB" sz="2133" dirty="0"/>
              <a:t>Case studies for the Deployment of Factory Fuelled SMRs (Transportable NPPs)</a:t>
            </a:r>
          </a:p>
          <a:p>
            <a:pPr marL="357188" indent="-357188" defTabSz="6857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n-GB" sz="2400" b="1" dirty="0"/>
              <a:t>Sustainability Assessments &amp; Strategies:</a:t>
            </a:r>
            <a:br>
              <a:rPr lang="en-GB" sz="2400" b="1" dirty="0"/>
            </a:br>
            <a:r>
              <a:rPr lang="en-GB" sz="2133" dirty="0"/>
              <a:t>Nuclear Energy System Sustainability Assessments (NESA) </a:t>
            </a:r>
            <a:r>
              <a:rPr lang="en-US" sz="2133" dirty="0"/>
              <a:t>for </a:t>
            </a:r>
            <a:r>
              <a:rPr lang="en-GB" sz="2133" dirty="0"/>
              <a:t>SMRs</a:t>
            </a:r>
          </a:p>
          <a:p>
            <a:pPr marL="357188" indent="-357188" defTabSz="6857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GB" sz="2400" b="1" dirty="0"/>
              <a:t>Dialogue Forums (DF) on SMRs: </a:t>
            </a:r>
          </a:p>
          <a:p>
            <a:pPr marL="357188" lvl="1" indent="0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3</a:t>
            </a:r>
            <a:r>
              <a:rPr lang="en-GB" sz="1800" b="1" baseline="30000" dirty="0">
                <a:solidFill>
                  <a:srgbClr val="002060"/>
                </a:solidFill>
              </a:rPr>
              <a:t>rd </a:t>
            </a:r>
            <a:r>
              <a:rPr lang="en-GB" sz="1800" b="1" dirty="0">
                <a:solidFill>
                  <a:srgbClr val="002060"/>
                </a:solidFill>
              </a:rPr>
              <a:t>(2011), 6</a:t>
            </a:r>
            <a:r>
              <a:rPr lang="en-GB" sz="1800" b="1" baseline="30000" dirty="0">
                <a:solidFill>
                  <a:srgbClr val="002060"/>
                </a:solidFill>
              </a:rPr>
              <a:t>th</a:t>
            </a:r>
            <a:r>
              <a:rPr lang="en-GB" sz="1800" b="1" dirty="0">
                <a:solidFill>
                  <a:srgbClr val="002060"/>
                </a:solidFill>
              </a:rPr>
              <a:t> (2013), 13</a:t>
            </a:r>
            <a:r>
              <a:rPr lang="en-GB" sz="1800" b="1" baseline="30000" dirty="0">
                <a:solidFill>
                  <a:srgbClr val="002060"/>
                </a:solidFill>
              </a:rPr>
              <a:t>th</a:t>
            </a:r>
            <a:r>
              <a:rPr lang="en-GB" sz="1800" b="1" dirty="0">
                <a:solidFill>
                  <a:srgbClr val="002060"/>
                </a:solidFill>
              </a:rPr>
              <a:t> (2016), 17</a:t>
            </a:r>
            <a:r>
              <a:rPr lang="en-GB" sz="1800" b="1" baseline="30000" dirty="0">
                <a:solidFill>
                  <a:srgbClr val="002060"/>
                </a:solidFill>
              </a:rPr>
              <a:t>th</a:t>
            </a:r>
            <a:r>
              <a:rPr lang="en-GB" sz="1800" b="1" dirty="0">
                <a:solidFill>
                  <a:srgbClr val="002060"/>
                </a:solidFill>
              </a:rPr>
              <a:t> (2019),</a:t>
            </a:r>
          </a:p>
          <a:p>
            <a:pPr marL="357188" lvl="1" indent="0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21</a:t>
            </a:r>
            <a:r>
              <a:rPr lang="en-GB" sz="1800" b="1" baseline="30000" dirty="0">
                <a:solidFill>
                  <a:srgbClr val="002060"/>
                </a:solidFill>
              </a:rPr>
              <a:t>st</a:t>
            </a: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(2023 Russia) on Deployment of SMR Projects &amp; Technologies to Support the SDGs</a:t>
            </a:r>
          </a:p>
          <a:p>
            <a:pPr marL="357188" lvl="1" indent="0">
              <a:lnSpc>
                <a:spcPct val="110000"/>
              </a:lnSpc>
              <a:spcBef>
                <a:spcPts val="0"/>
              </a:spcBef>
              <a:buClr>
                <a:schemeClr val="tx1">
                  <a:lumMod val="50000"/>
                </a:schemeClr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22</a:t>
            </a:r>
            <a:r>
              <a:rPr lang="en-GB" sz="1800" b="1" baseline="30000" dirty="0">
                <a:solidFill>
                  <a:srgbClr val="002060"/>
                </a:solidFill>
              </a:rPr>
              <a:t>nd</a:t>
            </a: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(2024 Rep. of Korea) </a:t>
            </a:r>
            <a:r>
              <a:rPr lang="en-GB" sz="1800" b="1" dirty="0">
                <a:solidFill>
                  <a:srgbClr val="002060"/>
                </a:solidFill>
              </a:rPr>
              <a:t>- </a:t>
            </a:r>
            <a:r>
              <a:rPr lang="en-US" sz="1800" b="1" dirty="0">
                <a:solidFill>
                  <a:srgbClr val="002060"/>
                </a:solidFill>
              </a:rPr>
              <a:t>Successful Development &amp; 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Sustainable Deployment of SMRs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DE85A11-1F9E-40DF-84D2-28C910CCA84E}"/>
              </a:ext>
            </a:extLst>
          </p:cNvPr>
          <p:cNvGrpSpPr/>
          <p:nvPr/>
        </p:nvGrpSpPr>
        <p:grpSpPr>
          <a:xfrm>
            <a:off x="7793008" y="635755"/>
            <a:ext cx="4532778" cy="1379453"/>
            <a:chOff x="2411760" y="529569"/>
            <a:chExt cx="7056784" cy="142865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0E2040AE-E88C-4507-9F38-90DFADBA0EC9}"/>
                </a:ext>
              </a:extLst>
            </p:cNvPr>
            <p:cNvSpPr/>
            <p:nvPr/>
          </p:nvSpPr>
          <p:spPr>
            <a:xfrm>
              <a:off x="2636762" y="1583482"/>
              <a:ext cx="1574925" cy="367391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MESSAGE-NES</a:t>
              </a:r>
              <a:endParaRPr lang="en-GB" sz="1067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311EA99-B948-445D-8B27-00B98E12E236}"/>
                </a:ext>
              </a:extLst>
            </p:cNvPr>
            <p:cNvSpPr/>
            <p:nvPr/>
          </p:nvSpPr>
          <p:spPr>
            <a:xfrm>
              <a:off x="4298016" y="1576756"/>
              <a:ext cx="1574924" cy="3673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NEST</a:t>
              </a:r>
              <a:endParaRPr lang="en-GB" sz="1067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0D135D60-938A-4060-97E3-CB55CE20A205}"/>
                </a:ext>
              </a:extLst>
            </p:cNvPr>
            <p:cNvSpPr/>
            <p:nvPr/>
          </p:nvSpPr>
          <p:spPr>
            <a:xfrm>
              <a:off x="5968292" y="1583482"/>
              <a:ext cx="1565900" cy="36739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KIND-ET</a:t>
              </a:r>
              <a:endParaRPr lang="en-GB" sz="1067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EF192ED1-DFF4-4ECE-880E-ECA1A7D26F70}"/>
                </a:ext>
              </a:extLst>
            </p:cNvPr>
            <p:cNvSpPr/>
            <p:nvPr/>
          </p:nvSpPr>
          <p:spPr>
            <a:xfrm>
              <a:off x="7662287" y="1590833"/>
              <a:ext cx="1518223" cy="36739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067" dirty="0">
                  <a:solidFill>
                    <a:prstClr val="white"/>
                  </a:solidFill>
                  <a:latin typeface="Arial"/>
                </a:rPr>
                <a:t>ROADMAPS-ET</a:t>
              </a:r>
              <a:endParaRPr lang="en-GB" sz="1067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06BF5C02-7C15-4330-9746-C6CC94472760}"/>
                </a:ext>
              </a:extLst>
            </p:cNvPr>
            <p:cNvSpPr/>
            <p:nvPr/>
          </p:nvSpPr>
          <p:spPr>
            <a:xfrm>
              <a:off x="2636763" y="822163"/>
              <a:ext cx="1574925" cy="71011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933" dirty="0">
                  <a:solidFill>
                    <a:prstClr val="white"/>
                  </a:solidFill>
                  <a:latin typeface="Arial"/>
                </a:rPr>
                <a:t>Scenario modelling and analysis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B18FC8F7-55B0-43F2-B60A-4A45C328FE16}"/>
                </a:ext>
              </a:extLst>
            </p:cNvPr>
            <p:cNvSpPr/>
            <p:nvPr/>
          </p:nvSpPr>
          <p:spPr>
            <a:xfrm>
              <a:off x="4307040" y="826876"/>
              <a:ext cx="1565900" cy="7101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33" dirty="0">
                  <a:solidFill>
                    <a:prstClr val="white"/>
                  </a:solidFill>
                  <a:latin typeface="Arial"/>
                </a:rPr>
                <a:t>Economic analysis and evaluation of Nuclear Energy System (NES)</a:t>
              </a:r>
              <a:endParaRPr lang="en-GB" sz="933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FF134949-4730-4C84-9B43-80BEAC502A4C}"/>
                </a:ext>
              </a:extLst>
            </p:cNvPr>
            <p:cNvSpPr/>
            <p:nvPr/>
          </p:nvSpPr>
          <p:spPr>
            <a:xfrm>
              <a:off x="7662287" y="826876"/>
              <a:ext cx="1518223" cy="710117"/>
            </a:xfrm>
            <a:prstGeom prst="roundRect">
              <a:avLst/>
            </a:prstGeom>
            <a:solidFill>
              <a:srgbClr val="A9B0F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933" dirty="0">
                  <a:solidFill>
                    <a:prstClr val="white"/>
                  </a:solidFill>
                  <a:latin typeface="Arial"/>
                </a:rPr>
                <a:t>Road mapping towards enhanced NE sustainability</a:t>
              </a:r>
              <a:endParaRPr lang="en-GB" sz="933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19B06208-27BA-4F4D-8E14-FEB7724553B4}"/>
                </a:ext>
              </a:extLst>
            </p:cNvPr>
            <p:cNvSpPr/>
            <p:nvPr/>
          </p:nvSpPr>
          <p:spPr>
            <a:xfrm>
              <a:off x="5968292" y="822163"/>
              <a:ext cx="1565900" cy="710116"/>
            </a:xfrm>
            <a:prstGeom prst="round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GB" sz="933" dirty="0">
                  <a:solidFill>
                    <a:prstClr val="white"/>
                  </a:solidFill>
                  <a:latin typeface="Arial"/>
                </a:rPr>
                <a:t>Comparative evaluation of NESs and scenario options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77603D71-084B-43A3-B929-C4AA2806EB78}"/>
                </a:ext>
              </a:extLst>
            </p:cNvPr>
            <p:cNvSpPr/>
            <p:nvPr/>
          </p:nvSpPr>
          <p:spPr>
            <a:xfrm>
              <a:off x="2411760" y="529569"/>
              <a:ext cx="7056784" cy="2413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67" b="1" dirty="0">
                  <a:solidFill>
                    <a:prstClr val="white"/>
                  </a:solidFill>
                  <a:latin typeface="Arial"/>
                </a:rPr>
                <a:t>ASENES</a:t>
              </a:r>
              <a:endParaRPr lang="en-GB" sz="1467" b="1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D372F7-C671-046A-38EB-40663D02DE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6434" y="3037579"/>
            <a:ext cx="444245" cy="27699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643D3C-30ED-8A09-AB00-02F0FEC1B1B7}"/>
              </a:ext>
            </a:extLst>
          </p:cNvPr>
          <p:cNvGrpSpPr>
            <a:grpSpLocks noChangeAspect="1"/>
          </p:cNvGrpSpPr>
          <p:nvPr/>
        </p:nvGrpSpPr>
        <p:grpSpPr>
          <a:xfrm>
            <a:off x="9239675" y="4228045"/>
            <a:ext cx="1205187" cy="851755"/>
            <a:chOff x="6588224" y="2261082"/>
            <a:chExt cx="1366148" cy="9002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AFDB644-35C8-3516-2CA5-7AFB676EA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25464" y="2565679"/>
              <a:ext cx="540000" cy="3648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F461D-7AAE-6F67-58E5-4D65503E9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88224" y="2261082"/>
              <a:ext cx="673927" cy="900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BF1CAD3-D792-3832-DD97-77B6CAE3BDC9}"/>
                </a:ext>
              </a:extLst>
            </p:cNvPr>
            <p:cNvSpPr/>
            <p:nvPr/>
          </p:nvSpPr>
          <p:spPr>
            <a:xfrm>
              <a:off x="7236960" y="2930522"/>
              <a:ext cx="71741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CMSR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0908DB-2A69-9457-35A5-FF61FC4134CD}"/>
              </a:ext>
            </a:extLst>
          </p:cNvPr>
          <p:cNvGrpSpPr/>
          <p:nvPr/>
        </p:nvGrpSpPr>
        <p:grpSpPr>
          <a:xfrm>
            <a:off x="8100991" y="3620660"/>
            <a:ext cx="1306194" cy="980329"/>
            <a:chOff x="10331870" y="5473826"/>
            <a:chExt cx="1666163" cy="1368000"/>
          </a:xfrm>
        </p:grpSpPr>
        <p:pic>
          <p:nvPicPr>
            <p:cNvPr id="11" name="Picture 2" descr="China Flag | Canepa &amp; Campi">
              <a:extLst>
                <a:ext uri="{FF2B5EF4-FFF2-40B4-BE49-F238E27FC236}">
                  <a16:creationId xmlns:a16="http://schemas.microsoft.com/office/drawing/2014/main" xmlns="" id="{7CCF1D67-2896-F1A7-1BD3-B4D92197D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9" t="33483" r="24419" b="35502"/>
            <a:stretch/>
          </p:blipFill>
          <p:spPr bwMode="auto">
            <a:xfrm>
              <a:off x="11364433" y="5730109"/>
              <a:ext cx="633600" cy="386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hinese 10 MW high-temperature gas-cooled test reactor (HTR-10). | Download  Scientific Diagram">
              <a:extLst>
                <a:ext uri="{FF2B5EF4-FFF2-40B4-BE49-F238E27FC236}">
                  <a16:creationId xmlns:a16="http://schemas.microsoft.com/office/drawing/2014/main" xmlns="" id="{78954C19-8F23-4564-E763-FA9808A30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1870" y="5473826"/>
              <a:ext cx="1021882" cy="13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xmlns="" id="{3B857830-F6AA-461C-A3E3-AAB32F48DD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04" y="5127569"/>
            <a:ext cx="4537552" cy="16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5317EB5-0DB4-4E07-9D9B-6747C781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" y="116417"/>
            <a:ext cx="10952019" cy="108630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INPRO: Nuclear Innovations vs. Legal and Institutional Drivers and Impediments – TNPP Studies</a:t>
            </a:r>
            <a:endParaRPr lang="en-GB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D41BB44-DBAB-43F8-B060-42B0D2E2C626}"/>
              </a:ext>
            </a:extLst>
          </p:cNvPr>
          <p:cNvSpPr/>
          <p:nvPr/>
        </p:nvSpPr>
        <p:spPr>
          <a:xfrm>
            <a:off x="7884422" y="1318054"/>
            <a:ext cx="4296029" cy="21078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Analysis of Legal and Institutional aspects of innovations deployment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7CCF185-6455-4845-924F-95962D1D063E}"/>
              </a:ext>
            </a:extLst>
          </p:cNvPr>
          <p:cNvSpPr/>
          <p:nvPr/>
        </p:nvSpPr>
        <p:spPr>
          <a:xfrm>
            <a:off x="2118373" y="3512326"/>
            <a:ext cx="7296811" cy="1581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accent1">
                    <a:lumMod val="50000"/>
                  </a:schemeClr>
                </a:solidFill>
              </a:rPr>
              <a:t>INPRO Study of Legal and Institutional Issues of TNPP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9596C07-8CA3-4695-AD84-B9E4A185E9DC}"/>
              </a:ext>
            </a:extLst>
          </p:cNvPr>
          <p:cNvSpPr/>
          <p:nvPr/>
        </p:nvSpPr>
        <p:spPr>
          <a:xfrm>
            <a:off x="3936440" y="1409700"/>
            <a:ext cx="4055756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SMRs and Transportable Nuclear power plants (TNPP)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CF86BBA-08F5-D72F-2E59-117EF6DDB410}"/>
              </a:ext>
            </a:extLst>
          </p:cNvPr>
          <p:cNvSpPr/>
          <p:nvPr/>
        </p:nvSpPr>
        <p:spPr>
          <a:xfrm>
            <a:off x="0" y="1454704"/>
            <a:ext cx="4032664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Role of Nuclear innovations for Sustainable Development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AA310DC-5016-59F5-5594-75F819EDDBF5}"/>
              </a:ext>
            </a:extLst>
          </p:cNvPr>
          <p:cNvSpPr/>
          <p:nvPr/>
        </p:nvSpPr>
        <p:spPr>
          <a:xfrm>
            <a:off x="3023659" y="5180045"/>
            <a:ext cx="5760640" cy="1728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INPRO Case Study for the Deployment of a Factory Fuelled SMR (Transportable)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1F6243-B42F-0DA4-B971-239AD9A69822}"/>
              </a:ext>
            </a:extLst>
          </p:cNvPr>
          <p:cNvSpPr txBox="1"/>
          <p:nvPr/>
        </p:nvSpPr>
        <p:spPr>
          <a:xfrm>
            <a:off x="9744405" y="41010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2008 - 2013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7B2860-A55A-9933-C54C-39FE68AF6F4E}"/>
              </a:ext>
            </a:extLst>
          </p:cNvPr>
          <p:cNvSpPr txBox="1"/>
          <p:nvPr/>
        </p:nvSpPr>
        <p:spPr>
          <a:xfrm>
            <a:off x="9790823" y="550118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2015 - 2024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11" y="175655"/>
            <a:ext cx="10515600" cy="10411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Examples of TNPPs</a:t>
            </a:r>
            <a:endParaRPr lang="de-AT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58" y="1216796"/>
            <a:ext cx="4322851" cy="23718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/>
          <a:stretch/>
        </p:blipFill>
        <p:spPr bwMode="auto">
          <a:xfrm>
            <a:off x="7843608" y="4098324"/>
            <a:ext cx="3729185" cy="2012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4" y="1340427"/>
            <a:ext cx="6577445" cy="335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390" y="4737672"/>
            <a:ext cx="3730234" cy="2021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5243" y="3581615"/>
            <a:ext cx="456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Floating NPP with the two KLT-40 reactors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1173" y="6186506"/>
            <a:ext cx="4321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GB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Flexblue</a:t>
            </a: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NPP module in its operational position on the sea bottom 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675" y="3778014"/>
            <a:ext cx="718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Countries that are designing marine-based transportable SMRs </a:t>
            </a:r>
            <a:endParaRPr lang="de-A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675" y="6062233"/>
            <a:ext cx="272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i="1" dirty="0">
                <a:latin typeface="Arial" panose="020B0604020202020204" pitchFamily="34" charset="0"/>
                <a:cs typeface="Arial" panose="020B0604020202020204" pitchFamily="34" charset="0"/>
              </a:rPr>
              <a:t>Westinghouse eVinci™ Micro Reactor</a:t>
            </a:r>
          </a:p>
        </p:txBody>
      </p:sp>
    </p:spTree>
    <p:extLst>
      <p:ext uri="{BB962C8B-B14F-4D97-AF65-F5344CB8AC3E}">
        <p14:creationId xmlns:p14="http://schemas.microsoft.com/office/powerpoint/2010/main" val="21119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164637"/>
            <a:ext cx="10369152" cy="86409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INPRO Collaborative Project: Study on Transportable Nuclear Power Plants (TNPP-I)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B787B9C-C324-49CD-A8B9-A678C719FF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610600" y="1440332"/>
            <a:ext cx="3317244" cy="4713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F6B6-0B5A-47E5-A342-49C590635EF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15899" y="1367803"/>
            <a:ext cx="8355962" cy="5368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</a:t>
            </a:r>
            <a:r>
              <a:rPr lang="en-GB" sz="2400" dirty="0"/>
              <a:t>wo factory assembled TNPP Options: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Factory fuelled and tested, </a:t>
            </a:r>
            <a:r>
              <a:rPr lang="en-GB" sz="2400" b="1" dirty="0"/>
              <a:t>Supplier</a:t>
            </a:r>
            <a:r>
              <a:rPr lang="en-GB" sz="2400" dirty="0"/>
              <a:t> maintains, refuels and decommissions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Factory tested (non-nuclear), </a:t>
            </a:r>
            <a:r>
              <a:rPr lang="en-GB" sz="2400" b="1" dirty="0"/>
              <a:t>Host</a:t>
            </a:r>
            <a:r>
              <a:rPr lang="en-GB" sz="2400" dirty="0"/>
              <a:t> State maintains, fuels and refuels</a:t>
            </a:r>
            <a:endParaRPr lang="en-US" sz="2400" dirty="0"/>
          </a:p>
          <a:p>
            <a:pPr marL="0" indent="0" algn="just">
              <a:lnSpc>
                <a:spcPct val="107000"/>
              </a:lnSpc>
              <a:spcBef>
                <a:spcPts val="384"/>
              </a:spcBef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Two scenarios:</a:t>
            </a:r>
          </a:p>
          <a:p>
            <a:pPr marL="457200" indent="-457200" algn="just">
              <a:spcBef>
                <a:spcPts val="384"/>
              </a:spcBef>
              <a:buFont typeface="+mj-lt"/>
              <a:buAutoNum type="alphaUcPeriod"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Supplier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operator/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Host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State is regulator. </a:t>
            </a:r>
          </a:p>
          <a:p>
            <a:pPr marL="457200" indent="-457200" algn="just">
              <a:spcBef>
                <a:spcPts val="384"/>
              </a:spcBef>
              <a:buFont typeface="+mj-lt"/>
              <a:buAutoNum type="alphaUcPeriod"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Host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State entity is operator and regulator.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>
                <a:ea typeface="Times New Roman" panose="02020603050405020304" pitchFamily="18" charset="0"/>
              </a:rPr>
              <a:t>Issues for consideration: </a:t>
            </a:r>
            <a:r>
              <a:rPr lang="en-GB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Infrastructure, safeguards, legal, nuclear safety and security, nuclear liability</a:t>
            </a:r>
            <a:r>
              <a:rPr lang="en-GB" sz="2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GB" sz="24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/>
              <a:t>Recommendation: Detail consideration of factory </a:t>
            </a:r>
            <a:r>
              <a:rPr lang="en-US" sz="2000" i="1" dirty="0"/>
              <a:t>fueled </a:t>
            </a:r>
            <a:r>
              <a:rPr lang="en-US" sz="2000" i="1" dirty="0" smtClean="0"/>
              <a:t>TNPP option, as it has </a:t>
            </a:r>
            <a:r>
              <a:rPr lang="en-US" sz="2000" i="1" dirty="0" smtClean="0"/>
              <a:t>obvious </a:t>
            </a:r>
            <a:r>
              <a:rPr lang="en-US" sz="2000" i="1" dirty="0"/>
              <a:t>gaps and an insufficient coverage in the international nuclear law and in the non-binding international norms. 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284867-05DC-29D8-BC51-5324BABDA1B1}"/>
              </a:ext>
            </a:extLst>
          </p:cNvPr>
          <p:cNvSpPr txBox="1"/>
          <p:nvPr/>
        </p:nvSpPr>
        <p:spPr>
          <a:xfrm>
            <a:off x="9302360" y="1767499"/>
            <a:ext cx="215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2008-2013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C331C9-24F8-F6B3-D44A-F8E213D4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71" y="152853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Conclusions from TNPP-1</a:t>
            </a:r>
            <a:endParaRPr lang="en-GB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199" y="1603775"/>
            <a:ext cx="10749643" cy="4569611"/>
            <a:chOff x="838199" y="1603775"/>
            <a:chExt cx="10749643" cy="4569611"/>
          </a:xfrm>
        </p:grpSpPr>
        <p:sp>
          <p:nvSpPr>
            <p:cNvPr id="4" name="Rounded Rectangle 3"/>
            <p:cNvSpPr/>
            <p:nvPr/>
          </p:nvSpPr>
          <p:spPr>
            <a:xfrm>
              <a:off x="838199" y="1603775"/>
              <a:ext cx="10749643" cy="7616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 descr="Gavel"/>
            <p:cNvSpPr/>
            <p:nvPr/>
          </p:nvSpPr>
          <p:spPr>
            <a:xfrm>
              <a:off x="1068583" y="1775136"/>
              <a:ext cx="418881" cy="418881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xmlns:dgm="http://schemas.openxmlformats.org/drawingml/2006/diagram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717849" y="1603775"/>
              <a:ext cx="9869992" cy="761601"/>
            </a:xfrm>
            <a:custGeom>
              <a:avLst/>
              <a:gdLst>
                <a:gd name="connsiteX0" fmla="*/ 0 w 9869992"/>
                <a:gd name="connsiteY0" fmla="*/ 0 h 761601"/>
                <a:gd name="connsiteX1" fmla="*/ 9869992 w 9869992"/>
                <a:gd name="connsiteY1" fmla="*/ 0 h 761601"/>
                <a:gd name="connsiteX2" fmla="*/ 9869992 w 9869992"/>
                <a:gd name="connsiteY2" fmla="*/ 761601 h 761601"/>
                <a:gd name="connsiteX3" fmla="*/ 0 w 9869992"/>
                <a:gd name="connsiteY3" fmla="*/ 761601 h 761601"/>
                <a:gd name="connsiteX4" fmla="*/ 0 w 9869992"/>
                <a:gd name="connsiteY4" fmla="*/ 0 h 76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992" h="761601">
                  <a:moveTo>
                    <a:pt x="0" y="0"/>
                  </a:moveTo>
                  <a:lnTo>
                    <a:pt x="9869992" y="0"/>
                  </a:lnTo>
                  <a:lnTo>
                    <a:pt x="9869992" y="761601"/>
                  </a:lnTo>
                  <a:lnTo>
                    <a:pt x="0" y="761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03" tIns="80603" rIns="80603" bIns="80603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Legal clarity is essential through treaties or existing laws. </a:t>
              </a:r>
              <a:endParaRPr lang="en-US" sz="1900" kern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199" y="2555778"/>
              <a:ext cx="10749643" cy="7616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 descr="Radioactive Sign"/>
            <p:cNvSpPr/>
            <p:nvPr/>
          </p:nvSpPr>
          <p:spPr>
            <a:xfrm>
              <a:off x="1068583" y="2727138"/>
              <a:ext cx="418881" cy="41888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xmlns:dgm="http://schemas.openxmlformats.org/drawingml/2006/diagram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717849" y="2555778"/>
              <a:ext cx="9869992" cy="761601"/>
            </a:xfrm>
            <a:custGeom>
              <a:avLst/>
              <a:gdLst>
                <a:gd name="connsiteX0" fmla="*/ 0 w 9869992"/>
                <a:gd name="connsiteY0" fmla="*/ 0 h 761601"/>
                <a:gd name="connsiteX1" fmla="*/ 9869992 w 9869992"/>
                <a:gd name="connsiteY1" fmla="*/ 0 h 761601"/>
                <a:gd name="connsiteX2" fmla="*/ 9869992 w 9869992"/>
                <a:gd name="connsiteY2" fmla="*/ 761601 h 761601"/>
                <a:gd name="connsiteX3" fmla="*/ 0 w 9869992"/>
                <a:gd name="connsiteY3" fmla="*/ 761601 h 761601"/>
                <a:gd name="connsiteX4" fmla="*/ 0 w 9869992"/>
                <a:gd name="connsiteY4" fmla="*/ 0 h 76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992" h="761601">
                  <a:moveTo>
                    <a:pt x="0" y="0"/>
                  </a:moveTo>
                  <a:lnTo>
                    <a:pt x="9869992" y="0"/>
                  </a:lnTo>
                  <a:lnTo>
                    <a:pt x="9869992" y="761601"/>
                  </a:lnTo>
                  <a:lnTo>
                    <a:pt x="0" y="761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03" tIns="80603" rIns="80603" bIns="80603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Safeguards are similar to non-transportable installations, </a:t>
              </a:r>
              <a:br>
                <a:rPr lang="en-GB" sz="1900" kern="1200" dirty="0"/>
              </a:br>
              <a:r>
                <a:rPr lang="en-GB" sz="1900" kern="1200" dirty="0"/>
                <a:t>Requires IAEA verification for nuclear weapon states to non-nuclear weapon state exports. </a:t>
              </a:r>
              <a:endParaRPr lang="en-US" sz="1900" kern="12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8199" y="3507780"/>
              <a:ext cx="10749643" cy="7616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Truck"/>
            <p:cNvSpPr/>
            <p:nvPr/>
          </p:nvSpPr>
          <p:spPr>
            <a:xfrm>
              <a:off x="1068583" y="3679140"/>
              <a:ext cx="418881" cy="418881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xmlns:dgm="http://schemas.openxmlformats.org/drawingml/2006/diagram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717849" y="3507780"/>
              <a:ext cx="9869992" cy="761601"/>
            </a:xfrm>
            <a:custGeom>
              <a:avLst/>
              <a:gdLst>
                <a:gd name="connsiteX0" fmla="*/ 0 w 9869992"/>
                <a:gd name="connsiteY0" fmla="*/ 0 h 761601"/>
                <a:gd name="connsiteX1" fmla="*/ 9869992 w 9869992"/>
                <a:gd name="connsiteY1" fmla="*/ 0 h 761601"/>
                <a:gd name="connsiteX2" fmla="*/ 9869992 w 9869992"/>
                <a:gd name="connsiteY2" fmla="*/ 761601 h 761601"/>
                <a:gd name="connsiteX3" fmla="*/ 0 w 9869992"/>
                <a:gd name="connsiteY3" fmla="*/ 761601 h 761601"/>
                <a:gd name="connsiteX4" fmla="*/ 0 w 9869992"/>
                <a:gd name="connsiteY4" fmla="*/ 0 h 76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992" h="761601">
                  <a:moveTo>
                    <a:pt x="0" y="0"/>
                  </a:moveTo>
                  <a:lnTo>
                    <a:pt x="9869992" y="0"/>
                  </a:lnTo>
                  <a:lnTo>
                    <a:pt x="9869992" y="761601"/>
                  </a:lnTo>
                  <a:lnTo>
                    <a:pt x="0" y="761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03" tIns="80603" rIns="80603" bIns="80603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Transporting fuelled TNPP poses some </a:t>
              </a:r>
              <a:r>
                <a:rPr lang="en-US" sz="1900" kern="1200" dirty="0" smtClean="0"/>
                <a:t>challenges and required legal consideration and safety standards analysis</a:t>
              </a:r>
              <a:endParaRPr lang="en-US" sz="1900" kern="12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38199" y="4468023"/>
              <a:ext cx="10749643" cy="7616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Checkmark"/>
            <p:cNvSpPr/>
            <p:nvPr/>
          </p:nvSpPr>
          <p:spPr>
            <a:xfrm>
              <a:off x="1068583" y="4631143"/>
              <a:ext cx="418881" cy="418881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xmlns:dgm="http://schemas.openxmlformats.org/drawingml/2006/diagram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1717849" y="4459782"/>
              <a:ext cx="9869992" cy="761601"/>
            </a:xfrm>
            <a:custGeom>
              <a:avLst/>
              <a:gdLst>
                <a:gd name="connsiteX0" fmla="*/ 0 w 9869992"/>
                <a:gd name="connsiteY0" fmla="*/ 0 h 761601"/>
                <a:gd name="connsiteX1" fmla="*/ 9869992 w 9869992"/>
                <a:gd name="connsiteY1" fmla="*/ 0 h 761601"/>
                <a:gd name="connsiteX2" fmla="*/ 9869992 w 9869992"/>
                <a:gd name="connsiteY2" fmla="*/ 761601 h 761601"/>
                <a:gd name="connsiteX3" fmla="*/ 0 w 9869992"/>
                <a:gd name="connsiteY3" fmla="*/ 761601 h 761601"/>
                <a:gd name="connsiteX4" fmla="*/ 0 w 9869992"/>
                <a:gd name="connsiteY4" fmla="*/ 0 h 76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992" h="761601">
                  <a:moveTo>
                    <a:pt x="0" y="0"/>
                  </a:moveTo>
                  <a:lnTo>
                    <a:pt x="9869992" y="0"/>
                  </a:lnTo>
                  <a:lnTo>
                    <a:pt x="9869992" y="761601"/>
                  </a:lnTo>
                  <a:lnTo>
                    <a:pt x="0" y="761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03" tIns="80603" rIns="80603" bIns="80603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IAEA safety standards apply but may need adaptation</a:t>
              </a:r>
              <a:endParaRPr lang="en-US" sz="1900" kern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8199" y="5411785"/>
              <a:ext cx="10749643" cy="76160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 descr="Radioactive"/>
            <p:cNvSpPr/>
            <p:nvPr/>
          </p:nvSpPr>
          <p:spPr>
            <a:xfrm>
              <a:off x="1068583" y="5583145"/>
              <a:ext cx="418881" cy="418881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xmlns:dgm="http://schemas.openxmlformats.org/drawingml/2006/diagram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1717849" y="5411785"/>
              <a:ext cx="9869992" cy="761601"/>
            </a:xfrm>
            <a:custGeom>
              <a:avLst/>
              <a:gdLst>
                <a:gd name="connsiteX0" fmla="*/ 0 w 9869992"/>
                <a:gd name="connsiteY0" fmla="*/ 0 h 761601"/>
                <a:gd name="connsiteX1" fmla="*/ 9869992 w 9869992"/>
                <a:gd name="connsiteY1" fmla="*/ 0 h 761601"/>
                <a:gd name="connsiteX2" fmla="*/ 9869992 w 9869992"/>
                <a:gd name="connsiteY2" fmla="*/ 761601 h 761601"/>
                <a:gd name="connsiteX3" fmla="*/ 0 w 9869992"/>
                <a:gd name="connsiteY3" fmla="*/ 761601 h 761601"/>
                <a:gd name="connsiteX4" fmla="*/ 0 w 9869992"/>
                <a:gd name="connsiteY4" fmla="*/ 0 h 76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992" h="761601">
                  <a:moveTo>
                    <a:pt x="0" y="0"/>
                  </a:moveTo>
                  <a:lnTo>
                    <a:pt x="9869992" y="0"/>
                  </a:lnTo>
                  <a:lnTo>
                    <a:pt x="9869992" y="761601"/>
                  </a:lnTo>
                  <a:lnTo>
                    <a:pt x="0" y="761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03" tIns="80603" rIns="80603" bIns="80603" numCol="1" spcCol="1270" anchor="ctr" anchorCtr="0">
              <a:noAutofit/>
            </a:bodyPr>
            <a:lstStyle/>
            <a:p>
              <a:pPr lvl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Nuclear security requires State coordination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0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C5FAE-333F-47BE-8171-B972DE2E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6" y="71620"/>
            <a:ext cx="11020430" cy="122413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TNPP-2: Factory Fuelled SMRs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F4EE41-4F1A-4523-83B8-A5E69450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6" y="1513610"/>
            <a:ext cx="10945216" cy="592953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GB" sz="2400" dirty="0"/>
              <a:t>57th IAEA General Conference resolution encouraged “the Secretariat to continue providing guidance for regulatory reviews of SMRs of various designs”. 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sz="2400" dirty="0"/>
              <a:t>2015: Collaborative Project launched with 8 INPRO</a:t>
            </a:r>
            <a:r>
              <a:rPr lang="en-GB" sz="2400" dirty="0"/>
              <a:t> MSs and IAEA departments (NE, SG, NS and OLA)</a:t>
            </a:r>
            <a:r>
              <a:rPr lang="en-US" sz="2400" dirty="0"/>
              <a:t>. 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GB" sz="2400" dirty="0">
                <a:ea typeface="Times New Roman" panose="02020603050405020304" pitchFamily="18" charset="0"/>
              </a:rPr>
              <a:t>Case Study: </a:t>
            </a:r>
            <a:r>
              <a:rPr lang="en-GB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examine legal and institutional issues for export deployment </a:t>
            </a:r>
            <a:br>
              <a:rPr lang="en-GB" sz="2400" b="1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en-GB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of TNPP that is factory fuelled, tested and sealed reactor </a:t>
            </a:r>
            <a:br>
              <a:rPr lang="en-GB" sz="2400" b="1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r>
              <a:rPr lang="en-GB" sz="2400" dirty="0">
                <a:ea typeface="Times New Roman" panose="02020603050405020304" pitchFamily="18" charset="0"/>
              </a:rPr>
              <a:t>and investigate other aspects for deployment as TNPP on Host State 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</a:rPr>
              <a:t>History of </a:t>
            </a:r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</a:rPr>
              <a:t>Activities: </a:t>
            </a:r>
            <a:endParaRPr lang="en-GB" sz="2400" b="1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015-2021: 14 consultancy meetings (CM)                                                    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2022-2024:  additional internal reviews and editorial works,                                              </a:t>
            </a:r>
            <a:r>
              <a:rPr lang="en-GB" dirty="0"/>
              <a:t>       2025: expected publication as IAEA TECDOC</a:t>
            </a:r>
            <a:endParaRPr lang="en-GB" dirty="0"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000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5AF60D-2FBC-422B-9490-2790E20F2E0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27" y="4873336"/>
            <a:ext cx="3499443" cy="19061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3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8F4BEA3A37A45B9BD7C008D5D6548" ma:contentTypeVersion="24" ma:contentTypeDescription="Create a new document." ma:contentTypeScope="" ma:versionID="1c482741b56d163d474191dc8559479a">
  <xsd:schema xmlns:xsd="http://www.w3.org/2001/XMLSchema" xmlns:xs="http://www.w3.org/2001/XMLSchema" xmlns:p="http://schemas.microsoft.com/office/2006/metadata/properties" xmlns:ns2="cce7d003-c409-4367-9244-673684b8df6c" xmlns:ns3="df667308-65fd-43b0-9abe-b62121297249" targetNamespace="http://schemas.microsoft.com/office/2006/metadata/properties" ma:root="true" ma:fieldsID="e051875f38e68a0c96e495611c547038" ns2:_="" ns3:_="">
    <xsd:import namespace="cce7d003-c409-4367-9244-673684b8df6c"/>
    <xsd:import namespace="df667308-65fd-43b0-9abe-b62121297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ScientificSecretaries" minOccurs="0"/>
                <xsd:element ref="ns2:oa1fd47373174495921f267ccb7bbda3" minOccurs="0"/>
                <xsd:element ref="ns2:EventType" minOccurs="0"/>
                <xsd:element ref="ns2:Tas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7d003-c409-4367-9244-673684b8d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ScientificSecretaries" ma:index="21" nillable="true" ma:displayName="Scientific Secretaries" ma:format="Dropdown" ma:list="UserInfo" ma:SharePointGroup="0" ma:internalName="ScientificSecretarie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a1fd47373174495921f267ccb7bbda3" ma:index="23" nillable="true" ma:taxonomy="true" ma:internalName="oa1fd47373174495921f267ccb7bbda3" ma:taxonomyFieldName="Project" ma:displayName="Project" ma:default="" ma:fieldId="{8a1fd473-7317-4495-921f-267ccb7bbda3}" ma:taxonomyMulti="true" ma:sspId="38c7bd71-0de2-450a-8d3d-78c5334383f5" ma:termSetId="26db551a-e565-4076-9bcf-06902ee3c6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Type" ma:index="24" nillable="true" ma:displayName="Event" ma:description="Event type" ma:format="Dropdown" ma:internalName="EventType">
      <xsd:simpleType>
        <xsd:restriction base="dms:Choice">
          <xsd:enumeration value="TM"/>
          <xsd:enumeration value="TR"/>
          <xsd:enumeration value="CS"/>
          <xsd:enumeration value="MI"/>
          <xsd:enumeration value="OE"/>
          <xsd:enumeration value="TC"/>
        </xsd:restriction>
      </xsd:simpleType>
    </xsd:element>
    <xsd:element name="Task" ma:index="25" nillable="true" ma:displayName="Task" ma:format="Dropdown" ma:internalName="Tas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sk 1"/>
                    <xsd:enumeration value="Task 2"/>
                    <xsd:enumeration value="Task 3"/>
                    <xsd:enumeration value="Task 4"/>
                    <xsd:enumeration value="INPRO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67308-65fd-43b0-9abe-b6212129724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501db6-54fd-4957-b6c9-bb892e2380c7}" ma:internalName="TaxCatchAll" ma:showField="CatchAllData" ma:web="df667308-65fd-43b0-9abe-b62121297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7d003-c409-4367-9244-673684b8df6c">
      <Terms xmlns="http://schemas.microsoft.com/office/infopath/2007/PartnerControls"/>
    </lcf76f155ced4ddcb4097134ff3c332f>
    <TaxCatchAll xmlns="df667308-65fd-43b0-9abe-b62121297249" xsi:nil="true"/>
    <ScientificSecretaries xmlns="cce7d003-c409-4367-9244-673684b8df6c">
      <UserInfo>
        <DisplayName/>
        <AccountId xsi:nil="true"/>
        <AccountType/>
      </UserInfo>
    </ScientificSecretaries>
    <Task xmlns="cce7d003-c409-4367-9244-673684b8df6c" xsi:nil="true"/>
    <oa1fd47373174495921f267ccb7bbda3 xmlns="cce7d003-c409-4367-9244-673684b8df6c">
      <Terms xmlns="http://schemas.microsoft.com/office/infopath/2007/PartnerControls"/>
    </oa1fd47373174495921f267ccb7bbda3>
    <EventType xmlns="cce7d003-c409-4367-9244-673684b8df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967C69-7725-4DF2-9CC0-495E83E33E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7d003-c409-4367-9244-673684b8df6c"/>
    <ds:schemaRef ds:uri="df667308-65fd-43b0-9abe-b62121297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F5A183-8DB8-4E33-A3B8-B56576635C6B}">
  <ds:schemaRefs>
    <ds:schemaRef ds:uri="http://schemas.microsoft.com/office/2006/documentManagement/types"/>
    <ds:schemaRef ds:uri="http://schemas.microsoft.com/office/2006/metadata/properties"/>
    <ds:schemaRef ds:uri="cce7d003-c409-4367-9244-673684b8df6c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f667308-65fd-43b0-9abe-b621212972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Office PowerPoint</Application>
  <PresentationFormat>Widescreen</PresentationFormat>
  <Paragraphs>128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Malgun Gothic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INPRO’s Activities in  Transportable Nuclear Power Plants</vt:lpstr>
      <vt:lpstr>International Project on Innovative Nuclear Reactors and Fuel Cycles (INPRO)</vt:lpstr>
      <vt:lpstr>Current INPRO Projects on SMR</vt:lpstr>
      <vt:lpstr>INPRO: Nuclear Innovations vs. Legal and Institutional Drivers and Impediments – TNPP Studies</vt:lpstr>
      <vt:lpstr>Status and Examples of TNPPs</vt:lpstr>
      <vt:lpstr>INPRO Collaborative Project: Study on Transportable Nuclear Power Plants (TNPP-I) </vt:lpstr>
      <vt:lpstr>Major Conclusions from TNPP-1</vt:lpstr>
      <vt:lpstr>TNPP-2: Factory Fuelled SMRs</vt:lpstr>
      <vt:lpstr>TNM Life-cycle for 3 Cases</vt:lpstr>
      <vt:lpstr>Project TNPP-2  Focus Areas</vt:lpstr>
      <vt:lpstr>TNPP-2 Case Study Preliminary Conclusions</vt:lpstr>
      <vt:lpstr>PowerPoint Presentation</vt:lpstr>
      <vt:lpstr>PowerPoint Presentation</vt:lpstr>
      <vt:lpstr>Thank you for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AVB</cp:lastModifiedBy>
  <cp:revision>42</cp:revision>
  <dcterms:created xsi:type="dcterms:W3CDTF">2019-10-29T08:33:20Z</dcterms:created>
  <dcterms:modified xsi:type="dcterms:W3CDTF">2024-10-17T20:15:09Z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0x0101003488F4BEA3A37A45B9BD7C008D5D6548</vt:lpwstr>
  </property>
  <property fmtid="{D5CDD505-2E9C-101B-9397-08002B2CF9AE}" pid="3" name="MediaServiceImageTags">
    <vt:lpwstr/>
  </property>
  <property fmtid="{D5CDD505-2E9C-101B-9397-08002B2CF9AE}" pid="4" name="Project">
    <vt:lpwstr/>
  </property>
</Properties>
</file>