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2"/>
  </p:notesMasterIdLst>
  <p:sldIdLst>
    <p:sldId id="256" r:id="rId7"/>
    <p:sldId id="257" r:id="rId8"/>
    <p:sldId id="1104" r:id="rId9"/>
    <p:sldId id="1105" r:id="rId10"/>
    <p:sldId id="1125" r:id="rId11"/>
    <p:sldId id="1122" r:id="rId12"/>
    <p:sldId id="1123" r:id="rId13"/>
    <p:sldId id="1113" r:id="rId14"/>
    <p:sldId id="1115" r:id="rId15"/>
    <p:sldId id="1116" r:id="rId16"/>
    <p:sldId id="1117" r:id="rId17"/>
    <p:sldId id="1118" r:id="rId18"/>
    <p:sldId id="1124" r:id="rId19"/>
    <p:sldId id="340" r:id="rId20"/>
    <p:sldId id="11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88" autoAdjust="0"/>
    <p:restoredTop sz="94660"/>
  </p:normalViewPr>
  <p:slideViewPr>
    <p:cSldViewPr snapToGrid="0">
      <p:cViewPr varScale="1">
        <p:scale>
          <a:sx n="90" d="100"/>
          <a:sy n="90" d="100"/>
        </p:scale>
        <p:origin x="1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E1096-88CB-4A73-9AD5-0B44DD2D0153}" type="doc">
      <dgm:prSet loTypeId="urn:microsoft.com/office/officeart/2005/8/layout/vList3#1" loCatId="picture" qsTypeId="urn:microsoft.com/office/officeart/2005/8/quickstyle/simple3" qsCatId="simple" csTypeId="urn:microsoft.com/office/officeart/2005/8/colors/colorful1" csCatId="colorful" phldr="1"/>
      <dgm:spPr/>
      <dgm:t>
        <a:bodyPr/>
        <a:lstStyle/>
        <a:p>
          <a:endParaRPr lang="en-US"/>
        </a:p>
      </dgm:t>
    </dgm:pt>
    <dgm:pt modelId="{F5BB9C1A-5F32-4C46-A624-07428C3132F6}">
      <dgm:prSet custT="1"/>
      <dgm:spPr>
        <a:solidFill>
          <a:schemeClr val="accent3">
            <a:lumMod val="60000"/>
            <a:lumOff val="40000"/>
          </a:schemeClr>
        </a:solidFill>
      </dgm:spPr>
      <dgm:t>
        <a:bodyPr/>
        <a:lstStyle/>
        <a:p>
          <a:pPr algn="ctr"/>
          <a:r>
            <a:rPr lang="en-GB" sz="3400" dirty="0">
              <a:solidFill>
                <a:schemeClr val="tx2"/>
              </a:solidFill>
              <a:latin typeface="Arial" panose="020B0604020202020204" pitchFamily="34" charset="0"/>
              <a:cs typeface="Arial" panose="020B0604020202020204" pitchFamily="34" charset="0"/>
            </a:rPr>
            <a:t>Safety</a:t>
          </a:r>
          <a:endParaRPr lang="en-US" sz="3400" dirty="0">
            <a:solidFill>
              <a:schemeClr val="tx2"/>
            </a:solidFill>
            <a:latin typeface="Arial" panose="020B0604020202020204" pitchFamily="34" charset="0"/>
            <a:cs typeface="Arial" panose="020B0604020202020204" pitchFamily="34" charset="0"/>
          </a:endParaRPr>
        </a:p>
      </dgm:t>
    </dgm:pt>
    <dgm:pt modelId="{20B1D70B-F4B8-4258-A7A0-9B5440A80AA1}" type="sibTrans" cxnId="{E869FD78-A15A-4145-921A-8FD65624BDA0}">
      <dgm:prSet/>
      <dgm:spPr/>
      <dgm:t>
        <a:bodyPr/>
        <a:lstStyle/>
        <a:p>
          <a:endParaRPr lang="en-US" sz="1800"/>
        </a:p>
      </dgm:t>
    </dgm:pt>
    <dgm:pt modelId="{21AB17BC-CB46-40E7-B071-A1F5D7235D1E}" type="parTrans" cxnId="{E869FD78-A15A-4145-921A-8FD65624BDA0}">
      <dgm:prSet/>
      <dgm:spPr/>
      <dgm:t>
        <a:bodyPr/>
        <a:lstStyle/>
        <a:p>
          <a:endParaRPr lang="en-US" sz="1800"/>
        </a:p>
      </dgm:t>
    </dgm:pt>
    <dgm:pt modelId="{34310AFD-4154-4504-BA47-BEE196C06E23}">
      <dgm:prSet custT="1"/>
      <dgm:spPr>
        <a:solidFill>
          <a:schemeClr val="tx2">
            <a:lumMod val="40000"/>
            <a:lumOff val="60000"/>
          </a:schemeClr>
        </a:solidFill>
      </dgm:spPr>
      <dgm:t>
        <a:bodyPr/>
        <a:lstStyle/>
        <a:p>
          <a:pPr algn="ctr"/>
          <a:r>
            <a:rPr lang="en-GB" sz="3400" dirty="0">
              <a:solidFill>
                <a:schemeClr val="tx2"/>
              </a:solidFill>
              <a:latin typeface="Arial" panose="020B0604020202020204" pitchFamily="34" charset="0"/>
              <a:cs typeface="Arial" panose="020B0604020202020204" pitchFamily="34" charset="0"/>
            </a:rPr>
            <a:t>Security</a:t>
          </a:r>
          <a:endParaRPr lang="en-US" sz="3400" dirty="0">
            <a:solidFill>
              <a:schemeClr val="tx2"/>
            </a:solidFill>
            <a:latin typeface="Arial" panose="020B0604020202020204" pitchFamily="34" charset="0"/>
            <a:cs typeface="Arial" panose="020B0604020202020204" pitchFamily="34" charset="0"/>
          </a:endParaRPr>
        </a:p>
      </dgm:t>
    </dgm:pt>
    <dgm:pt modelId="{092CBD96-AEDE-4BF0-8026-6950BA288557}" type="sibTrans" cxnId="{E7F7E1E6-5827-4862-B684-2B58D890070B}">
      <dgm:prSet/>
      <dgm:spPr/>
      <dgm:t>
        <a:bodyPr/>
        <a:lstStyle/>
        <a:p>
          <a:endParaRPr lang="en-US" sz="1800"/>
        </a:p>
      </dgm:t>
    </dgm:pt>
    <dgm:pt modelId="{5C69CD60-EA58-49D8-B060-F3BEE724B174}" type="parTrans" cxnId="{E7F7E1E6-5827-4862-B684-2B58D890070B}">
      <dgm:prSet/>
      <dgm:spPr/>
      <dgm:t>
        <a:bodyPr/>
        <a:lstStyle/>
        <a:p>
          <a:endParaRPr lang="en-US" sz="1800"/>
        </a:p>
      </dgm:t>
    </dgm:pt>
    <dgm:pt modelId="{4D1C3D55-AE31-4B51-9471-3F1206970D9F}">
      <dgm:prSet custT="1"/>
      <dgm:spPr>
        <a:solidFill>
          <a:schemeClr val="bg1">
            <a:lumMod val="75000"/>
          </a:schemeClr>
        </a:solidFill>
      </dgm:spPr>
      <dgm:t>
        <a:bodyPr/>
        <a:lstStyle/>
        <a:p>
          <a:pPr algn="ctr"/>
          <a:r>
            <a:rPr lang="en-GB" sz="3400" dirty="0">
              <a:solidFill>
                <a:schemeClr val="tx2"/>
              </a:solidFill>
              <a:latin typeface="Arial" panose="020B0604020202020204" pitchFamily="34" charset="0"/>
              <a:cs typeface="Arial" panose="020B0604020202020204" pitchFamily="34" charset="0"/>
            </a:rPr>
            <a:t>Liability</a:t>
          </a:r>
          <a:endParaRPr lang="en-US" sz="3400" dirty="0">
            <a:solidFill>
              <a:schemeClr val="tx2"/>
            </a:solidFill>
            <a:latin typeface="Arial" panose="020B0604020202020204" pitchFamily="34" charset="0"/>
            <a:cs typeface="Arial" panose="020B0604020202020204" pitchFamily="34" charset="0"/>
          </a:endParaRPr>
        </a:p>
      </dgm:t>
    </dgm:pt>
    <dgm:pt modelId="{0855B4D8-6A9E-4D36-8FEB-7A4ADC0B60BA}" type="sibTrans" cxnId="{2967B01A-6BF4-4296-BA90-7C3824F063A3}">
      <dgm:prSet/>
      <dgm:spPr/>
      <dgm:t>
        <a:bodyPr/>
        <a:lstStyle/>
        <a:p>
          <a:endParaRPr lang="en-US" sz="1800"/>
        </a:p>
      </dgm:t>
    </dgm:pt>
    <dgm:pt modelId="{B8AA4045-0573-4CC5-B6D1-4127CF7BC114}" type="parTrans" cxnId="{2967B01A-6BF4-4296-BA90-7C3824F063A3}">
      <dgm:prSet/>
      <dgm:spPr/>
      <dgm:t>
        <a:bodyPr/>
        <a:lstStyle/>
        <a:p>
          <a:endParaRPr lang="en-US" sz="1800"/>
        </a:p>
      </dgm:t>
    </dgm:pt>
    <dgm:pt modelId="{B81B98A0-EEBE-466B-9867-9696C94B6753}" type="pres">
      <dgm:prSet presAssocID="{1ECE1096-88CB-4A73-9AD5-0B44DD2D0153}" presName="linearFlow" presStyleCnt="0">
        <dgm:presLayoutVars>
          <dgm:dir/>
          <dgm:resizeHandles val="exact"/>
        </dgm:presLayoutVars>
      </dgm:prSet>
      <dgm:spPr/>
    </dgm:pt>
    <dgm:pt modelId="{AC1BBD85-320A-470E-ADA3-F7D3B1E02F8E}" type="pres">
      <dgm:prSet presAssocID="{F5BB9C1A-5F32-4C46-A624-07428C3132F6}" presName="composite" presStyleCnt="0"/>
      <dgm:spPr/>
    </dgm:pt>
    <dgm:pt modelId="{274228D2-AB58-41D6-9E10-A59190D33D11}" type="pres">
      <dgm:prSet presAssocID="{F5BB9C1A-5F32-4C46-A624-07428C3132F6}" presName="imgShp" presStyleLbl="fgImgPlace1" presStyleIdx="0" presStyleCnt="3" custLinFactNeighborX="-59497" custLinFactNeighborY="-150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07584B9-BD40-4837-AEE3-59C2D0C59AF0}" type="pres">
      <dgm:prSet presAssocID="{F5BB9C1A-5F32-4C46-A624-07428C3132F6}" presName="txShp" presStyleLbl="node1" presStyleIdx="0" presStyleCnt="3">
        <dgm:presLayoutVars>
          <dgm:bulletEnabled val="1"/>
        </dgm:presLayoutVars>
      </dgm:prSet>
      <dgm:spPr/>
    </dgm:pt>
    <dgm:pt modelId="{CCFE9CE3-DE70-42BA-824E-0A2D61F7AABD}" type="pres">
      <dgm:prSet presAssocID="{20B1D70B-F4B8-4258-A7A0-9B5440A80AA1}" presName="spacing" presStyleCnt="0"/>
      <dgm:spPr/>
    </dgm:pt>
    <dgm:pt modelId="{E49A10DC-7E96-4A54-92FF-AB7A17BC1AE9}" type="pres">
      <dgm:prSet presAssocID="{34310AFD-4154-4504-BA47-BEE196C06E23}" presName="composite" presStyleCnt="0"/>
      <dgm:spPr/>
    </dgm:pt>
    <dgm:pt modelId="{B8451C89-0E0B-4B87-934D-806FC513F1DB}" type="pres">
      <dgm:prSet presAssocID="{34310AFD-4154-4504-BA47-BEE196C06E23}" presName="imgShp" presStyleLbl="fgImgPlace1" presStyleIdx="1" presStyleCnt="3" custLinFactNeighborX="-59497" custLinFactNeighborY="-1139"/>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68478298-3283-4B3E-AE20-4097EAB0EF55}" type="pres">
      <dgm:prSet presAssocID="{34310AFD-4154-4504-BA47-BEE196C06E23}" presName="txShp" presStyleLbl="node1" presStyleIdx="1" presStyleCnt="3">
        <dgm:presLayoutVars>
          <dgm:bulletEnabled val="1"/>
        </dgm:presLayoutVars>
      </dgm:prSet>
      <dgm:spPr/>
    </dgm:pt>
    <dgm:pt modelId="{38563411-E64E-4155-BF09-73A1C5F59678}" type="pres">
      <dgm:prSet presAssocID="{092CBD96-AEDE-4BF0-8026-6950BA288557}" presName="spacing" presStyleCnt="0"/>
      <dgm:spPr/>
    </dgm:pt>
    <dgm:pt modelId="{A72B7DC1-D126-42D0-8F8E-1EC23DA8A48E}" type="pres">
      <dgm:prSet presAssocID="{4D1C3D55-AE31-4B51-9471-3F1206970D9F}" presName="composite" presStyleCnt="0"/>
      <dgm:spPr/>
    </dgm:pt>
    <dgm:pt modelId="{8BCE3F38-E445-44AA-827D-9F7779E785F2}" type="pres">
      <dgm:prSet presAssocID="{4D1C3D55-AE31-4B51-9471-3F1206970D9F}" presName="imgShp" presStyleLbl="fgImgPlace1" presStyleIdx="2" presStyleCnt="3" custLinFactNeighborX="-59497" custLinFactNeighborY="7"/>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 modelId="{070534C6-2743-40B9-984B-634E21FF23E0}" type="pres">
      <dgm:prSet presAssocID="{4D1C3D55-AE31-4B51-9471-3F1206970D9F}" presName="txShp" presStyleLbl="node1" presStyleIdx="2" presStyleCnt="3">
        <dgm:presLayoutVars>
          <dgm:bulletEnabled val="1"/>
        </dgm:presLayoutVars>
      </dgm:prSet>
      <dgm:spPr/>
    </dgm:pt>
  </dgm:ptLst>
  <dgm:cxnLst>
    <dgm:cxn modelId="{D01F0101-688D-4278-AB3C-69606EAD20D5}" type="presOf" srcId="{1ECE1096-88CB-4A73-9AD5-0B44DD2D0153}" destId="{B81B98A0-EEBE-466B-9867-9696C94B6753}" srcOrd="0" destOrd="0" presId="urn:microsoft.com/office/officeart/2005/8/layout/vList3#1"/>
    <dgm:cxn modelId="{2967B01A-6BF4-4296-BA90-7C3824F063A3}" srcId="{1ECE1096-88CB-4A73-9AD5-0B44DD2D0153}" destId="{4D1C3D55-AE31-4B51-9471-3F1206970D9F}" srcOrd="2" destOrd="0" parTransId="{B8AA4045-0573-4CC5-B6D1-4127CF7BC114}" sibTransId="{0855B4D8-6A9E-4D36-8FEB-7A4ADC0B60BA}"/>
    <dgm:cxn modelId="{BC05C25B-7346-4050-BA1C-1073021FDD15}" type="presOf" srcId="{34310AFD-4154-4504-BA47-BEE196C06E23}" destId="{68478298-3283-4B3E-AE20-4097EAB0EF55}" srcOrd="0" destOrd="0" presId="urn:microsoft.com/office/officeart/2005/8/layout/vList3#1"/>
    <dgm:cxn modelId="{E869FD78-A15A-4145-921A-8FD65624BDA0}" srcId="{1ECE1096-88CB-4A73-9AD5-0B44DD2D0153}" destId="{F5BB9C1A-5F32-4C46-A624-07428C3132F6}" srcOrd="0" destOrd="0" parTransId="{21AB17BC-CB46-40E7-B071-A1F5D7235D1E}" sibTransId="{20B1D70B-F4B8-4258-A7A0-9B5440A80AA1}"/>
    <dgm:cxn modelId="{C4165286-EB99-47B5-9D4B-5281B814F34B}" type="presOf" srcId="{4D1C3D55-AE31-4B51-9471-3F1206970D9F}" destId="{070534C6-2743-40B9-984B-634E21FF23E0}" srcOrd="0" destOrd="0" presId="urn:microsoft.com/office/officeart/2005/8/layout/vList3#1"/>
    <dgm:cxn modelId="{32559EB6-4C80-4525-8DD8-497F2EDB2868}" type="presOf" srcId="{F5BB9C1A-5F32-4C46-A624-07428C3132F6}" destId="{807584B9-BD40-4837-AEE3-59C2D0C59AF0}" srcOrd="0" destOrd="0" presId="urn:microsoft.com/office/officeart/2005/8/layout/vList3#1"/>
    <dgm:cxn modelId="{E7F7E1E6-5827-4862-B684-2B58D890070B}" srcId="{1ECE1096-88CB-4A73-9AD5-0B44DD2D0153}" destId="{34310AFD-4154-4504-BA47-BEE196C06E23}" srcOrd="1" destOrd="0" parTransId="{5C69CD60-EA58-49D8-B060-F3BEE724B174}" sibTransId="{092CBD96-AEDE-4BF0-8026-6950BA288557}"/>
    <dgm:cxn modelId="{DFE322F8-81EB-47C1-9346-7072FCFC5796}" type="presParOf" srcId="{B81B98A0-EEBE-466B-9867-9696C94B6753}" destId="{AC1BBD85-320A-470E-ADA3-F7D3B1E02F8E}" srcOrd="0" destOrd="0" presId="urn:microsoft.com/office/officeart/2005/8/layout/vList3#1"/>
    <dgm:cxn modelId="{B283D864-9DEE-4F82-AEC7-89AD780D3CA6}" type="presParOf" srcId="{AC1BBD85-320A-470E-ADA3-F7D3B1E02F8E}" destId="{274228D2-AB58-41D6-9E10-A59190D33D11}" srcOrd="0" destOrd="0" presId="urn:microsoft.com/office/officeart/2005/8/layout/vList3#1"/>
    <dgm:cxn modelId="{50FA1583-876E-46EB-AA07-B9F98AD45769}" type="presParOf" srcId="{AC1BBD85-320A-470E-ADA3-F7D3B1E02F8E}" destId="{807584B9-BD40-4837-AEE3-59C2D0C59AF0}" srcOrd="1" destOrd="0" presId="urn:microsoft.com/office/officeart/2005/8/layout/vList3#1"/>
    <dgm:cxn modelId="{1B20DCA5-1D45-4280-933C-38D457E8A805}" type="presParOf" srcId="{B81B98A0-EEBE-466B-9867-9696C94B6753}" destId="{CCFE9CE3-DE70-42BA-824E-0A2D61F7AABD}" srcOrd="1" destOrd="0" presId="urn:microsoft.com/office/officeart/2005/8/layout/vList3#1"/>
    <dgm:cxn modelId="{44405BBB-D7DA-4887-972A-47D276F51C7C}" type="presParOf" srcId="{B81B98A0-EEBE-466B-9867-9696C94B6753}" destId="{E49A10DC-7E96-4A54-92FF-AB7A17BC1AE9}" srcOrd="2" destOrd="0" presId="urn:microsoft.com/office/officeart/2005/8/layout/vList3#1"/>
    <dgm:cxn modelId="{A94955C3-8EA1-4F8C-8063-DD1B603DF28A}" type="presParOf" srcId="{E49A10DC-7E96-4A54-92FF-AB7A17BC1AE9}" destId="{B8451C89-0E0B-4B87-934D-806FC513F1DB}" srcOrd="0" destOrd="0" presId="urn:microsoft.com/office/officeart/2005/8/layout/vList3#1"/>
    <dgm:cxn modelId="{9B574EE5-33CF-4823-B163-B016DE489551}" type="presParOf" srcId="{E49A10DC-7E96-4A54-92FF-AB7A17BC1AE9}" destId="{68478298-3283-4B3E-AE20-4097EAB0EF55}" srcOrd="1" destOrd="0" presId="urn:microsoft.com/office/officeart/2005/8/layout/vList3#1"/>
    <dgm:cxn modelId="{C96F4A6E-C969-4196-9333-960890CD8736}" type="presParOf" srcId="{B81B98A0-EEBE-466B-9867-9696C94B6753}" destId="{38563411-E64E-4155-BF09-73A1C5F59678}" srcOrd="3" destOrd="0" presId="urn:microsoft.com/office/officeart/2005/8/layout/vList3#1"/>
    <dgm:cxn modelId="{C3715A41-37AA-4AE5-BC66-999C0B36AFEF}" type="presParOf" srcId="{B81B98A0-EEBE-466B-9867-9696C94B6753}" destId="{A72B7DC1-D126-42D0-8F8E-1EC23DA8A48E}" srcOrd="4" destOrd="0" presId="urn:microsoft.com/office/officeart/2005/8/layout/vList3#1"/>
    <dgm:cxn modelId="{E61C279B-5B22-48FF-9CFC-C7DC107CAAC1}" type="presParOf" srcId="{A72B7DC1-D126-42D0-8F8E-1EC23DA8A48E}" destId="{8BCE3F38-E445-44AA-827D-9F7779E785F2}" srcOrd="0" destOrd="0" presId="urn:microsoft.com/office/officeart/2005/8/layout/vList3#1"/>
    <dgm:cxn modelId="{1298AF5A-0553-494C-A32A-E9C700912FB3}" type="presParOf" srcId="{A72B7DC1-D126-42D0-8F8E-1EC23DA8A48E}" destId="{070534C6-2743-40B9-984B-634E21FF23E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584B9-BD40-4837-AEE3-59C2D0C59AF0}">
      <dsp:nvSpPr>
        <dsp:cNvPr id="0" name=""/>
        <dsp:cNvSpPr/>
      </dsp:nvSpPr>
      <dsp:spPr>
        <a:xfrm rot="10800000">
          <a:off x="1418161" y="144"/>
          <a:ext cx="4620670" cy="1017234"/>
        </a:xfrm>
        <a:prstGeom prst="homePlate">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572" tIns="129540" rIns="241808" bIns="12954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2"/>
              </a:solidFill>
              <a:latin typeface="Arial" panose="020B0604020202020204" pitchFamily="34" charset="0"/>
              <a:cs typeface="Arial" panose="020B0604020202020204" pitchFamily="34" charset="0"/>
            </a:rPr>
            <a:t>Safety</a:t>
          </a:r>
          <a:endParaRPr lang="en-US" sz="3400" kern="1200" dirty="0">
            <a:solidFill>
              <a:schemeClr val="tx2"/>
            </a:solidFill>
            <a:latin typeface="Arial" panose="020B0604020202020204" pitchFamily="34" charset="0"/>
            <a:cs typeface="Arial" panose="020B0604020202020204" pitchFamily="34" charset="0"/>
          </a:endParaRPr>
        </a:p>
      </dsp:txBody>
      <dsp:txXfrm rot="10800000">
        <a:off x="1672469" y="144"/>
        <a:ext cx="4366362" cy="1017234"/>
      </dsp:txXfrm>
    </dsp:sp>
    <dsp:sp modelId="{274228D2-AB58-41D6-9E10-A59190D33D11}">
      <dsp:nvSpPr>
        <dsp:cNvPr id="0" name=""/>
        <dsp:cNvSpPr/>
      </dsp:nvSpPr>
      <dsp:spPr>
        <a:xfrm>
          <a:off x="304320" y="0"/>
          <a:ext cx="1017234" cy="101723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478298-3283-4B3E-AE20-4097EAB0EF55}">
      <dsp:nvSpPr>
        <dsp:cNvPr id="0" name=""/>
        <dsp:cNvSpPr/>
      </dsp:nvSpPr>
      <dsp:spPr>
        <a:xfrm rot="10800000">
          <a:off x="1418161" y="1321031"/>
          <a:ext cx="4620670" cy="1017234"/>
        </a:xfrm>
        <a:prstGeom prst="homePlate">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572" tIns="129540" rIns="241808" bIns="12954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2"/>
              </a:solidFill>
              <a:latin typeface="Arial" panose="020B0604020202020204" pitchFamily="34" charset="0"/>
              <a:cs typeface="Arial" panose="020B0604020202020204" pitchFamily="34" charset="0"/>
            </a:rPr>
            <a:t>Security</a:t>
          </a:r>
          <a:endParaRPr lang="en-US" sz="3400" kern="1200" dirty="0">
            <a:solidFill>
              <a:schemeClr val="tx2"/>
            </a:solidFill>
            <a:latin typeface="Arial" panose="020B0604020202020204" pitchFamily="34" charset="0"/>
            <a:cs typeface="Arial" panose="020B0604020202020204" pitchFamily="34" charset="0"/>
          </a:endParaRPr>
        </a:p>
      </dsp:txBody>
      <dsp:txXfrm rot="10800000">
        <a:off x="1672469" y="1321031"/>
        <a:ext cx="4366362" cy="1017234"/>
      </dsp:txXfrm>
    </dsp:sp>
    <dsp:sp modelId="{B8451C89-0E0B-4B87-934D-806FC513F1DB}">
      <dsp:nvSpPr>
        <dsp:cNvPr id="0" name=""/>
        <dsp:cNvSpPr/>
      </dsp:nvSpPr>
      <dsp:spPr>
        <a:xfrm>
          <a:off x="304320" y="1309445"/>
          <a:ext cx="1017234" cy="101723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70534C6-2743-40B9-984B-634E21FF23E0}">
      <dsp:nvSpPr>
        <dsp:cNvPr id="0" name=""/>
        <dsp:cNvSpPr/>
      </dsp:nvSpPr>
      <dsp:spPr>
        <a:xfrm rot="10800000">
          <a:off x="1418161" y="2641918"/>
          <a:ext cx="4620670" cy="1017234"/>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572" tIns="129540" rIns="241808" bIns="12954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2"/>
              </a:solidFill>
              <a:latin typeface="Arial" panose="020B0604020202020204" pitchFamily="34" charset="0"/>
              <a:cs typeface="Arial" panose="020B0604020202020204" pitchFamily="34" charset="0"/>
            </a:rPr>
            <a:t>Liability</a:t>
          </a:r>
          <a:endParaRPr lang="en-US" sz="3400" kern="1200" dirty="0">
            <a:solidFill>
              <a:schemeClr val="tx2"/>
            </a:solidFill>
            <a:latin typeface="Arial" panose="020B0604020202020204" pitchFamily="34" charset="0"/>
            <a:cs typeface="Arial" panose="020B0604020202020204" pitchFamily="34" charset="0"/>
          </a:endParaRPr>
        </a:p>
      </dsp:txBody>
      <dsp:txXfrm rot="10800000">
        <a:off x="1672469" y="2641918"/>
        <a:ext cx="4366362" cy="1017234"/>
      </dsp:txXfrm>
    </dsp:sp>
    <dsp:sp modelId="{8BCE3F38-E445-44AA-827D-9F7779E785F2}">
      <dsp:nvSpPr>
        <dsp:cNvPr id="0" name=""/>
        <dsp:cNvSpPr/>
      </dsp:nvSpPr>
      <dsp:spPr>
        <a:xfrm>
          <a:off x="304320" y="2641989"/>
          <a:ext cx="1017234" cy="101723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C6EE1-A40E-479F-A36E-87A3E855B804}" type="datetimeFigureOut">
              <a:rPr lang="en-PK" smtClean="0"/>
              <a:t>03/10/2024</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92C1C-2B19-43BC-A0B5-F0D50CCF37BC}" type="slidenum">
              <a:rPr lang="en-PK" smtClean="0"/>
              <a:t>‹#›</a:t>
            </a:fld>
            <a:endParaRPr lang="en-PK"/>
          </a:p>
        </p:txBody>
      </p:sp>
    </p:spTree>
    <p:extLst>
      <p:ext uri="{BB962C8B-B14F-4D97-AF65-F5344CB8AC3E}">
        <p14:creationId xmlns:p14="http://schemas.microsoft.com/office/powerpoint/2010/main" val="210294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 have a very short presentation and will try to keep it short and crisp to consume. Content is flashed on the screen </a:t>
            </a:r>
            <a:endParaRPr lang="en-US" sz="1200" dirty="0"/>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3</a:t>
            </a:fld>
            <a:endParaRPr lang="en-US" dirty="0"/>
          </a:p>
        </p:txBody>
      </p:sp>
    </p:spTree>
    <p:extLst>
      <p:ext uri="{BB962C8B-B14F-4D97-AF65-F5344CB8AC3E}">
        <p14:creationId xmlns:p14="http://schemas.microsoft.com/office/powerpoint/2010/main" val="345883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Courier New" panose="02070309020205020404" pitchFamily="49" charset="0"/>
              <a:buChar char="o"/>
            </a:pPr>
            <a:r>
              <a:rPr lang="en-US" sz="1200" dirty="0"/>
              <a:t>The time lag between legal &amp; regulatory framework and innovative technologies must be addressed. </a:t>
            </a:r>
          </a:p>
          <a:p>
            <a:pPr algn="just">
              <a:buFont typeface="Courier New" panose="02070309020205020404" pitchFamily="49" charset="0"/>
              <a:buChar char="o"/>
            </a:pPr>
            <a:r>
              <a:rPr lang="en-US" sz="1200" dirty="0"/>
              <a:t>Jurisdiction of FNPPs is beyond land, thus requiring integration of nuclear safety with maritime safety. </a:t>
            </a:r>
          </a:p>
          <a:p>
            <a:pPr algn="just">
              <a:buFont typeface="Courier New" panose="02070309020205020404" pitchFamily="49" charset="0"/>
              <a:buChar char="o"/>
            </a:pPr>
            <a:r>
              <a:rPr lang="en-US" sz="1200" dirty="0"/>
              <a:t>Perhaps it is the best time to re-think the scope of the international legal framework for nuclear and maritime safety as much has changed and changing rapidly. </a:t>
            </a:r>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13</a:t>
            </a:fld>
            <a:endParaRPr lang="en-US" dirty="0"/>
          </a:p>
        </p:txBody>
      </p:sp>
    </p:spTree>
    <p:extLst>
      <p:ext uri="{BB962C8B-B14F-4D97-AF65-F5344CB8AC3E}">
        <p14:creationId xmlns:p14="http://schemas.microsoft.com/office/powerpoint/2010/main" val="36162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Their mobility offers advantages over traditional land-based plants, but also pose unique transport-related legal and regulatory challenges.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Specific requirements for floating reactors are still missing in the legal instruments governing nuclear safety. </a:t>
            </a:r>
          </a:p>
          <a:p>
            <a:endParaRPr lang="en-GB" dirty="0"/>
          </a:p>
          <a:p>
            <a:endParaRPr lang="en-GB" dirty="0"/>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4</a:t>
            </a:fld>
            <a:endParaRPr lang="en-US" dirty="0"/>
          </a:p>
        </p:txBody>
      </p:sp>
    </p:spTree>
    <p:extLst>
      <p:ext uri="{BB962C8B-B14F-4D97-AF65-F5344CB8AC3E}">
        <p14:creationId xmlns:p14="http://schemas.microsoft.com/office/powerpoint/2010/main" val="375610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Their mobility offers advantages over traditional land-based plants, but also pose unique transport-related legal and regulatory challenges.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Specific requirements for floating reactors are still missing in the legal instruments governing nuclear safety. </a:t>
            </a:r>
          </a:p>
          <a:p>
            <a:endParaRPr lang="en-GB" dirty="0"/>
          </a:p>
          <a:p>
            <a:endParaRPr lang="en-GB" dirty="0"/>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5</a:t>
            </a:fld>
            <a:endParaRPr lang="en-US" dirty="0"/>
          </a:p>
        </p:txBody>
      </p:sp>
    </p:spTree>
    <p:extLst>
      <p:ext uri="{BB962C8B-B14F-4D97-AF65-F5344CB8AC3E}">
        <p14:creationId xmlns:p14="http://schemas.microsoft.com/office/powerpoint/2010/main" val="360516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prstClr val="white"/>
                </a:solidFill>
                <a:latin typeface="Calibri Light"/>
              </a:rPr>
              <a:t>Convention on Early Notification of a Nuclear Accident (CENNA) </a:t>
            </a:r>
          </a:p>
          <a:p>
            <a:r>
              <a:rPr lang="en-GB" b="1" dirty="0">
                <a:solidFill>
                  <a:prstClr val="white"/>
                </a:solidFill>
                <a:latin typeface="Calibri Light"/>
              </a:rPr>
              <a:t>Convention on Assistance in the Case of a Nuclear Accident or Radiological Emergency </a:t>
            </a:r>
          </a:p>
          <a:p>
            <a:endParaRPr lang="en-GB" b="1" dirty="0">
              <a:solidFill>
                <a:prstClr val="white"/>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alibri Light"/>
              </a:rPr>
              <a:t>Joint Convention on the Safety of Spent Fuel Management and the Safety of Radioactive Waste Management (Joint Convention), 2001: Covers transboundary movement of spent fuel and radioactive waste, and is applicable. </a:t>
            </a:r>
            <a:endParaRPr lang="en-PK" b="1" dirty="0">
              <a:solidFill>
                <a:prstClr val="white"/>
              </a:solidFill>
              <a:latin typeface="Calibri Light"/>
            </a:endParaRPr>
          </a:p>
          <a:p>
            <a:endParaRPr lang="en-GB" b="1" dirty="0">
              <a:solidFill>
                <a:prstClr val="white"/>
              </a:solidFill>
              <a:latin typeface="Calibri Light"/>
            </a:endParaRPr>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7</a:t>
            </a:fld>
            <a:endParaRPr lang="en-US" dirty="0"/>
          </a:p>
        </p:txBody>
      </p:sp>
    </p:spTree>
    <p:extLst>
      <p:ext uri="{BB962C8B-B14F-4D97-AF65-F5344CB8AC3E}">
        <p14:creationId xmlns:p14="http://schemas.microsoft.com/office/powerpoint/2010/main" val="183478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application of the existing A/CPPNM appears to sufficiently cover the deployment of FNPPs.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defined as land-based facilities or structures, FNPPs-related liability and compensation can be solved by nuclear liability conventions. However, if defined as ships, the application of these liability conventions would face controversies.</a:t>
            </a:r>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8</a:t>
            </a:fld>
            <a:endParaRPr lang="en-US" dirty="0"/>
          </a:p>
        </p:txBody>
      </p:sp>
    </p:spTree>
    <p:extLst>
      <p:ext uri="{BB962C8B-B14F-4D97-AF65-F5344CB8AC3E}">
        <p14:creationId xmlns:p14="http://schemas.microsoft.com/office/powerpoint/2010/main" val="413421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t>United Nations Convention on the Law of the Sea, 1982 (</a:t>
            </a:r>
            <a:r>
              <a:rPr lang="en-GB" sz="1200" dirty="0">
                <a:solidFill>
                  <a:srgbClr val="FF0000"/>
                </a:solidFill>
              </a:rPr>
              <a:t>UNCLOS</a:t>
            </a:r>
            <a:r>
              <a:rPr lang="en-GB" sz="1200" dirty="0"/>
              <a:t>): FNPPs deployment-related safe zones are not clear; Can work on it by defining safety zones.   </a:t>
            </a:r>
          </a:p>
          <a:p>
            <a:pPr algn="just"/>
            <a:r>
              <a:rPr lang="en-GB" sz="1200" dirty="0"/>
              <a:t>International Convention for the Safety of Life at Sea, 1974 (</a:t>
            </a:r>
            <a:r>
              <a:rPr lang="en-GB" sz="1200" dirty="0">
                <a:solidFill>
                  <a:srgbClr val="FF0000"/>
                </a:solidFill>
              </a:rPr>
              <a:t>SOLAS</a:t>
            </a:r>
            <a:r>
              <a:rPr lang="en-GB" sz="1200" dirty="0"/>
              <a:t>): [A nuclear ship is a ship provided with a nuclear power plant. EXCEPTIONS Ships not propelled by mechanical means;] Definitional aspects may be amended to address FNPPs. </a:t>
            </a:r>
          </a:p>
          <a:p>
            <a:pPr algn="just"/>
            <a:r>
              <a:rPr lang="en-GB" sz="1200" dirty="0"/>
              <a:t>International Convention for the Prevention of Pollution from Ships, 1973 (</a:t>
            </a:r>
            <a:r>
              <a:rPr lang="en-GB" sz="1200" b="1" dirty="0">
                <a:solidFill>
                  <a:schemeClr val="accent1"/>
                </a:solidFill>
              </a:rPr>
              <a:t>MARPOL</a:t>
            </a:r>
            <a:r>
              <a:rPr lang="en-GB" sz="1200" dirty="0"/>
              <a:t>):  The applicability of MARPOL on FNPPs is clear.</a:t>
            </a:r>
          </a:p>
          <a:p>
            <a:pPr algn="just"/>
            <a:r>
              <a:rPr lang="en-GB" sz="1200" dirty="0"/>
              <a:t>Convention for the Suppression of Unlawful Acts against the Safety of Maritime Navigation (</a:t>
            </a:r>
            <a:r>
              <a:rPr lang="en-GB" sz="1200" b="1" dirty="0">
                <a:solidFill>
                  <a:schemeClr val="accent1"/>
                </a:solidFill>
              </a:rPr>
              <a:t>SUA Convention</a:t>
            </a:r>
            <a:r>
              <a:rPr lang="en-GB" sz="1200" dirty="0"/>
              <a:t>) 2005 Protocol to the SUA Convention: defines ship as a vessel of any type whatsoever not permanently attached to the sea bed, including dynamically supported craft, submarines, or any other floating craft.  </a:t>
            </a:r>
            <a:endParaRPr lang="en-US" sz="1200" dirty="0"/>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9</a:t>
            </a:fld>
            <a:endParaRPr lang="en-US" dirty="0"/>
          </a:p>
        </p:txBody>
      </p:sp>
    </p:spTree>
    <p:extLst>
      <p:ext uri="{BB962C8B-B14F-4D97-AF65-F5344CB8AC3E}">
        <p14:creationId xmlns:p14="http://schemas.microsoft.com/office/powerpoint/2010/main" val="267064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just"/>
            <a:r>
              <a:rPr lang="en-GB" sz="4600" dirty="0"/>
              <a:t>Possible Solution</a:t>
            </a:r>
            <a:endParaRPr lang="en-PK" sz="4600" dirty="0"/>
          </a:p>
          <a:p>
            <a:pPr lvl="1" algn="just"/>
            <a:r>
              <a:rPr lang="en-GB" sz="4200" b="1" dirty="0">
                <a:solidFill>
                  <a:schemeClr val="accent1"/>
                </a:solidFill>
              </a:rPr>
              <a:t>Legal Framework</a:t>
            </a:r>
            <a:r>
              <a:rPr lang="en-GB" sz="4200" dirty="0"/>
              <a:t>: Obligations/Responsibilities of Supplier State; Host State; Transit State; Coastal State; Third party (IAEA and IMO).</a:t>
            </a:r>
          </a:p>
          <a:p>
            <a:pPr lvl="1" algn="just"/>
            <a:r>
              <a:rPr lang="en-GB" sz="4200" dirty="0"/>
              <a:t>Bilateral and/or Regional Cooperation </a:t>
            </a:r>
            <a:r>
              <a:rPr lang="en-GB" sz="4200" b="1" dirty="0">
                <a:solidFill>
                  <a:schemeClr val="accent1"/>
                </a:solidFill>
              </a:rPr>
              <a:t>Treaty</a:t>
            </a:r>
            <a:r>
              <a:rPr lang="en-GB" sz="4200" dirty="0"/>
              <a:t>: Cooperation agreement between all entities involved (Host state, supplier state, operator, transit state, territorial waters states) for safety, security, liability, insurance, port access. </a:t>
            </a:r>
          </a:p>
          <a:p>
            <a:pPr lvl="1" algn="just"/>
            <a:r>
              <a:rPr lang="en-GB" sz="4200" b="1" dirty="0">
                <a:solidFill>
                  <a:schemeClr val="accent1"/>
                </a:solidFill>
              </a:rPr>
              <a:t>Harmonizing Legal Documents and Standards </a:t>
            </a:r>
            <a:r>
              <a:rPr lang="en-GB" sz="4200" dirty="0"/>
              <a:t>of IMO and IAEA: Harmonize documentation by agreeing upon unified applicable international standards.  </a:t>
            </a:r>
            <a:endParaRPr lang="en-US" sz="4200" dirty="0"/>
          </a:p>
          <a:p>
            <a:pPr algn="just"/>
            <a:r>
              <a:rPr lang="en-GB" sz="4600" dirty="0"/>
              <a:t>Yet some questions are still left to answer: </a:t>
            </a:r>
          </a:p>
          <a:p>
            <a:pPr lvl="1" algn="just"/>
            <a:r>
              <a:rPr lang="en-GB" sz="4200" dirty="0"/>
              <a:t>What would the </a:t>
            </a:r>
            <a:r>
              <a:rPr lang="en-GB" sz="4200" dirty="0">
                <a:solidFill>
                  <a:srgbClr val="FF0000"/>
                </a:solidFill>
              </a:rPr>
              <a:t>Point of transition for the safety responsibility</a:t>
            </a:r>
            <a:r>
              <a:rPr lang="en-GB" sz="4200" dirty="0"/>
              <a:t>? </a:t>
            </a:r>
          </a:p>
          <a:p>
            <a:pPr lvl="1" algn="just"/>
            <a:r>
              <a:rPr lang="en-GB" sz="4200" dirty="0"/>
              <a:t>Are the Supplier State and the Host State in treaty relations through one or more of the existing conventions on </a:t>
            </a:r>
            <a:r>
              <a:rPr lang="en-GB" sz="4200" dirty="0">
                <a:solidFill>
                  <a:srgbClr val="FF0000"/>
                </a:solidFill>
              </a:rPr>
              <a:t>Civil liability </a:t>
            </a:r>
            <a:r>
              <a:rPr lang="en-GB" sz="4200" dirty="0"/>
              <a:t>for nuclear damage? </a:t>
            </a:r>
            <a:endParaRPr lang="en-US" sz="4200" dirty="0"/>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10</a:t>
            </a:fld>
            <a:endParaRPr lang="en-US" dirty="0"/>
          </a:p>
        </p:txBody>
      </p:sp>
    </p:spTree>
    <p:extLst>
      <p:ext uri="{BB962C8B-B14F-4D97-AF65-F5344CB8AC3E}">
        <p14:creationId xmlns:p14="http://schemas.microsoft.com/office/powerpoint/2010/main" val="266673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en-GB" sz="2400" dirty="0"/>
              <a:t>Applicability of SSR-6 (Rev.1) to Requirements of SSR-2/1</a:t>
            </a:r>
            <a:endParaRPr lang="en-US" sz="2400" dirty="0"/>
          </a:p>
          <a:p>
            <a:pPr lvl="1" algn="just"/>
            <a:r>
              <a:rPr lang="en-GB" sz="2400" dirty="0"/>
              <a:t>SSR-6 establishes requirements that provide control of radiation, criticality, thermal hazards; to people, property, and the environment during the transport of radioactive material.</a:t>
            </a:r>
          </a:p>
          <a:p>
            <a:pPr lvl="1" algn="just"/>
            <a:r>
              <a:rPr lang="en-GB" sz="2400" dirty="0"/>
              <a:t>SSR-2/1 establishes requirements, particularly for the design of nuclear power plants. </a:t>
            </a:r>
          </a:p>
          <a:p>
            <a:pPr marL="457200" lvl="1" indent="0" algn="just">
              <a:buNone/>
            </a:pPr>
            <a:r>
              <a:rPr lang="en-GB" sz="2400" dirty="0"/>
              <a:t>E.g. in SSR-2/1 </a:t>
            </a:r>
            <a:r>
              <a:rPr lang="en-GB" sz="2400" dirty="0">
                <a:solidFill>
                  <a:srgbClr val="FF0000"/>
                </a:solidFill>
              </a:rPr>
              <a:t>Planned release </a:t>
            </a:r>
            <a:r>
              <a:rPr lang="en-GB" sz="2400" dirty="0"/>
              <a:t>is allowed, however, SSR-6 does not support it. </a:t>
            </a:r>
          </a:p>
          <a:p>
            <a:pPr lvl="1" algn="just"/>
            <a:r>
              <a:rPr lang="en-GB" sz="2400" dirty="0"/>
              <a:t>SSR-6 requires Tests to demonstrate the ability to withstand accident conditions of transport. However, for NPPs, additional requirements will arise which may include: </a:t>
            </a:r>
          </a:p>
          <a:p>
            <a:pPr lvl="2" algn="just"/>
            <a:r>
              <a:rPr lang="en-GB" b="1" dirty="0">
                <a:solidFill>
                  <a:schemeClr val="accent1"/>
                </a:solidFill>
              </a:rPr>
              <a:t>Vibrations in the platform</a:t>
            </a:r>
            <a:r>
              <a:rPr lang="en-GB" dirty="0"/>
              <a:t>, especially if offshore; </a:t>
            </a:r>
          </a:p>
          <a:p>
            <a:pPr lvl="2" algn="just"/>
            <a:r>
              <a:rPr lang="en-GB" dirty="0"/>
              <a:t>Deviation of the reactor from its normal </a:t>
            </a:r>
            <a:r>
              <a:rPr lang="en-GB" b="1" dirty="0">
                <a:solidFill>
                  <a:schemeClr val="accent1"/>
                </a:solidFill>
              </a:rPr>
              <a:t>Vertical alignment</a:t>
            </a:r>
            <a:r>
              <a:rPr lang="en-GB" dirty="0"/>
              <a:t>.</a:t>
            </a:r>
            <a:endParaRPr lang="en-US" dirty="0"/>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11</a:t>
            </a:fld>
            <a:endParaRPr lang="en-US" dirty="0"/>
          </a:p>
        </p:txBody>
      </p:sp>
    </p:spTree>
    <p:extLst>
      <p:ext uri="{BB962C8B-B14F-4D97-AF65-F5344CB8AC3E}">
        <p14:creationId xmlns:p14="http://schemas.microsoft.com/office/powerpoint/2010/main" val="43417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en-GB" sz="2400" dirty="0"/>
              <a:t>Applicability of SSR-6 (Rev.1) to Requirements of GSR Part 4</a:t>
            </a:r>
            <a:endParaRPr lang="en-US" sz="2400" dirty="0"/>
          </a:p>
          <a:p>
            <a:pPr lvl="1" algn="just"/>
            <a:r>
              <a:rPr lang="en-GB" sz="2400" dirty="0"/>
              <a:t>There is no concept of </a:t>
            </a:r>
            <a:r>
              <a:rPr lang="en-GB" sz="2400" dirty="0">
                <a:solidFill>
                  <a:srgbClr val="FF0000"/>
                </a:solidFill>
              </a:rPr>
              <a:t>Radiological Consequences </a:t>
            </a:r>
            <a:r>
              <a:rPr lang="en-GB" sz="2400" dirty="0"/>
              <a:t>for geographically remote populations in SSR-6, Rev. 1. </a:t>
            </a:r>
          </a:p>
          <a:p>
            <a:pPr lvl="1" algn="just"/>
            <a:r>
              <a:rPr lang="en-GB" sz="2400" dirty="0"/>
              <a:t>Independent verification of the safety assessment before it is used by the operating organization or submitted to the regulatory body can be addressed by ensuring the concept of </a:t>
            </a:r>
            <a:r>
              <a:rPr lang="en-GB" sz="2400" b="1" dirty="0">
                <a:solidFill>
                  <a:schemeClr val="accent1"/>
                </a:solidFill>
              </a:rPr>
              <a:t>Independent Verification </a:t>
            </a:r>
            <a:r>
              <a:rPr lang="en-GB" sz="2400" dirty="0"/>
              <a:t>in the perspective of GSR Part 4. </a:t>
            </a:r>
          </a:p>
          <a:p>
            <a:pPr lvl="1" algn="just"/>
            <a:r>
              <a:rPr lang="en-GB" sz="2400" dirty="0"/>
              <a:t>This also includes ensuring the concept of the use of the </a:t>
            </a:r>
            <a:r>
              <a:rPr lang="en-GB" sz="2400" dirty="0">
                <a:solidFill>
                  <a:srgbClr val="FF0000"/>
                </a:solidFill>
              </a:rPr>
              <a:t>Safety Assessment </a:t>
            </a:r>
            <a:r>
              <a:rPr lang="en-GB" sz="2400" dirty="0"/>
              <a:t>and the concept of the use of the </a:t>
            </a:r>
            <a:r>
              <a:rPr lang="en-GB" sz="2400" b="1" dirty="0">
                <a:solidFill>
                  <a:schemeClr val="accent1"/>
                </a:solidFill>
              </a:rPr>
              <a:t>Periodic Review </a:t>
            </a:r>
            <a:r>
              <a:rPr lang="en-GB" sz="2400" dirty="0"/>
              <a:t>and updating of the safety assessment in perspective of GSR Part 4.</a:t>
            </a:r>
            <a:endParaRPr lang="en-US" sz="2400" dirty="0"/>
          </a:p>
          <a:p>
            <a:endParaRPr lang="en-PK" dirty="0"/>
          </a:p>
        </p:txBody>
      </p:sp>
      <p:sp>
        <p:nvSpPr>
          <p:cNvPr id="4" name="Slide Number Placeholder 3"/>
          <p:cNvSpPr>
            <a:spLocks noGrp="1"/>
          </p:cNvSpPr>
          <p:nvPr>
            <p:ph type="sldNum" sz="quarter" idx="5"/>
          </p:nvPr>
        </p:nvSpPr>
        <p:spPr/>
        <p:txBody>
          <a:bodyPr/>
          <a:lstStyle/>
          <a:p>
            <a:fld id="{BEC610D9-8613-4F0A-938E-EE47F51CC67F}" type="slidenum">
              <a:rPr lang="en-US" smtClean="0"/>
              <a:pPr/>
              <a:t>12</a:t>
            </a:fld>
            <a:endParaRPr lang="en-US" dirty="0"/>
          </a:p>
        </p:txBody>
      </p:sp>
    </p:spTree>
    <p:extLst>
      <p:ext uri="{BB962C8B-B14F-4D97-AF65-F5344CB8AC3E}">
        <p14:creationId xmlns:p14="http://schemas.microsoft.com/office/powerpoint/2010/main" val="108189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699048"/>
            <a:ext cx="10896600" cy="4895850"/>
          </a:xfrm>
        </p:spPr>
        <p:txBody>
          <a:bodyPr>
            <a:normAutofit/>
          </a:bodyPr>
          <a:lstStyle/>
          <a:p>
            <a:pPr algn="just"/>
            <a:r>
              <a:rPr lang="en-GB" sz="2600" dirty="0"/>
              <a:t>Possible Solution</a:t>
            </a:r>
            <a:endParaRPr lang="en-PK" sz="2600" dirty="0"/>
          </a:p>
          <a:p>
            <a:pPr lvl="1" algn="just"/>
            <a:r>
              <a:rPr lang="en-GB" sz="2600" b="1" dirty="0">
                <a:solidFill>
                  <a:schemeClr val="accent1"/>
                </a:solidFill>
              </a:rPr>
              <a:t>Legal Framework</a:t>
            </a:r>
            <a:r>
              <a:rPr lang="en-GB" sz="2600" dirty="0"/>
              <a:t>: Obligations/Responsibilities of Supplier State; Host State; Transit State; Coastal State; Third party (IAEA and IMO).</a:t>
            </a:r>
          </a:p>
          <a:p>
            <a:pPr lvl="1" algn="just"/>
            <a:r>
              <a:rPr lang="en-GB" sz="2600" dirty="0"/>
              <a:t>Bilateral and/or Regional Cooperation </a:t>
            </a:r>
            <a:r>
              <a:rPr lang="en-GB" sz="2600" b="1" dirty="0">
                <a:solidFill>
                  <a:schemeClr val="accent1"/>
                </a:solidFill>
              </a:rPr>
              <a:t>Treaty</a:t>
            </a:r>
            <a:r>
              <a:rPr lang="en-GB" sz="2600" dirty="0"/>
              <a:t>. </a:t>
            </a:r>
          </a:p>
          <a:p>
            <a:pPr lvl="1" algn="just"/>
            <a:r>
              <a:rPr lang="en-GB" sz="2600" b="1" dirty="0">
                <a:solidFill>
                  <a:schemeClr val="accent1"/>
                </a:solidFill>
              </a:rPr>
              <a:t>Harmonizing Legal Documents and Standards </a:t>
            </a:r>
            <a:r>
              <a:rPr lang="en-GB" sz="2600" dirty="0"/>
              <a:t>of IMO and IAEA.  </a:t>
            </a:r>
          </a:p>
          <a:p>
            <a:pPr lvl="1" algn="just"/>
            <a:endParaRPr lang="en-US" sz="2600" dirty="0"/>
          </a:p>
          <a:p>
            <a:pPr algn="just"/>
            <a:r>
              <a:rPr lang="en-GB" sz="2600" dirty="0"/>
              <a:t>Yet some questions are still left to answer: </a:t>
            </a:r>
          </a:p>
          <a:p>
            <a:pPr lvl="1" algn="just"/>
            <a:r>
              <a:rPr lang="en-GB" sz="2600" dirty="0"/>
              <a:t>What would be the </a:t>
            </a:r>
            <a:r>
              <a:rPr lang="en-GB" sz="2600" dirty="0">
                <a:solidFill>
                  <a:srgbClr val="FF0000"/>
                </a:solidFill>
              </a:rPr>
              <a:t>Point of transition for the safety responsibility</a:t>
            </a:r>
            <a:r>
              <a:rPr lang="en-GB" sz="2600" dirty="0"/>
              <a:t>? </a:t>
            </a:r>
          </a:p>
          <a:p>
            <a:pPr lvl="1" algn="just"/>
            <a:r>
              <a:rPr lang="en-GB" sz="2600" dirty="0"/>
              <a:t>Are the Supplier State and the Host State in treaty relations through conventions on </a:t>
            </a:r>
            <a:r>
              <a:rPr lang="en-GB" sz="2600" dirty="0">
                <a:solidFill>
                  <a:srgbClr val="FF0000"/>
                </a:solidFill>
              </a:rPr>
              <a:t>Civil liability </a:t>
            </a:r>
            <a:r>
              <a:rPr lang="en-GB" sz="2600" dirty="0"/>
              <a:t>for nuclear damage? </a:t>
            </a:r>
            <a:endParaRPr lang="en-US" sz="2600" dirty="0"/>
          </a:p>
        </p:txBody>
      </p:sp>
      <p:sp>
        <p:nvSpPr>
          <p:cNvPr id="4" name="Slide Number Placeholder 3"/>
          <p:cNvSpPr>
            <a:spLocks noGrp="1"/>
          </p:cNvSpPr>
          <p:nvPr>
            <p:ph type="sldNum" sz="quarter" idx="12"/>
          </p:nvPr>
        </p:nvSpPr>
        <p:spPr/>
        <p:txBody>
          <a:bodyPr/>
          <a:lstStyle/>
          <a:p>
            <a:fld id="{8C9D3B9C-34F1-49AB-8EA6-0539D70F951D}" type="slidenum">
              <a:rPr lang="en-US" smtClean="0"/>
              <a:pPr/>
              <a:t>10</a:t>
            </a:fld>
            <a:endParaRPr lang="en-US" dirty="0"/>
          </a:p>
        </p:txBody>
      </p:sp>
      <p:sp>
        <p:nvSpPr>
          <p:cNvPr id="8" name="Title 1">
            <a:extLst>
              <a:ext uri="{FF2B5EF4-FFF2-40B4-BE49-F238E27FC236}">
                <a16:creationId xmlns:a16="http://schemas.microsoft.com/office/drawing/2014/main" id="{E66B51AB-6414-4BC1-B218-B5FC290AD76A}"/>
              </a:ext>
            </a:extLst>
          </p:cNvPr>
          <p:cNvSpPr txBox="1">
            <a:spLocks/>
          </p:cNvSpPr>
          <p:nvPr/>
        </p:nvSpPr>
        <p:spPr>
          <a:xfrm>
            <a:off x="308344" y="389102"/>
            <a:ext cx="115753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chemeClr val="tx2">
                    <a:lumMod val="60000"/>
                    <a:lumOff val="40000"/>
                  </a:schemeClr>
                </a:solidFill>
              </a:rPr>
              <a:t>Applicability of the Existing Maritime Laws</a:t>
            </a:r>
            <a:endParaRPr lang="en-US" dirty="0">
              <a:solidFill>
                <a:schemeClr val="tx2">
                  <a:lumMod val="60000"/>
                  <a:lumOff val="40000"/>
                </a:schemeClr>
              </a:solidFill>
            </a:endParaRPr>
          </a:p>
        </p:txBody>
      </p:sp>
    </p:spTree>
    <p:extLst>
      <p:ext uri="{BB962C8B-B14F-4D97-AF65-F5344CB8AC3E}">
        <p14:creationId xmlns:p14="http://schemas.microsoft.com/office/powerpoint/2010/main" val="410760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155" y="1859838"/>
            <a:ext cx="10515600" cy="4351338"/>
          </a:xfrm>
        </p:spPr>
        <p:txBody>
          <a:bodyPr>
            <a:normAutofit/>
          </a:bodyPr>
          <a:lstStyle/>
          <a:p>
            <a:pPr algn="just"/>
            <a:r>
              <a:rPr lang="en-GB" sz="2600" dirty="0"/>
              <a:t>Applicability of SSR-6 (Rev.1) to Requirements of SSR-2/1</a:t>
            </a:r>
            <a:endParaRPr lang="en-US" sz="2600" dirty="0"/>
          </a:p>
          <a:p>
            <a:pPr lvl="1" algn="just"/>
            <a:endParaRPr lang="en-GB" sz="2600" dirty="0"/>
          </a:p>
          <a:p>
            <a:pPr lvl="1" algn="just"/>
            <a:r>
              <a:rPr lang="en-GB" sz="2600" dirty="0"/>
              <a:t>Control of radiation, Criticality &amp; Thermal hazards.</a:t>
            </a:r>
          </a:p>
          <a:p>
            <a:pPr marL="457200" lvl="1" indent="0" algn="just">
              <a:buNone/>
            </a:pPr>
            <a:r>
              <a:rPr lang="en-GB" sz="2600" dirty="0"/>
              <a:t>		Example: </a:t>
            </a:r>
            <a:r>
              <a:rPr lang="en-GB" sz="2600" dirty="0">
                <a:solidFill>
                  <a:srgbClr val="FF0000"/>
                </a:solidFill>
              </a:rPr>
              <a:t>Planned releases</a:t>
            </a:r>
            <a:endParaRPr lang="en-GB" sz="2600" dirty="0"/>
          </a:p>
          <a:p>
            <a:pPr lvl="1" algn="just"/>
            <a:endParaRPr lang="en-GB" sz="2600" dirty="0"/>
          </a:p>
          <a:p>
            <a:pPr lvl="1" algn="just"/>
            <a:r>
              <a:rPr lang="en-GB" sz="2600" dirty="0"/>
              <a:t>Ability to withstand accident conditions. </a:t>
            </a:r>
          </a:p>
          <a:p>
            <a:pPr marL="457200" lvl="1" indent="0" algn="just">
              <a:buNone/>
            </a:pPr>
            <a:r>
              <a:rPr lang="en-GB" sz="2600" dirty="0"/>
              <a:t>		Examples: </a:t>
            </a:r>
            <a:r>
              <a:rPr lang="en-GB" sz="2600" dirty="0">
                <a:solidFill>
                  <a:schemeClr val="accent1"/>
                </a:solidFill>
              </a:rPr>
              <a:t>Vibration &amp;</a:t>
            </a:r>
            <a:endParaRPr lang="en-GB" sz="2600" dirty="0"/>
          </a:p>
          <a:p>
            <a:pPr marL="914400" lvl="2" indent="0" algn="just">
              <a:buNone/>
            </a:pPr>
            <a:r>
              <a:rPr lang="en-GB" sz="2600" dirty="0">
                <a:solidFill>
                  <a:schemeClr val="accent1"/>
                </a:solidFill>
              </a:rPr>
              <a:t>		         Alignment.</a:t>
            </a:r>
            <a:endParaRPr lang="en-US" sz="2600" dirty="0">
              <a:solidFill>
                <a:schemeClr val="accent1"/>
              </a:solidFill>
            </a:endParaRPr>
          </a:p>
        </p:txBody>
      </p:sp>
      <p:sp>
        <p:nvSpPr>
          <p:cNvPr id="4" name="Slide Number Placeholder 3"/>
          <p:cNvSpPr>
            <a:spLocks noGrp="1"/>
          </p:cNvSpPr>
          <p:nvPr>
            <p:ph type="sldNum" sz="quarter" idx="12"/>
          </p:nvPr>
        </p:nvSpPr>
        <p:spPr/>
        <p:txBody>
          <a:bodyPr/>
          <a:lstStyle/>
          <a:p>
            <a:fld id="{8C9D3B9C-34F1-49AB-8EA6-0539D70F951D}" type="slidenum">
              <a:rPr lang="en-US" smtClean="0"/>
              <a:pPr/>
              <a:t>11</a:t>
            </a:fld>
            <a:endParaRPr lang="en-US" dirty="0"/>
          </a:p>
        </p:txBody>
      </p:sp>
      <p:sp>
        <p:nvSpPr>
          <p:cNvPr id="5" name="Rectangle: Rounded Corners 4">
            <a:extLst>
              <a:ext uri="{FF2B5EF4-FFF2-40B4-BE49-F238E27FC236}">
                <a16:creationId xmlns:a16="http://schemas.microsoft.com/office/drawing/2014/main" id="{14678C2A-DAE7-4B37-8EEA-ADF211F111C2}"/>
              </a:ext>
            </a:extLst>
          </p:cNvPr>
          <p:cNvSpPr/>
          <p:nvPr/>
        </p:nvSpPr>
        <p:spPr>
          <a:xfrm rot="2700000">
            <a:off x="497722" y="5617698"/>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grpSp>
        <p:nvGrpSpPr>
          <p:cNvPr id="6" name="Group 5">
            <a:extLst>
              <a:ext uri="{FF2B5EF4-FFF2-40B4-BE49-F238E27FC236}">
                <a16:creationId xmlns:a16="http://schemas.microsoft.com/office/drawing/2014/main" id="{4406DBB3-2316-4BEF-BBAE-E9D40F65277D}"/>
              </a:ext>
            </a:extLst>
          </p:cNvPr>
          <p:cNvGrpSpPr/>
          <p:nvPr/>
        </p:nvGrpSpPr>
        <p:grpSpPr>
          <a:xfrm>
            <a:off x="765545" y="5885521"/>
            <a:ext cx="378754" cy="378754"/>
            <a:chOff x="885825" y="1925638"/>
            <a:chExt cx="287338" cy="287338"/>
          </a:xfrm>
          <a:solidFill>
            <a:schemeClr val="bg1"/>
          </a:solidFill>
        </p:grpSpPr>
        <p:sp>
          <p:nvSpPr>
            <p:cNvPr id="7" name="Freeform 50">
              <a:extLst>
                <a:ext uri="{FF2B5EF4-FFF2-40B4-BE49-F238E27FC236}">
                  <a16:creationId xmlns:a16="http://schemas.microsoft.com/office/drawing/2014/main" id="{C7E22187-B9E5-4854-B5F3-4533053DB25E}"/>
                </a:ext>
              </a:extLst>
            </p:cNvPr>
            <p:cNvSpPr>
              <a:spLocks noEditPoints="1"/>
            </p:cNvSpPr>
            <p:nvPr/>
          </p:nvSpPr>
          <p:spPr bwMode="auto">
            <a:xfrm>
              <a:off x="885825" y="1925638"/>
              <a:ext cx="228600" cy="287338"/>
            </a:xfrm>
            <a:custGeom>
              <a:avLst/>
              <a:gdLst>
                <a:gd name="T0" fmla="*/ 230 w 722"/>
                <a:gd name="T1" fmla="*/ 221 h 905"/>
                <a:gd name="T2" fmla="*/ 252 w 722"/>
                <a:gd name="T3" fmla="*/ 167 h 905"/>
                <a:gd name="T4" fmla="*/ 252 w 722"/>
                <a:gd name="T5" fmla="*/ 105 h 905"/>
                <a:gd name="T6" fmla="*/ 227 w 722"/>
                <a:gd name="T7" fmla="*/ 52 h 905"/>
                <a:gd name="T8" fmla="*/ 598 w 722"/>
                <a:gd name="T9" fmla="*/ 30 h 905"/>
                <a:gd name="T10" fmla="*/ 635 w 722"/>
                <a:gd name="T11" fmla="*/ 43 h 905"/>
                <a:gd name="T12" fmla="*/ 668 w 722"/>
                <a:gd name="T13" fmla="*/ 70 h 905"/>
                <a:gd name="T14" fmla="*/ 688 w 722"/>
                <a:gd name="T15" fmla="*/ 106 h 905"/>
                <a:gd name="T16" fmla="*/ 692 w 722"/>
                <a:gd name="T17" fmla="*/ 145 h 905"/>
                <a:gd name="T18" fmla="*/ 679 w 722"/>
                <a:gd name="T19" fmla="*/ 184 h 905"/>
                <a:gd name="T20" fmla="*/ 652 w 722"/>
                <a:gd name="T21" fmla="*/ 216 h 905"/>
                <a:gd name="T22" fmla="*/ 617 w 722"/>
                <a:gd name="T23" fmla="*/ 236 h 905"/>
                <a:gd name="T24" fmla="*/ 587 w 722"/>
                <a:gd name="T25" fmla="*/ 241 h 905"/>
                <a:gd name="T26" fmla="*/ 572 w 722"/>
                <a:gd name="T27" fmla="*/ 271 h 905"/>
                <a:gd name="T28" fmla="*/ 217 w 722"/>
                <a:gd name="T29" fmla="*/ 181 h 905"/>
                <a:gd name="T30" fmla="*/ 191 w 722"/>
                <a:gd name="T31" fmla="*/ 220 h 905"/>
                <a:gd name="T32" fmla="*/ 150 w 722"/>
                <a:gd name="T33" fmla="*/ 240 h 905"/>
                <a:gd name="T34" fmla="*/ 30 w 722"/>
                <a:gd name="T35" fmla="*/ 125 h 905"/>
                <a:gd name="T36" fmla="*/ 42 w 722"/>
                <a:gd name="T37" fmla="*/ 86 h 905"/>
                <a:gd name="T38" fmla="*/ 66 w 722"/>
                <a:gd name="T39" fmla="*/ 55 h 905"/>
                <a:gd name="T40" fmla="*/ 100 w 722"/>
                <a:gd name="T41" fmla="*/ 35 h 905"/>
                <a:gd name="T42" fmla="*/ 138 w 722"/>
                <a:gd name="T43" fmla="*/ 30 h 905"/>
                <a:gd name="T44" fmla="*/ 174 w 722"/>
                <a:gd name="T45" fmla="*/ 43 h 905"/>
                <a:gd name="T46" fmla="*/ 203 w 722"/>
                <a:gd name="T47" fmla="*/ 69 h 905"/>
                <a:gd name="T48" fmla="*/ 221 w 722"/>
                <a:gd name="T49" fmla="*/ 105 h 905"/>
                <a:gd name="T50" fmla="*/ 225 w 722"/>
                <a:gd name="T51" fmla="*/ 143 h 905"/>
                <a:gd name="T52" fmla="*/ 129 w 722"/>
                <a:gd name="T53" fmla="*/ 152 h 905"/>
                <a:gd name="T54" fmla="*/ 121 w 722"/>
                <a:gd name="T55" fmla="*/ 160 h 905"/>
                <a:gd name="T56" fmla="*/ 120 w 722"/>
                <a:gd name="T57" fmla="*/ 604 h 905"/>
                <a:gd name="T58" fmla="*/ 720 w 722"/>
                <a:gd name="T59" fmla="*/ 110 h 905"/>
                <a:gd name="T60" fmla="*/ 699 w 722"/>
                <a:gd name="T61" fmla="*/ 62 h 905"/>
                <a:gd name="T62" fmla="*/ 661 w 722"/>
                <a:gd name="T63" fmla="*/ 24 h 905"/>
                <a:gd name="T64" fmla="*/ 614 w 722"/>
                <a:gd name="T65" fmla="*/ 3 h 905"/>
                <a:gd name="T66" fmla="*/ 134 w 722"/>
                <a:gd name="T67" fmla="*/ 0 h 905"/>
                <a:gd name="T68" fmla="*/ 116 w 722"/>
                <a:gd name="T69" fmla="*/ 1 h 905"/>
                <a:gd name="T70" fmla="*/ 67 w 722"/>
                <a:gd name="T71" fmla="*/ 16 h 905"/>
                <a:gd name="T72" fmla="*/ 29 w 722"/>
                <a:gd name="T73" fmla="*/ 50 h 905"/>
                <a:gd name="T74" fmla="*/ 5 w 722"/>
                <a:gd name="T75" fmla="*/ 96 h 905"/>
                <a:gd name="T76" fmla="*/ 0 w 722"/>
                <a:gd name="T77" fmla="*/ 619 h 905"/>
                <a:gd name="T78" fmla="*/ 4 w 722"/>
                <a:gd name="T79" fmla="*/ 629 h 905"/>
                <a:gd name="T80" fmla="*/ 15 w 722"/>
                <a:gd name="T81" fmla="*/ 634 h 905"/>
                <a:gd name="T82" fmla="*/ 121 w 722"/>
                <a:gd name="T83" fmla="*/ 895 h 905"/>
                <a:gd name="T84" fmla="*/ 129 w 722"/>
                <a:gd name="T85" fmla="*/ 904 h 905"/>
                <a:gd name="T86" fmla="*/ 590 w 722"/>
                <a:gd name="T87" fmla="*/ 905 h 905"/>
                <a:gd name="T88" fmla="*/ 600 w 722"/>
                <a:gd name="T89" fmla="*/ 898 h 905"/>
                <a:gd name="T90" fmla="*/ 602 w 722"/>
                <a:gd name="T91" fmla="*/ 270 h 905"/>
                <a:gd name="T92" fmla="*/ 648 w 722"/>
                <a:gd name="T93" fmla="*/ 255 h 905"/>
                <a:gd name="T94" fmla="*/ 687 w 722"/>
                <a:gd name="T95" fmla="*/ 225 h 905"/>
                <a:gd name="T96" fmla="*/ 713 w 722"/>
                <a:gd name="T97" fmla="*/ 183 h 905"/>
                <a:gd name="T98" fmla="*/ 722 w 722"/>
                <a:gd name="T99" fmla="*/ 1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5">
                  <a:moveTo>
                    <a:pt x="587" y="241"/>
                  </a:moveTo>
                  <a:lnTo>
                    <a:pt x="211" y="241"/>
                  </a:lnTo>
                  <a:lnTo>
                    <a:pt x="221" y="231"/>
                  </a:lnTo>
                  <a:lnTo>
                    <a:pt x="230" y="221"/>
                  </a:lnTo>
                  <a:lnTo>
                    <a:pt x="237" y="209"/>
                  </a:lnTo>
                  <a:lnTo>
                    <a:pt x="244" y="195"/>
                  </a:lnTo>
                  <a:lnTo>
                    <a:pt x="249" y="182"/>
                  </a:lnTo>
                  <a:lnTo>
                    <a:pt x="252" y="167"/>
                  </a:lnTo>
                  <a:lnTo>
                    <a:pt x="254" y="152"/>
                  </a:lnTo>
                  <a:lnTo>
                    <a:pt x="256" y="136"/>
                  </a:lnTo>
                  <a:lnTo>
                    <a:pt x="254" y="120"/>
                  </a:lnTo>
                  <a:lnTo>
                    <a:pt x="252" y="105"/>
                  </a:lnTo>
                  <a:lnTo>
                    <a:pt x="248" y="91"/>
                  </a:lnTo>
                  <a:lnTo>
                    <a:pt x="243" y="77"/>
                  </a:lnTo>
                  <a:lnTo>
                    <a:pt x="235" y="64"/>
                  </a:lnTo>
                  <a:lnTo>
                    <a:pt x="227" y="52"/>
                  </a:lnTo>
                  <a:lnTo>
                    <a:pt x="218" y="40"/>
                  </a:lnTo>
                  <a:lnTo>
                    <a:pt x="207" y="30"/>
                  </a:lnTo>
                  <a:lnTo>
                    <a:pt x="587" y="30"/>
                  </a:lnTo>
                  <a:lnTo>
                    <a:pt x="598" y="30"/>
                  </a:lnTo>
                  <a:lnTo>
                    <a:pt x="607" y="33"/>
                  </a:lnTo>
                  <a:lnTo>
                    <a:pt x="617" y="36"/>
                  </a:lnTo>
                  <a:lnTo>
                    <a:pt x="627" y="39"/>
                  </a:lnTo>
                  <a:lnTo>
                    <a:pt x="635" y="43"/>
                  </a:lnTo>
                  <a:lnTo>
                    <a:pt x="645" y="50"/>
                  </a:lnTo>
                  <a:lnTo>
                    <a:pt x="652" y="56"/>
                  </a:lnTo>
                  <a:lnTo>
                    <a:pt x="660" y="63"/>
                  </a:lnTo>
                  <a:lnTo>
                    <a:pt x="668" y="70"/>
                  </a:lnTo>
                  <a:lnTo>
                    <a:pt x="674" y="79"/>
                  </a:lnTo>
                  <a:lnTo>
                    <a:pt x="679" y="87"/>
                  </a:lnTo>
                  <a:lnTo>
                    <a:pt x="684" y="96"/>
                  </a:lnTo>
                  <a:lnTo>
                    <a:pt x="688" y="106"/>
                  </a:lnTo>
                  <a:lnTo>
                    <a:pt x="690" y="115"/>
                  </a:lnTo>
                  <a:lnTo>
                    <a:pt x="692" y="126"/>
                  </a:lnTo>
                  <a:lnTo>
                    <a:pt x="692" y="136"/>
                  </a:lnTo>
                  <a:lnTo>
                    <a:pt x="692" y="145"/>
                  </a:lnTo>
                  <a:lnTo>
                    <a:pt x="690" y="156"/>
                  </a:lnTo>
                  <a:lnTo>
                    <a:pt x="688" y="166"/>
                  </a:lnTo>
                  <a:lnTo>
                    <a:pt x="684" y="176"/>
                  </a:lnTo>
                  <a:lnTo>
                    <a:pt x="679" y="184"/>
                  </a:lnTo>
                  <a:lnTo>
                    <a:pt x="674" y="193"/>
                  </a:lnTo>
                  <a:lnTo>
                    <a:pt x="668" y="201"/>
                  </a:lnTo>
                  <a:lnTo>
                    <a:pt x="660" y="209"/>
                  </a:lnTo>
                  <a:lnTo>
                    <a:pt x="652" y="216"/>
                  </a:lnTo>
                  <a:lnTo>
                    <a:pt x="645" y="222"/>
                  </a:lnTo>
                  <a:lnTo>
                    <a:pt x="635" y="228"/>
                  </a:lnTo>
                  <a:lnTo>
                    <a:pt x="627" y="233"/>
                  </a:lnTo>
                  <a:lnTo>
                    <a:pt x="617" y="236"/>
                  </a:lnTo>
                  <a:lnTo>
                    <a:pt x="607" y="239"/>
                  </a:lnTo>
                  <a:lnTo>
                    <a:pt x="598" y="241"/>
                  </a:lnTo>
                  <a:lnTo>
                    <a:pt x="587" y="241"/>
                  </a:lnTo>
                  <a:lnTo>
                    <a:pt x="587" y="241"/>
                  </a:lnTo>
                  <a:close/>
                  <a:moveTo>
                    <a:pt x="572" y="874"/>
                  </a:moveTo>
                  <a:lnTo>
                    <a:pt x="150" y="874"/>
                  </a:lnTo>
                  <a:lnTo>
                    <a:pt x="150" y="271"/>
                  </a:lnTo>
                  <a:lnTo>
                    <a:pt x="572" y="271"/>
                  </a:lnTo>
                  <a:lnTo>
                    <a:pt x="572" y="874"/>
                  </a:lnTo>
                  <a:close/>
                  <a:moveTo>
                    <a:pt x="150" y="240"/>
                  </a:moveTo>
                  <a:lnTo>
                    <a:pt x="150" y="181"/>
                  </a:lnTo>
                  <a:lnTo>
                    <a:pt x="217" y="181"/>
                  </a:lnTo>
                  <a:lnTo>
                    <a:pt x="211" y="192"/>
                  </a:lnTo>
                  <a:lnTo>
                    <a:pt x="206" y="201"/>
                  </a:lnTo>
                  <a:lnTo>
                    <a:pt x="199" y="211"/>
                  </a:lnTo>
                  <a:lnTo>
                    <a:pt x="191" y="220"/>
                  </a:lnTo>
                  <a:lnTo>
                    <a:pt x="182" y="226"/>
                  </a:lnTo>
                  <a:lnTo>
                    <a:pt x="172" y="233"/>
                  </a:lnTo>
                  <a:lnTo>
                    <a:pt x="161" y="237"/>
                  </a:lnTo>
                  <a:lnTo>
                    <a:pt x="150" y="240"/>
                  </a:lnTo>
                  <a:lnTo>
                    <a:pt x="150" y="240"/>
                  </a:lnTo>
                  <a:close/>
                  <a:moveTo>
                    <a:pt x="30" y="604"/>
                  </a:moveTo>
                  <a:lnTo>
                    <a:pt x="30" y="136"/>
                  </a:lnTo>
                  <a:lnTo>
                    <a:pt x="30" y="125"/>
                  </a:lnTo>
                  <a:lnTo>
                    <a:pt x="32" y="115"/>
                  </a:lnTo>
                  <a:lnTo>
                    <a:pt x="34" y="105"/>
                  </a:lnTo>
                  <a:lnTo>
                    <a:pt x="37" y="96"/>
                  </a:lnTo>
                  <a:lnTo>
                    <a:pt x="42" y="86"/>
                  </a:lnTo>
                  <a:lnTo>
                    <a:pt x="47" y="78"/>
                  </a:lnTo>
                  <a:lnTo>
                    <a:pt x="52" y="69"/>
                  </a:lnTo>
                  <a:lnTo>
                    <a:pt x="59" y="62"/>
                  </a:lnTo>
                  <a:lnTo>
                    <a:pt x="66" y="55"/>
                  </a:lnTo>
                  <a:lnTo>
                    <a:pt x="74" y="49"/>
                  </a:lnTo>
                  <a:lnTo>
                    <a:pt x="82" y="43"/>
                  </a:lnTo>
                  <a:lnTo>
                    <a:pt x="91" y="39"/>
                  </a:lnTo>
                  <a:lnTo>
                    <a:pt x="100" y="35"/>
                  </a:lnTo>
                  <a:lnTo>
                    <a:pt x="109" y="33"/>
                  </a:lnTo>
                  <a:lnTo>
                    <a:pt x="119" y="30"/>
                  </a:lnTo>
                  <a:lnTo>
                    <a:pt x="129" y="30"/>
                  </a:lnTo>
                  <a:lnTo>
                    <a:pt x="138" y="30"/>
                  </a:lnTo>
                  <a:lnTo>
                    <a:pt x="148" y="33"/>
                  </a:lnTo>
                  <a:lnTo>
                    <a:pt x="157" y="35"/>
                  </a:lnTo>
                  <a:lnTo>
                    <a:pt x="165" y="39"/>
                  </a:lnTo>
                  <a:lnTo>
                    <a:pt x="174" y="43"/>
                  </a:lnTo>
                  <a:lnTo>
                    <a:pt x="182" y="49"/>
                  </a:lnTo>
                  <a:lnTo>
                    <a:pt x="190" y="55"/>
                  </a:lnTo>
                  <a:lnTo>
                    <a:pt x="196" y="62"/>
                  </a:lnTo>
                  <a:lnTo>
                    <a:pt x="203" y="69"/>
                  </a:lnTo>
                  <a:lnTo>
                    <a:pt x="208" y="78"/>
                  </a:lnTo>
                  <a:lnTo>
                    <a:pt x="214" y="86"/>
                  </a:lnTo>
                  <a:lnTo>
                    <a:pt x="218" y="95"/>
                  </a:lnTo>
                  <a:lnTo>
                    <a:pt x="221" y="105"/>
                  </a:lnTo>
                  <a:lnTo>
                    <a:pt x="223" y="115"/>
                  </a:lnTo>
                  <a:lnTo>
                    <a:pt x="224" y="125"/>
                  </a:lnTo>
                  <a:lnTo>
                    <a:pt x="225" y="136"/>
                  </a:lnTo>
                  <a:lnTo>
                    <a:pt x="225" y="143"/>
                  </a:lnTo>
                  <a:lnTo>
                    <a:pt x="224" y="151"/>
                  </a:lnTo>
                  <a:lnTo>
                    <a:pt x="135" y="151"/>
                  </a:lnTo>
                  <a:lnTo>
                    <a:pt x="132" y="151"/>
                  </a:lnTo>
                  <a:lnTo>
                    <a:pt x="129" y="152"/>
                  </a:lnTo>
                  <a:lnTo>
                    <a:pt x="126" y="153"/>
                  </a:lnTo>
                  <a:lnTo>
                    <a:pt x="124" y="155"/>
                  </a:lnTo>
                  <a:lnTo>
                    <a:pt x="122" y="157"/>
                  </a:lnTo>
                  <a:lnTo>
                    <a:pt x="121" y="160"/>
                  </a:lnTo>
                  <a:lnTo>
                    <a:pt x="120" y="163"/>
                  </a:lnTo>
                  <a:lnTo>
                    <a:pt x="120" y="166"/>
                  </a:lnTo>
                  <a:lnTo>
                    <a:pt x="120" y="256"/>
                  </a:lnTo>
                  <a:lnTo>
                    <a:pt x="120" y="604"/>
                  </a:lnTo>
                  <a:lnTo>
                    <a:pt x="30" y="604"/>
                  </a:lnTo>
                  <a:close/>
                  <a:moveTo>
                    <a:pt x="722" y="136"/>
                  </a:moveTo>
                  <a:lnTo>
                    <a:pt x="722" y="123"/>
                  </a:lnTo>
                  <a:lnTo>
                    <a:pt x="720" y="110"/>
                  </a:lnTo>
                  <a:lnTo>
                    <a:pt x="717" y="97"/>
                  </a:lnTo>
                  <a:lnTo>
                    <a:pt x="712" y="84"/>
                  </a:lnTo>
                  <a:lnTo>
                    <a:pt x="706" y="72"/>
                  </a:lnTo>
                  <a:lnTo>
                    <a:pt x="699" y="62"/>
                  </a:lnTo>
                  <a:lnTo>
                    <a:pt x="691" y="51"/>
                  </a:lnTo>
                  <a:lnTo>
                    <a:pt x="682" y="41"/>
                  </a:lnTo>
                  <a:lnTo>
                    <a:pt x="672" y="33"/>
                  </a:lnTo>
                  <a:lnTo>
                    <a:pt x="661" y="24"/>
                  </a:lnTo>
                  <a:lnTo>
                    <a:pt x="650" y="17"/>
                  </a:lnTo>
                  <a:lnTo>
                    <a:pt x="638" y="11"/>
                  </a:lnTo>
                  <a:lnTo>
                    <a:pt x="626" y="7"/>
                  </a:lnTo>
                  <a:lnTo>
                    <a:pt x="614" y="3"/>
                  </a:lnTo>
                  <a:lnTo>
                    <a:pt x="601" y="1"/>
                  </a:lnTo>
                  <a:lnTo>
                    <a:pt x="587" y="0"/>
                  </a:lnTo>
                  <a:lnTo>
                    <a:pt x="135" y="0"/>
                  </a:lnTo>
                  <a:lnTo>
                    <a:pt x="134" y="0"/>
                  </a:lnTo>
                  <a:lnTo>
                    <a:pt x="133" y="0"/>
                  </a:lnTo>
                  <a:lnTo>
                    <a:pt x="131" y="0"/>
                  </a:lnTo>
                  <a:lnTo>
                    <a:pt x="129" y="0"/>
                  </a:lnTo>
                  <a:lnTo>
                    <a:pt x="116" y="1"/>
                  </a:lnTo>
                  <a:lnTo>
                    <a:pt x="103" y="2"/>
                  </a:lnTo>
                  <a:lnTo>
                    <a:pt x="90" y="7"/>
                  </a:lnTo>
                  <a:lnTo>
                    <a:pt x="78" y="11"/>
                  </a:lnTo>
                  <a:lnTo>
                    <a:pt x="67" y="16"/>
                  </a:lnTo>
                  <a:lnTo>
                    <a:pt x="57" y="24"/>
                  </a:lnTo>
                  <a:lnTo>
                    <a:pt x="47" y="31"/>
                  </a:lnTo>
                  <a:lnTo>
                    <a:pt x="37" y="40"/>
                  </a:lnTo>
                  <a:lnTo>
                    <a:pt x="29" y="50"/>
                  </a:lnTo>
                  <a:lnTo>
                    <a:pt x="21" y="60"/>
                  </a:lnTo>
                  <a:lnTo>
                    <a:pt x="15" y="71"/>
                  </a:lnTo>
                  <a:lnTo>
                    <a:pt x="9" y="83"/>
                  </a:lnTo>
                  <a:lnTo>
                    <a:pt x="5" y="96"/>
                  </a:lnTo>
                  <a:lnTo>
                    <a:pt x="2" y="109"/>
                  </a:lnTo>
                  <a:lnTo>
                    <a:pt x="0" y="122"/>
                  </a:lnTo>
                  <a:lnTo>
                    <a:pt x="0" y="136"/>
                  </a:lnTo>
                  <a:lnTo>
                    <a:pt x="0" y="619"/>
                  </a:lnTo>
                  <a:lnTo>
                    <a:pt x="0" y="621"/>
                  </a:lnTo>
                  <a:lnTo>
                    <a:pt x="1" y="624"/>
                  </a:lnTo>
                  <a:lnTo>
                    <a:pt x="2" y="626"/>
                  </a:lnTo>
                  <a:lnTo>
                    <a:pt x="4" y="629"/>
                  </a:lnTo>
                  <a:lnTo>
                    <a:pt x="6" y="630"/>
                  </a:lnTo>
                  <a:lnTo>
                    <a:pt x="8" y="633"/>
                  </a:lnTo>
                  <a:lnTo>
                    <a:pt x="11" y="633"/>
                  </a:lnTo>
                  <a:lnTo>
                    <a:pt x="15" y="634"/>
                  </a:lnTo>
                  <a:lnTo>
                    <a:pt x="120" y="634"/>
                  </a:lnTo>
                  <a:lnTo>
                    <a:pt x="120" y="890"/>
                  </a:lnTo>
                  <a:lnTo>
                    <a:pt x="120" y="893"/>
                  </a:lnTo>
                  <a:lnTo>
                    <a:pt x="121" y="895"/>
                  </a:lnTo>
                  <a:lnTo>
                    <a:pt x="122" y="898"/>
                  </a:lnTo>
                  <a:lnTo>
                    <a:pt x="124" y="900"/>
                  </a:lnTo>
                  <a:lnTo>
                    <a:pt x="126" y="902"/>
                  </a:lnTo>
                  <a:lnTo>
                    <a:pt x="129" y="904"/>
                  </a:lnTo>
                  <a:lnTo>
                    <a:pt x="132" y="905"/>
                  </a:lnTo>
                  <a:lnTo>
                    <a:pt x="135" y="905"/>
                  </a:lnTo>
                  <a:lnTo>
                    <a:pt x="587" y="905"/>
                  </a:lnTo>
                  <a:lnTo>
                    <a:pt x="590" y="905"/>
                  </a:lnTo>
                  <a:lnTo>
                    <a:pt x="593" y="904"/>
                  </a:lnTo>
                  <a:lnTo>
                    <a:pt x="595" y="902"/>
                  </a:lnTo>
                  <a:lnTo>
                    <a:pt x="598" y="900"/>
                  </a:lnTo>
                  <a:lnTo>
                    <a:pt x="600" y="898"/>
                  </a:lnTo>
                  <a:lnTo>
                    <a:pt x="601" y="895"/>
                  </a:lnTo>
                  <a:lnTo>
                    <a:pt x="602" y="893"/>
                  </a:lnTo>
                  <a:lnTo>
                    <a:pt x="602" y="890"/>
                  </a:lnTo>
                  <a:lnTo>
                    <a:pt x="602" y="270"/>
                  </a:lnTo>
                  <a:lnTo>
                    <a:pt x="615" y="268"/>
                  </a:lnTo>
                  <a:lnTo>
                    <a:pt x="626" y="265"/>
                  </a:lnTo>
                  <a:lnTo>
                    <a:pt x="637" y="260"/>
                  </a:lnTo>
                  <a:lnTo>
                    <a:pt x="648" y="255"/>
                  </a:lnTo>
                  <a:lnTo>
                    <a:pt x="659" y="249"/>
                  </a:lnTo>
                  <a:lnTo>
                    <a:pt x="669" y="241"/>
                  </a:lnTo>
                  <a:lnTo>
                    <a:pt x="678" y="234"/>
                  </a:lnTo>
                  <a:lnTo>
                    <a:pt x="687" y="225"/>
                  </a:lnTo>
                  <a:lnTo>
                    <a:pt x="694" y="215"/>
                  </a:lnTo>
                  <a:lnTo>
                    <a:pt x="702" y="206"/>
                  </a:lnTo>
                  <a:lnTo>
                    <a:pt x="708" y="195"/>
                  </a:lnTo>
                  <a:lnTo>
                    <a:pt x="713" y="183"/>
                  </a:lnTo>
                  <a:lnTo>
                    <a:pt x="717" y="172"/>
                  </a:lnTo>
                  <a:lnTo>
                    <a:pt x="720" y="160"/>
                  </a:lnTo>
                  <a:lnTo>
                    <a:pt x="722" y="148"/>
                  </a:lnTo>
                  <a:lnTo>
                    <a:pt x="722" y="136"/>
                  </a:lnTo>
                  <a:lnTo>
                    <a:pt x="722"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8" name="Freeform 51">
              <a:extLst>
                <a:ext uri="{FF2B5EF4-FFF2-40B4-BE49-F238E27FC236}">
                  <a16:creationId xmlns:a16="http://schemas.microsoft.com/office/drawing/2014/main" id="{A54D347F-72AA-4075-BCEC-8EE6D987D1DB}"/>
                </a:ext>
              </a:extLst>
            </p:cNvPr>
            <p:cNvSpPr>
              <a:spLocks/>
            </p:cNvSpPr>
            <p:nvPr/>
          </p:nvSpPr>
          <p:spPr bwMode="auto">
            <a:xfrm>
              <a:off x="995363" y="205105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8 h 30"/>
                <a:gd name="T10" fmla="*/ 176 w 181"/>
                <a:gd name="T11" fmla="*/ 25 h 30"/>
                <a:gd name="T12" fmla="*/ 178 w 181"/>
                <a:gd name="T13" fmla="*/ 23 h 30"/>
                <a:gd name="T14" fmla="*/ 180 w 181"/>
                <a:gd name="T15" fmla="*/ 21 h 30"/>
                <a:gd name="T16" fmla="*/ 181 w 181"/>
                <a:gd name="T17" fmla="*/ 18 h 30"/>
                <a:gd name="T18" fmla="*/ 181 w 181"/>
                <a:gd name="T19" fmla="*/ 15 h 30"/>
                <a:gd name="T20" fmla="*/ 181 w 181"/>
                <a:gd name="T21" fmla="*/ 13 h 30"/>
                <a:gd name="T22" fmla="*/ 180 w 181"/>
                <a:gd name="T23" fmla="*/ 9 h 30"/>
                <a:gd name="T24" fmla="*/ 178 w 181"/>
                <a:gd name="T25" fmla="*/ 7 h 30"/>
                <a:gd name="T26" fmla="*/ 176 w 181"/>
                <a:gd name="T27" fmla="*/ 4 h 30"/>
                <a:gd name="T28" fmla="*/ 174 w 181"/>
                <a:gd name="T29" fmla="*/ 3 h 30"/>
                <a:gd name="T30" fmla="*/ 172 w 181"/>
                <a:gd name="T31" fmla="*/ 1 h 30"/>
                <a:gd name="T32" fmla="*/ 169 w 181"/>
                <a:gd name="T33" fmla="*/ 1 h 30"/>
                <a:gd name="T34" fmla="*/ 166 w 181"/>
                <a:gd name="T35" fmla="*/ 0 h 30"/>
                <a:gd name="T36" fmla="*/ 15 w 181"/>
                <a:gd name="T37" fmla="*/ 0 h 30"/>
                <a:gd name="T38" fmla="*/ 12 w 181"/>
                <a:gd name="T39" fmla="*/ 1 h 30"/>
                <a:gd name="T40" fmla="*/ 10 w 181"/>
                <a:gd name="T41" fmla="*/ 1 h 30"/>
                <a:gd name="T42" fmla="*/ 6 w 181"/>
                <a:gd name="T43" fmla="*/ 3 h 30"/>
                <a:gd name="T44" fmla="*/ 4 w 181"/>
                <a:gd name="T45" fmla="*/ 4 h 30"/>
                <a:gd name="T46" fmla="*/ 2 w 181"/>
                <a:gd name="T47" fmla="*/ 7 h 30"/>
                <a:gd name="T48" fmla="*/ 1 w 181"/>
                <a:gd name="T49" fmla="*/ 9 h 30"/>
                <a:gd name="T50" fmla="*/ 0 w 181"/>
                <a:gd name="T51" fmla="*/ 13 h 30"/>
                <a:gd name="T52" fmla="*/ 0 w 181"/>
                <a:gd name="T53" fmla="*/ 15 h 30"/>
                <a:gd name="T54" fmla="*/ 0 w 181"/>
                <a:gd name="T55" fmla="*/ 18 h 30"/>
                <a:gd name="T56" fmla="*/ 1 w 181"/>
                <a:gd name="T57" fmla="*/ 21 h 30"/>
                <a:gd name="T58" fmla="*/ 2 w 181"/>
                <a:gd name="T59" fmla="*/ 23 h 30"/>
                <a:gd name="T60" fmla="*/ 4 w 181"/>
                <a:gd name="T61" fmla="*/ 25 h 30"/>
                <a:gd name="T62" fmla="*/ 6 w 181"/>
                <a:gd name="T63" fmla="*/ 28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8"/>
                  </a:lnTo>
                  <a:lnTo>
                    <a:pt x="176" y="25"/>
                  </a:lnTo>
                  <a:lnTo>
                    <a:pt x="178" y="23"/>
                  </a:lnTo>
                  <a:lnTo>
                    <a:pt x="180" y="21"/>
                  </a:lnTo>
                  <a:lnTo>
                    <a:pt x="181" y="18"/>
                  </a:lnTo>
                  <a:lnTo>
                    <a:pt x="181" y="15"/>
                  </a:lnTo>
                  <a:lnTo>
                    <a:pt x="181" y="13"/>
                  </a:lnTo>
                  <a:lnTo>
                    <a:pt x="180" y="9"/>
                  </a:lnTo>
                  <a:lnTo>
                    <a:pt x="178" y="7"/>
                  </a:lnTo>
                  <a:lnTo>
                    <a:pt x="176" y="4"/>
                  </a:lnTo>
                  <a:lnTo>
                    <a:pt x="174" y="3"/>
                  </a:lnTo>
                  <a:lnTo>
                    <a:pt x="172" y="1"/>
                  </a:lnTo>
                  <a:lnTo>
                    <a:pt x="169" y="1"/>
                  </a:lnTo>
                  <a:lnTo>
                    <a:pt x="166" y="0"/>
                  </a:lnTo>
                  <a:lnTo>
                    <a:pt x="15" y="0"/>
                  </a:lnTo>
                  <a:lnTo>
                    <a:pt x="12" y="1"/>
                  </a:lnTo>
                  <a:lnTo>
                    <a:pt x="10" y="1"/>
                  </a:lnTo>
                  <a:lnTo>
                    <a:pt x="6" y="3"/>
                  </a:lnTo>
                  <a:lnTo>
                    <a:pt x="4" y="4"/>
                  </a:lnTo>
                  <a:lnTo>
                    <a:pt x="2" y="7"/>
                  </a:lnTo>
                  <a:lnTo>
                    <a:pt x="1" y="9"/>
                  </a:lnTo>
                  <a:lnTo>
                    <a:pt x="0" y="13"/>
                  </a:lnTo>
                  <a:lnTo>
                    <a:pt x="0" y="15"/>
                  </a:lnTo>
                  <a:lnTo>
                    <a:pt x="0" y="18"/>
                  </a:lnTo>
                  <a:lnTo>
                    <a:pt x="1" y="21"/>
                  </a:lnTo>
                  <a:lnTo>
                    <a:pt x="2" y="23"/>
                  </a:lnTo>
                  <a:lnTo>
                    <a:pt x="4" y="25"/>
                  </a:lnTo>
                  <a:lnTo>
                    <a:pt x="6" y="28"/>
                  </a:lnTo>
                  <a:lnTo>
                    <a:pt x="10" y="29"/>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9" name="Freeform 52">
              <a:extLst>
                <a:ext uri="{FF2B5EF4-FFF2-40B4-BE49-F238E27FC236}">
                  <a16:creationId xmlns:a16="http://schemas.microsoft.com/office/drawing/2014/main" id="{F6078A7A-E0E9-47B9-AC5E-1DCBDEFBEA2A}"/>
                </a:ext>
              </a:extLst>
            </p:cNvPr>
            <p:cNvSpPr>
              <a:spLocks/>
            </p:cNvSpPr>
            <p:nvPr/>
          </p:nvSpPr>
          <p:spPr bwMode="auto">
            <a:xfrm>
              <a:off x="995363" y="2098675"/>
              <a:ext cx="57150" cy="9525"/>
            </a:xfrm>
            <a:custGeom>
              <a:avLst/>
              <a:gdLst>
                <a:gd name="T0" fmla="*/ 15 w 181"/>
                <a:gd name="T1" fmla="*/ 31 h 31"/>
                <a:gd name="T2" fmla="*/ 166 w 181"/>
                <a:gd name="T3" fmla="*/ 31 h 31"/>
                <a:gd name="T4" fmla="*/ 169 w 181"/>
                <a:gd name="T5" fmla="*/ 30 h 31"/>
                <a:gd name="T6" fmla="*/ 172 w 181"/>
                <a:gd name="T7" fmla="*/ 30 h 31"/>
                <a:gd name="T8" fmla="*/ 174 w 181"/>
                <a:gd name="T9" fmla="*/ 28 h 31"/>
                <a:gd name="T10" fmla="*/ 176 w 181"/>
                <a:gd name="T11" fmla="*/ 27 h 31"/>
                <a:gd name="T12" fmla="*/ 178 w 181"/>
                <a:gd name="T13" fmla="*/ 24 h 31"/>
                <a:gd name="T14" fmla="*/ 180 w 181"/>
                <a:gd name="T15" fmla="*/ 22 h 31"/>
                <a:gd name="T16" fmla="*/ 181 w 181"/>
                <a:gd name="T17" fmla="*/ 19 h 31"/>
                <a:gd name="T18" fmla="*/ 181 w 181"/>
                <a:gd name="T19" fmla="*/ 16 h 31"/>
                <a:gd name="T20" fmla="*/ 181 w 181"/>
                <a:gd name="T21" fmla="*/ 13 h 31"/>
                <a:gd name="T22" fmla="*/ 180 w 181"/>
                <a:gd name="T23" fmla="*/ 10 h 31"/>
                <a:gd name="T24" fmla="*/ 178 w 181"/>
                <a:gd name="T25" fmla="*/ 8 h 31"/>
                <a:gd name="T26" fmla="*/ 176 w 181"/>
                <a:gd name="T27" fmla="*/ 6 h 31"/>
                <a:gd name="T28" fmla="*/ 174 w 181"/>
                <a:gd name="T29" fmla="*/ 3 h 31"/>
                <a:gd name="T30" fmla="*/ 172 w 181"/>
                <a:gd name="T31" fmla="*/ 2 h 31"/>
                <a:gd name="T32" fmla="*/ 169 w 181"/>
                <a:gd name="T33" fmla="*/ 1 h 31"/>
                <a:gd name="T34" fmla="*/ 166 w 181"/>
                <a:gd name="T35" fmla="*/ 1 h 31"/>
                <a:gd name="T36" fmla="*/ 15 w 181"/>
                <a:gd name="T37" fmla="*/ 0 h 31"/>
                <a:gd name="T38" fmla="*/ 12 w 181"/>
                <a:gd name="T39" fmla="*/ 1 h 31"/>
                <a:gd name="T40" fmla="*/ 10 w 181"/>
                <a:gd name="T41" fmla="*/ 2 h 31"/>
                <a:gd name="T42" fmla="*/ 6 w 181"/>
                <a:gd name="T43" fmla="*/ 3 h 31"/>
                <a:gd name="T44" fmla="*/ 4 w 181"/>
                <a:gd name="T45" fmla="*/ 6 h 31"/>
                <a:gd name="T46" fmla="*/ 2 w 181"/>
                <a:gd name="T47" fmla="*/ 8 h 31"/>
                <a:gd name="T48" fmla="*/ 1 w 181"/>
                <a:gd name="T49" fmla="*/ 10 h 31"/>
                <a:gd name="T50" fmla="*/ 0 w 181"/>
                <a:gd name="T51" fmla="*/ 13 h 31"/>
                <a:gd name="T52" fmla="*/ 0 w 181"/>
                <a:gd name="T53" fmla="*/ 16 h 31"/>
                <a:gd name="T54" fmla="*/ 0 w 181"/>
                <a:gd name="T55" fmla="*/ 19 h 31"/>
                <a:gd name="T56" fmla="*/ 1 w 181"/>
                <a:gd name="T57" fmla="*/ 22 h 31"/>
                <a:gd name="T58" fmla="*/ 2 w 181"/>
                <a:gd name="T59" fmla="*/ 24 h 31"/>
                <a:gd name="T60" fmla="*/ 4 w 181"/>
                <a:gd name="T61" fmla="*/ 27 h 31"/>
                <a:gd name="T62" fmla="*/ 6 w 181"/>
                <a:gd name="T63" fmla="*/ 28 h 31"/>
                <a:gd name="T64" fmla="*/ 10 w 181"/>
                <a:gd name="T65" fmla="*/ 30 h 31"/>
                <a:gd name="T66" fmla="*/ 12 w 181"/>
                <a:gd name="T67" fmla="*/ 30 h 31"/>
                <a:gd name="T68" fmla="*/ 15 w 18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1">
                  <a:moveTo>
                    <a:pt x="15" y="31"/>
                  </a:moveTo>
                  <a:lnTo>
                    <a:pt x="166" y="31"/>
                  </a:lnTo>
                  <a:lnTo>
                    <a:pt x="169" y="30"/>
                  </a:lnTo>
                  <a:lnTo>
                    <a:pt x="172" y="30"/>
                  </a:lnTo>
                  <a:lnTo>
                    <a:pt x="174" y="28"/>
                  </a:lnTo>
                  <a:lnTo>
                    <a:pt x="176" y="27"/>
                  </a:lnTo>
                  <a:lnTo>
                    <a:pt x="178" y="24"/>
                  </a:lnTo>
                  <a:lnTo>
                    <a:pt x="180" y="22"/>
                  </a:lnTo>
                  <a:lnTo>
                    <a:pt x="181" y="19"/>
                  </a:lnTo>
                  <a:lnTo>
                    <a:pt x="181" y="16"/>
                  </a:lnTo>
                  <a:lnTo>
                    <a:pt x="181" y="13"/>
                  </a:lnTo>
                  <a:lnTo>
                    <a:pt x="180" y="10"/>
                  </a:lnTo>
                  <a:lnTo>
                    <a:pt x="178" y="8"/>
                  </a:lnTo>
                  <a:lnTo>
                    <a:pt x="176" y="6"/>
                  </a:lnTo>
                  <a:lnTo>
                    <a:pt x="174" y="3"/>
                  </a:lnTo>
                  <a:lnTo>
                    <a:pt x="172" y="2"/>
                  </a:lnTo>
                  <a:lnTo>
                    <a:pt x="169" y="1"/>
                  </a:lnTo>
                  <a:lnTo>
                    <a:pt x="166" y="1"/>
                  </a:lnTo>
                  <a:lnTo>
                    <a:pt x="15" y="0"/>
                  </a:lnTo>
                  <a:lnTo>
                    <a:pt x="12" y="1"/>
                  </a:lnTo>
                  <a:lnTo>
                    <a:pt x="10" y="2"/>
                  </a:lnTo>
                  <a:lnTo>
                    <a:pt x="6" y="3"/>
                  </a:lnTo>
                  <a:lnTo>
                    <a:pt x="4" y="6"/>
                  </a:lnTo>
                  <a:lnTo>
                    <a:pt x="2" y="8"/>
                  </a:lnTo>
                  <a:lnTo>
                    <a:pt x="1" y="10"/>
                  </a:lnTo>
                  <a:lnTo>
                    <a:pt x="0" y="13"/>
                  </a:lnTo>
                  <a:lnTo>
                    <a:pt x="0" y="16"/>
                  </a:lnTo>
                  <a:lnTo>
                    <a:pt x="0" y="19"/>
                  </a:lnTo>
                  <a:lnTo>
                    <a:pt x="1" y="22"/>
                  </a:lnTo>
                  <a:lnTo>
                    <a:pt x="2" y="24"/>
                  </a:lnTo>
                  <a:lnTo>
                    <a:pt x="4" y="27"/>
                  </a:lnTo>
                  <a:lnTo>
                    <a:pt x="6" y="28"/>
                  </a:lnTo>
                  <a:lnTo>
                    <a:pt x="10" y="30"/>
                  </a:lnTo>
                  <a:lnTo>
                    <a:pt x="12" y="30"/>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0" name="Freeform 53">
              <a:extLst>
                <a:ext uri="{FF2B5EF4-FFF2-40B4-BE49-F238E27FC236}">
                  <a16:creationId xmlns:a16="http://schemas.microsoft.com/office/drawing/2014/main" id="{3A7100D6-D42A-45E3-BAAA-CFF5A1C8FAF8}"/>
                </a:ext>
              </a:extLst>
            </p:cNvPr>
            <p:cNvSpPr>
              <a:spLocks/>
            </p:cNvSpPr>
            <p:nvPr/>
          </p:nvSpPr>
          <p:spPr bwMode="auto">
            <a:xfrm>
              <a:off x="995363" y="214630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7 h 30"/>
                <a:gd name="T10" fmla="*/ 176 w 181"/>
                <a:gd name="T11" fmla="*/ 26 h 30"/>
                <a:gd name="T12" fmla="*/ 178 w 181"/>
                <a:gd name="T13" fmla="*/ 23 h 30"/>
                <a:gd name="T14" fmla="*/ 180 w 181"/>
                <a:gd name="T15" fmla="*/ 20 h 30"/>
                <a:gd name="T16" fmla="*/ 181 w 181"/>
                <a:gd name="T17" fmla="*/ 18 h 30"/>
                <a:gd name="T18" fmla="*/ 181 w 181"/>
                <a:gd name="T19" fmla="*/ 15 h 30"/>
                <a:gd name="T20" fmla="*/ 181 w 181"/>
                <a:gd name="T21" fmla="*/ 12 h 30"/>
                <a:gd name="T22" fmla="*/ 180 w 181"/>
                <a:gd name="T23" fmla="*/ 8 h 30"/>
                <a:gd name="T24" fmla="*/ 178 w 181"/>
                <a:gd name="T25" fmla="*/ 6 h 30"/>
                <a:gd name="T26" fmla="*/ 176 w 181"/>
                <a:gd name="T27" fmla="*/ 4 h 30"/>
                <a:gd name="T28" fmla="*/ 174 w 181"/>
                <a:gd name="T29" fmla="*/ 2 h 30"/>
                <a:gd name="T30" fmla="*/ 172 w 181"/>
                <a:gd name="T31" fmla="*/ 1 h 30"/>
                <a:gd name="T32" fmla="*/ 169 w 181"/>
                <a:gd name="T33" fmla="*/ 0 h 30"/>
                <a:gd name="T34" fmla="*/ 166 w 181"/>
                <a:gd name="T35" fmla="*/ 0 h 30"/>
                <a:gd name="T36" fmla="*/ 15 w 181"/>
                <a:gd name="T37" fmla="*/ 0 h 30"/>
                <a:gd name="T38" fmla="*/ 12 w 181"/>
                <a:gd name="T39" fmla="*/ 0 h 30"/>
                <a:gd name="T40" fmla="*/ 10 w 181"/>
                <a:gd name="T41" fmla="*/ 1 h 30"/>
                <a:gd name="T42" fmla="*/ 6 w 181"/>
                <a:gd name="T43" fmla="*/ 2 h 30"/>
                <a:gd name="T44" fmla="*/ 4 w 181"/>
                <a:gd name="T45" fmla="*/ 4 h 30"/>
                <a:gd name="T46" fmla="*/ 2 w 181"/>
                <a:gd name="T47" fmla="*/ 6 h 30"/>
                <a:gd name="T48" fmla="*/ 1 w 181"/>
                <a:gd name="T49" fmla="*/ 8 h 30"/>
                <a:gd name="T50" fmla="*/ 0 w 181"/>
                <a:gd name="T51" fmla="*/ 12 h 30"/>
                <a:gd name="T52" fmla="*/ 0 w 181"/>
                <a:gd name="T53" fmla="*/ 15 h 30"/>
                <a:gd name="T54" fmla="*/ 0 w 181"/>
                <a:gd name="T55" fmla="*/ 18 h 30"/>
                <a:gd name="T56" fmla="*/ 1 w 181"/>
                <a:gd name="T57" fmla="*/ 20 h 30"/>
                <a:gd name="T58" fmla="*/ 2 w 181"/>
                <a:gd name="T59" fmla="*/ 23 h 30"/>
                <a:gd name="T60" fmla="*/ 4 w 181"/>
                <a:gd name="T61" fmla="*/ 26 h 30"/>
                <a:gd name="T62" fmla="*/ 6 w 181"/>
                <a:gd name="T63" fmla="*/ 27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7"/>
                  </a:lnTo>
                  <a:lnTo>
                    <a:pt x="176" y="26"/>
                  </a:lnTo>
                  <a:lnTo>
                    <a:pt x="178" y="23"/>
                  </a:lnTo>
                  <a:lnTo>
                    <a:pt x="180" y="20"/>
                  </a:lnTo>
                  <a:lnTo>
                    <a:pt x="181" y="18"/>
                  </a:lnTo>
                  <a:lnTo>
                    <a:pt x="181" y="15"/>
                  </a:lnTo>
                  <a:lnTo>
                    <a:pt x="181" y="12"/>
                  </a:lnTo>
                  <a:lnTo>
                    <a:pt x="180" y="8"/>
                  </a:lnTo>
                  <a:lnTo>
                    <a:pt x="178" y="6"/>
                  </a:lnTo>
                  <a:lnTo>
                    <a:pt x="176" y="4"/>
                  </a:lnTo>
                  <a:lnTo>
                    <a:pt x="174" y="2"/>
                  </a:lnTo>
                  <a:lnTo>
                    <a:pt x="172" y="1"/>
                  </a:lnTo>
                  <a:lnTo>
                    <a:pt x="169" y="0"/>
                  </a:lnTo>
                  <a:lnTo>
                    <a:pt x="166" y="0"/>
                  </a:lnTo>
                  <a:lnTo>
                    <a:pt x="15" y="0"/>
                  </a:lnTo>
                  <a:lnTo>
                    <a:pt x="12" y="0"/>
                  </a:lnTo>
                  <a:lnTo>
                    <a:pt x="10" y="1"/>
                  </a:lnTo>
                  <a:lnTo>
                    <a:pt x="6" y="2"/>
                  </a:lnTo>
                  <a:lnTo>
                    <a:pt x="4" y="4"/>
                  </a:lnTo>
                  <a:lnTo>
                    <a:pt x="2" y="6"/>
                  </a:lnTo>
                  <a:lnTo>
                    <a:pt x="1" y="8"/>
                  </a:lnTo>
                  <a:lnTo>
                    <a:pt x="0" y="12"/>
                  </a:lnTo>
                  <a:lnTo>
                    <a:pt x="0" y="15"/>
                  </a:lnTo>
                  <a:lnTo>
                    <a:pt x="0" y="18"/>
                  </a:lnTo>
                  <a:lnTo>
                    <a:pt x="1" y="20"/>
                  </a:lnTo>
                  <a:lnTo>
                    <a:pt x="2" y="23"/>
                  </a:lnTo>
                  <a:lnTo>
                    <a:pt x="4" y="26"/>
                  </a:lnTo>
                  <a:lnTo>
                    <a:pt x="6" y="27"/>
                  </a:lnTo>
                  <a:lnTo>
                    <a:pt x="10" y="29"/>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1" name="Freeform 54">
              <a:extLst>
                <a:ext uri="{FF2B5EF4-FFF2-40B4-BE49-F238E27FC236}">
                  <a16:creationId xmlns:a16="http://schemas.microsoft.com/office/drawing/2014/main" id="{D034391C-713B-4E26-986C-C7ACF0D34B63}"/>
                </a:ext>
              </a:extLst>
            </p:cNvPr>
            <p:cNvSpPr>
              <a:spLocks/>
            </p:cNvSpPr>
            <p:nvPr/>
          </p:nvSpPr>
          <p:spPr bwMode="auto">
            <a:xfrm>
              <a:off x="947738" y="2022475"/>
              <a:ext cx="38100" cy="33338"/>
            </a:xfrm>
            <a:custGeom>
              <a:avLst/>
              <a:gdLst>
                <a:gd name="T0" fmla="*/ 20 w 121"/>
                <a:gd name="T1" fmla="*/ 101 h 106"/>
                <a:gd name="T2" fmla="*/ 22 w 121"/>
                <a:gd name="T3" fmla="*/ 104 h 106"/>
                <a:gd name="T4" fmla="*/ 25 w 121"/>
                <a:gd name="T5" fmla="*/ 105 h 106"/>
                <a:gd name="T6" fmla="*/ 27 w 121"/>
                <a:gd name="T7" fmla="*/ 106 h 106"/>
                <a:gd name="T8" fmla="*/ 30 w 121"/>
                <a:gd name="T9" fmla="*/ 106 h 106"/>
                <a:gd name="T10" fmla="*/ 36 w 121"/>
                <a:gd name="T11" fmla="*/ 105 h 106"/>
                <a:gd name="T12" fmla="*/ 41 w 121"/>
                <a:gd name="T13" fmla="*/ 101 h 106"/>
                <a:gd name="T14" fmla="*/ 116 w 121"/>
                <a:gd name="T15" fmla="*/ 26 h 106"/>
                <a:gd name="T16" fmla="*/ 119 w 121"/>
                <a:gd name="T17" fmla="*/ 24 h 106"/>
                <a:gd name="T18" fmla="*/ 120 w 121"/>
                <a:gd name="T19" fmla="*/ 21 h 106"/>
                <a:gd name="T20" fmla="*/ 121 w 121"/>
                <a:gd name="T21" fmla="*/ 19 h 106"/>
                <a:gd name="T22" fmla="*/ 121 w 121"/>
                <a:gd name="T23" fmla="*/ 15 h 106"/>
                <a:gd name="T24" fmla="*/ 121 w 121"/>
                <a:gd name="T25" fmla="*/ 13 h 106"/>
                <a:gd name="T26" fmla="*/ 120 w 121"/>
                <a:gd name="T27" fmla="*/ 10 h 106"/>
                <a:gd name="T28" fmla="*/ 119 w 121"/>
                <a:gd name="T29" fmla="*/ 8 h 106"/>
                <a:gd name="T30" fmla="*/ 116 w 121"/>
                <a:gd name="T31" fmla="*/ 5 h 106"/>
                <a:gd name="T32" fmla="*/ 114 w 121"/>
                <a:gd name="T33" fmla="*/ 4 h 106"/>
                <a:gd name="T34" fmla="*/ 111 w 121"/>
                <a:gd name="T35" fmla="*/ 1 h 106"/>
                <a:gd name="T36" fmla="*/ 109 w 121"/>
                <a:gd name="T37" fmla="*/ 0 h 106"/>
                <a:gd name="T38" fmla="*/ 106 w 121"/>
                <a:gd name="T39" fmla="*/ 0 h 106"/>
                <a:gd name="T40" fmla="*/ 103 w 121"/>
                <a:gd name="T41" fmla="*/ 0 h 106"/>
                <a:gd name="T42" fmla="*/ 100 w 121"/>
                <a:gd name="T43" fmla="*/ 1 h 106"/>
                <a:gd name="T44" fmla="*/ 97 w 121"/>
                <a:gd name="T45" fmla="*/ 4 h 106"/>
                <a:gd name="T46" fmla="*/ 95 w 121"/>
                <a:gd name="T47" fmla="*/ 5 h 106"/>
                <a:gd name="T48" fmla="*/ 30 w 121"/>
                <a:gd name="T49" fmla="*/ 69 h 106"/>
                <a:gd name="T50" fmla="*/ 26 w 121"/>
                <a:gd name="T51" fmla="*/ 65 h 106"/>
                <a:gd name="T52" fmla="*/ 24 w 121"/>
                <a:gd name="T53" fmla="*/ 64 h 106"/>
                <a:gd name="T54" fmla="*/ 21 w 121"/>
                <a:gd name="T55" fmla="*/ 62 h 106"/>
                <a:gd name="T56" fmla="*/ 18 w 121"/>
                <a:gd name="T57" fmla="*/ 62 h 106"/>
                <a:gd name="T58" fmla="*/ 15 w 121"/>
                <a:gd name="T59" fmla="*/ 61 h 106"/>
                <a:gd name="T60" fmla="*/ 12 w 121"/>
                <a:gd name="T61" fmla="*/ 62 h 106"/>
                <a:gd name="T62" fmla="*/ 10 w 121"/>
                <a:gd name="T63" fmla="*/ 62 h 106"/>
                <a:gd name="T64" fmla="*/ 7 w 121"/>
                <a:gd name="T65" fmla="*/ 64 h 106"/>
                <a:gd name="T66" fmla="*/ 5 w 121"/>
                <a:gd name="T67" fmla="*/ 65 h 106"/>
                <a:gd name="T68" fmla="*/ 2 w 121"/>
                <a:gd name="T69" fmla="*/ 68 h 106"/>
                <a:gd name="T70" fmla="*/ 1 w 121"/>
                <a:gd name="T71" fmla="*/ 70 h 106"/>
                <a:gd name="T72" fmla="*/ 0 w 121"/>
                <a:gd name="T73" fmla="*/ 73 h 106"/>
                <a:gd name="T74" fmla="*/ 0 w 121"/>
                <a:gd name="T75" fmla="*/ 76 h 106"/>
                <a:gd name="T76" fmla="*/ 0 w 121"/>
                <a:gd name="T77" fmla="*/ 79 h 106"/>
                <a:gd name="T78" fmla="*/ 1 w 121"/>
                <a:gd name="T79" fmla="*/ 82 h 106"/>
                <a:gd name="T80" fmla="*/ 2 w 121"/>
                <a:gd name="T81" fmla="*/ 84 h 106"/>
                <a:gd name="T82" fmla="*/ 5 w 121"/>
                <a:gd name="T83" fmla="*/ 86 h 106"/>
                <a:gd name="T84" fmla="*/ 20 w 121"/>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6">
                  <a:moveTo>
                    <a:pt x="20" y="101"/>
                  </a:moveTo>
                  <a:lnTo>
                    <a:pt x="22" y="104"/>
                  </a:lnTo>
                  <a:lnTo>
                    <a:pt x="25" y="105"/>
                  </a:lnTo>
                  <a:lnTo>
                    <a:pt x="27" y="106"/>
                  </a:lnTo>
                  <a:lnTo>
                    <a:pt x="30" y="106"/>
                  </a:lnTo>
                  <a:lnTo>
                    <a:pt x="36" y="105"/>
                  </a:lnTo>
                  <a:lnTo>
                    <a:pt x="41" y="101"/>
                  </a:lnTo>
                  <a:lnTo>
                    <a:pt x="116" y="26"/>
                  </a:lnTo>
                  <a:lnTo>
                    <a:pt x="119" y="24"/>
                  </a:lnTo>
                  <a:lnTo>
                    <a:pt x="120" y="21"/>
                  </a:lnTo>
                  <a:lnTo>
                    <a:pt x="121" y="19"/>
                  </a:lnTo>
                  <a:lnTo>
                    <a:pt x="121" y="15"/>
                  </a:lnTo>
                  <a:lnTo>
                    <a:pt x="121" y="13"/>
                  </a:lnTo>
                  <a:lnTo>
                    <a:pt x="120" y="10"/>
                  </a:lnTo>
                  <a:lnTo>
                    <a:pt x="119" y="8"/>
                  </a:lnTo>
                  <a:lnTo>
                    <a:pt x="116" y="5"/>
                  </a:lnTo>
                  <a:lnTo>
                    <a:pt x="114" y="4"/>
                  </a:lnTo>
                  <a:lnTo>
                    <a:pt x="111" y="1"/>
                  </a:lnTo>
                  <a:lnTo>
                    <a:pt x="109" y="0"/>
                  </a:lnTo>
                  <a:lnTo>
                    <a:pt x="106" y="0"/>
                  </a:lnTo>
                  <a:lnTo>
                    <a:pt x="103" y="0"/>
                  </a:lnTo>
                  <a:lnTo>
                    <a:pt x="100" y="1"/>
                  </a:lnTo>
                  <a:lnTo>
                    <a:pt x="97" y="4"/>
                  </a:lnTo>
                  <a:lnTo>
                    <a:pt x="95" y="5"/>
                  </a:lnTo>
                  <a:lnTo>
                    <a:pt x="30" y="69"/>
                  </a:lnTo>
                  <a:lnTo>
                    <a:pt x="26" y="65"/>
                  </a:lnTo>
                  <a:lnTo>
                    <a:pt x="24" y="64"/>
                  </a:lnTo>
                  <a:lnTo>
                    <a:pt x="21" y="62"/>
                  </a:lnTo>
                  <a:lnTo>
                    <a:pt x="18" y="62"/>
                  </a:lnTo>
                  <a:lnTo>
                    <a:pt x="15" y="61"/>
                  </a:lnTo>
                  <a:lnTo>
                    <a:pt x="12" y="62"/>
                  </a:lnTo>
                  <a:lnTo>
                    <a:pt x="10" y="62"/>
                  </a:lnTo>
                  <a:lnTo>
                    <a:pt x="7" y="64"/>
                  </a:lnTo>
                  <a:lnTo>
                    <a:pt x="5" y="65"/>
                  </a:lnTo>
                  <a:lnTo>
                    <a:pt x="2" y="68"/>
                  </a:lnTo>
                  <a:lnTo>
                    <a:pt x="1" y="70"/>
                  </a:lnTo>
                  <a:lnTo>
                    <a:pt x="0" y="73"/>
                  </a:lnTo>
                  <a:lnTo>
                    <a:pt x="0" y="76"/>
                  </a:lnTo>
                  <a:lnTo>
                    <a:pt x="0" y="79"/>
                  </a:lnTo>
                  <a:lnTo>
                    <a:pt x="1" y="82"/>
                  </a:lnTo>
                  <a:lnTo>
                    <a:pt x="2" y="84"/>
                  </a:lnTo>
                  <a:lnTo>
                    <a:pt x="5" y="86"/>
                  </a:lnTo>
                  <a:lnTo>
                    <a:pt x="20"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2" name="Freeform 55">
              <a:extLst>
                <a:ext uri="{FF2B5EF4-FFF2-40B4-BE49-F238E27FC236}">
                  <a16:creationId xmlns:a16="http://schemas.microsoft.com/office/drawing/2014/main" id="{246BBDF0-3416-40F4-917B-2D502765CA4B}"/>
                </a:ext>
              </a:extLst>
            </p:cNvPr>
            <p:cNvSpPr>
              <a:spLocks/>
            </p:cNvSpPr>
            <p:nvPr/>
          </p:nvSpPr>
          <p:spPr bwMode="auto">
            <a:xfrm>
              <a:off x="947738" y="2070100"/>
              <a:ext cx="38100" cy="33338"/>
            </a:xfrm>
            <a:custGeom>
              <a:avLst/>
              <a:gdLst>
                <a:gd name="T0" fmla="*/ 20 w 121"/>
                <a:gd name="T1" fmla="*/ 101 h 106"/>
                <a:gd name="T2" fmla="*/ 22 w 121"/>
                <a:gd name="T3" fmla="*/ 103 h 106"/>
                <a:gd name="T4" fmla="*/ 25 w 121"/>
                <a:gd name="T5" fmla="*/ 105 h 106"/>
                <a:gd name="T6" fmla="*/ 27 w 121"/>
                <a:gd name="T7" fmla="*/ 105 h 106"/>
                <a:gd name="T8" fmla="*/ 30 w 121"/>
                <a:gd name="T9" fmla="*/ 106 h 106"/>
                <a:gd name="T10" fmla="*/ 34 w 121"/>
                <a:gd name="T11" fmla="*/ 105 h 106"/>
                <a:gd name="T12" fmla="*/ 36 w 121"/>
                <a:gd name="T13" fmla="*/ 105 h 106"/>
                <a:gd name="T14" fmla="*/ 39 w 121"/>
                <a:gd name="T15" fmla="*/ 103 h 106"/>
                <a:gd name="T16" fmla="*/ 41 w 121"/>
                <a:gd name="T17" fmla="*/ 102 h 106"/>
                <a:gd name="T18" fmla="*/ 116 w 121"/>
                <a:gd name="T19" fmla="*/ 26 h 106"/>
                <a:gd name="T20" fmla="*/ 119 w 121"/>
                <a:gd name="T21" fmla="*/ 24 h 106"/>
                <a:gd name="T22" fmla="*/ 120 w 121"/>
                <a:gd name="T23" fmla="*/ 21 h 106"/>
                <a:gd name="T24" fmla="*/ 121 w 121"/>
                <a:gd name="T25" fmla="*/ 18 h 106"/>
                <a:gd name="T26" fmla="*/ 121 w 121"/>
                <a:gd name="T27" fmla="*/ 15 h 106"/>
                <a:gd name="T28" fmla="*/ 121 w 121"/>
                <a:gd name="T29" fmla="*/ 13 h 106"/>
                <a:gd name="T30" fmla="*/ 120 w 121"/>
                <a:gd name="T31" fmla="*/ 10 h 106"/>
                <a:gd name="T32" fmla="*/ 119 w 121"/>
                <a:gd name="T33" fmla="*/ 7 h 106"/>
                <a:gd name="T34" fmla="*/ 116 w 121"/>
                <a:gd name="T35" fmla="*/ 5 h 106"/>
                <a:gd name="T36" fmla="*/ 114 w 121"/>
                <a:gd name="T37" fmla="*/ 3 h 106"/>
                <a:gd name="T38" fmla="*/ 111 w 121"/>
                <a:gd name="T39" fmla="*/ 1 h 106"/>
                <a:gd name="T40" fmla="*/ 109 w 121"/>
                <a:gd name="T41" fmla="*/ 1 h 106"/>
                <a:gd name="T42" fmla="*/ 106 w 121"/>
                <a:gd name="T43" fmla="*/ 0 h 106"/>
                <a:gd name="T44" fmla="*/ 103 w 121"/>
                <a:gd name="T45" fmla="*/ 1 h 106"/>
                <a:gd name="T46" fmla="*/ 100 w 121"/>
                <a:gd name="T47" fmla="*/ 1 h 106"/>
                <a:gd name="T48" fmla="*/ 97 w 121"/>
                <a:gd name="T49" fmla="*/ 3 h 106"/>
                <a:gd name="T50" fmla="*/ 95 w 121"/>
                <a:gd name="T51" fmla="*/ 5 h 106"/>
                <a:gd name="T52" fmla="*/ 30 w 121"/>
                <a:gd name="T53" fmla="*/ 70 h 106"/>
                <a:gd name="T54" fmla="*/ 26 w 121"/>
                <a:gd name="T55" fmla="*/ 65 h 106"/>
                <a:gd name="T56" fmla="*/ 24 w 121"/>
                <a:gd name="T57" fmla="*/ 63 h 106"/>
                <a:gd name="T58" fmla="*/ 21 w 121"/>
                <a:gd name="T59" fmla="*/ 61 h 106"/>
                <a:gd name="T60" fmla="*/ 18 w 121"/>
                <a:gd name="T61" fmla="*/ 61 h 106"/>
                <a:gd name="T62" fmla="*/ 15 w 121"/>
                <a:gd name="T63" fmla="*/ 60 h 106"/>
                <a:gd name="T64" fmla="*/ 12 w 121"/>
                <a:gd name="T65" fmla="*/ 61 h 106"/>
                <a:gd name="T66" fmla="*/ 10 w 121"/>
                <a:gd name="T67" fmla="*/ 62 h 106"/>
                <a:gd name="T68" fmla="*/ 7 w 121"/>
                <a:gd name="T69" fmla="*/ 63 h 106"/>
                <a:gd name="T70" fmla="*/ 5 w 121"/>
                <a:gd name="T71" fmla="*/ 65 h 106"/>
                <a:gd name="T72" fmla="*/ 2 w 121"/>
                <a:gd name="T73" fmla="*/ 68 h 106"/>
                <a:gd name="T74" fmla="*/ 1 w 121"/>
                <a:gd name="T75" fmla="*/ 70 h 106"/>
                <a:gd name="T76" fmla="*/ 0 w 121"/>
                <a:gd name="T77" fmla="*/ 73 h 106"/>
                <a:gd name="T78" fmla="*/ 0 w 121"/>
                <a:gd name="T79" fmla="*/ 76 h 106"/>
                <a:gd name="T80" fmla="*/ 0 w 121"/>
                <a:gd name="T81" fmla="*/ 78 h 106"/>
                <a:gd name="T82" fmla="*/ 1 w 121"/>
                <a:gd name="T83" fmla="*/ 82 h 106"/>
                <a:gd name="T84" fmla="*/ 2 w 121"/>
                <a:gd name="T85" fmla="*/ 84 h 106"/>
                <a:gd name="T86" fmla="*/ 5 w 121"/>
                <a:gd name="T87" fmla="*/ 87 h 106"/>
                <a:gd name="T88" fmla="*/ 20 w 121"/>
                <a:gd name="T89"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06">
                  <a:moveTo>
                    <a:pt x="20" y="101"/>
                  </a:moveTo>
                  <a:lnTo>
                    <a:pt x="22" y="103"/>
                  </a:lnTo>
                  <a:lnTo>
                    <a:pt x="25" y="105"/>
                  </a:lnTo>
                  <a:lnTo>
                    <a:pt x="27" y="105"/>
                  </a:lnTo>
                  <a:lnTo>
                    <a:pt x="30" y="106"/>
                  </a:lnTo>
                  <a:lnTo>
                    <a:pt x="34" y="105"/>
                  </a:lnTo>
                  <a:lnTo>
                    <a:pt x="36" y="105"/>
                  </a:lnTo>
                  <a:lnTo>
                    <a:pt x="39" y="103"/>
                  </a:lnTo>
                  <a:lnTo>
                    <a:pt x="41" y="102"/>
                  </a:lnTo>
                  <a:lnTo>
                    <a:pt x="116" y="26"/>
                  </a:lnTo>
                  <a:lnTo>
                    <a:pt x="119" y="24"/>
                  </a:lnTo>
                  <a:lnTo>
                    <a:pt x="120" y="21"/>
                  </a:lnTo>
                  <a:lnTo>
                    <a:pt x="121" y="18"/>
                  </a:lnTo>
                  <a:lnTo>
                    <a:pt x="121" y="15"/>
                  </a:lnTo>
                  <a:lnTo>
                    <a:pt x="121" y="13"/>
                  </a:lnTo>
                  <a:lnTo>
                    <a:pt x="120" y="10"/>
                  </a:lnTo>
                  <a:lnTo>
                    <a:pt x="119" y="7"/>
                  </a:lnTo>
                  <a:lnTo>
                    <a:pt x="116" y="5"/>
                  </a:lnTo>
                  <a:lnTo>
                    <a:pt x="114" y="3"/>
                  </a:lnTo>
                  <a:lnTo>
                    <a:pt x="111" y="1"/>
                  </a:lnTo>
                  <a:lnTo>
                    <a:pt x="109" y="1"/>
                  </a:lnTo>
                  <a:lnTo>
                    <a:pt x="106" y="0"/>
                  </a:lnTo>
                  <a:lnTo>
                    <a:pt x="103" y="1"/>
                  </a:lnTo>
                  <a:lnTo>
                    <a:pt x="100" y="1"/>
                  </a:lnTo>
                  <a:lnTo>
                    <a:pt x="97" y="3"/>
                  </a:lnTo>
                  <a:lnTo>
                    <a:pt x="95" y="5"/>
                  </a:lnTo>
                  <a:lnTo>
                    <a:pt x="30" y="70"/>
                  </a:lnTo>
                  <a:lnTo>
                    <a:pt x="26" y="65"/>
                  </a:lnTo>
                  <a:lnTo>
                    <a:pt x="24" y="63"/>
                  </a:lnTo>
                  <a:lnTo>
                    <a:pt x="21" y="61"/>
                  </a:lnTo>
                  <a:lnTo>
                    <a:pt x="18" y="61"/>
                  </a:lnTo>
                  <a:lnTo>
                    <a:pt x="15" y="60"/>
                  </a:lnTo>
                  <a:lnTo>
                    <a:pt x="12" y="61"/>
                  </a:lnTo>
                  <a:lnTo>
                    <a:pt x="10" y="62"/>
                  </a:lnTo>
                  <a:lnTo>
                    <a:pt x="7" y="63"/>
                  </a:lnTo>
                  <a:lnTo>
                    <a:pt x="5" y="65"/>
                  </a:lnTo>
                  <a:lnTo>
                    <a:pt x="2" y="68"/>
                  </a:lnTo>
                  <a:lnTo>
                    <a:pt x="1" y="70"/>
                  </a:lnTo>
                  <a:lnTo>
                    <a:pt x="0" y="73"/>
                  </a:lnTo>
                  <a:lnTo>
                    <a:pt x="0" y="76"/>
                  </a:lnTo>
                  <a:lnTo>
                    <a:pt x="0" y="78"/>
                  </a:lnTo>
                  <a:lnTo>
                    <a:pt x="1" y="82"/>
                  </a:lnTo>
                  <a:lnTo>
                    <a:pt x="2" y="84"/>
                  </a:lnTo>
                  <a:lnTo>
                    <a:pt x="5" y="87"/>
                  </a:lnTo>
                  <a:lnTo>
                    <a:pt x="20"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3" name="Freeform 56">
              <a:extLst>
                <a:ext uri="{FF2B5EF4-FFF2-40B4-BE49-F238E27FC236}">
                  <a16:creationId xmlns:a16="http://schemas.microsoft.com/office/drawing/2014/main" id="{2EA9E0B5-A8F6-4A90-A6B8-7E8AB59B8A5E}"/>
                </a:ext>
              </a:extLst>
            </p:cNvPr>
            <p:cNvSpPr>
              <a:spLocks noEditPoints="1"/>
            </p:cNvSpPr>
            <p:nvPr/>
          </p:nvSpPr>
          <p:spPr bwMode="auto">
            <a:xfrm>
              <a:off x="1104900" y="1993900"/>
              <a:ext cx="68263" cy="219075"/>
            </a:xfrm>
            <a:custGeom>
              <a:avLst/>
              <a:gdLst>
                <a:gd name="T0" fmla="*/ 120 w 212"/>
                <a:gd name="T1" fmla="*/ 659 h 694"/>
                <a:gd name="T2" fmla="*/ 99 w 212"/>
                <a:gd name="T3" fmla="*/ 643 h 694"/>
                <a:gd name="T4" fmla="*/ 92 w 212"/>
                <a:gd name="T5" fmla="*/ 618 h 694"/>
                <a:gd name="T6" fmla="*/ 181 w 212"/>
                <a:gd name="T7" fmla="*/ 616 h 694"/>
                <a:gd name="T8" fmla="*/ 167 w 212"/>
                <a:gd name="T9" fmla="*/ 647 h 694"/>
                <a:gd name="T10" fmla="*/ 144 w 212"/>
                <a:gd name="T11" fmla="*/ 662 h 694"/>
                <a:gd name="T12" fmla="*/ 145 w 212"/>
                <a:gd name="T13" fmla="*/ 31 h 694"/>
                <a:gd name="T14" fmla="*/ 168 w 212"/>
                <a:gd name="T15" fmla="*/ 43 h 694"/>
                <a:gd name="T16" fmla="*/ 181 w 212"/>
                <a:gd name="T17" fmla="*/ 57 h 694"/>
                <a:gd name="T18" fmla="*/ 92 w 212"/>
                <a:gd name="T19" fmla="*/ 331 h 694"/>
                <a:gd name="T20" fmla="*/ 95 w 212"/>
                <a:gd name="T21" fmla="*/ 53 h 694"/>
                <a:gd name="T22" fmla="*/ 112 w 212"/>
                <a:gd name="T23" fmla="*/ 38 h 694"/>
                <a:gd name="T24" fmla="*/ 137 w 212"/>
                <a:gd name="T25" fmla="*/ 30 h 694"/>
                <a:gd name="T26" fmla="*/ 182 w 212"/>
                <a:gd name="T27" fmla="*/ 362 h 694"/>
                <a:gd name="T28" fmla="*/ 92 w 212"/>
                <a:gd name="T29" fmla="*/ 362 h 694"/>
                <a:gd name="T30" fmla="*/ 113 w 212"/>
                <a:gd name="T31" fmla="*/ 4 h 694"/>
                <a:gd name="T32" fmla="*/ 84 w 212"/>
                <a:gd name="T33" fmla="*/ 22 h 694"/>
                <a:gd name="T34" fmla="*/ 65 w 212"/>
                <a:gd name="T35" fmla="*/ 46 h 694"/>
                <a:gd name="T36" fmla="*/ 36 w 212"/>
                <a:gd name="T37" fmla="*/ 55 h 694"/>
                <a:gd name="T38" fmla="*/ 21 w 212"/>
                <a:gd name="T39" fmla="*/ 67 h 694"/>
                <a:gd name="T40" fmla="*/ 9 w 212"/>
                <a:gd name="T41" fmla="*/ 82 h 694"/>
                <a:gd name="T42" fmla="*/ 2 w 212"/>
                <a:gd name="T43" fmla="*/ 103 h 694"/>
                <a:gd name="T44" fmla="*/ 0 w 212"/>
                <a:gd name="T45" fmla="*/ 394 h 694"/>
                <a:gd name="T46" fmla="*/ 3 w 212"/>
                <a:gd name="T47" fmla="*/ 402 h 694"/>
                <a:gd name="T48" fmla="*/ 10 w 212"/>
                <a:gd name="T49" fmla="*/ 408 h 694"/>
                <a:gd name="T50" fmla="*/ 19 w 212"/>
                <a:gd name="T51" fmla="*/ 409 h 694"/>
                <a:gd name="T52" fmla="*/ 26 w 212"/>
                <a:gd name="T53" fmla="*/ 404 h 694"/>
                <a:gd name="T54" fmla="*/ 30 w 212"/>
                <a:gd name="T55" fmla="*/ 397 h 694"/>
                <a:gd name="T56" fmla="*/ 31 w 212"/>
                <a:gd name="T57" fmla="*/ 111 h 694"/>
                <a:gd name="T58" fmla="*/ 40 w 212"/>
                <a:gd name="T59" fmla="*/ 89 h 694"/>
                <a:gd name="T60" fmla="*/ 55 w 212"/>
                <a:gd name="T61" fmla="*/ 79 h 694"/>
                <a:gd name="T62" fmla="*/ 62 w 212"/>
                <a:gd name="T63" fmla="*/ 626 h 694"/>
                <a:gd name="T64" fmla="*/ 67 w 212"/>
                <a:gd name="T65" fmla="*/ 647 h 694"/>
                <a:gd name="T66" fmla="*/ 79 w 212"/>
                <a:gd name="T67" fmla="*/ 666 h 694"/>
                <a:gd name="T68" fmla="*/ 95 w 212"/>
                <a:gd name="T69" fmla="*/ 681 h 694"/>
                <a:gd name="T70" fmla="*/ 114 w 212"/>
                <a:gd name="T71" fmla="*/ 690 h 694"/>
                <a:gd name="T72" fmla="*/ 137 w 212"/>
                <a:gd name="T73" fmla="*/ 694 h 694"/>
                <a:gd name="T74" fmla="*/ 157 w 212"/>
                <a:gd name="T75" fmla="*/ 690 h 694"/>
                <a:gd name="T76" fmla="*/ 177 w 212"/>
                <a:gd name="T77" fmla="*/ 680 h 694"/>
                <a:gd name="T78" fmla="*/ 193 w 212"/>
                <a:gd name="T79" fmla="*/ 663 h 694"/>
                <a:gd name="T80" fmla="*/ 206 w 212"/>
                <a:gd name="T81" fmla="*/ 641 h 694"/>
                <a:gd name="T82" fmla="*/ 211 w 212"/>
                <a:gd name="T83" fmla="*/ 613 h 694"/>
                <a:gd name="T84" fmla="*/ 211 w 212"/>
                <a:gd name="T85" fmla="*/ 56 h 694"/>
                <a:gd name="T86" fmla="*/ 206 w 212"/>
                <a:gd name="T87" fmla="*/ 41 h 694"/>
                <a:gd name="T88" fmla="*/ 177 w 212"/>
                <a:gd name="T89" fmla="*/ 13 h 694"/>
                <a:gd name="T90" fmla="*/ 151 w 212"/>
                <a:gd name="T91" fmla="*/ 2 h 694"/>
                <a:gd name="T92" fmla="*/ 137 w 212"/>
                <a:gd name="T9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694">
                  <a:moveTo>
                    <a:pt x="137" y="663"/>
                  </a:moveTo>
                  <a:lnTo>
                    <a:pt x="128" y="662"/>
                  </a:lnTo>
                  <a:lnTo>
                    <a:pt x="120" y="659"/>
                  </a:lnTo>
                  <a:lnTo>
                    <a:pt x="112" y="655"/>
                  </a:lnTo>
                  <a:lnTo>
                    <a:pt x="105" y="650"/>
                  </a:lnTo>
                  <a:lnTo>
                    <a:pt x="99" y="643"/>
                  </a:lnTo>
                  <a:lnTo>
                    <a:pt x="95" y="636"/>
                  </a:lnTo>
                  <a:lnTo>
                    <a:pt x="92" y="627"/>
                  </a:lnTo>
                  <a:lnTo>
                    <a:pt x="92" y="618"/>
                  </a:lnTo>
                  <a:lnTo>
                    <a:pt x="92" y="603"/>
                  </a:lnTo>
                  <a:lnTo>
                    <a:pt x="182" y="603"/>
                  </a:lnTo>
                  <a:lnTo>
                    <a:pt x="181" y="616"/>
                  </a:lnTo>
                  <a:lnTo>
                    <a:pt x="178" y="628"/>
                  </a:lnTo>
                  <a:lnTo>
                    <a:pt x="173" y="639"/>
                  </a:lnTo>
                  <a:lnTo>
                    <a:pt x="167" y="647"/>
                  </a:lnTo>
                  <a:lnTo>
                    <a:pt x="161" y="654"/>
                  </a:lnTo>
                  <a:lnTo>
                    <a:pt x="153" y="659"/>
                  </a:lnTo>
                  <a:lnTo>
                    <a:pt x="144" y="662"/>
                  </a:lnTo>
                  <a:lnTo>
                    <a:pt x="137" y="663"/>
                  </a:lnTo>
                  <a:close/>
                  <a:moveTo>
                    <a:pt x="137" y="30"/>
                  </a:moveTo>
                  <a:lnTo>
                    <a:pt x="145" y="31"/>
                  </a:lnTo>
                  <a:lnTo>
                    <a:pt x="153" y="34"/>
                  </a:lnTo>
                  <a:lnTo>
                    <a:pt x="161" y="38"/>
                  </a:lnTo>
                  <a:lnTo>
                    <a:pt x="168" y="43"/>
                  </a:lnTo>
                  <a:lnTo>
                    <a:pt x="173" y="47"/>
                  </a:lnTo>
                  <a:lnTo>
                    <a:pt x="178" y="53"/>
                  </a:lnTo>
                  <a:lnTo>
                    <a:pt x="181" y="57"/>
                  </a:lnTo>
                  <a:lnTo>
                    <a:pt x="182" y="60"/>
                  </a:lnTo>
                  <a:lnTo>
                    <a:pt x="182" y="331"/>
                  </a:lnTo>
                  <a:lnTo>
                    <a:pt x="92" y="331"/>
                  </a:lnTo>
                  <a:lnTo>
                    <a:pt x="92" y="60"/>
                  </a:lnTo>
                  <a:lnTo>
                    <a:pt x="93" y="57"/>
                  </a:lnTo>
                  <a:lnTo>
                    <a:pt x="95" y="53"/>
                  </a:lnTo>
                  <a:lnTo>
                    <a:pt x="99" y="48"/>
                  </a:lnTo>
                  <a:lnTo>
                    <a:pt x="106" y="43"/>
                  </a:lnTo>
                  <a:lnTo>
                    <a:pt x="112" y="38"/>
                  </a:lnTo>
                  <a:lnTo>
                    <a:pt x="120" y="34"/>
                  </a:lnTo>
                  <a:lnTo>
                    <a:pt x="127" y="31"/>
                  </a:lnTo>
                  <a:lnTo>
                    <a:pt x="137" y="30"/>
                  </a:lnTo>
                  <a:lnTo>
                    <a:pt x="137" y="30"/>
                  </a:lnTo>
                  <a:close/>
                  <a:moveTo>
                    <a:pt x="92" y="362"/>
                  </a:moveTo>
                  <a:lnTo>
                    <a:pt x="182" y="362"/>
                  </a:lnTo>
                  <a:lnTo>
                    <a:pt x="182" y="573"/>
                  </a:lnTo>
                  <a:lnTo>
                    <a:pt x="92" y="573"/>
                  </a:lnTo>
                  <a:lnTo>
                    <a:pt x="92" y="362"/>
                  </a:lnTo>
                  <a:close/>
                  <a:moveTo>
                    <a:pt x="137" y="0"/>
                  </a:moveTo>
                  <a:lnTo>
                    <a:pt x="125" y="1"/>
                  </a:lnTo>
                  <a:lnTo>
                    <a:pt x="113" y="4"/>
                  </a:lnTo>
                  <a:lnTo>
                    <a:pt x="102" y="9"/>
                  </a:lnTo>
                  <a:lnTo>
                    <a:pt x="93" y="15"/>
                  </a:lnTo>
                  <a:lnTo>
                    <a:pt x="84" y="22"/>
                  </a:lnTo>
                  <a:lnTo>
                    <a:pt x="76" y="29"/>
                  </a:lnTo>
                  <a:lnTo>
                    <a:pt x="69" y="38"/>
                  </a:lnTo>
                  <a:lnTo>
                    <a:pt x="65" y="46"/>
                  </a:lnTo>
                  <a:lnTo>
                    <a:pt x="53" y="48"/>
                  </a:lnTo>
                  <a:lnTo>
                    <a:pt x="41" y="53"/>
                  </a:lnTo>
                  <a:lnTo>
                    <a:pt x="36" y="55"/>
                  </a:lnTo>
                  <a:lnTo>
                    <a:pt x="30" y="58"/>
                  </a:lnTo>
                  <a:lnTo>
                    <a:pt x="25" y="62"/>
                  </a:lnTo>
                  <a:lnTo>
                    <a:pt x="21" y="67"/>
                  </a:lnTo>
                  <a:lnTo>
                    <a:pt x="16" y="71"/>
                  </a:lnTo>
                  <a:lnTo>
                    <a:pt x="12" y="76"/>
                  </a:lnTo>
                  <a:lnTo>
                    <a:pt x="9" y="82"/>
                  </a:lnTo>
                  <a:lnTo>
                    <a:pt x="6" y="88"/>
                  </a:lnTo>
                  <a:lnTo>
                    <a:pt x="3" y="96"/>
                  </a:lnTo>
                  <a:lnTo>
                    <a:pt x="2" y="103"/>
                  </a:lnTo>
                  <a:lnTo>
                    <a:pt x="1" y="112"/>
                  </a:lnTo>
                  <a:lnTo>
                    <a:pt x="0" y="120"/>
                  </a:lnTo>
                  <a:lnTo>
                    <a:pt x="0" y="394"/>
                  </a:lnTo>
                  <a:lnTo>
                    <a:pt x="1" y="397"/>
                  </a:lnTo>
                  <a:lnTo>
                    <a:pt x="2" y="399"/>
                  </a:lnTo>
                  <a:lnTo>
                    <a:pt x="3" y="402"/>
                  </a:lnTo>
                  <a:lnTo>
                    <a:pt x="6" y="404"/>
                  </a:lnTo>
                  <a:lnTo>
                    <a:pt x="8" y="406"/>
                  </a:lnTo>
                  <a:lnTo>
                    <a:pt x="10" y="408"/>
                  </a:lnTo>
                  <a:lnTo>
                    <a:pt x="13" y="409"/>
                  </a:lnTo>
                  <a:lnTo>
                    <a:pt x="15" y="409"/>
                  </a:lnTo>
                  <a:lnTo>
                    <a:pt x="19" y="409"/>
                  </a:lnTo>
                  <a:lnTo>
                    <a:pt x="22" y="408"/>
                  </a:lnTo>
                  <a:lnTo>
                    <a:pt x="24" y="406"/>
                  </a:lnTo>
                  <a:lnTo>
                    <a:pt x="26" y="404"/>
                  </a:lnTo>
                  <a:lnTo>
                    <a:pt x="28" y="402"/>
                  </a:lnTo>
                  <a:lnTo>
                    <a:pt x="29" y="399"/>
                  </a:lnTo>
                  <a:lnTo>
                    <a:pt x="30" y="397"/>
                  </a:lnTo>
                  <a:lnTo>
                    <a:pt x="30" y="394"/>
                  </a:lnTo>
                  <a:lnTo>
                    <a:pt x="30" y="120"/>
                  </a:lnTo>
                  <a:lnTo>
                    <a:pt x="31" y="111"/>
                  </a:lnTo>
                  <a:lnTo>
                    <a:pt x="34" y="102"/>
                  </a:lnTo>
                  <a:lnTo>
                    <a:pt x="36" y="96"/>
                  </a:lnTo>
                  <a:lnTo>
                    <a:pt x="40" y="89"/>
                  </a:lnTo>
                  <a:lnTo>
                    <a:pt x="44" y="85"/>
                  </a:lnTo>
                  <a:lnTo>
                    <a:pt x="50" y="82"/>
                  </a:lnTo>
                  <a:lnTo>
                    <a:pt x="55" y="79"/>
                  </a:lnTo>
                  <a:lnTo>
                    <a:pt x="62" y="77"/>
                  </a:lnTo>
                  <a:lnTo>
                    <a:pt x="62" y="618"/>
                  </a:lnTo>
                  <a:lnTo>
                    <a:pt x="62" y="626"/>
                  </a:lnTo>
                  <a:lnTo>
                    <a:pt x="63" y="633"/>
                  </a:lnTo>
                  <a:lnTo>
                    <a:pt x="65" y="640"/>
                  </a:lnTo>
                  <a:lnTo>
                    <a:pt x="67" y="647"/>
                  </a:lnTo>
                  <a:lnTo>
                    <a:pt x="70" y="654"/>
                  </a:lnTo>
                  <a:lnTo>
                    <a:pt x="74" y="660"/>
                  </a:lnTo>
                  <a:lnTo>
                    <a:pt x="79" y="666"/>
                  </a:lnTo>
                  <a:lnTo>
                    <a:pt x="84" y="671"/>
                  </a:lnTo>
                  <a:lnTo>
                    <a:pt x="90" y="676"/>
                  </a:lnTo>
                  <a:lnTo>
                    <a:pt x="95" y="681"/>
                  </a:lnTo>
                  <a:lnTo>
                    <a:pt x="101" y="684"/>
                  </a:lnTo>
                  <a:lnTo>
                    <a:pt x="108" y="687"/>
                  </a:lnTo>
                  <a:lnTo>
                    <a:pt x="114" y="690"/>
                  </a:lnTo>
                  <a:lnTo>
                    <a:pt x="122" y="693"/>
                  </a:lnTo>
                  <a:lnTo>
                    <a:pt x="129" y="694"/>
                  </a:lnTo>
                  <a:lnTo>
                    <a:pt x="137" y="694"/>
                  </a:lnTo>
                  <a:lnTo>
                    <a:pt x="143" y="694"/>
                  </a:lnTo>
                  <a:lnTo>
                    <a:pt x="150" y="693"/>
                  </a:lnTo>
                  <a:lnTo>
                    <a:pt x="157" y="690"/>
                  </a:lnTo>
                  <a:lnTo>
                    <a:pt x="164" y="687"/>
                  </a:lnTo>
                  <a:lnTo>
                    <a:pt x="170" y="684"/>
                  </a:lnTo>
                  <a:lnTo>
                    <a:pt x="177" y="680"/>
                  </a:lnTo>
                  <a:lnTo>
                    <a:pt x="182" y="675"/>
                  </a:lnTo>
                  <a:lnTo>
                    <a:pt x="187" y="669"/>
                  </a:lnTo>
                  <a:lnTo>
                    <a:pt x="193" y="663"/>
                  </a:lnTo>
                  <a:lnTo>
                    <a:pt x="197" y="656"/>
                  </a:lnTo>
                  <a:lnTo>
                    <a:pt x="201" y="648"/>
                  </a:lnTo>
                  <a:lnTo>
                    <a:pt x="206" y="641"/>
                  </a:lnTo>
                  <a:lnTo>
                    <a:pt x="208" y="632"/>
                  </a:lnTo>
                  <a:lnTo>
                    <a:pt x="210" y="623"/>
                  </a:lnTo>
                  <a:lnTo>
                    <a:pt x="211" y="613"/>
                  </a:lnTo>
                  <a:lnTo>
                    <a:pt x="212" y="603"/>
                  </a:lnTo>
                  <a:lnTo>
                    <a:pt x="212" y="60"/>
                  </a:lnTo>
                  <a:lnTo>
                    <a:pt x="211" y="56"/>
                  </a:lnTo>
                  <a:lnTo>
                    <a:pt x="210" y="51"/>
                  </a:lnTo>
                  <a:lnTo>
                    <a:pt x="208" y="45"/>
                  </a:lnTo>
                  <a:lnTo>
                    <a:pt x="206" y="41"/>
                  </a:lnTo>
                  <a:lnTo>
                    <a:pt x="198" y="30"/>
                  </a:lnTo>
                  <a:lnTo>
                    <a:pt x="188" y="20"/>
                  </a:lnTo>
                  <a:lnTo>
                    <a:pt x="177" y="13"/>
                  </a:lnTo>
                  <a:lnTo>
                    <a:pt x="164" y="6"/>
                  </a:lnTo>
                  <a:lnTo>
                    <a:pt x="157" y="3"/>
                  </a:lnTo>
                  <a:lnTo>
                    <a:pt x="151" y="2"/>
                  </a:lnTo>
                  <a:lnTo>
                    <a:pt x="143" y="1"/>
                  </a:lnTo>
                  <a:lnTo>
                    <a:pt x="137" y="0"/>
                  </a:lnTo>
                  <a:lnTo>
                    <a:pt x="1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grpSp>
      <p:sp>
        <p:nvSpPr>
          <p:cNvPr id="16" name="Title 1">
            <a:extLst>
              <a:ext uri="{FF2B5EF4-FFF2-40B4-BE49-F238E27FC236}">
                <a16:creationId xmlns:a16="http://schemas.microsoft.com/office/drawing/2014/main" id="{42307CA4-FF59-4AD7-91FD-C3330D0EFC35}"/>
              </a:ext>
            </a:extLst>
          </p:cNvPr>
          <p:cNvSpPr txBox="1">
            <a:spLocks/>
          </p:cNvSpPr>
          <p:nvPr/>
        </p:nvSpPr>
        <p:spPr>
          <a:xfrm>
            <a:off x="308344" y="389102"/>
            <a:ext cx="115753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chemeClr val="tx2">
                    <a:lumMod val="60000"/>
                    <a:lumOff val="40000"/>
                  </a:schemeClr>
                </a:solidFill>
              </a:rPr>
              <a:t>Applicability of Existing Safety Standards (IAEA)</a:t>
            </a:r>
            <a:endParaRPr lang="en-US" dirty="0">
              <a:solidFill>
                <a:schemeClr val="tx2">
                  <a:lumMod val="60000"/>
                  <a:lumOff val="40000"/>
                </a:schemeClr>
              </a:solidFill>
            </a:endParaRPr>
          </a:p>
        </p:txBody>
      </p:sp>
    </p:spTree>
    <p:extLst>
      <p:ext uri="{BB962C8B-B14F-4D97-AF65-F5344CB8AC3E}">
        <p14:creationId xmlns:p14="http://schemas.microsoft.com/office/powerpoint/2010/main" val="293232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265" y="1772526"/>
            <a:ext cx="10434912" cy="4525963"/>
          </a:xfrm>
        </p:spPr>
        <p:txBody>
          <a:bodyPr>
            <a:normAutofit/>
          </a:bodyPr>
          <a:lstStyle/>
          <a:p>
            <a:pPr algn="just"/>
            <a:r>
              <a:rPr lang="en-GB" sz="2600" dirty="0"/>
              <a:t>Applicability of SSR-6 (Rev.1) to Requirements of GSR Part 4</a:t>
            </a:r>
          </a:p>
          <a:p>
            <a:pPr marL="0" indent="0" algn="just">
              <a:buNone/>
            </a:pPr>
            <a:endParaRPr lang="en-US" sz="2600" dirty="0"/>
          </a:p>
          <a:p>
            <a:pPr lvl="1" algn="just"/>
            <a:r>
              <a:rPr lang="en-GB" sz="2600" dirty="0"/>
              <a:t>Concept of </a:t>
            </a:r>
            <a:r>
              <a:rPr lang="en-GB" sz="2600" dirty="0">
                <a:solidFill>
                  <a:srgbClr val="FF0000"/>
                </a:solidFill>
              </a:rPr>
              <a:t>Radiological Consequences </a:t>
            </a:r>
            <a:r>
              <a:rPr lang="en-GB" sz="2600" dirty="0"/>
              <a:t>for geographically remote populations. </a:t>
            </a:r>
          </a:p>
          <a:p>
            <a:pPr lvl="1" algn="just"/>
            <a:r>
              <a:rPr lang="en-GB" sz="2600" dirty="0"/>
              <a:t>An </a:t>
            </a:r>
            <a:r>
              <a:rPr lang="en-GB" sz="2600" b="1" dirty="0">
                <a:solidFill>
                  <a:schemeClr val="accent1"/>
                </a:solidFill>
              </a:rPr>
              <a:t>Independent Verification </a:t>
            </a:r>
            <a:r>
              <a:rPr lang="en-GB" sz="2600" dirty="0"/>
              <a:t>of the safety assessment. </a:t>
            </a:r>
          </a:p>
          <a:p>
            <a:pPr lvl="1" algn="just"/>
            <a:r>
              <a:rPr lang="en-GB" sz="2600" dirty="0"/>
              <a:t>Use of the </a:t>
            </a:r>
            <a:r>
              <a:rPr lang="en-GB" sz="2600" b="1" dirty="0">
                <a:solidFill>
                  <a:schemeClr val="accent1"/>
                </a:solidFill>
              </a:rPr>
              <a:t>Safety Assessment </a:t>
            </a:r>
            <a:r>
              <a:rPr lang="en-GB" sz="2600" dirty="0"/>
              <a:t>and the use of the </a:t>
            </a:r>
            <a:r>
              <a:rPr lang="en-GB" sz="2600" dirty="0">
                <a:solidFill>
                  <a:srgbClr val="FF0000"/>
                </a:solidFill>
              </a:rPr>
              <a:t>Periodic Review</a:t>
            </a:r>
            <a:r>
              <a:rPr lang="en-GB" sz="2600" b="1" dirty="0">
                <a:solidFill>
                  <a:schemeClr val="accent1"/>
                </a:solidFill>
              </a:rPr>
              <a:t> </a:t>
            </a:r>
            <a:r>
              <a:rPr lang="en-GB" sz="2600" dirty="0"/>
              <a:t>in perspective of GSR Part 4.</a:t>
            </a:r>
            <a:endParaRPr lang="en-US" sz="2600" dirty="0"/>
          </a:p>
        </p:txBody>
      </p:sp>
      <p:sp>
        <p:nvSpPr>
          <p:cNvPr id="4" name="Slide Number Placeholder 3"/>
          <p:cNvSpPr>
            <a:spLocks noGrp="1"/>
          </p:cNvSpPr>
          <p:nvPr>
            <p:ph type="sldNum" sz="quarter" idx="12"/>
          </p:nvPr>
        </p:nvSpPr>
        <p:spPr/>
        <p:txBody>
          <a:bodyPr/>
          <a:lstStyle/>
          <a:p>
            <a:fld id="{8C9D3B9C-34F1-49AB-8EA6-0539D70F951D}" type="slidenum">
              <a:rPr lang="en-US" smtClean="0"/>
              <a:pPr/>
              <a:t>12</a:t>
            </a:fld>
            <a:endParaRPr lang="en-US" dirty="0"/>
          </a:p>
        </p:txBody>
      </p:sp>
      <p:sp>
        <p:nvSpPr>
          <p:cNvPr id="7" name="Title 1">
            <a:extLst>
              <a:ext uri="{FF2B5EF4-FFF2-40B4-BE49-F238E27FC236}">
                <a16:creationId xmlns:a16="http://schemas.microsoft.com/office/drawing/2014/main" id="{DCAFBA7A-5B66-4A0D-B775-83FBDE452D6B}"/>
              </a:ext>
            </a:extLst>
          </p:cNvPr>
          <p:cNvSpPr txBox="1">
            <a:spLocks/>
          </p:cNvSpPr>
          <p:nvPr/>
        </p:nvSpPr>
        <p:spPr>
          <a:xfrm>
            <a:off x="308344" y="389102"/>
            <a:ext cx="115753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chemeClr val="tx2">
                    <a:lumMod val="60000"/>
                    <a:lumOff val="40000"/>
                  </a:schemeClr>
                </a:solidFill>
              </a:rPr>
              <a:t>Applicability of Existing Safety Standards (IAEA)</a:t>
            </a:r>
            <a:endParaRPr lang="en-US" dirty="0">
              <a:solidFill>
                <a:schemeClr val="tx2">
                  <a:lumMod val="60000"/>
                  <a:lumOff val="40000"/>
                </a:schemeClr>
              </a:solidFill>
            </a:endParaRPr>
          </a:p>
        </p:txBody>
      </p:sp>
      <p:sp>
        <p:nvSpPr>
          <p:cNvPr id="8" name="Rectangle: Rounded Corners 7">
            <a:extLst>
              <a:ext uri="{FF2B5EF4-FFF2-40B4-BE49-F238E27FC236}">
                <a16:creationId xmlns:a16="http://schemas.microsoft.com/office/drawing/2014/main" id="{0DB53F14-50E3-4105-BBA2-999F6594755A}"/>
              </a:ext>
            </a:extLst>
          </p:cNvPr>
          <p:cNvSpPr/>
          <p:nvPr/>
        </p:nvSpPr>
        <p:spPr>
          <a:xfrm rot="2700000">
            <a:off x="497722" y="5617698"/>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grpSp>
        <p:nvGrpSpPr>
          <p:cNvPr id="9" name="Group 8">
            <a:extLst>
              <a:ext uri="{FF2B5EF4-FFF2-40B4-BE49-F238E27FC236}">
                <a16:creationId xmlns:a16="http://schemas.microsoft.com/office/drawing/2014/main" id="{ACDC5FB9-F75D-4B30-BA0A-AE1A98DDD7EF}"/>
              </a:ext>
            </a:extLst>
          </p:cNvPr>
          <p:cNvGrpSpPr/>
          <p:nvPr/>
        </p:nvGrpSpPr>
        <p:grpSpPr>
          <a:xfrm>
            <a:off x="765545" y="5885521"/>
            <a:ext cx="378754" cy="378754"/>
            <a:chOff x="885825" y="1925638"/>
            <a:chExt cx="287338" cy="287338"/>
          </a:xfrm>
          <a:solidFill>
            <a:schemeClr val="bg1"/>
          </a:solidFill>
        </p:grpSpPr>
        <p:sp>
          <p:nvSpPr>
            <p:cNvPr id="10" name="Freeform 50">
              <a:extLst>
                <a:ext uri="{FF2B5EF4-FFF2-40B4-BE49-F238E27FC236}">
                  <a16:creationId xmlns:a16="http://schemas.microsoft.com/office/drawing/2014/main" id="{1F06AE46-DAC7-455E-BB92-A6D1A962B892}"/>
                </a:ext>
              </a:extLst>
            </p:cNvPr>
            <p:cNvSpPr>
              <a:spLocks noEditPoints="1"/>
            </p:cNvSpPr>
            <p:nvPr/>
          </p:nvSpPr>
          <p:spPr bwMode="auto">
            <a:xfrm>
              <a:off x="885825" y="1925638"/>
              <a:ext cx="228600" cy="287338"/>
            </a:xfrm>
            <a:custGeom>
              <a:avLst/>
              <a:gdLst>
                <a:gd name="T0" fmla="*/ 230 w 722"/>
                <a:gd name="T1" fmla="*/ 221 h 905"/>
                <a:gd name="T2" fmla="*/ 252 w 722"/>
                <a:gd name="T3" fmla="*/ 167 h 905"/>
                <a:gd name="T4" fmla="*/ 252 w 722"/>
                <a:gd name="T5" fmla="*/ 105 h 905"/>
                <a:gd name="T6" fmla="*/ 227 w 722"/>
                <a:gd name="T7" fmla="*/ 52 h 905"/>
                <a:gd name="T8" fmla="*/ 598 w 722"/>
                <a:gd name="T9" fmla="*/ 30 h 905"/>
                <a:gd name="T10" fmla="*/ 635 w 722"/>
                <a:gd name="T11" fmla="*/ 43 h 905"/>
                <a:gd name="T12" fmla="*/ 668 w 722"/>
                <a:gd name="T13" fmla="*/ 70 h 905"/>
                <a:gd name="T14" fmla="*/ 688 w 722"/>
                <a:gd name="T15" fmla="*/ 106 h 905"/>
                <a:gd name="T16" fmla="*/ 692 w 722"/>
                <a:gd name="T17" fmla="*/ 145 h 905"/>
                <a:gd name="T18" fmla="*/ 679 w 722"/>
                <a:gd name="T19" fmla="*/ 184 h 905"/>
                <a:gd name="T20" fmla="*/ 652 w 722"/>
                <a:gd name="T21" fmla="*/ 216 h 905"/>
                <a:gd name="T22" fmla="*/ 617 w 722"/>
                <a:gd name="T23" fmla="*/ 236 h 905"/>
                <a:gd name="T24" fmla="*/ 587 w 722"/>
                <a:gd name="T25" fmla="*/ 241 h 905"/>
                <a:gd name="T26" fmla="*/ 572 w 722"/>
                <a:gd name="T27" fmla="*/ 271 h 905"/>
                <a:gd name="T28" fmla="*/ 217 w 722"/>
                <a:gd name="T29" fmla="*/ 181 h 905"/>
                <a:gd name="T30" fmla="*/ 191 w 722"/>
                <a:gd name="T31" fmla="*/ 220 h 905"/>
                <a:gd name="T32" fmla="*/ 150 w 722"/>
                <a:gd name="T33" fmla="*/ 240 h 905"/>
                <a:gd name="T34" fmla="*/ 30 w 722"/>
                <a:gd name="T35" fmla="*/ 125 h 905"/>
                <a:gd name="T36" fmla="*/ 42 w 722"/>
                <a:gd name="T37" fmla="*/ 86 h 905"/>
                <a:gd name="T38" fmla="*/ 66 w 722"/>
                <a:gd name="T39" fmla="*/ 55 h 905"/>
                <a:gd name="T40" fmla="*/ 100 w 722"/>
                <a:gd name="T41" fmla="*/ 35 h 905"/>
                <a:gd name="T42" fmla="*/ 138 w 722"/>
                <a:gd name="T43" fmla="*/ 30 h 905"/>
                <a:gd name="T44" fmla="*/ 174 w 722"/>
                <a:gd name="T45" fmla="*/ 43 h 905"/>
                <a:gd name="T46" fmla="*/ 203 w 722"/>
                <a:gd name="T47" fmla="*/ 69 h 905"/>
                <a:gd name="T48" fmla="*/ 221 w 722"/>
                <a:gd name="T49" fmla="*/ 105 h 905"/>
                <a:gd name="T50" fmla="*/ 225 w 722"/>
                <a:gd name="T51" fmla="*/ 143 h 905"/>
                <a:gd name="T52" fmla="*/ 129 w 722"/>
                <a:gd name="T53" fmla="*/ 152 h 905"/>
                <a:gd name="T54" fmla="*/ 121 w 722"/>
                <a:gd name="T55" fmla="*/ 160 h 905"/>
                <a:gd name="T56" fmla="*/ 120 w 722"/>
                <a:gd name="T57" fmla="*/ 604 h 905"/>
                <a:gd name="T58" fmla="*/ 720 w 722"/>
                <a:gd name="T59" fmla="*/ 110 h 905"/>
                <a:gd name="T60" fmla="*/ 699 w 722"/>
                <a:gd name="T61" fmla="*/ 62 h 905"/>
                <a:gd name="T62" fmla="*/ 661 w 722"/>
                <a:gd name="T63" fmla="*/ 24 h 905"/>
                <a:gd name="T64" fmla="*/ 614 w 722"/>
                <a:gd name="T65" fmla="*/ 3 h 905"/>
                <a:gd name="T66" fmla="*/ 134 w 722"/>
                <a:gd name="T67" fmla="*/ 0 h 905"/>
                <a:gd name="T68" fmla="*/ 116 w 722"/>
                <a:gd name="T69" fmla="*/ 1 h 905"/>
                <a:gd name="T70" fmla="*/ 67 w 722"/>
                <a:gd name="T71" fmla="*/ 16 h 905"/>
                <a:gd name="T72" fmla="*/ 29 w 722"/>
                <a:gd name="T73" fmla="*/ 50 h 905"/>
                <a:gd name="T74" fmla="*/ 5 w 722"/>
                <a:gd name="T75" fmla="*/ 96 h 905"/>
                <a:gd name="T76" fmla="*/ 0 w 722"/>
                <a:gd name="T77" fmla="*/ 619 h 905"/>
                <a:gd name="T78" fmla="*/ 4 w 722"/>
                <a:gd name="T79" fmla="*/ 629 h 905"/>
                <a:gd name="T80" fmla="*/ 15 w 722"/>
                <a:gd name="T81" fmla="*/ 634 h 905"/>
                <a:gd name="T82" fmla="*/ 121 w 722"/>
                <a:gd name="T83" fmla="*/ 895 h 905"/>
                <a:gd name="T84" fmla="*/ 129 w 722"/>
                <a:gd name="T85" fmla="*/ 904 h 905"/>
                <a:gd name="T86" fmla="*/ 590 w 722"/>
                <a:gd name="T87" fmla="*/ 905 h 905"/>
                <a:gd name="T88" fmla="*/ 600 w 722"/>
                <a:gd name="T89" fmla="*/ 898 h 905"/>
                <a:gd name="T90" fmla="*/ 602 w 722"/>
                <a:gd name="T91" fmla="*/ 270 h 905"/>
                <a:gd name="T92" fmla="*/ 648 w 722"/>
                <a:gd name="T93" fmla="*/ 255 h 905"/>
                <a:gd name="T94" fmla="*/ 687 w 722"/>
                <a:gd name="T95" fmla="*/ 225 h 905"/>
                <a:gd name="T96" fmla="*/ 713 w 722"/>
                <a:gd name="T97" fmla="*/ 183 h 905"/>
                <a:gd name="T98" fmla="*/ 722 w 722"/>
                <a:gd name="T99" fmla="*/ 1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5">
                  <a:moveTo>
                    <a:pt x="587" y="241"/>
                  </a:moveTo>
                  <a:lnTo>
                    <a:pt x="211" y="241"/>
                  </a:lnTo>
                  <a:lnTo>
                    <a:pt x="221" y="231"/>
                  </a:lnTo>
                  <a:lnTo>
                    <a:pt x="230" y="221"/>
                  </a:lnTo>
                  <a:lnTo>
                    <a:pt x="237" y="209"/>
                  </a:lnTo>
                  <a:lnTo>
                    <a:pt x="244" y="195"/>
                  </a:lnTo>
                  <a:lnTo>
                    <a:pt x="249" y="182"/>
                  </a:lnTo>
                  <a:lnTo>
                    <a:pt x="252" y="167"/>
                  </a:lnTo>
                  <a:lnTo>
                    <a:pt x="254" y="152"/>
                  </a:lnTo>
                  <a:lnTo>
                    <a:pt x="256" y="136"/>
                  </a:lnTo>
                  <a:lnTo>
                    <a:pt x="254" y="120"/>
                  </a:lnTo>
                  <a:lnTo>
                    <a:pt x="252" y="105"/>
                  </a:lnTo>
                  <a:lnTo>
                    <a:pt x="248" y="91"/>
                  </a:lnTo>
                  <a:lnTo>
                    <a:pt x="243" y="77"/>
                  </a:lnTo>
                  <a:lnTo>
                    <a:pt x="235" y="64"/>
                  </a:lnTo>
                  <a:lnTo>
                    <a:pt x="227" y="52"/>
                  </a:lnTo>
                  <a:lnTo>
                    <a:pt x="218" y="40"/>
                  </a:lnTo>
                  <a:lnTo>
                    <a:pt x="207" y="30"/>
                  </a:lnTo>
                  <a:lnTo>
                    <a:pt x="587" y="30"/>
                  </a:lnTo>
                  <a:lnTo>
                    <a:pt x="598" y="30"/>
                  </a:lnTo>
                  <a:lnTo>
                    <a:pt x="607" y="33"/>
                  </a:lnTo>
                  <a:lnTo>
                    <a:pt x="617" y="36"/>
                  </a:lnTo>
                  <a:lnTo>
                    <a:pt x="627" y="39"/>
                  </a:lnTo>
                  <a:lnTo>
                    <a:pt x="635" y="43"/>
                  </a:lnTo>
                  <a:lnTo>
                    <a:pt x="645" y="50"/>
                  </a:lnTo>
                  <a:lnTo>
                    <a:pt x="652" y="56"/>
                  </a:lnTo>
                  <a:lnTo>
                    <a:pt x="660" y="63"/>
                  </a:lnTo>
                  <a:lnTo>
                    <a:pt x="668" y="70"/>
                  </a:lnTo>
                  <a:lnTo>
                    <a:pt x="674" y="79"/>
                  </a:lnTo>
                  <a:lnTo>
                    <a:pt x="679" y="87"/>
                  </a:lnTo>
                  <a:lnTo>
                    <a:pt x="684" y="96"/>
                  </a:lnTo>
                  <a:lnTo>
                    <a:pt x="688" y="106"/>
                  </a:lnTo>
                  <a:lnTo>
                    <a:pt x="690" y="115"/>
                  </a:lnTo>
                  <a:lnTo>
                    <a:pt x="692" y="126"/>
                  </a:lnTo>
                  <a:lnTo>
                    <a:pt x="692" y="136"/>
                  </a:lnTo>
                  <a:lnTo>
                    <a:pt x="692" y="145"/>
                  </a:lnTo>
                  <a:lnTo>
                    <a:pt x="690" y="156"/>
                  </a:lnTo>
                  <a:lnTo>
                    <a:pt x="688" y="166"/>
                  </a:lnTo>
                  <a:lnTo>
                    <a:pt x="684" y="176"/>
                  </a:lnTo>
                  <a:lnTo>
                    <a:pt x="679" y="184"/>
                  </a:lnTo>
                  <a:lnTo>
                    <a:pt x="674" y="193"/>
                  </a:lnTo>
                  <a:lnTo>
                    <a:pt x="668" y="201"/>
                  </a:lnTo>
                  <a:lnTo>
                    <a:pt x="660" y="209"/>
                  </a:lnTo>
                  <a:lnTo>
                    <a:pt x="652" y="216"/>
                  </a:lnTo>
                  <a:lnTo>
                    <a:pt x="645" y="222"/>
                  </a:lnTo>
                  <a:lnTo>
                    <a:pt x="635" y="228"/>
                  </a:lnTo>
                  <a:lnTo>
                    <a:pt x="627" y="233"/>
                  </a:lnTo>
                  <a:lnTo>
                    <a:pt x="617" y="236"/>
                  </a:lnTo>
                  <a:lnTo>
                    <a:pt x="607" y="239"/>
                  </a:lnTo>
                  <a:lnTo>
                    <a:pt x="598" y="241"/>
                  </a:lnTo>
                  <a:lnTo>
                    <a:pt x="587" y="241"/>
                  </a:lnTo>
                  <a:lnTo>
                    <a:pt x="587" y="241"/>
                  </a:lnTo>
                  <a:close/>
                  <a:moveTo>
                    <a:pt x="572" y="874"/>
                  </a:moveTo>
                  <a:lnTo>
                    <a:pt x="150" y="874"/>
                  </a:lnTo>
                  <a:lnTo>
                    <a:pt x="150" y="271"/>
                  </a:lnTo>
                  <a:lnTo>
                    <a:pt x="572" y="271"/>
                  </a:lnTo>
                  <a:lnTo>
                    <a:pt x="572" y="874"/>
                  </a:lnTo>
                  <a:close/>
                  <a:moveTo>
                    <a:pt x="150" y="240"/>
                  </a:moveTo>
                  <a:lnTo>
                    <a:pt x="150" y="181"/>
                  </a:lnTo>
                  <a:lnTo>
                    <a:pt x="217" y="181"/>
                  </a:lnTo>
                  <a:lnTo>
                    <a:pt x="211" y="192"/>
                  </a:lnTo>
                  <a:lnTo>
                    <a:pt x="206" y="201"/>
                  </a:lnTo>
                  <a:lnTo>
                    <a:pt x="199" y="211"/>
                  </a:lnTo>
                  <a:lnTo>
                    <a:pt x="191" y="220"/>
                  </a:lnTo>
                  <a:lnTo>
                    <a:pt x="182" y="226"/>
                  </a:lnTo>
                  <a:lnTo>
                    <a:pt x="172" y="233"/>
                  </a:lnTo>
                  <a:lnTo>
                    <a:pt x="161" y="237"/>
                  </a:lnTo>
                  <a:lnTo>
                    <a:pt x="150" y="240"/>
                  </a:lnTo>
                  <a:lnTo>
                    <a:pt x="150" y="240"/>
                  </a:lnTo>
                  <a:close/>
                  <a:moveTo>
                    <a:pt x="30" y="604"/>
                  </a:moveTo>
                  <a:lnTo>
                    <a:pt x="30" y="136"/>
                  </a:lnTo>
                  <a:lnTo>
                    <a:pt x="30" y="125"/>
                  </a:lnTo>
                  <a:lnTo>
                    <a:pt x="32" y="115"/>
                  </a:lnTo>
                  <a:lnTo>
                    <a:pt x="34" y="105"/>
                  </a:lnTo>
                  <a:lnTo>
                    <a:pt x="37" y="96"/>
                  </a:lnTo>
                  <a:lnTo>
                    <a:pt x="42" y="86"/>
                  </a:lnTo>
                  <a:lnTo>
                    <a:pt x="47" y="78"/>
                  </a:lnTo>
                  <a:lnTo>
                    <a:pt x="52" y="69"/>
                  </a:lnTo>
                  <a:lnTo>
                    <a:pt x="59" y="62"/>
                  </a:lnTo>
                  <a:lnTo>
                    <a:pt x="66" y="55"/>
                  </a:lnTo>
                  <a:lnTo>
                    <a:pt x="74" y="49"/>
                  </a:lnTo>
                  <a:lnTo>
                    <a:pt x="82" y="43"/>
                  </a:lnTo>
                  <a:lnTo>
                    <a:pt x="91" y="39"/>
                  </a:lnTo>
                  <a:lnTo>
                    <a:pt x="100" y="35"/>
                  </a:lnTo>
                  <a:lnTo>
                    <a:pt x="109" y="33"/>
                  </a:lnTo>
                  <a:lnTo>
                    <a:pt x="119" y="30"/>
                  </a:lnTo>
                  <a:lnTo>
                    <a:pt x="129" y="30"/>
                  </a:lnTo>
                  <a:lnTo>
                    <a:pt x="138" y="30"/>
                  </a:lnTo>
                  <a:lnTo>
                    <a:pt x="148" y="33"/>
                  </a:lnTo>
                  <a:lnTo>
                    <a:pt x="157" y="35"/>
                  </a:lnTo>
                  <a:lnTo>
                    <a:pt x="165" y="39"/>
                  </a:lnTo>
                  <a:lnTo>
                    <a:pt x="174" y="43"/>
                  </a:lnTo>
                  <a:lnTo>
                    <a:pt x="182" y="49"/>
                  </a:lnTo>
                  <a:lnTo>
                    <a:pt x="190" y="55"/>
                  </a:lnTo>
                  <a:lnTo>
                    <a:pt x="196" y="62"/>
                  </a:lnTo>
                  <a:lnTo>
                    <a:pt x="203" y="69"/>
                  </a:lnTo>
                  <a:lnTo>
                    <a:pt x="208" y="78"/>
                  </a:lnTo>
                  <a:lnTo>
                    <a:pt x="214" y="86"/>
                  </a:lnTo>
                  <a:lnTo>
                    <a:pt x="218" y="95"/>
                  </a:lnTo>
                  <a:lnTo>
                    <a:pt x="221" y="105"/>
                  </a:lnTo>
                  <a:lnTo>
                    <a:pt x="223" y="115"/>
                  </a:lnTo>
                  <a:lnTo>
                    <a:pt x="224" y="125"/>
                  </a:lnTo>
                  <a:lnTo>
                    <a:pt x="225" y="136"/>
                  </a:lnTo>
                  <a:lnTo>
                    <a:pt x="225" y="143"/>
                  </a:lnTo>
                  <a:lnTo>
                    <a:pt x="224" y="151"/>
                  </a:lnTo>
                  <a:lnTo>
                    <a:pt x="135" y="151"/>
                  </a:lnTo>
                  <a:lnTo>
                    <a:pt x="132" y="151"/>
                  </a:lnTo>
                  <a:lnTo>
                    <a:pt x="129" y="152"/>
                  </a:lnTo>
                  <a:lnTo>
                    <a:pt x="126" y="153"/>
                  </a:lnTo>
                  <a:lnTo>
                    <a:pt x="124" y="155"/>
                  </a:lnTo>
                  <a:lnTo>
                    <a:pt x="122" y="157"/>
                  </a:lnTo>
                  <a:lnTo>
                    <a:pt x="121" y="160"/>
                  </a:lnTo>
                  <a:lnTo>
                    <a:pt x="120" y="163"/>
                  </a:lnTo>
                  <a:lnTo>
                    <a:pt x="120" y="166"/>
                  </a:lnTo>
                  <a:lnTo>
                    <a:pt x="120" y="256"/>
                  </a:lnTo>
                  <a:lnTo>
                    <a:pt x="120" y="604"/>
                  </a:lnTo>
                  <a:lnTo>
                    <a:pt x="30" y="604"/>
                  </a:lnTo>
                  <a:close/>
                  <a:moveTo>
                    <a:pt x="722" y="136"/>
                  </a:moveTo>
                  <a:lnTo>
                    <a:pt x="722" y="123"/>
                  </a:lnTo>
                  <a:lnTo>
                    <a:pt x="720" y="110"/>
                  </a:lnTo>
                  <a:lnTo>
                    <a:pt x="717" y="97"/>
                  </a:lnTo>
                  <a:lnTo>
                    <a:pt x="712" y="84"/>
                  </a:lnTo>
                  <a:lnTo>
                    <a:pt x="706" y="72"/>
                  </a:lnTo>
                  <a:lnTo>
                    <a:pt x="699" y="62"/>
                  </a:lnTo>
                  <a:lnTo>
                    <a:pt x="691" y="51"/>
                  </a:lnTo>
                  <a:lnTo>
                    <a:pt x="682" y="41"/>
                  </a:lnTo>
                  <a:lnTo>
                    <a:pt x="672" y="33"/>
                  </a:lnTo>
                  <a:lnTo>
                    <a:pt x="661" y="24"/>
                  </a:lnTo>
                  <a:lnTo>
                    <a:pt x="650" y="17"/>
                  </a:lnTo>
                  <a:lnTo>
                    <a:pt x="638" y="11"/>
                  </a:lnTo>
                  <a:lnTo>
                    <a:pt x="626" y="7"/>
                  </a:lnTo>
                  <a:lnTo>
                    <a:pt x="614" y="3"/>
                  </a:lnTo>
                  <a:lnTo>
                    <a:pt x="601" y="1"/>
                  </a:lnTo>
                  <a:lnTo>
                    <a:pt x="587" y="0"/>
                  </a:lnTo>
                  <a:lnTo>
                    <a:pt x="135" y="0"/>
                  </a:lnTo>
                  <a:lnTo>
                    <a:pt x="134" y="0"/>
                  </a:lnTo>
                  <a:lnTo>
                    <a:pt x="133" y="0"/>
                  </a:lnTo>
                  <a:lnTo>
                    <a:pt x="131" y="0"/>
                  </a:lnTo>
                  <a:lnTo>
                    <a:pt x="129" y="0"/>
                  </a:lnTo>
                  <a:lnTo>
                    <a:pt x="116" y="1"/>
                  </a:lnTo>
                  <a:lnTo>
                    <a:pt x="103" y="2"/>
                  </a:lnTo>
                  <a:lnTo>
                    <a:pt x="90" y="7"/>
                  </a:lnTo>
                  <a:lnTo>
                    <a:pt x="78" y="11"/>
                  </a:lnTo>
                  <a:lnTo>
                    <a:pt x="67" y="16"/>
                  </a:lnTo>
                  <a:lnTo>
                    <a:pt x="57" y="24"/>
                  </a:lnTo>
                  <a:lnTo>
                    <a:pt x="47" y="31"/>
                  </a:lnTo>
                  <a:lnTo>
                    <a:pt x="37" y="40"/>
                  </a:lnTo>
                  <a:lnTo>
                    <a:pt x="29" y="50"/>
                  </a:lnTo>
                  <a:lnTo>
                    <a:pt x="21" y="60"/>
                  </a:lnTo>
                  <a:lnTo>
                    <a:pt x="15" y="71"/>
                  </a:lnTo>
                  <a:lnTo>
                    <a:pt x="9" y="83"/>
                  </a:lnTo>
                  <a:lnTo>
                    <a:pt x="5" y="96"/>
                  </a:lnTo>
                  <a:lnTo>
                    <a:pt x="2" y="109"/>
                  </a:lnTo>
                  <a:lnTo>
                    <a:pt x="0" y="122"/>
                  </a:lnTo>
                  <a:lnTo>
                    <a:pt x="0" y="136"/>
                  </a:lnTo>
                  <a:lnTo>
                    <a:pt x="0" y="619"/>
                  </a:lnTo>
                  <a:lnTo>
                    <a:pt x="0" y="621"/>
                  </a:lnTo>
                  <a:lnTo>
                    <a:pt x="1" y="624"/>
                  </a:lnTo>
                  <a:lnTo>
                    <a:pt x="2" y="626"/>
                  </a:lnTo>
                  <a:lnTo>
                    <a:pt x="4" y="629"/>
                  </a:lnTo>
                  <a:lnTo>
                    <a:pt x="6" y="630"/>
                  </a:lnTo>
                  <a:lnTo>
                    <a:pt x="8" y="633"/>
                  </a:lnTo>
                  <a:lnTo>
                    <a:pt x="11" y="633"/>
                  </a:lnTo>
                  <a:lnTo>
                    <a:pt x="15" y="634"/>
                  </a:lnTo>
                  <a:lnTo>
                    <a:pt x="120" y="634"/>
                  </a:lnTo>
                  <a:lnTo>
                    <a:pt x="120" y="890"/>
                  </a:lnTo>
                  <a:lnTo>
                    <a:pt x="120" y="893"/>
                  </a:lnTo>
                  <a:lnTo>
                    <a:pt x="121" y="895"/>
                  </a:lnTo>
                  <a:lnTo>
                    <a:pt x="122" y="898"/>
                  </a:lnTo>
                  <a:lnTo>
                    <a:pt x="124" y="900"/>
                  </a:lnTo>
                  <a:lnTo>
                    <a:pt x="126" y="902"/>
                  </a:lnTo>
                  <a:lnTo>
                    <a:pt x="129" y="904"/>
                  </a:lnTo>
                  <a:lnTo>
                    <a:pt x="132" y="905"/>
                  </a:lnTo>
                  <a:lnTo>
                    <a:pt x="135" y="905"/>
                  </a:lnTo>
                  <a:lnTo>
                    <a:pt x="587" y="905"/>
                  </a:lnTo>
                  <a:lnTo>
                    <a:pt x="590" y="905"/>
                  </a:lnTo>
                  <a:lnTo>
                    <a:pt x="593" y="904"/>
                  </a:lnTo>
                  <a:lnTo>
                    <a:pt x="595" y="902"/>
                  </a:lnTo>
                  <a:lnTo>
                    <a:pt x="598" y="900"/>
                  </a:lnTo>
                  <a:lnTo>
                    <a:pt x="600" y="898"/>
                  </a:lnTo>
                  <a:lnTo>
                    <a:pt x="601" y="895"/>
                  </a:lnTo>
                  <a:lnTo>
                    <a:pt x="602" y="893"/>
                  </a:lnTo>
                  <a:lnTo>
                    <a:pt x="602" y="890"/>
                  </a:lnTo>
                  <a:lnTo>
                    <a:pt x="602" y="270"/>
                  </a:lnTo>
                  <a:lnTo>
                    <a:pt x="615" y="268"/>
                  </a:lnTo>
                  <a:lnTo>
                    <a:pt x="626" y="265"/>
                  </a:lnTo>
                  <a:lnTo>
                    <a:pt x="637" y="260"/>
                  </a:lnTo>
                  <a:lnTo>
                    <a:pt x="648" y="255"/>
                  </a:lnTo>
                  <a:lnTo>
                    <a:pt x="659" y="249"/>
                  </a:lnTo>
                  <a:lnTo>
                    <a:pt x="669" y="241"/>
                  </a:lnTo>
                  <a:lnTo>
                    <a:pt x="678" y="234"/>
                  </a:lnTo>
                  <a:lnTo>
                    <a:pt x="687" y="225"/>
                  </a:lnTo>
                  <a:lnTo>
                    <a:pt x="694" y="215"/>
                  </a:lnTo>
                  <a:lnTo>
                    <a:pt x="702" y="206"/>
                  </a:lnTo>
                  <a:lnTo>
                    <a:pt x="708" y="195"/>
                  </a:lnTo>
                  <a:lnTo>
                    <a:pt x="713" y="183"/>
                  </a:lnTo>
                  <a:lnTo>
                    <a:pt x="717" y="172"/>
                  </a:lnTo>
                  <a:lnTo>
                    <a:pt x="720" y="160"/>
                  </a:lnTo>
                  <a:lnTo>
                    <a:pt x="722" y="148"/>
                  </a:lnTo>
                  <a:lnTo>
                    <a:pt x="722" y="136"/>
                  </a:lnTo>
                  <a:lnTo>
                    <a:pt x="722"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1" name="Freeform 51">
              <a:extLst>
                <a:ext uri="{FF2B5EF4-FFF2-40B4-BE49-F238E27FC236}">
                  <a16:creationId xmlns:a16="http://schemas.microsoft.com/office/drawing/2014/main" id="{36EA627C-B791-456C-BB0B-58261D5D35CE}"/>
                </a:ext>
              </a:extLst>
            </p:cNvPr>
            <p:cNvSpPr>
              <a:spLocks/>
            </p:cNvSpPr>
            <p:nvPr/>
          </p:nvSpPr>
          <p:spPr bwMode="auto">
            <a:xfrm>
              <a:off x="995363" y="205105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8 h 30"/>
                <a:gd name="T10" fmla="*/ 176 w 181"/>
                <a:gd name="T11" fmla="*/ 25 h 30"/>
                <a:gd name="T12" fmla="*/ 178 w 181"/>
                <a:gd name="T13" fmla="*/ 23 h 30"/>
                <a:gd name="T14" fmla="*/ 180 w 181"/>
                <a:gd name="T15" fmla="*/ 21 h 30"/>
                <a:gd name="T16" fmla="*/ 181 w 181"/>
                <a:gd name="T17" fmla="*/ 18 h 30"/>
                <a:gd name="T18" fmla="*/ 181 w 181"/>
                <a:gd name="T19" fmla="*/ 15 h 30"/>
                <a:gd name="T20" fmla="*/ 181 w 181"/>
                <a:gd name="T21" fmla="*/ 13 h 30"/>
                <a:gd name="T22" fmla="*/ 180 w 181"/>
                <a:gd name="T23" fmla="*/ 9 h 30"/>
                <a:gd name="T24" fmla="*/ 178 w 181"/>
                <a:gd name="T25" fmla="*/ 7 h 30"/>
                <a:gd name="T26" fmla="*/ 176 w 181"/>
                <a:gd name="T27" fmla="*/ 4 h 30"/>
                <a:gd name="T28" fmla="*/ 174 w 181"/>
                <a:gd name="T29" fmla="*/ 3 h 30"/>
                <a:gd name="T30" fmla="*/ 172 w 181"/>
                <a:gd name="T31" fmla="*/ 1 h 30"/>
                <a:gd name="T32" fmla="*/ 169 w 181"/>
                <a:gd name="T33" fmla="*/ 1 h 30"/>
                <a:gd name="T34" fmla="*/ 166 w 181"/>
                <a:gd name="T35" fmla="*/ 0 h 30"/>
                <a:gd name="T36" fmla="*/ 15 w 181"/>
                <a:gd name="T37" fmla="*/ 0 h 30"/>
                <a:gd name="T38" fmla="*/ 12 w 181"/>
                <a:gd name="T39" fmla="*/ 1 h 30"/>
                <a:gd name="T40" fmla="*/ 10 w 181"/>
                <a:gd name="T41" fmla="*/ 1 h 30"/>
                <a:gd name="T42" fmla="*/ 6 w 181"/>
                <a:gd name="T43" fmla="*/ 3 h 30"/>
                <a:gd name="T44" fmla="*/ 4 w 181"/>
                <a:gd name="T45" fmla="*/ 4 h 30"/>
                <a:gd name="T46" fmla="*/ 2 w 181"/>
                <a:gd name="T47" fmla="*/ 7 h 30"/>
                <a:gd name="T48" fmla="*/ 1 w 181"/>
                <a:gd name="T49" fmla="*/ 9 h 30"/>
                <a:gd name="T50" fmla="*/ 0 w 181"/>
                <a:gd name="T51" fmla="*/ 13 h 30"/>
                <a:gd name="T52" fmla="*/ 0 w 181"/>
                <a:gd name="T53" fmla="*/ 15 h 30"/>
                <a:gd name="T54" fmla="*/ 0 w 181"/>
                <a:gd name="T55" fmla="*/ 18 h 30"/>
                <a:gd name="T56" fmla="*/ 1 w 181"/>
                <a:gd name="T57" fmla="*/ 21 h 30"/>
                <a:gd name="T58" fmla="*/ 2 w 181"/>
                <a:gd name="T59" fmla="*/ 23 h 30"/>
                <a:gd name="T60" fmla="*/ 4 w 181"/>
                <a:gd name="T61" fmla="*/ 25 h 30"/>
                <a:gd name="T62" fmla="*/ 6 w 181"/>
                <a:gd name="T63" fmla="*/ 28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8"/>
                  </a:lnTo>
                  <a:lnTo>
                    <a:pt x="176" y="25"/>
                  </a:lnTo>
                  <a:lnTo>
                    <a:pt x="178" y="23"/>
                  </a:lnTo>
                  <a:lnTo>
                    <a:pt x="180" y="21"/>
                  </a:lnTo>
                  <a:lnTo>
                    <a:pt x="181" y="18"/>
                  </a:lnTo>
                  <a:lnTo>
                    <a:pt x="181" y="15"/>
                  </a:lnTo>
                  <a:lnTo>
                    <a:pt x="181" y="13"/>
                  </a:lnTo>
                  <a:lnTo>
                    <a:pt x="180" y="9"/>
                  </a:lnTo>
                  <a:lnTo>
                    <a:pt x="178" y="7"/>
                  </a:lnTo>
                  <a:lnTo>
                    <a:pt x="176" y="4"/>
                  </a:lnTo>
                  <a:lnTo>
                    <a:pt x="174" y="3"/>
                  </a:lnTo>
                  <a:lnTo>
                    <a:pt x="172" y="1"/>
                  </a:lnTo>
                  <a:lnTo>
                    <a:pt x="169" y="1"/>
                  </a:lnTo>
                  <a:lnTo>
                    <a:pt x="166" y="0"/>
                  </a:lnTo>
                  <a:lnTo>
                    <a:pt x="15" y="0"/>
                  </a:lnTo>
                  <a:lnTo>
                    <a:pt x="12" y="1"/>
                  </a:lnTo>
                  <a:lnTo>
                    <a:pt x="10" y="1"/>
                  </a:lnTo>
                  <a:lnTo>
                    <a:pt x="6" y="3"/>
                  </a:lnTo>
                  <a:lnTo>
                    <a:pt x="4" y="4"/>
                  </a:lnTo>
                  <a:lnTo>
                    <a:pt x="2" y="7"/>
                  </a:lnTo>
                  <a:lnTo>
                    <a:pt x="1" y="9"/>
                  </a:lnTo>
                  <a:lnTo>
                    <a:pt x="0" y="13"/>
                  </a:lnTo>
                  <a:lnTo>
                    <a:pt x="0" y="15"/>
                  </a:lnTo>
                  <a:lnTo>
                    <a:pt x="0" y="18"/>
                  </a:lnTo>
                  <a:lnTo>
                    <a:pt x="1" y="21"/>
                  </a:lnTo>
                  <a:lnTo>
                    <a:pt x="2" y="23"/>
                  </a:lnTo>
                  <a:lnTo>
                    <a:pt x="4" y="25"/>
                  </a:lnTo>
                  <a:lnTo>
                    <a:pt x="6" y="28"/>
                  </a:lnTo>
                  <a:lnTo>
                    <a:pt x="10" y="29"/>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2" name="Freeform 52">
              <a:extLst>
                <a:ext uri="{FF2B5EF4-FFF2-40B4-BE49-F238E27FC236}">
                  <a16:creationId xmlns:a16="http://schemas.microsoft.com/office/drawing/2014/main" id="{2F6A85F6-C4DD-43C8-8940-CC84A5C1E087}"/>
                </a:ext>
              </a:extLst>
            </p:cNvPr>
            <p:cNvSpPr>
              <a:spLocks/>
            </p:cNvSpPr>
            <p:nvPr/>
          </p:nvSpPr>
          <p:spPr bwMode="auto">
            <a:xfrm>
              <a:off x="995363" y="2098675"/>
              <a:ext cx="57150" cy="9525"/>
            </a:xfrm>
            <a:custGeom>
              <a:avLst/>
              <a:gdLst>
                <a:gd name="T0" fmla="*/ 15 w 181"/>
                <a:gd name="T1" fmla="*/ 31 h 31"/>
                <a:gd name="T2" fmla="*/ 166 w 181"/>
                <a:gd name="T3" fmla="*/ 31 h 31"/>
                <a:gd name="T4" fmla="*/ 169 w 181"/>
                <a:gd name="T5" fmla="*/ 30 h 31"/>
                <a:gd name="T6" fmla="*/ 172 w 181"/>
                <a:gd name="T7" fmla="*/ 30 h 31"/>
                <a:gd name="T8" fmla="*/ 174 w 181"/>
                <a:gd name="T9" fmla="*/ 28 h 31"/>
                <a:gd name="T10" fmla="*/ 176 w 181"/>
                <a:gd name="T11" fmla="*/ 27 h 31"/>
                <a:gd name="T12" fmla="*/ 178 w 181"/>
                <a:gd name="T13" fmla="*/ 24 h 31"/>
                <a:gd name="T14" fmla="*/ 180 w 181"/>
                <a:gd name="T15" fmla="*/ 22 h 31"/>
                <a:gd name="T16" fmla="*/ 181 w 181"/>
                <a:gd name="T17" fmla="*/ 19 h 31"/>
                <a:gd name="T18" fmla="*/ 181 w 181"/>
                <a:gd name="T19" fmla="*/ 16 h 31"/>
                <a:gd name="T20" fmla="*/ 181 w 181"/>
                <a:gd name="T21" fmla="*/ 13 h 31"/>
                <a:gd name="T22" fmla="*/ 180 w 181"/>
                <a:gd name="T23" fmla="*/ 10 h 31"/>
                <a:gd name="T24" fmla="*/ 178 w 181"/>
                <a:gd name="T25" fmla="*/ 8 h 31"/>
                <a:gd name="T26" fmla="*/ 176 w 181"/>
                <a:gd name="T27" fmla="*/ 6 h 31"/>
                <a:gd name="T28" fmla="*/ 174 w 181"/>
                <a:gd name="T29" fmla="*/ 3 h 31"/>
                <a:gd name="T30" fmla="*/ 172 w 181"/>
                <a:gd name="T31" fmla="*/ 2 h 31"/>
                <a:gd name="T32" fmla="*/ 169 w 181"/>
                <a:gd name="T33" fmla="*/ 1 h 31"/>
                <a:gd name="T34" fmla="*/ 166 w 181"/>
                <a:gd name="T35" fmla="*/ 1 h 31"/>
                <a:gd name="T36" fmla="*/ 15 w 181"/>
                <a:gd name="T37" fmla="*/ 0 h 31"/>
                <a:gd name="T38" fmla="*/ 12 w 181"/>
                <a:gd name="T39" fmla="*/ 1 h 31"/>
                <a:gd name="T40" fmla="*/ 10 w 181"/>
                <a:gd name="T41" fmla="*/ 2 h 31"/>
                <a:gd name="T42" fmla="*/ 6 w 181"/>
                <a:gd name="T43" fmla="*/ 3 h 31"/>
                <a:gd name="T44" fmla="*/ 4 w 181"/>
                <a:gd name="T45" fmla="*/ 6 h 31"/>
                <a:gd name="T46" fmla="*/ 2 w 181"/>
                <a:gd name="T47" fmla="*/ 8 h 31"/>
                <a:gd name="T48" fmla="*/ 1 w 181"/>
                <a:gd name="T49" fmla="*/ 10 h 31"/>
                <a:gd name="T50" fmla="*/ 0 w 181"/>
                <a:gd name="T51" fmla="*/ 13 h 31"/>
                <a:gd name="T52" fmla="*/ 0 w 181"/>
                <a:gd name="T53" fmla="*/ 16 h 31"/>
                <a:gd name="T54" fmla="*/ 0 w 181"/>
                <a:gd name="T55" fmla="*/ 19 h 31"/>
                <a:gd name="T56" fmla="*/ 1 w 181"/>
                <a:gd name="T57" fmla="*/ 22 h 31"/>
                <a:gd name="T58" fmla="*/ 2 w 181"/>
                <a:gd name="T59" fmla="*/ 24 h 31"/>
                <a:gd name="T60" fmla="*/ 4 w 181"/>
                <a:gd name="T61" fmla="*/ 27 h 31"/>
                <a:gd name="T62" fmla="*/ 6 w 181"/>
                <a:gd name="T63" fmla="*/ 28 h 31"/>
                <a:gd name="T64" fmla="*/ 10 w 181"/>
                <a:gd name="T65" fmla="*/ 30 h 31"/>
                <a:gd name="T66" fmla="*/ 12 w 181"/>
                <a:gd name="T67" fmla="*/ 30 h 31"/>
                <a:gd name="T68" fmla="*/ 15 w 18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1">
                  <a:moveTo>
                    <a:pt x="15" y="31"/>
                  </a:moveTo>
                  <a:lnTo>
                    <a:pt x="166" y="31"/>
                  </a:lnTo>
                  <a:lnTo>
                    <a:pt x="169" y="30"/>
                  </a:lnTo>
                  <a:lnTo>
                    <a:pt x="172" y="30"/>
                  </a:lnTo>
                  <a:lnTo>
                    <a:pt x="174" y="28"/>
                  </a:lnTo>
                  <a:lnTo>
                    <a:pt x="176" y="27"/>
                  </a:lnTo>
                  <a:lnTo>
                    <a:pt x="178" y="24"/>
                  </a:lnTo>
                  <a:lnTo>
                    <a:pt x="180" y="22"/>
                  </a:lnTo>
                  <a:lnTo>
                    <a:pt x="181" y="19"/>
                  </a:lnTo>
                  <a:lnTo>
                    <a:pt x="181" y="16"/>
                  </a:lnTo>
                  <a:lnTo>
                    <a:pt x="181" y="13"/>
                  </a:lnTo>
                  <a:lnTo>
                    <a:pt x="180" y="10"/>
                  </a:lnTo>
                  <a:lnTo>
                    <a:pt x="178" y="8"/>
                  </a:lnTo>
                  <a:lnTo>
                    <a:pt x="176" y="6"/>
                  </a:lnTo>
                  <a:lnTo>
                    <a:pt x="174" y="3"/>
                  </a:lnTo>
                  <a:lnTo>
                    <a:pt x="172" y="2"/>
                  </a:lnTo>
                  <a:lnTo>
                    <a:pt x="169" y="1"/>
                  </a:lnTo>
                  <a:lnTo>
                    <a:pt x="166" y="1"/>
                  </a:lnTo>
                  <a:lnTo>
                    <a:pt x="15" y="0"/>
                  </a:lnTo>
                  <a:lnTo>
                    <a:pt x="12" y="1"/>
                  </a:lnTo>
                  <a:lnTo>
                    <a:pt x="10" y="2"/>
                  </a:lnTo>
                  <a:lnTo>
                    <a:pt x="6" y="3"/>
                  </a:lnTo>
                  <a:lnTo>
                    <a:pt x="4" y="6"/>
                  </a:lnTo>
                  <a:lnTo>
                    <a:pt x="2" y="8"/>
                  </a:lnTo>
                  <a:lnTo>
                    <a:pt x="1" y="10"/>
                  </a:lnTo>
                  <a:lnTo>
                    <a:pt x="0" y="13"/>
                  </a:lnTo>
                  <a:lnTo>
                    <a:pt x="0" y="16"/>
                  </a:lnTo>
                  <a:lnTo>
                    <a:pt x="0" y="19"/>
                  </a:lnTo>
                  <a:lnTo>
                    <a:pt x="1" y="22"/>
                  </a:lnTo>
                  <a:lnTo>
                    <a:pt x="2" y="24"/>
                  </a:lnTo>
                  <a:lnTo>
                    <a:pt x="4" y="27"/>
                  </a:lnTo>
                  <a:lnTo>
                    <a:pt x="6" y="28"/>
                  </a:lnTo>
                  <a:lnTo>
                    <a:pt x="10" y="30"/>
                  </a:lnTo>
                  <a:lnTo>
                    <a:pt x="12" y="30"/>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3" name="Freeform 53">
              <a:extLst>
                <a:ext uri="{FF2B5EF4-FFF2-40B4-BE49-F238E27FC236}">
                  <a16:creationId xmlns:a16="http://schemas.microsoft.com/office/drawing/2014/main" id="{A8917324-D86D-4197-845D-DD1850A8E561}"/>
                </a:ext>
              </a:extLst>
            </p:cNvPr>
            <p:cNvSpPr>
              <a:spLocks/>
            </p:cNvSpPr>
            <p:nvPr/>
          </p:nvSpPr>
          <p:spPr bwMode="auto">
            <a:xfrm>
              <a:off x="995363" y="214630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7 h 30"/>
                <a:gd name="T10" fmla="*/ 176 w 181"/>
                <a:gd name="T11" fmla="*/ 26 h 30"/>
                <a:gd name="T12" fmla="*/ 178 w 181"/>
                <a:gd name="T13" fmla="*/ 23 h 30"/>
                <a:gd name="T14" fmla="*/ 180 w 181"/>
                <a:gd name="T15" fmla="*/ 20 h 30"/>
                <a:gd name="T16" fmla="*/ 181 w 181"/>
                <a:gd name="T17" fmla="*/ 18 h 30"/>
                <a:gd name="T18" fmla="*/ 181 w 181"/>
                <a:gd name="T19" fmla="*/ 15 h 30"/>
                <a:gd name="T20" fmla="*/ 181 w 181"/>
                <a:gd name="T21" fmla="*/ 12 h 30"/>
                <a:gd name="T22" fmla="*/ 180 w 181"/>
                <a:gd name="T23" fmla="*/ 8 h 30"/>
                <a:gd name="T24" fmla="*/ 178 w 181"/>
                <a:gd name="T25" fmla="*/ 6 h 30"/>
                <a:gd name="T26" fmla="*/ 176 w 181"/>
                <a:gd name="T27" fmla="*/ 4 h 30"/>
                <a:gd name="T28" fmla="*/ 174 w 181"/>
                <a:gd name="T29" fmla="*/ 2 h 30"/>
                <a:gd name="T30" fmla="*/ 172 w 181"/>
                <a:gd name="T31" fmla="*/ 1 h 30"/>
                <a:gd name="T32" fmla="*/ 169 w 181"/>
                <a:gd name="T33" fmla="*/ 0 h 30"/>
                <a:gd name="T34" fmla="*/ 166 w 181"/>
                <a:gd name="T35" fmla="*/ 0 h 30"/>
                <a:gd name="T36" fmla="*/ 15 w 181"/>
                <a:gd name="T37" fmla="*/ 0 h 30"/>
                <a:gd name="T38" fmla="*/ 12 w 181"/>
                <a:gd name="T39" fmla="*/ 0 h 30"/>
                <a:gd name="T40" fmla="*/ 10 w 181"/>
                <a:gd name="T41" fmla="*/ 1 h 30"/>
                <a:gd name="T42" fmla="*/ 6 w 181"/>
                <a:gd name="T43" fmla="*/ 2 h 30"/>
                <a:gd name="T44" fmla="*/ 4 w 181"/>
                <a:gd name="T45" fmla="*/ 4 h 30"/>
                <a:gd name="T46" fmla="*/ 2 w 181"/>
                <a:gd name="T47" fmla="*/ 6 h 30"/>
                <a:gd name="T48" fmla="*/ 1 w 181"/>
                <a:gd name="T49" fmla="*/ 8 h 30"/>
                <a:gd name="T50" fmla="*/ 0 w 181"/>
                <a:gd name="T51" fmla="*/ 12 h 30"/>
                <a:gd name="T52" fmla="*/ 0 w 181"/>
                <a:gd name="T53" fmla="*/ 15 h 30"/>
                <a:gd name="T54" fmla="*/ 0 w 181"/>
                <a:gd name="T55" fmla="*/ 18 h 30"/>
                <a:gd name="T56" fmla="*/ 1 w 181"/>
                <a:gd name="T57" fmla="*/ 20 h 30"/>
                <a:gd name="T58" fmla="*/ 2 w 181"/>
                <a:gd name="T59" fmla="*/ 23 h 30"/>
                <a:gd name="T60" fmla="*/ 4 w 181"/>
                <a:gd name="T61" fmla="*/ 26 h 30"/>
                <a:gd name="T62" fmla="*/ 6 w 181"/>
                <a:gd name="T63" fmla="*/ 27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7"/>
                  </a:lnTo>
                  <a:lnTo>
                    <a:pt x="176" y="26"/>
                  </a:lnTo>
                  <a:lnTo>
                    <a:pt x="178" y="23"/>
                  </a:lnTo>
                  <a:lnTo>
                    <a:pt x="180" y="20"/>
                  </a:lnTo>
                  <a:lnTo>
                    <a:pt x="181" y="18"/>
                  </a:lnTo>
                  <a:lnTo>
                    <a:pt x="181" y="15"/>
                  </a:lnTo>
                  <a:lnTo>
                    <a:pt x="181" y="12"/>
                  </a:lnTo>
                  <a:lnTo>
                    <a:pt x="180" y="8"/>
                  </a:lnTo>
                  <a:lnTo>
                    <a:pt x="178" y="6"/>
                  </a:lnTo>
                  <a:lnTo>
                    <a:pt x="176" y="4"/>
                  </a:lnTo>
                  <a:lnTo>
                    <a:pt x="174" y="2"/>
                  </a:lnTo>
                  <a:lnTo>
                    <a:pt x="172" y="1"/>
                  </a:lnTo>
                  <a:lnTo>
                    <a:pt x="169" y="0"/>
                  </a:lnTo>
                  <a:lnTo>
                    <a:pt x="166" y="0"/>
                  </a:lnTo>
                  <a:lnTo>
                    <a:pt x="15" y="0"/>
                  </a:lnTo>
                  <a:lnTo>
                    <a:pt x="12" y="0"/>
                  </a:lnTo>
                  <a:lnTo>
                    <a:pt x="10" y="1"/>
                  </a:lnTo>
                  <a:lnTo>
                    <a:pt x="6" y="2"/>
                  </a:lnTo>
                  <a:lnTo>
                    <a:pt x="4" y="4"/>
                  </a:lnTo>
                  <a:lnTo>
                    <a:pt x="2" y="6"/>
                  </a:lnTo>
                  <a:lnTo>
                    <a:pt x="1" y="8"/>
                  </a:lnTo>
                  <a:lnTo>
                    <a:pt x="0" y="12"/>
                  </a:lnTo>
                  <a:lnTo>
                    <a:pt x="0" y="15"/>
                  </a:lnTo>
                  <a:lnTo>
                    <a:pt x="0" y="18"/>
                  </a:lnTo>
                  <a:lnTo>
                    <a:pt x="1" y="20"/>
                  </a:lnTo>
                  <a:lnTo>
                    <a:pt x="2" y="23"/>
                  </a:lnTo>
                  <a:lnTo>
                    <a:pt x="4" y="26"/>
                  </a:lnTo>
                  <a:lnTo>
                    <a:pt x="6" y="27"/>
                  </a:lnTo>
                  <a:lnTo>
                    <a:pt x="10" y="29"/>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4" name="Freeform 54">
              <a:extLst>
                <a:ext uri="{FF2B5EF4-FFF2-40B4-BE49-F238E27FC236}">
                  <a16:creationId xmlns:a16="http://schemas.microsoft.com/office/drawing/2014/main" id="{BA55C325-CE19-4B1B-8718-13D11E12AE9F}"/>
                </a:ext>
              </a:extLst>
            </p:cNvPr>
            <p:cNvSpPr>
              <a:spLocks/>
            </p:cNvSpPr>
            <p:nvPr/>
          </p:nvSpPr>
          <p:spPr bwMode="auto">
            <a:xfrm>
              <a:off x="947738" y="2022475"/>
              <a:ext cx="38100" cy="33338"/>
            </a:xfrm>
            <a:custGeom>
              <a:avLst/>
              <a:gdLst>
                <a:gd name="T0" fmla="*/ 20 w 121"/>
                <a:gd name="T1" fmla="*/ 101 h 106"/>
                <a:gd name="T2" fmla="*/ 22 w 121"/>
                <a:gd name="T3" fmla="*/ 104 h 106"/>
                <a:gd name="T4" fmla="*/ 25 w 121"/>
                <a:gd name="T5" fmla="*/ 105 h 106"/>
                <a:gd name="T6" fmla="*/ 27 w 121"/>
                <a:gd name="T7" fmla="*/ 106 h 106"/>
                <a:gd name="T8" fmla="*/ 30 w 121"/>
                <a:gd name="T9" fmla="*/ 106 h 106"/>
                <a:gd name="T10" fmla="*/ 36 w 121"/>
                <a:gd name="T11" fmla="*/ 105 h 106"/>
                <a:gd name="T12" fmla="*/ 41 w 121"/>
                <a:gd name="T13" fmla="*/ 101 h 106"/>
                <a:gd name="T14" fmla="*/ 116 w 121"/>
                <a:gd name="T15" fmla="*/ 26 h 106"/>
                <a:gd name="T16" fmla="*/ 119 w 121"/>
                <a:gd name="T17" fmla="*/ 24 h 106"/>
                <a:gd name="T18" fmla="*/ 120 w 121"/>
                <a:gd name="T19" fmla="*/ 21 h 106"/>
                <a:gd name="T20" fmla="*/ 121 w 121"/>
                <a:gd name="T21" fmla="*/ 19 h 106"/>
                <a:gd name="T22" fmla="*/ 121 w 121"/>
                <a:gd name="T23" fmla="*/ 15 h 106"/>
                <a:gd name="T24" fmla="*/ 121 w 121"/>
                <a:gd name="T25" fmla="*/ 13 h 106"/>
                <a:gd name="T26" fmla="*/ 120 w 121"/>
                <a:gd name="T27" fmla="*/ 10 h 106"/>
                <a:gd name="T28" fmla="*/ 119 w 121"/>
                <a:gd name="T29" fmla="*/ 8 h 106"/>
                <a:gd name="T30" fmla="*/ 116 w 121"/>
                <a:gd name="T31" fmla="*/ 5 h 106"/>
                <a:gd name="T32" fmla="*/ 114 w 121"/>
                <a:gd name="T33" fmla="*/ 4 h 106"/>
                <a:gd name="T34" fmla="*/ 111 w 121"/>
                <a:gd name="T35" fmla="*/ 1 h 106"/>
                <a:gd name="T36" fmla="*/ 109 w 121"/>
                <a:gd name="T37" fmla="*/ 0 h 106"/>
                <a:gd name="T38" fmla="*/ 106 w 121"/>
                <a:gd name="T39" fmla="*/ 0 h 106"/>
                <a:gd name="T40" fmla="*/ 103 w 121"/>
                <a:gd name="T41" fmla="*/ 0 h 106"/>
                <a:gd name="T42" fmla="*/ 100 w 121"/>
                <a:gd name="T43" fmla="*/ 1 h 106"/>
                <a:gd name="T44" fmla="*/ 97 w 121"/>
                <a:gd name="T45" fmla="*/ 4 h 106"/>
                <a:gd name="T46" fmla="*/ 95 w 121"/>
                <a:gd name="T47" fmla="*/ 5 h 106"/>
                <a:gd name="T48" fmla="*/ 30 w 121"/>
                <a:gd name="T49" fmla="*/ 69 h 106"/>
                <a:gd name="T50" fmla="*/ 26 w 121"/>
                <a:gd name="T51" fmla="*/ 65 h 106"/>
                <a:gd name="T52" fmla="*/ 24 w 121"/>
                <a:gd name="T53" fmla="*/ 64 h 106"/>
                <a:gd name="T54" fmla="*/ 21 w 121"/>
                <a:gd name="T55" fmla="*/ 62 h 106"/>
                <a:gd name="T56" fmla="*/ 18 w 121"/>
                <a:gd name="T57" fmla="*/ 62 h 106"/>
                <a:gd name="T58" fmla="*/ 15 w 121"/>
                <a:gd name="T59" fmla="*/ 61 h 106"/>
                <a:gd name="T60" fmla="*/ 12 w 121"/>
                <a:gd name="T61" fmla="*/ 62 h 106"/>
                <a:gd name="T62" fmla="*/ 10 w 121"/>
                <a:gd name="T63" fmla="*/ 62 h 106"/>
                <a:gd name="T64" fmla="*/ 7 w 121"/>
                <a:gd name="T65" fmla="*/ 64 h 106"/>
                <a:gd name="T66" fmla="*/ 5 w 121"/>
                <a:gd name="T67" fmla="*/ 65 h 106"/>
                <a:gd name="T68" fmla="*/ 2 w 121"/>
                <a:gd name="T69" fmla="*/ 68 h 106"/>
                <a:gd name="T70" fmla="*/ 1 w 121"/>
                <a:gd name="T71" fmla="*/ 70 h 106"/>
                <a:gd name="T72" fmla="*/ 0 w 121"/>
                <a:gd name="T73" fmla="*/ 73 h 106"/>
                <a:gd name="T74" fmla="*/ 0 w 121"/>
                <a:gd name="T75" fmla="*/ 76 h 106"/>
                <a:gd name="T76" fmla="*/ 0 w 121"/>
                <a:gd name="T77" fmla="*/ 79 h 106"/>
                <a:gd name="T78" fmla="*/ 1 w 121"/>
                <a:gd name="T79" fmla="*/ 82 h 106"/>
                <a:gd name="T80" fmla="*/ 2 w 121"/>
                <a:gd name="T81" fmla="*/ 84 h 106"/>
                <a:gd name="T82" fmla="*/ 5 w 121"/>
                <a:gd name="T83" fmla="*/ 86 h 106"/>
                <a:gd name="T84" fmla="*/ 20 w 121"/>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6">
                  <a:moveTo>
                    <a:pt x="20" y="101"/>
                  </a:moveTo>
                  <a:lnTo>
                    <a:pt x="22" y="104"/>
                  </a:lnTo>
                  <a:lnTo>
                    <a:pt x="25" y="105"/>
                  </a:lnTo>
                  <a:lnTo>
                    <a:pt x="27" y="106"/>
                  </a:lnTo>
                  <a:lnTo>
                    <a:pt x="30" y="106"/>
                  </a:lnTo>
                  <a:lnTo>
                    <a:pt x="36" y="105"/>
                  </a:lnTo>
                  <a:lnTo>
                    <a:pt x="41" y="101"/>
                  </a:lnTo>
                  <a:lnTo>
                    <a:pt x="116" y="26"/>
                  </a:lnTo>
                  <a:lnTo>
                    <a:pt x="119" y="24"/>
                  </a:lnTo>
                  <a:lnTo>
                    <a:pt x="120" y="21"/>
                  </a:lnTo>
                  <a:lnTo>
                    <a:pt x="121" y="19"/>
                  </a:lnTo>
                  <a:lnTo>
                    <a:pt x="121" y="15"/>
                  </a:lnTo>
                  <a:lnTo>
                    <a:pt x="121" y="13"/>
                  </a:lnTo>
                  <a:lnTo>
                    <a:pt x="120" y="10"/>
                  </a:lnTo>
                  <a:lnTo>
                    <a:pt x="119" y="8"/>
                  </a:lnTo>
                  <a:lnTo>
                    <a:pt x="116" y="5"/>
                  </a:lnTo>
                  <a:lnTo>
                    <a:pt x="114" y="4"/>
                  </a:lnTo>
                  <a:lnTo>
                    <a:pt x="111" y="1"/>
                  </a:lnTo>
                  <a:lnTo>
                    <a:pt x="109" y="0"/>
                  </a:lnTo>
                  <a:lnTo>
                    <a:pt x="106" y="0"/>
                  </a:lnTo>
                  <a:lnTo>
                    <a:pt x="103" y="0"/>
                  </a:lnTo>
                  <a:lnTo>
                    <a:pt x="100" y="1"/>
                  </a:lnTo>
                  <a:lnTo>
                    <a:pt x="97" y="4"/>
                  </a:lnTo>
                  <a:lnTo>
                    <a:pt x="95" y="5"/>
                  </a:lnTo>
                  <a:lnTo>
                    <a:pt x="30" y="69"/>
                  </a:lnTo>
                  <a:lnTo>
                    <a:pt x="26" y="65"/>
                  </a:lnTo>
                  <a:lnTo>
                    <a:pt x="24" y="64"/>
                  </a:lnTo>
                  <a:lnTo>
                    <a:pt x="21" y="62"/>
                  </a:lnTo>
                  <a:lnTo>
                    <a:pt x="18" y="62"/>
                  </a:lnTo>
                  <a:lnTo>
                    <a:pt x="15" y="61"/>
                  </a:lnTo>
                  <a:lnTo>
                    <a:pt x="12" y="62"/>
                  </a:lnTo>
                  <a:lnTo>
                    <a:pt x="10" y="62"/>
                  </a:lnTo>
                  <a:lnTo>
                    <a:pt x="7" y="64"/>
                  </a:lnTo>
                  <a:lnTo>
                    <a:pt x="5" y="65"/>
                  </a:lnTo>
                  <a:lnTo>
                    <a:pt x="2" y="68"/>
                  </a:lnTo>
                  <a:lnTo>
                    <a:pt x="1" y="70"/>
                  </a:lnTo>
                  <a:lnTo>
                    <a:pt x="0" y="73"/>
                  </a:lnTo>
                  <a:lnTo>
                    <a:pt x="0" y="76"/>
                  </a:lnTo>
                  <a:lnTo>
                    <a:pt x="0" y="79"/>
                  </a:lnTo>
                  <a:lnTo>
                    <a:pt x="1" y="82"/>
                  </a:lnTo>
                  <a:lnTo>
                    <a:pt x="2" y="84"/>
                  </a:lnTo>
                  <a:lnTo>
                    <a:pt x="5" y="86"/>
                  </a:lnTo>
                  <a:lnTo>
                    <a:pt x="20"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5" name="Freeform 55">
              <a:extLst>
                <a:ext uri="{FF2B5EF4-FFF2-40B4-BE49-F238E27FC236}">
                  <a16:creationId xmlns:a16="http://schemas.microsoft.com/office/drawing/2014/main" id="{961F44B1-5C1B-42B4-8F68-C590AE58B416}"/>
                </a:ext>
              </a:extLst>
            </p:cNvPr>
            <p:cNvSpPr>
              <a:spLocks/>
            </p:cNvSpPr>
            <p:nvPr/>
          </p:nvSpPr>
          <p:spPr bwMode="auto">
            <a:xfrm>
              <a:off x="947738" y="2070100"/>
              <a:ext cx="38100" cy="33338"/>
            </a:xfrm>
            <a:custGeom>
              <a:avLst/>
              <a:gdLst>
                <a:gd name="T0" fmla="*/ 20 w 121"/>
                <a:gd name="T1" fmla="*/ 101 h 106"/>
                <a:gd name="T2" fmla="*/ 22 w 121"/>
                <a:gd name="T3" fmla="*/ 103 h 106"/>
                <a:gd name="T4" fmla="*/ 25 w 121"/>
                <a:gd name="T5" fmla="*/ 105 h 106"/>
                <a:gd name="T6" fmla="*/ 27 w 121"/>
                <a:gd name="T7" fmla="*/ 105 h 106"/>
                <a:gd name="T8" fmla="*/ 30 w 121"/>
                <a:gd name="T9" fmla="*/ 106 h 106"/>
                <a:gd name="T10" fmla="*/ 34 w 121"/>
                <a:gd name="T11" fmla="*/ 105 h 106"/>
                <a:gd name="T12" fmla="*/ 36 w 121"/>
                <a:gd name="T13" fmla="*/ 105 h 106"/>
                <a:gd name="T14" fmla="*/ 39 w 121"/>
                <a:gd name="T15" fmla="*/ 103 h 106"/>
                <a:gd name="T16" fmla="*/ 41 w 121"/>
                <a:gd name="T17" fmla="*/ 102 h 106"/>
                <a:gd name="T18" fmla="*/ 116 w 121"/>
                <a:gd name="T19" fmla="*/ 26 h 106"/>
                <a:gd name="T20" fmla="*/ 119 w 121"/>
                <a:gd name="T21" fmla="*/ 24 h 106"/>
                <a:gd name="T22" fmla="*/ 120 w 121"/>
                <a:gd name="T23" fmla="*/ 21 h 106"/>
                <a:gd name="T24" fmla="*/ 121 w 121"/>
                <a:gd name="T25" fmla="*/ 18 h 106"/>
                <a:gd name="T26" fmla="*/ 121 w 121"/>
                <a:gd name="T27" fmla="*/ 15 h 106"/>
                <a:gd name="T28" fmla="*/ 121 w 121"/>
                <a:gd name="T29" fmla="*/ 13 h 106"/>
                <a:gd name="T30" fmla="*/ 120 w 121"/>
                <a:gd name="T31" fmla="*/ 10 h 106"/>
                <a:gd name="T32" fmla="*/ 119 w 121"/>
                <a:gd name="T33" fmla="*/ 7 h 106"/>
                <a:gd name="T34" fmla="*/ 116 w 121"/>
                <a:gd name="T35" fmla="*/ 5 h 106"/>
                <a:gd name="T36" fmla="*/ 114 w 121"/>
                <a:gd name="T37" fmla="*/ 3 h 106"/>
                <a:gd name="T38" fmla="*/ 111 w 121"/>
                <a:gd name="T39" fmla="*/ 1 h 106"/>
                <a:gd name="T40" fmla="*/ 109 w 121"/>
                <a:gd name="T41" fmla="*/ 1 h 106"/>
                <a:gd name="T42" fmla="*/ 106 w 121"/>
                <a:gd name="T43" fmla="*/ 0 h 106"/>
                <a:gd name="T44" fmla="*/ 103 w 121"/>
                <a:gd name="T45" fmla="*/ 1 h 106"/>
                <a:gd name="T46" fmla="*/ 100 w 121"/>
                <a:gd name="T47" fmla="*/ 1 h 106"/>
                <a:gd name="T48" fmla="*/ 97 w 121"/>
                <a:gd name="T49" fmla="*/ 3 h 106"/>
                <a:gd name="T50" fmla="*/ 95 w 121"/>
                <a:gd name="T51" fmla="*/ 5 h 106"/>
                <a:gd name="T52" fmla="*/ 30 w 121"/>
                <a:gd name="T53" fmla="*/ 70 h 106"/>
                <a:gd name="T54" fmla="*/ 26 w 121"/>
                <a:gd name="T55" fmla="*/ 65 h 106"/>
                <a:gd name="T56" fmla="*/ 24 w 121"/>
                <a:gd name="T57" fmla="*/ 63 h 106"/>
                <a:gd name="T58" fmla="*/ 21 w 121"/>
                <a:gd name="T59" fmla="*/ 61 h 106"/>
                <a:gd name="T60" fmla="*/ 18 w 121"/>
                <a:gd name="T61" fmla="*/ 61 h 106"/>
                <a:gd name="T62" fmla="*/ 15 w 121"/>
                <a:gd name="T63" fmla="*/ 60 h 106"/>
                <a:gd name="T64" fmla="*/ 12 w 121"/>
                <a:gd name="T65" fmla="*/ 61 h 106"/>
                <a:gd name="T66" fmla="*/ 10 w 121"/>
                <a:gd name="T67" fmla="*/ 62 h 106"/>
                <a:gd name="T68" fmla="*/ 7 w 121"/>
                <a:gd name="T69" fmla="*/ 63 h 106"/>
                <a:gd name="T70" fmla="*/ 5 w 121"/>
                <a:gd name="T71" fmla="*/ 65 h 106"/>
                <a:gd name="T72" fmla="*/ 2 w 121"/>
                <a:gd name="T73" fmla="*/ 68 h 106"/>
                <a:gd name="T74" fmla="*/ 1 w 121"/>
                <a:gd name="T75" fmla="*/ 70 h 106"/>
                <a:gd name="T76" fmla="*/ 0 w 121"/>
                <a:gd name="T77" fmla="*/ 73 h 106"/>
                <a:gd name="T78" fmla="*/ 0 w 121"/>
                <a:gd name="T79" fmla="*/ 76 h 106"/>
                <a:gd name="T80" fmla="*/ 0 w 121"/>
                <a:gd name="T81" fmla="*/ 78 h 106"/>
                <a:gd name="T82" fmla="*/ 1 w 121"/>
                <a:gd name="T83" fmla="*/ 82 h 106"/>
                <a:gd name="T84" fmla="*/ 2 w 121"/>
                <a:gd name="T85" fmla="*/ 84 h 106"/>
                <a:gd name="T86" fmla="*/ 5 w 121"/>
                <a:gd name="T87" fmla="*/ 87 h 106"/>
                <a:gd name="T88" fmla="*/ 20 w 121"/>
                <a:gd name="T89"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06">
                  <a:moveTo>
                    <a:pt x="20" y="101"/>
                  </a:moveTo>
                  <a:lnTo>
                    <a:pt x="22" y="103"/>
                  </a:lnTo>
                  <a:lnTo>
                    <a:pt x="25" y="105"/>
                  </a:lnTo>
                  <a:lnTo>
                    <a:pt x="27" y="105"/>
                  </a:lnTo>
                  <a:lnTo>
                    <a:pt x="30" y="106"/>
                  </a:lnTo>
                  <a:lnTo>
                    <a:pt x="34" y="105"/>
                  </a:lnTo>
                  <a:lnTo>
                    <a:pt x="36" y="105"/>
                  </a:lnTo>
                  <a:lnTo>
                    <a:pt x="39" y="103"/>
                  </a:lnTo>
                  <a:lnTo>
                    <a:pt x="41" y="102"/>
                  </a:lnTo>
                  <a:lnTo>
                    <a:pt x="116" y="26"/>
                  </a:lnTo>
                  <a:lnTo>
                    <a:pt x="119" y="24"/>
                  </a:lnTo>
                  <a:lnTo>
                    <a:pt x="120" y="21"/>
                  </a:lnTo>
                  <a:lnTo>
                    <a:pt x="121" y="18"/>
                  </a:lnTo>
                  <a:lnTo>
                    <a:pt x="121" y="15"/>
                  </a:lnTo>
                  <a:lnTo>
                    <a:pt x="121" y="13"/>
                  </a:lnTo>
                  <a:lnTo>
                    <a:pt x="120" y="10"/>
                  </a:lnTo>
                  <a:lnTo>
                    <a:pt x="119" y="7"/>
                  </a:lnTo>
                  <a:lnTo>
                    <a:pt x="116" y="5"/>
                  </a:lnTo>
                  <a:lnTo>
                    <a:pt x="114" y="3"/>
                  </a:lnTo>
                  <a:lnTo>
                    <a:pt x="111" y="1"/>
                  </a:lnTo>
                  <a:lnTo>
                    <a:pt x="109" y="1"/>
                  </a:lnTo>
                  <a:lnTo>
                    <a:pt x="106" y="0"/>
                  </a:lnTo>
                  <a:lnTo>
                    <a:pt x="103" y="1"/>
                  </a:lnTo>
                  <a:lnTo>
                    <a:pt x="100" y="1"/>
                  </a:lnTo>
                  <a:lnTo>
                    <a:pt x="97" y="3"/>
                  </a:lnTo>
                  <a:lnTo>
                    <a:pt x="95" y="5"/>
                  </a:lnTo>
                  <a:lnTo>
                    <a:pt x="30" y="70"/>
                  </a:lnTo>
                  <a:lnTo>
                    <a:pt x="26" y="65"/>
                  </a:lnTo>
                  <a:lnTo>
                    <a:pt x="24" y="63"/>
                  </a:lnTo>
                  <a:lnTo>
                    <a:pt x="21" y="61"/>
                  </a:lnTo>
                  <a:lnTo>
                    <a:pt x="18" y="61"/>
                  </a:lnTo>
                  <a:lnTo>
                    <a:pt x="15" y="60"/>
                  </a:lnTo>
                  <a:lnTo>
                    <a:pt x="12" y="61"/>
                  </a:lnTo>
                  <a:lnTo>
                    <a:pt x="10" y="62"/>
                  </a:lnTo>
                  <a:lnTo>
                    <a:pt x="7" y="63"/>
                  </a:lnTo>
                  <a:lnTo>
                    <a:pt x="5" y="65"/>
                  </a:lnTo>
                  <a:lnTo>
                    <a:pt x="2" y="68"/>
                  </a:lnTo>
                  <a:lnTo>
                    <a:pt x="1" y="70"/>
                  </a:lnTo>
                  <a:lnTo>
                    <a:pt x="0" y="73"/>
                  </a:lnTo>
                  <a:lnTo>
                    <a:pt x="0" y="76"/>
                  </a:lnTo>
                  <a:lnTo>
                    <a:pt x="0" y="78"/>
                  </a:lnTo>
                  <a:lnTo>
                    <a:pt x="1" y="82"/>
                  </a:lnTo>
                  <a:lnTo>
                    <a:pt x="2" y="84"/>
                  </a:lnTo>
                  <a:lnTo>
                    <a:pt x="5" y="87"/>
                  </a:lnTo>
                  <a:lnTo>
                    <a:pt x="20"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sp>
          <p:nvSpPr>
            <p:cNvPr id="16" name="Freeform 56">
              <a:extLst>
                <a:ext uri="{FF2B5EF4-FFF2-40B4-BE49-F238E27FC236}">
                  <a16:creationId xmlns:a16="http://schemas.microsoft.com/office/drawing/2014/main" id="{B6A646CB-CA9A-45C4-A5E2-484F12CC5ADE}"/>
                </a:ext>
              </a:extLst>
            </p:cNvPr>
            <p:cNvSpPr>
              <a:spLocks noEditPoints="1"/>
            </p:cNvSpPr>
            <p:nvPr/>
          </p:nvSpPr>
          <p:spPr bwMode="auto">
            <a:xfrm>
              <a:off x="1104900" y="1993900"/>
              <a:ext cx="68263" cy="219075"/>
            </a:xfrm>
            <a:custGeom>
              <a:avLst/>
              <a:gdLst>
                <a:gd name="T0" fmla="*/ 120 w 212"/>
                <a:gd name="T1" fmla="*/ 659 h 694"/>
                <a:gd name="T2" fmla="*/ 99 w 212"/>
                <a:gd name="T3" fmla="*/ 643 h 694"/>
                <a:gd name="T4" fmla="*/ 92 w 212"/>
                <a:gd name="T5" fmla="*/ 618 h 694"/>
                <a:gd name="T6" fmla="*/ 181 w 212"/>
                <a:gd name="T7" fmla="*/ 616 h 694"/>
                <a:gd name="T8" fmla="*/ 167 w 212"/>
                <a:gd name="T9" fmla="*/ 647 h 694"/>
                <a:gd name="T10" fmla="*/ 144 w 212"/>
                <a:gd name="T11" fmla="*/ 662 h 694"/>
                <a:gd name="T12" fmla="*/ 145 w 212"/>
                <a:gd name="T13" fmla="*/ 31 h 694"/>
                <a:gd name="T14" fmla="*/ 168 w 212"/>
                <a:gd name="T15" fmla="*/ 43 h 694"/>
                <a:gd name="T16" fmla="*/ 181 w 212"/>
                <a:gd name="T17" fmla="*/ 57 h 694"/>
                <a:gd name="T18" fmla="*/ 92 w 212"/>
                <a:gd name="T19" fmla="*/ 331 h 694"/>
                <a:gd name="T20" fmla="*/ 95 w 212"/>
                <a:gd name="T21" fmla="*/ 53 h 694"/>
                <a:gd name="T22" fmla="*/ 112 w 212"/>
                <a:gd name="T23" fmla="*/ 38 h 694"/>
                <a:gd name="T24" fmla="*/ 137 w 212"/>
                <a:gd name="T25" fmla="*/ 30 h 694"/>
                <a:gd name="T26" fmla="*/ 182 w 212"/>
                <a:gd name="T27" fmla="*/ 362 h 694"/>
                <a:gd name="T28" fmla="*/ 92 w 212"/>
                <a:gd name="T29" fmla="*/ 362 h 694"/>
                <a:gd name="T30" fmla="*/ 113 w 212"/>
                <a:gd name="T31" fmla="*/ 4 h 694"/>
                <a:gd name="T32" fmla="*/ 84 w 212"/>
                <a:gd name="T33" fmla="*/ 22 h 694"/>
                <a:gd name="T34" fmla="*/ 65 w 212"/>
                <a:gd name="T35" fmla="*/ 46 h 694"/>
                <a:gd name="T36" fmla="*/ 36 w 212"/>
                <a:gd name="T37" fmla="*/ 55 h 694"/>
                <a:gd name="T38" fmla="*/ 21 w 212"/>
                <a:gd name="T39" fmla="*/ 67 h 694"/>
                <a:gd name="T40" fmla="*/ 9 w 212"/>
                <a:gd name="T41" fmla="*/ 82 h 694"/>
                <a:gd name="T42" fmla="*/ 2 w 212"/>
                <a:gd name="T43" fmla="*/ 103 h 694"/>
                <a:gd name="T44" fmla="*/ 0 w 212"/>
                <a:gd name="T45" fmla="*/ 394 h 694"/>
                <a:gd name="T46" fmla="*/ 3 w 212"/>
                <a:gd name="T47" fmla="*/ 402 h 694"/>
                <a:gd name="T48" fmla="*/ 10 w 212"/>
                <a:gd name="T49" fmla="*/ 408 h 694"/>
                <a:gd name="T50" fmla="*/ 19 w 212"/>
                <a:gd name="T51" fmla="*/ 409 h 694"/>
                <a:gd name="T52" fmla="*/ 26 w 212"/>
                <a:gd name="T53" fmla="*/ 404 h 694"/>
                <a:gd name="T54" fmla="*/ 30 w 212"/>
                <a:gd name="T55" fmla="*/ 397 h 694"/>
                <a:gd name="T56" fmla="*/ 31 w 212"/>
                <a:gd name="T57" fmla="*/ 111 h 694"/>
                <a:gd name="T58" fmla="*/ 40 w 212"/>
                <a:gd name="T59" fmla="*/ 89 h 694"/>
                <a:gd name="T60" fmla="*/ 55 w 212"/>
                <a:gd name="T61" fmla="*/ 79 h 694"/>
                <a:gd name="T62" fmla="*/ 62 w 212"/>
                <a:gd name="T63" fmla="*/ 626 h 694"/>
                <a:gd name="T64" fmla="*/ 67 w 212"/>
                <a:gd name="T65" fmla="*/ 647 h 694"/>
                <a:gd name="T66" fmla="*/ 79 w 212"/>
                <a:gd name="T67" fmla="*/ 666 h 694"/>
                <a:gd name="T68" fmla="*/ 95 w 212"/>
                <a:gd name="T69" fmla="*/ 681 h 694"/>
                <a:gd name="T70" fmla="*/ 114 w 212"/>
                <a:gd name="T71" fmla="*/ 690 h 694"/>
                <a:gd name="T72" fmla="*/ 137 w 212"/>
                <a:gd name="T73" fmla="*/ 694 h 694"/>
                <a:gd name="T74" fmla="*/ 157 w 212"/>
                <a:gd name="T75" fmla="*/ 690 h 694"/>
                <a:gd name="T76" fmla="*/ 177 w 212"/>
                <a:gd name="T77" fmla="*/ 680 h 694"/>
                <a:gd name="T78" fmla="*/ 193 w 212"/>
                <a:gd name="T79" fmla="*/ 663 h 694"/>
                <a:gd name="T80" fmla="*/ 206 w 212"/>
                <a:gd name="T81" fmla="*/ 641 h 694"/>
                <a:gd name="T82" fmla="*/ 211 w 212"/>
                <a:gd name="T83" fmla="*/ 613 h 694"/>
                <a:gd name="T84" fmla="*/ 211 w 212"/>
                <a:gd name="T85" fmla="*/ 56 h 694"/>
                <a:gd name="T86" fmla="*/ 206 w 212"/>
                <a:gd name="T87" fmla="*/ 41 h 694"/>
                <a:gd name="T88" fmla="*/ 177 w 212"/>
                <a:gd name="T89" fmla="*/ 13 h 694"/>
                <a:gd name="T90" fmla="*/ 151 w 212"/>
                <a:gd name="T91" fmla="*/ 2 h 694"/>
                <a:gd name="T92" fmla="*/ 137 w 212"/>
                <a:gd name="T9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694">
                  <a:moveTo>
                    <a:pt x="137" y="663"/>
                  </a:moveTo>
                  <a:lnTo>
                    <a:pt x="128" y="662"/>
                  </a:lnTo>
                  <a:lnTo>
                    <a:pt x="120" y="659"/>
                  </a:lnTo>
                  <a:lnTo>
                    <a:pt x="112" y="655"/>
                  </a:lnTo>
                  <a:lnTo>
                    <a:pt x="105" y="650"/>
                  </a:lnTo>
                  <a:lnTo>
                    <a:pt x="99" y="643"/>
                  </a:lnTo>
                  <a:lnTo>
                    <a:pt x="95" y="636"/>
                  </a:lnTo>
                  <a:lnTo>
                    <a:pt x="92" y="627"/>
                  </a:lnTo>
                  <a:lnTo>
                    <a:pt x="92" y="618"/>
                  </a:lnTo>
                  <a:lnTo>
                    <a:pt x="92" y="603"/>
                  </a:lnTo>
                  <a:lnTo>
                    <a:pt x="182" y="603"/>
                  </a:lnTo>
                  <a:lnTo>
                    <a:pt x="181" y="616"/>
                  </a:lnTo>
                  <a:lnTo>
                    <a:pt x="178" y="628"/>
                  </a:lnTo>
                  <a:lnTo>
                    <a:pt x="173" y="639"/>
                  </a:lnTo>
                  <a:lnTo>
                    <a:pt x="167" y="647"/>
                  </a:lnTo>
                  <a:lnTo>
                    <a:pt x="161" y="654"/>
                  </a:lnTo>
                  <a:lnTo>
                    <a:pt x="153" y="659"/>
                  </a:lnTo>
                  <a:lnTo>
                    <a:pt x="144" y="662"/>
                  </a:lnTo>
                  <a:lnTo>
                    <a:pt x="137" y="663"/>
                  </a:lnTo>
                  <a:close/>
                  <a:moveTo>
                    <a:pt x="137" y="30"/>
                  </a:moveTo>
                  <a:lnTo>
                    <a:pt x="145" y="31"/>
                  </a:lnTo>
                  <a:lnTo>
                    <a:pt x="153" y="34"/>
                  </a:lnTo>
                  <a:lnTo>
                    <a:pt x="161" y="38"/>
                  </a:lnTo>
                  <a:lnTo>
                    <a:pt x="168" y="43"/>
                  </a:lnTo>
                  <a:lnTo>
                    <a:pt x="173" y="47"/>
                  </a:lnTo>
                  <a:lnTo>
                    <a:pt x="178" y="53"/>
                  </a:lnTo>
                  <a:lnTo>
                    <a:pt x="181" y="57"/>
                  </a:lnTo>
                  <a:lnTo>
                    <a:pt x="182" y="60"/>
                  </a:lnTo>
                  <a:lnTo>
                    <a:pt x="182" y="331"/>
                  </a:lnTo>
                  <a:lnTo>
                    <a:pt x="92" y="331"/>
                  </a:lnTo>
                  <a:lnTo>
                    <a:pt x="92" y="60"/>
                  </a:lnTo>
                  <a:lnTo>
                    <a:pt x="93" y="57"/>
                  </a:lnTo>
                  <a:lnTo>
                    <a:pt x="95" y="53"/>
                  </a:lnTo>
                  <a:lnTo>
                    <a:pt x="99" y="48"/>
                  </a:lnTo>
                  <a:lnTo>
                    <a:pt x="106" y="43"/>
                  </a:lnTo>
                  <a:lnTo>
                    <a:pt x="112" y="38"/>
                  </a:lnTo>
                  <a:lnTo>
                    <a:pt x="120" y="34"/>
                  </a:lnTo>
                  <a:lnTo>
                    <a:pt x="127" y="31"/>
                  </a:lnTo>
                  <a:lnTo>
                    <a:pt x="137" y="30"/>
                  </a:lnTo>
                  <a:lnTo>
                    <a:pt x="137" y="30"/>
                  </a:lnTo>
                  <a:close/>
                  <a:moveTo>
                    <a:pt x="92" y="362"/>
                  </a:moveTo>
                  <a:lnTo>
                    <a:pt x="182" y="362"/>
                  </a:lnTo>
                  <a:lnTo>
                    <a:pt x="182" y="573"/>
                  </a:lnTo>
                  <a:lnTo>
                    <a:pt x="92" y="573"/>
                  </a:lnTo>
                  <a:lnTo>
                    <a:pt x="92" y="362"/>
                  </a:lnTo>
                  <a:close/>
                  <a:moveTo>
                    <a:pt x="137" y="0"/>
                  </a:moveTo>
                  <a:lnTo>
                    <a:pt x="125" y="1"/>
                  </a:lnTo>
                  <a:lnTo>
                    <a:pt x="113" y="4"/>
                  </a:lnTo>
                  <a:lnTo>
                    <a:pt x="102" y="9"/>
                  </a:lnTo>
                  <a:lnTo>
                    <a:pt x="93" y="15"/>
                  </a:lnTo>
                  <a:lnTo>
                    <a:pt x="84" y="22"/>
                  </a:lnTo>
                  <a:lnTo>
                    <a:pt x="76" y="29"/>
                  </a:lnTo>
                  <a:lnTo>
                    <a:pt x="69" y="38"/>
                  </a:lnTo>
                  <a:lnTo>
                    <a:pt x="65" y="46"/>
                  </a:lnTo>
                  <a:lnTo>
                    <a:pt x="53" y="48"/>
                  </a:lnTo>
                  <a:lnTo>
                    <a:pt x="41" y="53"/>
                  </a:lnTo>
                  <a:lnTo>
                    <a:pt x="36" y="55"/>
                  </a:lnTo>
                  <a:lnTo>
                    <a:pt x="30" y="58"/>
                  </a:lnTo>
                  <a:lnTo>
                    <a:pt x="25" y="62"/>
                  </a:lnTo>
                  <a:lnTo>
                    <a:pt x="21" y="67"/>
                  </a:lnTo>
                  <a:lnTo>
                    <a:pt x="16" y="71"/>
                  </a:lnTo>
                  <a:lnTo>
                    <a:pt x="12" y="76"/>
                  </a:lnTo>
                  <a:lnTo>
                    <a:pt x="9" y="82"/>
                  </a:lnTo>
                  <a:lnTo>
                    <a:pt x="6" y="88"/>
                  </a:lnTo>
                  <a:lnTo>
                    <a:pt x="3" y="96"/>
                  </a:lnTo>
                  <a:lnTo>
                    <a:pt x="2" y="103"/>
                  </a:lnTo>
                  <a:lnTo>
                    <a:pt x="1" y="112"/>
                  </a:lnTo>
                  <a:lnTo>
                    <a:pt x="0" y="120"/>
                  </a:lnTo>
                  <a:lnTo>
                    <a:pt x="0" y="394"/>
                  </a:lnTo>
                  <a:lnTo>
                    <a:pt x="1" y="397"/>
                  </a:lnTo>
                  <a:lnTo>
                    <a:pt x="2" y="399"/>
                  </a:lnTo>
                  <a:lnTo>
                    <a:pt x="3" y="402"/>
                  </a:lnTo>
                  <a:lnTo>
                    <a:pt x="6" y="404"/>
                  </a:lnTo>
                  <a:lnTo>
                    <a:pt x="8" y="406"/>
                  </a:lnTo>
                  <a:lnTo>
                    <a:pt x="10" y="408"/>
                  </a:lnTo>
                  <a:lnTo>
                    <a:pt x="13" y="409"/>
                  </a:lnTo>
                  <a:lnTo>
                    <a:pt x="15" y="409"/>
                  </a:lnTo>
                  <a:lnTo>
                    <a:pt x="19" y="409"/>
                  </a:lnTo>
                  <a:lnTo>
                    <a:pt x="22" y="408"/>
                  </a:lnTo>
                  <a:lnTo>
                    <a:pt x="24" y="406"/>
                  </a:lnTo>
                  <a:lnTo>
                    <a:pt x="26" y="404"/>
                  </a:lnTo>
                  <a:lnTo>
                    <a:pt x="28" y="402"/>
                  </a:lnTo>
                  <a:lnTo>
                    <a:pt x="29" y="399"/>
                  </a:lnTo>
                  <a:lnTo>
                    <a:pt x="30" y="397"/>
                  </a:lnTo>
                  <a:lnTo>
                    <a:pt x="30" y="394"/>
                  </a:lnTo>
                  <a:lnTo>
                    <a:pt x="30" y="120"/>
                  </a:lnTo>
                  <a:lnTo>
                    <a:pt x="31" y="111"/>
                  </a:lnTo>
                  <a:lnTo>
                    <a:pt x="34" y="102"/>
                  </a:lnTo>
                  <a:lnTo>
                    <a:pt x="36" y="96"/>
                  </a:lnTo>
                  <a:lnTo>
                    <a:pt x="40" y="89"/>
                  </a:lnTo>
                  <a:lnTo>
                    <a:pt x="44" y="85"/>
                  </a:lnTo>
                  <a:lnTo>
                    <a:pt x="50" y="82"/>
                  </a:lnTo>
                  <a:lnTo>
                    <a:pt x="55" y="79"/>
                  </a:lnTo>
                  <a:lnTo>
                    <a:pt x="62" y="77"/>
                  </a:lnTo>
                  <a:lnTo>
                    <a:pt x="62" y="618"/>
                  </a:lnTo>
                  <a:lnTo>
                    <a:pt x="62" y="626"/>
                  </a:lnTo>
                  <a:lnTo>
                    <a:pt x="63" y="633"/>
                  </a:lnTo>
                  <a:lnTo>
                    <a:pt x="65" y="640"/>
                  </a:lnTo>
                  <a:lnTo>
                    <a:pt x="67" y="647"/>
                  </a:lnTo>
                  <a:lnTo>
                    <a:pt x="70" y="654"/>
                  </a:lnTo>
                  <a:lnTo>
                    <a:pt x="74" y="660"/>
                  </a:lnTo>
                  <a:lnTo>
                    <a:pt x="79" y="666"/>
                  </a:lnTo>
                  <a:lnTo>
                    <a:pt x="84" y="671"/>
                  </a:lnTo>
                  <a:lnTo>
                    <a:pt x="90" y="676"/>
                  </a:lnTo>
                  <a:lnTo>
                    <a:pt x="95" y="681"/>
                  </a:lnTo>
                  <a:lnTo>
                    <a:pt x="101" y="684"/>
                  </a:lnTo>
                  <a:lnTo>
                    <a:pt x="108" y="687"/>
                  </a:lnTo>
                  <a:lnTo>
                    <a:pt x="114" y="690"/>
                  </a:lnTo>
                  <a:lnTo>
                    <a:pt x="122" y="693"/>
                  </a:lnTo>
                  <a:lnTo>
                    <a:pt x="129" y="694"/>
                  </a:lnTo>
                  <a:lnTo>
                    <a:pt x="137" y="694"/>
                  </a:lnTo>
                  <a:lnTo>
                    <a:pt x="143" y="694"/>
                  </a:lnTo>
                  <a:lnTo>
                    <a:pt x="150" y="693"/>
                  </a:lnTo>
                  <a:lnTo>
                    <a:pt x="157" y="690"/>
                  </a:lnTo>
                  <a:lnTo>
                    <a:pt x="164" y="687"/>
                  </a:lnTo>
                  <a:lnTo>
                    <a:pt x="170" y="684"/>
                  </a:lnTo>
                  <a:lnTo>
                    <a:pt x="177" y="680"/>
                  </a:lnTo>
                  <a:lnTo>
                    <a:pt x="182" y="675"/>
                  </a:lnTo>
                  <a:lnTo>
                    <a:pt x="187" y="669"/>
                  </a:lnTo>
                  <a:lnTo>
                    <a:pt x="193" y="663"/>
                  </a:lnTo>
                  <a:lnTo>
                    <a:pt x="197" y="656"/>
                  </a:lnTo>
                  <a:lnTo>
                    <a:pt x="201" y="648"/>
                  </a:lnTo>
                  <a:lnTo>
                    <a:pt x="206" y="641"/>
                  </a:lnTo>
                  <a:lnTo>
                    <a:pt x="208" y="632"/>
                  </a:lnTo>
                  <a:lnTo>
                    <a:pt x="210" y="623"/>
                  </a:lnTo>
                  <a:lnTo>
                    <a:pt x="211" y="613"/>
                  </a:lnTo>
                  <a:lnTo>
                    <a:pt x="212" y="603"/>
                  </a:lnTo>
                  <a:lnTo>
                    <a:pt x="212" y="60"/>
                  </a:lnTo>
                  <a:lnTo>
                    <a:pt x="211" y="56"/>
                  </a:lnTo>
                  <a:lnTo>
                    <a:pt x="210" y="51"/>
                  </a:lnTo>
                  <a:lnTo>
                    <a:pt x="208" y="45"/>
                  </a:lnTo>
                  <a:lnTo>
                    <a:pt x="206" y="41"/>
                  </a:lnTo>
                  <a:lnTo>
                    <a:pt x="198" y="30"/>
                  </a:lnTo>
                  <a:lnTo>
                    <a:pt x="188" y="20"/>
                  </a:lnTo>
                  <a:lnTo>
                    <a:pt x="177" y="13"/>
                  </a:lnTo>
                  <a:lnTo>
                    <a:pt x="164" y="6"/>
                  </a:lnTo>
                  <a:lnTo>
                    <a:pt x="157" y="3"/>
                  </a:lnTo>
                  <a:lnTo>
                    <a:pt x="151" y="2"/>
                  </a:lnTo>
                  <a:lnTo>
                    <a:pt x="143" y="1"/>
                  </a:lnTo>
                  <a:lnTo>
                    <a:pt x="137" y="0"/>
                  </a:lnTo>
                  <a:lnTo>
                    <a:pt x="1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Light"/>
              </a:endParaRPr>
            </a:p>
          </p:txBody>
        </p:sp>
      </p:grpSp>
    </p:spTree>
    <p:extLst>
      <p:ext uri="{BB962C8B-B14F-4D97-AF65-F5344CB8AC3E}">
        <p14:creationId xmlns:p14="http://schemas.microsoft.com/office/powerpoint/2010/main" val="36846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9000BB-0433-4B81-9FCB-CE985EBD8D5F}"/>
              </a:ext>
            </a:extLst>
          </p:cNvPr>
          <p:cNvSpPr/>
          <p:nvPr/>
        </p:nvSpPr>
        <p:spPr>
          <a:xfrm>
            <a:off x="1304259" y="1828800"/>
            <a:ext cx="914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sp>
        <p:nvSpPr>
          <p:cNvPr id="9" name="Rectangle 8">
            <a:extLst>
              <a:ext uri="{FF2B5EF4-FFF2-40B4-BE49-F238E27FC236}">
                <a16:creationId xmlns:a16="http://schemas.microsoft.com/office/drawing/2014/main" id="{C5973245-3BD8-4615-A178-3A6A6D602BDC}"/>
              </a:ext>
            </a:extLst>
          </p:cNvPr>
          <p:cNvSpPr/>
          <p:nvPr/>
        </p:nvSpPr>
        <p:spPr>
          <a:xfrm>
            <a:off x="2121194" y="3292365"/>
            <a:ext cx="967997"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sp>
        <p:nvSpPr>
          <p:cNvPr id="10" name="Rectangle 9">
            <a:extLst>
              <a:ext uri="{FF2B5EF4-FFF2-40B4-BE49-F238E27FC236}">
                <a16:creationId xmlns:a16="http://schemas.microsoft.com/office/drawing/2014/main" id="{781C8A75-B3EE-44E5-B88F-EC7D4EB1D4E8}"/>
              </a:ext>
            </a:extLst>
          </p:cNvPr>
          <p:cNvSpPr/>
          <p:nvPr/>
        </p:nvSpPr>
        <p:spPr>
          <a:xfrm>
            <a:off x="3056859" y="4855286"/>
            <a:ext cx="914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grpSp>
        <p:nvGrpSpPr>
          <p:cNvPr id="14" name="Group 13">
            <a:extLst>
              <a:ext uri="{FF2B5EF4-FFF2-40B4-BE49-F238E27FC236}">
                <a16:creationId xmlns:a16="http://schemas.microsoft.com/office/drawing/2014/main" id="{83548BDE-8F8B-4762-8F43-03366DE164A8}"/>
              </a:ext>
            </a:extLst>
          </p:cNvPr>
          <p:cNvGrpSpPr/>
          <p:nvPr/>
        </p:nvGrpSpPr>
        <p:grpSpPr>
          <a:xfrm>
            <a:off x="2163725" y="1855712"/>
            <a:ext cx="7239000" cy="861774"/>
            <a:chOff x="1279343" y="1747454"/>
            <a:chExt cx="3334153" cy="861774"/>
          </a:xfrm>
        </p:grpSpPr>
        <p:sp>
          <p:nvSpPr>
            <p:cNvPr id="15" name="Rectangle 14">
              <a:extLst>
                <a:ext uri="{FF2B5EF4-FFF2-40B4-BE49-F238E27FC236}">
                  <a16:creationId xmlns:a16="http://schemas.microsoft.com/office/drawing/2014/main" id="{C913ED08-5A2B-48C4-8C43-95A1231E864E}"/>
                </a:ext>
              </a:extLst>
            </p:cNvPr>
            <p:cNvSpPr/>
            <p:nvPr/>
          </p:nvSpPr>
          <p:spPr>
            <a:xfrm>
              <a:off x="1830946" y="1747454"/>
              <a:ext cx="2782550" cy="861774"/>
            </a:xfrm>
            <a:prstGeom prst="rect">
              <a:avLst/>
            </a:prstGeom>
          </p:spPr>
          <p:txBody>
            <a:bodyPr wrap="square" lIns="0" tIns="0" rIns="0" bIns="0" anchor="ctr">
              <a:spAutoFit/>
            </a:bodyPr>
            <a:lstStyle/>
            <a:p>
              <a:pPr>
                <a:defRPr/>
              </a:pPr>
              <a:r>
                <a:rPr lang="en-US" sz="2800" dirty="0"/>
                <a:t>Time lag between legal &amp; regulatory framework and innovative technologies.</a:t>
              </a:r>
              <a:endParaRPr lang="en-US" sz="2800" dirty="0">
                <a:solidFill>
                  <a:srgbClr val="000000"/>
                </a:solidFill>
                <a:latin typeface="Calibri Light"/>
              </a:endParaRPr>
            </a:p>
          </p:txBody>
        </p:sp>
        <p:sp>
          <p:nvSpPr>
            <p:cNvPr id="16" name="Rectangle 15">
              <a:extLst>
                <a:ext uri="{FF2B5EF4-FFF2-40B4-BE49-F238E27FC236}">
                  <a16:creationId xmlns:a16="http://schemas.microsoft.com/office/drawing/2014/main" id="{9F507AE4-A698-465D-A0F0-982717B08155}"/>
                </a:ext>
              </a:extLst>
            </p:cNvPr>
            <p:cNvSpPr/>
            <p:nvPr/>
          </p:nvSpPr>
          <p:spPr>
            <a:xfrm>
              <a:off x="1279343" y="1780610"/>
              <a:ext cx="579353" cy="738664"/>
            </a:xfrm>
            <a:prstGeom prst="rect">
              <a:avLst/>
            </a:prstGeom>
          </p:spPr>
          <p:txBody>
            <a:bodyPr wrap="square" lIns="0" tIns="0" rIns="0" bIns="0" anchor="ctr">
              <a:spAutoFit/>
            </a:bodyPr>
            <a:lstStyle/>
            <a:p>
              <a:pPr algn="ctr">
                <a:defRPr/>
              </a:pPr>
              <a:r>
                <a:rPr lang="en-US" sz="4800" dirty="0">
                  <a:solidFill>
                    <a:srgbClr val="000000"/>
                  </a:solidFill>
                  <a:latin typeface="Century Gothic"/>
                </a:rPr>
                <a:t>01</a:t>
              </a:r>
            </a:p>
          </p:txBody>
        </p:sp>
      </p:grpSp>
      <p:grpSp>
        <p:nvGrpSpPr>
          <p:cNvPr id="17" name="Group 16">
            <a:extLst>
              <a:ext uri="{FF2B5EF4-FFF2-40B4-BE49-F238E27FC236}">
                <a16:creationId xmlns:a16="http://schemas.microsoft.com/office/drawing/2014/main" id="{30C4887D-E045-4827-B2E8-ACFBC1C75ADD}"/>
              </a:ext>
            </a:extLst>
          </p:cNvPr>
          <p:cNvGrpSpPr/>
          <p:nvPr/>
        </p:nvGrpSpPr>
        <p:grpSpPr>
          <a:xfrm>
            <a:off x="3212040" y="3323511"/>
            <a:ext cx="7197233" cy="861774"/>
            <a:chOff x="1353515" y="1747453"/>
            <a:chExt cx="5775933" cy="861774"/>
          </a:xfrm>
        </p:grpSpPr>
        <p:sp>
          <p:nvSpPr>
            <p:cNvPr id="18" name="Rectangle 17">
              <a:extLst>
                <a:ext uri="{FF2B5EF4-FFF2-40B4-BE49-F238E27FC236}">
                  <a16:creationId xmlns:a16="http://schemas.microsoft.com/office/drawing/2014/main" id="{5D9A4639-A0CC-45FA-924B-BCF485CE920A}"/>
                </a:ext>
              </a:extLst>
            </p:cNvPr>
            <p:cNvSpPr/>
            <p:nvPr/>
          </p:nvSpPr>
          <p:spPr>
            <a:xfrm>
              <a:off x="2089925" y="1747453"/>
              <a:ext cx="5039523" cy="861774"/>
            </a:xfrm>
            <a:prstGeom prst="rect">
              <a:avLst/>
            </a:prstGeom>
          </p:spPr>
          <p:txBody>
            <a:bodyPr wrap="square" lIns="0" tIns="0" rIns="0" bIns="0" anchor="ctr">
              <a:spAutoFit/>
            </a:bodyPr>
            <a:lstStyle/>
            <a:p>
              <a:pPr algn="just"/>
              <a:r>
                <a:rPr lang="en-US" sz="2800" dirty="0"/>
                <a:t>Jurisdiction of FNPP is beyond land; Integration of nuclear and maritime safety. </a:t>
              </a:r>
            </a:p>
          </p:txBody>
        </p:sp>
        <p:sp>
          <p:nvSpPr>
            <p:cNvPr id="19" name="Rectangle 18">
              <a:extLst>
                <a:ext uri="{FF2B5EF4-FFF2-40B4-BE49-F238E27FC236}">
                  <a16:creationId xmlns:a16="http://schemas.microsoft.com/office/drawing/2014/main" id="{C15B5616-AC5B-4895-874F-338B2A9B5FBC}"/>
                </a:ext>
              </a:extLst>
            </p:cNvPr>
            <p:cNvSpPr/>
            <p:nvPr/>
          </p:nvSpPr>
          <p:spPr>
            <a:xfrm>
              <a:off x="1353515" y="1839789"/>
              <a:ext cx="579353" cy="677108"/>
            </a:xfrm>
            <a:prstGeom prst="rect">
              <a:avLst/>
            </a:prstGeom>
          </p:spPr>
          <p:txBody>
            <a:bodyPr wrap="square" lIns="0" tIns="0" rIns="0" bIns="0" anchor="ctr">
              <a:spAutoFit/>
            </a:bodyPr>
            <a:lstStyle/>
            <a:p>
              <a:pPr algn="ctr">
                <a:defRPr/>
              </a:pPr>
              <a:r>
                <a:rPr lang="en-US" sz="4400" dirty="0">
                  <a:solidFill>
                    <a:srgbClr val="000000"/>
                  </a:solidFill>
                  <a:latin typeface="Century Gothic"/>
                </a:rPr>
                <a:t>02</a:t>
              </a:r>
            </a:p>
          </p:txBody>
        </p:sp>
      </p:grpSp>
      <p:grpSp>
        <p:nvGrpSpPr>
          <p:cNvPr id="20" name="Group 19">
            <a:extLst>
              <a:ext uri="{FF2B5EF4-FFF2-40B4-BE49-F238E27FC236}">
                <a16:creationId xmlns:a16="http://schemas.microsoft.com/office/drawing/2014/main" id="{0C417301-8EDE-44E4-8691-ACC4B5482EC1}"/>
              </a:ext>
            </a:extLst>
          </p:cNvPr>
          <p:cNvGrpSpPr/>
          <p:nvPr/>
        </p:nvGrpSpPr>
        <p:grpSpPr>
          <a:xfrm>
            <a:off x="4126582" y="4711005"/>
            <a:ext cx="6948999" cy="1292662"/>
            <a:chOff x="1325916" y="1719003"/>
            <a:chExt cx="4531787" cy="1292662"/>
          </a:xfrm>
        </p:grpSpPr>
        <p:sp>
          <p:nvSpPr>
            <p:cNvPr id="21" name="Rectangle 20">
              <a:extLst>
                <a:ext uri="{FF2B5EF4-FFF2-40B4-BE49-F238E27FC236}">
                  <a16:creationId xmlns:a16="http://schemas.microsoft.com/office/drawing/2014/main" id="{2F25897D-380A-4EA0-88AE-E120CD865BBB}"/>
                </a:ext>
              </a:extLst>
            </p:cNvPr>
            <p:cNvSpPr/>
            <p:nvPr/>
          </p:nvSpPr>
          <p:spPr>
            <a:xfrm>
              <a:off x="2045877" y="1719003"/>
              <a:ext cx="3811826" cy="1292662"/>
            </a:xfrm>
            <a:prstGeom prst="rect">
              <a:avLst/>
            </a:prstGeom>
          </p:spPr>
          <p:txBody>
            <a:bodyPr wrap="square" lIns="0" tIns="0" rIns="0" bIns="0" anchor="ctr">
              <a:spAutoFit/>
            </a:bodyPr>
            <a:lstStyle/>
            <a:p>
              <a:pPr algn="just"/>
              <a:r>
                <a:rPr lang="en-US" sz="2800" dirty="0"/>
                <a:t>To re-think the scope of nuclear and maritime safety; as much has changed and changing rapidly. </a:t>
              </a:r>
            </a:p>
          </p:txBody>
        </p:sp>
        <p:sp>
          <p:nvSpPr>
            <p:cNvPr id="22" name="Rectangle 21">
              <a:extLst>
                <a:ext uri="{FF2B5EF4-FFF2-40B4-BE49-F238E27FC236}">
                  <a16:creationId xmlns:a16="http://schemas.microsoft.com/office/drawing/2014/main" id="{85C659C3-54C7-445A-9352-76D81B3EAA69}"/>
                </a:ext>
              </a:extLst>
            </p:cNvPr>
            <p:cNvSpPr/>
            <p:nvPr/>
          </p:nvSpPr>
          <p:spPr>
            <a:xfrm>
              <a:off x="1325916" y="1970940"/>
              <a:ext cx="579353" cy="738664"/>
            </a:xfrm>
            <a:prstGeom prst="rect">
              <a:avLst/>
            </a:prstGeom>
          </p:spPr>
          <p:txBody>
            <a:bodyPr wrap="square" lIns="0" tIns="0" rIns="0" bIns="0" anchor="ctr">
              <a:spAutoFit/>
            </a:bodyPr>
            <a:lstStyle/>
            <a:p>
              <a:pPr algn="ctr">
                <a:defRPr/>
              </a:pPr>
              <a:r>
                <a:rPr lang="en-US" sz="4800" dirty="0">
                  <a:solidFill>
                    <a:srgbClr val="000000"/>
                  </a:solidFill>
                  <a:latin typeface="Century Gothic"/>
                </a:rPr>
                <a:t>03</a:t>
              </a:r>
              <a:endParaRPr lang="en-US" sz="3600" dirty="0">
                <a:solidFill>
                  <a:srgbClr val="000000"/>
                </a:solidFill>
                <a:latin typeface="Century Gothic"/>
              </a:endParaRPr>
            </a:p>
          </p:txBody>
        </p:sp>
      </p:grpSp>
      <p:sp>
        <p:nvSpPr>
          <p:cNvPr id="24" name="Title 1">
            <a:extLst>
              <a:ext uri="{FF2B5EF4-FFF2-40B4-BE49-F238E27FC236}">
                <a16:creationId xmlns:a16="http://schemas.microsoft.com/office/drawing/2014/main" id="{4AF63ECC-8E03-4C1A-A765-631813662779}"/>
              </a:ext>
            </a:extLst>
          </p:cNvPr>
          <p:cNvSpPr txBox="1">
            <a:spLocks/>
          </p:cNvSpPr>
          <p:nvPr/>
        </p:nvSpPr>
        <p:spPr>
          <a:xfrm>
            <a:off x="308344" y="389102"/>
            <a:ext cx="115753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dirty="0">
                <a:solidFill>
                  <a:schemeClr val="tx2">
                    <a:lumMod val="60000"/>
                    <a:lumOff val="40000"/>
                  </a:schemeClr>
                </a:solidFill>
              </a:rPr>
              <a:t>Conclusions</a:t>
            </a:r>
            <a:endParaRPr lang="en-US" dirty="0">
              <a:solidFill>
                <a:schemeClr val="tx2">
                  <a:lumMod val="60000"/>
                  <a:lumOff val="40000"/>
                </a:schemeClr>
              </a:solidFill>
            </a:endParaRPr>
          </a:p>
        </p:txBody>
      </p:sp>
      <p:sp>
        <p:nvSpPr>
          <p:cNvPr id="25" name="Slide Number Placeholder 4">
            <a:extLst>
              <a:ext uri="{FF2B5EF4-FFF2-40B4-BE49-F238E27FC236}">
                <a16:creationId xmlns:a16="http://schemas.microsoft.com/office/drawing/2014/main" id="{F207B956-E4B6-4934-818B-D8EA04045A65}"/>
              </a:ext>
            </a:extLst>
          </p:cNvPr>
          <p:cNvSpPr>
            <a:spLocks noGrp="1"/>
          </p:cNvSpPr>
          <p:nvPr>
            <p:ph type="sldNum" sz="quarter" idx="12"/>
          </p:nvPr>
        </p:nvSpPr>
        <p:spPr>
          <a:xfrm>
            <a:off x="8610600" y="6356350"/>
            <a:ext cx="2743200" cy="365125"/>
          </a:xfrm>
        </p:spPr>
        <p:txBody>
          <a:bodyPr/>
          <a:lstStyle/>
          <a:p>
            <a:fld id="{8C9D3B9C-34F1-49AB-8EA6-0539D70F951D}" type="slidenum">
              <a:rPr lang="en-US" smtClean="0"/>
              <a:pPr/>
              <a:t>13</a:t>
            </a:fld>
            <a:endParaRPr lang="en-US" dirty="0"/>
          </a:p>
        </p:txBody>
      </p:sp>
    </p:spTree>
    <p:extLst>
      <p:ext uri="{BB962C8B-B14F-4D97-AF65-F5344CB8AC3E}">
        <p14:creationId xmlns:p14="http://schemas.microsoft.com/office/powerpoint/2010/main" val="343629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lumMod val="60000"/>
                    <a:lumOff val="40000"/>
                  </a:schemeClr>
                </a:solidFill>
              </a:rPr>
              <a:t>List of Reference Documents</a:t>
            </a:r>
          </a:p>
        </p:txBody>
      </p:sp>
      <p:sp>
        <p:nvSpPr>
          <p:cNvPr id="3" name="Content Placeholder 2"/>
          <p:cNvSpPr>
            <a:spLocks noGrp="1"/>
          </p:cNvSpPr>
          <p:nvPr>
            <p:ph idx="1"/>
          </p:nvPr>
        </p:nvSpPr>
        <p:spPr/>
        <p:txBody>
          <a:bodyPr>
            <a:normAutofit/>
          </a:bodyPr>
          <a:lstStyle/>
          <a:p>
            <a:pPr lvl="0" algn="just">
              <a:buFont typeface="Wingdings" panose="05000000000000000000" pitchFamily="2" charset="2"/>
              <a:buChar char="§"/>
            </a:pPr>
            <a:r>
              <a:rPr lang="en-GB" sz="1800" dirty="0"/>
              <a:t>Legal and Institutional Issues of Transportable Nuclear Power Plants: A preliminary Study, IAEA Nuclear Energy Series No. NG-T-3.5, IAEA, Vienna (2013).</a:t>
            </a:r>
            <a:endParaRPr lang="en-PK" sz="1800" dirty="0"/>
          </a:p>
          <a:p>
            <a:pPr lvl="0" algn="just">
              <a:buFont typeface="Wingdings" panose="05000000000000000000" pitchFamily="2" charset="2"/>
              <a:buChar char="§"/>
            </a:pPr>
            <a:r>
              <a:rPr lang="en-GB" sz="1800" dirty="0"/>
              <a:t>Nuclear Law the Global Debate, IAEA (2022).</a:t>
            </a:r>
            <a:endParaRPr lang="en-PK" sz="1800" dirty="0"/>
          </a:p>
          <a:p>
            <a:pPr lvl="0" algn="just">
              <a:buFont typeface="Wingdings" panose="05000000000000000000" pitchFamily="2" charset="2"/>
              <a:buChar char="§"/>
            </a:pPr>
            <a:r>
              <a:rPr lang="en-GB" sz="1800" dirty="0"/>
              <a:t>United Nations Convention on the Law of the Sea (UNCLOS) 1982, UN. </a:t>
            </a:r>
            <a:endParaRPr lang="en-PK" sz="1800" dirty="0"/>
          </a:p>
          <a:p>
            <a:pPr lvl="0" algn="just">
              <a:buFont typeface="Wingdings" panose="05000000000000000000" pitchFamily="2" charset="2"/>
              <a:buChar char="§"/>
            </a:pPr>
            <a:r>
              <a:rPr lang="en-GB" sz="1800" dirty="0"/>
              <a:t>International Convention for the Safety of Life at Sea (SOLAS), 1974, IMO. </a:t>
            </a:r>
          </a:p>
          <a:p>
            <a:pPr lvl="0" algn="just">
              <a:buFont typeface="Wingdings" panose="05000000000000000000" pitchFamily="2" charset="2"/>
              <a:buChar char="§"/>
            </a:pPr>
            <a:r>
              <a:rPr lang="en-GB" sz="1800" dirty="0"/>
              <a:t>International Convention for the Prevention of Pollution from Ships (MARPOL), Adoption: 1973 (Convention), (1978 Protocol), 1997 (Protocol - Annex VI); Entry into force: October 1983 (Annexes I and II), IMO. </a:t>
            </a:r>
            <a:endParaRPr lang="en-PK" sz="1800" dirty="0"/>
          </a:p>
          <a:p>
            <a:pPr lvl="0" algn="just">
              <a:buFont typeface="Wingdings" panose="05000000000000000000" pitchFamily="2" charset="2"/>
              <a:buChar char="§"/>
            </a:pPr>
            <a:r>
              <a:rPr lang="en-GB" sz="1800" dirty="0"/>
              <a:t>Convention for the Suppression of Unlawful Acts Against the Safety of Maritime Navigation, Protocol for the Suppression of Unlawful Acts Against the Safety of Fixed Platforms Located on the Continental Shelf, adopted 1988; Entry into force 1992; 2005 Protocols: Adopted 2005; Entry into force 2010, IMO. </a:t>
            </a:r>
            <a:endParaRPr lang="en-PK" sz="1800" dirty="0"/>
          </a:p>
          <a:p>
            <a:pPr lvl="0" algn="just"/>
            <a:endParaRPr lang="en-GB" sz="1400" dirty="0"/>
          </a:p>
        </p:txBody>
      </p:sp>
      <p:sp>
        <p:nvSpPr>
          <p:cNvPr id="4" name="Slide Number Placeholder 3"/>
          <p:cNvSpPr>
            <a:spLocks noGrp="1"/>
          </p:cNvSpPr>
          <p:nvPr>
            <p:ph type="sldNum" sz="quarter" idx="12"/>
          </p:nvPr>
        </p:nvSpPr>
        <p:spPr/>
        <p:txBody>
          <a:bodyPr/>
          <a:lstStyle/>
          <a:p>
            <a:fld id="{8C9D3B9C-34F1-49AB-8EA6-0539D70F951D}"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 with COPB</a:t>
            </a:r>
            <a:endParaRPr lang="en-GB" dirty="0"/>
          </a:p>
        </p:txBody>
      </p:sp>
      <p:sp>
        <p:nvSpPr>
          <p:cNvPr id="3" name="Content Placeholder 2"/>
          <p:cNvSpPr>
            <a:spLocks noGrp="1"/>
          </p:cNvSpPr>
          <p:nvPr>
            <p:ph idx="1"/>
          </p:nvPr>
        </p:nvSpPr>
        <p:spPr>
          <a:xfrm>
            <a:off x="1981200" y="1371600"/>
            <a:ext cx="8229600" cy="5105400"/>
          </a:xfrm>
        </p:spPr>
        <p:txBody>
          <a:bodyPr>
            <a:normAutofit lnSpcReduction="10000"/>
          </a:bodyPr>
          <a:lstStyle/>
          <a:p>
            <a:pPr>
              <a:spcBef>
                <a:spcPts val="0"/>
              </a:spcBef>
              <a:spcAft>
                <a:spcPts val="1200"/>
              </a:spcAft>
            </a:pPr>
            <a:r>
              <a:rPr lang="en-US" dirty="0"/>
              <a:t>COPB is the </a:t>
            </a:r>
            <a:r>
              <a:rPr lang="en-US" dirty="0" err="1"/>
              <a:t>PoC</a:t>
            </a:r>
            <a:r>
              <a:rPr lang="en-US" dirty="0"/>
              <a:t> for all correspondences with SPD</a:t>
            </a:r>
          </a:p>
          <a:p>
            <a:pPr>
              <a:spcBef>
                <a:spcPts val="0"/>
              </a:spcBef>
              <a:spcAft>
                <a:spcPts val="1200"/>
              </a:spcAft>
            </a:pPr>
            <a:r>
              <a:rPr lang="en-US" dirty="0"/>
              <a:t>PNRA refers all cases to COPB for:</a:t>
            </a:r>
          </a:p>
          <a:p>
            <a:pPr lvl="1">
              <a:spcBef>
                <a:spcPts val="0"/>
              </a:spcBef>
              <a:spcAft>
                <a:spcPts val="1200"/>
              </a:spcAft>
            </a:pPr>
            <a:r>
              <a:rPr lang="en-US" dirty="0"/>
              <a:t>Approval of regulations </a:t>
            </a:r>
            <a:r>
              <a:rPr lang="en-US" dirty="0">
                <a:solidFill>
                  <a:srgbClr val="800000"/>
                </a:solidFill>
              </a:rPr>
              <a:t>(as per directives of SPD)</a:t>
            </a:r>
          </a:p>
          <a:p>
            <a:pPr lvl="1">
              <a:spcBef>
                <a:spcPts val="0"/>
              </a:spcBef>
              <a:spcAft>
                <a:spcPts val="1200"/>
              </a:spcAft>
            </a:pPr>
            <a:r>
              <a:rPr lang="en-US" dirty="0"/>
              <a:t>Policy matters, ROSS approval</a:t>
            </a:r>
          </a:p>
          <a:p>
            <a:pPr lvl="1">
              <a:spcBef>
                <a:spcPts val="0"/>
              </a:spcBef>
              <a:spcAft>
                <a:spcPts val="1200"/>
              </a:spcAft>
            </a:pPr>
            <a:r>
              <a:rPr lang="en-US" dirty="0"/>
              <a:t>Approval for holding various events such as workshop/training courses, etc in Pakistan involving foreign experts</a:t>
            </a:r>
          </a:p>
          <a:p>
            <a:pPr lvl="1">
              <a:spcBef>
                <a:spcPts val="0"/>
              </a:spcBef>
              <a:spcAft>
                <a:spcPts val="1200"/>
              </a:spcAft>
            </a:pPr>
            <a:r>
              <a:rPr lang="en-US" dirty="0"/>
              <a:t>Clearance of research papers for publication</a:t>
            </a:r>
          </a:p>
          <a:p>
            <a:pPr lvl="1">
              <a:spcBef>
                <a:spcPts val="0"/>
              </a:spcBef>
              <a:spcAft>
                <a:spcPts val="1200"/>
              </a:spcAft>
            </a:pPr>
            <a:r>
              <a:rPr lang="en-US" dirty="0"/>
              <a:t>International interactions (arrangements with foreign countries, data sharing, issuance of NOC for visits abroad), etc.</a:t>
            </a:r>
          </a:p>
        </p:txBody>
      </p:sp>
      <p:pic>
        <p:nvPicPr>
          <p:cNvPr id="5" name="Picture 2" descr="Image result for Islamabad view"/>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Rectangle 5"/>
          <p:cNvSpPr/>
          <p:nvPr/>
        </p:nvSpPr>
        <p:spPr>
          <a:xfrm>
            <a:off x="2133600" y="2057401"/>
            <a:ext cx="8001000" cy="1015663"/>
          </a:xfrm>
          <a:prstGeom prst="rect">
            <a:avLst/>
          </a:prstGeom>
        </p:spPr>
        <p:txBody>
          <a:bodyPr wrap="square">
            <a:spAutoFit/>
          </a:bodyPr>
          <a:lstStyle/>
          <a:p>
            <a:pPr algn="ctr">
              <a:spcBef>
                <a:spcPct val="20000"/>
              </a:spcBef>
              <a:defRPr/>
            </a:pPr>
            <a:r>
              <a:rPr lang="en-US" sz="6000" b="1" i="1" kern="0" dirty="0">
                <a:solidFill>
                  <a:srgbClr val="7030A0"/>
                </a:solidFill>
                <a:latin typeface="Century Schoolbook" pitchFamily="18" charset="0"/>
              </a:rPr>
              <a:t> </a:t>
            </a:r>
            <a:r>
              <a:rPr lang="en-US" sz="6000" b="1" i="1" kern="0" dirty="0">
                <a:solidFill>
                  <a:schemeClr val="bg1"/>
                </a:solidFill>
                <a:latin typeface="Century Schoolbook" pitchFamily="18" charset="0"/>
              </a:rPr>
              <a:t>Thank You</a:t>
            </a:r>
          </a:p>
        </p:txBody>
      </p:sp>
    </p:spTree>
    <p:extLst>
      <p:ext uri="{BB962C8B-B14F-4D97-AF65-F5344CB8AC3E}">
        <p14:creationId xmlns:p14="http://schemas.microsoft.com/office/powerpoint/2010/main" val="43863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p:txBody>
          <a:bodyPr>
            <a:normAutofit fontScale="90000"/>
          </a:bodyPr>
          <a:lstStyle/>
          <a:p>
            <a:r>
              <a:rPr lang="en-US" b="1" cap="all" dirty="0"/>
              <a:t>Floating Nuclear Power Plants: Legal and Regulatory Gap Analysis</a:t>
            </a:r>
            <a:endParaRPr lang="en-GB"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p:txBody>
          <a:bodyPr/>
          <a:lstStyle/>
          <a:p>
            <a:r>
              <a:rPr lang="en-GB" dirty="0"/>
              <a:t>Hamid Saeed Raza</a:t>
            </a:r>
          </a:p>
          <a:p>
            <a:r>
              <a:rPr lang="en-GB" dirty="0"/>
              <a:t>Pakistan Nuclear Regulatory Authority</a:t>
            </a:r>
          </a:p>
          <a:p>
            <a:r>
              <a:rPr lang="en-GB" dirty="0"/>
              <a:t>Islamabad, Pakistan</a:t>
            </a:r>
          </a:p>
          <a:p>
            <a:endParaRPr lang="en-GB" dirty="0"/>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Outline</a:t>
            </a:r>
          </a:p>
        </p:txBody>
      </p:sp>
      <p:sp>
        <p:nvSpPr>
          <p:cNvPr id="3" name="Content Placeholder 2"/>
          <p:cNvSpPr>
            <a:spLocks noGrp="1"/>
          </p:cNvSpPr>
          <p:nvPr>
            <p:ph idx="1"/>
          </p:nvPr>
        </p:nvSpPr>
        <p:spPr>
          <a:xfrm>
            <a:off x="678712" y="1311189"/>
            <a:ext cx="10515600" cy="4351338"/>
          </a:xfrm>
        </p:spPr>
        <p:txBody>
          <a:bodyPr>
            <a:normAutofit/>
          </a:bodyPr>
          <a:lstStyle/>
          <a:p>
            <a:pPr algn="just">
              <a:lnSpc>
                <a:spcPct val="150000"/>
              </a:lnSpc>
            </a:pPr>
            <a:r>
              <a:rPr lang="en-GB" dirty="0"/>
              <a:t>Introduction</a:t>
            </a:r>
          </a:p>
          <a:p>
            <a:pPr algn="just">
              <a:lnSpc>
                <a:spcPct val="150000"/>
              </a:lnSpc>
            </a:pPr>
            <a:r>
              <a:rPr lang="en-GB" dirty="0"/>
              <a:t>FNPPs and Radioactive Material Deployment Scenarios</a:t>
            </a:r>
            <a:endParaRPr lang="en-PK" dirty="0"/>
          </a:p>
          <a:p>
            <a:pPr algn="just">
              <a:lnSpc>
                <a:spcPct val="150000"/>
              </a:lnSpc>
            </a:pPr>
            <a:r>
              <a:rPr lang="en-GB" dirty="0"/>
              <a:t>Applicability of the Existing Laws (Nuclear &amp; Maritime)</a:t>
            </a:r>
          </a:p>
          <a:p>
            <a:pPr algn="just">
              <a:lnSpc>
                <a:spcPct val="150000"/>
              </a:lnSpc>
            </a:pPr>
            <a:r>
              <a:rPr lang="en-GB" dirty="0"/>
              <a:t>Applicability of the Existing IAEA Safety Standards </a:t>
            </a:r>
            <a:endParaRPr lang="en-PK" dirty="0"/>
          </a:p>
          <a:p>
            <a:pPr algn="just">
              <a:lnSpc>
                <a:spcPct val="150000"/>
              </a:lnSpc>
            </a:pPr>
            <a:r>
              <a:rPr lang="en-GB" dirty="0"/>
              <a:t>Conclusions</a:t>
            </a:r>
            <a:endParaRPr lang="en-PK" sz="3200" dirty="0"/>
          </a:p>
        </p:txBody>
      </p:sp>
      <p:sp>
        <p:nvSpPr>
          <p:cNvPr id="4" name="Slide Number Placeholder 3"/>
          <p:cNvSpPr>
            <a:spLocks noGrp="1"/>
          </p:cNvSpPr>
          <p:nvPr>
            <p:ph type="sldNum" sz="quarter" idx="12"/>
          </p:nvPr>
        </p:nvSpPr>
        <p:spPr>
          <a:xfrm>
            <a:off x="8610600" y="6356350"/>
            <a:ext cx="2743200" cy="365125"/>
          </a:xfrm>
        </p:spPr>
        <p:txBody>
          <a:bodyPr/>
          <a:lstStyle/>
          <a:p>
            <a:fld id="{8C9D3B9C-34F1-49AB-8EA6-0539D70F951D}" type="slidenum">
              <a:rPr lang="en-US" smtClean="0"/>
              <a:pPr/>
              <a:t>3</a:t>
            </a:fld>
            <a:endParaRPr lang="en-US" dirty="0"/>
          </a:p>
        </p:txBody>
      </p:sp>
      <p:pic>
        <p:nvPicPr>
          <p:cNvPr id="5" name="Picture 4">
            <a:extLst>
              <a:ext uri="{FF2B5EF4-FFF2-40B4-BE49-F238E27FC236}">
                <a16:creationId xmlns:a16="http://schemas.microsoft.com/office/drawing/2014/main" id="{6F0FCD67-197A-4620-BD4B-F75A7F1AC8E0}"/>
              </a:ext>
            </a:extLst>
          </p:cNvPr>
          <p:cNvPicPr>
            <a:picLocks noChangeAspect="1"/>
          </p:cNvPicPr>
          <p:nvPr/>
        </p:nvPicPr>
        <p:blipFill>
          <a:blip r:embed="rId3"/>
          <a:stretch>
            <a:fillRect/>
          </a:stretch>
        </p:blipFill>
        <p:spPr>
          <a:xfrm>
            <a:off x="6972008" y="4549546"/>
            <a:ext cx="3781425" cy="1962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a:extLst>
              <a:ext uri="{FF2B5EF4-FFF2-40B4-BE49-F238E27FC236}">
                <a16:creationId xmlns:a16="http://schemas.microsoft.com/office/drawing/2014/main" id="{9D268EA1-139F-4548-B5BA-06F10AB26FB1}"/>
              </a:ext>
            </a:extLst>
          </p:cNvPr>
          <p:cNvSpPr/>
          <p:nvPr/>
        </p:nvSpPr>
        <p:spPr>
          <a:xfrm rot="21226691">
            <a:off x="6817575" y="4460336"/>
            <a:ext cx="3786713" cy="230832"/>
          </a:xfrm>
          <a:prstGeom prst="rect">
            <a:avLst/>
          </a:prstGeom>
        </p:spPr>
        <p:txBody>
          <a:bodyPr wrap="square">
            <a:spAutoFit/>
          </a:bodyPr>
          <a:lstStyle/>
          <a:p>
            <a:pPr algn="ctr"/>
            <a:r>
              <a:rPr lang="en-US" sz="900" b="1" dirty="0">
                <a:solidFill>
                  <a:schemeClr val="tx2"/>
                </a:solidFill>
              </a:rPr>
              <a:t>Harmonization of Nuclear &amp; Maritime safety</a:t>
            </a:r>
            <a:endParaRPr lang="en-PK" sz="900" b="1" dirty="0">
              <a:solidFill>
                <a:schemeClr val="tx2"/>
              </a:solidFill>
            </a:endParaRPr>
          </a:p>
        </p:txBody>
      </p:sp>
      <p:sp>
        <p:nvSpPr>
          <p:cNvPr id="8" name="Rectangle 7">
            <a:extLst>
              <a:ext uri="{FF2B5EF4-FFF2-40B4-BE49-F238E27FC236}">
                <a16:creationId xmlns:a16="http://schemas.microsoft.com/office/drawing/2014/main" id="{297F66BD-6419-410C-926E-19A846A7AC59}"/>
              </a:ext>
            </a:extLst>
          </p:cNvPr>
          <p:cNvSpPr/>
          <p:nvPr/>
        </p:nvSpPr>
        <p:spPr>
          <a:xfrm rot="15774046">
            <a:off x="9723508" y="5170029"/>
            <a:ext cx="1962301" cy="200055"/>
          </a:xfrm>
          <a:prstGeom prst="rect">
            <a:avLst/>
          </a:prstGeom>
        </p:spPr>
        <p:txBody>
          <a:bodyPr wrap="square">
            <a:spAutoFit/>
          </a:bodyPr>
          <a:lstStyle/>
          <a:p>
            <a:r>
              <a:rPr lang="en-GB" sz="700" dirty="0">
                <a:solidFill>
                  <a:schemeClr val="tx2"/>
                </a:solidFill>
              </a:rPr>
              <a:t>Photo courtesy: https://www.pda.org/home</a:t>
            </a:r>
          </a:p>
        </p:txBody>
      </p:sp>
    </p:spTree>
    <p:extLst>
      <p:ext uri="{BB962C8B-B14F-4D97-AF65-F5344CB8AC3E}">
        <p14:creationId xmlns:p14="http://schemas.microsoft.com/office/powerpoint/2010/main" val="51165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lumMod val="60000"/>
                    <a:lumOff val="40000"/>
                  </a:schemeClr>
                </a:solidFill>
              </a:rPr>
              <a:t>Introduction</a:t>
            </a:r>
            <a:endParaRPr lang="en-US" b="1" dirty="0">
              <a:solidFill>
                <a:schemeClr val="tx2">
                  <a:lumMod val="60000"/>
                  <a:lumOff val="40000"/>
                </a:schemeClr>
              </a:solidFill>
            </a:endParaRPr>
          </a:p>
        </p:txBody>
      </p:sp>
      <p:sp>
        <p:nvSpPr>
          <p:cNvPr id="4" name="Rectangle 3"/>
          <p:cNvSpPr>
            <a:spLocks noGrp="1" noChangeArrowheads="1"/>
          </p:cNvSpPr>
          <p:nvPr>
            <p:ph idx="1"/>
          </p:nvPr>
        </p:nvSpPr>
        <p:spPr>
          <a:xfrm>
            <a:off x="838200" y="1690688"/>
            <a:ext cx="10515600" cy="4876800"/>
          </a:xfrm>
        </p:spPr>
        <p:txBody>
          <a:bodyPr>
            <a:normAutofit/>
          </a:bodyPr>
          <a:lstStyle/>
          <a:p>
            <a:pPr lvl="1" algn="just">
              <a:spcBef>
                <a:spcPts val="600"/>
              </a:spcBef>
              <a:spcAft>
                <a:spcPts val="600"/>
              </a:spcAft>
            </a:pPr>
            <a:r>
              <a:rPr lang="en-US" sz="2800" dirty="0">
                <a:solidFill>
                  <a:schemeClr val="tx1">
                    <a:lumMod val="95000"/>
                    <a:lumOff val="5000"/>
                  </a:schemeClr>
                </a:solidFill>
              </a:rPr>
              <a:t>Floating Nuclear Power Plants (FNPPs) present novel approach to install Small Modular Reactors (SMRs) on floating barges or platforms.</a:t>
            </a:r>
          </a:p>
          <a:p>
            <a:pPr lvl="1" algn="just">
              <a:spcBef>
                <a:spcPts val="600"/>
              </a:spcBef>
              <a:spcAft>
                <a:spcPts val="600"/>
              </a:spcAft>
            </a:pPr>
            <a:r>
              <a:rPr lang="en-US" sz="2800" dirty="0">
                <a:solidFill>
                  <a:schemeClr val="tx1">
                    <a:lumMod val="95000"/>
                    <a:lumOff val="5000"/>
                  </a:schemeClr>
                </a:solidFill>
              </a:rPr>
              <a:t>Have advantages, but also pose legal and regulatory challenges. </a:t>
            </a:r>
          </a:p>
          <a:p>
            <a:pPr lvl="1" algn="just">
              <a:spcBef>
                <a:spcPts val="600"/>
              </a:spcBef>
              <a:spcAft>
                <a:spcPts val="600"/>
              </a:spcAft>
            </a:pPr>
            <a:r>
              <a:rPr lang="en-US" sz="2800" b="1" u="sng" dirty="0">
                <a:solidFill>
                  <a:schemeClr val="accent1"/>
                </a:solidFill>
              </a:rPr>
              <a:t>Safe Deployment</a:t>
            </a:r>
            <a:r>
              <a:rPr lang="en-US" sz="2800" dirty="0">
                <a:solidFill>
                  <a:schemeClr val="tx1">
                    <a:lumMod val="95000"/>
                    <a:lumOff val="5000"/>
                  </a:schemeClr>
                </a:solidFill>
              </a:rPr>
              <a:t> of FNPPs as clean energy source.</a:t>
            </a:r>
            <a:endParaRPr lang="en-PK" sz="2800" dirty="0">
              <a:solidFill>
                <a:schemeClr val="tx1">
                  <a:lumMod val="95000"/>
                  <a:lumOff val="5000"/>
                </a:schemeClr>
              </a:solidFill>
            </a:endParaRPr>
          </a:p>
        </p:txBody>
      </p:sp>
      <p:sp>
        <p:nvSpPr>
          <p:cNvPr id="5" name="Slide Number Placeholder 4"/>
          <p:cNvSpPr>
            <a:spLocks noGrp="1"/>
          </p:cNvSpPr>
          <p:nvPr>
            <p:ph type="sldNum" sz="quarter" idx="12"/>
          </p:nvPr>
        </p:nvSpPr>
        <p:spPr/>
        <p:txBody>
          <a:bodyPr/>
          <a:lstStyle/>
          <a:p>
            <a:fld id="{8C9D3B9C-34F1-49AB-8EA6-0539D70F951D}" type="slidenum">
              <a:rPr lang="en-US" smtClean="0"/>
              <a:pPr/>
              <a:t>4</a:t>
            </a:fld>
            <a:endParaRPr lang="en-US" dirty="0"/>
          </a:p>
        </p:txBody>
      </p:sp>
    </p:spTree>
    <p:extLst>
      <p:ext uri="{BB962C8B-B14F-4D97-AF65-F5344CB8AC3E}">
        <p14:creationId xmlns:p14="http://schemas.microsoft.com/office/powerpoint/2010/main" val="12646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GB" dirty="0">
                <a:solidFill>
                  <a:schemeClr val="tx2">
                    <a:lumMod val="60000"/>
                    <a:lumOff val="40000"/>
                  </a:schemeClr>
                </a:solidFill>
              </a:rPr>
              <a:t>FNPPs and Radioactive Material </a:t>
            </a:r>
            <a:br>
              <a:rPr lang="en-GB" dirty="0">
                <a:solidFill>
                  <a:schemeClr val="tx2">
                    <a:lumMod val="60000"/>
                    <a:lumOff val="40000"/>
                  </a:schemeClr>
                </a:solidFill>
              </a:rPr>
            </a:br>
            <a:r>
              <a:rPr lang="en-GB" dirty="0">
                <a:solidFill>
                  <a:schemeClr val="tx2">
                    <a:lumMod val="60000"/>
                    <a:lumOff val="40000"/>
                  </a:schemeClr>
                </a:solidFill>
              </a:rPr>
              <a:t>Deployment Scenarios</a:t>
            </a:r>
            <a:endParaRPr lang="en-US" b="1"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8C9D3B9C-34F1-49AB-8EA6-0539D70F951D}" type="slidenum">
              <a:rPr lang="en-US" smtClean="0"/>
              <a:pPr/>
              <a:t>5</a:t>
            </a:fld>
            <a:endParaRPr lang="en-US" dirty="0"/>
          </a:p>
        </p:txBody>
      </p:sp>
      <p:grpSp>
        <p:nvGrpSpPr>
          <p:cNvPr id="7" name="Group 6">
            <a:extLst>
              <a:ext uri="{FF2B5EF4-FFF2-40B4-BE49-F238E27FC236}">
                <a16:creationId xmlns:a16="http://schemas.microsoft.com/office/drawing/2014/main" id="{AE2CF335-0480-48EF-9A77-E124F73C023E}"/>
              </a:ext>
            </a:extLst>
          </p:cNvPr>
          <p:cNvGrpSpPr/>
          <p:nvPr/>
        </p:nvGrpSpPr>
        <p:grpSpPr>
          <a:xfrm>
            <a:off x="2477047" y="722155"/>
            <a:ext cx="6477466" cy="5999320"/>
            <a:chOff x="1642135" y="-1028523"/>
            <a:chExt cx="8909002" cy="8903571"/>
          </a:xfrm>
        </p:grpSpPr>
        <p:sp>
          <p:nvSpPr>
            <p:cNvPr id="8" name="Rectangle 66">
              <a:extLst>
                <a:ext uri="{FF2B5EF4-FFF2-40B4-BE49-F238E27FC236}">
                  <a16:creationId xmlns:a16="http://schemas.microsoft.com/office/drawing/2014/main" id="{30E21616-4218-4AF9-B8D3-6A4AECB48B7D}"/>
                </a:ext>
              </a:extLst>
            </p:cNvPr>
            <p:cNvSpPr/>
            <p:nvPr/>
          </p:nvSpPr>
          <p:spPr>
            <a:xfrm>
              <a:off x="6456316" y="-18986"/>
              <a:ext cx="4094821" cy="3447985"/>
            </a:xfrm>
            <a:custGeom>
              <a:avLst/>
              <a:gdLst>
                <a:gd name="connsiteX0" fmla="*/ 0 w 2266021"/>
                <a:gd name="connsiteY0" fmla="*/ 0 h 1911285"/>
                <a:gd name="connsiteX1" fmla="*/ 2266021 w 2266021"/>
                <a:gd name="connsiteY1" fmla="*/ 0 h 1911285"/>
                <a:gd name="connsiteX2" fmla="*/ 2266021 w 2266021"/>
                <a:gd name="connsiteY2" fmla="*/ 1911285 h 1911285"/>
                <a:gd name="connsiteX3" fmla="*/ 0 w 2266021"/>
                <a:gd name="connsiteY3" fmla="*/ 1911285 h 1911285"/>
                <a:gd name="connsiteX4" fmla="*/ 0 w 2266021"/>
                <a:gd name="connsiteY4" fmla="*/ 0 h 1911285"/>
                <a:gd name="connsiteX0" fmla="*/ 0 w 2266021"/>
                <a:gd name="connsiteY0" fmla="*/ 1219200 h 3130485"/>
                <a:gd name="connsiteX1" fmla="*/ 475321 w 2266021"/>
                <a:gd name="connsiteY1" fmla="*/ 0 h 3130485"/>
                <a:gd name="connsiteX2" fmla="*/ 2266021 w 2266021"/>
                <a:gd name="connsiteY2" fmla="*/ 3130485 h 3130485"/>
                <a:gd name="connsiteX3" fmla="*/ 0 w 2266021"/>
                <a:gd name="connsiteY3" fmla="*/ 3130485 h 3130485"/>
                <a:gd name="connsiteX4" fmla="*/ 0 w 2266021"/>
                <a:gd name="connsiteY4" fmla="*/ 1219200 h 3130485"/>
                <a:gd name="connsiteX0" fmla="*/ 0 w 4094821"/>
                <a:gd name="connsiteY0" fmla="*/ 1219200 h 3130485"/>
                <a:gd name="connsiteX1" fmla="*/ 475321 w 4094821"/>
                <a:gd name="connsiteY1" fmla="*/ 0 h 3130485"/>
                <a:gd name="connsiteX2" fmla="*/ 4094821 w 4094821"/>
                <a:gd name="connsiteY2" fmla="*/ 3130485 h 3130485"/>
                <a:gd name="connsiteX3" fmla="*/ 0 w 4094821"/>
                <a:gd name="connsiteY3" fmla="*/ 3130485 h 3130485"/>
                <a:gd name="connsiteX4" fmla="*/ 0 w 4094821"/>
                <a:gd name="connsiteY4" fmla="*/ 1219200 h 3130485"/>
                <a:gd name="connsiteX0" fmla="*/ 0 w 4094821"/>
                <a:gd name="connsiteY0" fmla="*/ 1536700 h 3447985"/>
                <a:gd name="connsiteX1" fmla="*/ 703921 w 4094821"/>
                <a:gd name="connsiteY1" fmla="*/ 0 h 3447985"/>
                <a:gd name="connsiteX2" fmla="*/ 4094821 w 4094821"/>
                <a:gd name="connsiteY2" fmla="*/ 3447985 h 3447985"/>
                <a:gd name="connsiteX3" fmla="*/ 0 w 4094821"/>
                <a:gd name="connsiteY3" fmla="*/ 3447985 h 3447985"/>
                <a:gd name="connsiteX4" fmla="*/ 0 w 4094821"/>
                <a:gd name="connsiteY4" fmla="*/ 1536700 h 344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4821" h="3447985">
                  <a:moveTo>
                    <a:pt x="0" y="1536700"/>
                  </a:moveTo>
                  <a:lnTo>
                    <a:pt x="703921" y="0"/>
                  </a:lnTo>
                  <a:lnTo>
                    <a:pt x="4094821" y="3447985"/>
                  </a:lnTo>
                  <a:lnTo>
                    <a:pt x="0" y="3447985"/>
                  </a:lnTo>
                  <a:lnTo>
                    <a:pt x="0" y="1536700"/>
                  </a:lnTo>
                  <a:close/>
                </a:path>
              </a:pathLst>
            </a:custGeom>
            <a:gradFill flip="none" rotWithShape="1">
              <a:gsLst>
                <a:gs pos="62000">
                  <a:srgbClr val="0D8683">
                    <a:alpha val="0"/>
                  </a:srgbClr>
                </a:gs>
                <a:gs pos="100000">
                  <a:srgbClr val="36D8DA"/>
                </a:gs>
              </a:gsLst>
              <a:lin ang="7800000" scaled="0"/>
              <a:tileRect/>
            </a:gra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9" name="Rectangle 66">
              <a:extLst>
                <a:ext uri="{FF2B5EF4-FFF2-40B4-BE49-F238E27FC236}">
                  <a16:creationId xmlns:a16="http://schemas.microsoft.com/office/drawing/2014/main" id="{6D6D1123-56A5-457E-ADC9-B1DA5074288D}"/>
                </a:ext>
              </a:extLst>
            </p:cNvPr>
            <p:cNvSpPr/>
            <p:nvPr/>
          </p:nvSpPr>
          <p:spPr>
            <a:xfrm rot="5400000">
              <a:off x="5772900" y="4103645"/>
              <a:ext cx="4094821" cy="3447985"/>
            </a:xfrm>
            <a:custGeom>
              <a:avLst/>
              <a:gdLst>
                <a:gd name="connsiteX0" fmla="*/ 0 w 2266021"/>
                <a:gd name="connsiteY0" fmla="*/ 0 h 1911285"/>
                <a:gd name="connsiteX1" fmla="*/ 2266021 w 2266021"/>
                <a:gd name="connsiteY1" fmla="*/ 0 h 1911285"/>
                <a:gd name="connsiteX2" fmla="*/ 2266021 w 2266021"/>
                <a:gd name="connsiteY2" fmla="*/ 1911285 h 1911285"/>
                <a:gd name="connsiteX3" fmla="*/ 0 w 2266021"/>
                <a:gd name="connsiteY3" fmla="*/ 1911285 h 1911285"/>
                <a:gd name="connsiteX4" fmla="*/ 0 w 2266021"/>
                <a:gd name="connsiteY4" fmla="*/ 0 h 1911285"/>
                <a:gd name="connsiteX0" fmla="*/ 0 w 2266021"/>
                <a:gd name="connsiteY0" fmla="*/ 1219200 h 3130485"/>
                <a:gd name="connsiteX1" fmla="*/ 475321 w 2266021"/>
                <a:gd name="connsiteY1" fmla="*/ 0 h 3130485"/>
                <a:gd name="connsiteX2" fmla="*/ 2266021 w 2266021"/>
                <a:gd name="connsiteY2" fmla="*/ 3130485 h 3130485"/>
                <a:gd name="connsiteX3" fmla="*/ 0 w 2266021"/>
                <a:gd name="connsiteY3" fmla="*/ 3130485 h 3130485"/>
                <a:gd name="connsiteX4" fmla="*/ 0 w 2266021"/>
                <a:gd name="connsiteY4" fmla="*/ 1219200 h 3130485"/>
                <a:gd name="connsiteX0" fmla="*/ 0 w 4094821"/>
                <a:gd name="connsiteY0" fmla="*/ 1219200 h 3130485"/>
                <a:gd name="connsiteX1" fmla="*/ 475321 w 4094821"/>
                <a:gd name="connsiteY1" fmla="*/ 0 h 3130485"/>
                <a:gd name="connsiteX2" fmla="*/ 4094821 w 4094821"/>
                <a:gd name="connsiteY2" fmla="*/ 3130485 h 3130485"/>
                <a:gd name="connsiteX3" fmla="*/ 0 w 4094821"/>
                <a:gd name="connsiteY3" fmla="*/ 3130485 h 3130485"/>
                <a:gd name="connsiteX4" fmla="*/ 0 w 4094821"/>
                <a:gd name="connsiteY4" fmla="*/ 1219200 h 3130485"/>
                <a:gd name="connsiteX0" fmla="*/ 0 w 4094821"/>
                <a:gd name="connsiteY0" fmla="*/ 1536700 h 3447985"/>
                <a:gd name="connsiteX1" fmla="*/ 703921 w 4094821"/>
                <a:gd name="connsiteY1" fmla="*/ 0 h 3447985"/>
                <a:gd name="connsiteX2" fmla="*/ 4094821 w 4094821"/>
                <a:gd name="connsiteY2" fmla="*/ 3447985 h 3447985"/>
                <a:gd name="connsiteX3" fmla="*/ 0 w 4094821"/>
                <a:gd name="connsiteY3" fmla="*/ 3447985 h 3447985"/>
                <a:gd name="connsiteX4" fmla="*/ 0 w 4094821"/>
                <a:gd name="connsiteY4" fmla="*/ 1536700 h 344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4821" h="3447985">
                  <a:moveTo>
                    <a:pt x="0" y="1536700"/>
                  </a:moveTo>
                  <a:lnTo>
                    <a:pt x="703921" y="0"/>
                  </a:lnTo>
                  <a:lnTo>
                    <a:pt x="4094821" y="3447985"/>
                  </a:lnTo>
                  <a:lnTo>
                    <a:pt x="0" y="3447985"/>
                  </a:lnTo>
                  <a:lnTo>
                    <a:pt x="0" y="1536700"/>
                  </a:lnTo>
                  <a:close/>
                </a:path>
              </a:pathLst>
            </a:custGeom>
            <a:gradFill flip="none" rotWithShape="1">
              <a:gsLst>
                <a:gs pos="100000">
                  <a:srgbClr val="5F8C8D"/>
                </a:gs>
                <a:gs pos="59000">
                  <a:srgbClr val="2D4E4D">
                    <a:alpha val="0"/>
                  </a:srgbClr>
                </a:gs>
              </a:gsLst>
              <a:lin ang="8400000" scaled="0"/>
              <a:tileRect/>
            </a:gra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10" name="Freeform 5">
              <a:extLst>
                <a:ext uri="{FF2B5EF4-FFF2-40B4-BE49-F238E27FC236}">
                  <a16:creationId xmlns:a16="http://schemas.microsoft.com/office/drawing/2014/main" id="{72680FB6-8B0D-4C6F-BB16-48C59174DC73}"/>
                </a:ext>
              </a:extLst>
            </p:cNvPr>
            <p:cNvSpPr>
              <a:spLocks/>
            </p:cNvSpPr>
            <p:nvPr/>
          </p:nvSpPr>
          <p:spPr bwMode="auto">
            <a:xfrm>
              <a:off x="6096954" y="1487808"/>
              <a:ext cx="1942465" cy="1941192"/>
            </a:xfrm>
            <a:custGeom>
              <a:avLst/>
              <a:gdLst>
                <a:gd name="T0" fmla="*/ 812 w 812"/>
                <a:gd name="T1" fmla="*/ 812 h 812"/>
                <a:gd name="T2" fmla="*/ 0 w 812"/>
                <a:gd name="T3" fmla="*/ 812 h 812"/>
                <a:gd name="T4" fmla="*/ 0 w 812"/>
                <a:gd name="T5" fmla="*/ 0 h 812"/>
                <a:gd name="T6" fmla="*/ 812 w 812"/>
                <a:gd name="T7" fmla="*/ 812 h 812"/>
              </a:gdLst>
              <a:ahLst/>
              <a:cxnLst>
                <a:cxn ang="0">
                  <a:pos x="T0" y="T1"/>
                </a:cxn>
                <a:cxn ang="0">
                  <a:pos x="T2" y="T3"/>
                </a:cxn>
                <a:cxn ang="0">
                  <a:pos x="T4" y="T5"/>
                </a:cxn>
                <a:cxn ang="0">
                  <a:pos x="T6" y="T7"/>
                </a:cxn>
              </a:cxnLst>
              <a:rect l="0" t="0" r="r" b="b"/>
              <a:pathLst>
                <a:path w="812" h="812">
                  <a:moveTo>
                    <a:pt x="812" y="812"/>
                  </a:moveTo>
                  <a:cubicBezTo>
                    <a:pt x="0" y="812"/>
                    <a:pt x="0" y="812"/>
                    <a:pt x="0" y="812"/>
                  </a:cubicBezTo>
                  <a:cubicBezTo>
                    <a:pt x="0" y="0"/>
                    <a:pt x="0" y="0"/>
                    <a:pt x="0" y="0"/>
                  </a:cubicBezTo>
                  <a:cubicBezTo>
                    <a:pt x="449" y="0"/>
                    <a:pt x="812" y="363"/>
                    <a:pt x="812" y="812"/>
                  </a:cubicBezTo>
                  <a:close/>
                </a:path>
              </a:pathLst>
            </a:custGeom>
            <a:gradFill flip="none" rotWithShape="1">
              <a:gsLst>
                <a:gs pos="91000">
                  <a:srgbClr val="0D8683"/>
                </a:gs>
                <a:gs pos="54000">
                  <a:srgbClr val="36D8DA"/>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11" name="Rectangle 66">
              <a:extLst>
                <a:ext uri="{FF2B5EF4-FFF2-40B4-BE49-F238E27FC236}">
                  <a16:creationId xmlns:a16="http://schemas.microsoft.com/office/drawing/2014/main" id="{9A584BDA-B409-4DC7-8F53-BA8959DEAF0E}"/>
                </a:ext>
              </a:extLst>
            </p:cNvPr>
            <p:cNvSpPr/>
            <p:nvPr/>
          </p:nvSpPr>
          <p:spPr>
            <a:xfrm rot="16200000">
              <a:off x="2324915" y="-705105"/>
              <a:ext cx="4094821" cy="3447985"/>
            </a:xfrm>
            <a:custGeom>
              <a:avLst/>
              <a:gdLst>
                <a:gd name="connsiteX0" fmla="*/ 0 w 2266021"/>
                <a:gd name="connsiteY0" fmla="*/ 0 h 1911285"/>
                <a:gd name="connsiteX1" fmla="*/ 2266021 w 2266021"/>
                <a:gd name="connsiteY1" fmla="*/ 0 h 1911285"/>
                <a:gd name="connsiteX2" fmla="*/ 2266021 w 2266021"/>
                <a:gd name="connsiteY2" fmla="*/ 1911285 h 1911285"/>
                <a:gd name="connsiteX3" fmla="*/ 0 w 2266021"/>
                <a:gd name="connsiteY3" fmla="*/ 1911285 h 1911285"/>
                <a:gd name="connsiteX4" fmla="*/ 0 w 2266021"/>
                <a:gd name="connsiteY4" fmla="*/ 0 h 1911285"/>
                <a:gd name="connsiteX0" fmla="*/ 0 w 2266021"/>
                <a:gd name="connsiteY0" fmla="*/ 1219200 h 3130485"/>
                <a:gd name="connsiteX1" fmla="*/ 475321 w 2266021"/>
                <a:gd name="connsiteY1" fmla="*/ 0 h 3130485"/>
                <a:gd name="connsiteX2" fmla="*/ 2266021 w 2266021"/>
                <a:gd name="connsiteY2" fmla="*/ 3130485 h 3130485"/>
                <a:gd name="connsiteX3" fmla="*/ 0 w 2266021"/>
                <a:gd name="connsiteY3" fmla="*/ 3130485 h 3130485"/>
                <a:gd name="connsiteX4" fmla="*/ 0 w 2266021"/>
                <a:gd name="connsiteY4" fmla="*/ 1219200 h 3130485"/>
                <a:gd name="connsiteX0" fmla="*/ 0 w 4094821"/>
                <a:gd name="connsiteY0" fmla="*/ 1219200 h 3130485"/>
                <a:gd name="connsiteX1" fmla="*/ 475321 w 4094821"/>
                <a:gd name="connsiteY1" fmla="*/ 0 h 3130485"/>
                <a:gd name="connsiteX2" fmla="*/ 4094821 w 4094821"/>
                <a:gd name="connsiteY2" fmla="*/ 3130485 h 3130485"/>
                <a:gd name="connsiteX3" fmla="*/ 0 w 4094821"/>
                <a:gd name="connsiteY3" fmla="*/ 3130485 h 3130485"/>
                <a:gd name="connsiteX4" fmla="*/ 0 w 4094821"/>
                <a:gd name="connsiteY4" fmla="*/ 1219200 h 3130485"/>
                <a:gd name="connsiteX0" fmla="*/ 0 w 4094821"/>
                <a:gd name="connsiteY0" fmla="*/ 1536700 h 3447985"/>
                <a:gd name="connsiteX1" fmla="*/ 703921 w 4094821"/>
                <a:gd name="connsiteY1" fmla="*/ 0 h 3447985"/>
                <a:gd name="connsiteX2" fmla="*/ 4094821 w 4094821"/>
                <a:gd name="connsiteY2" fmla="*/ 3447985 h 3447985"/>
                <a:gd name="connsiteX3" fmla="*/ 0 w 4094821"/>
                <a:gd name="connsiteY3" fmla="*/ 3447985 h 3447985"/>
                <a:gd name="connsiteX4" fmla="*/ 0 w 4094821"/>
                <a:gd name="connsiteY4" fmla="*/ 1536700 h 344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4821" h="3447985">
                  <a:moveTo>
                    <a:pt x="0" y="1536700"/>
                  </a:moveTo>
                  <a:lnTo>
                    <a:pt x="703921" y="0"/>
                  </a:lnTo>
                  <a:lnTo>
                    <a:pt x="4094821" y="3447985"/>
                  </a:lnTo>
                  <a:lnTo>
                    <a:pt x="0" y="3447985"/>
                  </a:lnTo>
                  <a:lnTo>
                    <a:pt x="0" y="1536700"/>
                  </a:lnTo>
                  <a:close/>
                </a:path>
              </a:pathLst>
            </a:custGeom>
            <a:gradFill flip="none" rotWithShape="1">
              <a:gsLst>
                <a:gs pos="64000">
                  <a:srgbClr val="6CB10B">
                    <a:alpha val="0"/>
                  </a:srgbClr>
                </a:gs>
                <a:gs pos="100000">
                  <a:srgbClr val="AFE92C"/>
                </a:gs>
              </a:gsLst>
              <a:lin ang="8400000" scaled="0"/>
              <a:tileRect/>
            </a:gra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12" name="Freeform 6">
              <a:extLst>
                <a:ext uri="{FF2B5EF4-FFF2-40B4-BE49-F238E27FC236}">
                  <a16:creationId xmlns:a16="http://schemas.microsoft.com/office/drawing/2014/main" id="{37E626D9-1FCC-4554-B52D-3D81B55FCB26}"/>
                </a:ext>
              </a:extLst>
            </p:cNvPr>
            <p:cNvSpPr>
              <a:spLocks/>
            </p:cNvSpPr>
            <p:nvPr/>
          </p:nvSpPr>
          <p:spPr bwMode="auto">
            <a:xfrm>
              <a:off x="4152581" y="1487808"/>
              <a:ext cx="1943737" cy="1941192"/>
            </a:xfrm>
            <a:custGeom>
              <a:avLst/>
              <a:gdLst>
                <a:gd name="T0" fmla="*/ 812 w 812"/>
                <a:gd name="T1" fmla="*/ 0 h 812"/>
                <a:gd name="T2" fmla="*/ 812 w 812"/>
                <a:gd name="T3" fmla="*/ 812 h 812"/>
                <a:gd name="T4" fmla="*/ 0 w 812"/>
                <a:gd name="T5" fmla="*/ 812 h 812"/>
                <a:gd name="T6" fmla="*/ 812 w 812"/>
                <a:gd name="T7" fmla="*/ 0 h 812"/>
              </a:gdLst>
              <a:ahLst/>
              <a:cxnLst>
                <a:cxn ang="0">
                  <a:pos x="T0" y="T1"/>
                </a:cxn>
                <a:cxn ang="0">
                  <a:pos x="T2" y="T3"/>
                </a:cxn>
                <a:cxn ang="0">
                  <a:pos x="T4" y="T5"/>
                </a:cxn>
                <a:cxn ang="0">
                  <a:pos x="T6" y="T7"/>
                </a:cxn>
              </a:cxnLst>
              <a:rect l="0" t="0" r="r" b="b"/>
              <a:pathLst>
                <a:path w="812" h="812">
                  <a:moveTo>
                    <a:pt x="812" y="0"/>
                  </a:moveTo>
                  <a:cubicBezTo>
                    <a:pt x="812" y="812"/>
                    <a:pt x="812" y="812"/>
                    <a:pt x="812" y="812"/>
                  </a:cubicBezTo>
                  <a:cubicBezTo>
                    <a:pt x="0" y="812"/>
                    <a:pt x="0" y="812"/>
                    <a:pt x="0" y="812"/>
                  </a:cubicBezTo>
                  <a:cubicBezTo>
                    <a:pt x="0" y="363"/>
                    <a:pt x="363" y="0"/>
                    <a:pt x="812" y="0"/>
                  </a:cubicBezTo>
                  <a:close/>
                </a:path>
              </a:pathLst>
            </a:custGeom>
            <a:gradFill flip="none" rotWithShape="1">
              <a:gsLst>
                <a:gs pos="34000">
                  <a:srgbClr val="62A906"/>
                </a:gs>
                <a:gs pos="57000">
                  <a:srgbClr val="AFE92C"/>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13" name="Freeform 7">
              <a:extLst>
                <a:ext uri="{FF2B5EF4-FFF2-40B4-BE49-F238E27FC236}">
                  <a16:creationId xmlns:a16="http://schemas.microsoft.com/office/drawing/2014/main" id="{B0505F36-4DEE-448D-B250-A74B9ABE19BF}"/>
                </a:ext>
              </a:extLst>
            </p:cNvPr>
            <p:cNvSpPr>
              <a:spLocks/>
            </p:cNvSpPr>
            <p:nvPr/>
          </p:nvSpPr>
          <p:spPr bwMode="auto">
            <a:xfrm>
              <a:off x="4215549" y="1542508"/>
              <a:ext cx="3294685" cy="1778366"/>
            </a:xfrm>
            <a:custGeom>
              <a:avLst/>
              <a:gdLst>
                <a:gd name="T0" fmla="*/ 38 w 1377"/>
                <a:gd name="T1" fmla="*/ 744 h 744"/>
                <a:gd name="T2" fmla="*/ 34 w 1377"/>
                <a:gd name="T3" fmla="*/ 744 h 744"/>
                <a:gd name="T4" fmla="*/ 2 w 1377"/>
                <a:gd name="T5" fmla="*/ 704 h 744"/>
                <a:gd name="T6" fmla="*/ 257 w 1377"/>
                <a:gd name="T7" fmla="*/ 204 h 744"/>
                <a:gd name="T8" fmla="*/ 786 w 1377"/>
                <a:gd name="T9" fmla="*/ 0 h 744"/>
                <a:gd name="T10" fmla="*/ 1106 w 1377"/>
                <a:gd name="T11" fmla="*/ 68 h 744"/>
                <a:gd name="T12" fmla="*/ 1363 w 1377"/>
                <a:gd name="T13" fmla="*/ 252 h 744"/>
                <a:gd name="T14" fmla="*/ 1361 w 1377"/>
                <a:gd name="T15" fmla="*/ 303 h 744"/>
                <a:gd name="T16" fmla="*/ 1310 w 1377"/>
                <a:gd name="T17" fmla="*/ 301 h 744"/>
                <a:gd name="T18" fmla="*/ 786 w 1377"/>
                <a:gd name="T19" fmla="*/ 74 h 744"/>
                <a:gd name="T20" fmla="*/ 75 w 1377"/>
                <a:gd name="T21" fmla="*/ 711 h 744"/>
                <a:gd name="T22" fmla="*/ 38 w 1377"/>
                <a:gd name="T23"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7" h="744">
                  <a:moveTo>
                    <a:pt x="38" y="744"/>
                  </a:moveTo>
                  <a:cubicBezTo>
                    <a:pt x="37" y="744"/>
                    <a:pt x="36" y="744"/>
                    <a:pt x="34" y="744"/>
                  </a:cubicBezTo>
                  <a:cubicBezTo>
                    <a:pt x="14" y="742"/>
                    <a:pt x="0" y="724"/>
                    <a:pt x="2" y="704"/>
                  </a:cubicBezTo>
                  <a:cubicBezTo>
                    <a:pt x="23" y="511"/>
                    <a:pt x="113" y="334"/>
                    <a:pt x="257" y="204"/>
                  </a:cubicBezTo>
                  <a:cubicBezTo>
                    <a:pt x="403" y="73"/>
                    <a:pt x="590" y="0"/>
                    <a:pt x="786" y="0"/>
                  </a:cubicBezTo>
                  <a:cubicBezTo>
                    <a:pt x="897" y="0"/>
                    <a:pt x="1005" y="23"/>
                    <a:pt x="1106" y="68"/>
                  </a:cubicBezTo>
                  <a:cubicBezTo>
                    <a:pt x="1204" y="111"/>
                    <a:pt x="1290" y="173"/>
                    <a:pt x="1363" y="252"/>
                  </a:cubicBezTo>
                  <a:cubicBezTo>
                    <a:pt x="1377" y="266"/>
                    <a:pt x="1376" y="290"/>
                    <a:pt x="1361" y="303"/>
                  </a:cubicBezTo>
                  <a:cubicBezTo>
                    <a:pt x="1347" y="317"/>
                    <a:pt x="1323" y="316"/>
                    <a:pt x="1310" y="301"/>
                  </a:cubicBezTo>
                  <a:cubicBezTo>
                    <a:pt x="1175" y="157"/>
                    <a:pt x="984" y="74"/>
                    <a:pt x="786" y="74"/>
                  </a:cubicBezTo>
                  <a:cubicBezTo>
                    <a:pt x="420" y="74"/>
                    <a:pt x="114" y="348"/>
                    <a:pt x="75" y="711"/>
                  </a:cubicBezTo>
                  <a:cubicBezTo>
                    <a:pt x="73" y="730"/>
                    <a:pt x="57" y="744"/>
                    <a:pt x="38" y="744"/>
                  </a:cubicBezTo>
                  <a:close/>
                </a:path>
              </a:pathLst>
            </a:custGeom>
            <a:solidFill>
              <a:srgbClr val="FFFFFF">
                <a:alpha val="24000"/>
              </a:srgbClr>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14" name="Rectangle 66">
              <a:extLst>
                <a:ext uri="{FF2B5EF4-FFF2-40B4-BE49-F238E27FC236}">
                  <a16:creationId xmlns:a16="http://schemas.microsoft.com/office/drawing/2014/main" id="{153216E7-3F5B-4281-B573-35E7DDD71DBE}"/>
                </a:ext>
              </a:extLst>
            </p:cNvPr>
            <p:cNvSpPr/>
            <p:nvPr/>
          </p:nvSpPr>
          <p:spPr>
            <a:xfrm rot="10800000">
              <a:off x="1642135" y="3434267"/>
              <a:ext cx="4094821" cy="3447985"/>
            </a:xfrm>
            <a:custGeom>
              <a:avLst/>
              <a:gdLst>
                <a:gd name="connsiteX0" fmla="*/ 0 w 2266021"/>
                <a:gd name="connsiteY0" fmla="*/ 0 h 1911285"/>
                <a:gd name="connsiteX1" fmla="*/ 2266021 w 2266021"/>
                <a:gd name="connsiteY1" fmla="*/ 0 h 1911285"/>
                <a:gd name="connsiteX2" fmla="*/ 2266021 w 2266021"/>
                <a:gd name="connsiteY2" fmla="*/ 1911285 h 1911285"/>
                <a:gd name="connsiteX3" fmla="*/ 0 w 2266021"/>
                <a:gd name="connsiteY3" fmla="*/ 1911285 h 1911285"/>
                <a:gd name="connsiteX4" fmla="*/ 0 w 2266021"/>
                <a:gd name="connsiteY4" fmla="*/ 0 h 1911285"/>
                <a:gd name="connsiteX0" fmla="*/ 0 w 2266021"/>
                <a:gd name="connsiteY0" fmla="*/ 1219200 h 3130485"/>
                <a:gd name="connsiteX1" fmla="*/ 475321 w 2266021"/>
                <a:gd name="connsiteY1" fmla="*/ 0 h 3130485"/>
                <a:gd name="connsiteX2" fmla="*/ 2266021 w 2266021"/>
                <a:gd name="connsiteY2" fmla="*/ 3130485 h 3130485"/>
                <a:gd name="connsiteX3" fmla="*/ 0 w 2266021"/>
                <a:gd name="connsiteY3" fmla="*/ 3130485 h 3130485"/>
                <a:gd name="connsiteX4" fmla="*/ 0 w 2266021"/>
                <a:gd name="connsiteY4" fmla="*/ 1219200 h 3130485"/>
                <a:gd name="connsiteX0" fmla="*/ 0 w 4094821"/>
                <a:gd name="connsiteY0" fmla="*/ 1219200 h 3130485"/>
                <a:gd name="connsiteX1" fmla="*/ 475321 w 4094821"/>
                <a:gd name="connsiteY1" fmla="*/ 0 h 3130485"/>
                <a:gd name="connsiteX2" fmla="*/ 4094821 w 4094821"/>
                <a:gd name="connsiteY2" fmla="*/ 3130485 h 3130485"/>
                <a:gd name="connsiteX3" fmla="*/ 0 w 4094821"/>
                <a:gd name="connsiteY3" fmla="*/ 3130485 h 3130485"/>
                <a:gd name="connsiteX4" fmla="*/ 0 w 4094821"/>
                <a:gd name="connsiteY4" fmla="*/ 1219200 h 3130485"/>
                <a:gd name="connsiteX0" fmla="*/ 0 w 4094821"/>
                <a:gd name="connsiteY0" fmla="*/ 1536700 h 3447985"/>
                <a:gd name="connsiteX1" fmla="*/ 703921 w 4094821"/>
                <a:gd name="connsiteY1" fmla="*/ 0 h 3447985"/>
                <a:gd name="connsiteX2" fmla="*/ 4094821 w 4094821"/>
                <a:gd name="connsiteY2" fmla="*/ 3447985 h 3447985"/>
                <a:gd name="connsiteX3" fmla="*/ 0 w 4094821"/>
                <a:gd name="connsiteY3" fmla="*/ 3447985 h 3447985"/>
                <a:gd name="connsiteX4" fmla="*/ 0 w 4094821"/>
                <a:gd name="connsiteY4" fmla="*/ 1536700 h 344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4821" h="3447985">
                  <a:moveTo>
                    <a:pt x="0" y="1536700"/>
                  </a:moveTo>
                  <a:lnTo>
                    <a:pt x="703921" y="0"/>
                  </a:lnTo>
                  <a:lnTo>
                    <a:pt x="4094821" y="3447985"/>
                  </a:lnTo>
                  <a:lnTo>
                    <a:pt x="0" y="3447985"/>
                  </a:lnTo>
                  <a:lnTo>
                    <a:pt x="0" y="1536700"/>
                  </a:lnTo>
                  <a:close/>
                </a:path>
              </a:pathLst>
            </a:custGeom>
            <a:gradFill flip="none" rotWithShape="1">
              <a:gsLst>
                <a:gs pos="100000">
                  <a:srgbClr val="34A4E7"/>
                </a:gs>
                <a:gs pos="63000">
                  <a:srgbClr val="093B73">
                    <a:alpha val="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15" name="Freeform 8">
              <a:extLst>
                <a:ext uri="{FF2B5EF4-FFF2-40B4-BE49-F238E27FC236}">
                  <a16:creationId xmlns:a16="http://schemas.microsoft.com/office/drawing/2014/main" id="{27193BAF-1BBA-49A9-A87A-55C6D2C44DE9}"/>
                </a:ext>
              </a:extLst>
            </p:cNvPr>
            <p:cNvSpPr>
              <a:spLocks/>
            </p:cNvSpPr>
            <p:nvPr/>
          </p:nvSpPr>
          <p:spPr bwMode="auto">
            <a:xfrm>
              <a:off x="4153217" y="3429000"/>
              <a:ext cx="1943737" cy="1941192"/>
            </a:xfrm>
            <a:custGeom>
              <a:avLst/>
              <a:gdLst>
                <a:gd name="T0" fmla="*/ 812 w 812"/>
                <a:gd name="T1" fmla="*/ 0 h 812"/>
                <a:gd name="T2" fmla="*/ 812 w 812"/>
                <a:gd name="T3" fmla="*/ 812 h 812"/>
                <a:gd name="T4" fmla="*/ 0 w 812"/>
                <a:gd name="T5" fmla="*/ 0 h 812"/>
                <a:gd name="T6" fmla="*/ 812 w 812"/>
                <a:gd name="T7" fmla="*/ 0 h 812"/>
              </a:gdLst>
              <a:ahLst/>
              <a:cxnLst>
                <a:cxn ang="0">
                  <a:pos x="T0" y="T1"/>
                </a:cxn>
                <a:cxn ang="0">
                  <a:pos x="T2" y="T3"/>
                </a:cxn>
                <a:cxn ang="0">
                  <a:pos x="T4" y="T5"/>
                </a:cxn>
                <a:cxn ang="0">
                  <a:pos x="T6" y="T7"/>
                </a:cxn>
              </a:cxnLst>
              <a:rect l="0" t="0" r="r" b="b"/>
              <a:pathLst>
                <a:path w="812" h="812">
                  <a:moveTo>
                    <a:pt x="812" y="0"/>
                  </a:moveTo>
                  <a:cubicBezTo>
                    <a:pt x="812" y="812"/>
                    <a:pt x="812" y="812"/>
                    <a:pt x="812" y="812"/>
                  </a:cubicBezTo>
                  <a:cubicBezTo>
                    <a:pt x="363" y="812"/>
                    <a:pt x="0" y="449"/>
                    <a:pt x="0" y="0"/>
                  </a:cubicBezTo>
                  <a:lnTo>
                    <a:pt x="812" y="0"/>
                  </a:lnTo>
                  <a:close/>
                </a:path>
              </a:pathLst>
            </a:custGeom>
            <a:gradFill flip="none" rotWithShape="1">
              <a:gsLst>
                <a:gs pos="61000">
                  <a:srgbClr val="34A4E7"/>
                </a:gs>
                <a:gs pos="36000">
                  <a:srgbClr val="093B73"/>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16" name="Freeform 9">
              <a:extLst>
                <a:ext uri="{FF2B5EF4-FFF2-40B4-BE49-F238E27FC236}">
                  <a16:creationId xmlns:a16="http://schemas.microsoft.com/office/drawing/2014/main" id="{B7918CA6-C5DD-4FED-9275-4B354187B55E}"/>
                </a:ext>
              </a:extLst>
            </p:cNvPr>
            <p:cNvSpPr>
              <a:spLocks/>
            </p:cNvSpPr>
            <p:nvPr/>
          </p:nvSpPr>
          <p:spPr bwMode="auto">
            <a:xfrm>
              <a:off x="6096954" y="3429000"/>
              <a:ext cx="1942465" cy="1941192"/>
            </a:xfrm>
            <a:custGeom>
              <a:avLst/>
              <a:gdLst>
                <a:gd name="T0" fmla="*/ 812 w 812"/>
                <a:gd name="T1" fmla="*/ 0 h 812"/>
                <a:gd name="T2" fmla="*/ 0 w 812"/>
                <a:gd name="T3" fmla="*/ 812 h 812"/>
                <a:gd name="T4" fmla="*/ 0 w 812"/>
                <a:gd name="T5" fmla="*/ 0 h 812"/>
                <a:gd name="T6" fmla="*/ 812 w 812"/>
                <a:gd name="T7" fmla="*/ 0 h 812"/>
              </a:gdLst>
              <a:ahLst/>
              <a:cxnLst>
                <a:cxn ang="0">
                  <a:pos x="T0" y="T1"/>
                </a:cxn>
                <a:cxn ang="0">
                  <a:pos x="T2" y="T3"/>
                </a:cxn>
                <a:cxn ang="0">
                  <a:pos x="T4" y="T5"/>
                </a:cxn>
                <a:cxn ang="0">
                  <a:pos x="T6" y="T7"/>
                </a:cxn>
              </a:cxnLst>
              <a:rect l="0" t="0" r="r" b="b"/>
              <a:pathLst>
                <a:path w="812" h="812">
                  <a:moveTo>
                    <a:pt x="812" y="0"/>
                  </a:moveTo>
                  <a:cubicBezTo>
                    <a:pt x="812" y="449"/>
                    <a:pt x="449" y="812"/>
                    <a:pt x="0" y="812"/>
                  </a:cubicBezTo>
                  <a:cubicBezTo>
                    <a:pt x="0" y="0"/>
                    <a:pt x="0" y="0"/>
                    <a:pt x="0" y="0"/>
                  </a:cubicBezTo>
                  <a:lnTo>
                    <a:pt x="812" y="0"/>
                  </a:lnTo>
                  <a:close/>
                </a:path>
              </a:pathLst>
            </a:custGeom>
            <a:gradFill flip="none" rotWithShape="1">
              <a:gsLst>
                <a:gs pos="68000">
                  <a:srgbClr val="5F8C8D"/>
                </a:gs>
                <a:gs pos="36000">
                  <a:srgbClr val="2D4E4D"/>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17" name="Freeform 10">
              <a:extLst>
                <a:ext uri="{FF2B5EF4-FFF2-40B4-BE49-F238E27FC236}">
                  <a16:creationId xmlns:a16="http://schemas.microsoft.com/office/drawing/2014/main" id="{1BC5FCAE-D991-477E-BAB5-E5D4ECACF7E3}"/>
                </a:ext>
              </a:extLst>
            </p:cNvPr>
            <p:cNvSpPr>
              <a:spLocks/>
            </p:cNvSpPr>
            <p:nvPr/>
          </p:nvSpPr>
          <p:spPr bwMode="auto">
            <a:xfrm>
              <a:off x="6096954" y="1487808"/>
              <a:ext cx="1380206" cy="1941192"/>
            </a:xfrm>
            <a:custGeom>
              <a:avLst/>
              <a:gdLst>
                <a:gd name="T0" fmla="*/ 0 w 577"/>
                <a:gd name="T1" fmla="*/ 812 h 812"/>
                <a:gd name="T2" fmla="*/ 148 w 577"/>
                <a:gd name="T3" fmla="*/ 13 h 812"/>
                <a:gd name="T4" fmla="*/ 227 w 577"/>
                <a:gd name="T5" fmla="*/ 272 h 812"/>
                <a:gd name="T6" fmla="*/ 248 w 577"/>
                <a:gd name="T7" fmla="*/ 282 h 812"/>
                <a:gd name="T8" fmla="*/ 259 w 577"/>
                <a:gd name="T9" fmla="*/ 287 h 812"/>
                <a:gd name="T10" fmla="*/ 278 w 577"/>
                <a:gd name="T11" fmla="*/ 298 h 812"/>
                <a:gd name="T12" fmla="*/ 289 w 577"/>
                <a:gd name="T13" fmla="*/ 304 h 812"/>
                <a:gd name="T14" fmla="*/ 309 w 577"/>
                <a:gd name="T15" fmla="*/ 317 h 812"/>
                <a:gd name="T16" fmla="*/ 338 w 577"/>
                <a:gd name="T17" fmla="*/ 336 h 812"/>
                <a:gd name="T18" fmla="*/ 357 w 577"/>
                <a:gd name="T19" fmla="*/ 350 h 812"/>
                <a:gd name="T20" fmla="*/ 366 w 577"/>
                <a:gd name="T21" fmla="*/ 358 h 812"/>
                <a:gd name="T22" fmla="*/ 384 w 577"/>
                <a:gd name="T23" fmla="*/ 373 h 812"/>
                <a:gd name="T24" fmla="*/ 401 w 577"/>
                <a:gd name="T25" fmla="*/ 389 h 812"/>
                <a:gd name="T26" fmla="*/ 417 w 577"/>
                <a:gd name="T27" fmla="*/ 405 h 812"/>
                <a:gd name="T28" fmla="*/ 425 w 577"/>
                <a:gd name="T29" fmla="*/ 414 h 812"/>
                <a:gd name="T30" fmla="*/ 434 w 577"/>
                <a:gd name="T31" fmla="*/ 425 h 812"/>
                <a:gd name="T32" fmla="*/ 448 w 577"/>
                <a:gd name="T33" fmla="*/ 441 h 812"/>
                <a:gd name="T34" fmla="*/ 463 w 577"/>
                <a:gd name="T35" fmla="*/ 461 h 812"/>
                <a:gd name="T36" fmla="*/ 475 w 577"/>
                <a:gd name="T37" fmla="*/ 477 h 812"/>
                <a:gd name="T38" fmla="*/ 481 w 577"/>
                <a:gd name="T39" fmla="*/ 487 h 812"/>
                <a:gd name="T40" fmla="*/ 488 w 577"/>
                <a:gd name="T41" fmla="*/ 497 h 812"/>
                <a:gd name="T42" fmla="*/ 494 w 577"/>
                <a:gd name="T43" fmla="*/ 508 h 812"/>
                <a:gd name="T44" fmla="*/ 500 w 577"/>
                <a:gd name="T45" fmla="*/ 517 h 812"/>
                <a:gd name="T46" fmla="*/ 519 w 577"/>
                <a:gd name="T47" fmla="*/ 553 h 812"/>
                <a:gd name="T48" fmla="*/ 523 w 577"/>
                <a:gd name="T49" fmla="*/ 561 h 812"/>
                <a:gd name="T50" fmla="*/ 528 w 577"/>
                <a:gd name="T51" fmla="*/ 573 h 812"/>
                <a:gd name="T52" fmla="*/ 532 w 577"/>
                <a:gd name="T53" fmla="*/ 583 h 812"/>
                <a:gd name="T54" fmla="*/ 540 w 577"/>
                <a:gd name="T55" fmla="*/ 604 h 812"/>
                <a:gd name="T56" fmla="*/ 551 w 577"/>
                <a:gd name="T57" fmla="*/ 636 h 812"/>
                <a:gd name="T58" fmla="*/ 555 w 577"/>
                <a:gd name="T59" fmla="*/ 649 h 812"/>
                <a:gd name="T60" fmla="*/ 558 w 577"/>
                <a:gd name="T61" fmla="*/ 659 h 812"/>
                <a:gd name="T62" fmla="*/ 561 w 577"/>
                <a:gd name="T63" fmla="*/ 671 h 812"/>
                <a:gd name="T64" fmla="*/ 564 w 577"/>
                <a:gd name="T65" fmla="*/ 686 h 812"/>
                <a:gd name="T66" fmla="*/ 566 w 577"/>
                <a:gd name="T67" fmla="*/ 697 h 812"/>
                <a:gd name="T68" fmla="*/ 571 w 577"/>
                <a:gd name="T69" fmla="*/ 725 h 812"/>
                <a:gd name="T70" fmla="*/ 572 w 577"/>
                <a:gd name="T71" fmla="*/ 735 h 812"/>
                <a:gd name="T72" fmla="*/ 574 w 577"/>
                <a:gd name="T73" fmla="*/ 752 h 812"/>
                <a:gd name="T74" fmla="*/ 575 w 577"/>
                <a:gd name="T75" fmla="*/ 769 h 812"/>
                <a:gd name="T76" fmla="*/ 576 w 577"/>
                <a:gd name="T77" fmla="*/ 782 h 812"/>
                <a:gd name="T78" fmla="*/ 577 w 577"/>
                <a:gd name="T79" fmla="*/ 79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7" h="812">
                  <a:moveTo>
                    <a:pt x="577" y="812"/>
                  </a:moveTo>
                  <a:cubicBezTo>
                    <a:pt x="0" y="812"/>
                    <a:pt x="0" y="812"/>
                    <a:pt x="0" y="812"/>
                  </a:cubicBezTo>
                  <a:cubicBezTo>
                    <a:pt x="0" y="0"/>
                    <a:pt x="0" y="0"/>
                    <a:pt x="0" y="0"/>
                  </a:cubicBezTo>
                  <a:cubicBezTo>
                    <a:pt x="51" y="0"/>
                    <a:pt x="100" y="4"/>
                    <a:pt x="148" y="13"/>
                  </a:cubicBezTo>
                  <a:cubicBezTo>
                    <a:pt x="148" y="153"/>
                    <a:pt x="148" y="153"/>
                    <a:pt x="148" y="153"/>
                  </a:cubicBezTo>
                  <a:cubicBezTo>
                    <a:pt x="148" y="205"/>
                    <a:pt x="179" y="252"/>
                    <a:pt x="227" y="272"/>
                  </a:cubicBezTo>
                  <a:cubicBezTo>
                    <a:pt x="231" y="274"/>
                    <a:pt x="234" y="275"/>
                    <a:pt x="237" y="277"/>
                  </a:cubicBezTo>
                  <a:cubicBezTo>
                    <a:pt x="241" y="279"/>
                    <a:pt x="244" y="280"/>
                    <a:pt x="248" y="282"/>
                  </a:cubicBezTo>
                  <a:cubicBezTo>
                    <a:pt x="248" y="282"/>
                    <a:pt x="249" y="282"/>
                    <a:pt x="249" y="283"/>
                  </a:cubicBezTo>
                  <a:cubicBezTo>
                    <a:pt x="252" y="284"/>
                    <a:pt x="255" y="286"/>
                    <a:pt x="259" y="287"/>
                  </a:cubicBezTo>
                  <a:cubicBezTo>
                    <a:pt x="262" y="289"/>
                    <a:pt x="266" y="291"/>
                    <a:pt x="269" y="293"/>
                  </a:cubicBezTo>
                  <a:cubicBezTo>
                    <a:pt x="272" y="294"/>
                    <a:pt x="275" y="296"/>
                    <a:pt x="278" y="298"/>
                  </a:cubicBezTo>
                  <a:cubicBezTo>
                    <a:pt x="279" y="298"/>
                    <a:pt x="280" y="299"/>
                    <a:pt x="280" y="299"/>
                  </a:cubicBezTo>
                  <a:cubicBezTo>
                    <a:pt x="283" y="301"/>
                    <a:pt x="286" y="302"/>
                    <a:pt x="289" y="304"/>
                  </a:cubicBezTo>
                  <a:cubicBezTo>
                    <a:pt x="293" y="306"/>
                    <a:pt x="296" y="308"/>
                    <a:pt x="300" y="310"/>
                  </a:cubicBezTo>
                  <a:cubicBezTo>
                    <a:pt x="303" y="312"/>
                    <a:pt x="306" y="314"/>
                    <a:pt x="309" y="317"/>
                  </a:cubicBezTo>
                  <a:cubicBezTo>
                    <a:pt x="313" y="319"/>
                    <a:pt x="316" y="321"/>
                    <a:pt x="319" y="323"/>
                  </a:cubicBezTo>
                  <a:cubicBezTo>
                    <a:pt x="326" y="327"/>
                    <a:pt x="332" y="332"/>
                    <a:pt x="338" y="336"/>
                  </a:cubicBezTo>
                  <a:cubicBezTo>
                    <a:pt x="341" y="339"/>
                    <a:pt x="345" y="341"/>
                    <a:pt x="348" y="343"/>
                  </a:cubicBezTo>
                  <a:cubicBezTo>
                    <a:pt x="351" y="346"/>
                    <a:pt x="354" y="348"/>
                    <a:pt x="357" y="350"/>
                  </a:cubicBezTo>
                  <a:cubicBezTo>
                    <a:pt x="357" y="351"/>
                    <a:pt x="357" y="351"/>
                    <a:pt x="357" y="351"/>
                  </a:cubicBezTo>
                  <a:cubicBezTo>
                    <a:pt x="360" y="353"/>
                    <a:pt x="363" y="356"/>
                    <a:pt x="366" y="358"/>
                  </a:cubicBezTo>
                  <a:cubicBezTo>
                    <a:pt x="369" y="361"/>
                    <a:pt x="372" y="363"/>
                    <a:pt x="375" y="366"/>
                  </a:cubicBezTo>
                  <a:cubicBezTo>
                    <a:pt x="378" y="368"/>
                    <a:pt x="381" y="371"/>
                    <a:pt x="384" y="373"/>
                  </a:cubicBezTo>
                  <a:cubicBezTo>
                    <a:pt x="387" y="376"/>
                    <a:pt x="389" y="379"/>
                    <a:pt x="392" y="381"/>
                  </a:cubicBezTo>
                  <a:cubicBezTo>
                    <a:pt x="395" y="384"/>
                    <a:pt x="398" y="386"/>
                    <a:pt x="401" y="389"/>
                  </a:cubicBezTo>
                  <a:cubicBezTo>
                    <a:pt x="403" y="392"/>
                    <a:pt x="406" y="395"/>
                    <a:pt x="409" y="397"/>
                  </a:cubicBezTo>
                  <a:cubicBezTo>
                    <a:pt x="412" y="400"/>
                    <a:pt x="414" y="403"/>
                    <a:pt x="417" y="405"/>
                  </a:cubicBezTo>
                  <a:cubicBezTo>
                    <a:pt x="417" y="406"/>
                    <a:pt x="417" y="406"/>
                    <a:pt x="417" y="406"/>
                  </a:cubicBezTo>
                  <a:cubicBezTo>
                    <a:pt x="420" y="409"/>
                    <a:pt x="422" y="412"/>
                    <a:pt x="425" y="414"/>
                  </a:cubicBezTo>
                  <a:cubicBezTo>
                    <a:pt x="427" y="417"/>
                    <a:pt x="429" y="419"/>
                    <a:pt x="431" y="421"/>
                  </a:cubicBezTo>
                  <a:cubicBezTo>
                    <a:pt x="432" y="422"/>
                    <a:pt x="433" y="423"/>
                    <a:pt x="434" y="425"/>
                  </a:cubicBezTo>
                  <a:cubicBezTo>
                    <a:pt x="436" y="427"/>
                    <a:pt x="438" y="429"/>
                    <a:pt x="440" y="432"/>
                  </a:cubicBezTo>
                  <a:cubicBezTo>
                    <a:pt x="443" y="435"/>
                    <a:pt x="445" y="438"/>
                    <a:pt x="448" y="441"/>
                  </a:cubicBezTo>
                  <a:cubicBezTo>
                    <a:pt x="450" y="444"/>
                    <a:pt x="453" y="447"/>
                    <a:pt x="455" y="450"/>
                  </a:cubicBezTo>
                  <a:cubicBezTo>
                    <a:pt x="458" y="454"/>
                    <a:pt x="461" y="457"/>
                    <a:pt x="463" y="461"/>
                  </a:cubicBezTo>
                  <a:cubicBezTo>
                    <a:pt x="465" y="464"/>
                    <a:pt x="467" y="466"/>
                    <a:pt x="469" y="469"/>
                  </a:cubicBezTo>
                  <a:cubicBezTo>
                    <a:pt x="471" y="472"/>
                    <a:pt x="473" y="474"/>
                    <a:pt x="475" y="477"/>
                  </a:cubicBezTo>
                  <a:cubicBezTo>
                    <a:pt x="476" y="478"/>
                    <a:pt x="476" y="479"/>
                    <a:pt x="477" y="480"/>
                  </a:cubicBezTo>
                  <a:cubicBezTo>
                    <a:pt x="478" y="483"/>
                    <a:pt x="480" y="485"/>
                    <a:pt x="481" y="487"/>
                  </a:cubicBezTo>
                  <a:cubicBezTo>
                    <a:pt x="482" y="488"/>
                    <a:pt x="482" y="488"/>
                    <a:pt x="483" y="489"/>
                  </a:cubicBezTo>
                  <a:cubicBezTo>
                    <a:pt x="484" y="492"/>
                    <a:pt x="486" y="494"/>
                    <a:pt x="488" y="497"/>
                  </a:cubicBezTo>
                  <a:cubicBezTo>
                    <a:pt x="488" y="498"/>
                    <a:pt x="488" y="498"/>
                    <a:pt x="489" y="498"/>
                  </a:cubicBezTo>
                  <a:cubicBezTo>
                    <a:pt x="491" y="501"/>
                    <a:pt x="492" y="505"/>
                    <a:pt x="494" y="508"/>
                  </a:cubicBezTo>
                  <a:cubicBezTo>
                    <a:pt x="494" y="508"/>
                    <a:pt x="495" y="508"/>
                    <a:pt x="495" y="508"/>
                  </a:cubicBezTo>
                  <a:cubicBezTo>
                    <a:pt x="496" y="511"/>
                    <a:pt x="498" y="514"/>
                    <a:pt x="500" y="517"/>
                  </a:cubicBezTo>
                  <a:cubicBezTo>
                    <a:pt x="505" y="527"/>
                    <a:pt x="511" y="537"/>
                    <a:pt x="516" y="547"/>
                  </a:cubicBezTo>
                  <a:cubicBezTo>
                    <a:pt x="517" y="549"/>
                    <a:pt x="518" y="551"/>
                    <a:pt x="519" y="553"/>
                  </a:cubicBezTo>
                  <a:cubicBezTo>
                    <a:pt x="520" y="555"/>
                    <a:pt x="521" y="557"/>
                    <a:pt x="522" y="559"/>
                  </a:cubicBezTo>
                  <a:cubicBezTo>
                    <a:pt x="522" y="560"/>
                    <a:pt x="522" y="560"/>
                    <a:pt x="523" y="561"/>
                  </a:cubicBezTo>
                  <a:cubicBezTo>
                    <a:pt x="524" y="564"/>
                    <a:pt x="525" y="566"/>
                    <a:pt x="526" y="569"/>
                  </a:cubicBezTo>
                  <a:cubicBezTo>
                    <a:pt x="527" y="570"/>
                    <a:pt x="527" y="571"/>
                    <a:pt x="528" y="573"/>
                  </a:cubicBezTo>
                  <a:cubicBezTo>
                    <a:pt x="529" y="575"/>
                    <a:pt x="530" y="576"/>
                    <a:pt x="530" y="578"/>
                  </a:cubicBezTo>
                  <a:cubicBezTo>
                    <a:pt x="531" y="580"/>
                    <a:pt x="532" y="582"/>
                    <a:pt x="532" y="583"/>
                  </a:cubicBezTo>
                  <a:cubicBezTo>
                    <a:pt x="534" y="586"/>
                    <a:pt x="535" y="590"/>
                    <a:pt x="536" y="593"/>
                  </a:cubicBezTo>
                  <a:cubicBezTo>
                    <a:pt x="538" y="596"/>
                    <a:pt x="539" y="600"/>
                    <a:pt x="540" y="604"/>
                  </a:cubicBezTo>
                  <a:cubicBezTo>
                    <a:pt x="542" y="607"/>
                    <a:pt x="543" y="611"/>
                    <a:pt x="544" y="615"/>
                  </a:cubicBezTo>
                  <a:cubicBezTo>
                    <a:pt x="547" y="622"/>
                    <a:pt x="549" y="629"/>
                    <a:pt x="551" y="636"/>
                  </a:cubicBezTo>
                  <a:cubicBezTo>
                    <a:pt x="552" y="637"/>
                    <a:pt x="552" y="639"/>
                    <a:pt x="553" y="640"/>
                  </a:cubicBezTo>
                  <a:cubicBezTo>
                    <a:pt x="554" y="643"/>
                    <a:pt x="554" y="646"/>
                    <a:pt x="555" y="649"/>
                  </a:cubicBezTo>
                  <a:cubicBezTo>
                    <a:pt x="555" y="649"/>
                    <a:pt x="555" y="649"/>
                    <a:pt x="555" y="650"/>
                  </a:cubicBezTo>
                  <a:cubicBezTo>
                    <a:pt x="556" y="653"/>
                    <a:pt x="557" y="656"/>
                    <a:pt x="558" y="659"/>
                  </a:cubicBezTo>
                  <a:cubicBezTo>
                    <a:pt x="558" y="660"/>
                    <a:pt x="558" y="661"/>
                    <a:pt x="559" y="662"/>
                  </a:cubicBezTo>
                  <a:cubicBezTo>
                    <a:pt x="559" y="665"/>
                    <a:pt x="560" y="668"/>
                    <a:pt x="561" y="671"/>
                  </a:cubicBezTo>
                  <a:cubicBezTo>
                    <a:pt x="561" y="674"/>
                    <a:pt x="562" y="676"/>
                    <a:pt x="563" y="679"/>
                  </a:cubicBezTo>
                  <a:cubicBezTo>
                    <a:pt x="563" y="681"/>
                    <a:pt x="564" y="684"/>
                    <a:pt x="564" y="686"/>
                  </a:cubicBezTo>
                  <a:cubicBezTo>
                    <a:pt x="564" y="687"/>
                    <a:pt x="565" y="688"/>
                    <a:pt x="565" y="689"/>
                  </a:cubicBezTo>
                  <a:cubicBezTo>
                    <a:pt x="565" y="692"/>
                    <a:pt x="566" y="694"/>
                    <a:pt x="566" y="697"/>
                  </a:cubicBezTo>
                  <a:cubicBezTo>
                    <a:pt x="568" y="704"/>
                    <a:pt x="569" y="711"/>
                    <a:pt x="570" y="719"/>
                  </a:cubicBezTo>
                  <a:cubicBezTo>
                    <a:pt x="570" y="721"/>
                    <a:pt x="571" y="723"/>
                    <a:pt x="571" y="725"/>
                  </a:cubicBezTo>
                  <a:cubicBezTo>
                    <a:pt x="571" y="727"/>
                    <a:pt x="572" y="729"/>
                    <a:pt x="572" y="731"/>
                  </a:cubicBezTo>
                  <a:cubicBezTo>
                    <a:pt x="572" y="732"/>
                    <a:pt x="572" y="734"/>
                    <a:pt x="572" y="735"/>
                  </a:cubicBezTo>
                  <a:cubicBezTo>
                    <a:pt x="573" y="738"/>
                    <a:pt x="573" y="741"/>
                    <a:pt x="573" y="743"/>
                  </a:cubicBezTo>
                  <a:cubicBezTo>
                    <a:pt x="574" y="746"/>
                    <a:pt x="574" y="749"/>
                    <a:pt x="574" y="752"/>
                  </a:cubicBezTo>
                  <a:cubicBezTo>
                    <a:pt x="574" y="755"/>
                    <a:pt x="575" y="758"/>
                    <a:pt x="575" y="761"/>
                  </a:cubicBezTo>
                  <a:cubicBezTo>
                    <a:pt x="575" y="764"/>
                    <a:pt x="575" y="766"/>
                    <a:pt x="575" y="769"/>
                  </a:cubicBezTo>
                  <a:cubicBezTo>
                    <a:pt x="576" y="773"/>
                    <a:pt x="576" y="776"/>
                    <a:pt x="576" y="780"/>
                  </a:cubicBezTo>
                  <a:cubicBezTo>
                    <a:pt x="576" y="781"/>
                    <a:pt x="576" y="781"/>
                    <a:pt x="576" y="782"/>
                  </a:cubicBezTo>
                  <a:cubicBezTo>
                    <a:pt x="576" y="784"/>
                    <a:pt x="576" y="786"/>
                    <a:pt x="576" y="789"/>
                  </a:cubicBezTo>
                  <a:cubicBezTo>
                    <a:pt x="576" y="791"/>
                    <a:pt x="577" y="793"/>
                    <a:pt x="577" y="795"/>
                  </a:cubicBezTo>
                  <a:cubicBezTo>
                    <a:pt x="577" y="801"/>
                    <a:pt x="577" y="806"/>
                    <a:pt x="577" y="812"/>
                  </a:cubicBezTo>
                  <a:close/>
                </a:path>
              </a:pathLst>
            </a:custGeom>
            <a:gradFill>
              <a:gsLst>
                <a:gs pos="97000">
                  <a:srgbClr val="ADBAB0"/>
                </a:gs>
                <a:gs pos="33000">
                  <a:srgbClr val="E6F0F1"/>
                </a:gs>
              </a:gsLst>
              <a:lin ang="2700000" scaled="1"/>
            </a:gradFill>
            <a:ln w="12700" cap="flat">
              <a:noFill/>
              <a:prstDash val="solid"/>
              <a:miter lim="800000"/>
              <a:headEnd/>
              <a:tailEnd/>
            </a:ln>
            <a:effectLst>
              <a:outerShdw blurRad="50800" dir="10800000" algn="r" rotWithShape="0">
                <a:prstClr val="black">
                  <a:alpha val="37000"/>
                </a:prstClr>
              </a:out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18" name="Freeform 12">
              <a:extLst>
                <a:ext uri="{FF2B5EF4-FFF2-40B4-BE49-F238E27FC236}">
                  <a16:creationId xmlns:a16="http://schemas.microsoft.com/office/drawing/2014/main" id="{CB268FA0-6D3B-4651-8D10-3587506FF7FF}"/>
                </a:ext>
              </a:extLst>
            </p:cNvPr>
            <p:cNvSpPr>
              <a:spLocks/>
            </p:cNvSpPr>
            <p:nvPr/>
          </p:nvSpPr>
          <p:spPr bwMode="auto">
            <a:xfrm>
              <a:off x="6096954" y="3429000"/>
              <a:ext cx="1942465" cy="1378933"/>
            </a:xfrm>
            <a:custGeom>
              <a:avLst/>
              <a:gdLst>
                <a:gd name="T0" fmla="*/ 799 w 812"/>
                <a:gd name="T1" fmla="*/ 148 h 577"/>
                <a:gd name="T2" fmla="*/ 529 w 812"/>
                <a:gd name="T3" fmla="*/ 226 h 577"/>
                <a:gd name="T4" fmla="*/ 517 w 812"/>
                <a:gd name="T5" fmla="*/ 251 h 577"/>
                <a:gd name="T6" fmla="*/ 515 w 812"/>
                <a:gd name="T7" fmla="*/ 255 h 577"/>
                <a:gd name="T8" fmla="*/ 511 w 812"/>
                <a:gd name="T9" fmla="*/ 263 h 577"/>
                <a:gd name="T10" fmla="*/ 507 w 812"/>
                <a:gd name="T11" fmla="*/ 270 h 577"/>
                <a:gd name="T12" fmla="*/ 504 w 812"/>
                <a:gd name="T13" fmla="*/ 277 h 577"/>
                <a:gd name="T14" fmla="*/ 499 w 812"/>
                <a:gd name="T15" fmla="*/ 286 h 577"/>
                <a:gd name="T16" fmla="*/ 487 w 812"/>
                <a:gd name="T17" fmla="*/ 306 h 577"/>
                <a:gd name="T18" fmla="*/ 483 w 812"/>
                <a:gd name="T19" fmla="*/ 312 h 577"/>
                <a:gd name="T20" fmla="*/ 472 w 812"/>
                <a:gd name="T21" fmla="*/ 328 h 577"/>
                <a:gd name="T22" fmla="*/ 465 w 812"/>
                <a:gd name="T23" fmla="*/ 337 h 577"/>
                <a:gd name="T24" fmla="*/ 459 w 812"/>
                <a:gd name="T25" fmla="*/ 346 h 577"/>
                <a:gd name="T26" fmla="*/ 452 w 812"/>
                <a:gd name="T27" fmla="*/ 354 h 577"/>
                <a:gd name="T28" fmla="*/ 445 w 812"/>
                <a:gd name="T29" fmla="*/ 363 h 577"/>
                <a:gd name="T30" fmla="*/ 438 w 812"/>
                <a:gd name="T31" fmla="*/ 371 h 577"/>
                <a:gd name="T32" fmla="*/ 431 w 812"/>
                <a:gd name="T33" fmla="*/ 379 h 577"/>
                <a:gd name="T34" fmla="*/ 422 w 812"/>
                <a:gd name="T35" fmla="*/ 389 h 577"/>
                <a:gd name="T36" fmla="*/ 411 w 812"/>
                <a:gd name="T37" fmla="*/ 401 h 577"/>
                <a:gd name="T38" fmla="*/ 405 w 812"/>
                <a:gd name="T39" fmla="*/ 407 h 577"/>
                <a:gd name="T40" fmla="*/ 396 w 812"/>
                <a:gd name="T41" fmla="*/ 416 h 577"/>
                <a:gd name="T42" fmla="*/ 390 w 812"/>
                <a:gd name="T43" fmla="*/ 422 h 577"/>
                <a:gd name="T44" fmla="*/ 379 w 812"/>
                <a:gd name="T45" fmla="*/ 431 h 577"/>
                <a:gd name="T46" fmla="*/ 364 w 812"/>
                <a:gd name="T47" fmla="*/ 444 h 577"/>
                <a:gd name="T48" fmla="*/ 353 w 812"/>
                <a:gd name="T49" fmla="*/ 453 h 577"/>
                <a:gd name="T50" fmla="*/ 334 w 812"/>
                <a:gd name="T51" fmla="*/ 468 h 577"/>
                <a:gd name="T52" fmla="*/ 318 w 812"/>
                <a:gd name="T53" fmla="*/ 479 h 577"/>
                <a:gd name="T54" fmla="*/ 309 w 812"/>
                <a:gd name="T55" fmla="*/ 484 h 577"/>
                <a:gd name="T56" fmla="*/ 295 w 812"/>
                <a:gd name="T57" fmla="*/ 493 h 577"/>
                <a:gd name="T58" fmla="*/ 285 w 812"/>
                <a:gd name="T59" fmla="*/ 499 h 577"/>
                <a:gd name="T60" fmla="*/ 257 w 812"/>
                <a:gd name="T61" fmla="*/ 514 h 577"/>
                <a:gd name="T62" fmla="*/ 247 w 812"/>
                <a:gd name="T63" fmla="*/ 519 h 577"/>
                <a:gd name="T64" fmla="*/ 241 w 812"/>
                <a:gd name="T65" fmla="*/ 522 h 577"/>
                <a:gd name="T66" fmla="*/ 230 w 812"/>
                <a:gd name="T67" fmla="*/ 527 h 577"/>
                <a:gd name="T68" fmla="*/ 212 w 812"/>
                <a:gd name="T69" fmla="*/ 535 h 577"/>
                <a:gd name="T70" fmla="*/ 190 w 812"/>
                <a:gd name="T71" fmla="*/ 543 h 577"/>
                <a:gd name="T72" fmla="*/ 178 w 812"/>
                <a:gd name="T73" fmla="*/ 547 h 577"/>
                <a:gd name="T74" fmla="*/ 166 w 812"/>
                <a:gd name="T75" fmla="*/ 551 h 577"/>
                <a:gd name="T76" fmla="*/ 154 w 812"/>
                <a:gd name="T77" fmla="*/ 555 h 577"/>
                <a:gd name="T78" fmla="*/ 143 w 812"/>
                <a:gd name="T79" fmla="*/ 557 h 577"/>
                <a:gd name="T80" fmla="*/ 132 w 812"/>
                <a:gd name="T81" fmla="*/ 560 h 577"/>
                <a:gd name="T82" fmla="*/ 119 w 812"/>
                <a:gd name="T83" fmla="*/ 563 h 577"/>
                <a:gd name="T84" fmla="*/ 112 w 812"/>
                <a:gd name="T85" fmla="*/ 565 h 577"/>
                <a:gd name="T86" fmla="*/ 97 w 812"/>
                <a:gd name="T87" fmla="*/ 568 h 577"/>
                <a:gd name="T88" fmla="*/ 86 w 812"/>
                <a:gd name="T89" fmla="*/ 570 h 577"/>
                <a:gd name="T90" fmla="*/ 71 w 812"/>
                <a:gd name="T91" fmla="*/ 572 h 577"/>
                <a:gd name="T92" fmla="*/ 61 w 812"/>
                <a:gd name="T93" fmla="*/ 573 h 577"/>
                <a:gd name="T94" fmla="*/ 53 w 812"/>
                <a:gd name="T95" fmla="*/ 574 h 577"/>
                <a:gd name="T96" fmla="*/ 47 w 812"/>
                <a:gd name="T97" fmla="*/ 574 h 577"/>
                <a:gd name="T98" fmla="*/ 36 w 812"/>
                <a:gd name="T99" fmla="*/ 575 h 577"/>
                <a:gd name="T100" fmla="*/ 23 w 812"/>
                <a:gd name="T101" fmla="*/ 576 h 577"/>
                <a:gd name="T102" fmla="*/ 0 w 812"/>
                <a:gd name="T103"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2" h="577">
                  <a:moveTo>
                    <a:pt x="812" y="0"/>
                  </a:moveTo>
                  <a:cubicBezTo>
                    <a:pt x="812" y="51"/>
                    <a:pt x="808" y="100"/>
                    <a:pt x="799" y="148"/>
                  </a:cubicBezTo>
                  <a:cubicBezTo>
                    <a:pt x="649" y="148"/>
                    <a:pt x="649" y="148"/>
                    <a:pt x="649" y="148"/>
                  </a:cubicBezTo>
                  <a:cubicBezTo>
                    <a:pt x="597" y="148"/>
                    <a:pt x="549" y="178"/>
                    <a:pt x="529" y="226"/>
                  </a:cubicBezTo>
                  <a:cubicBezTo>
                    <a:pt x="526" y="232"/>
                    <a:pt x="523" y="239"/>
                    <a:pt x="520" y="245"/>
                  </a:cubicBezTo>
                  <a:cubicBezTo>
                    <a:pt x="519" y="247"/>
                    <a:pt x="518" y="249"/>
                    <a:pt x="517" y="251"/>
                  </a:cubicBezTo>
                  <a:cubicBezTo>
                    <a:pt x="517" y="252"/>
                    <a:pt x="517" y="252"/>
                    <a:pt x="516" y="253"/>
                  </a:cubicBezTo>
                  <a:cubicBezTo>
                    <a:pt x="516" y="254"/>
                    <a:pt x="515" y="254"/>
                    <a:pt x="515" y="255"/>
                  </a:cubicBezTo>
                  <a:cubicBezTo>
                    <a:pt x="515" y="255"/>
                    <a:pt x="515" y="256"/>
                    <a:pt x="515" y="256"/>
                  </a:cubicBezTo>
                  <a:cubicBezTo>
                    <a:pt x="514" y="258"/>
                    <a:pt x="512" y="261"/>
                    <a:pt x="511" y="263"/>
                  </a:cubicBezTo>
                  <a:cubicBezTo>
                    <a:pt x="511" y="264"/>
                    <a:pt x="511" y="264"/>
                    <a:pt x="511" y="264"/>
                  </a:cubicBezTo>
                  <a:cubicBezTo>
                    <a:pt x="510" y="266"/>
                    <a:pt x="508" y="268"/>
                    <a:pt x="507" y="270"/>
                  </a:cubicBezTo>
                  <a:cubicBezTo>
                    <a:pt x="507" y="270"/>
                    <a:pt x="507" y="270"/>
                    <a:pt x="507" y="270"/>
                  </a:cubicBezTo>
                  <a:cubicBezTo>
                    <a:pt x="506" y="273"/>
                    <a:pt x="505" y="275"/>
                    <a:pt x="504" y="277"/>
                  </a:cubicBezTo>
                  <a:cubicBezTo>
                    <a:pt x="503" y="278"/>
                    <a:pt x="503" y="279"/>
                    <a:pt x="502" y="280"/>
                  </a:cubicBezTo>
                  <a:cubicBezTo>
                    <a:pt x="501" y="282"/>
                    <a:pt x="500" y="284"/>
                    <a:pt x="499" y="286"/>
                  </a:cubicBezTo>
                  <a:cubicBezTo>
                    <a:pt x="496" y="290"/>
                    <a:pt x="494" y="294"/>
                    <a:pt x="491" y="299"/>
                  </a:cubicBezTo>
                  <a:cubicBezTo>
                    <a:pt x="490" y="301"/>
                    <a:pt x="488" y="303"/>
                    <a:pt x="487" y="306"/>
                  </a:cubicBezTo>
                  <a:cubicBezTo>
                    <a:pt x="487" y="306"/>
                    <a:pt x="487" y="306"/>
                    <a:pt x="486" y="306"/>
                  </a:cubicBezTo>
                  <a:cubicBezTo>
                    <a:pt x="485" y="308"/>
                    <a:pt x="484" y="310"/>
                    <a:pt x="483" y="312"/>
                  </a:cubicBezTo>
                  <a:cubicBezTo>
                    <a:pt x="481" y="315"/>
                    <a:pt x="479" y="318"/>
                    <a:pt x="477" y="321"/>
                  </a:cubicBezTo>
                  <a:cubicBezTo>
                    <a:pt x="475" y="323"/>
                    <a:pt x="473" y="325"/>
                    <a:pt x="472" y="328"/>
                  </a:cubicBezTo>
                  <a:cubicBezTo>
                    <a:pt x="470" y="330"/>
                    <a:pt x="468" y="333"/>
                    <a:pt x="466" y="336"/>
                  </a:cubicBezTo>
                  <a:cubicBezTo>
                    <a:pt x="466" y="336"/>
                    <a:pt x="466" y="336"/>
                    <a:pt x="465" y="337"/>
                  </a:cubicBezTo>
                  <a:cubicBezTo>
                    <a:pt x="465" y="337"/>
                    <a:pt x="465" y="337"/>
                    <a:pt x="465" y="338"/>
                  </a:cubicBezTo>
                  <a:cubicBezTo>
                    <a:pt x="463" y="340"/>
                    <a:pt x="461" y="343"/>
                    <a:pt x="459" y="346"/>
                  </a:cubicBezTo>
                  <a:cubicBezTo>
                    <a:pt x="458" y="346"/>
                    <a:pt x="458" y="347"/>
                    <a:pt x="457" y="347"/>
                  </a:cubicBezTo>
                  <a:cubicBezTo>
                    <a:pt x="456" y="350"/>
                    <a:pt x="454" y="352"/>
                    <a:pt x="452" y="354"/>
                  </a:cubicBezTo>
                  <a:cubicBezTo>
                    <a:pt x="452" y="355"/>
                    <a:pt x="451" y="356"/>
                    <a:pt x="450" y="356"/>
                  </a:cubicBezTo>
                  <a:cubicBezTo>
                    <a:pt x="449" y="359"/>
                    <a:pt x="447" y="361"/>
                    <a:pt x="445" y="363"/>
                  </a:cubicBezTo>
                  <a:cubicBezTo>
                    <a:pt x="444" y="364"/>
                    <a:pt x="444" y="365"/>
                    <a:pt x="443" y="365"/>
                  </a:cubicBezTo>
                  <a:cubicBezTo>
                    <a:pt x="442" y="367"/>
                    <a:pt x="440" y="369"/>
                    <a:pt x="438" y="371"/>
                  </a:cubicBezTo>
                  <a:cubicBezTo>
                    <a:pt x="436" y="374"/>
                    <a:pt x="434" y="376"/>
                    <a:pt x="432" y="379"/>
                  </a:cubicBezTo>
                  <a:cubicBezTo>
                    <a:pt x="432" y="379"/>
                    <a:pt x="432" y="379"/>
                    <a:pt x="431" y="379"/>
                  </a:cubicBezTo>
                  <a:cubicBezTo>
                    <a:pt x="430" y="381"/>
                    <a:pt x="429" y="382"/>
                    <a:pt x="427" y="384"/>
                  </a:cubicBezTo>
                  <a:cubicBezTo>
                    <a:pt x="425" y="386"/>
                    <a:pt x="424" y="388"/>
                    <a:pt x="422" y="389"/>
                  </a:cubicBezTo>
                  <a:cubicBezTo>
                    <a:pt x="420" y="392"/>
                    <a:pt x="418" y="394"/>
                    <a:pt x="416" y="396"/>
                  </a:cubicBezTo>
                  <a:cubicBezTo>
                    <a:pt x="414" y="398"/>
                    <a:pt x="413" y="399"/>
                    <a:pt x="411" y="401"/>
                  </a:cubicBezTo>
                  <a:cubicBezTo>
                    <a:pt x="411" y="401"/>
                    <a:pt x="411" y="401"/>
                    <a:pt x="411" y="401"/>
                  </a:cubicBezTo>
                  <a:cubicBezTo>
                    <a:pt x="409" y="403"/>
                    <a:pt x="407" y="405"/>
                    <a:pt x="405" y="407"/>
                  </a:cubicBezTo>
                  <a:cubicBezTo>
                    <a:pt x="402" y="410"/>
                    <a:pt x="399" y="413"/>
                    <a:pt x="397" y="415"/>
                  </a:cubicBezTo>
                  <a:cubicBezTo>
                    <a:pt x="397" y="415"/>
                    <a:pt x="396" y="416"/>
                    <a:pt x="396" y="416"/>
                  </a:cubicBezTo>
                  <a:cubicBezTo>
                    <a:pt x="396" y="416"/>
                    <a:pt x="396" y="416"/>
                    <a:pt x="395" y="417"/>
                  </a:cubicBezTo>
                  <a:cubicBezTo>
                    <a:pt x="393" y="418"/>
                    <a:pt x="392" y="420"/>
                    <a:pt x="390" y="422"/>
                  </a:cubicBezTo>
                  <a:cubicBezTo>
                    <a:pt x="389" y="423"/>
                    <a:pt x="388" y="424"/>
                    <a:pt x="387" y="424"/>
                  </a:cubicBezTo>
                  <a:cubicBezTo>
                    <a:pt x="384" y="427"/>
                    <a:pt x="382" y="429"/>
                    <a:pt x="379" y="431"/>
                  </a:cubicBezTo>
                  <a:cubicBezTo>
                    <a:pt x="377" y="434"/>
                    <a:pt x="374" y="436"/>
                    <a:pt x="371" y="439"/>
                  </a:cubicBezTo>
                  <a:cubicBezTo>
                    <a:pt x="369" y="441"/>
                    <a:pt x="366" y="442"/>
                    <a:pt x="364" y="444"/>
                  </a:cubicBezTo>
                  <a:cubicBezTo>
                    <a:pt x="363" y="445"/>
                    <a:pt x="361" y="447"/>
                    <a:pt x="360" y="448"/>
                  </a:cubicBezTo>
                  <a:cubicBezTo>
                    <a:pt x="357" y="450"/>
                    <a:pt x="355" y="452"/>
                    <a:pt x="353" y="453"/>
                  </a:cubicBezTo>
                  <a:cubicBezTo>
                    <a:pt x="350" y="456"/>
                    <a:pt x="347" y="458"/>
                    <a:pt x="344" y="460"/>
                  </a:cubicBezTo>
                  <a:cubicBezTo>
                    <a:pt x="340" y="463"/>
                    <a:pt x="337" y="465"/>
                    <a:pt x="334" y="468"/>
                  </a:cubicBezTo>
                  <a:cubicBezTo>
                    <a:pt x="331" y="470"/>
                    <a:pt x="328" y="472"/>
                    <a:pt x="325" y="473"/>
                  </a:cubicBezTo>
                  <a:cubicBezTo>
                    <a:pt x="323" y="475"/>
                    <a:pt x="320" y="477"/>
                    <a:pt x="318" y="479"/>
                  </a:cubicBezTo>
                  <a:cubicBezTo>
                    <a:pt x="316" y="480"/>
                    <a:pt x="314" y="481"/>
                    <a:pt x="313" y="482"/>
                  </a:cubicBezTo>
                  <a:cubicBezTo>
                    <a:pt x="311" y="483"/>
                    <a:pt x="310" y="484"/>
                    <a:pt x="309" y="484"/>
                  </a:cubicBezTo>
                  <a:cubicBezTo>
                    <a:pt x="307" y="485"/>
                    <a:pt x="305" y="487"/>
                    <a:pt x="303" y="488"/>
                  </a:cubicBezTo>
                  <a:cubicBezTo>
                    <a:pt x="301" y="490"/>
                    <a:pt x="298" y="491"/>
                    <a:pt x="295" y="493"/>
                  </a:cubicBezTo>
                  <a:cubicBezTo>
                    <a:pt x="293" y="495"/>
                    <a:pt x="290" y="496"/>
                    <a:pt x="287" y="498"/>
                  </a:cubicBezTo>
                  <a:cubicBezTo>
                    <a:pt x="287" y="498"/>
                    <a:pt x="286" y="499"/>
                    <a:pt x="285" y="499"/>
                  </a:cubicBezTo>
                  <a:cubicBezTo>
                    <a:pt x="282" y="501"/>
                    <a:pt x="279" y="502"/>
                    <a:pt x="276" y="504"/>
                  </a:cubicBezTo>
                  <a:cubicBezTo>
                    <a:pt x="270" y="507"/>
                    <a:pt x="264" y="511"/>
                    <a:pt x="257" y="514"/>
                  </a:cubicBezTo>
                  <a:cubicBezTo>
                    <a:pt x="254" y="516"/>
                    <a:pt x="252" y="517"/>
                    <a:pt x="249" y="518"/>
                  </a:cubicBezTo>
                  <a:cubicBezTo>
                    <a:pt x="248" y="519"/>
                    <a:pt x="248" y="519"/>
                    <a:pt x="247" y="519"/>
                  </a:cubicBezTo>
                  <a:cubicBezTo>
                    <a:pt x="245" y="520"/>
                    <a:pt x="243" y="521"/>
                    <a:pt x="241" y="522"/>
                  </a:cubicBezTo>
                  <a:cubicBezTo>
                    <a:pt x="241" y="522"/>
                    <a:pt x="241" y="522"/>
                    <a:pt x="241" y="522"/>
                  </a:cubicBezTo>
                  <a:cubicBezTo>
                    <a:pt x="239" y="523"/>
                    <a:pt x="238" y="523"/>
                    <a:pt x="236" y="524"/>
                  </a:cubicBezTo>
                  <a:cubicBezTo>
                    <a:pt x="234" y="525"/>
                    <a:pt x="232" y="526"/>
                    <a:pt x="230" y="527"/>
                  </a:cubicBezTo>
                  <a:cubicBezTo>
                    <a:pt x="227" y="528"/>
                    <a:pt x="224" y="530"/>
                    <a:pt x="221" y="531"/>
                  </a:cubicBezTo>
                  <a:cubicBezTo>
                    <a:pt x="218" y="532"/>
                    <a:pt x="215" y="533"/>
                    <a:pt x="212" y="535"/>
                  </a:cubicBezTo>
                  <a:cubicBezTo>
                    <a:pt x="209" y="536"/>
                    <a:pt x="205" y="537"/>
                    <a:pt x="202" y="538"/>
                  </a:cubicBezTo>
                  <a:cubicBezTo>
                    <a:pt x="198" y="540"/>
                    <a:pt x="194" y="542"/>
                    <a:pt x="190" y="543"/>
                  </a:cubicBezTo>
                  <a:cubicBezTo>
                    <a:pt x="186" y="544"/>
                    <a:pt x="182" y="546"/>
                    <a:pt x="179" y="547"/>
                  </a:cubicBezTo>
                  <a:cubicBezTo>
                    <a:pt x="179" y="547"/>
                    <a:pt x="179" y="547"/>
                    <a:pt x="178" y="547"/>
                  </a:cubicBezTo>
                  <a:cubicBezTo>
                    <a:pt x="175" y="548"/>
                    <a:pt x="172" y="549"/>
                    <a:pt x="168" y="550"/>
                  </a:cubicBezTo>
                  <a:cubicBezTo>
                    <a:pt x="168" y="550"/>
                    <a:pt x="167" y="551"/>
                    <a:pt x="166" y="551"/>
                  </a:cubicBezTo>
                  <a:cubicBezTo>
                    <a:pt x="163" y="552"/>
                    <a:pt x="161" y="553"/>
                    <a:pt x="158" y="553"/>
                  </a:cubicBezTo>
                  <a:cubicBezTo>
                    <a:pt x="156" y="554"/>
                    <a:pt x="155" y="554"/>
                    <a:pt x="154" y="555"/>
                  </a:cubicBezTo>
                  <a:cubicBezTo>
                    <a:pt x="151" y="555"/>
                    <a:pt x="148" y="556"/>
                    <a:pt x="145" y="557"/>
                  </a:cubicBezTo>
                  <a:cubicBezTo>
                    <a:pt x="145" y="557"/>
                    <a:pt x="144" y="557"/>
                    <a:pt x="143" y="557"/>
                  </a:cubicBezTo>
                  <a:cubicBezTo>
                    <a:pt x="140" y="558"/>
                    <a:pt x="137" y="559"/>
                    <a:pt x="135" y="560"/>
                  </a:cubicBezTo>
                  <a:cubicBezTo>
                    <a:pt x="134" y="560"/>
                    <a:pt x="133" y="560"/>
                    <a:pt x="132" y="560"/>
                  </a:cubicBezTo>
                  <a:cubicBezTo>
                    <a:pt x="129" y="561"/>
                    <a:pt x="126" y="562"/>
                    <a:pt x="123" y="562"/>
                  </a:cubicBezTo>
                  <a:cubicBezTo>
                    <a:pt x="122" y="563"/>
                    <a:pt x="120" y="563"/>
                    <a:pt x="119" y="563"/>
                  </a:cubicBezTo>
                  <a:cubicBezTo>
                    <a:pt x="118" y="564"/>
                    <a:pt x="116" y="564"/>
                    <a:pt x="115" y="564"/>
                  </a:cubicBezTo>
                  <a:cubicBezTo>
                    <a:pt x="114" y="564"/>
                    <a:pt x="113" y="565"/>
                    <a:pt x="112" y="565"/>
                  </a:cubicBezTo>
                  <a:cubicBezTo>
                    <a:pt x="110" y="565"/>
                    <a:pt x="109" y="565"/>
                    <a:pt x="108" y="566"/>
                  </a:cubicBezTo>
                  <a:cubicBezTo>
                    <a:pt x="104" y="566"/>
                    <a:pt x="100" y="567"/>
                    <a:pt x="97" y="568"/>
                  </a:cubicBezTo>
                  <a:cubicBezTo>
                    <a:pt x="93" y="568"/>
                    <a:pt x="89" y="569"/>
                    <a:pt x="86" y="570"/>
                  </a:cubicBezTo>
                  <a:cubicBezTo>
                    <a:pt x="86" y="570"/>
                    <a:pt x="86" y="570"/>
                    <a:pt x="86" y="570"/>
                  </a:cubicBezTo>
                  <a:cubicBezTo>
                    <a:pt x="82" y="570"/>
                    <a:pt x="79" y="571"/>
                    <a:pt x="76" y="571"/>
                  </a:cubicBezTo>
                  <a:cubicBezTo>
                    <a:pt x="74" y="571"/>
                    <a:pt x="73" y="571"/>
                    <a:pt x="71" y="572"/>
                  </a:cubicBezTo>
                  <a:cubicBezTo>
                    <a:pt x="68" y="572"/>
                    <a:pt x="65" y="572"/>
                    <a:pt x="62" y="573"/>
                  </a:cubicBezTo>
                  <a:cubicBezTo>
                    <a:pt x="62" y="573"/>
                    <a:pt x="61" y="573"/>
                    <a:pt x="61" y="573"/>
                  </a:cubicBezTo>
                  <a:cubicBezTo>
                    <a:pt x="59" y="573"/>
                    <a:pt x="56" y="573"/>
                    <a:pt x="54" y="574"/>
                  </a:cubicBezTo>
                  <a:cubicBezTo>
                    <a:pt x="54" y="574"/>
                    <a:pt x="53" y="574"/>
                    <a:pt x="53" y="574"/>
                  </a:cubicBezTo>
                  <a:cubicBezTo>
                    <a:pt x="52" y="574"/>
                    <a:pt x="51" y="574"/>
                    <a:pt x="50" y="574"/>
                  </a:cubicBezTo>
                  <a:cubicBezTo>
                    <a:pt x="49" y="574"/>
                    <a:pt x="48" y="574"/>
                    <a:pt x="47" y="574"/>
                  </a:cubicBezTo>
                  <a:cubicBezTo>
                    <a:pt x="44" y="575"/>
                    <a:pt x="42" y="575"/>
                    <a:pt x="39" y="575"/>
                  </a:cubicBezTo>
                  <a:cubicBezTo>
                    <a:pt x="38" y="575"/>
                    <a:pt x="37" y="575"/>
                    <a:pt x="36" y="575"/>
                  </a:cubicBezTo>
                  <a:cubicBezTo>
                    <a:pt x="33" y="575"/>
                    <a:pt x="31" y="576"/>
                    <a:pt x="29" y="576"/>
                  </a:cubicBezTo>
                  <a:cubicBezTo>
                    <a:pt x="27" y="576"/>
                    <a:pt x="25" y="576"/>
                    <a:pt x="23" y="576"/>
                  </a:cubicBezTo>
                  <a:cubicBezTo>
                    <a:pt x="15" y="576"/>
                    <a:pt x="8" y="577"/>
                    <a:pt x="0" y="577"/>
                  </a:cubicBezTo>
                  <a:cubicBezTo>
                    <a:pt x="0" y="0"/>
                    <a:pt x="0" y="0"/>
                    <a:pt x="0" y="0"/>
                  </a:cubicBezTo>
                  <a:lnTo>
                    <a:pt x="812" y="0"/>
                  </a:lnTo>
                  <a:close/>
                </a:path>
              </a:pathLst>
            </a:custGeom>
            <a:gradFill>
              <a:gsLst>
                <a:gs pos="97000">
                  <a:srgbClr val="ADBAB0"/>
                </a:gs>
                <a:gs pos="33000">
                  <a:srgbClr val="E6F0F1"/>
                </a:gs>
              </a:gsLst>
              <a:lin ang="2700000" scaled="1"/>
            </a:gradFill>
            <a:ln w="12700" cap="flat">
              <a:noFill/>
              <a:prstDash val="solid"/>
              <a:miter lim="800000"/>
              <a:headEnd/>
              <a:tailEnd/>
            </a:ln>
            <a:effectLst>
              <a:outerShdw blurRad="50800" dir="10800000" algn="r" rotWithShape="0">
                <a:prstClr val="black">
                  <a:alpha val="37000"/>
                </a:prstClr>
              </a:out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19" name="Freeform 13">
              <a:extLst>
                <a:ext uri="{FF2B5EF4-FFF2-40B4-BE49-F238E27FC236}">
                  <a16:creationId xmlns:a16="http://schemas.microsoft.com/office/drawing/2014/main" id="{FD560FE4-DFEC-4F72-85B1-88700F5EF3D4}"/>
                </a:ext>
              </a:extLst>
            </p:cNvPr>
            <p:cNvSpPr>
              <a:spLocks/>
            </p:cNvSpPr>
            <p:nvPr/>
          </p:nvSpPr>
          <p:spPr bwMode="auto">
            <a:xfrm>
              <a:off x="4153217" y="2023354"/>
              <a:ext cx="1943737" cy="1405647"/>
            </a:xfrm>
            <a:custGeom>
              <a:avLst/>
              <a:gdLst>
                <a:gd name="T0" fmla="*/ 812 w 812"/>
                <a:gd name="T1" fmla="*/ 588 h 588"/>
                <a:gd name="T2" fmla="*/ 13 w 812"/>
                <a:gd name="T3" fmla="*/ 440 h 588"/>
                <a:gd name="T4" fmla="*/ 268 w 812"/>
                <a:gd name="T5" fmla="*/ 360 h 588"/>
                <a:gd name="T6" fmla="*/ 282 w 812"/>
                <a:gd name="T7" fmla="*/ 330 h 588"/>
                <a:gd name="T8" fmla="*/ 288 w 812"/>
                <a:gd name="T9" fmla="*/ 317 h 588"/>
                <a:gd name="T10" fmla="*/ 293 w 812"/>
                <a:gd name="T11" fmla="*/ 308 h 588"/>
                <a:gd name="T12" fmla="*/ 298 w 812"/>
                <a:gd name="T13" fmla="*/ 298 h 588"/>
                <a:gd name="T14" fmla="*/ 306 w 812"/>
                <a:gd name="T15" fmla="*/ 283 h 588"/>
                <a:gd name="T16" fmla="*/ 335 w 812"/>
                <a:gd name="T17" fmla="*/ 240 h 588"/>
                <a:gd name="T18" fmla="*/ 341 w 812"/>
                <a:gd name="T19" fmla="*/ 232 h 588"/>
                <a:gd name="T20" fmla="*/ 355 w 812"/>
                <a:gd name="T21" fmla="*/ 215 h 588"/>
                <a:gd name="T22" fmla="*/ 362 w 812"/>
                <a:gd name="T23" fmla="*/ 206 h 588"/>
                <a:gd name="T24" fmla="*/ 395 w 812"/>
                <a:gd name="T25" fmla="*/ 170 h 588"/>
                <a:gd name="T26" fmla="*/ 412 w 812"/>
                <a:gd name="T27" fmla="*/ 154 h 588"/>
                <a:gd name="T28" fmla="*/ 419 w 812"/>
                <a:gd name="T29" fmla="*/ 148 h 588"/>
                <a:gd name="T30" fmla="*/ 458 w 812"/>
                <a:gd name="T31" fmla="*/ 116 h 588"/>
                <a:gd name="T32" fmla="*/ 472 w 812"/>
                <a:gd name="T33" fmla="*/ 106 h 588"/>
                <a:gd name="T34" fmla="*/ 482 w 812"/>
                <a:gd name="T35" fmla="*/ 99 h 588"/>
                <a:gd name="T36" fmla="*/ 545 w 812"/>
                <a:gd name="T37" fmla="*/ 62 h 588"/>
                <a:gd name="T38" fmla="*/ 556 w 812"/>
                <a:gd name="T39" fmla="*/ 56 h 588"/>
                <a:gd name="T40" fmla="*/ 566 w 812"/>
                <a:gd name="T41" fmla="*/ 52 h 588"/>
                <a:gd name="T42" fmla="*/ 578 w 812"/>
                <a:gd name="T43" fmla="*/ 47 h 588"/>
                <a:gd name="T44" fmla="*/ 588 w 812"/>
                <a:gd name="T45" fmla="*/ 42 h 588"/>
                <a:gd name="T46" fmla="*/ 602 w 812"/>
                <a:gd name="T47" fmla="*/ 37 h 588"/>
                <a:gd name="T48" fmla="*/ 635 w 812"/>
                <a:gd name="T49" fmla="*/ 26 h 588"/>
                <a:gd name="T50" fmla="*/ 647 w 812"/>
                <a:gd name="T51" fmla="*/ 22 h 588"/>
                <a:gd name="T52" fmla="*/ 659 w 812"/>
                <a:gd name="T53" fmla="*/ 19 h 588"/>
                <a:gd name="T54" fmla="*/ 673 w 812"/>
                <a:gd name="T55" fmla="*/ 15 h 588"/>
                <a:gd name="T56" fmla="*/ 692 w 812"/>
                <a:gd name="T57" fmla="*/ 11 h 588"/>
                <a:gd name="T58" fmla="*/ 719 w 812"/>
                <a:gd name="T59" fmla="*/ 7 h 588"/>
                <a:gd name="T60" fmla="*/ 741 w 812"/>
                <a:gd name="T61" fmla="*/ 4 h 588"/>
                <a:gd name="T62" fmla="*/ 752 w 812"/>
                <a:gd name="T63" fmla="*/ 3 h 588"/>
                <a:gd name="T64" fmla="*/ 768 w 812"/>
                <a:gd name="T65" fmla="*/ 1 h 588"/>
                <a:gd name="T66" fmla="*/ 780 w 812"/>
                <a:gd name="T67" fmla="*/ 1 h 588"/>
                <a:gd name="T68" fmla="*/ 787 w 812"/>
                <a:gd name="T69" fmla="*/ 0 h 588"/>
                <a:gd name="T70" fmla="*/ 812 w 812"/>
                <a:gd name="T7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2" h="588">
                  <a:moveTo>
                    <a:pt x="812" y="0"/>
                  </a:moveTo>
                  <a:cubicBezTo>
                    <a:pt x="812" y="588"/>
                    <a:pt x="812" y="588"/>
                    <a:pt x="812" y="588"/>
                  </a:cubicBezTo>
                  <a:cubicBezTo>
                    <a:pt x="0" y="588"/>
                    <a:pt x="0" y="588"/>
                    <a:pt x="0" y="588"/>
                  </a:cubicBezTo>
                  <a:cubicBezTo>
                    <a:pt x="0" y="537"/>
                    <a:pt x="4" y="488"/>
                    <a:pt x="13" y="440"/>
                  </a:cubicBezTo>
                  <a:cubicBezTo>
                    <a:pt x="148" y="440"/>
                    <a:pt x="148" y="440"/>
                    <a:pt x="148" y="440"/>
                  </a:cubicBezTo>
                  <a:cubicBezTo>
                    <a:pt x="201" y="440"/>
                    <a:pt x="248" y="408"/>
                    <a:pt x="268" y="360"/>
                  </a:cubicBezTo>
                  <a:cubicBezTo>
                    <a:pt x="268" y="360"/>
                    <a:pt x="268" y="359"/>
                    <a:pt x="268" y="359"/>
                  </a:cubicBezTo>
                  <a:cubicBezTo>
                    <a:pt x="273" y="349"/>
                    <a:pt x="277" y="339"/>
                    <a:pt x="282" y="330"/>
                  </a:cubicBezTo>
                  <a:cubicBezTo>
                    <a:pt x="283" y="327"/>
                    <a:pt x="284" y="325"/>
                    <a:pt x="285" y="323"/>
                  </a:cubicBezTo>
                  <a:cubicBezTo>
                    <a:pt x="286" y="321"/>
                    <a:pt x="287" y="319"/>
                    <a:pt x="288" y="317"/>
                  </a:cubicBezTo>
                  <a:cubicBezTo>
                    <a:pt x="288" y="316"/>
                    <a:pt x="289" y="316"/>
                    <a:pt x="289" y="315"/>
                  </a:cubicBezTo>
                  <a:cubicBezTo>
                    <a:pt x="290" y="312"/>
                    <a:pt x="292" y="310"/>
                    <a:pt x="293" y="308"/>
                  </a:cubicBezTo>
                  <a:cubicBezTo>
                    <a:pt x="293" y="306"/>
                    <a:pt x="294" y="305"/>
                    <a:pt x="295" y="304"/>
                  </a:cubicBezTo>
                  <a:cubicBezTo>
                    <a:pt x="296" y="302"/>
                    <a:pt x="297" y="300"/>
                    <a:pt x="298" y="298"/>
                  </a:cubicBezTo>
                  <a:cubicBezTo>
                    <a:pt x="300" y="295"/>
                    <a:pt x="301" y="293"/>
                    <a:pt x="302" y="291"/>
                  </a:cubicBezTo>
                  <a:cubicBezTo>
                    <a:pt x="304" y="289"/>
                    <a:pt x="305" y="286"/>
                    <a:pt x="306" y="283"/>
                  </a:cubicBezTo>
                  <a:cubicBezTo>
                    <a:pt x="314" y="271"/>
                    <a:pt x="322" y="259"/>
                    <a:pt x="330" y="247"/>
                  </a:cubicBezTo>
                  <a:cubicBezTo>
                    <a:pt x="332" y="245"/>
                    <a:pt x="333" y="243"/>
                    <a:pt x="335" y="240"/>
                  </a:cubicBezTo>
                  <a:cubicBezTo>
                    <a:pt x="335" y="240"/>
                    <a:pt x="336" y="239"/>
                    <a:pt x="336" y="238"/>
                  </a:cubicBezTo>
                  <a:cubicBezTo>
                    <a:pt x="338" y="236"/>
                    <a:pt x="339" y="234"/>
                    <a:pt x="341" y="232"/>
                  </a:cubicBezTo>
                  <a:cubicBezTo>
                    <a:pt x="344" y="228"/>
                    <a:pt x="347" y="224"/>
                    <a:pt x="350" y="220"/>
                  </a:cubicBezTo>
                  <a:cubicBezTo>
                    <a:pt x="352" y="218"/>
                    <a:pt x="353" y="217"/>
                    <a:pt x="355" y="215"/>
                  </a:cubicBezTo>
                  <a:cubicBezTo>
                    <a:pt x="355" y="214"/>
                    <a:pt x="356" y="213"/>
                    <a:pt x="357" y="212"/>
                  </a:cubicBezTo>
                  <a:cubicBezTo>
                    <a:pt x="358" y="210"/>
                    <a:pt x="360" y="208"/>
                    <a:pt x="362" y="206"/>
                  </a:cubicBezTo>
                  <a:cubicBezTo>
                    <a:pt x="371" y="195"/>
                    <a:pt x="381" y="184"/>
                    <a:pt x="391" y="174"/>
                  </a:cubicBezTo>
                  <a:cubicBezTo>
                    <a:pt x="395" y="170"/>
                    <a:pt x="395" y="170"/>
                    <a:pt x="395" y="170"/>
                  </a:cubicBezTo>
                  <a:cubicBezTo>
                    <a:pt x="399" y="166"/>
                    <a:pt x="402" y="163"/>
                    <a:pt x="406" y="160"/>
                  </a:cubicBezTo>
                  <a:cubicBezTo>
                    <a:pt x="408" y="158"/>
                    <a:pt x="410" y="156"/>
                    <a:pt x="412" y="154"/>
                  </a:cubicBezTo>
                  <a:cubicBezTo>
                    <a:pt x="413" y="153"/>
                    <a:pt x="415" y="151"/>
                    <a:pt x="417" y="149"/>
                  </a:cubicBezTo>
                  <a:cubicBezTo>
                    <a:pt x="418" y="149"/>
                    <a:pt x="418" y="148"/>
                    <a:pt x="419" y="148"/>
                  </a:cubicBezTo>
                  <a:cubicBezTo>
                    <a:pt x="421" y="146"/>
                    <a:pt x="423" y="144"/>
                    <a:pt x="426" y="142"/>
                  </a:cubicBezTo>
                  <a:cubicBezTo>
                    <a:pt x="436" y="133"/>
                    <a:pt x="447" y="124"/>
                    <a:pt x="458" y="116"/>
                  </a:cubicBezTo>
                  <a:cubicBezTo>
                    <a:pt x="460" y="114"/>
                    <a:pt x="462" y="113"/>
                    <a:pt x="464" y="111"/>
                  </a:cubicBezTo>
                  <a:cubicBezTo>
                    <a:pt x="466" y="109"/>
                    <a:pt x="469" y="108"/>
                    <a:pt x="472" y="106"/>
                  </a:cubicBezTo>
                  <a:cubicBezTo>
                    <a:pt x="473" y="105"/>
                    <a:pt x="475" y="103"/>
                    <a:pt x="477" y="102"/>
                  </a:cubicBezTo>
                  <a:cubicBezTo>
                    <a:pt x="479" y="101"/>
                    <a:pt x="480" y="100"/>
                    <a:pt x="482" y="99"/>
                  </a:cubicBezTo>
                  <a:cubicBezTo>
                    <a:pt x="500" y="87"/>
                    <a:pt x="518" y="76"/>
                    <a:pt x="537" y="66"/>
                  </a:cubicBezTo>
                  <a:cubicBezTo>
                    <a:pt x="540" y="65"/>
                    <a:pt x="542" y="63"/>
                    <a:pt x="545" y="62"/>
                  </a:cubicBezTo>
                  <a:cubicBezTo>
                    <a:pt x="546" y="61"/>
                    <a:pt x="546" y="61"/>
                    <a:pt x="547" y="61"/>
                  </a:cubicBezTo>
                  <a:cubicBezTo>
                    <a:pt x="550" y="59"/>
                    <a:pt x="553" y="58"/>
                    <a:pt x="556" y="56"/>
                  </a:cubicBezTo>
                  <a:cubicBezTo>
                    <a:pt x="557" y="56"/>
                    <a:pt x="557" y="56"/>
                    <a:pt x="557" y="56"/>
                  </a:cubicBezTo>
                  <a:cubicBezTo>
                    <a:pt x="560" y="55"/>
                    <a:pt x="563" y="53"/>
                    <a:pt x="566" y="52"/>
                  </a:cubicBezTo>
                  <a:cubicBezTo>
                    <a:pt x="567" y="51"/>
                    <a:pt x="568" y="51"/>
                    <a:pt x="569" y="51"/>
                  </a:cubicBezTo>
                  <a:cubicBezTo>
                    <a:pt x="572" y="49"/>
                    <a:pt x="575" y="48"/>
                    <a:pt x="578" y="47"/>
                  </a:cubicBezTo>
                  <a:cubicBezTo>
                    <a:pt x="578" y="46"/>
                    <a:pt x="578" y="46"/>
                    <a:pt x="579" y="46"/>
                  </a:cubicBezTo>
                  <a:cubicBezTo>
                    <a:pt x="582" y="45"/>
                    <a:pt x="585" y="44"/>
                    <a:pt x="588" y="42"/>
                  </a:cubicBezTo>
                  <a:cubicBezTo>
                    <a:pt x="591" y="41"/>
                    <a:pt x="593" y="40"/>
                    <a:pt x="595" y="39"/>
                  </a:cubicBezTo>
                  <a:cubicBezTo>
                    <a:pt x="598" y="39"/>
                    <a:pt x="600" y="38"/>
                    <a:pt x="602" y="37"/>
                  </a:cubicBezTo>
                  <a:cubicBezTo>
                    <a:pt x="610" y="34"/>
                    <a:pt x="618" y="31"/>
                    <a:pt x="626" y="29"/>
                  </a:cubicBezTo>
                  <a:cubicBezTo>
                    <a:pt x="629" y="28"/>
                    <a:pt x="632" y="27"/>
                    <a:pt x="635" y="26"/>
                  </a:cubicBezTo>
                  <a:cubicBezTo>
                    <a:pt x="635" y="26"/>
                    <a:pt x="636" y="25"/>
                    <a:pt x="636" y="25"/>
                  </a:cubicBezTo>
                  <a:cubicBezTo>
                    <a:pt x="640" y="24"/>
                    <a:pt x="643" y="23"/>
                    <a:pt x="647" y="22"/>
                  </a:cubicBezTo>
                  <a:cubicBezTo>
                    <a:pt x="651" y="21"/>
                    <a:pt x="654" y="20"/>
                    <a:pt x="658" y="19"/>
                  </a:cubicBezTo>
                  <a:cubicBezTo>
                    <a:pt x="659" y="19"/>
                    <a:pt x="659" y="19"/>
                    <a:pt x="659" y="19"/>
                  </a:cubicBezTo>
                  <a:cubicBezTo>
                    <a:pt x="662" y="18"/>
                    <a:pt x="664" y="18"/>
                    <a:pt x="666" y="17"/>
                  </a:cubicBezTo>
                  <a:cubicBezTo>
                    <a:pt x="669" y="16"/>
                    <a:pt x="671" y="16"/>
                    <a:pt x="673" y="15"/>
                  </a:cubicBezTo>
                  <a:cubicBezTo>
                    <a:pt x="677" y="15"/>
                    <a:pt x="680" y="14"/>
                    <a:pt x="683" y="13"/>
                  </a:cubicBezTo>
                  <a:cubicBezTo>
                    <a:pt x="686" y="12"/>
                    <a:pt x="689" y="12"/>
                    <a:pt x="692" y="11"/>
                  </a:cubicBezTo>
                  <a:cubicBezTo>
                    <a:pt x="698" y="10"/>
                    <a:pt x="704" y="9"/>
                    <a:pt x="710" y="8"/>
                  </a:cubicBezTo>
                  <a:cubicBezTo>
                    <a:pt x="713" y="7"/>
                    <a:pt x="716" y="7"/>
                    <a:pt x="719" y="7"/>
                  </a:cubicBezTo>
                  <a:cubicBezTo>
                    <a:pt x="722" y="6"/>
                    <a:pt x="726" y="5"/>
                    <a:pt x="730" y="5"/>
                  </a:cubicBezTo>
                  <a:cubicBezTo>
                    <a:pt x="734" y="5"/>
                    <a:pt x="737" y="4"/>
                    <a:pt x="741" y="4"/>
                  </a:cubicBezTo>
                  <a:cubicBezTo>
                    <a:pt x="743" y="3"/>
                    <a:pt x="745" y="3"/>
                    <a:pt x="748" y="3"/>
                  </a:cubicBezTo>
                  <a:cubicBezTo>
                    <a:pt x="749" y="3"/>
                    <a:pt x="751" y="3"/>
                    <a:pt x="752" y="3"/>
                  </a:cubicBezTo>
                  <a:cubicBezTo>
                    <a:pt x="754" y="2"/>
                    <a:pt x="756" y="2"/>
                    <a:pt x="759" y="2"/>
                  </a:cubicBezTo>
                  <a:cubicBezTo>
                    <a:pt x="762" y="2"/>
                    <a:pt x="765" y="1"/>
                    <a:pt x="768" y="1"/>
                  </a:cubicBezTo>
                  <a:cubicBezTo>
                    <a:pt x="768" y="1"/>
                    <a:pt x="768" y="1"/>
                    <a:pt x="768" y="1"/>
                  </a:cubicBezTo>
                  <a:cubicBezTo>
                    <a:pt x="772" y="1"/>
                    <a:pt x="776" y="1"/>
                    <a:pt x="780" y="1"/>
                  </a:cubicBezTo>
                  <a:cubicBezTo>
                    <a:pt x="781" y="1"/>
                    <a:pt x="781" y="1"/>
                    <a:pt x="782" y="1"/>
                  </a:cubicBezTo>
                  <a:cubicBezTo>
                    <a:pt x="784" y="0"/>
                    <a:pt x="785" y="0"/>
                    <a:pt x="787" y="0"/>
                  </a:cubicBezTo>
                  <a:cubicBezTo>
                    <a:pt x="790" y="0"/>
                    <a:pt x="792" y="0"/>
                    <a:pt x="795" y="0"/>
                  </a:cubicBezTo>
                  <a:cubicBezTo>
                    <a:pt x="801" y="0"/>
                    <a:pt x="806" y="0"/>
                    <a:pt x="812" y="0"/>
                  </a:cubicBezTo>
                  <a:close/>
                </a:path>
              </a:pathLst>
            </a:custGeom>
            <a:gradFill>
              <a:gsLst>
                <a:gs pos="97000">
                  <a:srgbClr val="ADBAB0"/>
                </a:gs>
                <a:gs pos="33000">
                  <a:srgbClr val="E6F0F1"/>
                </a:gs>
              </a:gsLst>
              <a:lin ang="2700000" scaled="1"/>
            </a:gradFill>
            <a:ln w="12700" cap="flat">
              <a:noFill/>
              <a:prstDash val="solid"/>
              <a:miter lim="800000"/>
              <a:headEnd/>
              <a:tailEnd/>
            </a:ln>
            <a:effectLst>
              <a:outerShdw blurRad="50800" dir="10800000" algn="r" rotWithShape="0">
                <a:prstClr val="black">
                  <a:alpha val="37000"/>
                </a:prstClr>
              </a:out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20" name="Freeform 14">
              <a:extLst>
                <a:ext uri="{FF2B5EF4-FFF2-40B4-BE49-F238E27FC236}">
                  <a16:creationId xmlns:a16="http://schemas.microsoft.com/office/drawing/2014/main" id="{EADB4C86-4666-4B63-9216-962574140ADF}"/>
                </a:ext>
              </a:extLst>
            </p:cNvPr>
            <p:cNvSpPr>
              <a:spLocks/>
            </p:cNvSpPr>
            <p:nvPr/>
          </p:nvSpPr>
          <p:spPr bwMode="auto">
            <a:xfrm>
              <a:off x="4688763" y="3429000"/>
              <a:ext cx="1408192" cy="1941192"/>
            </a:xfrm>
            <a:custGeom>
              <a:avLst/>
              <a:gdLst>
                <a:gd name="T0" fmla="*/ 588 w 588"/>
                <a:gd name="T1" fmla="*/ 812 h 812"/>
                <a:gd name="T2" fmla="*/ 440 w 588"/>
                <a:gd name="T3" fmla="*/ 654 h 812"/>
                <a:gd name="T4" fmla="*/ 336 w 588"/>
                <a:gd name="T5" fmla="*/ 522 h 812"/>
                <a:gd name="T6" fmla="*/ 327 w 588"/>
                <a:gd name="T7" fmla="*/ 518 h 812"/>
                <a:gd name="T8" fmla="*/ 314 w 588"/>
                <a:gd name="T9" fmla="*/ 511 h 812"/>
                <a:gd name="T10" fmla="*/ 298 w 588"/>
                <a:gd name="T11" fmla="*/ 502 h 812"/>
                <a:gd name="T12" fmla="*/ 285 w 588"/>
                <a:gd name="T13" fmla="*/ 495 h 812"/>
                <a:gd name="T14" fmla="*/ 256 w 588"/>
                <a:gd name="T15" fmla="*/ 477 h 812"/>
                <a:gd name="T16" fmla="*/ 247 w 588"/>
                <a:gd name="T17" fmla="*/ 470 h 812"/>
                <a:gd name="T18" fmla="*/ 233 w 588"/>
                <a:gd name="T19" fmla="*/ 460 h 812"/>
                <a:gd name="T20" fmla="*/ 219 w 588"/>
                <a:gd name="T21" fmla="*/ 450 h 812"/>
                <a:gd name="T22" fmla="*/ 208 w 588"/>
                <a:gd name="T23" fmla="*/ 440 h 812"/>
                <a:gd name="T24" fmla="*/ 177 w 588"/>
                <a:gd name="T25" fmla="*/ 412 h 812"/>
                <a:gd name="T26" fmla="*/ 173 w 588"/>
                <a:gd name="T27" fmla="*/ 408 h 812"/>
                <a:gd name="T28" fmla="*/ 162 w 588"/>
                <a:gd name="T29" fmla="*/ 397 h 812"/>
                <a:gd name="T30" fmla="*/ 151 w 588"/>
                <a:gd name="T31" fmla="*/ 386 h 812"/>
                <a:gd name="T32" fmla="*/ 142 w 588"/>
                <a:gd name="T33" fmla="*/ 375 h 812"/>
                <a:gd name="T34" fmla="*/ 127 w 588"/>
                <a:gd name="T35" fmla="*/ 357 h 812"/>
                <a:gd name="T36" fmla="*/ 114 w 588"/>
                <a:gd name="T37" fmla="*/ 340 h 812"/>
                <a:gd name="T38" fmla="*/ 108 w 588"/>
                <a:gd name="T39" fmla="*/ 332 h 812"/>
                <a:gd name="T40" fmla="*/ 74 w 588"/>
                <a:gd name="T41" fmla="*/ 279 h 812"/>
                <a:gd name="T42" fmla="*/ 66 w 588"/>
                <a:gd name="T43" fmla="*/ 263 h 812"/>
                <a:gd name="T44" fmla="*/ 56 w 588"/>
                <a:gd name="T45" fmla="*/ 243 h 812"/>
                <a:gd name="T46" fmla="*/ 51 w 588"/>
                <a:gd name="T47" fmla="*/ 234 h 812"/>
                <a:gd name="T48" fmla="*/ 47 w 588"/>
                <a:gd name="T49" fmla="*/ 224 h 812"/>
                <a:gd name="T50" fmla="*/ 35 w 588"/>
                <a:gd name="T51" fmla="*/ 193 h 812"/>
                <a:gd name="T52" fmla="*/ 31 w 588"/>
                <a:gd name="T53" fmla="*/ 181 h 812"/>
                <a:gd name="T54" fmla="*/ 23 w 588"/>
                <a:gd name="T55" fmla="*/ 158 h 812"/>
                <a:gd name="T56" fmla="*/ 20 w 588"/>
                <a:gd name="T57" fmla="*/ 148 h 812"/>
                <a:gd name="T58" fmla="*/ 17 w 588"/>
                <a:gd name="T59" fmla="*/ 136 h 812"/>
                <a:gd name="T60" fmla="*/ 14 w 588"/>
                <a:gd name="T61" fmla="*/ 123 h 812"/>
                <a:gd name="T62" fmla="*/ 7 w 588"/>
                <a:gd name="T63" fmla="*/ 84 h 812"/>
                <a:gd name="T64" fmla="*/ 5 w 588"/>
                <a:gd name="T65" fmla="*/ 73 h 812"/>
                <a:gd name="T66" fmla="*/ 4 w 588"/>
                <a:gd name="T67" fmla="*/ 62 h 812"/>
                <a:gd name="T68" fmla="*/ 2 w 588"/>
                <a:gd name="T69" fmla="*/ 47 h 812"/>
                <a:gd name="T70" fmla="*/ 1 w 588"/>
                <a:gd name="T71" fmla="*/ 35 h 812"/>
                <a:gd name="T72" fmla="*/ 1 w 588"/>
                <a:gd name="T73" fmla="*/ 23 h 812"/>
                <a:gd name="T74" fmla="*/ 588 w 588"/>
                <a:gd name="T75"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812">
                  <a:moveTo>
                    <a:pt x="588" y="0"/>
                  </a:moveTo>
                  <a:cubicBezTo>
                    <a:pt x="588" y="812"/>
                    <a:pt x="588" y="812"/>
                    <a:pt x="588" y="812"/>
                  </a:cubicBezTo>
                  <a:cubicBezTo>
                    <a:pt x="537" y="812"/>
                    <a:pt x="488" y="808"/>
                    <a:pt x="440" y="799"/>
                  </a:cubicBezTo>
                  <a:cubicBezTo>
                    <a:pt x="440" y="654"/>
                    <a:pt x="440" y="654"/>
                    <a:pt x="440" y="654"/>
                  </a:cubicBezTo>
                  <a:cubicBezTo>
                    <a:pt x="440" y="601"/>
                    <a:pt x="409" y="553"/>
                    <a:pt x="360" y="533"/>
                  </a:cubicBezTo>
                  <a:cubicBezTo>
                    <a:pt x="352" y="529"/>
                    <a:pt x="344" y="526"/>
                    <a:pt x="336" y="522"/>
                  </a:cubicBezTo>
                  <a:cubicBezTo>
                    <a:pt x="333" y="521"/>
                    <a:pt x="330" y="520"/>
                    <a:pt x="328" y="518"/>
                  </a:cubicBezTo>
                  <a:cubicBezTo>
                    <a:pt x="327" y="518"/>
                    <a:pt x="327" y="518"/>
                    <a:pt x="327" y="518"/>
                  </a:cubicBezTo>
                  <a:cubicBezTo>
                    <a:pt x="325" y="517"/>
                    <a:pt x="322" y="515"/>
                    <a:pt x="320" y="514"/>
                  </a:cubicBezTo>
                  <a:cubicBezTo>
                    <a:pt x="318" y="513"/>
                    <a:pt x="316" y="512"/>
                    <a:pt x="314" y="511"/>
                  </a:cubicBezTo>
                  <a:cubicBezTo>
                    <a:pt x="311" y="510"/>
                    <a:pt x="308" y="508"/>
                    <a:pt x="306" y="507"/>
                  </a:cubicBezTo>
                  <a:cubicBezTo>
                    <a:pt x="303" y="505"/>
                    <a:pt x="300" y="504"/>
                    <a:pt x="298" y="502"/>
                  </a:cubicBezTo>
                  <a:cubicBezTo>
                    <a:pt x="295" y="501"/>
                    <a:pt x="293" y="500"/>
                    <a:pt x="290" y="498"/>
                  </a:cubicBezTo>
                  <a:cubicBezTo>
                    <a:pt x="288" y="497"/>
                    <a:pt x="286" y="496"/>
                    <a:pt x="285" y="495"/>
                  </a:cubicBezTo>
                  <a:cubicBezTo>
                    <a:pt x="278" y="491"/>
                    <a:pt x="272" y="487"/>
                    <a:pt x="266" y="483"/>
                  </a:cubicBezTo>
                  <a:cubicBezTo>
                    <a:pt x="263" y="481"/>
                    <a:pt x="259" y="479"/>
                    <a:pt x="256" y="477"/>
                  </a:cubicBezTo>
                  <a:cubicBezTo>
                    <a:pt x="256" y="477"/>
                    <a:pt x="255" y="476"/>
                    <a:pt x="255" y="476"/>
                  </a:cubicBezTo>
                  <a:cubicBezTo>
                    <a:pt x="252" y="474"/>
                    <a:pt x="249" y="472"/>
                    <a:pt x="247" y="470"/>
                  </a:cubicBezTo>
                  <a:cubicBezTo>
                    <a:pt x="245" y="469"/>
                    <a:pt x="242" y="467"/>
                    <a:pt x="240" y="465"/>
                  </a:cubicBezTo>
                  <a:cubicBezTo>
                    <a:pt x="238" y="464"/>
                    <a:pt x="235" y="462"/>
                    <a:pt x="233" y="460"/>
                  </a:cubicBezTo>
                  <a:cubicBezTo>
                    <a:pt x="231" y="459"/>
                    <a:pt x="228" y="457"/>
                    <a:pt x="226" y="455"/>
                  </a:cubicBezTo>
                  <a:cubicBezTo>
                    <a:pt x="224" y="453"/>
                    <a:pt x="222" y="452"/>
                    <a:pt x="219" y="450"/>
                  </a:cubicBezTo>
                  <a:cubicBezTo>
                    <a:pt x="217" y="448"/>
                    <a:pt x="216" y="447"/>
                    <a:pt x="214" y="445"/>
                  </a:cubicBezTo>
                  <a:cubicBezTo>
                    <a:pt x="212" y="444"/>
                    <a:pt x="210" y="442"/>
                    <a:pt x="208" y="440"/>
                  </a:cubicBezTo>
                  <a:cubicBezTo>
                    <a:pt x="200" y="433"/>
                    <a:pt x="192" y="426"/>
                    <a:pt x="184" y="419"/>
                  </a:cubicBezTo>
                  <a:cubicBezTo>
                    <a:pt x="182" y="417"/>
                    <a:pt x="179" y="415"/>
                    <a:pt x="177" y="412"/>
                  </a:cubicBezTo>
                  <a:cubicBezTo>
                    <a:pt x="177" y="412"/>
                    <a:pt x="177" y="412"/>
                    <a:pt x="176" y="412"/>
                  </a:cubicBezTo>
                  <a:cubicBezTo>
                    <a:pt x="175" y="411"/>
                    <a:pt x="174" y="409"/>
                    <a:pt x="173" y="408"/>
                  </a:cubicBezTo>
                  <a:cubicBezTo>
                    <a:pt x="172" y="407"/>
                    <a:pt x="170" y="406"/>
                    <a:pt x="169" y="405"/>
                  </a:cubicBezTo>
                  <a:cubicBezTo>
                    <a:pt x="167" y="402"/>
                    <a:pt x="164" y="400"/>
                    <a:pt x="162" y="397"/>
                  </a:cubicBezTo>
                  <a:cubicBezTo>
                    <a:pt x="160" y="395"/>
                    <a:pt x="158" y="393"/>
                    <a:pt x="157" y="392"/>
                  </a:cubicBezTo>
                  <a:cubicBezTo>
                    <a:pt x="155" y="390"/>
                    <a:pt x="153" y="388"/>
                    <a:pt x="151" y="386"/>
                  </a:cubicBezTo>
                  <a:cubicBezTo>
                    <a:pt x="150" y="385"/>
                    <a:pt x="150" y="384"/>
                    <a:pt x="149" y="383"/>
                  </a:cubicBezTo>
                  <a:cubicBezTo>
                    <a:pt x="147" y="381"/>
                    <a:pt x="144" y="378"/>
                    <a:pt x="142" y="375"/>
                  </a:cubicBezTo>
                  <a:cubicBezTo>
                    <a:pt x="139" y="372"/>
                    <a:pt x="137" y="369"/>
                    <a:pt x="134" y="366"/>
                  </a:cubicBezTo>
                  <a:cubicBezTo>
                    <a:pt x="132" y="363"/>
                    <a:pt x="129" y="360"/>
                    <a:pt x="127" y="357"/>
                  </a:cubicBezTo>
                  <a:cubicBezTo>
                    <a:pt x="124" y="354"/>
                    <a:pt x="122" y="351"/>
                    <a:pt x="120" y="348"/>
                  </a:cubicBezTo>
                  <a:cubicBezTo>
                    <a:pt x="118" y="345"/>
                    <a:pt x="116" y="343"/>
                    <a:pt x="114" y="340"/>
                  </a:cubicBezTo>
                  <a:cubicBezTo>
                    <a:pt x="112" y="338"/>
                    <a:pt x="111" y="336"/>
                    <a:pt x="109" y="334"/>
                  </a:cubicBezTo>
                  <a:cubicBezTo>
                    <a:pt x="109" y="333"/>
                    <a:pt x="108" y="332"/>
                    <a:pt x="108" y="332"/>
                  </a:cubicBezTo>
                  <a:cubicBezTo>
                    <a:pt x="106" y="330"/>
                    <a:pt x="105" y="328"/>
                    <a:pt x="104" y="326"/>
                  </a:cubicBezTo>
                  <a:cubicBezTo>
                    <a:pt x="93" y="311"/>
                    <a:pt x="84" y="296"/>
                    <a:pt x="74" y="279"/>
                  </a:cubicBezTo>
                  <a:cubicBezTo>
                    <a:pt x="73" y="276"/>
                    <a:pt x="71" y="273"/>
                    <a:pt x="69" y="270"/>
                  </a:cubicBezTo>
                  <a:cubicBezTo>
                    <a:pt x="68" y="268"/>
                    <a:pt x="67" y="266"/>
                    <a:pt x="66" y="263"/>
                  </a:cubicBezTo>
                  <a:cubicBezTo>
                    <a:pt x="63" y="259"/>
                    <a:pt x="61" y="254"/>
                    <a:pt x="59" y="250"/>
                  </a:cubicBezTo>
                  <a:cubicBezTo>
                    <a:pt x="58" y="248"/>
                    <a:pt x="57" y="246"/>
                    <a:pt x="56" y="243"/>
                  </a:cubicBezTo>
                  <a:cubicBezTo>
                    <a:pt x="55" y="243"/>
                    <a:pt x="55" y="242"/>
                    <a:pt x="55" y="241"/>
                  </a:cubicBezTo>
                  <a:cubicBezTo>
                    <a:pt x="53" y="238"/>
                    <a:pt x="52" y="236"/>
                    <a:pt x="51" y="234"/>
                  </a:cubicBezTo>
                  <a:cubicBezTo>
                    <a:pt x="51" y="232"/>
                    <a:pt x="50" y="231"/>
                    <a:pt x="49" y="229"/>
                  </a:cubicBezTo>
                  <a:cubicBezTo>
                    <a:pt x="49" y="227"/>
                    <a:pt x="48" y="226"/>
                    <a:pt x="47" y="224"/>
                  </a:cubicBezTo>
                  <a:cubicBezTo>
                    <a:pt x="44" y="217"/>
                    <a:pt x="41" y="210"/>
                    <a:pt x="39" y="204"/>
                  </a:cubicBezTo>
                  <a:cubicBezTo>
                    <a:pt x="37" y="200"/>
                    <a:pt x="36" y="196"/>
                    <a:pt x="35" y="193"/>
                  </a:cubicBezTo>
                  <a:cubicBezTo>
                    <a:pt x="35" y="193"/>
                    <a:pt x="35" y="193"/>
                    <a:pt x="35" y="192"/>
                  </a:cubicBezTo>
                  <a:cubicBezTo>
                    <a:pt x="33" y="189"/>
                    <a:pt x="32" y="185"/>
                    <a:pt x="31" y="181"/>
                  </a:cubicBezTo>
                  <a:cubicBezTo>
                    <a:pt x="29" y="176"/>
                    <a:pt x="28" y="172"/>
                    <a:pt x="26" y="167"/>
                  </a:cubicBezTo>
                  <a:cubicBezTo>
                    <a:pt x="25" y="164"/>
                    <a:pt x="24" y="161"/>
                    <a:pt x="23" y="158"/>
                  </a:cubicBezTo>
                  <a:cubicBezTo>
                    <a:pt x="23" y="158"/>
                    <a:pt x="23" y="158"/>
                    <a:pt x="23" y="158"/>
                  </a:cubicBezTo>
                  <a:cubicBezTo>
                    <a:pt x="22" y="154"/>
                    <a:pt x="21" y="151"/>
                    <a:pt x="20" y="148"/>
                  </a:cubicBezTo>
                  <a:cubicBezTo>
                    <a:pt x="20" y="147"/>
                    <a:pt x="20" y="146"/>
                    <a:pt x="20" y="145"/>
                  </a:cubicBezTo>
                  <a:cubicBezTo>
                    <a:pt x="19" y="142"/>
                    <a:pt x="18" y="139"/>
                    <a:pt x="17" y="136"/>
                  </a:cubicBezTo>
                  <a:cubicBezTo>
                    <a:pt x="17" y="135"/>
                    <a:pt x="17" y="135"/>
                    <a:pt x="17" y="134"/>
                  </a:cubicBezTo>
                  <a:cubicBezTo>
                    <a:pt x="16" y="131"/>
                    <a:pt x="15" y="127"/>
                    <a:pt x="14" y="123"/>
                  </a:cubicBezTo>
                  <a:cubicBezTo>
                    <a:pt x="13" y="119"/>
                    <a:pt x="13" y="115"/>
                    <a:pt x="12" y="111"/>
                  </a:cubicBezTo>
                  <a:cubicBezTo>
                    <a:pt x="10" y="102"/>
                    <a:pt x="8" y="93"/>
                    <a:pt x="7" y="84"/>
                  </a:cubicBezTo>
                  <a:cubicBezTo>
                    <a:pt x="6" y="81"/>
                    <a:pt x="6" y="78"/>
                    <a:pt x="6" y="75"/>
                  </a:cubicBezTo>
                  <a:cubicBezTo>
                    <a:pt x="6" y="75"/>
                    <a:pt x="5" y="74"/>
                    <a:pt x="5" y="73"/>
                  </a:cubicBezTo>
                  <a:cubicBezTo>
                    <a:pt x="5" y="70"/>
                    <a:pt x="4" y="66"/>
                    <a:pt x="4" y="63"/>
                  </a:cubicBezTo>
                  <a:cubicBezTo>
                    <a:pt x="4" y="62"/>
                    <a:pt x="4" y="62"/>
                    <a:pt x="4" y="62"/>
                  </a:cubicBezTo>
                  <a:cubicBezTo>
                    <a:pt x="4" y="59"/>
                    <a:pt x="3" y="56"/>
                    <a:pt x="3" y="53"/>
                  </a:cubicBezTo>
                  <a:cubicBezTo>
                    <a:pt x="3" y="51"/>
                    <a:pt x="3" y="49"/>
                    <a:pt x="2" y="47"/>
                  </a:cubicBezTo>
                  <a:cubicBezTo>
                    <a:pt x="2" y="45"/>
                    <a:pt x="2" y="43"/>
                    <a:pt x="2" y="41"/>
                  </a:cubicBezTo>
                  <a:cubicBezTo>
                    <a:pt x="2" y="39"/>
                    <a:pt x="2" y="37"/>
                    <a:pt x="1" y="35"/>
                  </a:cubicBezTo>
                  <a:cubicBezTo>
                    <a:pt x="1" y="34"/>
                    <a:pt x="1" y="32"/>
                    <a:pt x="1" y="31"/>
                  </a:cubicBezTo>
                  <a:cubicBezTo>
                    <a:pt x="1" y="28"/>
                    <a:pt x="1" y="26"/>
                    <a:pt x="1" y="23"/>
                  </a:cubicBezTo>
                  <a:cubicBezTo>
                    <a:pt x="0" y="15"/>
                    <a:pt x="0" y="8"/>
                    <a:pt x="0" y="0"/>
                  </a:cubicBezTo>
                  <a:lnTo>
                    <a:pt x="588" y="0"/>
                  </a:lnTo>
                  <a:close/>
                </a:path>
              </a:pathLst>
            </a:custGeom>
            <a:gradFill>
              <a:gsLst>
                <a:gs pos="97000">
                  <a:srgbClr val="ADBAB0"/>
                </a:gs>
                <a:gs pos="33000">
                  <a:srgbClr val="E6F0F1"/>
                </a:gs>
              </a:gsLst>
              <a:lin ang="2700000" scaled="1"/>
            </a:gradFill>
            <a:ln w="12700" cap="flat">
              <a:noFill/>
              <a:prstDash val="solid"/>
              <a:miter lim="800000"/>
              <a:headEnd/>
              <a:tailEnd/>
            </a:ln>
            <a:effectLst>
              <a:outerShdw blurRad="50800" dir="10800000" algn="r" rotWithShape="0">
                <a:prstClr val="black">
                  <a:alpha val="37000"/>
                </a:prstClr>
              </a:out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21" name="Oval 15">
              <a:extLst>
                <a:ext uri="{FF2B5EF4-FFF2-40B4-BE49-F238E27FC236}">
                  <a16:creationId xmlns:a16="http://schemas.microsoft.com/office/drawing/2014/main" id="{4A54421B-BFF3-47B8-B030-337BDC25E62F}"/>
                </a:ext>
              </a:extLst>
            </p:cNvPr>
            <p:cNvSpPr>
              <a:spLocks noChangeArrowheads="1"/>
            </p:cNvSpPr>
            <p:nvPr/>
          </p:nvSpPr>
          <p:spPr bwMode="auto">
            <a:xfrm>
              <a:off x="5048761" y="2382080"/>
              <a:ext cx="2095115" cy="2093841"/>
            </a:xfrm>
            <a:prstGeom prst="ellipse">
              <a:avLst/>
            </a:prstGeom>
            <a:solidFill>
              <a:srgbClr val="FFFFFF"/>
            </a:solidFill>
            <a:ln w="12700" cap="flat">
              <a:noFill/>
              <a:prstDash val="solid"/>
              <a:miter lim="800000"/>
              <a:headEnd/>
              <a:tailEnd/>
            </a:ln>
            <a:effectLst>
              <a:outerShdw blurRad="63500" sx="102000" sy="102000" algn="ctr" rotWithShape="0">
                <a:prstClr val="black">
                  <a:alpha val="56000"/>
                </a:prstClr>
              </a:out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22" name="TextBox 21">
              <a:extLst>
                <a:ext uri="{FF2B5EF4-FFF2-40B4-BE49-F238E27FC236}">
                  <a16:creationId xmlns:a16="http://schemas.microsoft.com/office/drawing/2014/main" id="{28C87EBA-B1F9-4C02-953F-0A76C3CAB81B}"/>
                </a:ext>
              </a:extLst>
            </p:cNvPr>
            <p:cNvSpPr txBox="1"/>
            <p:nvPr/>
          </p:nvSpPr>
          <p:spPr>
            <a:xfrm>
              <a:off x="5353050" y="3652612"/>
              <a:ext cx="1486538" cy="500523"/>
            </a:xfrm>
            <a:prstGeom prst="rect">
              <a:avLst/>
            </a:prstGeom>
            <a:noFill/>
          </p:spPr>
          <p:txBody>
            <a:bodyPr wrap="square" lIns="0" tIns="0" rIns="0" bIns="0" rtlCol="0" anchor="b">
              <a:spAutoFit/>
            </a:bodyPr>
            <a:lstStyle/>
            <a:p>
              <a:pPr lvl="0" algn="ctr">
                <a:defRPr/>
              </a:pPr>
              <a:r>
                <a:rPr lang="en-GB" sz="1400" b="1" dirty="0">
                  <a:solidFill>
                    <a:prstClr val="black">
                      <a:lumMod val="75000"/>
                      <a:lumOff val="25000"/>
                    </a:prstClr>
                  </a:solidFill>
                  <a:latin typeface="Calibri" panose="020F0502020204030204"/>
                  <a:cs typeface="Segoe UI" panose="020B0502040204020203" pitchFamily="34" charset="0"/>
                </a:rPr>
                <a:t>DEPLOYMENT SCENARIOS</a:t>
              </a:r>
              <a:endParaRPr lang="en-US" sz="1400" b="1" dirty="0">
                <a:solidFill>
                  <a:prstClr val="black">
                    <a:lumMod val="75000"/>
                    <a:lumOff val="25000"/>
                  </a:prstClr>
                </a:solidFill>
                <a:latin typeface="Calibri" panose="020F0502020204030204"/>
                <a:cs typeface="Segoe UI" panose="020B0502040204020203" pitchFamily="34" charset="0"/>
              </a:endParaRPr>
            </a:p>
          </p:txBody>
        </p:sp>
        <p:grpSp>
          <p:nvGrpSpPr>
            <p:cNvPr id="23" name="Group 22">
              <a:extLst>
                <a:ext uri="{FF2B5EF4-FFF2-40B4-BE49-F238E27FC236}">
                  <a16:creationId xmlns:a16="http://schemas.microsoft.com/office/drawing/2014/main" id="{AD3F45B3-F186-4FC5-8259-65188A7680BE}"/>
                </a:ext>
              </a:extLst>
            </p:cNvPr>
            <p:cNvGrpSpPr/>
            <p:nvPr/>
          </p:nvGrpSpPr>
          <p:grpSpPr>
            <a:xfrm>
              <a:off x="5829938" y="3080247"/>
              <a:ext cx="532762" cy="323532"/>
              <a:chOff x="4763" y="668338"/>
              <a:chExt cx="2182813" cy="1325563"/>
            </a:xfrm>
          </p:grpSpPr>
          <p:sp>
            <p:nvSpPr>
              <p:cNvPr id="24" name="Freeform 22">
                <a:extLst>
                  <a:ext uri="{FF2B5EF4-FFF2-40B4-BE49-F238E27FC236}">
                    <a16:creationId xmlns:a16="http://schemas.microsoft.com/office/drawing/2014/main" id="{B35B6728-88B3-4108-99AF-CABF1F322A72}"/>
                  </a:ext>
                </a:extLst>
              </p:cNvPr>
              <p:cNvSpPr>
                <a:spLocks/>
              </p:cNvSpPr>
              <p:nvPr/>
            </p:nvSpPr>
            <p:spPr bwMode="auto">
              <a:xfrm>
                <a:off x="4763" y="1635126"/>
                <a:ext cx="2182813" cy="358775"/>
              </a:xfrm>
              <a:custGeom>
                <a:avLst/>
                <a:gdLst>
                  <a:gd name="T0" fmla="*/ 788 w 1098"/>
                  <a:gd name="T1" fmla="*/ 0 h 181"/>
                  <a:gd name="T2" fmla="*/ 1098 w 1098"/>
                  <a:gd name="T3" fmla="*/ 86 h 181"/>
                  <a:gd name="T4" fmla="*/ 549 w 1098"/>
                  <a:gd name="T5" fmla="*/ 181 h 181"/>
                  <a:gd name="T6" fmla="*/ 0 w 1098"/>
                  <a:gd name="T7" fmla="*/ 86 h 181"/>
                  <a:gd name="T8" fmla="*/ 308 w 1098"/>
                  <a:gd name="T9" fmla="*/ 0 h 181"/>
                </a:gdLst>
                <a:ahLst/>
                <a:cxnLst>
                  <a:cxn ang="0">
                    <a:pos x="T0" y="T1"/>
                  </a:cxn>
                  <a:cxn ang="0">
                    <a:pos x="T2" y="T3"/>
                  </a:cxn>
                  <a:cxn ang="0">
                    <a:pos x="T4" y="T5"/>
                  </a:cxn>
                  <a:cxn ang="0">
                    <a:pos x="T6" y="T7"/>
                  </a:cxn>
                  <a:cxn ang="0">
                    <a:pos x="T8" y="T9"/>
                  </a:cxn>
                </a:cxnLst>
                <a:rect l="0" t="0" r="r" b="b"/>
                <a:pathLst>
                  <a:path w="1098" h="181">
                    <a:moveTo>
                      <a:pt x="788" y="0"/>
                    </a:moveTo>
                    <a:cubicBezTo>
                      <a:pt x="971" y="15"/>
                      <a:pt x="1098" y="48"/>
                      <a:pt x="1098" y="86"/>
                    </a:cubicBezTo>
                    <a:cubicBezTo>
                      <a:pt x="1098" y="139"/>
                      <a:pt x="852" y="181"/>
                      <a:pt x="549" y="181"/>
                    </a:cubicBezTo>
                    <a:cubicBezTo>
                      <a:pt x="246" y="181"/>
                      <a:pt x="0" y="139"/>
                      <a:pt x="0" y="86"/>
                    </a:cubicBezTo>
                    <a:cubicBezTo>
                      <a:pt x="0" y="48"/>
                      <a:pt x="126" y="16"/>
                      <a:pt x="308" y="0"/>
                    </a:cubicBezTo>
                  </a:path>
                </a:pathLst>
              </a:custGeom>
              <a:noFill/>
              <a:ln w="19050" cap="rnd">
                <a:solidFill>
                  <a:srgbClr val="36D8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25" name="Freeform 23">
                <a:extLst>
                  <a:ext uri="{FF2B5EF4-FFF2-40B4-BE49-F238E27FC236}">
                    <a16:creationId xmlns:a16="http://schemas.microsoft.com/office/drawing/2014/main" id="{D2DAEE50-8EA6-4772-AD66-46F136CA4C77}"/>
                  </a:ext>
                </a:extLst>
              </p:cNvPr>
              <p:cNvSpPr>
                <a:spLocks/>
              </p:cNvSpPr>
              <p:nvPr/>
            </p:nvSpPr>
            <p:spPr bwMode="auto">
              <a:xfrm>
                <a:off x="860425" y="668338"/>
                <a:ext cx="471488" cy="852488"/>
              </a:xfrm>
              <a:custGeom>
                <a:avLst/>
                <a:gdLst>
                  <a:gd name="T0" fmla="*/ 238 w 238"/>
                  <a:gd name="T1" fmla="*/ 430 h 430"/>
                  <a:gd name="T2" fmla="*/ 0 w 238"/>
                  <a:gd name="T3" fmla="*/ 430 h 430"/>
                  <a:gd name="T4" fmla="*/ 0 w 238"/>
                  <a:gd name="T5" fmla="*/ 119 h 430"/>
                  <a:gd name="T6" fmla="*/ 119 w 238"/>
                  <a:gd name="T7" fmla="*/ 0 h 430"/>
                  <a:gd name="T8" fmla="*/ 238 w 238"/>
                  <a:gd name="T9" fmla="*/ 119 h 430"/>
                  <a:gd name="T10" fmla="*/ 238 w 238"/>
                  <a:gd name="T11" fmla="*/ 430 h 430"/>
                </a:gdLst>
                <a:ahLst/>
                <a:cxnLst>
                  <a:cxn ang="0">
                    <a:pos x="T0" y="T1"/>
                  </a:cxn>
                  <a:cxn ang="0">
                    <a:pos x="T2" y="T3"/>
                  </a:cxn>
                  <a:cxn ang="0">
                    <a:pos x="T4" y="T5"/>
                  </a:cxn>
                  <a:cxn ang="0">
                    <a:pos x="T6" y="T7"/>
                  </a:cxn>
                  <a:cxn ang="0">
                    <a:pos x="T8" y="T9"/>
                  </a:cxn>
                  <a:cxn ang="0">
                    <a:pos x="T10" y="T11"/>
                  </a:cxn>
                </a:cxnLst>
                <a:rect l="0" t="0" r="r" b="b"/>
                <a:pathLst>
                  <a:path w="238" h="430">
                    <a:moveTo>
                      <a:pt x="238" y="430"/>
                    </a:moveTo>
                    <a:cubicBezTo>
                      <a:pt x="0" y="430"/>
                      <a:pt x="0" y="430"/>
                      <a:pt x="0" y="430"/>
                    </a:cubicBezTo>
                    <a:cubicBezTo>
                      <a:pt x="0" y="119"/>
                      <a:pt x="0" y="119"/>
                      <a:pt x="0" y="119"/>
                    </a:cubicBezTo>
                    <a:cubicBezTo>
                      <a:pt x="0" y="53"/>
                      <a:pt x="53" y="0"/>
                      <a:pt x="119" y="0"/>
                    </a:cubicBezTo>
                    <a:cubicBezTo>
                      <a:pt x="185" y="0"/>
                      <a:pt x="238" y="53"/>
                      <a:pt x="238" y="119"/>
                    </a:cubicBezTo>
                    <a:lnTo>
                      <a:pt x="238" y="430"/>
                    </a:lnTo>
                    <a:close/>
                  </a:path>
                </a:pathLst>
              </a:custGeom>
              <a:noFill/>
              <a:ln w="19050" cap="flat">
                <a:solidFill>
                  <a:srgbClr val="36D8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26" name="Freeform 24">
                <a:extLst>
                  <a:ext uri="{FF2B5EF4-FFF2-40B4-BE49-F238E27FC236}">
                    <a16:creationId xmlns:a16="http://schemas.microsoft.com/office/drawing/2014/main" id="{5A6FBEAD-4A09-4522-B9E1-34148C45AA7B}"/>
                  </a:ext>
                </a:extLst>
              </p:cNvPr>
              <p:cNvSpPr>
                <a:spLocks/>
              </p:cNvSpPr>
              <p:nvPr/>
            </p:nvSpPr>
            <p:spPr bwMode="auto">
              <a:xfrm>
                <a:off x="1619250" y="668338"/>
                <a:ext cx="284163" cy="661988"/>
              </a:xfrm>
              <a:custGeom>
                <a:avLst/>
                <a:gdLst>
                  <a:gd name="T0" fmla="*/ 143 w 143"/>
                  <a:gd name="T1" fmla="*/ 334 h 334"/>
                  <a:gd name="T2" fmla="*/ 0 w 143"/>
                  <a:gd name="T3" fmla="*/ 334 h 334"/>
                  <a:gd name="T4" fmla="*/ 0 w 143"/>
                  <a:gd name="T5" fmla="*/ 71 h 334"/>
                  <a:gd name="T6" fmla="*/ 71 w 143"/>
                  <a:gd name="T7" fmla="*/ 0 h 334"/>
                  <a:gd name="T8" fmla="*/ 143 w 143"/>
                  <a:gd name="T9" fmla="*/ 71 h 334"/>
                  <a:gd name="T10" fmla="*/ 143 w 143"/>
                  <a:gd name="T11" fmla="*/ 334 h 334"/>
                </a:gdLst>
                <a:ahLst/>
                <a:cxnLst>
                  <a:cxn ang="0">
                    <a:pos x="T0" y="T1"/>
                  </a:cxn>
                  <a:cxn ang="0">
                    <a:pos x="T2" y="T3"/>
                  </a:cxn>
                  <a:cxn ang="0">
                    <a:pos x="T4" y="T5"/>
                  </a:cxn>
                  <a:cxn ang="0">
                    <a:pos x="T6" y="T7"/>
                  </a:cxn>
                  <a:cxn ang="0">
                    <a:pos x="T8" y="T9"/>
                  </a:cxn>
                  <a:cxn ang="0">
                    <a:pos x="T10" y="T11"/>
                  </a:cxn>
                </a:cxnLst>
                <a:rect l="0" t="0" r="r" b="b"/>
                <a:pathLst>
                  <a:path w="143" h="334">
                    <a:moveTo>
                      <a:pt x="143" y="334"/>
                    </a:moveTo>
                    <a:cubicBezTo>
                      <a:pt x="0" y="334"/>
                      <a:pt x="0" y="334"/>
                      <a:pt x="0" y="334"/>
                    </a:cubicBezTo>
                    <a:cubicBezTo>
                      <a:pt x="0" y="71"/>
                      <a:pt x="0" y="71"/>
                      <a:pt x="0" y="71"/>
                    </a:cubicBezTo>
                    <a:cubicBezTo>
                      <a:pt x="0" y="32"/>
                      <a:pt x="32" y="0"/>
                      <a:pt x="71" y="0"/>
                    </a:cubicBezTo>
                    <a:cubicBezTo>
                      <a:pt x="111" y="0"/>
                      <a:pt x="143" y="32"/>
                      <a:pt x="143" y="71"/>
                    </a:cubicBezTo>
                    <a:lnTo>
                      <a:pt x="143" y="334"/>
                    </a:lnTo>
                    <a:close/>
                  </a:path>
                </a:pathLst>
              </a:custGeom>
              <a:noFill/>
              <a:ln w="19050" cap="flat">
                <a:solidFill>
                  <a:srgbClr val="36D8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sp>
            <p:nvSpPr>
              <p:cNvPr id="27" name="Freeform 25">
                <a:extLst>
                  <a:ext uri="{FF2B5EF4-FFF2-40B4-BE49-F238E27FC236}">
                    <a16:creationId xmlns:a16="http://schemas.microsoft.com/office/drawing/2014/main" id="{A317E96F-F953-4046-8244-6375CC9B055B}"/>
                  </a:ext>
                </a:extLst>
              </p:cNvPr>
              <p:cNvSpPr>
                <a:spLocks/>
              </p:cNvSpPr>
              <p:nvPr/>
            </p:nvSpPr>
            <p:spPr bwMode="auto">
              <a:xfrm>
                <a:off x="288925" y="668338"/>
                <a:ext cx="284163" cy="661988"/>
              </a:xfrm>
              <a:custGeom>
                <a:avLst/>
                <a:gdLst>
                  <a:gd name="T0" fmla="*/ 143 w 143"/>
                  <a:gd name="T1" fmla="*/ 334 h 334"/>
                  <a:gd name="T2" fmla="*/ 0 w 143"/>
                  <a:gd name="T3" fmla="*/ 334 h 334"/>
                  <a:gd name="T4" fmla="*/ 0 w 143"/>
                  <a:gd name="T5" fmla="*/ 71 h 334"/>
                  <a:gd name="T6" fmla="*/ 72 w 143"/>
                  <a:gd name="T7" fmla="*/ 0 h 334"/>
                  <a:gd name="T8" fmla="*/ 143 w 143"/>
                  <a:gd name="T9" fmla="*/ 71 h 334"/>
                  <a:gd name="T10" fmla="*/ 143 w 143"/>
                  <a:gd name="T11" fmla="*/ 334 h 334"/>
                </a:gdLst>
                <a:ahLst/>
                <a:cxnLst>
                  <a:cxn ang="0">
                    <a:pos x="T0" y="T1"/>
                  </a:cxn>
                  <a:cxn ang="0">
                    <a:pos x="T2" y="T3"/>
                  </a:cxn>
                  <a:cxn ang="0">
                    <a:pos x="T4" y="T5"/>
                  </a:cxn>
                  <a:cxn ang="0">
                    <a:pos x="T6" y="T7"/>
                  </a:cxn>
                  <a:cxn ang="0">
                    <a:pos x="T8" y="T9"/>
                  </a:cxn>
                  <a:cxn ang="0">
                    <a:pos x="T10" y="T11"/>
                  </a:cxn>
                </a:cxnLst>
                <a:rect l="0" t="0" r="r" b="b"/>
                <a:pathLst>
                  <a:path w="143" h="334">
                    <a:moveTo>
                      <a:pt x="143" y="334"/>
                    </a:moveTo>
                    <a:cubicBezTo>
                      <a:pt x="0" y="334"/>
                      <a:pt x="0" y="334"/>
                      <a:pt x="0" y="334"/>
                    </a:cubicBezTo>
                    <a:cubicBezTo>
                      <a:pt x="0" y="71"/>
                      <a:pt x="0" y="71"/>
                      <a:pt x="0" y="71"/>
                    </a:cubicBezTo>
                    <a:cubicBezTo>
                      <a:pt x="0" y="32"/>
                      <a:pt x="32" y="0"/>
                      <a:pt x="72" y="0"/>
                    </a:cubicBezTo>
                    <a:cubicBezTo>
                      <a:pt x="111" y="0"/>
                      <a:pt x="143" y="32"/>
                      <a:pt x="143" y="71"/>
                    </a:cubicBezTo>
                    <a:lnTo>
                      <a:pt x="143" y="334"/>
                    </a:lnTo>
                    <a:close/>
                  </a:path>
                </a:pathLst>
              </a:custGeom>
              <a:noFill/>
              <a:ln w="19050" cap="flat">
                <a:solidFill>
                  <a:srgbClr val="36D8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grpSp>
      </p:grpSp>
      <p:grpSp>
        <p:nvGrpSpPr>
          <p:cNvPr id="28" name="Group 27">
            <a:extLst>
              <a:ext uri="{FF2B5EF4-FFF2-40B4-BE49-F238E27FC236}">
                <a16:creationId xmlns:a16="http://schemas.microsoft.com/office/drawing/2014/main" id="{0606D101-DE39-4A86-ADEB-5083AB0AD784}"/>
              </a:ext>
            </a:extLst>
          </p:cNvPr>
          <p:cNvGrpSpPr/>
          <p:nvPr/>
        </p:nvGrpSpPr>
        <p:grpSpPr>
          <a:xfrm>
            <a:off x="329609" y="4529134"/>
            <a:ext cx="11455427" cy="361740"/>
            <a:chOff x="-916032" y="4756029"/>
            <a:chExt cx="9399157" cy="361740"/>
          </a:xfrm>
        </p:grpSpPr>
        <p:sp>
          <p:nvSpPr>
            <p:cNvPr id="29" name="TextBox 28">
              <a:extLst>
                <a:ext uri="{FF2B5EF4-FFF2-40B4-BE49-F238E27FC236}">
                  <a16:creationId xmlns:a16="http://schemas.microsoft.com/office/drawing/2014/main" id="{35AE7942-E568-47F5-8B50-BA19D284EA65}"/>
                </a:ext>
              </a:extLst>
            </p:cNvPr>
            <p:cNvSpPr txBox="1"/>
            <p:nvPr/>
          </p:nvSpPr>
          <p:spPr>
            <a:xfrm>
              <a:off x="-916032" y="4756029"/>
              <a:ext cx="3490209" cy="361740"/>
            </a:xfrm>
            <a:prstGeom prst="rect">
              <a:avLst/>
            </a:prstGeom>
            <a:noFill/>
          </p:spPr>
          <p:txBody>
            <a:bodyPr wrap="square" lIns="0" tIns="0" rIns="0" bIns="0" rtlCol="0">
              <a:noAutofit/>
            </a:bodyPr>
            <a:lstStyle/>
            <a:p>
              <a:r>
                <a:rPr lang="en-GB" sz="2400" dirty="0">
                  <a:latin typeface="Arial" panose="020B0604020202020204" pitchFamily="34" charset="0"/>
                  <a:cs typeface="Arial" panose="020B0604020202020204" pitchFamily="34" charset="0"/>
                </a:rPr>
                <a:t>FNPP being transported as a Facility with</a:t>
              </a:r>
              <a:r>
                <a:rPr lang="en-GB" sz="2400" dirty="0">
                  <a:solidFill>
                    <a:srgbClr val="FF0000"/>
                  </a:solidFill>
                  <a:latin typeface="Arial" panose="020B0604020202020204" pitchFamily="34" charset="0"/>
                  <a:cs typeface="Arial" panose="020B0604020202020204" pitchFamily="34" charset="0"/>
                </a:rPr>
                <a:t> fresh Fuel.</a:t>
              </a:r>
              <a:endParaRPr lang="en-PK" sz="24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73D473-036C-426F-9BDF-79C27840D011}"/>
                </a:ext>
              </a:extLst>
            </p:cNvPr>
            <p:cNvSpPr txBox="1"/>
            <p:nvPr/>
          </p:nvSpPr>
          <p:spPr>
            <a:xfrm>
              <a:off x="4449395" y="4756029"/>
              <a:ext cx="4033730" cy="361740"/>
            </a:xfrm>
            <a:prstGeom prst="rect">
              <a:avLst/>
            </a:prstGeom>
            <a:noFill/>
          </p:spPr>
          <p:txBody>
            <a:bodyPr wrap="square" lIns="0" tIns="0" rIns="0" bIns="0" rtlCol="0">
              <a:noAutofit/>
            </a:bodyPr>
            <a:lstStyle/>
            <a:p>
              <a:pPr algn="r"/>
              <a:r>
                <a:rPr lang="en-GB" sz="2400" dirty="0">
                  <a:latin typeface="Arial" panose="020B0604020202020204" pitchFamily="34" charset="0"/>
                  <a:cs typeface="Arial" panose="020B0604020202020204" pitchFamily="34" charset="0"/>
                </a:rPr>
                <a:t>FNPP being transported as a Facility with</a:t>
              </a:r>
              <a:r>
                <a:rPr lang="en-GB" sz="2400" dirty="0">
                  <a:solidFill>
                    <a:srgbClr val="FF0000"/>
                  </a:solidFill>
                  <a:latin typeface="Arial" panose="020B0604020202020204" pitchFamily="34" charset="0"/>
                  <a:cs typeface="Arial" panose="020B0604020202020204" pitchFamily="34" charset="0"/>
                </a:rPr>
                <a:t> Irradiated Fuel.</a:t>
              </a:r>
              <a:endParaRPr lang="en-PK" sz="2400" dirty="0">
                <a:solidFill>
                  <a:srgbClr val="FF0000"/>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FB28750-CDD0-409C-B794-7310BB088DC4}"/>
              </a:ext>
            </a:extLst>
          </p:cNvPr>
          <p:cNvGrpSpPr/>
          <p:nvPr/>
        </p:nvGrpSpPr>
        <p:grpSpPr>
          <a:xfrm>
            <a:off x="329609" y="1993305"/>
            <a:ext cx="11455427" cy="200666"/>
            <a:chOff x="-1541755" y="2220199"/>
            <a:chExt cx="11455427" cy="200666"/>
          </a:xfrm>
        </p:grpSpPr>
        <p:sp>
          <p:nvSpPr>
            <p:cNvPr id="32" name="TextBox 31">
              <a:extLst>
                <a:ext uri="{FF2B5EF4-FFF2-40B4-BE49-F238E27FC236}">
                  <a16:creationId xmlns:a16="http://schemas.microsoft.com/office/drawing/2014/main" id="{CAC5026B-C57E-4EEF-B010-56851D0C3ED9}"/>
                </a:ext>
              </a:extLst>
            </p:cNvPr>
            <p:cNvSpPr txBox="1"/>
            <p:nvPr/>
          </p:nvSpPr>
          <p:spPr>
            <a:xfrm>
              <a:off x="-1541755" y="2225839"/>
              <a:ext cx="4132477" cy="165822"/>
            </a:xfrm>
            <a:prstGeom prst="rect">
              <a:avLst/>
            </a:prstGeom>
            <a:noFill/>
          </p:spPr>
          <p:txBody>
            <a:bodyPr wrap="square" lIns="0" tIns="0" rIns="0" bIns="0" rtlCol="0">
              <a:noAutofit/>
            </a:bodyPr>
            <a:lstStyle/>
            <a:p>
              <a:pPr algn="just">
                <a:defRPr/>
              </a:pPr>
              <a:r>
                <a:rPr lang="en-GB" sz="2400" dirty="0">
                  <a:latin typeface="Arial" panose="020B0604020202020204" pitchFamily="34" charset="0"/>
                  <a:cs typeface="Arial" panose="020B0604020202020204" pitchFamily="34" charset="0"/>
                </a:rPr>
                <a:t>Transport of radioactive material (</a:t>
              </a:r>
              <a:r>
                <a:rPr lang="en-GB" sz="2400" b="1" dirty="0">
                  <a:solidFill>
                    <a:schemeClr val="accent1"/>
                  </a:solidFill>
                  <a:latin typeface="Arial" panose="020B0604020202020204" pitchFamily="34" charset="0"/>
                  <a:cs typeface="Arial" panose="020B0604020202020204" pitchFamily="34" charset="0"/>
                </a:rPr>
                <a:t>Fresh Nuclear Fuel</a:t>
              </a:r>
              <a:r>
                <a:rPr lang="en-GB" sz="2400" dirty="0">
                  <a:latin typeface="Arial" panose="020B0604020202020204" pitchFamily="34" charset="0"/>
                  <a:cs typeface="Arial" panose="020B0604020202020204" pitchFamily="34" charset="0"/>
                </a:rPr>
                <a:t>) to onshore/offshore facility.</a:t>
              </a:r>
              <a:endParaRPr lang="en-US" sz="2400" dirty="0">
                <a:latin typeface="Arial" panose="020B0604020202020204" pitchFamily="34" charset="0"/>
                <a:cs typeface="Arial" panose="020B0604020202020204" pitchFamily="34" charset="0"/>
              </a:endParaRPr>
            </a:p>
            <a:p>
              <a:pPr algn="just">
                <a:defRPr/>
              </a:pPr>
              <a:endParaRPr lang="en-US" sz="2600" dirty="0">
                <a:solidFill>
                  <a:prstClr val="black"/>
                </a:solidFill>
                <a:latin typeface="Calibri" panose="020F0502020204030204"/>
              </a:endParaRPr>
            </a:p>
          </p:txBody>
        </p:sp>
        <p:sp>
          <p:nvSpPr>
            <p:cNvPr id="33" name="TextBox 32">
              <a:extLst>
                <a:ext uri="{FF2B5EF4-FFF2-40B4-BE49-F238E27FC236}">
                  <a16:creationId xmlns:a16="http://schemas.microsoft.com/office/drawing/2014/main" id="{D607C281-D1B4-47A8-8B00-B5D9093BD5D7}"/>
                </a:ext>
              </a:extLst>
            </p:cNvPr>
            <p:cNvSpPr txBox="1"/>
            <p:nvPr/>
          </p:nvSpPr>
          <p:spPr>
            <a:xfrm>
              <a:off x="4388756" y="2220199"/>
              <a:ext cx="5524916" cy="200666"/>
            </a:xfrm>
            <a:prstGeom prst="rect">
              <a:avLst/>
            </a:prstGeom>
            <a:noFill/>
          </p:spPr>
          <p:txBody>
            <a:bodyPr wrap="square" lIns="0" tIns="0" rIns="0" bIns="0" rtlCol="0">
              <a:noAutofit/>
            </a:bodyPr>
            <a:lstStyle/>
            <a:p>
              <a:pPr algn="r">
                <a:defRPr/>
              </a:pPr>
              <a:r>
                <a:rPr lang="en-GB" sz="2400" dirty="0">
                  <a:latin typeface="Arial" panose="020B0604020202020204" pitchFamily="34" charset="0"/>
                  <a:cs typeface="Arial" panose="020B0604020202020204" pitchFamily="34" charset="0"/>
                </a:rPr>
                <a:t>Transport of radioactive material (</a:t>
              </a:r>
              <a:r>
                <a:rPr lang="en-GB" sz="2400" b="1" dirty="0">
                  <a:solidFill>
                    <a:schemeClr val="accent1"/>
                  </a:solidFill>
                  <a:latin typeface="Arial" panose="020B0604020202020204" pitchFamily="34" charset="0"/>
                  <a:cs typeface="Arial" panose="020B0604020202020204" pitchFamily="34" charset="0"/>
                </a:rPr>
                <a:t>Spent Fuel or Radioactive Waste</a:t>
              </a:r>
              <a:r>
                <a:rPr lang="en-GB" sz="2400" dirty="0">
                  <a:latin typeface="Arial" panose="020B0604020202020204" pitchFamily="34" charset="0"/>
                  <a:cs typeface="Arial" panose="020B0604020202020204" pitchFamily="34" charset="0"/>
                </a:rPr>
                <a:t>) from onshore/offshore facility. </a:t>
              </a:r>
              <a:endParaRPr lang="en-PK" sz="2400" dirty="0">
                <a:latin typeface="Arial" panose="020B0604020202020204" pitchFamily="34" charset="0"/>
                <a:cs typeface="Arial" panose="020B0604020202020204" pitchFamily="34" charset="0"/>
              </a:endParaRPr>
            </a:p>
            <a:p>
              <a:pPr algn="r">
                <a:defRPr/>
              </a:pPr>
              <a:endParaRPr lang="en-US" sz="2600" dirty="0">
                <a:solidFill>
                  <a:prstClr val="black"/>
                </a:solidFill>
                <a:latin typeface="Calibri" panose="020F0502020204030204"/>
              </a:endParaRPr>
            </a:p>
          </p:txBody>
        </p:sp>
      </p:grpSp>
    </p:spTree>
    <p:extLst>
      <p:ext uri="{BB962C8B-B14F-4D97-AF65-F5344CB8AC3E}">
        <p14:creationId xmlns:p14="http://schemas.microsoft.com/office/powerpoint/2010/main" val="311337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D3B9C-34F1-49AB-8EA6-0539D70F951D}" type="slidenum">
              <a:rPr lang="en-US" smtClean="0"/>
              <a:pPr/>
              <a:t>6</a:t>
            </a:fld>
            <a:endParaRPr lang="en-US" dirty="0"/>
          </a:p>
        </p:txBody>
      </p:sp>
      <p:graphicFrame>
        <p:nvGraphicFramePr>
          <p:cNvPr id="7" name="Diagram 6">
            <a:extLst>
              <a:ext uri="{FF2B5EF4-FFF2-40B4-BE49-F238E27FC236}">
                <a16:creationId xmlns:a16="http://schemas.microsoft.com/office/drawing/2014/main" id="{29918F77-8E0A-49E7-9E23-7EA3055CD32A}"/>
              </a:ext>
            </a:extLst>
          </p:cNvPr>
          <p:cNvGraphicFramePr/>
          <p:nvPr>
            <p:extLst>
              <p:ext uri="{D42A27DB-BD31-4B8C-83A1-F6EECF244321}">
                <p14:modId xmlns:p14="http://schemas.microsoft.com/office/powerpoint/2010/main" val="3467033220"/>
              </p:ext>
            </p:extLst>
          </p:nvPr>
        </p:nvGraphicFramePr>
        <p:xfrm>
          <a:off x="2621811" y="2191666"/>
          <a:ext cx="6948377" cy="3659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47C5BFCA-20B1-45A0-B7E2-299D2EEF6D28}"/>
              </a:ext>
            </a:extLst>
          </p:cNvPr>
          <p:cNvSpPr txBox="1">
            <a:spLocks/>
          </p:cNvSpPr>
          <p:nvPr/>
        </p:nvSpPr>
        <p:spPr>
          <a:xfrm>
            <a:off x="494287" y="360718"/>
            <a:ext cx="113449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chemeClr val="tx2">
                    <a:lumMod val="60000"/>
                    <a:lumOff val="40000"/>
                  </a:schemeClr>
                </a:solidFill>
              </a:rPr>
              <a:t>Applicability of the Existing Nuclear Laws</a:t>
            </a:r>
            <a:endParaRPr lang="en-US" dirty="0">
              <a:solidFill>
                <a:schemeClr val="tx2">
                  <a:lumMod val="60000"/>
                  <a:lumOff val="40000"/>
                </a:schemeClr>
              </a:solidFill>
            </a:endParaRPr>
          </a:p>
        </p:txBody>
      </p:sp>
    </p:spTree>
    <p:extLst>
      <p:ext uri="{BB962C8B-B14F-4D97-AF65-F5344CB8AC3E}">
        <p14:creationId xmlns:p14="http://schemas.microsoft.com/office/powerpoint/2010/main" val="169901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784DFD1-C038-4A21-B66A-8E7C102E41E6}"/>
              </a:ext>
            </a:extLst>
          </p:cNvPr>
          <p:cNvSpPr/>
          <p:nvPr/>
        </p:nvSpPr>
        <p:spPr>
          <a:xfrm>
            <a:off x="4819588" y="1550573"/>
            <a:ext cx="2655304" cy="3066890"/>
          </a:xfrm>
          <a:prstGeom prst="roundRect">
            <a:avLst>
              <a:gd name="adj" fmla="val 495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sp>
        <p:nvSpPr>
          <p:cNvPr id="8" name="Rectangle: Rounded Corners 7">
            <a:extLst>
              <a:ext uri="{FF2B5EF4-FFF2-40B4-BE49-F238E27FC236}">
                <a16:creationId xmlns:a16="http://schemas.microsoft.com/office/drawing/2014/main" id="{E92CD37F-C32A-4BD9-B8D9-79573FCDEA90}"/>
              </a:ext>
            </a:extLst>
          </p:cNvPr>
          <p:cNvSpPr/>
          <p:nvPr/>
        </p:nvSpPr>
        <p:spPr>
          <a:xfrm>
            <a:off x="7879815" y="1550575"/>
            <a:ext cx="2601686" cy="2415417"/>
          </a:xfrm>
          <a:prstGeom prst="roundRect">
            <a:avLst>
              <a:gd name="adj" fmla="val 495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sp>
        <p:nvSpPr>
          <p:cNvPr id="9" name="Rectangle: Rounded Corners 8">
            <a:extLst>
              <a:ext uri="{FF2B5EF4-FFF2-40B4-BE49-F238E27FC236}">
                <a16:creationId xmlns:a16="http://schemas.microsoft.com/office/drawing/2014/main" id="{2A3D2848-D6F5-44F3-8D04-35D1ACA4499B}"/>
              </a:ext>
            </a:extLst>
          </p:cNvPr>
          <p:cNvSpPr/>
          <p:nvPr/>
        </p:nvSpPr>
        <p:spPr>
          <a:xfrm>
            <a:off x="1817914" y="1550576"/>
            <a:ext cx="2601686" cy="3786966"/>
          </a:xfrm>
          <a:prstGeom prst="roundRect">
            <a:avLst>
              <a:gd name="adj" fmla="val 495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sp>
        <p:nvSpPr>
          <p:cNvPr id="10" name="Rectangle: Rounded Corners 9">
            <a:extLst>
              <a:ext uri="{FF2B5EF4-FFF2-40B4-BE49-F238E27FC236}">
                <a16:creationId xmlns:a16="http://schemas.microsoft.com/office/drawing/2014/main" id="{A79B9D7B-8B5D-4335-8C5D-FA3DFD55C82A}"/>
              </a:ext>
            </a:extLst>
          </p:cNvPr>
          <p:cNvSpPr/>
          <p:nvPr/>
        </p:nvSpPr>
        <p:spPr>
          <a:xfrm>
            <a:off x="1741714" y="1550573"/>
            <a:ext cx="2601686" cy="3681453"/>
          </a:xfrm>
          <a:prstGeom prst="roundRect">
            <a:avLst>
              <a:gd name="adj" fmla="val 49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sp>
        <p:nvSpPr>
          <p:cNvPr id="11" name="Rectangle: Rounded Corners 10">
            <a:extLst>
              <a:ext uri="{FF2B5EF4-FFF2-40B4-BE49-F238E27FC236}">
                <a16:creationId xmlns:a16="http://schemas.microsoft.com/office/drawing/2014/main" id="{FA3D4F06-982F-4B3C-ADDE-C0664BC1C5FB}"/>
              </a:ext>
            </a:extLst>
          </p:cNvPr>
          <p:cNvSpPr/>
          <p:nvPr/>
        </p:nvSpPr>
        <p:spPr>
          <a:xfrm>
            <a:off x="4791191" y="1550574"/>
            <a:ext cx="2601686" cy="2939246"/>
          </a:xfrm>
          <a:prstGeom prst="roundRect">
            <a:avLst>
              <a:gd name="adj" fmla="val 49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sp>
        <p:nvSpPr>
          <p:cNvPr id="12" name="Rectangle: Rounded Corners 11">
            <a:extLst>
              <a:ext uri="{FF2B5EF4-FFF2-40B4-BE49-F238E27FC236}">
                <a16:creationId xmlns:a16="http://schemas.microsoft.com/office/drawing/2014/main" id="{54E90E65-44D7-4418-84DB-B3EC0A3AD749}"/>
              </a:ext>
            </a:extLst>
          </p:cNvPr>
          <p:cNvSpPr/>
          <p:nvPr/>
        </p:nvSpPr>
        <p:spPr>
          <a:xfrm>
            <a:off x="7797800" y="1550574"/>
            <a:ext cx="2601686" cy="2287776"/>
          </a:xfrm>
          <a:prstGeom prst="roundRect">
            <a:avLst>
              <a:gd name="adj" fmla="val 495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Light"/>
            </a:endParaRPr>
          </a:p>
        </p:txBody>
      </p:sp>
      <p:sp>
        <p:nvSpPr>
          <p:cNvPr id="22" name="TextBox 21">
            <a:extLst>
              <a:ext uri="{FF2B5EF4-FFF2-40B4-BE49-F238E27FC236}">
                <a16:creationId xmlns:a16="http://schemas.microsoft.com/office/drawing/2014/main" id="{67667C69-8C39-47D9-AC7F-4C0242A44C12}"/>
              </a:ext>
            </a:extLst>
          </p:cNvPr>
          <p:cNvSpPr txBox="1"/>
          <p:nvPr/>
        </p:nvSpPr>
        <p:spPr>
          <a:xfrm>
            <a:off x="1817914" y="1780399"/>
            <a:ext cx="2449286" cy="3323987"/>
          </a:xfrm>
          <a:prstGeom prst="rect">
            <a:avLst/>
          </a:prstGeom>
          <a:noFill/>
        </p:spPr>
        <p:txBody>
          <a:bodyPr wrap="square" lIns="0" tIns="0" rIns="0" bIns="0" rtlCol="0" anchor="t">
            <a:spAutoFit/>
          </a:bodyPr>
          <a:lstStyle/>
          <a:p>
            <a:pPr algn="ctr">
              <a:defRPr/>
            </a:pPr>
            <a:r>
              <a:rPr lang="en-GB" sz="2400" b="1" dirty="0">
                <a:solidFill>
                  <a:prstClr val="white"/>
                </a:solidFill>
                <a:latin typeface="Calibri Light"/>
              </a:rPr>
              <a:t>(CENNA): Does not bar the location or source of nuclear accidents, to minimize transboundary impact of accidents. Thus, CENNA may apply to FNPPs. </a:t>
            </a:r>
          </a:p>
        </p:txBody>
      </p:sp>
      <p:sp>
        <p:nvSpPr>
          <p:cNvPr id="29" name="TextBox 28">
            <a:extLst>
              <a:ext uri="{FF2B5EF4-FFF2-40B4-BE49-F238E27FC236}">
                <a16:creationId xmlns:a16="http://schemas.microsoft.com/office/drawing/2014/main" id="{1E185F25-AE04-46AE-A8C3-398471B15C8F}"/>
              </a:ext>
            </a:extLst>
          </p:cNvPr>
          <p:cNvSpPr txBox="1"/>
          <p:nvPr/>
        </p:nvSpPr>
        <p:spPr>
          <a:xfrm>
            <a:off x="7872523" y="1776855"/>
            <a:ext cx="2449286" cy="1846659"/>
          </a:xfrm>
          <a:prstGeom prst="rect">
            <a:avLst/>
          </a:prstGeom>
          <a:noFill/>
        </p:spPr>
        <p:txBody>
          <a:bodyPr wrap="square" lIns="0" tIns="0" rIns="0" bIns="0" rtlCol="0" anchor="t">
            <a:spAutoFit/>
          </a:bodyPr>
          <a:lstStyle/>
          <a:p>
            <a:pPr algn="ctr">
              <a:defRPr/>
            </a:pPr>
            <a:r>
              <a:rPr lang="en-GB" sz="2400" b="1" dirty="0">
                <a:solidFill>
                  <a:prstClr val="white"/>
                </a:solidFill>
                <a:latin typeface="Calibri Light"/>
              </a:rPr>
              <a:t>(CACNARE): This may be addressed in relevant Inter-Governmental Agreements (IGA). </a:t>
            </a:r>
          </a:p>
        </p:txBody>
      </p:sp>
      <p:sp>
        <p:nvSpPr>
          <p:cNvPr id="35" name="TextBox 34">
            <a:extLst>
              <a:ext uri="{FF2B5EF4-FFF2-40B4-BE49-F238E27FC236}">
                <a16:creationId xmlns:a16="http://schemas.microsoft.com/office/drawing/2014/main" id="{DE475F55-FCB2-4FEA-B56F-CAA18BCC0743}"/>
              </a:ext>
            </a:extLst>
          </p:cNvPr>
          <p:cNvSpPr txBox="1"/>
          <p:nvPr/>
        </p:nvSpPr>
        <p:spPr>
          <a:xfrm>
            <a:off x="4831815" y="1776855"/>
            <a:ext cx="2508785" cy="2585323"/>
          </a:xfrm>
          <a:prstGeom prst="rect">
            <a:avLst/>
          </a:prstGeom>
          <a:noFill/>
        </p:spPr>
        <p:txBody>
          <a:bodyPr wrap="square" lIns="0" tIns="0" rIns="0" bIns="0" rtlCol="0" anchor="t">
            <a:spAutoFit/>
          </a:bodyPr>
          <a:lstStyle/>
          <a:p>
            <a:pPr algn="ctr">
              <a:defRPr/>
            </a:pPr>
            <a:r>
              <a:rPr lang="en-GB" sz="2400" b="1" dirty="0">
                <a:solidFill>
                  <a:prstClr val="white"/>
                </a:solidFill>
                <a:latin typeface="Calibri Light"/>
              </a:rPr>
              <a:t>Joint Convention on the Safety of Spent Fuel Management and the Safety of Radioactive Waste Management (Joint Convention). </a:t>
            </a:r>
            <a:endParaRPr lang="en-PK" sz="2400" b="1" dirty="0">
              <a:solidFill>
                <a:prstClr val="white"/>
              </a:solidFill>
              <a:latin typeface="Calibri Light"/>
            </a:endParaRPr>
          </a:p>
        </p:txBody>
      </p:sp>
      <p:sp>
        <p:nvSpPr>
          <p:cNvPr id="36" name="Content Placeholder 2">
            <a:extLst>
              <a:ext uri="{FF2B5EF4-FFF2-40B4-BE49-F238E27FC236}">
                <a16:creationId xmlns:a16="http://schemas.microsoft.com/office/drawing/2014/main" id="{543605C0-0CAE-484C-B6DA-0BE26DE6A486}"/>
              </a:ext>
            </a:extLst>
          </p:cNvPr>
          <p:cNvSpPr>
            <a:spLocks noGrp="1"/>
          </p:cNvSpPr>
          <p:nvPr>
            <p:ph idx="1"/>
          </p:nvPr>
        </p:nvSpPr>
        <p:spPr>
          <a:xfrm>
            <a:off x="413737" y="5438206"/>
            <a:ext cx="11344940" cy="1325564"/>
          </a:xfrm>
        </p:spPr>
        <p:txBody>
          <a:bodyPr>
            <a:normAutofit/>
          </a:bodyPr>
          <a:lstStyle/>
          <a:p>
            <a:pPr algn="just"/>
            <a:r>
              <a:rPr lang="en-GB" dirty="0"/>
              <a:t>Convention on Nuclear Safety (</a:t>
            </a:r>
            <a:r>
              <a:rPr lang="en-GB" dirty="0">
                <a:solidFill>
                  <a:srgbClr val="FF0000"/>
                </a:solidFill>
              </a:rPr>
              <a:t>CNS</a:t>
            </a:r>
            <a:r>
              <a:rPr lang="en-GB" dirty="0"/>
              <a:t>), 1996: </a:t>
            </a:r>
            <a:endParaRPr lang="en-PK" dirty="0"/>
          </a:p>
          <a:p>
            <a:pPr lvl="1" algn="just"/>
            <a:r>
              <a:rPr lang="en-GB" dirty="0"/>
              <a:t>FNPP do not appear to be explicitly mentioned in the definition of “nuclear installations” as it is not a land-based civil NPP.</a:t>
            </a:r>
          </a:p>
        </p:txBody>
      </p:sp>
      <p:sp>
        <p:nvSpPr>
          <p:cNvPr id="18" name="Title 1">
            <a:extLst>
              <a:ext uri="{FF2B5EF4-FFF2-40B4-BE49-F238E27FC236}">
                <a16:creationId xmlns:a16="http://schemas.microsoft.com/office/drawing/2014/main" id="{0262F885-4AB9-4EFE-935B-02C5AD239ACC}"/>
              </a:ext>
            </a:extLst>
          </p:cNvPr>
          <p:cNvSpPr txBox="1">
            <a:spLocks/>
          </p:cNvSpPr>
          <p:nvPr/>
        </p:nvSpPr>
        <p:spPr>
          <a:xfrm>
            <a:off x="494287" y="360718"/>
            <a:ext cx="113449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chemeClr val="tx2">
                    <a:lumMod val="60000"/>
                    <a:lumOff val="40000"/>
                  </a:schemeClr>
                </a:solidFill>
              </a:rPr>
              <a:t>Applicability of the Existing Nuclear Laws</a:t>
            </a:r>
            <a:endParaRPr lang="en-US" dirty="0">
              <a:solidFill>
                <a:schemeClr val="tx2">
                  <a:lumMod val="60000"/>
                  <a:lumOff val="40000"/>
                </a:schemeClr>
              </a:solidFill>
            </a:endParaRPr>
          </a:p>
        </p:txBody>
      </p:sp>
      <p:sp>
        <p:nvSpPr>
          <p:cNvPr id="14" name="Slide Number Placeholder 4">
            <a:extLst>
              <a:ext uri="{FF2B5EF4-FFF2-40B4-BE49-F238E27FC236}">
                <a16:creationId xmlns:a16="http://schemas.microsoft.com/office/drawing/2014/main" id="{B8999629-6B52-491C-B4C0-261CCF9EBF24}"/>
              </a:ext>
            </a:extLst>
          </p:cNvPr>
          <p:cNvSpPr>
            <a:spLocks noGrp="1"/>
          </p:cNvSpPr>
          <p:nvPr>
            <p:ph type="sldNum" sz="quarter" idx="12"/>
          </p:nvPr>
        </p:nvSpPr>
        <p:spPr>
          <a:xfrm>
            <a:off x="8610600" y="6356350"/>
            <a:ext cx="2743200" cy="365125"/>
          </a:xfrm>
        </p:spPr>
        <p:txBody>
          <a:bodyPr/>
          <a:lstStyle/>
          <a:p>
            <a:fld id="{8C9D3B9C-34F1-49AB-8EA6-0539D70F951D}" type="slidenum">
              <a:rPr lang="en-US" smtClean="0"/>
              <a:pPr/>
              <a:t>7</a:t>
            </a:fld>
            <a:endParaRPr lang="en-US" dirty="0"/>
          </a:p>
        </p:txBody>
      </p:sp>
    </p:spTree>
    <p:extLst>
      <p:ext uri="{BB962C8B-B14F-4D97-AF65-F5344CB8AC3E}">
        <p14:creationId xmlns:p14="http://schemas.microsoft.com/office/powerpoint/2010/main" val="183159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sz="2600" dirty="0"/>
              <a:t>Nuclear Security</a:t>
            </a:r>
            <a:endParaRPr lang="en-PK" sz="2600" dirty="0"/>
          </a:p>
          <a:p>
            <a:pPr lvl="1" algn="just"/>
            <a:r>
              <a:rPr lang="en-GB" sz="2600" dirty="0"/>
              <a:t>Convention on Physical Protection of Nuclear Material (</a:t>
            </a:r>
            <a:r>
              <a:rPr lang="en-GB" sz="2600" b="1" dirty="0">
                <a:solidFill>
                  <a:schemeClr val="accent1"/>
                </a:solidFill>
              </a:rPr>
              <a:t>CPPNM</a:t>
            </a:r>
            <a:r>
              <a:rPr lang="en-GB" sz="2600" dirty="0"/>
              <a:t>) and 2005 Amendment (A/CPPNM) are the only legally binding instruments for physical protection. </a:t>
            </a:r>
          </a:p>
          <a:p>
            <a:pPr lvl="1" algn="just"/>
            <a:r>
              <a:rPr lang="en-GB" sz="2600" dirty="0"/>
              <a:t>Application of existing A/CPPNM. </a:t>
            </a:r>
          </a:p>
          <a:p>
            <a:pPr algn="just"/>
            <a:r>
              <a:rPr lang="en-GB" sz="2600" dirty="0"/>
              <a:t>Nuclear Liability</a:t>
            </a:r>
            <a:endParaRPr lang="en-PK" sz="2600" dirty="0"/>
          </a:p>
          <a:p>
            <a:pPr lvl="1" algn="just"/>
            <a:r>
              <a:rPr lang="en-GB" sz="2600" dirty="0"/>
              <a:t>Although the 1962 </a:t>
            </a:r>
            <a:r>
              <a:rPr lang="en-GB" sz="2600" dirty="0">
                <a:solidFill>
                  <a:srgbClr val="FF0000"/>
                </a:solidFill>
              </a:rPr>
              <a:t>Convention on the Liability </a:t>
            </a:r>
            <a:r>
              <a:rPr lang="en-GB" sz="2600" dirty="0"/>
              <a:t>of Operators of Nuclear Ships (Brussels Nuclear Ship Convention) addresses nuclear ship-related liability issues, the ratification of the convention has become </a:t>
            </a:r>
            <a:r>
              <a:rPr lang="en-GB" sz="2600" dirty="0">
                <a:solidFill>
                  <a:schemeClr val="tx2"/>
                </a:solidFill>
              </a:rPr>
              <a:t>deadlocked</a:t>
            </a:r>
            <a:r>
              <a:rPr lang="en-GB" sz="2600" dirty="0"/>
              <a:t> and failed to enter into force.</a:t>
            </a:r>
            <a:endParaRPr lang="en-PK" sz="2600" dirty="0"/>
          </a:p>
        </p:txBody>
      </p:sp>
      <p:sp>
        <p:nvSpPr>
          <p:cNvPr id="4" name="Slide Number Placeholder 3"/>
          <p:cNvSpPr>
            <a:spLocks noGrp="1"/>
          </p:cNvSpPr>
          <p:nvPr>
            <p:ph type="sldNum" sz="quarter" idx="12"/>
          </p:nvPr>
        </p:nvSpPr>
        <p:spPr/>
        <p:txBody>
          <a:bodyPr/>
          <a:lstStyle/>
          <a:p>
            <a:fld id="{8C9D3B9C-34F1-49AB-8EA6-0539D70F951D}" type="slidenum">
              <a:rPr lang="en-US" smtClean="0"/>
              <a:pPr/>
              <a:t>8</a:t>
            </a:fld>
            <a:endParaRPr lang="en-US" dirty="0"/>
          </a:p>
        </p:txBody>
      </p:sp>
      <p:sp>
        <p:nvSpPr>
          <p:cNvPr id="5" name="Title 1">
            <a:extLst>
              <a:ext uri="{FF2B5EF4-FFF2-40B4-BE49-F238E27FC236}">
                <a16:creationId xmlns:a16="http://schemas.microsoft.com/office/drawing/2014/main" id="{138F6FFA-9151-421B-BB82-3B915C42F2C6}"/>
              </a:ext>
            </a:extLst>
          </p:cNvPr>
          <p:cNvSpPr txBox="1">
            <a:spLocks/>
          </p:cNvSpPr>
          <p:nvPr/>
        </p:nvSpPr>
        <p:spPr>
          <a:xfrm>
            <a:off x="494287" y="360718"/>
            <a:ext cx="113449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chemeClr val="tx2">
                    <a:lumMod val="60000"/>
                    <a:lumOff val="40000"/>
                  </a:schemeClr>
                </a:solidFill>
              </a:rPr>
              <a:t>Applicability of the Existing Nuclear Laws</a:t>
            </a:r>
            <a:endParaRPr lang="en-US" dirty="0">
              <a:solidFill>
                <a:schemeClr val="tx2">
                  <a:lumMod val="60000"/>
                  <a:lumOff val="40000"/>
                </a:schemeClr>
              </a:solidFill>
            </a:endParaRPr>
          </a:p>
        </p:txBody>
      </p:sp>
    </p:spTree>
    <p:extLst>
      <p:ext uri="{BB962C8B-B14F-4D97-AF65-F5344CB8AC3E}">
        <p14:creationId xmlns:p14="http://schemas.microsoft.com/office/powerpoint/2010/main" val="274196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a:t>United Nations Convention on the Law of the Sea, 1982 (</a:t>
            </a:r>
            <a:r>
              <a:rPr lang="en-GB" dirty="0">
                <a:solidFill>
                  <a:srgbClr val="FF0000"/>
                </a:solidFill>
              </a:rPr>
              <a:t>UNCLOS</a:t>
            </a:r>
            <a:r>
              <a:rPr lang="en-GB" dirty="0"/>
              <a:t>): FNPPs deployment-related safe zones.   </a:t>
            </a:r>
          </a:p>
          <a:p>
            <a:pPr algn="just"/>
            <a:r>
              <a:rPr lang="en-GB" dirty="0"/>
              <a:t>International Convention for the Safety of Life at Sea, 1974 (</a:t>
            </a:r>
            <a:r>
              <a:rPr lang="en-GB" dirty="0">
                <a:solidFill>
                  <a:srgbClr val="FF0000"/>
                </a:solidFill>
              </a:rPr>
              <a:t>SOLAS</a:t>
            </a:r>
            <a:r>
              <a:rPr lang="en-GB" dirty="0"/>
              <a:t>): Definitional aspects amendment. </a:t>
            </a:r>
          </a:p>
          <a:p>
            <a:pPr algn="just"/>
            <a:r>
              <a:rPr lang="en-GB" dirty="0"/>
              <a:t>International Convention for the Prevention of Pollution from Ships, 1973 (</a:t>
            </a:r>
            <a:r>
              <a:rPr lang="en-GB" b="1" dirty="0">
                <a:solidFill>
                  <a:schemeClr val="accent1"/>
                </a:solidFill>
              </a:rPr>
              <a:t>MARPOL</a:t>
            </a:r>
            <a:r>
              <a:rPr lang="en-GB" dirty="0"/>
              <a:t>): Applicability on FNPPs.</a:t>
            </a:r>
          </a:p>
          <a:p>
            <a:pPr algn="just"/>
            <a:r>
              <a:rPr lang="en-GB" dirty="0"/>
              <a:t>Convention for the Suppression of Unlawful Acts against the Safety of Maritime Navigation (</a:t>
            </a:r>
            <a:r>
              <a:rPr lang="en-GB" b="1" dirty="0">
                <a:solidFill>
                  <a:schemeClr val="accent1"/>
                </a:solidFill>
              </a:rPr>
              <a:t>SUA Convention</a:t>
            </a:r>
            <a:r>
              <a:rPr lang="en-GB" dirty="0"/>
              <a:t>) 2005 Protocol to the SUA Convention.  </a:t>
            </a:r>
            <a:endParaRPr lang="en-US" dirty="0"/>
          </a:p>
          <a:p>
            <a:pPr algn="just"/>
            <a:endParaRPr lang="en-GB" sz="3000" dirty="0"/>
          </a:p>
        </p:txBody>
      </p:sp>
      <p:sp>
        <p:nvSpPr>
          <p:cNvPr id="4" name="Slide Number Placeholder 3"/>
          <p:cNvSpPr>
            <a:spLocks noGrp="1"/>
          </p:cNvSpPr>
          <p:nvPr>
            <p:ph type="sldNum" sz="quarter" idx="12"/>
          </p:nvPr>
        </p:nvSpPr>
        <p:spPr/>
        <p:txBody>
          <a:bodyPr/>
          <a:lstStyle/>
          <a:p>
            <a:fld id="{8C9D3B9C-34F1-49AB-8EA6-0539D70F951D}" type="slidenum">
              <a:rPr lang="en-US" smtClean="0"/>
              <a:pPr/>
              <a:t>9</a:t>
            </a:fld>
            <a:endParaRPr lang="en-US" dirty="0"/>
          </a:p>
        </p:txBody>
      </p:sp>
      <p:sp>
        <p:nvSpPr>
          <p:cNvPr id="7" name="Title 1">
            <a:extLst>
              <a:ext uri="{FF2B5EF4-FFF2-40B4-BE49-F238E27FC236}">
                <a16:creationId xmlns:a16="http://schemas.microsoft.com/office/drawing/2014/main" id="{2390395A-9C3C-4705-8B2F-AE7D78C1D530}"/>
              </a:ext>
            </a:extLst>
          </p:cNvPr>
          <p:cNvSpPr txBox="1">
            <a:spLocks/>
          </p:cNvSpPr>
          <p:nvPr/>
        </p:nvSpPr>
        <p:spPr>
          <a:xfrm>
            <a:off x="308344" y="389102"/>
            <a:ext cx="115753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chemeClr val="tx2">
                    <a:lumMod val="60000"/>
                    <a:lumOff val="40000"/>
                  </a:schemeClr>
                </a:solidFill>
              </a:rPr>
              <a:t>Applicability of the Existing Maritime Laws</a:t>
            </a:r>
            <a:endParaRPr lang="en-US" dirty="0">
              <a:solidFill>
                <a:schemeClr val="tx2">
                  <a:lumMod val="60000"/>
                  <a:lumOff val="40000"/>
                </a:schemeClr>
              </a:solidFill>
            </a:endParaRPr>
          </a:p>
        </p:txBody>
      </p:sp>
    </p:spTree>
    <p:extLst>
      <p:ext uri="{BB962C8B-B14F-4D97-AF65-F5344CB8AC3E}">
        <p14:creationId xmlns:p14="http://schemas.microsoft.com/office/powerpoint/2010/main" val="260106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TotalTime>
  <Words>1758</Words>
  <Application>Microsoft Office PowerPoint</Application>
  <PresentationFormat>Widescreen</PresentationFormat>
  <Paragraphs>154</Paragraphs>
  <Slides>15</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Light</vt:lpstr>
      <vt:lpstr>Century Gothic</vt:lpstr>
      <vt:lpstr>Century Schoolbook</vt:lpstr>
      <vt:lpstr>Courier New</vt:lpstr>
      <vt:lpstr>Segoe UI</vt:lpstr>
      <vt:lpstr>Wingdings</vt:lpstr>
      <vt:lpstr>Office Theme</vt:lpstr>
      <vt:lpstr>1_Office Theme</vt:lpstr>
      <vt:lpstr>2_Office Theme</vt:lpstr>
      <vt:lpstr>PowerPoint Presentation</vt:lpstr>
      <vt:lpstr>Floating Nuclear Power Plants: Legal and Regulatory Gap Analysis</vt:lpstr>
      <vt:lpstr>Outline</vt:lpstr>
      <vt:lpstr>Introduction</vt:lpstr>
      <vt:lpstr>FNPPs and Radioactive Material  Deployment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Reference Documents</vt:lpstr>
      <vt:lpstr>Coordination with COPB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Dr. Hamid</cp:lastModifiedBy>
  <cp:revision>44</cp:revision>
  <dcterms:created xsi:type="dcterms:W3CDTF">2019-10-29T08:33:20Z</dcterms:created>
  <dcterms:modified xsi:type="dcterms:W3CDTF">2024-10-03T12:17:31Z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