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30"/>
  </p:notesMasterIdLst>
  <p:handoutMasterIdLst>
    <p:handoutMasterId r:id="rId31"/>
  </p:handoutMasterIdLst>
  <p:sldIdLst>
    <p:sldId id="256" r:id="rId7"/>
    <p:sldId id="257" r:id="rId8"/>
    <p:sldId id="2147470729" r:id="rId9"/>
    <p:sldId id="3327" r:id="rId10"/>
    <p:sldId id="2147470728" r:id="rId11"/>
    <p:sldId id="258" r:id="rId12"/>
    <p:sldId id="259" r:id="rId13"/>
    <p:sldId id="3334" r:id="rId14"/>
    <p:sldId id="3336" r:id="rId15"/>
    <p:sldId id="2147470734" r:id="rId16"/>
    <p:sldId id="2147470730" r:id="rId17"/>
    <p:sldId id="3341" r:id="rId18"/>
    <p:sldId id="381" r:id="rId19"/>
    <p:sldId id="3342" r:id="rId20"/>
    <p:sldId id="2147470735" r:id="rId21"/>
    <p:sldId id="2147470707" r:id="rId22"/>
    <p:sldId id="2147470717" r:id="rId23"/>
    <p:sldId id="2147470736" r:id="rId24"/>
    <p:sldId id="2147470718" r:id="rId25"/>
    <p:sldId id="2147470719" r:id="rId26"/>
    <p:sldId id="2147470732" r:id="rId27"/>
    <p:sldId id="2147470737" r:id="rId28"/>
    <p:sldId id="2147481371" r:id="rId2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4660"/>
  </p:normalViewPr>
  <p:slideViewPr>
    <p:cSldViewPr snapToGrid="0">
      <p:cViewPr varScale="1">
        <p:scale>
          <a:sx n="64" d="100"/>
          <a:sy n="64" d="100"/>
        </p:scale>
        <p:origin x="624" y="48"/>
      </p:cViewPr>
      <p:guideLst/>
    </p:cSldViewPr>
  </p:slideViewPr>
  <p:notesTextViewPr>
    <p:cViewPr>
      <p:scale>
        <a:sx n="1" d="1"/>
        <a:sy n="1" d="1"/>
      </p:scale>
      <p:origin x="0" y="0"/>
    </p:cViewPr>
  </p:notesTextViewPr>
  <p:sorterViewPr>
    <p:cViewPr>
      <p:scale>
        <a:sx n="100" d="100"/>
        <a:sy n="100" d="100"/>
      </p:scale>
      <p:origin x="0" y="-535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5AA53B-3EEE-4DE4-BB81-9044890C2946}" type="doc">
      <dgm:prSet loTypeId="urn:microsoft.com/office/officeart/2008/layout/VerticalCurvedList" loCatId="list" qsTypeId="urn:microsoft.com/office/officeart/2005/8/quickstyle/simple4" qsCatId="simple" csTypeId="urn:microsoft.com/office/officeart/2005/8/colors/accent2_2" csCatId="accent2" phldr="1"/>
      <dgm:spPr/>
      <dgm:t>
        <a:bodyPr/>
        <a:lstStyle/>
        <a:p>
          <a:endParaRPr lang="en-US"/>
        </a:p>
      </dgm:t>
    </dgm:pt>
    <dgm:pt modelId="{6750AC01-D39D-4F3A-9DC8-2A211EE986A2}">
      <dgm:prSet phldrT="[Text]">
        <dgm:style>
          <a:lnRef idx="1">
            <a:schemeClr val="dk1"/>
          </a:lnRef>
          <a:fillRef idx="3">
            <a:schemeClr val="dk1"/>
          </a:fillRef>
          <a:effectRef idx="2">
            <a:schemeClr val="dk1"/>
          </a:effectRef>
          <a:fontRef idx="minor">
            <a:schemeClr val="lt1"/>
          </a:fontRef>
        </dgm:style>
      </dgm:prSet>
      <dgm:spPr/>
      <dgm:t>
        <a:bodyPr/>
        <a:lstStyle/>
        <a:p>
          <a:pPr>
            <a:lnSpc>
              <a:spcPct val="100000"/>
            </a:lnSpc>
          </a:pPr>
          <a:r>
            <a:rPr lang="en-GB" b="1" dirty="0"/>
            <a:t>Introduction</a:t>
          </a:r>
          <a:endParaRPr lang="en-US" dirty="0"/>
        </a:p>
      </dgm:t>
    </dgm:pt>
    <dgm:pt modelId="{720680DC-AAA4-4434-A582-60EBCC5BA355}" type="parTrans" cxnId="{0B5DAE5F-BCDC-4BF7-A6E7-CF856886A64D}">
      <dgm:prSet/>
      <dgm:spPr/>
      <dgm:t>
        <a:bodyPr/>
        <a:lstStyle/>
        <a:p>
          <a:endParaRPr lang="en-US"/>
        </a:p>
      </dgm:t>
    </dgm:pt>
    <dgm:pt modelId="{CA077D98-8478-47EA-B6A9-99ACE60C64D4}" type="sibTrans" cxnId="{0B5DAE5F-BCDC-4BF7-A6E7-CF856886A64D}">
      <dgm:prSet/>
      <dgm:spPr/>
      <dgm:t>
        <a:bodyPr/>
        <a:lstStyle/>
        <a:p>
          <a:endParaRPr lang="en-US"/>
        </a:p>
      </dgm:t>
    </dgm:pt>
    <dgm:pt modelId="{CCAABA38-461E-4416-BDE2-E1363BD8FEBF}">
      <dgm:prSet>
        <dgm:style>
          <a:lnRef idx="1">
            <a:schemeClr val="dk1"/>
          </a:lnRef>
          <a:fillRef idx="3">
            <a:schemeClr val="dk1"/>
          </a:fillRef>
          <a:effectRef idx="2">
            <a:schemeClr val="dk1"/>
          </a:effectRef>
          <a:fontRef idx="minor">
            <a:schemeClr val="lt1"/>
          </a:fontRef>
        </dgm:style>
      </dgm:prSet>
      <dgm:spPr/>
      <dgm:t>
        <a:bodyPr/>
        <a:lstStyle/>
        <a:p>
          <a:pPr>
            <a:buFont typeface="+mj-lt"/>
            <a:buAutoNum type="arabicPeriod"/>
          </a:pPr>
          <a:r>
            <a:rPr lang="en-GB" b="1" dirty="0"/>
            <a:t>AI for Material Qualification</a:t>
          </a:r>
        </a:p>
      </dgm:t>
    </dgm:pt>
    <dgm:pt modelId="{6FC617F3-ED27-44DC-B524-C3D7BEEDC67C}" type="parTrans" cxnId="{7F9AED2C-4E77-4279-AEA2-3DB4210AB545}">
      <dgm:prSet/>
      <dgm:spPr/>
      <dgm:t>
        <a:bodyPr/>
        <a:lstStyle/>
        <a:p>
          <a:endParaRPr lang="en-GB"/>
        </a:p>
      </dgm:t>
    </dgm:pt>
    <dgm:pt modelId="{814A2DAA-D6F9-4269-A5EF-A3C964E6BC68}" type="sibTrans" cxnId="{7F9AED2C-4E77-4279-AEA2-3DB4210AB545}">
      <dgm:prSet/>
      <dgm:spPr/>
      <dgm:t>
        <a:bodyPr/>
        <a:lstStyle/>
        <a:p>
          <a:endParaRPr lang="en-GB"/>
        </a:p>
      </dgm:t>
    </dgm:pt>
    <dgm:pt modelId="{A2987EBF-FF00-4328-9CF7-1E467B192E27}">
      <dgm:prSet>
        <dgm:style>
          <a:lnRef idx="1">
            <a:schemeClr val="dk1"/>
          </a:lnRef>
          <a:fillRef idx="3">
            <a:schemeClr val="dk1"/>
          </a:fillRef>
          <a:effectRef idx="2">
            <a:schemeClr val="dk1"/>
          </a:effectRef>
          <a:fontRef idx="minor">
            <a:schemeClr val="lt1"/>
          </a:fontRef>
        </dgm:style>
      </dgm:prSet>
      <dgm:spPr/>
      <dgm:t>
        <a:bodyPr/>
        <a:lstStyle/>
        <a:p>
          <a:pPr>
            <a:buFont typeface="+mj-lt"/>
            <a:buAutoNum type="arabicPeriod"/>
          </a:pPr>
          <a:r>
            <a:rPr lang="en-GB" b="1" dirty="0"/>
            <a:t>AI for Cogeneration and load following </a:t>
          </a:r>
        </a:p>
      </dgm:t>
    </dgm:pt>
    <dgm:pt modelId="{4628D59D-9679-4C64-90FE-4F616EB0F812}" type="parTrans" cxnId="{6AFE5DD5-3E5A-48FB-91B8-29E16D15AB25}">
      <dgm:prSet/>
      <dgm:spPr/>
      <dgm:t>
        <a:bodyPr/>
        <a:lstStyle/>
        <a:p>
          <a:endParaRPr lang="en-GB"/>
        </a:p>
      </dgm:t>
    </dgm:pt>
    <dgm:pt modelId="{F82C9553-0CA9-4617-B731-985A19594A21}" type="sibTrans" cxnId="{6AFE5DD5-3E5A-48FB-91B8-29E16D15AB25}">
      <dgm:prSet/>
      <dgm:spPr/>
      <dgm:t>
        <a:bodyPr/>
        <a:lstStyle/>
        <a:p>
          <a:endParaRPr lang="en-GB"/>
        </a:p>
      </dgm:t>
    </dgm:pt>
    <dgm:pt modelId="{695DB748-06FC-4A8B-8DD7-A75B229AC248}">
      <dgm:prSet>
        <dgm:style>
          <a:lnRef idx="1">
            <a:schemeClr val="dk1"/>
          </a:lnRef>
          <a:fillRef idx="3">
            <a:schemeClr val="dk1"/>
          </a:fillRef>
          <a:effectRef idx="2">
            <a:schemeClr val="dk1"/>
          </a:effectRef>
          <a:fontRef idx="minor">
            <a:schemeClr val="lt1"/>
          </a:fontRef>
        </dgm:style>
      </dgm:prSet>
      <dgm:spPr/>
      <dgm:t>
        <a:bodyPr/>
        <a:lstStyle/>
        <a:p>
          <a:pPr>
            <a:buFont typeface="+mj-lt"/>
            <a:buAutoNum type="arabicPeriod"/>
          </a:pPr>
          <a:r>
            <a:rPr lang="en-GB" b="1" dirty="0"/>
            <a:t>AI for NDT / ISI</a:t>
          </a:r>
        </a:p>
      </dgm:t>
    </dgm:pt>
    <dgm:pt modelId="{1518E6DC-25BE-407B-8965-6789DB20F73D}" type="parTrans" cxnId="{A55B21D1-48C4-43A9-BD63-E7D803073018}">
      <dgm:prSet/>
      <dgm:spPr/>
      <dgm:t>
        <a:bodyPr/>
        <a:lstStyle/>
        <a:p>
          <a:endParaRPr lang="en-GB"/>
        </a:p>
      </dgm:t>
    </dgm:pt>
    <dgm:pt modelId="{137F8794-CB57-424A-A939-C7678EFF72EA}" type="sibTrans" cxnId="{A55B21D1-48C4-43A9-BD63-E7D803073018}">
      <dgm:prSet/>
      <dgm:spPr/>
      <dgm:t>
        <a:bodyPr/>
        <a:lstStyle/>
        <a:p>
          <a:endParaRPr lang="en-GB"/>
        </a:p>
      </dgm:t>
    </dgm:pt>
    <dgm:pt modelId="{5D0A3E0A-916D-4D38-A35C-570E1EC20F18}">
      <dgm:prSet>
        <dgm:style>
          <a:lnRef idx="1">
            <a:schemeClr val="dk1"/>
          </a:lnRef>
          <a:fillRef idx="3">
            <a:schemeClr val="dk1"/>
          </a:fillRef>
          <a:effectRef idx="2">
            <a:schemeClr val="dk1"/>
          </a:effectRef>
          <a:fontRef idx="minor">
            <a:schemeClr val="lt1"/>
          </a:fontRef>
        </dgm:style>
      </dgm:prSet>
      <dgm:spPr/>
      <dgm:t>
        <a:bodyPr/>
        <a:lstStyle/>
        <a:p>
          <a:pPr>
            <a:buFont typeface="+mj-lt"/>
            <a:buAutoNum type="arabicPeriod"/>
          </a:pPr>
          <a:r>
            <a:rPr lang="en-GB" b="1" dirty="0"/>
            <a:t>AI for QC and SCM</a:t>
          </a:r>
        </a:p>
      </dgm:t>
    </dgm:pt>
    <dgm:pt modelId="{5005F57A-45D0-4557-86CD-5ECAFBA45272}" type="parTrans" cxnId="{C5E2BAF3-6130-425A-8794-EDC2DEA99D38}">
      <dgm:prSet/>
      <dgm:spPr/>
      <dgm:t>
        <a:bodyPr/>
        <a:lstStyle/>
        <a:p>
          <a:endParaRPr lang="en-GB"/>
        </a:p>
      </dgm:t>
    </dgm:pt>
    <dgm:pt modelId="{FF43B776-3BEB-4A8E-9320-64273CCC3528}" type="sibTrans" cxnId="{C5E2BAF3-6130-425A-8794-EDC2DEA99D38}">
      <dgm:prSet/>
      <dgm:spPr/>
      <dgm:t>
        <a:bodyPr/>
        <a:lstStyle/>
        <a:p>
          <a:endParaRPr lang="en-GB"/>
        </a:p>
      </dgm:t>
    </dgm:pt>
    <dgm:pt modelId="{1520D8AB-CE8A-4D86-8D45-DBE208F7689F}">
      <dgm:prSet>
        <dgm:style>
          <a:lnRef idx="1">
            <a:schemeClr val="dk1"/>
          </a:lnRef>
          <a:fillRef idx="3">
            <a:schemeClr val="dk1"/>
          </a:fillRef>
          <a:effectRef idx="2">
            <a:schemeClr val="dk1"/>
          </a:effectRef>
          <a:fontRef idx="minor">
            <a:schemeClr val="lt1"/>
          </a:fontRef>
        </dgm:style>
      </dgm:prSet>
      <dgm:spPr/>
      <dgm:t>
        <a:bodyPr/>
        <a:lstStyle/>
        <a:p>
          <a:pPr>
            <a:buFont typeface="+mj-lt"/>
            <a:buAutoNum type="arabicPeriod"/>
          </a:pPr>
          <a:r>
            <a:rPr lang="en-GB" b="1"/>
            <a:t>AI </a:t>
          </a:r>
          <a:r>
            <a:rPr lang="en-GB" b="1" dirty="0"/>
            <a:t>for KMKP</a:t>
          </a:r>
        </a:p>
      </dgm:t>
    </dgm:pt>
    <dgm:pt modelId="{796F8F19-B215-4EF5-AE90-52DC9DAC0E6F}" type="parTrans" cxnId="{C1FFE56F-1D8A-4E60-97F9-0ABC138FB7CA}">
      <dgm:prSet/>
      <dgm:spPr/>
      <dgm:t>
        <a:bodyPr/>
        <a:lstStyle/>
        <a:p>
          <a:endParaRPr lang="en-GB"/>
        </a:p>
      </dgm:t>
    </dgm:pt>
    <dgm:pt modelId="{B0EB666D-BF60-4551-B3DA-1A7A1C1800B9}" type="sibTrans" cxnId="{C1FFE56F-1D8A-4E60-97F9-0ABC138FB7CA}">
      <dgm:prSet/>
      <dgm:spPr/>
      <dgm:t>
        <a:bodyPr/>
        <a:lstStyle/>
        <a:p>
          <a:endParaRPr lang="en-GB"/>
        </a:p>
      </dgm:t>
    </dgm:pt>
    <dgm:pt modelId="{684AEC3F-682B-45E9-9E31-91C0B05E88DB}">
      <dgm:prSet>
        <dgm:style>
          <a:lnRef idx="1">
            <a:schemeClr val="dk1"/>
          </a:lnRef>
          <a:fillRef idx="3">
            <a:schemeClr val="dk1"/>
          </a:fillRef>
          <a:effectRef idx="2">
            <a:schemeClr val="dk1"/>
          </a:effectRef>
          <a:fontRef idx="minor">
            <a:schemeClr val="lt1"/>
          </a:fontRef>
        </dgm:style>
      </dgm:prSet>
      <dgm:spPr/>
      <dgm:t>
        <a:bodyPr/>
        <a:lstStyle/>
        <a:p>
          <a:pPr>
            <a:buFont typeface="+mj-lt"/>
            <a:buAutoNum type="arabicPeriod"/>
          </a:pPr>
          <a:r>
            <a:rPr lang="en-GB" b="1" dirty="0"/>
            <a:t>Conclusions</a:t>
          </a:r>
        </a:p>
      </dgm:t>
    </dgm:pt>
    <dgm:pt modelId="{2AFC5C3B-CB81-49AE-94F4-70A17911F487}" type="parTrans" cxnId="{B25BD802-0683-446C-8829-503E5019B4DF}">
      <dgm:prSet/>
      <dgm:spPr/>
      <dgm:t>
        <a:bodyPr/>
        <a:lstStyle/>
        <a:p>
          <a:endParaRPr lang="en-GB"/>
        </a:p>
      </dgm:t>
    </dgm:pt>
    <dgm:pt modelId="{7E2B1C3C-1D2B-4C2E-AB97-68A82E7EF025}" type="sibTrans" cxnId="{B25BD802-0683-446C-8829-503E5019B4DF}">
      <dgm:prSet/>
      <dgm:spPr/>
      <dgm:t>
        <a:bodyPr/>
        <a:lstStyle/>
        <a:p>
          <a:endParaRPr lang="en-GB"/>
        </a:p>
      </dgm:t>
    </dgm:pt>
    <dgm:pt modelId="{57806726-6E60-4ACC-9C1C-7DF9CC365A10}" type="pres">
      <dgm:prSet presAssocID="{7E5AA53B-3EEE-4DE4-BB81-9044890C2946}" presName="Name0" presStyleCnt="0">
        <dgm:presLayoutVars>
          <dgm:chMax val="7"/>
          <dgm:chPref val="7"/>
          <dgm:dir/>
        </dgm:presLayoutVars>
      </dgm:prSet>
      <dgm:spPr/>
    </dgm:pt>
    <dgm:pt modelId="{90561C55-3C6E-4D53-85E1-2C50BCDDA392}" type="pres">
      <dgm:prSet presAssocID="{7E5AA53B-3EEE-4DE4-BB81-9044890C2946}" presName="Name1" presStyleCnt="0"/>
      <dgm:spPr/>
    </dgm:pt>
    <dgm:pt modelId="{B6CD42EC-5AD4-4004-AE5B-47EDA668DAA8}" type="pres">
      <dgm:prSet presAssocID="{7E5AA53B-3EEE-4DE4-BB81-9044890C2946}" presName="cycle" presStyleCnt="0"/>
      <dgm:spPr/>
    </dgm:pt>
    <dgm:pt modelId="{963B8EE3-40CC-4A0A-B420-D0BF920973CE}" type="pres">
      <dgm:prSet presAssocID="{7E5AA53B-3EEE-4DE4-BB81-9044890C2946}" presName="srcNode" presStyleLbl="node1" presStyleIdx="0" presStyleCnt="7"/>
      <dgm:spPr/>
    </dgm:pt>
    <dgm:pt modelId="{D79B43FC-100B-4A0D-A4D5-0D2D04B99064}" type="pres">
      <dgm:prSet presAssocID="{7E5AA53B-3EEE-4DE4-BB81-9044890C2946}" presName="conn" presStyleLbl="parChTrans1D2" presStyleIdx="0" presStyleCnt="1"/>
      <dgm:spPr/>
    </dgm:pt>
    <dgm:pt modelId="{3CAD8DA1-8D53-445C-ACE8-D8449E4F0F55}" type="pres">
      <dgm:prSet presAssocID="{7E5AA53B-3EEE-4DE4-BB81-9044890C2946}" presName="extraNode" presStyleLbl="node1" presStyleIdx="0" presStyleCnt="7"/>
      <dgm:spPr/>
    </dgm:pt>
    <dgm:pt modelId="{429CABD1-4116-474B-81BF-735E2CA9DD00}" type="pres">
      <dgm:prSet presAssocID="{7E5AA53B-3EEE-4DE4-BB81-9044890C2946}" presName="dstNode" presStyleLbl="node1" presStyleIdx="0" presStyleCnt="7"/>
      <dgm:spPr/>
    </dgm:pt>
    <dgm:pt modelId="{58319267-C71E-43C9-94E1-827D0616C7A7}" type="pres">
      <dgm:prSet presAssocID="{6750AC01-D39D-4F3A-9DC8-2A211EE986A2}" presName="text_1" presStyleLbl="node1" presStyleIdx="0" presStyleCnt="7">
        <dgm:presLayoutVars>
          <dgm:bulletEnabled val="1"/>
        </dgm:presLayoutVars>
      </dgm:prSet>
      <dgm:spPr/>
    </dgm:pt>
    <dgm:pt modelId="{79F9B8A9-2412-4B74-84A9-69422DB81CDC}" type="pres">
      <dgm:prSet presAssocID="{6750AC01-D39D-4F3A-9DC8-2A211EE986A2}" presName="accent_1" presStyleCnt="0"/>
      <dgm:spPr/>
    </dgm:pt>
    <dgm:pt modelId="{07CB3071-D555-47DA-A36A-69EB91531FD8}" type="pres">
      <dgm:prSet presAssocID="{6750AC01-D39D-4F3A-9DC8-2A211EE986A2}" presName="accentRepeatNode" presStyleLbl="solidFgAcc1" presStyleIdx="0" presStyleCnt="7"/>
      <dgm:spPr/>
    </dgm:pt>
    <dgm:pt modelId="{202EA24C-7D2E-48C9-A08A-8F11FDB60557}" type="pres">
      <dgm:prSet presAssocID="{CCAABA38-461E-4416-BDE2-E1363BD8FEBF}" presName="text_2" presStyleLbl="node1" presStyleIdx="1" presStyleCnt="7">
        <dgm:presLayoutVars>
          <dgm:bulletEnabled val="1"/>
        </dgm:presLayoutVars>
      </dgm:prSet>
      <dgm:spPr/>
    </dgm:pt>
    <dgm:pt modelId="{41A16DAE-DBAF-4E56-9B2B-FEE8B6BEA5A1}" type="pres">
      <dgm:prSet presAssocID="{CCAABA38-461E-4416-BDE2-E1363BD8FEBF}" presName="accent_2" presStyleCnt="0"/>
      <dgm:spPr/>
    </dgm:pt>
    <dgm:pt modelId="{B2ADF628-1DD2-42C6-BFB9-E2E9BFCF208D}" type="pres">
      <dgm:prSet presAssocID="{CCAABA38-461E-4416-BDE2-E1363BD8FEBF}" presName="accentRepeatNode" presStyleLbl="solidFgAcc1" presStyleIdx="1" presStyleCnt="7"/>
      <dgm:spPr/>
    </dgm:pt>
    <dgm:pt modelId="{D11BF2B7-75F0-4D62-9223-1399C2A55002}" type="pres">
      <dgm:prSet presAssocID="{695DB748-06FC-4A8B-8DD7-A75B229AC248}" presName="text_3" presStyleLbl="node1" presStyleIdx="2" presStyleCnt="7">
        <dgm:presLayoutVars>
          <dgm:bulletEnabled val="1"/>
        </dgm:presLayoutVars>
      </dgm:prSet>
      <dgm:spPr/>
    </dgm:pt>
    <dgm:pt modelId="{05DB6D5E-3C93-4FDD-9566-82E2101211DB}" type="pres">
      <dgm:prSet presAssocID="{695DB748-06FC-4A8B-8DD7-A75B229AC248}" presName="accent_3" presStyleCnt="0"/>
      <dgm:spPr/>
    </dgm:pt>
    <dgm:pt modelId="{DE4EE376-7CEC-48D0-99C3-1286C981BEA2}" type="pres">
      <dgm:prSet presAssocID="{695DB748-06FC-4A8B-8DD7-A75B229AC248}" presName="accentRepeatNode" presStyleLbl="solidFgAcc1" presStyleIdx="2" presStyleCnt="7"/>
      <dgm:spPr/>
    </dgm:pt>
    <dgm:pt modelId="{F8900F6E-D436-4D53-BF6D-99DCBB62688D}" type="pres">
      <dgm:prSet presAssocID="{5D0A3E0A-916D-4D38-A35C-570E1EC20F18}" presName="text_4" presStyleLbl="node1" presStyleIdx="3" presStyleCnt="7">
        <dgm:presLayoutVars>
          <dgm:bulletEnabled val="1"/>
        </dgm:presLayoutVars>
      </dgm:prSet>
      <dgm:spPr/>
    </dgm:pt>
    <dgm:pt modelId="{6D6AB80E-3E77-40F6-B9C9-F2D9CE3E1081}" type="pres">
      <dgm:prSet presAssocID="{5D0A3E0A-916D-4D38-A35C-570E1EC20F18}" presName="accent_4" presStyleCnt="0"/>
      <dgm:spPr/>
    </dgm:pt>
    <dgm:pt modelId="{5ACE86C7-2ACB-483C-BA72-8150A3013137}" type="pres">
      <dgm:prSet presAssocID="{5D0A3E0A-916D-4D38-A35C-570E1EC20F18}" presName="accentRepeatNode" presStyleLbl="solidFgAcc1" presStyleIdx="3" presStyleCnt="7"/>
      <dgm:spPr/>
    </dgm:pt>
    <dgm:pt modelId="{24CD9557-7E97-44C0-ACE8-C3EACB3D8F20}" type="pres">
      <dgm:prSet presAssocID="{1520D8AB-CE8A-4D86-8D45-DBE208F7689F}" presName="text_5" presStyleLbl="node1" presStyleIdx="4" presStyleCnt="7">
        <dgm:presLayoutVars>
          <dgm:bulletEnabled val="1"/>
        </dgm:presLayoutVars>
      </dgm:prSet>
      <dgm:spPr/>
    </dgm:pt>
    <dgm:pt modelId="{7AD0A4D1-BF2D-4ADB-97B9-E61F81C4A918}" type="pres">
      <dgm:prSet presAssocID="{1520D8AB-CE8A-4D86-8D45-DBE208F7689F}" presName="accent_5" presStyleCnt="0"/>
      <dgm:spPr/>
    </dgm:pt>
    <dgm:pt modelId="{B15CC304-2DBE-4248-AE03-E92ED48B5308}" type="pres">
      <dgm:prSet presAssocID="{1520D8AB-CE8A-4D86-8D45-DBE208F7689F}" presName="accentRepeatNode" presStyleLbl="solidFgAcc1" presStyleIdx="4" presStyleCnt="7"/>
      <dgm:spPr/>
    </dgm:pt>
    <dgm:pt modelId="{1CA94D15-D885-4E2C-BC06-1C9DCF12CBE6}" type="pres">
      <dgm:prSet presAssocID="{A2987EBF-FF00-4328-9CF7-1E467B192E27}" presName="text_6" presStyleLbl="node1" presStyleIdx="5" presStyleCnt="7">
        <dgm:presLayoutVars>
          <dgm:bulletEnabled val="1"/>
        </dgm:presLayoutVars>
      </dgm:prSet>
      <dgm:spPr/>
    </dgm:pt>
    <dgm:pt modelId="{9893DE45-F006-4812-9BA8-441DA4FCAC63}" type="pres">
      <dgm:prSet presAssocID="{A2987EBF-FF00-4328-9CF7-1E467B192E27}" presName="accent_6" presStyleCnt="0"/>
      <dgm:spPr/>
    </dgm:pt>
    <dgm:pt modelId="{4514FBEC-AFA5-48AD-9155-3202CCFFAC2F}" type="pres">
      <dgm:prSet presAssocID="{A2987EBF-FF00-4328-9CF7-1E467B192E27}" presName="accentRepeatNode" presStyleLbl="solidFgAcc1" presStyleIdx="5" presStyleCnt="7"/>
      <dgm:spPr/>
    </dgm:pt>
    <dgm:pt modelId="{ABE19A9F-62CD-4C77-9612-FAFFBC478237}" type="pres">
      <dgm:prSet presAssocID="{684AEC3F-682B-45E9-9E31-91C0B05E88DB}" presName="text_7" presStyleLbl="node1" presStyleIdx="6" presStyleCnt="7">
        <dgm:presLayoutVars>
          <dgm:bulletEnabled val="1"/>
        </dgm:presLayoutVars>
      </dgm:prSet>
      <dgm:spPr/>
    </dgm:pt>
    <dgm:pt modelId="{670962FE-9C69-4429-8FAE-B07CAC8784C5}" type="pres">
      <dgm:prSet presAssocID="{684AEC3F-682B-45E9-9E31-91C0B05E88DB}" presName="accent_7" presStyleCnt="0"/>
      <dgm:spPr/>
    </dgm:pt>
    <dgm:pt modelId="{46D3558D-BC78-45B9-AC2B-AD249EBD9CC4}" type="pres">
      <dgm:prSet presAssocID="{684AEC3F-682B-45E9-9E31-91C0B05E88DB}" presName="accentRepeatNode" presStyleLbl="solidFgAcc1" presStyleIdx="6" presStyleCnt="7"/>
      <dgm:spPr/>
    </dgm:pt>
  </dgm:ptLst>
  <dgm:cxnLst>
    <dgm:cxn modelId="{777A4D00-2762-4E8C-B4C3-CAF0679DB7D9}" type="presOf" srcId="{1520D8AB-CE8A-4D86-8D45-DBE208F7689F}" destId="{24CD9557-7E97-44C0-ACE8-C3EACB3D8F20}" srcOrd="0" destOrd="0" presId="urn:microsoft.com/office/officeart/2008/layout/VerticalCurvedList"/>
    <dgm:cxn modelId="{B25BD802-0683-446C-8829-503E5019B4DF}" srcId="{7E5AA53B-3EEE-4DE4-BB81-9044890C2946}" destId="{684AEC3F-682B-45E9-9E31-91C0B05E88DB}" srcOrd="6" destOrd="0" parTransId="{2AFC5C3B-CB81-49AE-94F4-70A17911F487}" sibTransId="{7E2B1C3C-1D2B-4C2E-AB97-68A82E7EF025}"/>
    <dgm:cxn modelId="{A11E3B12-1828-45A7-86C3-BB85832DF84D}" type="presOf" srcId="{CA077D98-8478-47EA-B6A9-99ACE60C64D4}" destId="{D79B43FC-100B-4A0D-A4D5-0D2D04B99064}" srcOrd="0" destOrd="0" presId="urn:microsoft.com/office/officeart/2008/layout/VerticalCurvedList"/>
    <dgm:cxn modelId="{7F9AED2C-4E77-4279-AEA2-3DB4210AB545}" srcId="{7E5AA53B-3EEE-4DE4-BB81-9044890C2946}" destId="{CCAABA38-461E-4416-BDE2-E1363BD8FEBF}" srcOrd="1" destOrd="0" parTransId="{6FC617F3-ED27-44DC-B524-C3D7BEEDC67C}" sibTransId="{814A2DAA-D6F9-4269-A5EF-A3C964E6BC68}"/>
    <dgm:cxn modelId="{EC7FAD33-0561-4459-AAE1-AF0DD381FB29}" type="presOf" srcId="{695DB748-06FC-4A8B-8DD7-A75B229AC248}" destId="{D11BF2B7-75F0-4D62-9223-1399C2A55002}" srcOrd="0" destOrd="0" presId="urn:microsoft.com/office/officeart/2008/layout/VerticalCurvedList"/>
    <dgm:cxn modelId="{0B5DAE5F-BCDC-4BF7-A6E7-CF856886A64D}" srcId="{7E5AA53B-3EEE-4DE4-BB81-9044890C2946}" destId="{6750AC01-D39D-4F3A-9DC8-2A211EE986A2}" srcOrd="0" destOrd="0" parTransId="{720680DC-AAA4-4434-A582-60EBCC5BA355}" sibTransId="{CA077D98-8478-47EA-B6A9-99ACE60C64D4}"/>
    <dgm:cxn modelId="{29DA474E-5DFA-4C66-882F-319C49ABBB19}" type="presOf" srcId="{6750AC01-D39D-4F3A-9DC8-2A211EE986A2}" destId="{58319267-C71E-43C9-94E1-827D0616C7A7}" srcOrd="0" destOrd="0" presId="urn:microsoft.com/office/officeart/2008/layout/VerticalCurvedList"/>
    <dgm:cxn modelId="{C1FFE56F-1D8A-4E60-97F9-0ABC138FB7CA}" srcId="{7E5AA53B-3EEE-4DE4-BB81-9044890C2946}" destId="{1520D8AB-CE8A-4D86-8D45-DBE208F7689F}" srcOrd="4" destOrd="0" parTransId="{796F8F19-B215-4EF5-AE90-52DC9DAC0E6F}" sibTransId="{B0EB666D-BF60-4551-B3DA-1A7A1C1800B9}"/>
    <dgm:cxn modelId="{4F65CC8F-B5A8-40BE-A32B-05862B543D6A}" type="presOf" srcId="{7E5AA53B-3EEE-4DE4-BB81-9044890C2946}" destId="{57806726-6E60-4ACC-9C1C-7DF9CC365A10}" srcOrd="0" destOrd="0" presId="urn:microsoft.com/office/officeart/2008/layout/VerticalCurvedList"/>
    <dgm:cxn modelId="{6A2BC3AA-C800-4D93-9B3B-40DF82FB2181}" type="presOf" srcId="{5D0A3E0A-916D-4D38-A35C-570E1EC20F18}" destId="{F8900F6E-D436-4D53-BF6D-99DCBB62688D}" srcOrd="0" destOrd="0" presId="urn:microsoft.com/office/officeart/2008/layout/VerticalCurvedList"/>
    <dgm:cxn modelId="{060560AF-6D40-4D06-B01E-67C1355B17A9}" type="presOf" srcId="{A2987EBF-FF00-4328-9CF7-1E467B192E27}" destId="{1CA94D15-D885-4E2C-BC06-1C9DCF12CBE6}" srcOrd="0" destOrd="0" presId="urn:microsoft.com/office/officeart/2008/layout/VerticalCurvedList"/>
    <dgm:cxn modelId="{0EEA91BD-0402-4696-AB8A-CB82FF1580E1}" type="presOf" srcId="{684AEC3F-682B-45E9-9E31-91C0B05E88DB}" destId="{ABE19A9F-62CD-4C77-9612-FAFFBC478237}" srcOrd="0" destOrd="0" presId="urn:microsoft.com/office/officeart/2008/layout/VerticalCurvedList"/>
    <dgm:cxn modelId="{A55B21D1-48C4-43A9-BD63-E7D803073018}" srcId="{7E5AA53B-3EEE-4DE4-BB81-9044890C2946}" destId="{695DB748-06FC-4A8B-8DD7-A75B229AC248}" srcOrd="2" destOrd="0" parTransId="{1518E6DC-25BE-407B-8965-6789DB20F73D}" sibTransId="{137F8794-CB57-424A-A939-C7678EFF72EA}"/>
    <dgm:cxn modelId="{6AFE5DD5-3E5A-48FB-91B8-29E16D15AB25}" srcId="{7E5AA53B-3EEE-4DE4-BB81-9044890C2946}" destId="{A2987EBF-FF00-4328-9CF7-1E467B192E27}" srcOrd="5" destOrd="0" parTransId="{4628D59D-9679-4C64-90FE-4F616EB0F812}" sibTransId="{F82C9553-0CA9-4617-B731-985A19594A21}"/>
    <dgm:cxn modelId="{9B4C95DD-B092-4C24-9C66-D85326567D37}" type="presOf" srcId="{CCAABA38-461E-4416-BDE2-E1363BD8FEBF}" destId="{202EA24C-7D2E-48C9-A08A-8F11FDB60557}" srcOrd="0" destOrd="0" presId="urn:microsoft.com/office/officeart/2008/layout/VerticalCurvedList"/>
    <dgm:cxn modelId="{C5E2BAF3-6130-425A-8794-EDC2DEA99D38}" srcId="{7E5AA53B-3EEE-4DE4-BB81-9044890C2946}" destId="{5D0A3E0A-916D-4D38-A35C-570E1EC20F18}" srcOrd="3" destOrd="0" parTransId="{5005F57A-45D0-4557-86CD-5ECAFBA45272}" sibTransId="{FF43B776-3BEB-4A8E-9320-64273CCC3528}"/>
    <dgm:cxn modelId="{4E25B52E-70EF-4A0F-B410-0B49263AF380}" type="presParOf" srcId="{57806726-6E60-4ACC-9C1C-7DF9CC365A10}" destId="{90561C55-3C6E-4D53-85E1-2C50BCDDA392}" srcOrd="0" destOrd="0" presId="urn:microsoft.com/office/officeart/2008/layout/VerticalCurvedList"/>
    <dgm:cxn modelId="{2B3DD9E4-EC9C-4B92-B380-F89BF82E7CF3}" type="presParOf" srcId="{90561C55-3C6E-4D53-85E1-2C50BCDDA392}" destId="{B6CD42EC-5AD4-4004-AE5B-47EDA668DAA8}" srcOrd="0" destOrd="0" presId="urn:microsoft.com/office/officeart/2008/layout/VerticalCurvedList"/>
    <dgm:cxn modelId="{EA357085-80A4-4D1D-9BD2-56B1E9A721FB}" type="presParOf" srcId="{B6CD42EC-5AD4-4004-AE5B-47EDA668DAA8}" destId="{963B8EE3-40CC-4A0A-B420-D0BF920973CE}" srcOrd="0" destOrd="0" presId="urn:microsoft.com/office/officeart/2008/layout/VerticalCurvedList"/>
    <dgm:cxn modelId="{F175C6D0-411C-40FD-A19B-860D49F42061}" type="presParOf" srcId="{B6CD42EC-5AD4-4004-AE5B-47EDA668DAA8}" destId="{D79B43FC-100B-4A0D-A4D5-0D2D04B99064}" srcOrd="1" destOrd="0" presId="urn:microsoft.com/office/officeart/2008/layout/VerticalCurvedList"/>
    <dgm:cxn modelId="{794BB944-68C0-47A5-9792-652802EB36AC}" type="presParOf" srcId="{B6CD42EC-5AD4-4004-AE5B-47EDA668DAA8}" destId="{3CAD8DA1-8D53-445C-ACE8-D8449E4F0F55}" srcOrd="2" destOrd="0" presId="urn:microsoft.com/office/officeart/2008/layout/VerticalCurvedList"/>
    <dgm:cxn modelId="{B8CC75C4-3D1A-49E7-80D2-915668C1368C}" type="presParOf" srcId="{B6CD42EC-5AD4-4004-AE5B-47EDA668DAA8}" destId="{429CABD1-4116-474B-81BF-735E2CA9DD00}" srcOrd="3" destOrd="0" presId="urn:microsoft.com/office/officeart/2008/layout/VerticalCurvedList"/>
    <dgm:cxn modelId="{28110BB8-F33F-498C-9A75-98364B05EFA5}" type="presParOf" srcId="{90561C55-3C6E-4D53-85E1-2C50BCDDA392}" destId="{58319267-C71E-43C9-94E1-827D0616C7A7}" srcOrd="1" destOrd="0" presId="urn:microsoft.com/office/officeart/2008/layout/VerticalCurvedList"/>
    <dgm:cxn modelId="{3866F6C9-5521-48F2-B6C3-40C9896E1605}" type="presParOf" srcId="{90561C55-3C6E-4D53-85E1-2C50BCDDA392}" destId="{79F9B8A9-2412-4B74-84A9-69422DB81CDC}" srcOrd="2" destOrd="0" presId="urn:microsoft.com/office/officeart/2008/layout/VerticalCurvedList"/>
    <dgm:cxn modelId="{D2205A4F-BB7A-4399-BC2F-78E18EC6EAFE}" type="presParOf" srcId="{79F9B8A9-2412-4B74-84A9-69422DB81CDC}" destId="{07CB3071-D555-47DA-A36A-69EB91531FD8}" srcOrd="0" destOrd="0" presId="urn:microsoft.com/office/officeart/2008/layout/VerticalCurvedList"/>
    <dgm:cxn modelId="{E20E274A-C46F-4BCA-893D-5DA984B2019A}" type="presParOf" srcId="{90561C55-3C6E-4D53-85E1-2C50BCDDA392}" destId="{202EA24C-7D2E-48C9-A08A-8F11FDB60557}" srcOrd="3" destOrd="0" presId="urn:microsoft.com/office/officeart/2008/layout/VerticalCurvedList"/>
    <dgm:cxn modelId="{8C0A3AFF-7492-4642-9B75-042952656350}" type="presParOf" srcId="{90561C55-3C6E-4D53-85E1-2C50BCDDA392}" destId="{41A16DAE-DBAF-4E56-9B2B-FEE8B6BEA5A1}" srcOrd="4" destOrd="0" presId="urn:microsoft.com/office/officeart/2008/layout/VerticalCurvedList"/>
    <dgm:cxn modelId="{35D5B594-7B4E-4005-B57E-1EFAAD4D86FA}" type="presParOf" srcId="{41A16DAE-DBAF-4E56-9B2B-FEE8B6BEA5A1}" destId="{B2ADF628-1DD2-42C6-BFB9-E2E9BFCF208D}" srcOrd="0" destOrd="0" presId="urn:microsoft.com/office/officeart/2008/layout/VerticalCurvedList"/>
    <dgm:cxn modelId="{EBE5AEF5-500C-437A-8EC2-4FC3BAD42860}" type="presParOf" srcId="{90561C55-3C6E-4D53-85E1-2C50BCDDA392}" destId="{D11BF2B7-75F0-4D62-9223-1399C2A55002}" srcOrd="5" destOrd="0" presId="urn:microsoft.com/office/officeart/2008/layout/VerticalCurvedList"/>
    <dgm:cxn modelId="{918BB768-5E8E-4A1C-A16B-DFC21E44A54E}" type="presParOf" srcId="{90561C55-3C6E-4D53-85E1-2C50BCDDA392}" destId="{05DB6D5E-3C93-4FDD-9566-82E2101211DB}" srcOrd="6" destOrd="0" presId="urn:microsoft.com/office/officeart/2008/layout/VerticalCurvedList"/>
    <dgm:cxn modelId="{F51B94C4-9286-43D2-8471-0BA9A69A0B06}" type="presParOf" srcId="{05DB6D5E-3C93-4FDD-9566-82E2101211DB}" destId="{DE4EE376-7CEC-48D0-99C3-1286C981BEA2}" srcOrd="0" destOrd="0" presId="urn:microsoft.com/office/officeart/2008/layout/VerticalCurvedList"/>
    <dgm:cxn modelId="{FC6D13B2-E057-4410-AB87-0D26F775904C}" type="presParOf" srcId="{90561C55-3C6E-4D53-85E1-2C50BCDDA392}" destId="{F8900F6E-D436-4D53-BF6D-99DCBB62688D}" srcOrd="7" destOrd="0" presId="urn:microsoft.com/office/officeart/2008/layout/VerticalCurvedList"/>
    <dgm:cxn modelId="{DCB3E0CB-5D8A-4EE2-A0F5-6C5836DD6AD9}" type="presParOf" srcId="{90561C55-3C6E-4D53-85E1-2C50BCDDA392}" destId="{6D6AB80E-3E77-40F6-B9C9-F2D9CE3E1081}" srcOrd="8" destOrd="0" presId="urn:microsoft.com/office/officeart/2008/layout/VerticalCurvedList"/>
    <dgm:cxn modelId="{37C35F85-64FD-4795-AA1C-CD64A1FB23C8}" type="presParOf" srcId="{6D6AB80E-3E77-40F6-B9C9-F2D9CE3E1081}" destId="{5ACE86C7-2ACB-483C-BA72-8150A3013137}" srcOrd="0" destOrd="0" presId="urn:microsoft.com/office/officeart/2008/layout/VerticalCurvedList"/>
    <dgm:cxn modelId="{FC19069C-B61E-4EB3-9C7C-31FC312DAAE5}" type="presParOf" srcId="{90561C55-3C6E-4D53-85E1-2C50BCDDA392}" destId="{24CD9557-7E97-44C0-ACE8-C3EACB3D8F20}" srcOrd="9" destOrd="0" presId="urn:microsoft.com/office/officeart/2008/layout/VerticalCurvedList"/>
    <dgm:cxn modelId="{F260E916-DFD3-4B79-B303-A23BD2EED24D}" type="presParOf" srcId="{90561C55-3C6E-4D53-85E1-2C50BCDDA392}" destId="{7AD0A4D1-BF2D-4ADB-97B9-E61F81C4A918}" srcOrd="10" destOrd="0" presId="urn:microsoft.com/office/officeart/2008/layout/VerticalCurvedList"/>
    <dgm:cxn modelId="{3D4CECD6-78E8-43CF-8C63-84A3020DBE88}" type="presParOf" srcId="{7AD0A4D1-BF2D-4ADB-97B9-E61F81C4A918}" destId="{B15CC304-2DBE-4248-AE03-E92ED48B5308}" srcOrd="0" destOrd="0" presId="urn:microsoft.com/office/officeart/2008/layout/VerticalCurvedList"/>
    <dgm:cxn modelId="{614071C4-F406-4362-B1EB-681136B29CEA}" type="presParOf" srcId="{90561C55-3C6E-4D53-85E1-2C50BCDDA392}" destId="{1CA94D15-D885-4E2C-BC06-1C9DCF12CBE6}" srcOrd="11" destOrd="0" presId="urn:microsoft.com/office/officeart/2008/layout/VerticalCurvedList"/>
    <dgm:cxn modelId="{07030A38-4FD2-476F-8083-61586FC4353E}" type="presParOf" srcId="{90561C55-3C6E-4D53-85E1-2C50BCDDA392}" destId="{9893DE45-F006-4812-9BA8-441DA4FCAC63}" srcOrd="12" destOrd="0" presId="urn:microsoft.com/office/officeart/2008/layout/VerticalCurvedList"/>
    <dgm:cxn modelId="{B162D6A2-36F6-49D0-8B86-B4574E3CA17D}" type="presParOf" srcId="{9893DE45-F006-4812-9BA8-441DA4FCAC63}" destId="{4514FBEC-AFA5-48AD-9155-3202CCFFAC2F}" srcOrd="0" destOrd="0" presId="urn:microsoft.com/office/officeart/2008/layout/VerticalCurvedList"/>
    <dgm:cxn modelId="{45B30D1C-0EC4-4E79-8881-CF3DB72CCE79}" type="presParOf" srcId="{90561C55-3C6E-4D53-85E1-2C50BCDDA392}" destId="{ABE19A9F-62CD-4C77-9612-FAFFBC478237}" srcOrd="13" destOrd="0" presId="urn:microsoft.com/office/officeart/2008/layout/VerticalCurvedList"/>
    <dgm:cxn modelId="{EF0E9C71-6A87-469D-BC5D-B0024C5F284C}" type="presParOf" srcId="{90561C55-3C6E-4D53-85E1-2C50BCDDA392}" destId="{670962FE-9C69-4429-8FAE-B07CAC8784C5}" srcOrd="14" destOrd="0" presId="urn:microsoft.com/office/officeart/2008/layout/VerticalCurvedList"/>
    <dgm:cxn modelId="{7311C763-25C5-486A-82A8-A9B162DAB644}" type="presParOf" srcId="{670962FE-9C69-4429-8FAE-B07CAC8784C5}" destId="{46D3558D-BC78-45B9-AC2B-AD249EBD9CC4}"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DB82C9-0E53-4887-893D-994E9D90CD3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BB0682B8-1B8D-47D7-875C-5FAB3BFFFFFB}">
      <dgm:prSet phldrT="[Text]" custT="1"/>
      <dgm:spPr/>
      <dgm:t>
        <a:bodyPr/>
        <a:lstStyle/>
        <a:p>
          <a:r>
            <a:rPr lang="en-GB" sz="1600" dirty="0"/>
            <a:t>Current Position</a:t>
          </a:r>
        </a:p>
      </dgm:t>
    </dgm:pt>
    <dgm:pt modelId="{A843689F-DBED-4560-8088-D1E8FD7DF8B0}" type="parTrans" cxnId="{8CF811E0-ECA4-4E95-B7E4-C36487067A13}">
      <dgm:prSet/>
      <dgm:spPr/>
      <dgm:t>
        <a:bodyPr/>
        <a:lstStyle/>
        <a:p>
          <a:endParaRPr lang="en-GB" sz="1200"/>
        </a:p>
      </dgm:t>
    </dgm:pt>
    <dgm:pt modelId="{73BD2076-F0AD-44DC-8FA3-92E2C0C6F0EE}" type="sibTrans" cxnId="{8CF811E0-ECA4-4E95-B7E4-C36487067A13}">
      <dgm:prSet/>
      <dgm:spPr/>
      <dgm:t>
        <a:bodyPr/>
        <a:lstStyle/>
        <a:p>
          <a:endParaRPr lang="en-GB" sz="1200"/>
        </a:p>
      </dgm:t>
    </dgm:pt>
    <dgm:pt modelId="{C44C4813-1EE7-4450-AB63-49AB6CB3B0AB}">
      <dgm:prSet phldrT="[Text]" custT="1"/>
      <dgm:spPr/>
      <dgm:t>
        <a:bodyPr/>
        <a:lstStyle/>
        <a:p>
          <a:r>
            <a:rPr lang="en-GB" sz="1600" dirty="0"/>
            <a:t>Experience</a:t>
          </a:r>
        </a:p>
      </dgm:t>
    </dgm:pt>
    <dgm:pt modelId="{C4AE47D5-3FBF-46D1-A3AF-CB7C3F39BED0}" type="parTrans" cxnId="{15F0BFDE-40ED-476B-9082-381EA7656E22}">
      <dgm:prSet/>
      <dgm:spPr/>
      <dgm:t>
        <a:bodyPr/>
        <a:lstStyle/>
        <a:p>
          <a:endParaRPr lang="en-GB" sz="1200"/>
        </a:p>
      </dgm:t>
    </dgm:pt>
    <dgm:pt modelId="{82095DE0-E368-45D6-80C8-09DF74CABC4E}" type="sibTrans" cxnId="{15F0BFDE-40ED-476B-9082-381EA7656E22}">
      <dgm:prSet/>
      <dgm:spPr/>
      <dgm:t>
        <a:bodyPr/>
        <a:lstStyle/>
        <a:p>
          <a:endParaRPr lang="en-GB" sz="1200"/>
        </a:p>
      </dgm:t>
    </dgm:pt>
    <dgm:pt modelId="{78EF8EC7-565A-405A-87FD-9F5A2D1CD150}">
      <dgm:prSet phldrT="[Text]" custT="1"/>
      <dgm:spPr/>
      <dgm:t>
        <a:bodyPr/>
        <a:lstStyle/>
        <a:p>
          <a:r>
            <a:rPr lang="en-GB" sz="1400" dirty="0"/>
            <a:t>Advisor to the Ministry of Defence (MOD) on the Nuclear Propulsion Research &amp; Technology programme for the nuclear submarines and chair of AI Technology Focus Group for nuclear propulsion.</a:t>
          </a:r>
        </a:p>
      </dgm:t>
    </dgm:pt>
    <dgm:pt modelId="{8F9FEDD0-7E78-4DCB-B762-BA49745BC237}" type="parTrans" cxnId="{EBB30ACF-9B32-43EE-A8E3-17A5D1F6A8A9}">
      <dgm:prSet/>
      <dgm:spPr/>
      <dgm:t>
        <a:bodyPr/>
        <a:lstStyle/>
        <a:p>
          <a:endParaRPr lang="en-GB" sz="1200"/>
        </a:p>
      </dgm:t>
    </dgm:pt>
    <dgm:pt modelId="{1A452962-8D62-41B4-8A43-608FFCC09E71}" type="sibTrans" cxnId="{EBB30ACF-9B32-43EE-A8E3-17A5D1F6A8A9}">
      <dgm:prSet/>
      <dgm:spPr/>
      <dgm:t>
        <a:bodyPr/>
        <a:lstStyle/>
        <a:p>
          <a:endParaRPr lang="en-GB" sz="1200"/>
        </a:p>
      </dgm:t>
    </dgm:pt>
    <dgm:pt modelId="{8FB6DA98-375A-4943-9BA5-50A15606660C}">
      <dgm:prSet phldrT="[Text]" custT="1"/>
      <dgm:spPr/>
      <dgm:t>
        <a:bodyPr/>
        <a:lstStyle/>
        <a:p>
          <a:r>
            <a:rPr lang="en-GB" sz="1400" dirty="0"/>
            <a:t>Technical Expert invited by the IAEA (United Nations) to chair expert meetings on safety classification and Technology Readiness Levels and to  participate in Nuclear Knowledge Management and Seismic expert missions to UAE, S Africa, China, Spain and Poland.</a:t>
          </a:r>
        </a:p>
      </dgm:t>
    </dgm:pt>
    <dgm:pt modelId="{FF62C839-B486-446D-954A-9629C0B97BD0}" type="parTrans" cxnId="{515A6DEE-66EB-4812-A84A-F2A88617B782}">
      <dgm:prSet/>
      <dgm:spPr/>
      <dgm:t>
        <a:bodyPr/>
        <a:lstStyle/>
        <a:p>
          <a:endParaRPr lang="en-GB" sz="1200"/>
        </a:p>
      </dgm:t>
    </dgm:pt>
    <dgm:pt modelId="{56316CEC-357D-4AD4-B44C-F114F3B5B161}" type="sibTrans" cxnId="{515A6DEE-66EB-4812-A84A-F2A88617B782}">
      <dgm:prSet/>
      <dgm:spPr/>
      <dgm:t>
        <a:bodyPr/>
        <a:lstStyle/>
        <a:p>
          <a:endParaRPr lang="en-GB" sz="1200"/>
        </a:p>
      </dgm:t>
    </dgm:pt>
    <dgm:pt modelId="{091DC61D-353E-4A6C-A2CC-9579D853D17D}">
      <dgm:prSet phldrT="[Text]" custT="1"/>
      <dgm:spPr/>
      <dgm:t>
        <a:bodyPr/>
        <a:lstStyle/>
        <a:p>
          <a:r>
            <a:rPr lang="en-GB" sz="1400" dirty="0"/>
            <a:t>Member and Ex-Chair of CORDEL at WNA.</a:t>
          </a:r>
        </a:p>
      </dgm:t>
    </dgm:pt>
    <dgm:pt modelId="{436D9967-3D77-4F73-B560-DB247B1FEEAD}" type="parTrans" cxnId="{D8731A4E-82D7-4080-B2AE-72156B078E45}">
      <dgm:prSet/>
      <dgm:spPr/>
      <dgm:t>
        <a:bodyPr/>
        <a:lstStyle/>
        <a:p>
          <a:endParaRPr lang="en-GB" sz="1200"/>
        </a:p>
      </dgm:t>
    </dgm:pt>
    <dgm:pt modelId="{82B04A2B-E4DA-46E3-B81E-DB5319E73C52}" type="sibTrans" cxnId="{D8731A4E-82D7-4080-B2AE-72156B078E45}">
      <dgm:prSet/>
      <dgm:spPr/>
      <dgm:t>
        <a:bodyPr/>
        <a:lstStyle/>
        <a:p>
          <a:endParaRPr lang="en-GB" sz="1200"/>
        </a:p>
      </dgm:t>
    </dgm:pt>
    <dgm:pt modelId="{AC1770CC-D5C3-44CA-AEA0-832FF0B742FF}">
      <dgm:prSet custT="1"/>
      <dgm:spPr/>
      <dgm:t>
        <a:bodyPr/>
        <a:lstStyle/>
        <a:p>
          <a:r>
            <a:rPr lang="en-GB" sz="1400" dirty="0"/>
            <a:t>Member of the EC funded FENET and EASIT2 projects aimed at developing computer based simulation competencies.</a:t>
          </a:r>
        </a:p>
      </dgm:t>
    </dgm:pt>
    <dgm:pt modelId="{30C1AC72-4DC4-4F53-A9F3-6D4215AF9225}" type="parTrans" cxnId="{FFD5E2B5-ED68-4551-8315-8C729456E2F0}">
      <dgm:prSet/>
      <dgm:spPr/>
      <dgm:t>
        <a:bodyPr/>
        <a:lstStyle/>
        <a:p>
          <a:endParaRPr lang="en-GB" sz="1200"/>
        </a:p>
      </dgm:t>
    </dgm:pt>
    <dgm:pt modelId="{E63B24E8-2DB8-4425-8030-A6F336AC5D68}" type="sibTrans" cxnId="{FFD5E2B5-ED68-4551-8315-8C729456E2F0}">
      <dgm:prSet/>
      <dgm:spPr/>
      <dgm:t>
        <a:bodyPr/>
        <a:lstStyle/>
        <a:p>
          <a:endParaRPr lang="en-GB" sz="1200"/>
        </a:p>
      </dgm:t>
    </dgm:pt>
    <dgm:pt modelId="{BCFD2688-2760-40C0-BD83-B25023C240D0}">
      <dgm:prSet custT="1"/>
      <dgm:spPr/>
      <dgm:t>
        <a:bodyPr/>
        <a:lstStyle/>
        <a:p>
          <a:r>
            <a:rPr lang="en-GB" sz="1400" dirty="0"/>
            <a:t>Member of the Board of Directors for the Professional Simulation Engineer (PSE) certification scheme.</a:t>
          </a:r>
        </a:p>
      </dgm:t>
    </dgm:pt>
    <dgm:pt modelId="{694F1B5E-49B7-43C0-A49C-B30FFCF5255A}" type="parTrans" cxnId="{7935A579-3022-41B4-9B61-320B60B7159E}">
      <dgm:prSet/>
      <dgm:spPr/>
      <dgm:t>
        <a:bodyPr/>
        <a:lstStyle/>
        <a:p>
          <a:endParaRPr lang="en-GB" sz="1200"/>
        </a:p>
      </dgm:t>
    </dgm:pt>
    <dgm:pt modelId="{FC795DD2-D293-44C0-A866-80A4AC863255}" type="sibTrans" cxnId="{7935A579-3022-41B4-9B61-320B60B7159E}">
      <dgm:prSet/>
      <dgm:spPr/>
      <dgm:t>
        <a:bodyPr/>
        <a:lstStyle/>
        <a:p>
          <a:endParaRPr lang="en-GB" sz="1200"/>
        </a:p>
      </dgm:t>
    </dgm:pt>
    <dgm:pt modelId="{907AC00C-35AE-4C2E-87FA-155B6A03932E}">
      <dgm:prSet phldrT="[Text]" custT="1"/>
      <dgm:spPr/>
      <dgm:t>
        <a:bodyPr/>
        <a:lstStyle/>
        <a:p>
          <a:r>
            <a:rPr lang="en-GB" sz="1400" dirty="0"/>
            <a:t>Technology Director, Jacobs</a:t>
          </a:r>
        </a:p>
      </dgm:t>
    </dgm:pt>
    <dgm:pt modelId="{31B3554C-2113-4B61-AF0C-E3D4C609B663}" type="parTrans" cxnId="{4FFC792F-5C07-494F-8735-EDC17F3498A6}">
      <dgm:prSet/>
      <dgm:spPr/>
      <dgm:t>
        <a:bodyPr/>
        <a:lstStyle/>
        <a:p>
          <a:endParaRPr lang="en-GB" sz="1200"/>
        </a:p>
      </dgm:t>
    </dgm:pt>
    <dgm:pt modelId="{04FB422C-CE74-4D87-AA47-6D1389ED4526}" type="sibTrans" cxnId="{4FFC792F-5C07-494F-8735-EDC17F3498A6}">
      <dgm:prSet/>
      <dgm:spPr/>
      <dgm:t>
        <a:bodyPr/>
        <a:lstStyle/>
        <a:p>
          <a:endParaRPr lang="en-GB" sz="1200"/>
        </a:p>
      </dgm:t>
    </dgm:pt>
    <dgm:pt modelId="{FEFCFCCE-09DF-4805-84BB-159D4F912801}">
      <dgm:prSet phldrT="[Text]" custT="1"/>
      <dgm:spPr/>
      <dgm:t>
        <a:bodyPr/>
        <a:lstStyle/>
        <a:p>
          <a:r>
            <a:rPr lang="en-GB" sz="1400" dirty="0"/>
            <a:t>Honorary Professor in the School of Engineering at Aberdeen University.</a:t>
          </a:r>
        </a:p>
      </dgm:t>
    </dgm:pt>
    <dgm:pt modelId="{153DE45D-D9F7-45D9-A800-58162A5F5742}" type="parTrans" cxnId="{4FEF32AC-F646-424D-AB76-3E8C07686359}">
      <dgm:prSet/>
      <dgm:spPr/>
      <dgm:t>
        <a:bodyPr/>
        <a:lstStyle/>
        <a:p>
          <a:endParaRPr lang="en-GB" sz="1200"/>
        </a:p>
      </dgm:t>
    </dgm:pt>
    <dgm:pt modelId="{B8CA1206-D6DB-4A3D-9284-4DCF65AC6A48}" type="sibTrans" cxnId="{4FEF32AC-F646-424D-AB76-3E8C07686359}">
      <dgm:prSet/>
      <dgm:spPr/>
      <dgm:t>
        <a:bodyPr/>
        <a:lstStyle/>
        <a:p>
          <a:endParaRPr lang="en-GB" sz="1200"/>
        </a:p>
      </dgm:t>
    </dgm:pt>
    <dgm:pt modelId="{20467088-4505-4A60-A2BB-EEB7F9EC6DBB}">
      <dgm:prSet custT="1"/>
      <dgm:spPr/>
      <dgm:t>
        <a:bodyPr/>
        <a:lstStyle/>
        <a:p>
          <a:r>
            <a:rPr lang="en-GB" sz="1400" dirty="0"/>
            <a:t>Honorary Professor in the College of Engineering, Brunel University London.</a:t>
          </a:r>
        </a:p>
      </dgm:t>
    </dgm:pt>
    <dgm:pt modelId="{8FE8D821-B542-408A-8ED5-7D8E111D510C}" type="parTrans" cxnId="{40529055-6199-4C55-AD18-C0B5DA0CF29D}">
      <dgm:prSet/>
      <dgm:spPr/>
      <dgm:t>
        <a:bodyPr/>
        <a:lstStyle/>
        <a:p>
          <a:endParaRPr lang="en-GB" sz="1200"/>
        </a:p>
      </dgm:t>
    </dgm:pt>
    <dgm:pt modelId="{38665096-1CD8-4713-B3CA-59358D0386F9}" type="sibTrans" cxnId="{40529055-6199-4C55-AD18-C0B5DA0CF29D}">
      <dgm:prSet/>
      <dgm:spPr/>
      <dgm:t>
        <a:bodyPr/>
        <a:lstStyle/>
        <a:p>
          <a:endParaRPr lang="en-GB" sz="1200"/>
        </a:p>
      </dgm:t>
    </dgm:pt>
    <dgm:pt modelId="{4F669308-6B71-47D3-B1E4-3B94B0E05AAD}">
      <dgm:prSet phldrT="[Text]" custT="1"/>
      <dgm:spPr/>
      <dgm:t>
        <a:bodyPr/>
        <a:lstStyle/>
        <a:p>
          <a:r>
            <a:rPr lang="en-GB" sz="1400" dirty="0"/>
            <a:t>Member of the Nuclear R&amp;D Advisory Board to the UK Government.</a:t>
          </a:r>
        </a:p>
      </dgm:t>
    </dgm:pt>
    <dgm:pt modelId="{0E3338DD-152B-4169-B283-6AA35ADFEAA8}" type="parTrans" cxnId="{02C687C3-5B58-4EAE-AAC8-27ECF2D91ECA}">
      <dgm:prSet/>
      <dgm:spPr/>
      <dgm:t>
        <a:bodyPr/>
        <a:lstStyle/>
        <a:p>
          <a:endParaRPr lang="en-GB" sz="1200"/>
        </a:p>
      </dgm:t>
    </dgm:pt>
    <dgm:pt modelId="{38438EDB-E975-45AF-8A19-AD287BF206D1}" type="sibTrans" cxnId="{02C687C3-5B58-4EAE-AAC8-27ECF2D91ECA}">
      <dgm:prSet/>
      <dgm:spPr/>
      <dgm:t>
        <a:bodyPr/>
        <a:lstStyle/>
        <a:p>
          <a:endParaRPr lang="en-GB" sz="1200"/>
        </a:p>
      </dgm:t>
    </dgm:pt>
    <dgm:pt modelId="{0120E8F0-0B36-4412-8CAD-457C420E7F1C}">
      <dgm:prSet custT="1"/>
      <dgm:spPr/>
      <dgm:t>
        <a:bodyPr/>
        <a:lstStyle/>
        <a:p>
          <a:r>
            <a:rPr lang="en-GB" sz="1400" dirty="0"/>
            <a:t>Chair of Industry Advisory Committee for the National Structural Integrity Research Centre at Cambridge.</a:t>
          </a:r>
        </a:p>
      </dgm:t>
    </dgm:pt>
    <dgm:pt modelId="{C92F0FA0-667D-40DE-8769-4D53FE617B9A}" type="parTrans" cxnId="{BEE2F645-2E30-4DBA-9F49-6ED56CD46C1B}">
      <dgm:prSet/>
      <dgm:spPr/>
      <dgm:t>
        <a:bodyPr/>
        <a:lstStyle/>
        <a:p>
          <a:endParaRPr lang="en-GB" sz="1200"/>
        </a:p>
      </dgm:t>
    </dgm:pt>
    <dgm:pt modelId="{2C44EEA1-0601-4A07-8343-04E98DB15101}" type="sibTrans" cxnId="{BEE2F645-2E30-4DBA-9F49-6ED56CD46C1B}">
      <dgm:prSet/>
      <dgm:spPr/>
      <dgm:t>
        <a:bodyPr/>
        <a:lstStyle/>
        <a:p>
          <a:endParaRPr lang="en-GB" sz="1200"/>
        </a:p>
      </dgm:t>
    </dgm:pt>
    <dgm:pt modelId="{5746DF4F-EA29-4CCB-8ECF-9C7551539901}">
      <dgm:prSet custT="1"/>
      <dgm:spPr/>
      <dgm:t>
        <a:bodyPr/>
        <a:lstStyle/>
        <a:p>
          <a:r>
            <a:rPr lang="en-GB" sz="1400" dirty="0"/>
            <a:t>Ex-Member of Technical Assessment Panel of Fusion for Energy (F4E)</a:t>
          </a:r>
        </a:p>
      </dgm:t>
    </dgm:pt>
    <dgm:pt modelId="{D54E4CE3-F8A1-4AFA-BBEC-5F9A9D907234}" type="parTrans" cxnId="{1FBAA77F-FF4A-439C-B634-8407A96C84D6}">
      <dgm:prSet/>
      <dgm:spPr/>
      <dgm:t>
        <a:bodyPr/>
        <a:lstStyle/>
        <a:p>
          <a:endParaRPr lang="en-GB" sz="1200"/>
        </a:p>
      </dgm:t>
    </dgm:pt>
    <dgm:pt modelId="{A23C8999-F6D6-4BE2-9E70-8700BB98DF1B}" type="sibTrans" cxnId="{1FBAA77F-FF4A-439C-B634-8407A96C84D6}">
      <dgm:prSet/>
      <dgm:spPr/>
      <dgm:t>
        <a:bodyPr/>
        <a:lstStyle/>
        <a:p>
          <a:endParaRPr lang="en-GB" sz="1200"/>
        </a:p>
      </dgm:t>
    </dgm:pt>
    <dgm:pt modelId="{A450BB37-10FB-495A-B882-21C343745203}">
      <dgm:prSet custT="1"/>
      <dgm:spPr/>
      <dgm:t>
        <a:bodyPr/>
        <a:lstStyle/>
        <a:p>
          <a:r>
            <a:rPr lang="en-GB" sz="1400" dirty="0"/>
            <a:t>Honorary Professor, School of Engineering, Bolton University.</a:t>
          </a:r>
        </a:p>
      </dgm:t>
    </dgm:pt>
    <dgm:pt modelId="{3306C194-EE98-4CB2-A24E-5C5C6EFF822F}" type="parTrans" cxnId="{9AF8BDC2-F9FA-4366-901E-6F6415369864}">
      <dgm:prSet/>
      <dgm:spPr/>
      <dgm:t>
        <a:bodyPr/>
        <a:lstStyle/>
        <a:p>
          <a:endParaRPr lang="en-GB" sz="1200"/>
        </a:p>
      </dgm:t>
    </dgm:pt>
    <dgm:pt modelId="{5964D3D6-93AF-4DC9-AE46-B2E57CFE2A91}" type="sibTrans" cxnId="{9AF8BDC2-F9FA-4366-901E-6F6415369864}">
      <dgm:prSet/>
      <dgm:spPr/>
      <dgm:t>
        <a:bodyPr/>
        <a:lstStyle/>
        <a:p>
          <a:endParaRPr lang="en-GB" sz="1200"/>
        </a:p>
      </dgm:t>
    </dgm:pt>
    <dgm:pt modelId="{295DB4CD-CA60-4C88-A4C3-5016398248E2}">
      <dgm:prSet phldrT="[Text]" custT="1"/>
      <dgm:spPr/>
      <dgm:t>
        <a:bodyPr/>
        <a:lstStyle/>
        <a:p>
          <a:r>
            <a:rPr lang="en-GB" sz="1400" dirty="0"/>
            <a:t>Independent assessor appointed by the Innovate UK of UKRI.</a:t>
          </a:r>
        </a:p>
      </dgm:t>
    </dgm:pt>
    <dgm:pt modelId="{87AD677E-D755-4E40-8429-388EE0083546}" type="parTrans" cxnId="{B5FE15D4-0C4A-4DE4-9E22-8E53E7E0019C}">
      <dgm:prSet/>
      <dgm:spPr/>
      <dgm:t>
        <a:bodyPr/>
        <a:lstStyle/>
        <a:p>
          <a:endParaRPr lang="en-GB" sz="1200"/>
        </a:p>
      </dgm:t>
    </dgm:pt>
    <dgm:pt modelId="{DB2671BD-8B98-40EA-8E04-3CC9C96A82E5}" type="sibTrans" cxnId="{B5FE15D4-0C4A-4DE4-9E22-8E53E7E0019C}">
      <dgm:prSet/>
      <dgm:spPr/>
      <dgm:t>
        <a:bodyPr/>
        <a:lstStyle/>
        <a:p>
          <a:endParaRPr lang="en-GB" sz="1200"/>
        </a:p>
      </dgm:t>
    </dgm:pt>
    <dgm:pt modelId="{C593B080-5DD9-4D66-A4D9-A7DFE79E18E8}">
      <dgm:prSet custT="1"/>
      <dgm:spPr/>
      <dgm:t>
        <a:bodyPr/>
        <a:lstStyle/>
        <a:p>
          <a:endParaRPr lang="en-GB" sz="1200" dirty="0"/>
        </a:p>
      </dgm:t>
    </dgm:pt>
    <dgm:pt modelId="{4D423C0B-6E03-4913-981D-D8BF7BD3402D}" type="parTrans" cxnId="{0EC197B8-9F52-4866-9881-A484D96EE361}">
      <dgm:prSet/>
      <dgm:spPr/>
      <dgm:t>
        <a:bodyPr/>
        <a:lstStyle/>
        <a:p>
          <a:endParaRPr lang="en-GB" sz="1200"/>
        </a:p>
      </dgm:t>
    </dgm:pt>
    <dgm:pt modelId="{F0024F47-475E-4D2C-BE74-9B6871CA1FC7}" type="sibTrans" cxnId="{0EC197B8-9F52-4866-9881-A484D96EE361}">
      <dgm:prSet/>
      <dgm:spPr/>
      <dgm:t>
        <a:bodyPr/>
        <a:lstStyle/>
        <a:p>
          <a:endParaRPr lang="en-GB" sz="1200"/>
        </a:p>
      </dgm:t>
    </dgm:pt>
    <dgm:pt modelId="{1CD8BD8B-E915-4FB4-BFF3-DDA2E12C1A74}">
      <dgm:prSet phldrT="[Text]" custT="1"/>
      <dgm:spPr/>
      <dgm:t>
        <a:bodyPr/>
        <a:lstStyle/>
        <a:p>
          <a:r>
            <a:rPr lang="en-GB" sz="1600" dirty="0"/>
            <a:t>Appointments</a:t>
          </a:r>
        </a:p>
      </dgm:t>
    </dgm:pt>
    <dgm:pt modelId="{BE69B898-8679-455D-908F-E2496C7FE06B}" type="parTrans" cxnId="{2779FCE5-BC4B-4E94-B556-6454E8AC5CAD}">
      <dgm:prSet/>
      <dgm:spPr/>
      <dgm:t>
        <a:bodyPr/>
        <a:lstStyle/>
        <a:p>
          <a:endParaRPr lang="en-GB" sz="1200"/>
        </a:p>
      </dgm:t>
    </dgm:pt>
    <dgm:pt modelId="{3A038123-24A9-436F-A573-BBAC15AEA4B1}" type="sibTrans" cxnId="{2779FCE5-BC4B-4E94-B556-6454E8AC5CAD}">
      <dgm:prSet/>
      <dgm:spPr/>
      <dgm:t>
        <a:bodyPr/>
        <a:lstStyle/>
        <a:p>
          <a:endParaRPr lang="en-GB" sz="1200"/>
        </a:p>
      </dgm:t>
    </dgm:pt>
    <dgm:pt modelId="{243DF97D-D528-4E42-8FBC-1575BEEAD29E}">
      <dgm:prSet phldrT="[Text]" custT="1"/>
      <dgm:spPr/>
      <dgm:t>
        <a:bodyPr/>
        <a:lstStyle/>
        <a:p>
          <a:r>
            <a:rPr lang="en-GB" sz="1400" dirty="0"/>
            <a:t>43 years of engineering and technology experience in aerospace, automotive, oil &amp; gas and nuclear power.</a:t>
          </a:r>
        </a:p>
      </dgm:t>
    </dgm:pt>
    <dgm:pt modelId="{2B5AEFF6-2207-4D24-A93D-E76C5D236B19}" type="parTrans" cxnId="{A05334F8-9CB0-4269-AD38-1450727DF2B0}">
      <dgm:prSet/>
      <dgm:spPr/>
      <dgm:t>
        <a:bodyPr/>
        <a:lstStyle/>
        <a:p>
          <a:endParaRPr lang="en-GB" sz="1200"/>
        </a:p>
      </dgm:t>
    </dgm:pt>
    <dgm:pt modelId="{DE0CFCB8-E383-41BF-8BE5-D06FECC2395B}" type="sibTrans" cxnId="{A05334F8-9CB0-4269-AD38-1450727DF2B0}">
      <dgm:prSet/>
      <dgm:spPr/>
      <dgm:t>
        <a:bodyPr/>
        <a:lstStyle/>
        <a:p>
          <a:endParaRPr lang="en-GB" sz="1200"/>
        </a:p>
      </dgm:t>
    </dgm:pt>
    <dgm:pt modelId="{50A5E65C-148F-414A-A21C-1CB86BCE253D}">
      <dgm:prSet phldrT="[Text]" custT="1"/>
      <dgm:spPr/>
      <dgm:t>
        <a:bodyPr/>
        <a:lstStyle/>
        <a:p>
          <a:r>
            <a:rPr lang="en-GB" sz="1400" dirty="0"/>
            <a:t>Over 50 Technical publications including  3 books.</a:t>
          </a:r>
        </a:p>
      </dgm:t>
    </dgm:pt>
    <dgm:pt modelId="{53A0438C-9041-4EA3-8BB2-8B8DA2DC903B}" type="parTrans" cxnId="{F436A108-FB87-4D71-AAC3-87524118709E}">
      <dgm:prSet/>
      <dgm:spPr/>
      <dgm:t>
        <a:bodyPr/>
        <a:lstStyle/>
        <a:p>
          <a:endParaRPr lang="en-GB" sz="1200"/>
        </a:p>
      </dgm:t>
    </dgm:pt>
    <dgm:pt modelId="{7388BD23-A283-47F7-A04C-8FA417C89ECC}" type="sibTrans" cxnId="{F436A108-FB87-4D71-AAC3-87524118709E}">
      <dgm:prSet/>
      <dgm:spPr/>
      <dgm:t>
        <a:bodyPr/>
        <a:lstStyle/>
        <a:p>
          <a:endParaRPr lang="en-GB" sz="1200"/>
        </a:p>
      </dgm:t>
    </dgm:pt>
    <dgm:pt modelId="{0E11DD1D-602D-440E-9586-DAD5F3FA48BF}">
      <dgm:prSet custT="1"/>
      <dgm:spPr/>
      <dgm:t>
        <a:bodyPr/>
        <a:lstStyle/>
        <a:p>
          <a:r>
            <a:rPr lang="en-GB" sz="1400" dirty="0"/>
            <a:t>Honorary Professor, School of Computer Science and Electronic Engineering, the International Centre of Nuclear Engineering, Bangor University.</a:t>
          </a:r>
        </a:p>
      </dgm:t>
    </dgm:pt>
    <dgm:pt modelId="{C02402D1-6D53-48E8-B14B-FBC20132FB86}" type="parTrans" cxnId="{0498D7A7-1FE3-4606-8BC7-29CF8180529D}">
      <dgm:prSet/>
      <dgm:spPr/>
      <dgm:t>
        <a:bodyPr/>
        <a:lstStyle/>
        <a:p>
          <a:endParaRPr lang="en-GB" sz="1200"/>
        </a:p>
      </dgm:t>
    </dgm:pt>
    <dgm:pt modelId="{FB77B437-0A0E-402E-A3F6-804071E69693}" type="sibTrans" cxnId="{0498D7A7-1FE3-4606-8BC7-29CF8180529D}">
      <dgm:prSet/>
      <dgm:spPr/>
      <dgm:t>
        <a:bodyPr/>
        <a:lstStyle/>
        <a:p>
          <a:endParaRPr lang="en-GB" sz="1200"/>
        </a:p>
      </dgm:t>
    </dgm:pt>
    <dgm:pt modelId="{C7ABB6C9-5A45-4FB7-AD2B-E662DC18DCBC}">
      <dgm:prSet custT="1"/>
      <dgm:spPr/>
      <dgm:t>
        <a:bodyPr/>
        <a:lstStyle/>
        <a:p>
          <a:r>
            <a:rPr lang="en-GB" sz="1400" dirty="0"/>
            <a:t>UK representative and Chair of the Senior Industry Advisory Panel of Gen IV International Forum (GIF)</a:t>
          </a:r>
        </a:p>
      </dgm:t>
    </dgm:pt>
    <dgm:pt modelId="{5EA39553-6E95-438A-9D7A-2D9662E7E56B}" type="parTrans" cxnId="{A15B4235-F55A-43BB-8DF4-F4D9DFB988C5}">
      <dgm:prSet/>
      <dgm:spPr/>
      <dgm:t>
        <a:bodyPr/>
        <a:lstStyle/>
        <a:p>
          <a:endParaRPr lang="en-GB"/>
        </a:p>
      </dgm:t>
    </dgm:pt>
    <dgm:pt modelId="{078B0D86-CAB2-48FB-969A-A32E06BF4C5D}" type="sibTrans" cxnId="{A15B4235-F55A-43BB-8DF4-F4D9DFB988C5}">
      <dgm:prSet/>
      <dgm:spPr/>
      <dgm:t>
        <a:bodyPr/>
        <a:lstStyle/>
        <a:p>
          <a:endParaRPr lang="en-GB"/>
        </a:p>
      </dgm:t>
    </dgm:pt>
    <dgm:pt modelId="{4895992B-25B1-4EBE-B8B8-B3982C775F6C}">
      <dgm:prSet custT="1"/>
      <dgm:spPr/>
      <dgm:t>
        <a:bodyPr/>
        <a:lstStyle/>
        <a:p>
          <a:r>
            <a:rPr lang="en-GB" sz="1400" dirty="0"/>
            <a:t>Member of Plant Systems Design code committee of ASME.</a:t>
          </a:r>
        </a:p>
      </dgm:t>
    </dgm:pt>
    <dgm:pt modelId="{6F3A22B2-9715-4166-930A-86D1195A533F}" type="parTrans" cxnId="{1988D8B5-8A5C-4800-AB53-E9CF4B3004E0}">
      <dgm:prSet/>
      <dgm:spPr/>
      <dgm:t>
        <a:bodyPr/>
        <a:lstStyle/>
        <a:p>
          <a:endParaRPr lang="en-GB"/>
        </a:p>
      </dgm:t>
    </dgm:pt>
    <dgm:pt modelId="{42244879-5944-4B87-AB15-78897B9EEC46}" type="sibTrans" cxnId="{1988D8B5-8A5C-4800-AB53-E9CF4B3004E0}">
      <dgm:prSet/>
      <dgm:spPr/>
      <dgm:t>
        <a:bodyPr/>
        <a:lstStyle/>
        <a:p>
          <a:endParaRPr lang="en-GB"/>
        </a:p>
      </dgm:t>
    </dgm:pt>
    <dgm:pt modelId="{1AEE1B78-5E61-4A03-86FE-7F36DBB767D8}">
      <dgm:prSet custT="1"/>
      <dgm:spPr/>
      <dgm:t>
        <a:bodyPr/>
        <a:lstStyle/>
        <a:p>
          <a:r>
            <a:rPr lang="en-GB" sz="1400" dirty="0"/>
            <a:t>Ex-Member of the Fusion Advisory Board, EPSRC of UKRI.</a:t>
          </a:r>
        </a:p>
      </dgm:t>
    </dgm:pt>
    <dgm:pt modelId="{037D02DB-2EF1-4707-81F3-EA05F359F493}" type="parTrans" cxnId="{54A66C6E-B8FA-47DB-AB2A-AEC5E4B35B89}">
      <dgm:prSet/>
      <dgm:spPr/>
      <dgm:t>
        <a:bodyPr/>
        <a:lstStyle/>
        <a:p>
          <a:endParaRPr lang="en-GB"/>
        </a:p>
      </dgm:t>
    </dgm:pt>
    <dgm:pt modelId="{2FCDA3C9-C7DF-41C1-8042-290EDAEF3009}" type="sibTrans" cxnId="{54A66C6E-B8FA-47DB-AB2A-AEC5E4B35B89}">
      <dgm:prSet/>
      <dgm:spPr/>
      <dgm:t>
        <a:bodyPr/>
        <a:lstStyle/>
        <a:p>
          <a:endParaRPr lang="en-GB"/>
        </a:p>
      </dgm:t>
    </dgm:pt>
    <dgm:pt modelId="{1ACC3675-A298-4D57-B098-6EF1C3192578}">
      <dgm:prSet custT="1"/>
      <dgm:spPr/>
      <dgm:t>
        <a:bodyPr/>
        <a:lstStyle/>
        <a:p>
          <a:r>
            <a:rPr lang="en-GB" sz="1400" dirty="0"/>
            <a:t>Member of Digital Twin Steering Group in the UK.</a:t>
          </a:r>
        </a:p>
      </dgm:t>
    </dgm:pt>
    <dgm:pt modelId="{6B8B795C-69BA-4DA3-BF46-2FA36F0F9CEA}" type="parTrans" cxnId="{EA50132E-7CC9-4652-97FF-AAA13816DC1B}">
      <dgm:prSet/>
      <dgm:spPr/>
      <dgm:t>
        <a:bodyPr/>
        <a:lstStyle/>
        <a:p>
          <a:endParaRPr lang="en-GB"/>
        </a:p>
      </dgm:t>
    </dgm:pt>
    <dgm:pt modelId="{123A0713-7431-4258-9DD3-F19E9D9B757C}" type="sibTrans" cxnId="{EA50132E-7CC9-4652-97FF-AAA13816DC1B}">
      <dgm:prSet/>
      <dgm:spPr/>
      <dgm:t>
        <a:bodyPr/>
        <a:lstStyle/>
        <a:p>
          <a:endParaRPr lang="en-GB"/>
        </a:p>
      </dgm:t>
    </dgm:pt>
    <dgm:pt modelId="{B7EDC4A5-2ACF-48A1-A28E-F222FBE84CAD}">
      <dgm:prSet custT="1"/>
      <dgm:spPr/>
      <dgm:t>
        <a:bodyPr/>
        <a:lstStyle/>
        <a:p>
          <a:r>
            <a:rPr lang="en-GB" sz="1400" dirty="0"/>
            <a:t>Member of the lead team of ‘AI for Nuclear’ group of the Nuclear Institute.</a:t>
          </a:r>
        </a:p>
      </dgm:t>
    </dgm:pt>
    <dgm:pt modelId="{61DDE3D0-99EC-4CEB-94A5-0B00C3065F7C}" type="parTrans" cxnId="{B2E45D12-FB4C-4788-8B34-AF2B79DEA82F}">
      <dgm:prSet/>
      <dgm:spPr/>
      <dgm:t>
        <a:bodyPr/>
        <a:lstStyle/>
        <a:p>
          <a:endParaRPr lang="en-GB"/>
        </a:p>
      </dgm:t>
    </dgm:pt>
    <dgm:pt modelId="{F30DABF2-F65C-436C-9E35-2C7930230056}" type="sibTrans" cxnId="{B2E45D12-FB4C-4788-8B34-AF2B79DEA82F}">
      <dgm:prSet/>
      <dgm:spPr/>
      <dgm:t>
        <a:bodyPr/>
        <a:lstStyle/>
        <a:p>
          <a:endParaRPr lang="en-GB"/>
        </a:p>
      </dgm:t>
    </dgm:pt>
    <dgm:pt modelId="{153E1536-3FFF-41D5-A419-E546C34AAEE9}">
      <dgm:prSet custT="1"/>
      <dgm:spPr/>
      <dgm:t>
        <a:bodyPr/>
        <a:lstStyle/>
        <a:p>
          <a:r>
            <a:rPr lang="en-GB" sz="1400" dirty="0"/>
            <a:t>Recipient of the Donald Julius Groen prize from IMechE for an outstanding contribution to the advancement of pressure systems technology on 1 Dec’23.</a:t>
          </a:r>
        </a:p>
      </dgm:t>
    </dgm:pt>
    <dgm:pt modelId="{2A15D3EA-3305-4885-980A-2FB197FC7156}" type="parTrans" cxnId="{9D402C0C-9086-4DF4-8E51-FBE21CD7C345}">
      <dgm:prSet/>
      <dgm:spPr/>
      <dgm:t>
        <a:bodyPr/>
        <a:lstStyle/>
        <a:p>
          <a:endParaRPr lang="en-GB"/>
        </a:p>
      </dgm:t>
    </dgm:pt>
    <dgm:pt modelId="{8DC719D2-6A6B-4EF9-92BB-E7464AB89789}" type="sibTrans" cxnId="{9D402C0C-9086-4DF4-8E51-FBE21CD7C345}">
      <dgm:prSet/>
      <dgm:spPr/>
      <dgm:t>
        <a:bodyPr/>
        <a:lstStyle/>
        <a:p>
          <a:endParaRPr lang="en-GB"/>
        </a:p>
      </dgm:t>
    </dgm:pt>
    <dgm:pt modelId="{7521FF34-0F1C-43F8-A78C-97AE3BCA76DB}" type="pres">
      <dgm:prSet presAssocID="{6BDB82C9-0E53-4887-893D-994E9D90CD3F}" presName="Name0" presStyleCnt="0">
        <dgm:presLayoutVars>
          <dgm:dir/>
          <dgm:animLvl val="lvl"/>
          <dgm:resizeHandles val="exact"/>
        </dgm:presLayoutVars>
      </dgm:prSet>
      <dgm:spPr/>
    </dgm:pt>
    <dgm:pt modelId="{817FFBD5-2268-48E9-9CC7-AE67816EB93B}" type="pres">
      <dgm:prSet presAssocID="{BB0682B8-1B8D-47D7-875C-5FAB3BFFFFFB}" presName="linNode" presStyleCnt="0"/>
      <dgm:spPr/>
    </dgm:pt>
    <dgm:pt modelId="{1A5A2F99-D03B-4E98-AFD4-0D114B5C86BD}" type="pres">
      <dgm:prSet presAssocID="{BB0682B8-1B8D-47D7-875C-5FAB3BFFFFFB}" presName="parentText" presStyleLbl="node1" presStyleIdx="0" presStyleCnt="3" custScaleX="57978" custScaleY="27083">
        <dgm:presLayoutVars>
          <dgm:chMax val="1"/>
          <dgm:bulletEnabled val="1"/>
        </dgm:presLayoutVars>
      </dgm:prSet>
      <dgm:spPr/>
    </dgm:pt>
    <dgm:pt modelId="{25235EBD-0C3C-445F-9ECB-4987D05F628F}" type="pres">
      <dgm:prSet presAssocID="{BB0682B8-1B8D-47D7-875C-5FAB3BFFFFFB}" presName="descendantText" presStyleLbl="alignAccFollowNode1" presStyleIdx="0" presStyleCnt="3" custScaleX="87704" custScaleY="48714">
        <dgm:presLayoutVars>
          <dgm:bulletEnabled val="1"/>
        </dgm:presLayoutVars>
      </dgm:prSet>
      <dgm:spPr/>
    </dgm:pt>
    <dgm:pt modelId="{01E51742-0918-41CD-B401-CB56F8213304}" type="pres">
      <dgm:prSet presAssocID="{73BD2076-F0AD-44DC-8FA3-92E2C0C6F0EE}" presName="sp" presStyleCnt="0"/>
      <dgm:spPr/>
    </dgm:pt>
    <dgm:pt modelId="{A13840E7-1CB8-467C-AB0A-14C8CD880F49}" type="pres">
      <dgm:prSet presAssocID="{C44C4813-1EE7-4450-AB63-49AB6CB3B0AB}" presName="linNode" presStyleCnt="0"/>
      <dgm:spPr/>
    </dgm:pt>
    <dgm:pt modelId="{35D0271E-5A90-46C5-BAF6-CF810C94DC10}" type="pres">
      <dgm:prSet presAssocID="{C44C4813-1EE7-4450-AB63-49AB6CB3B0AB}" presName="parentText" presStyleLbl="node1" presStyleIdx="1" presStyleCnt="3" custScaleX="65289" custScaleY="24884" custLinFactNeighborX="-465" custLinFactNeighborY="-2902">
        <dgm:presLayoutVars>
          <dgm:chMax val="1"/>
          <dgm:bulletEnabled val="1"/>
        </dgm:presLayoutVars>
      </dgm:prSet>
      <dgm:spPr/>
    </dgm:pt>
    <dgm:pt modelId="{3C98563B-CA63-467B-9F5C-3EF73F1EDD37}" type="pres">
      <dgm:prSet presAssocID="{C44C4813-1EE7-4450-AB63-49AB6CB3B0AB}" presName="descendantText" presStyleLbl="alignAccFollowNode1" presStyleIdx="1" presStyleCnt="3" custScaleX="156798" custScaleY="26390" custLinFactNeighborX="-505" custLinFactNeighborY="-4354">
        <dgm:presLayoutVars>
          <dgm:bulletEnabled val="1"/>
        </dgm:presLayoutVars>
      </dgm:prSet>
      <dgm:spPr/>
    </dgm:pt>
    <dgm:pt modelId="{329591B4-BD48-4991-B3F8-C9C918CC4C02}" type="pres">
      <dgm:prSet presAssocID="{82095DE0-E368-45D6-80C8-09DF74CABC4E}" presName="sp" presStyleCnt="0"/>
      <dgm:spPr/>
    </dgm:pt>
    <dgm:pt modelId="{3F876406-6601-4E02-BFD4-724AF717293E}" type="pres">
      <dgm:prSet presAssocID="{1CD8BD8B-E915-4FB4-BFF3-DDA2E12C1A74}" presName="linNode" presStyleCnt="0"/>
      <dgm:spPr/>
    </dgm:pt>
    <dgm:pt modelId="{BCDB6FBD-5025-4B45-804E-71A2EE45F26D}" type="pres">
      <dgm:prSet presAssocID="{1CD8BD8B-E915-4FB4-BFF3-DDA2E12C1A74}" presName="parentText" presStyleLbl="node1" presStyleIdx="2" presStyleCnt="3" custScaleX="72319" custScaleY="110539" custLinFactNeighborX="-12" custLinFactNeighborY="147">
        <dgm:presLayoutVars>
          <dgm:chMax val="1"/>
          <dgm:bulletEnabled val="1"/>
        </dgm:presLayoutVars>
      </dgm:prSet>
      <dgm:spPr/>
    </dgm:pt>
    <dgm:pt modelId="{64C6247E-188E-44F4-AC16-B81AB4954142}" type="pres">
      <dgm:prSet presAssocID="{1CD8BD8B-E915-4FB4-BFF3-DDA2E12C1A74}" presName="descendantText" presStyleLbl="alignAccFollowNode1" presStyleIdx="2" presStyleCnt="3" custScaleX="171779" custScaleY="159810">
        <dgm:presLayoutVars>
          <dgm:bulletEnabled val="1"/>
        </dgm:presLayoutVars>
      </dgm:prSet>
      <dgm:spPr/>
    </dgm:pt>
  </dgm:ptLst>
  <dgm:cxnLst>
    <dgm:cxn modelId="{F436A108-FB87-4D71-AAC3-87524118709E}" srcId="{C44C4813-1EE7-4450-AB63-49AB6CB3B0AB}" destId="{50A5E65C-148F-414A-A21C-1CB86BCE253D}" srcOrd="1" destOrd="0" parTransId="{53A0438C-9041-4EA3-8BB2-8B8DA2DC903B}" sibTransId="{7388BD23-A283-47F7-A04C-8FA417C89ECC}"/>
    <dgm:cxn modelId="{BA6E580A-AEAA-4AB3-BB94-2A3BC5428E1D}" type="presOf" srcId="{20467088-4505-4A60-A2BB-EEB7F9EC6DBB}" destId="{25235EBD-0C3C-445F-9ECB-4987D05F628F}" srcOrd="0" destOrd="2" presId="urn:microsoft.com/office/officeart/2005/8/layout/vList5"/>
    <dgm:cxn modelId="{9D402C0C-9086-4DF4-8E51-FBE21CD7C345}" srcId="{1CD8BD8B-E915-4FB4-BFF3-DDA2E12C1A74}" destId="{153E1536-3FFF-41D5-A419-E546C34AAEE9}" srcOrd="14" destOrd="0" parTransId="{2A15D3EA-3305-4885-980A-2FB197FC7156}" sibTransId="{8DC719D2-6A6B-4EF9-92BB-E7464AB89789}"/>
    <dgm:cxn modelId="{833B0412-E676-473A-B0A2-4A4F5A541A90}" type="presOf" srcId="{907AC00C-35AE-4C2E-87FA-155B6A03932E}" destId="{25235EBD-0C3C-445F-9ECB-4987D05F628F}" srcOrd="0" destOrd="0" presId="urn:microsoft.com/office/officeart/2005/8/layout/vList5"/>
    <dgm:cxn modelId="{B2E45D12-FB4C-4788-8B34-AF2B79DEA82F}" srcId="{1CD8BD8B-E915-4FB4-BFF3-DDA2E12C1A74}" destId="{B7EDC4A5-2ACF-48A1-A28E-F222FBE84CAD}" srcOrd="13" destOrd="0" parTransId="{61DDE3D0-99EC-4CEB-94A5-0B00C3065F7C}" sibTransId="{F30DABF2-F65C-436C-9E35-2C7930230056}"/>
    <dgm:cxn modelId="{D34E4B14-B47C-4F44-9C31-7DD33976C39B}" type="presOf" srcId="{A450BB37-10FB-495A-B882-21C343745203}" destId="{25235EBD-0C3C-445F-9ECB-4987D05F628F}" srcOrd="0" destOrd="3" presId="urn:microsoft.com/office/officeart/2005/8/layout/vList5"/>
    <dgm:cxn modelId="{B08DD323-0A25-48AD-9E2C-C44632D5535D}" type="presOf" srcId="{78EF8EC7-565A-405A-87FD-9F5A2D1CD150}" destId="{64C6247E-188E-44F4-AC16-B81AB4954142}" srcOrd="0" destOrd="0" presId="urn:microsoft.com/office/officeart/2005/8/layout/vList5"/>
    <dgm:cxn modelId="{EA50132E-7CC9-4652-97FF-AAA13816DC1B}" srcId="{1CD8BD8B-E915-4FB4-BFF3-DDA2E12C1A74}" destId="{1ACC3675-A298-4D57-B098-6EF1C3192578}" srcOrd="12" destOrd="0" parTransId="{6B8B795C-69BA-4DA3-BF46-2FA36F0F9CEA}" sibTransId="{123A0713-7431-4258-9DD3-F19E9D9B757C}"/>
    <dgm:cxn modelId="{4FFC792F-5C07-494F-8735-EDC17F3498A6}" srcId="{BB0682B8-1B8D-47D7-875C-5FAB3BFFFFFB}" destId="{907AC00C-35AE-4C2E-87FA-155B6A03932E}" srcOrd="0" destOrd="0" parTransId="{31B3554C-2113-4B61-AF0C-E3D4C609B663}" sibTransId="{04FB422C-CE74-4D87-AA47-6D1389ED4526}"/>
    <dgm:cxn modelId="{A15B4235-F55A-43BB-8DF4-F4D9DFB988C5}" srcId="{1CD8BD8B-E915-4FB4-BFF3-DDA2E12C1A74}" destId="{C7ABB6C9-5A45-4FB7-AD2B-E662DC18DCBC}" srcOrd="10" destOrd="0" parTransId="{5EA39553-6E95-438A-9D7A-2D9662E7E56B}" sibTransId="{078B0D86-CAB2-48FB-969A-A32E06BF4C5D}"/>
    <dgm:cxn modelId="{C5BAD636-5B59-4E8D-9B47-07AE3D6DD721}" type="presOf" srcId="{4F669308-6B71-47D3-B1E4-3B94B0E05AAD}" destId="{64C6247E-188E-44F4-AC16-B81AB4954142}" srcOrd="0" destOrd="1" presId="urn:microsoft.com/office/officeart/2005/8/layout/vList5"/>
    <dgm:cxn modelId="{1D7BB73D-08DC-43F7-8645-6607EA61B0DE}" type="presOf" srcId="{1AEE1B78-5E61-4A03-86FE-7F36DBB767D8}" destId="{64C6247E-188E-44F4-AC16-B81AB4954142}" srcOrd="0" destOrd="9" presId="urn:microsoft.com/office/officeart/2005/8/layout/vList5"/>
    <dgm:cxn modelId="{5EC2CF3F-0ED7-4CE3-9D47-47BAC9E04D41}" type="presOf" srcId="{243DF97D-D528-4E42-8FBC-1575BEEAD29E}" destId="{3C98563B-CA63-467B-9F5C-3EF73F1EDD37}" srcOrd="0" destOrd="0" presId="urn:microsoft.com/office/officeart/2005/8/layout/vList5"/>
    <dgm:cxn modelId="{D354875E-0371-49DC-B29C-DAC1DD1ED474}" type="presOf" srcId="{B7EDC4A5-2ACF-48A1-A28E-F222FBE84CAD}" destId="{64C6247E-188E-44F4-AC16-B81AB4954142}" srcOrd="0" destOrd="13" presId="urn:microsoft.com/office/officeart/2005/8/layout/vList5"/>
    <dgm:cxn modelId="{BEE2F645-2E30-4DBA-9F49-6ED56CD46C1B}" srcId="{1CD8BD8B-E915-4FB4-BFF3-DDA2E12C1A74}" destId="{0120E8F0-0B36-4412-8CAD-457C420E7F1C}" srcOrd="7" destOrd="0" parTransId="{C92F0FA0-667D-40DE-8769-4D53FE617B9A}" sibTransId="{2C44EEA1-0601-4A07-8343-04E98DB15101}"/>
    <dgm:cxn modelId="{9BEA4668-B164-49D5-8E8E-16CA22410EF1}" type="presOf" srcId="{C7ABB6C9-5A45-4FB7-AD2B-E662DC18DCBC}" destId="{64C6247E-188E-44F4-AC16-B81AB4954142}" srcOrd="0" destOrd="10" presId="urn:microsoft.com/office/officeart/2005/8/layout/vList5"/>
    <dgm:cxn modelId="{D8731A4E-82D7-4080-B2AE-72156B078E45}" srcId="{1CD8BD8B-E915-4FB4-BFF3-DDA2E12C1A74}" destId="{091DC61D-353E-4A6C-A2CC-9579D853D17D}" srcOrd="2" destOrd="0" parTransId="{436D9967-3D77-4F73-B560-DB247B1FEEAD}" sibTransId="{82B04A2B-E4DA-46E3-B81E-DB5319E73C52}"/>
    <dgm:cxn modelId="{54A66C6E-B8FA-47DB-AB2A-AEC5E4B35B89}" srcId="{1CD8BD8B-E915-4FB4-BFF3-DDA2E12C1A74}" destId="{1AEE1B78-5E61-4A03-86FE-7F36DBB767D8}" srcOrd="9" destOrd="0" parTransId="{037D02DB-2EF1-4707-81F3-EA05F359F493}" sibTransId="{2FCDA3C9-C7DF-41C1-8042-290EDAEF3009}"/>
    <dgm:cxn modelId="{088E3B52-4AA5-4DB2-B890-E6A0FA7C6FF0}" type="presOf" srcId="{AC1770CC-D5C3-44CA-AEA0-832FF0B742FF}" destId="{64C6247E-188E-44F4-AC16-B81AB4954142}" srcOrd="0" destOrd="5" presId="urn:microsoft.com/office/officeart/2005/8/layout/vList5"/>
    <dgm:cxn modelId="{40529055-6199-4C55-AD18-C0B5DA0CF29D}" srcId="{BB0682B8-1B8D-47D7-875C-5FAB3BFFFFFB}" destId="{20467088-4505-4A60-A2BB-EEB7F9EC6DBB}" srcOrd="2" destOrd="0" parTransId="{8FE8D821-B542-408A-8ED5-7D8E111D510C}" sibTransId="{38665096-1CD8-4713-B3CA-59358D0386F9}"/>
    <dgm:cxn modelId="{7935A579-3022-41B4-9B61-320B60B7159E}" srcId="{1CD8BD8B-E915-4FB4-BFF3-DDA2E12C1A74}" destId="{BCFD2688-2760-40C0-BD83-B25023C240D0}" srcOrd="6" destOrd="0" parTransId="{694F1B5E-49B7-43C0-A49C-B30FFCF5255A}" sibTransId="{FC795DD2-D293-44C0-A866-80A4AC863255}"/>
    <dgm:cxn modelId="{1FBAA77F-FF4A-439C-B634-8407A96C84D6}" srcId="{1CD8BD8B-E915-4FB4-BFF3-DDA2E12C1A74}" destId="{5746DF4F-EA29-4CCB-8ECF-9C7551539901}" srcOrd="8" destOrd="0" parTransId="{D54E4CE3-F8A1-4AFA-BBEC-5F9A9D907234}" sibTransId="{A23C8999-F6D6-4BE2-9E70-8700BB98DF1B}"/>
    <dgm:cxn modelId="{18D87383-5E2A-42E8-B071-ACCA9C24E645}" type="presOf" srcId="{0E11DD1D-602D-440E-9586-DAD5F3FA48BF}" destId="{25235EBD-0C3C-445F-9ECB-4987D05F628F}" srcOrd="0" destOrd="4" presId="urn:microsoft.com/office/officeart/2005/8/layout/vList5"/>
    <dgm:cxn modelId="{0498D7A7-1FE3-4606-8BC7-29CF8180529D}" srcId="{BB0682B8-1B8D-47D7-875C-5FAB3BFFFFFB}" destId="{0E11DD1D-602D-440E-9586-DAD5F3FA48BF}" srcOrd="4" destOrd="0" parTransId="{C02402D1-6D53-48E8-B14B-FBC20132FB86}" sibTransId="{FB77B437-0A0E-402E-A3F6-804071E69693}"/>
    <dgm:cxn modelId="{4FEF32AC-F646-424D-AB76-3E8C07686359}" srcId="{BB0682B8-1B8D-47D7-875C-5FAB3BFFFFFB}" destId="{FEFCFCCE-09DF-4805-84BB-159D4F912801}" srcOrd="1" destOrd="0" parTransId="{153DE45D-D9F7-45D9-A800-58162A5F5742}" sibTransId="{B8CA1206-D6DB-4A3D-9284-4DCF65AC6A48}"/>
    <dgm:cxn modelId="{E6CBC6AC-BCA1-45BA-8A84-DD3C52C2BBF8}" type="presOf" srcId="{295DB4CD-CA60-4C88-A4C3-5016398248E2}" destId="{64C6247E-188E-44F4-AC16-B81AB4954142}" srcOrd="0" destOrd="4" presId="urn:microsoft.com/office/officeart/2005/8/layout/vList5"/>
    <dgm:cxn modelId="{C6E9E7B0-0F79-464F-BDAB-3F7E73296366}" type="presOf" srcId="{5746DF4F-EA29-4CCB-8ECF-9C7551539901}" destId="{64C6247E-188E-44F4-AC16-B81AB4954142}" srcOrd="0" destOrd="8" presId="urn:microsoft.com/office/officeart/2005/8/layout/vList5"/>
    <dgm:cxn modelId="{A8F233B1-F786-488F-A063-021F7E1B3485}" type="presOf" srcId="{50A5E65C-148F-414A-A21C-1CB86BCE253D}" destId="{3C98563B-CA63-467B-9F5C-3EF73F1EDD37}" srcOrd="0" destOrd="1" presId="urn:microsoft.com/office/officeart/2005/8/layout/vList5"/>
    <dgm:cxn modelId="{1988D8B5-8A5C-4800-AB53-E9CF4B3004E0}" srcId="{1CD8BD8B-E915-4FB4-BFF3-DDA2E12C1A74}" destId="{4895992B-25B1-4EBE-B8B8-B3982C775F6C}" srcOrd="11" destOrd="0" parTransId="{6F3A22B2-9715-4166-930A-86D1195A533F}" sibTransId="{42244879-5944-4B87-AB15-78897B9EEC46}"/>
    <dgm:cxn modelId="{FFD5E2B5-ED68-4551-8315-8C729456E2F0}" srcId="{1CD8BD8B-E915-4FB4-BFF3-DDA2E12C1A74}" destId="{AC1770CC-D5C3-44CA-AEA0-832FF0B742FF}" srcOrd="5" destOrd="0" parTransId="{30C1AC72-4DC4-4F53-A9F3-6D4215AF9225}" sibTransId="{E63B24E8-2DB8-4425-8030-A6F336AC5D68}"/>
    <dgm:cxn modelId="{0EC197B8-9F52-4866-9881-A484D96EE361}" srcId="{1CD8BD8B-E915-4FB4-BFF3-DDA2E12C1A74}" destId="{C593B080-5DD9-4D66-A4D9-A7DFE79E18E8}" srcOrd="15" destOrd="0" parTransId="{4D423C0B-6E03-4913-981D-D8BF7BD3402D}" sibTransId="{F0024F47-475E-4D2C-BE74-9B6871CA1FC7}"/>
    <dgm:cxn modelId="{9AF8BDC2-F9FA-4366-901E-6F6415369864}" srcId="{BB0682B8-1B8D-47D7-875C-5FAB3BFFFFFB}" destId="{A450BB37-10FB-495A-B882-21C343745203}" srcOrd="3" destOrd="0" parTransId="{3306C194-EE98-4CB2-A24E-5C5C6EFF822F}" sibTransId="{5964D3D6-93AF-4DC9-AE46-B2E57CFE2A91}"/>
    <dgm:cxn modelId="{02C687C3-5B58-4EAE-AAC8-27ECF2D91ECA}" srcId="{1CD8BD8B-E915-4FB4-BFF3-DDA2E12C1A74}" destId="{4F669308-6B71-47D3-B1E4-3B94B0E05AAD}" srcOrd="1" destOrd="0" parTransId="{0E3338DD-152B-4169-B283-6AA35ADFEAA8}" sibTransId="{38438EDB-E975-45AF-8A19-AD287BF206D1}"/>
    <dgm:cxn modelId="{EBB30ACF-9B32-43EE-A8E3-17A5D1F6A8A9}" srcId="{1CD8BD8B-E915-4FB4-BFF3-DDA2E12C1A74}" destId="{78EF8EC7-565A-405A-87FD-9F5A2D1CD150}" srcOrd="0" destOrd="0" parTransId="{8F9FEDD0-7E78-4DCB-B762-BA49745BC237}" sibTransId="{1A452962-8D62-41B4-8A43-608FFCC09E71}"/>
    <dgm:cxn modelId="{67A50AD2-F241-42CC-AF07-645C0D7D364C}" type="presOf" srcId="{C44C4813-1EE7-4450-AB63-49AB6CB3B0AB}" destId="{35D0271E-5A90-46C5-BAF6-CF810C94DC10}" srcOrd="0" destOrd="0" presId="urn:microsoft.com/office/officeart/2005/8/layout/vList5"/>
    <dgm:cxn modelId="{B5FE15D4-0C4A-4DE4-9E22-8E53E7E0019C}" srcId="{1CD8BD8B-E915-4FB4-BFF3-DDA2E12C1A74}" destId="{295DB4CD-CA60-4C88-A4C3-5016398248E2}" srcOrd="4" destOrd="0" parTransId="{87AD677E-D755-4E40-8429-388EE0083546}" sibTransId="{DB2671BD-8B98-40EA-8E04-3CC9C96A82E5}"/>
    <dgm:cxn modelId="{78C91CD7-5DAD-4E3D-B912-45C09DEDAA78}" type="presOf" srcId="{8FB6DA98-375A-4943-9BA5-50A15606660C}" destId="{64C6247E-188E-44F4-AC16-B81AB4954142}" srcOrd="0" destOrd="3" presId="urn:microsoft.com/office/officeart/2005/8/layout/vList5"/>
    <dgm:cxn modelId="{C1C933D9-73F1-437E-8C7B-8D8EA29D4EE9}" type="presOf" srcId="{091DC61D-353E-4A6C-A2CC-9579D853D17D}" destId="{64C6247E-188E-44F4-AC16-B81AB4954142}" srcOrd="0" destOrd="2" presId="urn:microsoft.com/office/officeart/2005/8/layout/vList5"/>
    <dgm:cxn modelId="{ECD785DD-6C9F-4EDC-BBB7-25CF0D6DCB52}" type="presOf" srcId="{4895992B-25B1-4EBE-B8B8-B3982C775F6C}" destId="{64C6247E-188E-44F4-AC16-B81AB4954142}" srcOrd="0" destOrd="11" presId="urn:microsoft.com/office/officeart/2005/8/layout/vList5"/>
    <dgm:cxn modelId="{A8FE94DD-A395-493F-B8EA-B6B6C3824C84}" type="presOf" srcId="{FEFCFCCE-09DF-4805-84BB-159D4F912801}" destId="{25235EBD-0C3C-445F-9ECB-4987D05F628F}" srcOrd="0" destOrd="1" presId="urn:microsoft.com/office/officeart/2005/8/layout/vList5"/>
    <dgm:cxn modelId="{15F0BFDE-40ED-476B-9082-381EA7656E22}" srcId="{6BDB82C9-0E53-4887-893D-994E9D90CD3F}" destId="{C44C4813-1EE7-4450-AB63-49AB6CB3B0AB}" srcOrd="1" destOrd="0" parTransId="{C4AE47D5-3FBF-46D1-A3AF-CB7C3F39BED0}" sibTransId="{82095DE0-E368-45D6-80C8-09DF74CABC4E}"/>
    <dgm:cxn modelId="{8CF811E0-ECA4-4E95-B7E4-C36487067A13}" srcId="{6BDB82C9-0E53-4887-893D-994E9D90CD3F}" destId="{BB0682B8-1B8D-47D7-875C-5FAB3BFFFFFB}" srcOrd="0" destOrd="0" parTransId="{A843689F-DBED-4560-8088-D1E8FD7DF8B0}" sibTransId="{73BD2076-F0AD-44DC-8FA3-92E2C0C6F0EE}"/>
    <dgm:cxn modelId="{06C0A6E0-72B4-47B6-87C5-5E435B0316EC}" type="presOf" srcId="{C593B080-5DD9-4D66-A4D9-A7DFE79E18E8}" destId="{64C6247E-188E-44F4-AC16-B81AB4954142}" srcOrd="0" destOrd="15" presId="urn:microsoft.com/office/officeart/2005/8/layout/vList5"/>
    <dgm:cxn modelId="{BBC2E4E2-F968-4BFD-820B-3525CA6ED135}" type="presOf" srcId="{BB0682B8-1B8D-47D7-875C-5FAB3BFFFFFB}" destId="{1A5A2F99-D03B-4E98-AFD4-0D114B5C86BD}" srcOrd="0" destOrd="0" presId="urn:microsoft.com/office/officeart/2005/8/layout/vList5"/>
    <dgm:cxn modelId="{2779FCE5-BC4B-4E94-B556-6454E8AC5CAD}" srcId="{6BDB82C9-0E53-4887-893D-994E9D90CD3F}" destId="{1CD8BD8B-E915-4FB4-BFF3-DDA2E12C1A74}" srcOrd="2" destOrd="0" parTransId="{BE69B898-8679-455D-908F-E2496C7FE06B}" sibTransId="{3A038123-24A9-436F-A573-BBAC15AEA4B1}"/>
    <dgm:cxn modelId="{3CD36CEC-0770-4289-B39F-915EEC7DC60C}" type="presOf" srcId="{153E1536-3FFF-41D5-A419-E546C34AAEE9}" destId="{64C6247E-188E-44F4-AC16-B81AB4954142}" srcOrd="0" destOrd="14" presId="urn:microsoft.com/office/officeart/2005/8/layout/vList5"/>
    <dgm:cxn modelId="{515A6DEE-66EB-4812-A84A-F2A88617B782}" srcId="{1CD8BD8B-E915-4FB4-BFF3-DDA2E12C1A74}" destId="{8FB6DA98-375A-4943-9BA5-50A15606660C}" srcOrd="3" destOrd="0" parTransId="{FF62C839-B486-446D-954A-9629C0B97BD0}" sibTransId="{56316CEC-357D-4AD4-B44C-F114F3B5B161}"/>
    <dgm:cxn modelId="{7EA434EF-0CD0-4E19-BE2D-D4EAA3EA5311}" type="presOf" srcId="{1CD8BD8B-E915-4FB4-BFF3-DDA2E12C1A74}" destId="{BCDB6FBD-5025-4B45-804E-71A2EE45F26D}" srcOrd="0" destOrd="0" presId="urn:microsoft.com/office/officeart/2005/8/layout/vList5"/>
    <dgm:cxn modelId="{DFB9CAF1-6B4A-42A4-8CBC-C087B8CB9FD4}" type="presOf" srcId="{6BDB82C9-0E53-4887-893D-994E9D90CD3F}" destId="{7521FF34-0F1C-43F8-A78C-97AE3BCA76DB}" srcOrd="0" destOrd="0" presId="urn:microsoft.com/office/officeart/2005/8/layout/vList5"/>
    <dgm:cxn modelId="{73EA24F2-C75E-439A-96DE-2DC01107C5B7}" type="presOf" srcId="{0120E8F0-0B36-4412-8CAD-457C420E7F1C}" destId="{64C6247E-188E-44F4-AC16-B81AB4954142}" srcOrd="0" destOrd="7" presId="urn:microsoft.com/office/officeart/2005/8/layout/vList5"/>
    <dgm:cxn modelId="{A05334F8-9CB0-4269-AD38-1450727DF2B0}" srcId="{C44C4813-1EE7-4450-AB63-49AB6CB3B0AB}" destId="{243DF97D-D528-4E42-8FBC-1575BEEAD29E}" srcOrd="0" destOrd="0" parTransId="{2B5AEFF6-2207-4D24-A93D-E76C5D236B19}" sibTransId="{DE0CFCB8-E383-41BF-8BE5-D06FECC2395B}"/>
    <dgm:cxn modelId="{8E9FCBF8-DA82-417D-B387-7AB81CC648A9}" type="presOf" srcId="{BCFD2688-2760-40C0-BD83-B25023C240D0}" destId="{64C6247E-188E-44F4-AC16-B81AB4954142}" srcOrd="0" destOrd="6" presId="urn:microsoft.com/office/officeart/2005/8/layout/vList5"/>
    <dgm:cxn modelId="{07E1E3FE-6C4A-4322-89A9-AED7C2FE230F}" type="presOf" srcId="{1ACC3675-A298-4D57-B098-6EF1C3192578}" destId="{64C6247E-188E-44F4-AC16-B81AB4954142}" srcOrd="0" destOrd="12" presId="urn:microsoft.com/office/officeart/2005/8/layout/vList5"/>
    <dgm:cxn modelId="{A74220D3-DF29-4DE7-8D38-5B329A86A28A}" type="presParOf" srcId="{7521FF34-0F1C-43F8-A78C-97AE3BCA76DB}" destId="{817FFBD5-2268-48E9-9CC7-AE67816EB93B}" srcOrd="0" destOrd="0" presId="urn:microsoft.com/office/officeart/2005/8/layout/vList5"/>
    <dgm:cxn modelId="{A81CDCB4-52FF-4877-A1DF-02A296737671}" type="presParOf" srcId="{817FFBD5-2268-48E9-9CC7-AE67816EB93B}" destId="{1A5A2F99-D03B-4E98-AFD4-0D114B5C86BD}" srcOrd="0" destOrd="0" presId="urn:microsoft.com/office/officeart/2005/8/layout/vList5"/>
    <dgm:cxn modelId="{6F8F125D-EAB6-439E-8764-7DD741E4EF0B}" type="presParOf" srcId="{817FFBD5-2268-48E9-9CC7-AE67816EB93B}" destId="{25235EBD-0C3C-445F-9ECB-4987D05F628F}" srcOrd="1" destOrd="0" presId="urn:microsoft.com/office/officeart/2005/8/layout/vList5"/>
    <dgm:cxn modelId="{37942B9B-DD63-4903-946B-3CE1D0BFB943}" type="presParOf" srcId="{7521FF34-0F1C-43F8-A78C-97AE3BCA76DB}" destId="{01E51742-0918-41CD-B401-CB56F8213304}" srcOrd="1" destOrd="0" presId="urn:microsoft.com/office/officeart/2005/8/layout/vList5"/>
    <dgm:cxn modelId="{DBC95B8D-C647-4BB1-935D-AF146E95B593}" type="presParOf" srcId="{7521FF34-0F1C-43F8-A78C-97AE3BCA76DB}" destId="{A13840E7-1CB8-467C-AB0A-14C8CD880F49}" srcOrd="2" destOrd="0" presId="urn:microsoft.com/office/officeart/2005/8/layout/vList5"/>
    <dgm:cxn modelId="{10199CC0-1F0B-44A7-BF30-0734FB7F9CB2}" type="presParOf" srcId="{A13840E7-1CB8-467C-AB0A-14C8CD880F49}" destId="{35D0271E-5A90-46C5-BAF6-CF810C94DC10}" srcOrd="0" destOrd="0" presId="urn:microsoft.com/office/officeart/2005/8/layout/vList5"/>
    <dgm:cxn modelId="{842F618C-1CA2-4023-9C8F-F8069EAA4B7C}" type="presParOf" srcId="{A13840E7-1CB8-467C-AB0A-14C8CD880F49}" destId="{3C98563B-CA63-467B-9F5C-3EF73F1EDD37}" srcOrd="1" destOrd="0" presId="urn:microsoft.com/office/officeart/2005/8/layout/vList5"/>
    <dgm:cxn modelId="{5974AE43-1649-47C9-A8AA-F2419774007C}" type="presParOf" srcId="{7521FF34-0F1C-43F8-A78C-97AE3BCA76DB}" destId="{329591B4-BD48-4991-B3F8-C9C918CC4C02}" srcOrd="3" destOrd="0" presId="urn:microsoft.com/office/officeart/2005/8/layout/vList5"/>
    <dgm:cxn modelId="{27A586F7-A607-49F1-8E17-3C1E418EC480}" type="presParOf" srcId="{7521FF34-0F1C-43F8-A78C-97AE3BCA76DB}" destId="{3F876406-6601-4E02-BFD4-724AF717293E}" srcOrd="4" destOrd="0" presId="urn:microsoft.com/office/officeart/2005/8/layout/vList5"/>
    <dgm:cxn modelId="{3EC5B363-9DD3-47F5-A0F6-BF1B6F233D9E}" type="presParOf" srcId="{3F876406-6601-4E02-BFD4-724AF717293E}" destId="{BCDB6FBD-5025-4B45-804E-71A2EE45F26D}" srcOrd="0" destOrd="0" presId="urn:microsoft.com/office/officeart/2005/8/layout/vList5"/>
    <dgm:cxn modelId="{33D8F65B-F15B-4FBD-950B-20600C6DFE9C}" type="presParOf" srcId="{3F876406-6601-4E02-BFD4-724AF717293E}" destId="{64C6247E-188E-44F4-AC16-B81AB495414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C52E7E2-4B25-4DA4-944B-FF6ECCD0E595}" type="doc">
      <dgm:prSet loTypeId="urn:diagrams.loki3.com/TabbedArc+Icon" loCatId="relationship" qsTypeId="urn:microsoft.com/office/officeart/2005/8/quickstyle/simple1" qsCatId="simple" csTypeId="urn:microsoft.com/office/officeart/2005/8/colors/accent1_2" csCatId="accent1" phldr="1"/>
      <dgm:spPr/>
    </dgm:pt>
    <dgm:pt modelId="{32E95F66-559A-4CA2-BE26-858EF85BC3FA}">
      <dgm:prSet phldrT="[Text]"/>
      <dgm:spPr/>
      <dgm:t>
        <a:bodyPr/>
        <a:lstStyle/>
        <a:p>
          <a:r>
            <a:rPr lang="en-GB" dirty="0"/>
            <a:t>Predictive Capability</a:t>
          </a:r>
        </a:p>
      </dgm:t>
    </dgm:pt>
    <dgm:pt modelId="{36EC12D3-E781-4D6E-AB8F-BD83FB448854}" type="parTrans" cxnId="{AA216FDA-B580-4F7F-94BE-06AB263A3574}">
      <dgm:prSet/>
      <dgm:spPr/>
      <dgm:t>
        <a:bodyPr/>
        <a:lstStyle/>
        <a:p>
          <a:endParaRPr lang="en-GB"/>
        </a:p>
      </dgm:t>
    </dgm:pt>
    <dgm:pt modelId="{9333F5D9-79D1-4EBD-A09E-1BD79C6C29C6}" type="sibTrans" cxnId="{AA216FDA-B580-4F7F-94BE-06AB263A3574}">
      <dgm:prSet/>
      <dgm:spPr/>
      <dgm:t>
        <a:bodyPr/>
        <a:lstStyle/>
        <a:p>
          <a:endParaRPr lang="en-GB"/>
        </a:p>
      </dgm:t>
    </dgm:pt>
    <dgm:pt modelId="{425EE582-710D-4E26-A957-18FFDCC69F26}">
      <dgm:prSet phldrT="[Text]"/>
      <dgm:spPr/>
      <dgm:t>
        <a:bodyPr/>
        <a:lstStyle/>
        <a:p>
          <a:r>
            <a:rPr lang="en-GB" dirty="0"/>
            <a:t>Uncertainty Quantification</a:t>
          </a:r>
        </a:p>
      </dgm:t>
    </dgm:pt>
    <dgm:pt modelId="{5ECFF136-617E-4DB7-AB48-30DC9A88CD37}" type="parTrans" cxnId="{90D17196-0F61-4CDE-846F-33F44E28ADE1}">
      <dgm:prSet/>
      <dgm:spPr/>
      <dgm:t>
        <a:bodyPr/>
        <a:lstStyle/>
        <a:p>
          <a:endParaRPr lang="en-GB"/>
        </a:p>
      </dgm:t>
    </dgm:pt>
    <dgm:pt modelId="{9AAEE689-2DCD-4EFD-812B-DE07A4FAFA3F}" type="sibTrans" cxnId="{90D17196-0F61-4CDE-846F-33F44E28ADE1}">
      <dgm:prSet/>
      <dgm:spPr/>
      <dgm:t>
        <a:bodyPr/>
        <a:lstStyle/>
        <a:p>
          <a:endParaRPr lang="en-GB"/>
        </a:p>
      </dgm:t>
    </dgm:pt>
    <dgm:pt modelId="{0C09A7FF-108A-46CB-817D-6C601657197F}">
      <dgm:prSet phldrT="[Text]"/>
      <dgm:spPr/>
      <dgm:t>
        <a:bodyPr/>
        <a:lstStyle/>
        <a:p>
          <a:r>
            <a:rPr lang="en-GB" dirty="0"/>
            <a:t>Optimisation</a:t>
          </a:r>
        </a:p>
      </dgm:t>
    </dgm:pt>
    <dgm:pt modelId="{DA664FB2-6880-4E8E-BC02-5787F933E6C9}" type="parTrans" cxnId="{CE30CD29-B428-41C8-AB93-1B6F1B1093F0}">
      <dgm:prSet/>
      <dgm:spPr/>
      <dgm:t>
        <a:bodyPr/>
        <a:lstStyle/>
        <a:p>
          <a:endParaRPr lang="en-GB"/>
        </a:p>
      </dgm:t>
    </dgm:pt>
    <dgm:pt modelId="{9555B9FE-E85D-4142-9D3E-F7A75766F539}" type="sibTrans" cxnId="{CE30CD29-B428-41C8-AB93-1B6F1B1093F0}">
      <dgm:prSet/>
      <dgm:spPr/>
      <dgm:t>
        <a:bodyPr/>
        <a:lstStyle/>
        <a:p>
          <a:endParaRPr lang="en-GB"/>
        </a:p>
      </dgm:t>
    </dgm:pt>
    <dgm:pt modelId="{CBA549BA-AB7D-40C7-9564-C20D920100B8}">
      <dgm:prSet phldrT="[Text]"/>
      <dgm:spPr/>
      <dgm:t>
        <a:bodyPr/>
        <a:lstStyle/>
        <a:p>
          <a:r>
            <a:rPr lang="en-GB" dirty="0"/>
            <a:t>Hybrid Modelling</a:t>
          </a:r>
        </a:p>
      </dgm:t>
    </dgm:pt>
    <dgm:pt modelId="{B2E9056F-30E5-40E7-9872-7773849CA82F}" type="parTrans" cxnId="{79D9F0FD-64D8-4F74-B9C1-BA82BB5864DB}">
      <dgm:prSet/>
      <dgm:spPr/>
      <dgm:t>
        <a:bodyPr/>
        <a:lstStyle/>
        <a:p>
          <a:endParaRPr lang="en-GB"/>
        </a:p>
      </dgm:t>
    </dgm:pt>
    <dgm:pt modelId="{7AAD0F0E-EF16-4CDF-9132-47A1108F0B31}" type="sibTrans" cxnId="{79D9F0FD-64D8-4F74-B9C1-BA82BB5864DB}">
      <dgm:prSet/>
      <dgm:spPr/>
      <dgm:t>
        <a:bodyPr/>
        <a:lstStyle/>
        <a:p>
          <a:endParaRPr lang="en-GB"/>
        </a:p>
      </dgm:t>
    </dgm:pt>
    <dgm:pt modelId="{6916C87E-BED2-4614-915E-EB2E04D5BF40}" type="pres">
      <dgm:prSet presAssocID="{5C52E7E2-4B25-4DA4-944B-FF6ECCD0E595}" presName="Name0" presStyleCnt="0">
        <dgm:presLayoutVars>
          <dgm:dir/>
          <dgm:resizeHandles val="exact"/>
        </dgm:presLayoutVars>
      </dgm:prSet>
      <dgm:spPr/>
    </dgm:pt>
    <dgm:pt modelId="{6145064C-14DE-40D4-A468-3DA5834060D2}" type="pres">
      <dgm:prSet presAssocID="{32E95F66-559A-4CA2-BE26-858EF85BC3FA}" presName="twoplus" presStyleLbl="node1" presStyleIdx="0" presStyleCnt="4">
        <dgm:presLayoutVars>
          <dgm:bulletEnabled val="1"/>
        </dgm:presLayoutVars>
      </dgm:prSet>
      <dgm:spPr/>
    </dgm:pt>
    <dgm:pt modelId="{24FBF00C-3C85-4370-BA35-31C0D5FEA737}" type="pres">
      <dgm:prSet presAssocID="{425EE582-710D-4E26-A957-18FFDCC69F26}" presName="twoplus" presStyleLbl="node1" presStyleIdx="1" presStyleCnt="4">
        <dgm:presLayoutVars>
          <dgm:bulletEnabled val="1"/>
        </dgm:presLayoutVars>
      </dgm:prSet>
      <dgm:spPr/>
    </dgm:pt>
    <dgm:pt modelId="{572B437C-A3AF-484B-8A3F-AD57C95856FB}" type="pres">
      <dgm:prSet presAssocID="{0C09A7FF-108A-46CB-817D-6C601657197F}" presName="twoplus" presStyleLbl="node1" presStyleIdx="2" presStyleCnt="4">
        <dgm:presLayoutVars>
          <dgm:bulletEnabled val="1"/>
        </dgm:presLayoutVars>
      </dgm:prSet>
      <dgm:spPr/>
    </dgm:pt>
    <dgm:pt modelId="{2299BD2D-DC32-48FE-B8AD-C12EB8DE06CA}" type="pres">
      <dgm:prSet presAssocID="{CBA549BA-AB7D-40C7-9564-C20D920100B8}" presName="twoplus" presStyleLbl="node1" presStyleIdx="3" presStyleCnt="4">
        <dgm:presLayoutVars>
          <dgm:bulletEnabled val="1"/>
        </dgm:presLayoutVars>
      </dgm:prSet>
      <dgm:spPr/>
    </dgm:pt>
  </dgm:ptLst>
  <dgm:cxnLst>
    <dgm:cxn modelId="{CE30CD29-B428-41C8-AB93-1B6F1B1093F0}" srcId="{5C52E7E2-4B25-4DA4-944B-FF6ECCD0E595}" destId="{0C09A7FF-108A-46CB-817D-6C601657197F}" srcOrd="2" destOrd="0" parTransId="{DA664FB2-6880-4E8E-BC02-5787F933E6C9}" sibTransId="{9555B9FE-E85D-4142-9D3E-F7A75766F539}"/>
    <dgm:cxn modelId="{653E916E-143A-4F50-A054-50A710030F0F}" type="presOf" srcId="{5C52E7E2-4B25-4DA4-944B-FF6ECCD0E595}" destId="{6916C87E-BED2-4614-915E-EB2E04D5BF40}" srcOrd="0" destOrd="0" presId="urn:diagrams.loki3.com/TabbedArc+Icon"/>
    <dgm:cxn modelId="{90D17196-0F61-4CDE-846F-33F44E28ADE1}" srcId="{5C52E7E2-4B25-4DA4-944B-FF6ECCD0E595}" destId="{425EE582-710D-4E26-A957-18FFDCC69F26}" srcOrd="1" destOrd="0" parTransId="{5ECFF136-617E-4DB7-AB48-30DC9A88CD37}" sibTransId="{9AAEE689-2DCD-4EFD-812B-DE07A4FAFA3F}"/>
    <dgm:cxn modelId="{B21607A3-C13B-4B56-8D2F-3C629B08EA93}" type="presOf" srcId="{0C09A7FF-108A-46CB-817D-6C601657197F}" destId="{572B437C-A3AF-484B-8A3F-AD57C95856FB}" srcOrd="0" destOrd="0" presId="urn:diagrams.loki3.com/TabbedArc+Icon"/>
    <dgm:cxn modelId="{AA216FDA-B580-4F7F-94BE-06AB263A3574}" srcId="{5C52E7E2-4B25-4DA4-944B-FF6ECCD0E595}" destId="{32E95F66-559A-4CA2-BE26-858EF85BC3FA}" srcOrd="0" destOrd="0" parTransId="{36EC12D3-E781-4D6E-AB8F-BD83FB448854}" sibTransId="{9333F5D9-79D1-4EBD-A09E-1BD79C6C29C6}"/>
    <dgm:cxn modelId="{BCD19FE1-E179-4C98-B552-A06EE4052942}" type="presOf" srcId="{32E95F66-559A-4CA2-BE26-858EF85BC3FA}" destId="{6145064C-14DE-40D4-A468-3DA5834060D2}" srcOrd="0" destOrd="0" presId="urn:diagrams.loki3.com/TabbedArc+Icon"/>
    <dgm:cxn modelId="{B9B182E8-3731-4651-92E2-890D18A52CF4}" type="presOf" srcId="{CBA549BA-AB7D-40C7-9564-C20D920100B8}" destId="{2299BD2D-DC32-48FE-B8AD-C12EB8DE06CA}" srcOrd="0" destOrd="0" presId="urn:diagrams.loki3.com/TabbedArc+Icon"/>
    <dgm:cxn modelId="{12DB80F4-3250-42CF-99D4-721B82817A25}" type="presOf" srcId="{425EE582-710D-4E26-A957-18FFDCC69F26}" destId="{24FBF00C-3C85-4370-BA35-31C0D5FEA737}" srcOrd="0" destOrd="0" presId="urn:diagrams.loki3.com/TabbedArc+Icon"/>
    <dgm:cxn modelId="{79D9F0FD-64D8-4F74-B9C1-BA82BB5864DB}" srcId="{5C52E7E2-4B25-4DA4-944B-FF6ECCD0E595}" destId="{CBA549BA-AB7D-40C7-9564-C20D920100B8}" srcOrd="3" destOrd="0" parTransId="{B2E9056F-30E5-40E7-9872-7773849CA82F}" sibTransId="{7AAD0F0E-EF16-4CDF-9132-47A1108F0B31}"/>
    <dgm:cxn modelId="{B413E383-A20D-4229-915D-5902B815848E}" type="presParOf" srcId="{6916C87E-BED2-4614-915E-EB2E04D5BF40}" destId="{6145064C-14DE-40D4-A468-3DA5834060D2}" srcOrd="0" destOrd="0" presId="urn:diagrams.loki3.com/TabbedArc+Icon"/>
    <dgm:cxn modelId="{E1042F93-1406-4CEB-863C-9DD4E0189BD4}" type="presParOf" srcId="{6916C87E-BED2-4614-915E-EB2E04D5BF40}" destId="{24FBF00C-3C85-4370-BA35-31C0D5FEA737}" srcOrd="1" destOrd="0" presId="urn:diagrams.loki3.com/TabbedArc+Icon"/>
    <dgm:cxn modelId="{CB3095FA-8C4E-41D9-A040-0861BF47749E}" type="presParOf" srcId="{6916C87E-BED2-4614-915E-EB2E04D5BF40}" destId="{572B437C-A3AF-484B-8A3F-AD57C95856FB}" srcOrd="2" destOrd="0" presId="urn:diagrams.loki3.com/TabbedArc+Icon"/>
    <dgm:cxn modelId="{14A6732F-809E-4758-AAD9-7AA8EB440E6B}" type="presParOf" srcId="{6916C87E-BED2-4614-915E-EB2E04D5BF40}" destId="{2299BD2D-DC32-48FE-B8AD-C12EB8DE06CA}" srcOrd="3" destOrd="0" presId="urn:diagrams.loki3.com/TabbedArc+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86C9357-F03A-490F-B22E-7948E2FFC892}" type="doc">
      <dgm:prSet loTypeId="urn:microsoft.com/office/officeart/2005/8/layout/chevron1" loCatId="process" qsTypeId="urn:microsoft.com/office/officeart/2005/8/quickstyle/simple1" qsCatId="simple" csTypeId="urn:microsoft.com/office/officeart/2005/8/colors/colorful3" csCatId="colorful" phldr="1"/>
      <dgm:spPr/>
      <dgm:t>
        <a:bodyPr/>
        <a:lstStyle/>
        <a:p>
          <a:endParaRPr lang="en-US"/>
        </a:p>
      </dgm:t>
    </dgm:pt>
    <dgm:pt modelId="{CAC4B656-BA69-4F17-BF1E-5F599AEEDB25}">
      <dgm:prSet phldrT="[Text]" custT="1"/>
      <dgm:spPr>
        <a:solidFill>
          <a:schemeClr val="accent3">
            <a:lumMod val="75000"/>
          </a:schemeClr>
        </a:solidFill>
      </dgm:spPr>
      <dgm:t>
        <a:bodyPr/>
        <a:lstStyle/>
        <a:p>
          <a:r>
            <a:rPr lang="en-GB" sz="1100" b="1" dirty="0">
              <a:latin typeface="Akkurat LL" panose="020B0504020101010102" pitchFamily="34" charset="-126"/>
              <a:ea typeface="Akkurat LL" panose="020B0504020101010102" pitchFamily="34" charset="-126"/>
              <a:cs typeface="Akkurat LL" panose="020B0504020101010102" pitchFamily="34" charset="-126"/>
            </a:rPr>
            <a:t>Research &amp; Development</a:t>
          </a:r>
          <a:endParaRPr lang="en-US" sz="1100" b="1" dirty="0">
            <a:latin typeface="Akkurat LL" panose="020B0504020101010102" pitchFamily="34" charset="-126"/>
            <a:ea typeface="Akkurat LL" panose="020B0504020101010102" pitchFamily="34" charset="-126"/>
            <a:cs typeface="Akkurat LL" panose="020B0504020101010102" pitchFamily="34" charset="-126"/>
          </a:endParaRPr>
        </a:p>
      </dgm:t>
    </dgm:pt>
    <dgm:pt modelId="{73F43258-4CFF-4837-967F-700447211955}" type="parTrans" cxnId="{6BE7845A-B75E-4EF1-9ACB-A4BFC68D4788}">
      <dgm:prSet/>
      <dgm:spPr/>
      <dgm:t>
        <a:bodyPr/>
        <a:lstStyle/>
        <a:p>
          <a:endParaRPr lang="en-US" sz="2800"/>
        </a:p>
      </dgm:t>
    </dgm:pt>
    <dgm:pt modelId="{4C41B9CC-57D5-44D0-97EE-36033617C4E6}" type="sibTrans" cxnId="{6BE7845A-B75E-4EF1-9ACB-A4BFC68D4788}">
      <dgm:prSet/>
      <dgm:spPr/>
      <dgm:t>
        <a:bodyPr/>
        <a:lstStyle/>
        <a:p>
          <a:endParaRPr lang="en-US" sz="2800"/>
        </a:p>
      </dgm:t>
    </dgm:pt>
    <dgm:pt modelId="{BA64CB8A-1129-4445-809A-08F3340A4168}">
      <dgm:prSet phldrT="[Text]" custT="1"/>
      <dgm:spPr>
        <a:solidFill>
          <a:schemeClr val="accent3">
            <a:lumMod val="50000"/>
          </a:schemeClr>
        </a:solidFill>
      </dgm:spPr>
      <dgm:t>
        <a:bodyPr/>
        <a:lstStyle/>
        <a:p>
          <a:r>
            <a:rPr lang="en-GB" sz="1050" b="1" dirty="0">
              <a:latin typeface="Akkurat LL" panose="020B0504020101010102" pitchFamily="34" charset="-126"/>
              <a:ea typeface="Akkurat LL" panose="020B0504020101010102" pitchFamily="34" charset="-126"/>
              <a:cs typeface="Akkurat LL" panose="020B0504020101010102" pitchFamily="34" charset="-126"/>
            </a:rPr>
            <a:t>Design &amp; Licensing</a:t>
          </a:r>
          <a:endParaRPr lang="en-US" sz="1050" b="1" dirty="0">
            <a:latin typeface="Akkurat LL" panose="020B0504020101010102" pitchFamily="34" charset="-126"/>
            <a:ea typeface="Akkurat LL" panose="020B0504020101010102" pitchFamily="34" charset="-126"/>
            <a:cs typeface="Akkurat LL" panose="020B0504020101010102" pitchFamily="34" charset="-126"/>
          </a:endParaRPr>
        </a:p>
      </dgm:t>
    </dgm:pt>
    <dgm:pt modelId="{9A77E119-337F-475C-93F9-B79E348C19D2}" type="parTrans" cxnId="{E7AB7C2D-B828-4457-9F37-F1BD553E0D68}">
      <dgm:prSet/>
      <dgm:spPr/>
      <dgm:t>
        <a:bodyPr/>
        <a:lstStyle/>
        <a:p>
          <a:endParaRPr lang="en-US" sz="2800"/>
        </a:p>
      </dgm:t>
    </dgm:pt>
    <dgm:pt modelId="{D39E3240-9F5A-453A-BCFF-F0ECC391B37C}" type="sibTrans" cxnId="{E7AB7C2D-B828-4457-9F37-F1BD553E0D68}">
      <dgm:prSet/>
      <dgm:spPr/>
      <dgm:t>
        <a:bodyPr/>
        <a:lstStyle/>
        <a:p>
          <a:endParaRPr lang="en-US" sz="2800"/>
        </a:p>
      </dgm:t>
    </dgm:pt>
    <dgm:pt modelId="{77D64AA2-6FE0-4C56-9833-9929931E3C03}">
      <dgm:prSet phldrT="[Text]" custT="1"/>
      <dgm:spPr>
        <a:solidFill>
          <a:schemeClr val="accent4"/>
        </a:solidFill>
      </dgm:spPr>
      <dgm:t>
        <a:bodyPr/>
        <a:lstStyle/>
        <a:p>
          <a:r>
            <a:rPr lang="en-GB" sz="1100" b="1" dirty="0" err="1">
              <a:latin typeface="Akkurat LL" panose="020B0504020101010102" pitchFamily="34" charset="-126"/>
              <a:ea typeface="Akkurat LL" panose="020B0504020101010102" pitchFamily="34" charset="-126"/>
              <a:cs typeface="Akkurat LL" panose="020B0504020101010102" pitchFamily="34" charset="-126"/>
            </a:rPr>
            <a:t>Constr-uction</a:t>
          </a:r>
          <a:endParaRPr lang="en-US" sz="1100" b="1" dirty="0">
            <a:latin typeface="Akkurat LL" panose="020B0504020101010102" pitchFamily="34" charset="-126"/>
            <a:ea typeface="Akkurat LL" panose="020B0504020101010102" pitchFamily="34" charset="-126"/>
            <a:cs typeface="Akkurat LL" panose="020B0504020101010102" pitchFamily="34" charset="-126"/>
          </a:endParaRPr>
        </a:p>
      </dgm:t>
    </dgm:pt>
    <dgm:pt modelId="{063406E3-1387-47B6-BA3E-8E0B95257848}" type="parTrans" cxnId="{63A756A3-454C-4DD3-AAC7-E8423A757BA4}">
      <dgm:prSet/>
      <dgm:spPr/>
      <dgm:t>
        <a:bodyPr/>
        <a:lstStyle/>
        <a:p>
          <a:endParaRPr lang="en-US" sz="2800"/>
        </a:p>
      </dgm:t>
    </dgm:pt>
    <dgm:pt modelId="{E89230E8-CEC5-4F10-971A-D57EAC8BF0F3}" type="sibTrans" cxnId="{63A756A3-454C-4DD3-AAC7-E8423A757BA4}">
      <dgm:prSet/>
      <dgm:spPr/>
      <dgm:t>
        <a:bodyPr/>
        <a:lstStyle/>
        <a:p>
          <a:endParaRPr lang="en-US" sz="2800"/>
        </a:p>
      </dgm:t>
    </dgm:pt>
    <dgm:pt modelId="{4ED80943-C44E-444E-9527-A6154D3BB563}">
      <dgm:prSet phldrT="[Text]" custT="1"/>
      <dgm:spPr/>
      <dgm:t>
        <a:bodyPr/>
        <a:lstStyle/>
        <a:p>
          <a:r>
            <a:rPr lang="en-GB" sz="1100" b="1" dirty="0">
              <a:latin typeface="Akkurat LL" panose="020B0504020101010102" pitchFamily="34" charset="-126"/>
              <a:ea typeface="Akkurat LL" panose="020B0504020101010102" pitchFamily="34" charset="-126"/>
              <a:cs typeface="Akkurat LL" panose="020B0504020101010102" pitchFamily="34" charset="-126"/>
            </a:rPr>
            <a:t>Operation, Life Extension</a:t>
          </a:r>
          <a:endParaRPr lang="en-US" sz="1100" b="1" dirty="0">
            <a:latin typeface="Akkurat LL" panose="020B0504020101010102" pitchFamily="34" charset="-126"/>
            <a:ea typeface="Akkurat LL" panose="020B0504020101010102" pitchFamily="34" charset="-126"/>
            <a:cs typeface="Akkurat LL" panose="020B0504020101010102" pitchFamily="34" charset="-126"/>
          </a:endParaRPr>
        </a:p>
      </dgm:t>
    </dgm:pt>
    <dgm:pt modelId="{6EB09AC4-71A1-4E52-8D5C-DAD78CAB74A2}" type="parTrans" cxnId="{EE0F80B0-F1CB-4A78-BB01-D0AF33B14787}">
      <dgm:prSet/>
      <dgm:spPr/>
      <dgm:t>
        <a:bodyPr/>
        <a:lstStyle/>
        <a:p>
          <a:endParaRPr lang="en-US" sz="2800"/>
        </a:p>
      </dgm:t>
    </dgm:pt>
    <dgm:pt modelId="{F9EA9D32-AE28-46E7-8951-256FA579FF21}" type="sibTrans" cxnId="{EE0F80B0-F1CB-4A78-BB01-D0AF33B14787}">
      <dgm:prSet/>
      <dgm:spPr/>
      <dgm:t>
        <a:bodyPr/>
        <a:lstStyle/>
        <a:p>
          <a:endParaRPr lang="en-US" sz="2800"/>
        </a:p>
      </dgm:t>
    </dgm:pt>
    <dgm:pt modelId="{D73859AC-483C-4E14-B0F1-60F02A89461E}">
      <dgm:prSet phldrT="[Text]" custT="1"/>
      <dgm:spPr/>
      <dgm:t>
        <a:bodyPr/>
        <a:lstStyle/>
        <a:p>
          <a:r>
            <a:rPr lang="en-GB" sz="1100" b="1" dirty="0">
              <a:latin typeface="Akkurat LL" panose="020B0504020101010102" pitchFamily="34" charset="-126"/>
              <a:ea typeface="Akkurat LL" panose="020B0504020101010102" pitchFamily="34" charset="-126"/>
              <a:cs typeface="Akkurat LL" panose="020B0504020101010102" pitchFamily="34" charset="-126"/>
            </a:rPr>
            <a:t>Decom / Refurb</a:t>
          </a:r>
          <a:endParaRPr lang="en-US" sz="1100" b="1" dirty="0">
            <a:latin typeface="Akkurat LL" panose="020B0504020101010102" pitchFamily="34" charset="-126"/>
            <a:ea typeface="Akkurat LL" panose="020B0504020101010102" pitchFamily="34" charset="-126"/>
            <a:cs typeface="Akkurat LL" panose="020B0504020101010102" pitchFamily="34" charset="-126"/>
          </a:endParaRPr>
        </a:p>
      </dgm:t>
    </dgm:pt>
    <dgm:pt modelId="{9741F4CD-B092-44E0-A3B0-23D396E675DD}" type="parTrans" cxnId="{57572584-CE29-4FF8-92AA-9BA226FCA877}">
      <dgm:prSet/>
      <dgm:spPr/>
      <dgm:t>
        <a:bodyPr/>
        <a:lstStyle/>
        <a:p>
          <a:endParaRPr lang="en-US" sz="2800"/>
        </a:p>
      </dgm:t>
    </dgm:pt>
    <dgm:pt modelId="{A787FE6F-0ABB-4671-B437-013858AD10BC}" type="sibTrans" cxnId="{57572584-CE29-4FF8-92AA-9BA226FCA877}">
      <dgm:prSet/>
      <dgm:spPr/>
      <dgm:t>
        <a:bodyPr/>
        <a:lstStyle/>
        <a:p>
          <a:endParaRPr lang="en-US" sz="2800"/>
        </a:p>
      </dgm:t>
    </dgm:pt>
    <dgm:pt modelId="{9EEDB003-6D45-4E46-8EF8-65EEF4FF32A3}" type="pres">
      <dgm:prSet presAssocID="{786C9357-F03A-490F-B22E-7948E2FFC892}" presName="Name0" presStyleCnt="0">
        <dgm:presLayoutVars>
          <dgm:dir/>
          <dgm:animLvl val="lvl"/>
          <dgm:resizeHandles val="exact"/>
        </dgm:presLayoutVars>
      </dgm:prSet>
      <dgm:spPr/>
    </dgm:pt>
    <dgm:pt modelId="{0A3CA1B3-F7B1-41DC-B835-E54C3CA8FFAF}" type="pres">
      <dgm:prSet presAssocID="{CAC4B656-BA69-4F17-BF1E-5F599AEEDB25}" presName="parTxOnly" presStyleLbl="node1" presStyleIdx="0" presStyleCnt="5" custScaleX="112909">
        <dgm:presLayoutVars>
          <dgm:chMax val="0"/>
          <dgm:chPref val="0"/>
          <dgm:bulletEnabled val="1"/>
        </dgm:presLayoutVars>
      </dgm:prSet>
      <dgm:spPr/>
    </dgm:pt>
    <dgm:pt modelId="{25C77278-18D8-4465-94C9-228DC3B7E1B7}" type="pres">
      <dgm:prSet presAssocID="{4C41B9CC-57D5-44D0-97EE-36033617C4E6}" presName="parTxOnlySpace" presStyleCnt="0"/>
      <dgm:spPr/>
    </dgm:pt>
    <dgm:pt modelId="{77B1FBA2-B09D-4DC7-9003-1844FC8CCB7A}" type="pres">
      <dgm:prSet presAssocID="{BA64CB8A-1129-4445-809A-08F3340A4168}" presName="parTxOnly" presStyleLbl="node1" presStyleIdx="1" presStyleCnt="5" custScaleX="91365">
        <dgm:presLayoutVars>
          <dgm:chMax val="0"/>
          <dgm:chPref val="0"/>
          <dgm:bulletEnabled val="1"/>
        </dgm:presLayoutVars>
      </dgm:prSet>
      <dgm:spPr/>
    </dgm:pt>
    <dgm:pt modelId="{AEB51DEE-C4C5-4180-AF93-BF061196EC40}" type="pres">
      <dgm:prSet presAssocID="{D39E3240-9F5A-453A-BCFF-F0ECC391B37C}" presName="parTxOnlySpace" presStyleCnt="0"/>
      <dgm:spPr/>
    </dgm:pt>
    <dgm:pt modelId="{DCAEE17D-B8D1-4E12-B75E-37F8EA6351A5}" type="pres">
      <dgm:prSet presAssocID="{77D64AA2-6FE0-4C56-9833-9929931E3C03}" presName="parTxOnly" presStyleLbl="node1" presStyleIdx="2" presStyleCnt="5" custScaleX="88249">
        <dgm:presLayoutVars>
          <dgm:chMax val="0"/>
          <dgm:chPref val="0"/>
          <dgm:bulletEnabled val="1"/>
        </dgm:presLayoutVars>
      </dgm:prSet>
      <dgm:spPr/>
    </dgm:pt>
    <dgm:pt modelId="{F0D88768-A752-4AF2-BF9F-E37AF4B7AF4A}" type="pres">
      <dgm:prSet presAssocID="{E89230E8-CEC5-4F10-971A-D57EAC8BF0F3}" presName="parTxOnlySpace" presStyleCnt="0"/>
      <dgm:spPr/>
    </dgm:pt>
    <dgm:pt modelId="{A9282B2E-C3B6-4B79-8EFF-AFC97389F979}" type="pres">
      <dgm:prSet presAssocID="{4ED80943-C44E-444E-9527-A6154D3BB563}" presName="parTxOnly" presStyleLbl="node1" presStyleIdx="3" presStyleCnt="5" custScaleX="427637">
        <dgm:presLayoutVars>
          <dgm:chMax val="0"/>
          <dgm:chPref val="0"/>
          <dgm:bulletEnabled val="1"/>
        </dgm:presLayoutVars>
      </dgm:prSet>
      <dgm:spPr/>
    </dgm:pt>
    <dgm:pt modelId="{5462FA3E-5CD5-4D62-B43A-ED179E327636}" type="pres">
      <dgm:prSet presAssocID="{F9EA9D32-AE28-46E7-8951-256FA579FF21}" presName="parTxOnlySpace" presStyleCnt="0"/>
      <dgm:spPr/>
    </dgm:pt>
    <dgm:pt modelId="{D3756220-80F5-4A8A-A793-F2085F37B992}" type="pres">
      <dgm:prSet presAssocID="{D73859AC-483C-4E14-B0F1-60F02A89461E}" presName="parTxOnly" presStyleLbl="node1" presStyleIdx="4" presStyleCnt="5">
        <dgm:presLayoutVars>
          <dgm:chMax val="0"/>
          <dgm:chPref val="0"/>
          <dgm:bulletEnabled val="1"/>
        </dgm:presLayoutVars>
      </dgm:prSet>
      <dgm:spPr/>
    </dgm:pt>
  </dgm:ptLst>
  <dgm:cxnLst>
    <dgm:cxn modelId="{E7AB7C2D-B828-4457-9F37-F1BD553E0D68}" srcId="{786C9357-F03A-490F-B22E-7948E2FFC892}" destId="{BA64CB8A-1129-4445-809A-08F3340A4168}" srcOrd="1" destOrd="0" parTransId="{9A77E119-337F-475C-93F9-B79E348C19D2}" sibTransId="{D39E3240-9F5A-453A-BCFF-F0ECC391B37C}"/>
    <dgm:cxn modelId="{655E8E57-ECF3-4407-9342-6662D983A6D4}" type="presOf" srcId="{D73859AC-483C-4E14-B0F1-60F02A89461E}" destId="{D3756220-80F5-4A8A-A793-F2085F37B992}" srcOrd="0" destOrd="0" presId="urn:microsoft.com/office/officeart/2005/8/layout/chevron1"/>
    <dgm:cxn modelId="{6BE7845A-B75E-4EF1-9ACB-A4BFC68D4788}" srcId="{786C9357-F03A-490F-B22E-7948E2FFC892}" destId="{CAC4B656-BA69-4F17-BF1E-5F599AEEDB25}" srcOrd="0" destOrd="0" parTransId="{73F43258-4CFF-4837-967F-700447211955}" sibTransId="{4C41B9CC-57D5-44D0-97EE-36033617C4E6}"/>
    <dgm:cxn modelId="{57572584-CE29-4FF8-92AA-9BA226FCA877}" srcId="{786C9357-F03A-490F-B22E-7948E2FFC892}" destId="{D73859AC-483C-4E14-B0F1-60F02A89461E}" srcOrd="4" destOrd="0" parTransId="{9741F4CD-B092-44E0-A3B0-23D396E675DD}" sibTransId="{A787FE6F-0ABB-4671-B437-013858AD10BC}"/>
    <dgm:cxn modelId="{E7C8689F-C2EF-4379-8A84-5B9F282ED433}" type="presOf" srcId="{77D64AA2-6FE0-4C56-9833-9929931E3C03}" destId="{DCAEE17D-B8D1-4E12-B75E-37F8EA6351A5}" srcOrd="0" destOrd="0" presId="urn:microsoft.com/office/officeart/2005/8/layout/chevron1"/>
    <dgm:cxn modelId="{63A756A3-454C-4DD3-AAC7-E8423A757BA4}" srcId="{786C9357-F03A-490F-B22E-7948E2FFC892}" destId="{77D64AA2-6FE0-4C56-9833-9929931E3C03}" srcOrd="2" destOrd="0" parTransId="{063406E3-1387-47B6-BA3E-8E0B95257848}" sibTransId="{E89230E8-CEC5-4F10-971A-D57EAC8BF0F3}"/>
    <dgm:cxn modelId="{EE0F80B0-F1CB-4A78-BB01-D0AF33B14787}" srcId="{786C9357-F03A-490F-B22E-7948E2FFC892}" destId="{4ED80943-C44E-444E-9527-A6154D3BB563}" srcOrd="3" destOrd="0" parTransId="{6EB09AC4-71A1-4E52-8D5C-DAD78CAB74A2}" sibTransId="{F9EA9D32-AE28-46E7-8951-256FA579FF21}"/>
    <dgm:cxn modelId="{F3BDEBB2-2EC9-4206-BC0B-A692D98EB20F}" type="presOf" srcId="{786C9357-F03A-490F-B22E-7948E2FFC892}" destId="{9EEDB003-6D45-4E46-8EF8-65EEF4FF32A3}" srcOrd="0" destOrd="0" presId="urn:microsoft.com/office/officeart/2005/8/layout/chevron1"/>
    <dgm:cxn modelId="{EC6AA1C3-8F30-4211-A8EE-BBFBC01207D1}" type="presOf" srcId="{4ED80943-C44E-444E-9527-A6154D3BB563}" destId="{A9282B2E-C3B6-4B79-8EFF-AFC97389F979}" srcOrd="0" destOrd="0" presId="urn:microsoft.com/office/officeart/2005/8/layout/chevron1"/>
    <dgm:cxn modelId="{3F8650CE-37C4-4A57-B142-59852548DE1D}" type="presOf" srcId="{CAC4B656-BA69-4F17-BF1E-5F599AEEDB25}" destId="{0A3CA1B3-F7B1-41DC-B835-E54C3CA8FFAF}" srcOrd="0" destOrd="0" presId="urn:microsoft.com/office/officeart/2005/8/layout/chevron1"/>
    <dgm:cxn modelId="{0230E6F2-1E99-46FE-8E77-523C58D81FA0}" type="presOf" srcId="{BA64CB8A-1129-4445-809A-08F3340A4168}" destId="{77B1FBA2-B09D-4DC7-9003-1844FC8CCB7A}" srcOrd="0" destOrd="0" presId="urn:microsoft.com/office/officeart/2005/8/layout/chevron1"/>
    <dgm:cxn modelId="{45A82AFB-4048-4DA4-B626-D918BBE4D6BE}" type="presParOf" srcId="{9EEDB003-6D45-4E46-8EF8-65EEF4FF32A3}" destId="{0A3CA1B3-F7B1-41DC-B835-E54C3CA8FFAF}" srcOrd="0" destOrd="0" presId="urn:microsoft.com/office/officeart/2005/8/layout/chevron1"/>
    <dgm:cxn modelId="{E2E9D169-27F1-4C8A-B87C-936C649D80B8}" type="presParOf" srcId="{9EEDB003-6D45-4E46-8EF8-65EEF4FF32A3}" destId="{25C77278-18D8-4465-94C9-228DC3B7E1B7}" srcOrd="1" destOrd="0" presId="urn:microsoft.com/office/officeart/2005/8/layout/chevron1"/>
    <dgm:cxn modelId="{86198A7C-E74E-4781-A08E-A23CDCA836B9}" type="presParOf" srcId="{9EEDB003-6D45-4E46-8EF8-65EEF4FF32A3}" destId="{77B1FBA2-B09D-4DC7-9003-1844FC8CCB7A}" srcOrd="2" destOrd="0" presId="urn:microsoft.com/office/officeart/2005/8/layout/chevron1"/>
    <dgm:cxn modelId="{7478554A-1469-43AC-AB3A-A13D488035DC}" type="presParOf" srcId="{9EEDB003-6D45-4E46-8EF8-65EEF4FF32A3}" destId="{AEB51DEE-C4C5-4180-AF93-BF061196EC40}" srcOrd="3" destOrd="0" presId="urn:microsoft.com/office/officeart/2005/8/layout/chevron1"/>
    <dgm:cxn modelId="{9D84B487-47C4-407A-A3F9-04FAE934FF08}" type="presParOf" srcId="{9EEDB003-6D45-4E46-8EF8-65EEF4FF32A3}" destId="{DCAEE17D-B8D1-4E12-B75E-37F8EA6351A5}" srcOrd="4" destOrd="0" presId="urn:microsoft.com/office/officeart/2005/8/layout/chevron1"/>
    <dgm:cxn modelId="{73EE5B43-C986-431F-9CF1-BE0AC57A0AD6}" type="presParOf" srcId="{9EEDB003-6D45-4E46-8EF8-65EEF4FF32A3}" destId="{F0D88768-A752-4AF2-BF9F-E37AF4B7AF4A}" srcOrd="5" destOrd="0" presId="urn:microsoft.com/office/officeart/2005/8/layout/chevron1"/>
    <dgm:cxn modelId="{218F4CC9-F4B2-418B-B972-4FACBC8DF2C9}" type="presParOf" srcId="{9EEDB003-6D45-4E46-8EF8-65EEF4FF32A3}" destId="{A9282B2E-C3B6-4B79-8EFF-AFC97389F979}" srcOrd="6" destOrd="0" presId="urn:microsoft.com/office/officeart/2005/8/layout/chevron1"/>
    <dgm:cxn modelId="{33BF7E2D-370A-4F79-8AF7-87940B45274D}" type="presParOf" srcId="{9EEDB003-6D45-4E46-8EF8-65EEF4FF32A3}" destId="{5462FA3E-5CD5-4D62-B43A-ED179E327636}" srcOrd="7" destOrd="0" presId="urn:microsoft.com/office/officeart/2005/8/layout/chevron1"/>
    <dgm:cxn modelId="{D62229AC-E000-4DB3-A4C9-1CD34A55246B}" type="presParOf" srcId="{9EEDB003-6D45-4E46-8EF8-65EEF4FF32A3}" destId="{D3756220-80F5-4A8A-A793-F2085F37B992}" srcOrd="8"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B43FC-100B-4A0D-A4D5-0D2D04B99064}">
      <dsp:nvSpPr>
        <dsp:cNvPr id="0" name=""/>
        <dsp:cNvSpPr/>
      </dsp:nvSpPr>
      <dsp:spPr>
        <a:xfrm>
          <a:off x="-5680658" y="-870057"/>
          <a:ext cx="6767192" cy="6767192"/>
        </a:xfrm>
        <a:prstGeom prst="blockArc">
          <a:avLst>
            <a:gd name="adj1" fmla="val 18900000"/>
            <a:gd name="adj2" fmla="val 2700000"/>
            <a:gd name="adj3" fmla="val 319"/>
          </a:avLst>
        </a:prstGeom>
        <a:noFill/>
        <a:ln w="6350" cap="flat" cmpd="sng" algn="ctr">
          <a:solidFill>
            <a:schemeClr val="accent2">
              <a:shade val="6000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sp>
    <dsp:sp modelId="{58319267-C71E-43C9-94E1-827D0616C7A7}">
      <dsp:nvSpPr>
        <dsp:cNvPr id="0" name=""/>
        <dsp:cNvSpPr/>
      </dsp:nvSpPr>
      <dsp:spPr>
        <a:xfrm>
          <a:off x="352649" y="228530"/>
          <a:ext cx="7645072" cy="456860"/>
        </a:xfrm>
        <a:prstGeom prst="rec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w="6350" cap="flat" cmpd="sng" algn="ctr">
          <a:solidFill>
            <a:schemeClr val="dk1"/>
          </a:solidFill>
          <a:prstDash val="solid"/>
          <a:miter lim="800000"/>
        </a:ln>
        <a:effectLst/>
      </dsp:spPr>
      <dsp:style>
        <a:lnRef idx="1">
          <a:schemeClr val="dk1"/>
        </a:lnRef>
        <a:fillRef idx="3">
          <a:schemeClr val="dk1"/>
        </a:fillRef>
        <a:effectRef idx="2">
          <a:schemeClr val="dk1"/>
        </a:effectRef>
        <a:fontRef idx="minor">
          <a:schemeClr val="lt1"/>
        </a:fontRef>
      </dsp:style>
      <dsp:txBody>
        <a:bodyPr spcFirstLastPara="0" vert="horz" wrap="square" lIns="362633" tIns="55880" rIns="55880" bIns="55880" numCol="1" spcCol="1270" anchor="ctr" anchorCtr="0">
          <a:noAutofit/>
        </a:bodyPr>
        <a:lstStyle/>
        <a:p>
          <a:pPr marL="0" lvl="0" indent="0" algn="l" defTabSz="977900">
            <a:lnSpc>
              <a:spcPct val="100000"/>
            </a:lnSpc>
            <a:spcBef>
              <a:spcPct val="0"/>
            </a:spcBef>
            <a:spcAft>
              <a:spcPct val="35000"/>
            </a:spcAft>
            <a:buNone/>
          </a:pPr>
          <a:r>
            <a:rPr lang="en-GB" sz="2200" b="1" kern="1200" dirty="0"/>
            <a:t>Introduction</a:t>
          </a:r>
          <a:endParaRPr lang="en-US" sz="2200" kern="1200" dirty="0"/>
        </a:p>
      </dsp:txBody>
      <dsp:txXfrm>
        <a:off x="352649" y="228530"/>
        <a:ext cx="7645072" cy="456860"/>
      </dsp:txXfrm>
    </dsp:sp>
    <dsp:sp modelId="{07CB3071-D555-47DA-A36A-69EB91531FD8}">
      <dsp:nvSpPr>
        <dsp:cNvPr id="0" name=""/>
        <dsp:cNvSpPr/>
      </dsp:nvSpPr>
      <dsp:spPr>
        <a:xfrm>
          <a:off x="67111" y="171423"/>
          <a:ext cx="571076" cy="57107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02EA24C-7D2E-48C9-A08A-8F11FDB60557}">
      <dsp:nvSpPr>
        <dsp:cNvPr id="0" name=""/>
        <dsp:cNvSpPr/>
      </dsp:nvSpPr>
      <dsp:spPr>
        <a:xfrm>
          <a:off x="766378" y="914224"/>
          <a:ext cx="7231344" cy="456860"/>
        </a:xfrm>
        <a:prstGeom prst="rec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w="6350" cap="flat" cmpd="sng" algn="ctr">
          <a:solidFill>
            <a:schemeClr val="dk1"/>
          </a:solidFill>
          <a:prstDash val="solid"/>
          <a:miter lim="800000"/>
        </a:ln>
        <a:effectLst/>
      </dsp:spPr>
      <dsp:style>
        <a:lnRef idx="1">
          <a:schemeClr val="dk1"/>
        </a:lnRef>
        <a:fillRef idx="3">
          <a:schemeClr val="dk1"/>
        </a:fillRef>
        <a:effectRef idx="2">
          <a:schemeClr val="dk1"/>
        </a:effectRef>
        <a:fontRef idx="minor">
          <a:schemeClr val="lt1"/>
        </a:fontRef>
      </dsp:style>
      <dsp:txBody>
        <a:bodyPr spcFirstLastPara="0" vert="horz" wrap="square" lIns="362633" tIns="55880" rIns="55880" bIns="55880" numCol="1" spcCol="1270" anchor="ctr" anchorCtr="0">
          <a:noAutofit/>
        </a:bodyPr>
        <a:lstStyle/>
        <a:p>
          <a:pPr marL="0" lvl="0" indent="0" algn="l" defTabSz="977900">
            <a:lnSpc>
              <a:spcPct val="90000"/>
            </a:lnSpc>
            <a:spcBef>
              <a:spcPct val="0"/>
            </a:spcBef>
            <a:spcAft>
              <a:spcPct val="35000"/>
            </a:spcAft>
            <a:buFont typeface="+mj-lt"/>
            <a:buNone/>
          </a:pPr>
          <a:r>
            <a:rPr lang="en-GB" sz="2200" b="1" kern="1200" dirty="0"/>
            <a:t>AI for Material Qualification</a:t>
          </a:r>
        </a:p>
      </dsp:txBody>
      <dsp:txXfrm>
        <a:off x="766378" y="914224"/>
        <a:ext cx="7231344" cy="456860"/>
      </dsp:txXfrm>
    </dsp:sp>
    <dsp:sp modelId="{B2ADF628-1DD2-42C6-BFB9-E2E9BFCF208D}">
      <dsp:nvSpPr>
        <dsp:cNvPr id="0" name=""/>
        <dsp:cNvSpPr/>
      </dsp:nvSpPr>
      <dsp:spPr>
        <a:xfrm>
          <a:off x="480840" y="857116"/>
          <a:ext cx="571076" cy="57107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D11BF2B7-75F0-4D62-9223-1399C2A55002}">
      <dsp:nvSpPr>
        <dsp:cNvPr id="0" name=""/>
        <dsp:cNvSpPr/>
      </dsp:nvSpPr>
      <dsp:spPr>
        <a:xfrm>
          <a:off x="993099" y="1599415"/>
          <a:ext cx="7004623" cy="456860"/>
        </a:xfrm>
        <a:prstGeom prst="rec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w="6350" cap="flat" cmpd="sng" algn="ctr">
          <a:solidFill>
            <a:schemeClr val="dk1"/>
          </a:solidFill>
          <a:prstDash val="solid"/>
          <a:miter lim="800000"/>
        </a:ln>
        <a:effectLst/>
      </dsp:spPr>
      <dsp:style>
        <a:lnRef idx="1">
          <a:schemeClr val="dk1"/>
        </a:lnRef>
        <a:fillRef idx="3">
          <a:schemeClr val="dk1"/>
        </a:fillRef>
        <a:effectRef idx="2">
          <a:schemeClr val="dk1"/>
        </a:effectRef>
        <a:fontRef idx="minor">
          <a:schemeClr val="lt1"/>
        </a:fontRef>
      </dsp:style>
      <dsp:txBody>
        <a:bodyPr spcFirstLastPara="0" vert="horz" wrap="square" lIns="362633" tIns="55880" rIns="55880" bIns="55880" numCol="1" spcCol="1270" anchor="ctr" anchorCtr="0">
          <a:noAutofit/>
        </a:bodyPr>
        <a:lstStyle/>
        <a:p>
          <a:pPr marL="0" lvl="0" indent="0" algn="l" defTabSz="977900">
            <a:lnSpc>
              <a:spcPct val="90000"/>
            </a:lnSpc>
            <a:spcBef>
              <a:spcPct val="0"/>
            </a:spcBef>
            <a:spcAft>
              <a:spcPct val="35000"/>
            </a:spcAft>
            <a:buFont typeface="+mj-lt"/>
            <a:buNone/>
          </a:pPr>
          <a:r>
            <a:rPr lang="en-GB" sz="2200" b="1" kern="1200" dirty="0"/>
            <a:t>AI for NDT / ISI</a:t>
          </a:r>
        </a:p>
      </dsp:txBody>
      <dsp:txXfrm>
        <a:off x="993099" y="1599415"/>
        <a:ext cx="7004623" cy="456860"/>
      </dsp:txXfrm>
    </dsp:sp>
    <dsp:sp modelId="{DE4EE376-7CEC-48D0-99C3-1286C981BEA2}">
      <dsp:nvSpPr>
        <dsp:cNvPr id="0" name=""/>
        <dsp:cNvSpPr/>
      </dsp:nvSpPr>
      <dsp:spPr>
        <a:xfrm>
          <a:off x="707561" y="1542307"/>
          <a:ext cx="571076" cy="57107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F8900F6E-D436-4D53-BF6D-99DCBB62688D}">
      <dsp:nvSpPr>
        <dsp:cNvPr id="0" name=""/>
        <dsp:cNvSpPr/>
      </dsp:nvSpPr>
      <dsp:spPr>
        <a:xfrm>
          <a:off x="1065489" y="2285108"/>
          <a:ext cx="6932233" cy="456860"/>
        </a:xfrm>
        <a:prstGeom prst="rec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w="6350" cap="flat" cmpd="sng" algn="ctr">
          <a:solidFill>
            <a:schemeClr val="dk1"/>
          </a:solidFill>
          <a:prstDash val="solid"/>
          <a:miter lim="800000"/>
        </a:ln>
        <a:effectLst/>
      </dsp:spPr>
      <dsp:style>
        <a:lnRef idx="1">
          <a:schemeClr val="dk1"/>
        </a:lnRef>
        <a:fillRef idx="3">
          <a:schemeClr val="dk1"/>
        </a:fillRef>
        <a:effectRef idx="2">
          <a:schemeClr val="dk1"/>
        </a:effectRef>
        <a:fontRef idx="minor">
          <a:schemeClr val="lt1"/>
        </a:fontRef>
      </dsp:style>
      <dsp:txBody>
        <a:bodyPr spcFirstLastPara="0" vert="horz" wrap="square" lIns="362633" tIns="55880" rIns="55880" bIns="55880" numCol="1" spcCol="1270" anchor="ctr" anchorCtr="0">
          <a:noAutofit/>
        </a:bodyPr>
        <a:lstStyle/>
        <a:p>
          <a:pPr marL="0" lvl="0" indent="0" algn="l" defTabSz="977900">
            <a:lnSpc>
              <a:spcPct val="90000"/>
            </a:lnSpc>
            <a:spcBef>
              <a:spcPct val="0"/>
            </a:spcBef>
            <a:spcAft>
              <a:spcPct val="35000"/>
            </a:spcAft>
            <a:buFont typeface="+mj-lt"/>
            <a:buNone/>
          </a:pPr>
          <a:r>
            <a:rPr lang="en-GB" sz="2200" b="1" kern="1200" dirty="0"/>
            <a:t>AI for QC and SCM</a:t>
          </a:r>
        </a:p>
      </dsp:txBody>
      <dsp:txXfrm>
        <a:off x="1065489" y="2285108"/>
        <a:ext cx="6932233" cy="456860"/>
      </dsp:txXfrm>
    </dsp:sp>
    <dsp:sp modelId="{5ACE86C7-2ACB-483C-BA72-8150A3013137}">
      <dsp:nvSpPr>
        <dsp:cNvPr id="0" name=""/>
        <dsp:cNvSpPr/>
      </dsp:nvSpPr>
      <dsp:spPr>
        <a:xfrm>
          <a:off x="779951" y="2228000"/>
          <a:ext cx="571076" cy="57107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24CD9557-7E97-44C0-ACE8-C3EACB3D8F20}">
      <dsp:nvSpPr>
        <dsp:cNvPr id="0" name=""/>
        <dsp:cNvSpPr/>
      </dsp:nvSpPr>
      <dsp:spPr>
        <a:xfrm>
          <a:off x="993099" y="2970802"/>
          <a:ext cx="7004623" cy="456860"/>
        </a:xfrm>
        <a:prstGeom prst="rec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w="6350" cap="flat" cmpd="sng" algn="ctr">
          <a:solidFill>
            <a:schemeClr val="dk1"/>
          </a:solidFill>
          <a:prstDash val="solid"/>
          <a:miter lim="800000"/>
        </a:ln>
        <a:effectLst/>
      </dsp:spPr>
      <dsp:style>
        <a:lnRef idx="1">
          <a:schemeClr val="dk1"/>
        </a:lnRef>
        <a:fillRef idx="3">
          <a:schemeClr val="dk1"/>
        </a:fillRef>
        <a:effectRef idx="2">
          <a:schemeClr val="dk1"/>
        </a:effectRef>
        <a:fontRef idx="minor">
          <a:schemeClr val="lt1"/>
        </a:fontRef>
      </dsp:style>
      <dsp:txBody>
        <a:bodyPr spcFirstLastPara="0" vert="horz" wrap="square" lIns="362633" tIns="55880" rIns="55880" bIns="55880" numCol="1" spcCol="1270" anchor="ctr" anchorCtr="0">
          <a:noAutofit/>
        </a:bodyPr>
        <a:lstStyle/>
        <a:p>
          <a:pPr marL="0" lvl="0" indent="0" algn="l" defTabSz="977900">
            <a:lnSpc>
              <a:spcPct val="90000"/>
            </a:lnSpc>
            <a:spcBef>
              <a:spcPct val="0"/>
            </a:spcBef>
            <a:spcAft>
              <a:spcPct val="35000"/>
            </a:spcAft>
            <a:buFont typeface="+mj-lt"/>
            <a:buNone/>
          </a:pPr>
          <a:r>
            <a:rPr lang="en-GB" sz="2200" b="1" kern="1200"/>
            <a:t>AI </a:t>
          </a:r>
          <a:r>
            <a:rPr lang="en-GB" sz="2200" b="1" kern="1200" dirty="0"/>
            <a:t>for KMKP</a:t>
          </a:r>
        </a:p>
      </dsp:txBody>
      <dsp:txXfrm>
        <a:off x="993099" y="2970802"/>
        <a:ext cx="7004623" cy="456860"/>
      </dsp:txXfrm>
    </dsp:sp>
    <dsp:sp modelId="{B15CC304-2DBE-4248-AE03-E92ED48B5308}">
      <dsp:nvSpPr>
        <dsp:cNvPr id="0" name=""/>
        <dsp:cNvSpPr/>
      </dsp:nvSpPr>
      <dsp:spPr>
        <a:xfrm>
          <a:off x="707561" y="2913694"/>
          <a:ext cx="571076" cy="57107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1CA94D15-D885-4E2C-BC06-1C9DCF12CBE6}">
      <dsp:nvSpPr>
        <dsp:cNvPr id="0" name=""/>
        <dsp:cNvSpPr/>
      </dsp:nvSpPr>
      <dsp:spPr>
        <a:xfrm>
          <a:off x="766378" y="3655992"/>
          <a:ext cx="7231344" cy="456860"/>
        </a:xfrm>
        <a:prstGeom prst="rec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w="6350" cap="flat" cmpd="sng" algn="ctr">
          <a:solidFill>
            <a:schemeClr val="dk1"/>
          </a:solidFill>
          <a:prstDash val="solid"/>
          <a:miter lim="800000"/>
        </a:ln>
        <a:effectLst/>
      </dsp:spPr>
      <dsp:style>
        <a:lnRef idx="1">
          <a:schemeClr val="dk1"/>
        </a:lnRef>
        <a:fillRef idx="3">
          <a:schemeClr val="dk1"/>
        </a:fillRef>
        <a:effectRef idx="2">
          <a:schemeClr val="dk1"/>
        </a:effectRef>
        <a:fontRef idx="minor">
          <a:schemeClr val="lt1"/>
        </a:fontRef>
      </dsp:style>
      <dsp:txBody>
        <a:bodyPr spcFirstLastPara="0" vert="horz" wrap="square" lIns="362633" tIns="55880" rIns="55880" bIns="55880" numCol="1" spcCol="1270" anchor="ctr" anchorCtr="0">
          <a:noAutofit/>
        </a:bodyPr>
        <a:lstStyle/>
        <a:p>
          <a:pPr marL="0" lvl="0" indent="0" algn="l" defTabSz="977900">
            <a:lnSpc>
              <a:spcPct val="90000"/>
            </a:lnSpc>
            <a:spcBef>
              <a:spcPct val="0"/>
            </a:spcBef>
            <a:spcAft>
              <a:spcPct val="35000"/>
            </a:spcAft>
            <a:buFont typeface="+mj-lt"/>
            <a:buNone/>
          </a:pPr>
          <a:r>
            <a:rPr lang="en-GB" sz="2200" b="1" kern="1200" dirty="0"/>
            <a:t>AI for Cogeneration and load following </a:t>
          </a:r>
        </a:p>
      </dsp:txBody>
      <dsp:txXfrm>
        <a:off x="766378" y="3655992"/>
        <a:ext cx="7231344" cy="456860"/>
      </dsp:txXfrm>
    </dsp:sp>
    <dsp:sp modelId="{4514FBEC-AFA5-48AD-9155-3202CCFFAC2F}">
      <dsp:nvSpPr>
        <dsp:cNvPr id="0" name=""/>
        <dsp:cNvSpPr/>
      </dsp:nvSpPr>
      <dsp:spPr>
        <a:xfrm>
          <a:off x="480840" y="3598885"/>
          <a:ext cx="571076" cy="57107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 modelId="{ABE19A9F-62CD-4C77-9612-FAFFBC478237}">
      <dsp:nvSpPr>
        <dsp:cNvPr id="0" name=""/>
        <dsp:cNvSpPr/>
      </dsp:nvSpPr>
      <dsp:spPr>
        <a:xfrm>
          <a:off x="352649" y="4341686"/>
          <a:ext cx="7645072" cy="456860"/>
        </a:xfrm>
        <a:prstGeom prst="rect">
          <a:avLst/>
        </a:prstGeom>
        <a:gradFill rotWithShape="1">
          <a:gsLst>
            <a:gs pos="0">
              <a:schemeClr val="dk1">
                <a:satMod val="103000"/>
                <a:lumMod val="102000"/>
                <a:tint val="94000"/>
              </a:schemeClr>
            </a:gs>
            <a:gs pos="50000">
              <a:schemeClr val="dk1">
                <a:satMod val="110000"/>
                <a:lumMod val="100000"/>
                <a:shade val="100000"/>
              </a:schemeClr>
            </a:gs>
            <a:gs pos="100000">
              <a:schemeClr val="dk1">
                <a:lumMod val="99000"/>
                <a:satMod val="120000"/>
                <a:shade val="78000"/>
              </a:schemeClr>
            </a:gs>
          </a:gsLst>
          <a:lin ang="5400000" scaled="0"/>
        </a:gradFill>
        <a:ln w="6350" cap="flat" cmpd="sng" algn="ctr">
          <a:solidFill>
            <a:schemeClr val="dk1"/>
          </a:solidFill>
          <a:prstDash val="solid"/>
          <a:miter lim="800000"/>
        </a:ln>
        <a:effectLst/>
      </dsp:spPr>
      <dsp:style>
        <a:lnRef idx="1">
          <a:schemeClr val="dk1"/>
        </a:lnRef>
        <a:fillRef idx="3">
          <a:schemeClr val="dk1"/>
        </a:fillRef>
        <a:effectRef idx="2">
          <a:schemeClr val="dk1"/>
        </a:effectRef>
        <a:fontRef idx="minor">
          <a:schemeClr val="lt1"/>
        </a:fontRef>
      </dsp:style>
      <dsp:txBody>
        <a:bodyPr spcFirstLastPara="0" vert="horz" wrap="square" lIns="362633" tIns="55880" rIns="55880" bIns="55880" numCol="1" spcCol="1270" anchor="ctr" anchorCtr="0">
          <a:noAutofit/>
        </a:bodyPr>
        <a:lstStyle/>
        <a:p>
          <a:pPr marL="0" lvl="0" indent="0" algn="l" defTabSz="977900">
            <a:lnSpc>
              <a:spcPct val="90000"/>
            </a:lnSpc>
            <a:spcBef>
              <a:spcPct val="0"/>
            </a:spcBef>
            <a:spcAft>
              <a:spcPct val="35000"/>
            </a:spcAft>
            <a:buFont typeface="+mj-lt"/>
            <a:buNone/>
          </a:pPr>
          <a:r>
            <a:rPr lang="en-GB" sz="2200" b="1" kern="1200" dirty="0"/>
            <a:t>Conclusions</a:t>
          </a:r>
        </a:p>
      </dsp:txBody>
      <dsp:txXfrm>
        <a:off x="352649" y="4341686"/>
        <a:ext cx="7645072" cy="456860"/>
      </dsp:txXfrm>
    </dsp:sp>
    <dsp:sp modelId="{46D3558D-BC78-45B9-AC2B-AD249EBD9CC4}">
      <dsp:nvSpPr>
        <dsp:cNvPr id="0" name=""/>
        <dsp:cNvSpPr/>
      </dsp:nvSpPr>
      <dsp:spPr>
        <a:xfrm>
          <a:off x="67111" y="4284578"/>
          <a:ext cx="571076" cy="571076"/>
        </a:xfrm>
        <a:prstGeom prst="ellipse">
          <a:avLst/>
        </a:prstGeom>
        <a:solidFill>
          <a:schemeClr val="lt1">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235EBD-0C3C-445F-9ECB-4987D05F628F}">
      <dsp:nvSpPr>
        <dsp:cNvPr id="0" name=""/>
        <dsp:cNvSpPr/>
      </dsp:nvSpPr>
      <dsp:spPr>
        <a:xfrm rot="5400000">
          <a:off x="5304870" y="-2758237"/>
          <a:ext cx="1324577" cy="6843437"/>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Technology Director, Jacobs</a:t>
          </a:r>
        </a:p>
        <a:p>
          <a:pPr marL="114300" lvl="1" indent="-114300" algn="l" defTabSz="622300">
            <a:lnSpc>
              <a:spcPct val="90000"/>
            </a:lnSpc>
            <a:spcBef>
              <a:spcPct val="0"/>
            </a:spcBef>
            <a:spcAft>
              <a:spcPct val="15000"/>
            </a:spcAft>
            <a:buChar char="•"/>
          </a:pPr>
          <a:r>
            <a:rPr lang="en-GB" sz="1400" kern="1200" dirty="0"/>
            <a:t>Honorary Professor in the School of Engineering at Aberdeen University.</a:t>
          </a:r>
        </a:p>
        <a:p>
          <a:pPr marL="114300" lvl="1" indent="-114300" algn="l" defTabSz="622300">
            <a:lnSpc>
              <a:spcPct val="90000"/>
            </a:lnSpc>
            <a:spcBef>
              <a:spcPct val="0"/>
            </a:spcBef>
            <a:spcAft>
              <a:spcPct val="15000"/>
            </a:spcAft>
            <a:buChar char="•"/>
          </a:pPr>
          <a:r>
            <a:rPr lang="en-GB" sz="1400" kern="1200" dirty="0"/>
            <a:t>Honorary Professor in the College of Engineering, Brunel University London.</a:t>
          </a:r>
        </a:p>
        <a:p>
          <a:pPr marL="114300" lvl="1" indent="-114300" algn="l" defTabSz="622300">
            <a:lnSpc>
              <a:spcPct val="90000"/>
            </a:lnSpc>
            <a:spcBef>
              <a:spcPct val="0"/>
            </a:spcBef>
            <a:spcAft>
              <a:spcPct val="15000"/>
            </a:spcAft>
            <a:buChar char="•"/>
          </a:pPr>
          <a:r>
            <a:rPr lang="en-GB" sz="1400" kern="1200" dirty="0"/>
            <a:t>Honorary Professor, School of Engineering, Bolton University.</a:t>
          </a:r>
        </a:p>
        <a:p>
          <a:pPr marL="114300" lvl="1" indent="-114300" algn="l" defTabSz="622300">
            <a:lnSpc>
              <a:spcPct val="90000"/>
            </a:lnSpc>
            <a:spcBef>
              <a:spcPct val="0"/>
            </a:spcBef>
            <a:spcAft>
              <a:spcPct val="15000"/>
            </a:spcAft>
            <a:buChar char="•"/>
          </a:pPr>
          <a:r>
            <a:rPr lang="en-GB" sz="1400" kern="1200" dirty="0"/>
            <a:t>Honorary Professor, School of Computer Science and Electronic Engineering, the International Centre of Nuclear Engineering, Bangor University.</a:t>
          </a:r>
        </a:p>
      </dsp:txBody>
      <dsp:txXfrm rot="-5400000">
        <a:off x="2545441" y="65853"/>
        <a:ext cx="6778776" cy="1195255"/>
      </dsp:txXfrm>
    </dsp:sp>
    <dsp:sp modelId="{1A5A2F99-D03B-4E98-AFD4-0D114B5C86BD}">
      <dsp:nvSpPr>
        <dsp:cNvPr id="0" name=""/>
        <dsp:cNvSpPr/>
      </dsp:nvSpPr>
      <dsp:spPr>
        <a:xfrm>
          <a:off x="716" y="203224"/>
          <a:ext cx="2544723" cy="920513"/>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Current Position</a:t>
          </a:r>
        </a:p>
      </dsp:txBody>
      <dsp:txXfrm>
        <a:off x="45652" y="248160"/>
        <a:ext cx="2454851" cy="830641"/>
      </dsp:txXfrm>
    </dsp:sp>
    <dsp:sp modelId="{3C98563B-CA63-467B-9F5C-3EF73F1EDD37}">
      <dsp:nvSpPr>
        <dsp:cNvPr id="0" name=""/>
        <dsp:cNvSpPr/>
      </dsp:nvSpPr>
      <dsp:spPr>
        <a:xfrm rot="5400000">
          <a:off x="6870099" y="-3134316"/>
          <a:ext cx="717567" cy="986905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43 years of engineering and technology experience in aerospace, automotive, oil &amp; gas and nuclear power.</a:t>
          </a:r>
        </a:p>
        <a:p>
          <a:pPr marL="114300" lvl="1" indent="-114300" algn="l" defTabSz="622300">
            <a:lnSpc>
              <a:spcPct val="90000"/>
            </a:lnSpc>
            <a:spcBef>
              <a:spcPct val="0"/>
            </a:spcBef>
            <a:spcAft>
              <a:spcPct val="15000"/>
            </a:spcAft>
            <a:buChar char="•"/>
          </a:pPr>
          <a:r>
            <a:rPr lang="en-GB" sz="1400" kern="1200" dirty="0"/>
            <a:t>Over 50 Technical publications including  3 books.</a:t>
          </a:r>
        </a:p>
      </dsp:txBody>
      <dsp:txXfrm rot="-5400000">
        <a:off x="2294356" y="1476456"/>
        <a:ext cx="9834025" cy="647509"/>
      </dsp:txXfrm>
    </dsp:sp>
    <dsp:sp modelId="{35D0271E-5A90-46C5-BAF6-CF810C94DC10}">
      <dsp:nvSpPr>
        <dsp:cNvPr id="0" name=""/>
        <dsp:cNvSpPr/>
      </dsp:nvSpPr>
      <dsp:spPr>
        <a:xfrm>
          <a:off x="0" y="1397078"/>
          <a:ext cx="2311519" cy="84577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Experience</a:t>
          </a:r>
        </a:p>
      </dsp:txBody>
      <dsp:txXfrm>
        <a:off x="41287" y="1438365"/>
        <a:ext cx="2228945" cy="763198"/>
      </dsp:txXfrm>
    </dsp:sp>
    <dsp:sp modelId="{64C6247E-188E-44F4-AC16-B81AB4954142}">
      <dsp:nvSpPr>
        <dsp:cNvPr id="0" name=""/>
        <dsp:cNvSpPr/>
      </dsp:nvSpPr>
      <dsp:spPr>
        <a:xfrm rot="5400000">
          <a:off x="5090375" y="-244100"/>
          <a:ext cx="4345377" cy="9856438"/>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GB" sz="1400" kern="1200" dirty="0"/>
            <a:t>Advisor to the Ministry of Defence (MOD) on the Nuclear Propulsion Research &amp; Technology programme for the nuclear submarines and chair of AI Technology Focus Group for nuclear propulsion.</a:t>
          </a:r>
        </a:p>
        <a:p>
          <a:pPr marL="114300" lvl="1" indent="-114300" algn="l" defTabSz="622300">
            <a:lnSpc>
              <a:spcPct val="90000"/>
            </a:lnSpc>
            <a:spcBef>
              <a:spcPct val="0"/>
            </a:spcBef>
            <a:spcAft>
              <a:spcPct val="15000"/>
            </a:spcAft>
            <a:buChar char="•"/>
          </a:pPr>
          <a:r>
            <a:rPr lang="en-GB" sz="1400" kern="1200" dirty="0"/>
            <a:t>Member of the Nuclear R&amp;D Advisory Board to the UK Government.</a:t>
          </a:r>
        </a:p>
        <a:p>
          <a:pPr marL="114300" lvl="1" indent="-114300" algn="l" defTabSz="622300">
            <a:lnSpc>
              <a:spcPct val="90000"/>
            </a:lnSpc>
            <a:spcBef>
              <a:spcPct val="0"/>
            </a:spcBef>
            <a:spcAft>
              <a:spcPct val="15000"/>
            </a:spcAft>
            <a:buChar char="•"/>
          </a:pPr>
          <a:r>
            <a:rPr lang="en-GB" sz="1400" kern="1200" dirty="0"/>
            <a:t>Member and Ex-Chair of CORDEL at WNA.</a:t>
          </a:r>
        </a:p>
        <a:p>
          <a:pPr marL="114300" lvl="1" indent="-114300" algn="l" defTabSz="622300">
            <a:lnSpc>
              <a:spcPct val="90000"/>
            </a:lnSpc>
            <a:spcBef>
              <a:spcPct val="0"/>
            </a:spcBef>
            <a:spcAft>
              <a:spcPct val="15000"/>
            </a:spcAft>
            <a:buChar char="•"/>
          </a:pPr>
          <a:r>
            <a:rPr lang="en-GB" sz="1400" kern="1200" dirty="0"/>
            <a:t>Technical Expert invited by the IAEA (United Nations) to chair expert meetings on safety classification and Technology Readiness Levels and to  participate in Nuclear Knowledge Management and Seismic expert missions to UAE, S Africa, China, Spain and Poland.</a:t>
          </a:r>
        </a:p>
        <a:p>
          <a:pPr marL="114300" lvl="1" indent="-114300" algn="l" defTabSz="622300">
            <a:lnSpc>
              <a:spcPct val="90000"/>
            </a:lnSpc>
            <a:spcBef>
              <a:spcPct val="0"/>
            </a:spcBef>
            <a:spcAft>
              <a:spcPct val="15000"/>
            </a:spcAft>
            <a:buChar char="•"/>
          </a:pPr>
          <a:r>
            <a:rPr lang="en-GB" sz="1400" kern="1200" dirty="0"/>
            <a:t>Independent assessor appointed by the Innovate UK of UKRI.</a:t>
          </a:r>
        </a:p>
        <a:p>
          <a:pPr marL="114300" lvl="1" indent="-114300" algn="l" defTabSz="622300">
            <a:lnSpc>
              <a:spcPct val="90000"/>
            </a:lnSpc>
            <a:spcBef>
              <a:spcPct val="0"/>
            </a:spcBef>
            <a:spcAft>
              <a:spcPct val="15000"/>
            </a:spcAft>
            <a:buChar char="•"/>
          </a:pPr>
          <a:r>
            <a:rPr lang="en-GB" sz="1400" kern="1200" dirty="0"/>
            <a:t>Member of the EC funded FENET and EASIT2 projects aimed at developing computer based simulation competencies.</a:t>
          </a:r>
        </a:p>
        <a:p>
          <a:pPr marL="114300" lvl="1" indent="-114300" algn="l" defTabSz="622300">
            <a:lnSpc>
              <a:spcPct val="90000"/>
            </a:lnSpc>
            <a:spcBef>
              <a:spcPct val="0"/>
            </a:spcBef>
            <a:spcAft>
              <a:spcPct val="15000"/>
            </a:spcAft>
            <a:buChar char="•"/>
          </a:pPr>
          <a:r>
            <a:rPr lang="en-GB" sz="1400" kern="1200" dirty="0"/>
            <a:t>Member of the Board of Directors for the Professional Simulation Engineer (PSE) certification scheme.</a:t>
          </a:r>
        </a:p>
        <a:p>
          <a:pPr marL="114300" lvl="1" indent="-114300" algn="l" defTabSz="622300">
            <a:lnSpc>
              <a:spcPct val="90000"/>
            </a:lnSpc>
            <a:spcBef>
              <a:spcPct val="0"/>
            </a:spcBef>
            <a:spcAft>
              <a:spcPct val="15000"/>
            </a:spcAft>
            <a:buChar char="•"/>
          </a:pPr>
          <a:r>
            <a:rPr lang="en-GB" sz="1400" kern="1200" dirty="0"/>
            <a:t>Chair of Industry Advisory Committee for the National Structural Integrity Research Centre at Cambridge.</a:t>
          </a:r>
        </a:p>
        <a:p>
          <a:pPr marL="114300" lvl="1" indent="-114300" algn="l" defTabSz="622300">
            <a:lnSpc>
              <a:spcPct val="90000"/>
            </a:lnSpc>
            <a:spcBef>
              <a:spcPct val="0"/>
            </a:spcBef>
            <a:spcAft>
              <a:spcPct val="15000"/>
            </a:spcAft>
            <a:buChar char="•"/>
          </a:pPr>
          <a:r>
            <a:rPr lang="en-GB" sz="1400" kern="1200" dirty="0"/>
            <a:t>Ex-Member of Technical Assessment Panel of Fusion for Energy (F4E)</a:t>
          </a:r>
        </a:p>
        <a:p>
          <a:pPr marL="114300" lvl="1" indent="-114300" algn="l" defTabSz="622300">
            <a:lnSpc>
              <a:spcPct val="90000"/>
            </a:lnSpc>
            <a:spcBef>
              <a:spcPct val="0"/>
            </a:spcBef>
            <a:spcAft>
              <a:spcPct val="15000"/>
            </a:spcAft>
            <a:buChar char="•"/>
          </a:pPr>
          <a:r>
            <a:rPr lang="en-GB" sz="1400" kern="1200" dirty="0"/>
            <a:t>Ex-Member of the Fusion Advisory Board, EPSRC of UKRI.</a:t>
          </a:r>
        </a:p>
        <a:p>
          <a:pPr marL="114300" lvl="1" indent="-114300" algn="l" defTabSz="622300">
            <a:lnSpc>
              <a:spcPct val="90000"/>
            </a:lnSpc>
            <a:spcBef>
              <a:spcPct val="0"/>
            </a:spcBef>
            <a:spcAft>
              <a:spcPct val="15000"/>
            </a:spcAft>
            <a:buChar char="•"/>
          </a:pPr>
          <a:r>
            <a:rPr lang="en-GB" sz="1400" kern="1200" dirty="0"/>
            <a:t>UK representative and Chair of the Senior Industry Advisory Panel of Gen IV International Forum (GIF)</a:t>
          </a:r>
        </a:p>
        <a:p>
          <a:pPr marL="114300" lvl="1" indent="-114300" algn="l" defTabSz="622300">
            <a:lnSpc>
              <a:spcPct val="90000"/>
            </a:lnSpc>
            <a:spcBef>
              <a:spcPct val="0"/>
            </a:spcBef>
            <a:spcAft>
              <a:spcPct val="15000"/>
            </a:spcAft>
            <a:buChar char="•"/>
          </a:pPr>
          <a:r>
            <a:rPr lang="en-GB" sz="1400" kern="1200" dirty="0"/>
            <a:t>Member of Plant Systems Design code committee of ASME.</a:t>
          </a:r>
        </a:p>
        <a:p>
          <a:pPr marL="114300" lvl="1" indent="-114300" algn="l" defTabSz="622300">
            <a:lnSpc>
              <a:spcPct val="90000"/>
            </a:lnSpc>
            <a:spcBef>
              <a:spcPct val="0"/>
            </a:spcBef>
            <a:spcAft>
              <a:spcPct val="15000"/>
            </a:spcAft>
            <a:buChar char="•"/>
          </a:pPr>
          <a:r>
            <a:rPr lang="en-GB" sz="1400" kern="1200" dirty="0"/>
            <a:t>Member of Digital Twin Steering Group in the UK.</a:t>
          </a:r>
        </a:p>
        <a:p>
          <a:pPr marL="114300" lvl="1" indent="-114300" algn="l" defTabSz="622300">
            <a:lnSpc>
              <a:spcPct val="90000"/>
            </a:lnSpc>
            <a:spcBef>
              <a:spcPct val="0"/>
            </a:spcBef>
            <a:spcAft>
              <a:spcPct val="15000"/>
            </a:spcAft>
            <a:buChar char="•"/>
          </a:pPr>
          <a:r>
            <a:rPr lang="en-GB" sz="1400" kern="1200" dirty="0"/>
            <a:t>Member of the lead team of ‘AI for Nuclear’ group of the Nuclear Institute.</a:t>
          </a:r>
        </a:p>
        <a:p>
          <a:pPr marL="114300" lvl="1" indent="-114300" algn="l" defTabSz="622300">
            <a:lnSpc>
              <a:spcPct val="90000"/>
            </a:lnSpc>
            <a:spcBef>
              <a:spcPct val="0"/>
            </a:spcBef>
            <a:spcAft>
              <a:spcPct val="15000"/>
            </a:spcAft>
            <a:buChar char="•"/>
          </a:pPr>
          <a:r>
            <a:rPr lang="en-GB" sz="1400" kern="1200" dirty="0"/>
            <a:t>Recipient of the Donald Julius Groen prize from IMechE for an outstanding contribution to the advancement of pressure systems technology on 1 Dec’23.</a:t>
          </a:r>
        </a:p>
        <a:p>
          <a:pPr marL="114300" lvl="1" indent="-114300" algn="l" defTabSz="533400">
            <a:lnSpc>
              <a:spcPct val="90000"/>
            </a:lnSpc>
            <a:spcBef>
              <a:spcPct val="0"/>
            </a:spcBef>
            <a:spcAft>
              <a:spcPct val="15000"/>
            </a:spcAft>
            <a:buChar char="•"/>
          </a:pPr>
          <a:endParaRPr lang="en-GB" sz="1200" kern="1200" dirty="0"/>
        </a:p>
      </dsp:txBody>
      <dsp:txXfrm rot="-5400000">
        <a:off x="2334845" y="2723554"/>
        <a:ext cx="9644314" cy="3921129"/>
      </dsp:txXfrm>
    </dsp:sp>
    <dsp:sp modelId="{BCDB6FBD-5025-4B45-804E-71A2EE45F26D}">
      <dsp:nvSpPr>
        <dsp:cNvPr id="0" name=""/>
        <dsp:cNvSpPr/>
      </dsp:nvSpPr>
      <dsp:spPr>
        <a:xfrm>
          <a:off x="27" y="2810580"/>
          <a:ext cx="2334129" cy="3757068"/>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GB" sz="1600" kern="1200" dirty="0"/>
            <a:t>Appointments</a:t>
          </a:r>
        </a:p>
      </dsp:txBody>
      <dsp:txXfrm>
        <a:off x="113970" y="2924523"/>
        <a:ext cx="2106243" cy="35291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45064C-14DE-40D4-A468-3DA5834060D2}">
      <dsp:nvSpPr>
        <dsp:cNvPr id="0" name=""/>
        <dsp:cNvSpPr/>
      </dsp:nvSpPr>
      <dsp:spPr>
        <a:xfrm rot="18000000">
          <a:off x="679" y="1922691"/>
          <a:ext cx="1443984" cy="938590"/>
        </a:xfrm>
        <a:prstGeom prst="round2Same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20320" rIns="60960" bIns="20320" numCol="1" spcCol="1270" anchor="ctr" anchorCtr="0">
          <a:noAutofit/>
        </a:bodyPr>
        <a:lstStyle/>
        <a:p>
          <a:pPr marL="0" lvl="0" indent="0" algn="ctr" defTabSz="711200">
            <a:lnSpc>
              <a:spcPct val="90000"/>
            </a:lnSpc>
            <a:spcBef>
              <a:spcPct val="0"/>
            </a:spcBef>
            <a:spcAft>
              <a:spcPct val="35000"/>
            </a:spcAft>
            <a:buNone/>
          </a:pPr>
          <a:r>
            <a:rPr lang="en-GB" sz="1600" kern="1200" dirty="0"/>
            <a:t>Predictive Capability</a:t>
          </a:r>
        </a:p>
      </dsp:txBody>
      <dsp:txXfrm>
        <a:off x="66337" y="1957055"/>
        <a:ext cx="1352348" cy="892772"/>
      </dsp:txXfrm>
    </dsp:sp>
    <dsp:sp modelId="{24FBF00C-3C85-4370-BA35-31C0D5FEA737}">
      <dsp:nvSpPr>
        <dsp:cNvPr id="0" name=""/>
        <dsp:cNvSpPr/>
      </dsp:nvSpPr>
      <dsp:spPr>
        <a:xfrm rot="20400000">
          <a:off x="1277358" y="851430"/>
          <a:ext cx="1443984" cy="938590"/>
        </a:xfrm>
        <a:prstGeom prst="round2Same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20320" rIns="60960" bIns="20320" numCol="1" spcCol="1270" anchor="ctr" anchorCtr="0">
          <a:noAutofit/>
        </a:bodyPr>
        <a:lstStyle/>
        <a:p>
          <a:pPr marL="0" lvl="0" indent="0" algn="ctr" defTabSz="711200">
            <a:lnSpc>
              <a:spcPct val="90000"/>
            </a:lnSpc>
            <a:spcBef>
              <a:spcPct val="0"/>
            </a:spcBef>
            <a:spcAft>
              <a:spcPct val="35000"/>
            </a:spcAft>
            <a:buNone/>
          </a:pPr>
          <a:r>
            <a:rPr lang="en-GB" sz="1600" kern="1200" dirty="0"/>
            <a:t>Uncertainty Quantification</a:t>
          </a:r>
        </a:p>
      </dsp:txBody>
      <dsp:txXfrm>
        <a:off x="1331011" y="895866"/>
        <a:ext cx="1352348" cy="892772"/>
      </dsp:txXfrm>
    </dsp:sp>
    <dsp:sp modelId="{572B437C-A3AF-484B-8A3F-AD57C95856FB}">
      <dsp:nvSpPr>
        <dsp:cNvPr id="0" name=""/>
        <dsp:cNvSpPr/>
      </dsp:nvSpPr>
      <dsp:spPr>
        <a:xfrm rot="1200000">
          <a:off x="2943945" y="851430"/>
          <a:ext cx="1443984" cy="938590"/>
        </a:xfrm>
        <a:prstGeom prst="round2Same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20320" rIns="60960" bIns="20320" numCol="1" spcCol="1270" anchor="ctr" anchorCtr="0">
          <a:noAutofit/>
        </a:bodyPr>
        <a:lstStyle/>
        <a:p>
          <a:pPr marL="0" lvl="0" indent="0" algn="ctr" defTabSz="711200">
            <a:lnSpc>
              <a:spcPct val="90000"/>
            </a:lnSpc>
            <a:spcBef>
              <a:spcPct val="0"/>
            </a:spcBef>
            <a:spcAft>
              <a:spcPct val="35000"/>
            </a:spcAft>
            <a:buNone/>
          </a:pPr>
          <a:r>
            <a:rPr lang="en-GB" sz="1600" kern="1200" dirty="0"/>
            <a:t>Optimisation</a:t>
          </a:r>
        </a:p>
      </dsp:txBody>
      <dsp:txXfrm>
        <a:off x="2981928" y="895866"/>
        <a:ext cx="1352348" cy="892772"/>
      </dsp:txXfrm>
    </dsp:sp>
    <dsp:sp modelId="{2299BD2D-DC32-48FE-B8AD-C12EB8DE06CA}">
      <dsp:nvSpPr>
        <dsp:cNvPr id="0" name=""/>
        <dsp:cNvSpPr/>
      </dsp:nvSpPr>
      <dsp:spPr>
        <a:xfrm rot="3600000">
          <a:off x="4220624" y="1922691"/>
          <a:ext cx="1443984" cy="938590"/>
        </a:xfrm>
        <a:prstGeom prst="round2Same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20320" rIns="60960" bIns="20320" numCol="1" spcCol="1270" anchor="ctr" anchorCtr="0">
          <a:noAutofit/>
        </a:bodyPr>
        <a:lstStyle/>
        <a:p>
          <a:pPr marL="0" lvl="0" indent="0" algn="ctr" defTabSz="711200">
            <a:lnSpc>
              <a:spcPct val="90000"/>
            </a:lnSpc>
            <a:spcBef>
              <a:spcPct val="0"/>
            </a:spcBef>
            <a:spcAft>
              <a:spcPct val="35000"/>
            </a:spcAft>
            <a:buNone/>
          </a:pPr>
          <a:r>
            <a:rPr lang="en-GB" sz="1600" kern="1200" dirty="0"/>
            <a:t>Hybrid Modelling</a:t>
          </a:r>
        </a:p>
      </dsp:txBody>
      <dsp:txXfrm>
        <a:off x="4246602" y="1957055"/>
        <a:ext cx="1352348" cy="8927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3CA1B3-F7B1-41DC-B835-E54C3CA8FFAF}">
      <dsp:nvSpPr>
        <dsp:cNvPr id="0" name=""/>
        <dsp:cNvSpPr/>
      </dsp:nvSpPr>
      <dsp:spPr>
        <a:xfrm>
          <a:off x="222" y="1291563"/>
          <a:ext cx="1646795" cy="583406"/>
        </a:xfrm>
        <a:prstGeom prst="chevron">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Akkurat LL" panose="020B0504020101010102" pitchFamily="34" charset="-126"/>
              <a:ea typeface="Akkurat LL" panose="020B0504020101010102" pitchFamily="34" charset="-126"/>
              <a:cs typeface="Akkurat LL" panose="020B0504020101010102" pitchFamily="34" charset="-126"/>
            </a:rPr>
            <a:t>Research &amp; Development</a:t>
          </a:r>
          <a:endParaRPr lang="en-US" sz="1100" b="1" kern="1200" dirty="0">
            <a:latin typeface="Akkurat LL" panose="020B0504020101010102" pitchFamily="34" charset="-126"/>
            <a:ea typeface="Akkurat LL" panose="020B0504020101010102" pitchFamily="34" charset="-126"/>
            <a:cs typeface="Akkurat LL" panose="020B0504020101010102" pitchFamily="34" charset="-126"/>
          </a:endParaRPr>
        </a:p>
      </dsp:txBody>
      <dsp:txXfrm>
        <a:off x="291925" y="1291563"/>
        <a:ext cx="1063389" cy="583406"/>
      </dsp:txXfrm>
    </dsp:sp>
    <dsp:sp modelId="{77B1FBA2-B09D-4DC7-9003-1844FC8CCB7A}">
      <dsp:nvSpPr>
        <dsp:cNvPr id="0" name=""/>
        <dsp:cNvSpPr/>
      </dsp:nvSpPr>
      <dsp:spPr>
        <a:xfrm>
          <a:off x="1501166" y="1291563"/>
          <a:ext cx="1332572" cy="583406"/>
        </a:xfrm>
        <a:prstGeom prst="chevron">
          <a:avLst/>
        </a:prstGeom>
        <a:solidFill>
          <a:schemeClr val="accent3">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66725">
            <a:lnSpc>
              <a:spcPct val="90000"/>
            </a:lnSpc>
            <a:spcBef>
              <a:spcPct val="0"/>
            </a:spcBef>
            <a:spcAft>
              <a:spcPct val="35000"/>
            </a:spcAft>
            <a:buNone/>
          </a:pPr>
          <a:r>
            <a:rPr lang="en-GB" sz="1050" b="1" kern="1200" dirty="0">
              <a:latin typeface="Akkurat LL" panose="020B0504020101010102" pitchFamily="34" charset="-126"/>
              <a:ea typeface="Akkurat LL" panose="020B0504020101010102" pitchFamily="34" charset="-126"/>
              <a:cs typeface="Akkurat LL" panose="020B0504020101010102" pitchFamily="34" charset="-126"/>
            </a:rPr>
            <a:t>Design &amp; Licensing</a:t>
          </a:r>
          <a:endParaRPr lang="en-US" sz="1050" b="1" kern="1200" dirty="0">
            <a:latin typeface="Akkurat LL" panose="020B0504020101010102" pitchFamily="34" charset="-126"/>
            <a:ea typeface="Akkurat LL" panose="020B0504020101010102" pitchFamily="34" charset="-126"/>
            <a:cs typeface="Akkurat LL" panose="020B0504020101010102" pitchFamily="34" charset="-126"/>
          </a:endParaRPr>
        </a:p>
      </dsp:txBody>
      <dsp:txXfrm>
        <a:off x="1792869" y="1291563"/>
        <a:ext cx="749166" cy="583406"/>
      </dsp:txXfrm>
    </dsp:sp>
    <dsp:sp modelId="{DCAEE17D-B8D1-4E12-B75E-37F8EA6351A5}">
      <dsp:nvSpPr>
        <dsp:cNvPr id="0" name=""/>
        <dsp:cNvSpPr/>
      </dsp:nvSpPr>
      <dsp:spPr>
        <a:xfrm>
          <a:off x="2687887" y="1291563"/>
          <a:ext cx="1287125" cy="583406"/>
        </a:xfrm>
        <a:prstGeom prst="chevron">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b="1" kern="1200" dirty="0" err="1">
              <a:latin typeface="Akkurat LL" panose="020B0504020101010102" pitchFamily="34" charset="-126"/>
              <a:ea typeface="Akkurat LL" panose="020B0504020101010102" pitchFamily="34" charset="-126"/>
              <a:cs typeface="Akkurat LL" panose="020B0504020101010102" pitchFamily="34" charset="-126"/>
            </a:rPr>
            <a:t>Constr-uction</a:t>
          </a:r>
          <a:endParaRPr lang="en-US" sz="1100" b="1" kern="1200" dirty="0">
            <a:latin typeface="Akkurat LL" panose="020B0504020101010102" pitchFamily="34" charset="-126"/>
            <a:ea typeface="Akkurat LL" panose="020B0504020101010102" pitchFamily="34" charset="-126"/>
            <a:cs typeface="Akkurat LL" panose="020B0504020101010102" pitchFamily="34" charset="-126"/>
          </a:endParaRPr>
        </a:p>
      </dsp:txBody>
      <dsp:txXfrm>
        <a:off x="2979590" y="1291563"/>
        <a:ext cx="703719" cy="583406"/>
      </dsp:txXfrm>
    </dsp:sp>
    <dsp:sp modelId="{A9282B2E-C3B6-4B79-8EFF-AFC97389F979}">
      <dsp:nvSpPr>
        <dsp:cNvPr id="0" name=""/>
        <dsp:cNvSpPr/>
      </dsp:nvSpPr>
      <dsp:spPr>
        <a:xfrm>
          <a:off x="3829161" y="1291563"/>
          <a:ext cx="6237152" cy="583406"/>
        </a:xfrm>
        <a:prstGeom prst="chevron">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Akkurat LL" panose="020B0504020101010102" pitchFamily="34" charset="-126"/>
              <a:ea typeface="Akkurat LL" panose="020B0504020101010102" pitchFamily="34" charset="-126"/>
              <a:cs typeface="Akkurat LL" panose="020B0504020101010102" pitchFamily="34" charset="-126"/>
            </a:rPr>
            <a:t>Operation, Life Extension</a:t>
          </a:r>
          <a:endParaRPr lang="en-US" sz="1100" b="1" kern="1200" dirty="0">
            <a:latin typeface="Akkurat LL" panose="020B0504020101010102" pitchFamily="34" charset="-126"/>
            <a:ea typeface="Akkurat LL" panose="020B0504020101010102" pitchFamily="34" charset="-126"/>
            <a:cs typeface="Akkurat LL" panose="020B0504020101010102" pitchFamily="34" charset="-126"/>
          </a:endParaRPr>
        </a:p>
      </dsp:txBody>
      <dsp:txXfrm>
        <a:off x="4120864" y="1291563"/>
        <a:ext cx="5653746" cy="583406"/>
      </dsp:txXfrm>
    </dsp:sp>
    <dsp:sp modelId="{D3756220-80F5-4A8A-A793-F2085F37B992}">
      <dsp:nvSpPr>
        <dsp:cNvPr id="0" name=""/>
        <dsp:cNvSpPr/>
      </dsp:nvSpPr>
      <dsp:spPr>
        <a:xfrm>
          <a:off x="9920462" y="1291563"/>
          <a:ext cx="1458515" cy="583406"/>
        </a:xfrm>
        <a:prstGeom prst="chevr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en-GB" sz="1100" b="1" kern="1200" dirty="0">
              <a:latin typeface="Akkurat LL" panose="020B0504020101010102" pitchFamily="34" charset="-126"/>
              <a:ea typeface="Akkurat LL" panose="020B0504020101010102" pitchFamily="34" charset="-126"/>
              <a:cs typeface="Akkurat LL" panose="020B0504020101010102" pitchFamily="34" charset="-126"/>
            </a:rPr>
            <a:t>Decom / Refurb</a:t>
          </a:r>
          <a:endParaRPr lang="en-US" sz="1100" b="1" kern="1200" dirty="0">
            <a:latin typeface="Akkurat LL" panose="020B0504020101010102" pitchFamily="34" charset="-126"/>
            <a:ea typeface="Akkurat LL" panose="020B0504020101010102" pitchFamily="34" charset="-126"/>
            <a:cs typeface="Akkurat LL" panose="020B0504020101010102" pitchFamily="34" charset="-126"/>
          </a:endParaRPr>
        </a:p>
      </dsp:txBody>
      <dsp:txXfrm>
        <a:off x="10212165" y="1291563"/>
        <a:ext cx="875109" cy="58340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C771DD7-A13A-0775-C127-0AF529B62FF7}"/>
              </a:ext>
            </a:extLst>
          </p:cNvPr>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r>
              <a:rPr lang="en-GB"/>
              <a:t>IAEA SMR Conf. paper 272 session A.3</a:t>
            </a:r>
          </a:p>
        </p:txBody>
      </p:sp>
      <p:sp>
        <p:nvSpPr>
          <p:cNvPr id="3" name="Date Placeholder 2">
            <a:extLst>
              <a:ext uri="{FF2B5EF4-FFF2-40B4-BE49-F238E27FC236}">
                <a16:creationId xmlns:a16="http://schemas.microsoft.com/office/drawing/2014/main" id="{AF92DF05-FA06-FC8A-7D6C-2901875C27E2}"/>
              </a:ext>
            </a:extLst>
          </p:cNvPr>
          <p:cNvSpPr>
            <a:spLocks noGrp="1"/>
          </p:cNvSpPr>
          <p:nvPr>
            <p:ph type="dt" sz="quarter" idx="1"/>
          </p:nvPr>
        </p:nvSpPr>
        <p:spPr>
          <a:xfrm>
            <a:off x="4143375" y="0"/>
            <a:ext cx="3170238" cy="481013"/>
          </a:xfrm>
          <a:prstGeom prst="rect">
            <a:avLst/>
          </a:prstGeom>
        </p:spPr>
        <p:txBody>
          <a:bodyPr vert="horz" lIns="91440" tIns="45720" rIns="91440" bIns="45720" rtlCol="0"/>
          <a:lstStyle>
            <a:lvl1pPr algn="r">
              <a:defRPr sz="1200"/>
            </a:lvl1pPr>
          </a:lstStyle>
          <a:p>
            <a:r>
              <a:rPr lang="en-GB"/>
              <a:t>Oct'24</a:t>
            </a:r>
          </a:p>
        </p:txBody>
      </p:sp>
      <p:sp>
        <p:nvSpPr>
          <p:cNvPr id="4" name="Footer Placeholder 3">
            <a:extLst>
              <a:ext uri="{FF2B5EF4-FFF2-40B4-BE49-F238E27FC236}">
                <a16:creationId xmlns:a16="http://schemas.microsoft.com/office/drawing/2014/main" id="{F14E29BB-89F6-046C-7FC3-B43D6992B7BD}"/>
              </a:ext>
            </a:extLst>
          </p:cNvPr>
          <p:cNvSpPr>
            <a:spLocks noGrp="1"/>
          </p:cNvSpPr>
          <p:nvPr>
            <p:ph type="ftr" sz="quarter" idx="2"/>
          </p:nvPr>
        </p:nvSpPr>
        <p:spPr>
          <a:xfrm>
            <a:off x="0" y="9120188"/>
            <a:ext cx="3170238" cy="481012"/>
          </a:xfrm>
          <a:prstGeom prst="rect">
            <a:avLst/>
          </a:prstGeom>
        </p:spPr>
        <p:txBody>
          <a:bodyPr vert="horz" lIns="91440" tIns="45720" rIns="91440" bIns="45720" rtlCol="0" anchor="b"/>
          <a:lstStyle>
            <a:lvl1pPr algn="l">
              <a:defRPr sz="1200"/>
            </a:lvl1pPr>
          </a:lstStyle>
          <a:p>
            <a:r>
              <a:rPr lang="en-GB"/>
              <a:t>Prof. Nawal Prinja</a:t>
            </a:r>
          </a:p>
        </p:txBody>
      </p:sp>
      <p:sp>
        <p:nvSpPr>
          <p:cNvPr id="5" name="Slide Number Placeholder 4">
            <a:extLst>
              <a:ext uri="{FF2B5EF4-FFF2-40B4-BE49-F238E27FC236}">
                <a16:creationId xmlns:a16="http://schemas.microsoft.com/office/drawing/2014/main" id="{93D5501C-0D86-E284-E65B-C0A9BFE2AA18}"/>
              </a:ext>
            </a:extLst>
          </p:cNvPr>
          <p:cNvSpPr>
            <a:spLocks noGrp="1"/>
          </p:cNvSpPr>
          <p:nvPr>
            <p:ph type="sldNum" sz="quarter" idx="3"/>
          </p:nvPr>
        </p:nvSpPr>
        <p:spPr>
          <a:xfrm>
            <a:off x="4143375" y="9120188"/>
            <a:ext cx="3170238" cy="481012"/>
          </a:xfrm>
          <a:prstGeom prst="rect">
            <a:avLst/>
          </a:prstGeom>
        </p:spPr>
        <p:txBody>
          <a:bodyPr vert="horz" lIns="91440" tIns="45720" rIns="91440" bIns="45720" rtlCol="0" anchor="b"/>
          <a:lstStyle>
            <a:lvl1pPr algn="r">
              <a:defRPr sz="1200"/>
            </a:lvl1pPr>
          </a:lstStyle>
          <a:p>
            <a:fld id="{7D5E05C1-E2E3-47BE-9ACD-DF0E8D600279}" type="slidenum">
              <a:rPr lang="en-GB" smtClean="0"/>
              <a:t>‹#›</a:t>
            </a:fld>
            <a:endParaRPr lang="en-GB"/>
          </a:p>
        </p:txBody>
      </p:sp>
    </p:spTree>
    <p:extLst>
      <p:ext uri="{BB962C8B-B14F-4D97-AF65-F5344CB8AC3E}">
        <p14:creationId xmlns:p14="http://schemas.microsoft.com/office/powerpoint/2010/main" val="360068987"/>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r>
              <a:rPr lang="en-GB"/>
              <a:t>IAEA SMR Conf. paper 272 session A.3</a:t>
            </a:r>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r>
              <a:rPr lang="en-GB"/>
              <a:t>Oct'24</a:t>
            </a:r>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GB"/>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r>
              <a:rPr lang="en-GB"/>
              <a:t>Prof. Nawal Prinja</a:t>
            </a:r>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1772E39B-0A72-445E-A6BD-B09405605802}" type="slidenum">
              <a:rPr lang="en-GB" smtClean="0"/>
              <a:t>‹#›</a:t>
            </a:fld>
            <a:endParaRPr lang="en-GB"/>
          </a:p>
        </p:txBody>
      </p:sp>
    </p:spTree>
    <p:extLst>
      <p:ext uri="{BB962C8B-B14F-4D97-AF65-F5344CB8AC3E}">
        <p14:creationId xmlns:p14="http://schemas.microsoft.com/office/powerpoint/2010/main" val="2189480233"/>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6B3AB32-59DF-41F1-9618-EDFBF5049629}" type="slidenum">
              <a:rPr lang="en-US" smtClean="0"/>
              <a:t>3</a:t>
            </a:fld>
            <a:endParaRPr lang="en-US" dirty="0"/>
          </a:p>
        </p:txBody>
      </p:sp>
      <p:sp>
        <p:nvSpPr>
          <p:cNvPr id="5" name="Header Placeholder 4">
            <a:extLst>
              <a:ext uri="{FF2B5EF4-FFF2-40B4-BE49-F238E27FC236}">
                <a16:creationId xmlns:a16="http://schemas.microsoft.com/office/drawing/2014/main" id="{792E05C7-E717-4035-A79B-A8395C934C01}"/>
              </a:ext>
            </a:extLst>
          </p:cNvPr>
          <p:cNvSpPr>
            <a:spLocks noGrp="1"/>
          </p:cNvSpPr>
          <p:nvPr>
            <p:ph type="hdr" sz="quarter"/>
          </p:nvPr>
        </p:nvSpPr>
        <p:spPr/>
        <p:txBody>
          <a:bodyPr/>
          <a:lstStyle/>
          <a:p>
            <a:r>
              <a:rPr lang="en-GB"/>
              <a:t>IAEA SMR Conf. paper 272 session A.3</a:t>
            </a:r>
            <a:endParaRPr lang="en-US" dirty="0"/>
          </a:p>
        </p:txBody>
      </p:sp>
      <p:sp>
        <p:nvSpPr>
          <p:cNvPr id="6" name="Date Placeholder 5">
            <a:extLst>
              <a:ext uri="{FF2B5EF4-FFF2-40B4-BE49-F238E27FC236}">
                <a16:creationId xmlns:a16="http://schemas.microsoft.com/office/drawing/2014/main" id="{68E155ED-6670-B0D8-584E-67CFEA07D326}"/>
              </a:ext>
            </a:extLst>
          </p:cNvPr>
          <p:cNvSpPr>
            <a:spLocks noGrp="1"/>
          </p:cNvSpPr>
          <p:nvPr>
            <p:ph type="dt" idx="1"/>
          </p:nvPr>
        </p:nvSpPr>
        <p:spPr/>
        <p:txBody>
          <a:bodyPr/>
          <a:lstStyle/>
          <a:p>
            <a:r>
              <a:rPr lang="en-GB"/>
              <a:t>Oct'24</a:t>
            </a:r>
            <a:endParaRPr lang="en-GB" dirty="0"/>
          </a:p>
        </p:txBody>
      </p:sp>
      <p:sp>
        <p:nvSpPr>
          <p:cNvPr id="7" name="Footer Placeholder 6">
            <a:extLst>
              <a:ext uri="{FF2B5EF4-FFF2-40B4-BE49-F238E27FC236}">
                <a16:creationId xmlns:a16="http://schemas.microsoft.com/office/drawing/2014/main" id="{8C08FEBD-76C2-256A-8DA0-97D098D3FDA5}"/>
              </a:ext>
            </a:extLst>
          </p:cNvPr>
          <p:cNvSpPr>
            <a:spLocks noGrp="1"/>
          </p:cNvSpPr>
          <p:nvPr>
            <p:ph type="ftr" sz="quarter" idx="4"/>
          </p:nvPr>
        </p:nvSpPr>
        <p:spPr/>
        <p:txBody>
          <a:bodyPr/>
          <a:lstStyle/>
          <a:p>
            <a:r>
              <a:rPr lang="en-GB"/>
              <a:t>Prof. Nawal Prinja</a:t>
            </a:r>
            <a:endParaRPr lang="en-GB" dirty="0"/>
          </a:p>
        </p:txBody>
      </p:sp>
    </p:spTree>
    <p:extLst>
      <p:ext uri="{BB962C8B-B14F-4D97-AF65-F5344CB8AC3E}">
        <p14:creationId xmlns:p14="http://schemas.microsoft.com/office/powerpoint/2010/main" val="35051155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789BCF-7A39-7745-8943-796AB8549A42}" type="slidenum">
              <a:rPr lang="en-US" smtClean="0"/>
              <a:t>16</a:t>
            </a:fld>
            <a:endParaRPr lang="en-US" dirty="0"/>
          </a:p>
        </p:txBody>
      </p:sp>
      <p:sp>
        <p:nvSpPr>
          <p:cNvPr id="5" name="Footer Placeholder 4">
            <a:extLst>
              <a:ext uri="{FF2B5EF4-FFF2-40B4-BE49-F238E27FC236}">
                <a16:creationId xmlns:a16="http://schemas.microsoft.com/office/drawing/2014/main" id="{52A3F89C-38A6-3E02-A5B4-6AA7A6A8949A}"/>
              </a:ext>
            </a:extLst>
          </p:cNvPr>
          <p:cNvSpPr>
            <a:spLocks noGrp="1"/>
          </p:cNvSpPr>
          <p:nvPr>
            <p:ph type="ftr" sz="quarter" idx="4"/>
          </p:nvPr>
        </p:nvSpPr>
        <p:spPr/>
        <p:txBody>
          <a:bodyPr/>
          <a:lstStyle/>
          <a:p>
            <a:r>
              <a:rPr lang="en-GB"/>
              <a:t>Prof. Nawal Prinja</a:t>
            </a:r>
          </a:p>
        </p:txBody>
      </p:sp>
      <p:sp>
        <p:nvSpPr>
          <p:cNvPr id="6" name="Header Placeholder 5">
            <a:extLst>
              <a:ext uri="{FF2B5EF4-FFF2-40B4-BE49-F238E27FC236}">
                <a16:creationId xmlns:a16="http://schemas.microsoft.com/office/drawing/2014/main" id="{51673FD5-5AB1-DBF0-5C51-A5D28567E27A}"/>
              </a:ext>
            </a:extLst>
          </p:cNvPr>
          <p:cNvSpPr>
            <a:spLocks noGrp="1"/>
          </p:cNvSpPr>
          <p:nvPr>
            <p:ph type="hdr" sz="quarter"/>
          </p:nvPr>
        </p:nvSpPr>
        <p:spPr/>
        <p:txBody>
          <a:bodyPr/>
          <a:lstStyle/>
          <a:p>
            <a:r>
              <a:rPr lang="en-GB"/>
              <a:t>IAEA SMR Conf. paper 272 session A.3</a:t>
            </a:r>
          </a:p>
        </p:txBody>
      </p:sp>
      <p:sp>
        <p:nvSpPr>
          <p:cNvPr id="7" name="Date Placeholder 6">
            <a:extLst>
              <a:ext uri="{FF2B5EF4-FFF2-40B4-BE49-F238E27FC236}">
                <a16:creationId xmlns:a16="http://schemas.microsoft.com/office/drawing/2014/main" id="{236ECC80-5B4F-D6AE-ECE3-56E49A5A4D3C}"/>
              </a:ext>
            </a:extLst>
          </p:cNvPr>
          <p:cNvSpPr>
            <a:spLocks noGrp="1"/>
          </p:cNvSpPr>
          <p:nvPr>
            <p:ph type="dt" idx="1"/>
          </p:nvPr>
        </p:nvSpPr>
        <p:spPr/>
        <p:txBody>
          <a:bodyPr/>
          <a:lstStyle/>
          <a:p>
            <a:r>
              <a:rPr lang="en-GB"/>
              <a:t>Oct'24</a:t>
            </a:r>
          </a:p>
        </p:txBody>
      </p:sp>
    </p:spTree>
    <p:extLst>
      <p:ext uri="{BB962C8B-B14F-4D97-AF65-F5344CB8AC3E}">
        <p14:creationId xmlns:p14="http://schemas.microsoft.com/office/powerpoint/2010/main" val="3909872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01F5756-B470-4222-9575-139949B70073}" type="slidenum">
              <a:rPr lang="en-GB" smtClean="0"/>
              <a:t>17</a:t>
            </a:fld>
            <a:endParaRPr lang="en-GB" dirty="0"/>
          </a:p>
        </p:txBody>
      </p:sp>
      <p:sp>
        <p:nvSpPr>
          <p:cNvPr id="5" name="Footer Placeholder 4">
            <a:extLst>
              <a:ext uri="{FF2B5EF4-FFF2-40B4-BE49-F238E27FC236}">
                <a16:creationId xmlns:a16="http://schemas.microsoft.com/office/drawing/2014/main" id="{FF6F3897-912B-A977-606B-4F77D52E50EA}"/>
              </a:ext>
            </a:extLst>
          </p:cNvPr>
          <p:cNvSpPr>
            <a:spLocks noGrp="1"/>
          </p:cNvSpPr>
          <p:nvPr>
            <p:ph type="ftr" sz="quarter" idx="4"/>
          </p:nvPr>
        </p:nvSpPr>
        <p:spPr/>
        <p:txBody>
          <a:bodyPr/>
          <a:lstStyle/>
          <a:p>
            <a:r>
              <a:rPr lang="en-GB"/>
              <a:t>Prof. Nawal Prinja</a:t>
            </a:r>
          </a:p>
        </p:txBody>
      </p:sp>
      <p:sp>
        <p:nvSpPr>
          <p:cNvPr id="6" name="Header Placeholder 5">
            <a:extLst>
              <a:ext uri="{FF2B5EF4-FFF2-40B4-BE49-F238E27FC236}">
                <a16:creationId xmlns:a16="http://schemas.microsoft.com/office/drawing/2014/main" id="{43A9277D-A291-EAD0-485B-2EC7E895ADB5}"/>
              </a:ext>
            </a:extLst>
          </p:cNvPr>
          <p:cNvSpPr>
            <a:spLocks noGrp="1"/>
          </p:cNvSpPr>
          <p:nvPr>
            <p:ph type="hdr" sz="quarter"/>
          </p:nvPr>
        </p:nvSpPr>
        <p:spPr/>
        <p:txBody>
          <a:bodyPr/>
          <a:lstStyle/>
          <a:p>
            <a:r>
              <a:rPr lang="en-GB"/>
              <a:t>IAEA SMR Conf. paper 272 session A.3</a:t>
            </a:r>
          </a:p>
        </p:txBody>
      </p:sp>
      <p:sp>
        <p:nvSpPr>
          <p:cNvPr id="7" name="Date Placeholder 6">
            <a:extLst>
              <a:ext uri="{FF2B5EF4-FFF2-40B4-BE49-F238E27FC236}">
                <a16:creationId xmlns:a16="http://schemas.microsoft.com/office/drawing/2014/main" id="{ED939B96-613B-0DE6-921E-C14E8AE9E2F2}"/>
              </a:ext>
            </a:extLst>
          </p:cNvPr>
          <p:cNvSpPr>
            <a:spLocks noGrp="1"/>
          </p:cNvSpPr>
          <p:nvPr>
            <p:ph type="dt" idx="1"/>
          </p:nvPr>
        </p:nvSpPr>
        <p:spPr/>
        <p:txBody>
          <a:bodyPr/>
          <a:lstStyle/>
          <a:p>
            <a:r>
              <a:rPr lang="en-GB"/>
              <a:t>Oct'24</a:t>
            </a:r>
          </a:p>
        </p:txBody>
      </p:sp>
    </p:spTree>
    <p:extLst>
      <p:ext uri="{BB962C8B-B14F-4D97-AF65-F5344CB8AC3E}">
        <p14:creationId xmlns:p14="http://schemas.microsoft.com/office/powerpoint/2010/main" val="4109884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jpeg"/><Relationship Id="rId1" Type="http://schemas.openxmlformats.org/officeDocument/2006/relationships/slideMaster" Target="../slideMasters/slideMaster3.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57582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Tree>
    <p:extLst>
      <p:ext uri="{BB962C8B-B14F-4D97-AF65-F5344CB8AC3E}">
        <p14:creationId xmlns:p14="http://schemas.microsoft.com/office/powerpoint/2010/main" val="426124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600199"/>
            <a:ext cx="9144000" cy="1909763"/>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02/10/2024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7289194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a:xfrm>
            <a:off x="838200" y="1591056"/>
            <a:ext cx="10515600" cy="4585907"/>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02/10/2024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7" name="Title 1">
            <a:extLst>
              <a:ext uri="{FF2B5EF4-FFF2-40B4-BE49-F238E27FC236}">
                <a16:creationId xmlns:a16="http://schemas.microsoft.com/office/drawing/2014/main" id="{CDC51232-3849-4FF5-B284-73C697C97A62}"/>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3863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02/10/2024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803220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02/10/2024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8" name="Title 1">
            <a:extLst>
              <a:ext uri="{FF2B5EF4-FFF2-40B4-BE49-F238E27FC236}">
                <a16:creationId xmlns:a16="http://schemas.microsoft.com/office/drawing/2014/main" id="{E0271F8C-0430-4817-9691-A9152CDA6335}"/>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Click to edit Master title style</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9105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02/10/2024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
        <p:nvSpPr>
          <p:cNvPr id="10" name="Title 1">
            <a:extLst>
              <a:ext uri="{FF2B5EF4-FFF2-40B4-BE49-F238E27FC236}">
                <a16:creationId xmlns:a16="http://schemas.microsoft.com/office/drawing/2014/main" id="{DDB35753-45F7-4205-8B26-196B0355869B}"/>
              </a:ext>
            </a:extLst>
          </p:cNvPr>
          <p:cNvSpPr txBox="1">
            <a:spLocks/>
          </p:cNvSpPr>
          <p:nvPr userDrawn="1"/>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Click to edit Master title style</a:t>
            </a:r>
            <a:endParaRPr lang="en-GB"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76217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7257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02/10/2024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31571783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F03107F6-2617-42CC-BC7C-2B685B44F4F7}" type="slidenum">
              <a:rPr lang="en-GB" smtClean="0"/>
              <a:t>‹#›</a:t>
            </a:fld>
            <a:endParaRPr lang="en-GB" dirty="0"/>
          </a:p>
        </p:txBody>
      </p:sp>
    </p:spTree>
    <p:extLst>
      <p:ext uri="{BB962C8B-B14F-4D97-AF65-F5344CB8AC3E}">
        <p14:creationId xmlns:p14="http://schemas.microsoft.com/office/powerpoint/2010/main" val="32714097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17665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6AD5E-3EC1-4A47-8C25-533B04904E1C}"/>
              </a:ext>
            </a:extLst>
          </p:cNvPr>
          <p:cNvSpPr>
            <a:spLocks noGrp="1"/>
          </p:cNvSpPr>
          <p:nvPr>
            <p:ph type="ctrTitle"/>
          </p:nvPr>
        </p:nvSpPr>
        <p:spPr>
          <a:xfrm>
            <a:off x="1524000" y="1122363"/>
            <a:ext cx="9144000" cy="2387600"/>
          </a:xfrm>
        </p:spPr>
        <p:txBody>
          <a:bodyPr anchor="b">
            <a:normAutofit/>
          </a:bodyPr>
          <a:lstStyle>
            <a:lvl1pPr algn="ctr">
              <a:defRPr sz="54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BA40247C-7333-4888-973E-73963E4B9868}"/>
              </a:ext>
            </a:extLst>
          </p:cNvPr>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a:extLst>
              <a:ext uri="{FF2B5EF4-FFF2-40B4-BE49-F238E27FC236}">
                <a16:creationId xmlns:a16="http://schemas.microsoft.com/office/drawing/2014/main" id="{A60759FE-B453-423D-8A3E-DBE4C176F25D}"/>
              </a:ext>
            </a:extLst>
          </p:cNvPr>
          <p:cNvSpPr>
            <a:spLocks noGrp="1"/>
          </p:cNvSpPr>
          <p:nvPr>
            <p:ph type="dt" sz="half" idx="10"/>
          </p:nvPr>
        </p:nvSpPr>
        <p:spPr/>
        <p:txBody>
          <a:bodyPr/>
          <a:lstStyle/>
          <a:p>
            <a:fld id="{D2500521-38F5-47E8-A68C-45F41C6028C1}" type="datetimeFigureOut">
              <a:rPr lang="en-GB" smtClean="0"/>
              <a:t>02/10/2024</a:t>
            </a:fld>
            <a:endParaRPr lang="en-GB"/>
          </a:p>
        </p:txBody>
      </p:sp>
      <p:sp>
        <p:nvSpPr>
          <p:cNvPr id="5" name="Footer Placeholder 4">
            <a:extLst>
              <a:ext uri="{FF2B5EF4-FFF2-40B4-BE49-F238E27FC236}">
                <a16:creationId xmlns:a16="http://schemas.microsoft.com/office/drawing/2014/main" id="{0C4E082A-8926-41AB-A442-E74D00F4F2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E48BDA-51CA-4CEA-A280-C6361F5F3DA2}"/>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3883546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Picture with Caption">
    <p:bg>
      <p:bgRef idx="1001">
        <a:schemeClr val="bg1"/>
      </p:bgRef>
    </p:bg>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64B64A38-EFA9-4A39-99F2-74B7B3E3FF14}"/>
              </a:ext>
            </a:extLst>
          </p:cNvPr>
          <p:cNvSpPr>
            <a:spLocks noGrp="1"/>
          </p:cNvSpPr>
          <p:nvPr>
            <p:ph type="pic" idx="1" hasCustomPrompt="1"/>
          </p:nvPr>
        </p:nvSpPr>
        <p:spPr>
          <a:xfrm>
            <a:off x="6605015" y="0"/>
            <a:ext cx="5586984" cy="6858000"/>
          </a:xfrm>
          <a:blipFill>
            <a:blip r:embed="rId2"/>
            <a:stretch>
              <a:fillRect/>
            </a:stretch>
          </a:blipFill>
        </p:spPr>
        <p:txBody>
          <a:bodyPr anchor="ctr"/>
          <a:lstStyle>
            <a:lvl1pPr marL="0" indent="0" algn="ctr">
              <a:buNone/>
              <a:defRPr sz="1600">
                <a:latin typeface="Akkurat LL" panose="020B0504020101010102" pitchFamily="34" charset="-126"/>
                <a:ea typeface="Akkurat LL" panose="020B0504020101010102" pitchFamily="34" charset="-126"/>
                <a:cs typeface="Akkurat LL" panose="020B0504020101010102" pitchFamily="34" charset="-126"/>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 [Insert photo]</a:t>
            </a:r>
          </a:p>
        </p:txBody>
      </p:sp>
      <p:sp>
        <p:nvSpPr>
          <p:cNvPr id="4" name="Text Placeholder 3">
            <a:extLst>
              <a:ext uri="{FF2B5EF4-FFF2-40B4-BE49-F238E27FC236}">
                <a16:creationId xmlns:a16="http://schemas.microsoft.com/office/drawing/2014/main" id="{39A104EF-8C7F-4FBE-B54B-0BD9A26ABAF3}"/>
              </a:ext>
            </a:extLst>
          </p:cNvPr>
          <p:cNvSpPr>
            <a:spLocks noGrp="1"/>
          </p:cNvSpPr>
          <p:nvPr>
            <p:ph type="body" sz="half" idx="2" hasCustomPrompt="1"/>
          </p:nvPr>
        </p:nvSpPr>
        <p:spPr>
          <a:xfrm>
            <a:off x="567039" y="2257621"/>
            <a:ext cx="5098750" cy="3943585"/>
          </a:xfrm>
        </p:spPr>
        <p:txBody>
          <a:bodyPr/>
          <a:lstStyle>
            <a:lvl1pPr marL="0" indent="0">
              <a:buNone/>
              <a:defRPr sz="1200">
                <a:latin typeface="Akkurat LL" panose="020B0504020101010102" pitchFamily="34" charset="-126"/>
                <a:ea typeface="Akkurat LL" panose="020B0504020101010102" pitchFamily="34" charset="-126"/>
                <a:cs typeface="Akkurat LL" panose="020B0504020101010102" pitchFamily="34" charset="-126"/>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add content]</a:t>
            </a:r>
          </a:p>
        </p:txBody>
      </p:sp>
      <p:sp>
        <p:nvSpPr>
          <p:cNvPr id="5" name="Date Placeholder 4">
            <a:extLst>
              <a:ext uri="{FF2B5EF4-FFF2-40B4-BE49-F238E27FC236}">
                <a16:creationId xmlns:a16="http://schemas.microsoft.com/office/drawing/2014/main" id="{551043C8-8B93-427A-B1E9-91B8B594F153}"/>
              </a:ext>
            </a:extLst>
          </p:cNvPr>
          <p:cNvSpPr>
            <a:spLocks noGrp="1"/>
          </p:cNvSpPr>
          <p:nvPr>
            <p:ph type="dt" sz="half" idx="10"/>
          </p:nvPr>
        </p:nvSpPr>
        <p:spPr/>
        <p:txBody>
          <a:bodyPr/>
          <a:lstStyle>
            <a:lvl1pPr>
              <a:defRPr>
                <a:latin typeface="Akkurat LL" panose="020B0504020101010102" pitchFamily="34" charset="-126"/>
                <a:ea typeface="Akkurat LL" panose="020B0504020101010102" pitchFamily="34" charset="-126"/>
                <a:cs typeface="Akkurat LL" panose="020B0504020101010102" pitchFamily="34" charset="-126"/>
              </a:defRPr>
            </a:lvl1pPr>
          </a:lstStyle>
          <a:p>
            <a:fld id="{45306305-F57F-4D0B-939D-3033F407DBB8}" type="datetime4">
              <a:rPr lang="en-US" smtClean="0"/>
              <a:pPr/>
              <a:t>October 2, 2024</a:t>
            </a:fld>
            <a:endParaRPr lang="en-US"/>
          </a:p>
        </p:txBody>
      </p:sp>
      <p:sp>
        <p:nvSpPr>
          <p:cNvPr id="6" name="Footer Placeholder 5">
            <a:extLst>
              <a:ext uri="{FF2B5EF4-FFF2-40B4-BE49-F238E27FC236}">
                <a16:creationId xmlns:a16="http://schemas.microsoft.com/office/drawing/2014/main" id="{4E38E192-3F9A-45D3-ACFB-FAC89A71B2A1}"/>
              </a:ext>
            </a:extLst>
          </p:cNvPr>
          <p:cNvSpPr>
            <a:spLocks noGrp="1"/>
          </p:cNvSpPr>
          <p:nvPr>
            <p:ph type="ftr" sz="quarter" idx="11"/>
          </p:nvPr>
        </p:nvSpPr>
        <p:spPr/>
        <p:txBody>
          <a:bodyPr/>
          <a:lstStyle>
            <a:lvl1pPr>
              <a:defRPr>
                <a:latin typeface="Akkurat LL" panose="020B0504020101010102" pitchFamily="34" charset="-126"/>
                <a:ea typeface="Akkurat LL" panose="020B0504020101010102" pitchFamily="34" charset="-126"/>
                <a:cs typeface="Akkurat LL" panose="020B0504020101010102" pitchFamily="34" charset="-126"/>
              </a:defRPr>
            </a:lvl1pPr>
          </a:lstStyle>
          <a:p>
            <a:r>
              <a:rPr lang="en-US"/>
              <a:t>S&amp;P Global Engineering Solutions – Internal Use Only</a:t>
            </a:r>
          </a:p>
        </p:txBody>
      </p:sp>
      <p:sp>
        <p:nvSpPr>
          <p:cNvPr id="7" name="Slide Number Placeholder 6">
            <a:extLst>
              <a:ext uri="{FF2B5EF4-FFF2-40B4-BE49-F238E27FC236}">
                <a16:creationId xmlns:a16="http://schemas.microsoft.com/office/drawing/2014/main" id="{88725343-4115-4C36-929A-12123083C5EF}"/>
              </a:ext>
            </a:extLst>
          </p:cNvPr>
          <p:cNvSpPr>
            <a:spLocks noGrp="1"/>
          </p:cNvSpPr>
          <p:nvPr>
            <p:ph type="sldNum" sz="quarter" idx="12"/>
          </p:nvPr>
        </p:nvSpPr>
        <p:spPr/>
        <p:txBody>
          <a:bodyPr/>
          <a:lstStyle>
            <a:lvl1pPr>
              <a:defRPr>
                <a:latin typeface="Akkurat LL" panose="020B0504020101010102" pitchFamily="34" charset="-126"/>
                <a:ea typeface="Akkurat LL" panose="020B0504020101010102" pitchFamily="34" charset="-126"/>
                <a:cs typeface="Akkurat LL" panose="020B0504020101010102" pitchFamily="34" charset="-126"/>
              </a:defRPr>
            </a:lvl1pPr>
          </a:lstStyle>
          <a:p>
            <a:fld id="{5C0461DF-BA7E-4A6E-8E65-15AD0484CCD9}" type="slidenum">
              <a:rPr lang="en-US" smtClean="0"/>
              <a:pPr/>
              <a:t>‹#›</a:t>
            </a:fld>
            <a:endParaRPr lang="en-US"/>
          </a:p>
        </p:txBody>
      </p:sp>
      <p:sp>
        <p:nvSpPr>
          <p:cNvPr id="8" name="Title 7">
            <a:extLst>
              <a:ext uri="{FF2B5EF4-FFF2-40B4-BE49-F238E27FC236}">
                <a16:creationId xmlns:a16="http://schemas.microsoft.com/office/drawing/2014/main" id="{18CCE458-F83E-44C2-B2F1-F53F7D8532E8}"/>
              </a:ext>
            </a:extLst>
          </p:cNvPr>
          <p:cNvSpPr>
            <a:spLocks noGrp="1"/>
          </p:cNvSpPr>
          <p:nvPr>
            <p:ph type="title" hasCustomPrompt="1"/>
          </p:nvPr>
        </p:nvSpPr>
        <p:spPr>
          <a:xfrm>
            <a:off x="567039" y="570074"/>
            <a:ext cx="5093207" cy="1385726"/>
          </a:xfrm>
          <a:prstGeom prst="rect">
            <a:avLst/>
          </a:prstGeom>
        </p:spPr>
        <p:txBody>
          <a:bodyPr anchor="b"/>
          <a:lstStyle>
            <a:lvl1pPr>
              <a:defRPr>
                <a:latin typeface="Akkurat LL" panose="020B0504020101010102" pitchFamily="34" charset="-126"/>
                <a:ea typeface="Akkurat LL" panose="020B0504020101010102" pitchFamily="34" charset="-126"/>
                <a:cs typeface="Akkurat LL" panose="020B0504020101010102" pitchFamily="34" charset="-126"/>
              </a:defRPr>
            </a:lvl1pPr>
          </a:lstStyle>
          <a:p>
            <a:r>
              <a:rPr lang="en-US" dirty="0"/>
              <a:t>[Headline]</a:t>
            </a:r>
          </a:p>
        </p:txBody>
      </p:sp>
      <p:cxnSp>
        <p:nvCxnSpPr>
          <p:cNvPr id="15" name="Straight Connector 14">
            <a:extLst>
              <a:ext uri="{FF2B5EF4-FFF2-40B4-BE49-F238E27FC236}">
                <a16:creationId xmlns:a16="http://schemas.microsoft.com/office/drawing/2014/main" id="{15D256FB-1CFC-42B7-BE62-7F49A482A929}"/>
              </a:ext>
            </a:extLst>
          </p:cNvPr>
          <p:cNvCxnSpPr/>
          <p:nvPr userDrawn="1"/>
        </p:nvCxnSpPr>
        <p:spPr>
          <a:xfrm>
            <a:off x="-395621"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6019D0E-FF32-459E-97E4-9BB716B7A631}"/>
              </a:ext>
            </a:extLst>
          </p:cNvPr>
          <p:cNvCxnSpPr/>
          <p:nvPr userDrawn="1"/>
        </p:nvCxnSpPr>
        <p:spPr>
          <a:xfrm>
            <a:off x="12192000" y="6209536"/>
            <a:ext cx="395621" cy="0"/>
          </a:xfrm>
          <a:prstGeom prst="line">
            <a:avLst/>
          </a:prstGeom>
          <a:ln w="31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3C383DF4-34AF-4B3C-A154-D199CB5156F0}"/>
              </a:ext>
            </a:extLst>
          </p:cNvPr>
          <p:cNvSpPr txBox="1"/>
          <p:nvPr userDrawn="1"/>
        </p:nvSpPr>
        <p:spPr>
          <a:xfrm>
            <a:off x="-1162279" y="6084779"/>
            <a:ext cx="1082336" cy="142555"/>
          </a:xfrm>
          <a:prstGeom prst="rect">
            <a:avLst/>
          </a:prstGeom>
          <a:noFill/>
        </p:spPr>
        <p:txBody>
          <a:bodyPr wrap="square" lIns="0" tIns="0" rIns="0" bIns="0" rtlCol="0">
            <a:noAutofit/>
          </a:bodyPr>
          <a:lstStyle/>
          <a:p>
            <a:pPr algn="r"/>
            <a:r>
              <a:rPr lang="en-US" sz="700" dirty="0">
                <a:solidFill>
                  <a:schemeClr val="bg2">
                    <a:lumMod val="50000"/>
                  </a:schemeClr>
                </a:solidFill>
                <a:latin typeface="Akkurat LL" panose="020B0504020101010102" pitchFamily="34" charset="-126"/>
                <a:ea typeface="Akkurat LL" panose="020B0504020101010102" pitchFamily="34" charset="-126"/>
                <a:cs typeface="Akkurat LL" panose="020B0504020101010102" pitchFamily="34" charset="-126"/>
              </a:rPr>
              <a:t>No content below the line</a:t>
            </a:r>
          </a:p>
        </p:txBody>
      </p:sp>
      <p:sp>
        <p:nvSpPr>
          <p:cNvPr id="20" name="TextBox 19">
            <a:extLst>
              <a:ext uri="{FF2B5EF4-FFF2-40B4-BE49-F238E27FC236}">
                <a16:creationId xmlns:a16="http://schemas.microsoft.com/office/drawing/2014/main" id="{6DE34798-F2B1-4980-95F7-C1599F3B7D4C}"/>
              </a:ext>
            </a:extLst>
          </p:cNvPr>
          <p:cNvSpPr txBox="1"/>
          <p:nvPr userDrawn="1"/>
        </p:nvSpPr>
        <p:spPr>
          <a:xfrm>
            <a:off x="12287024" y="6093488"/>
            <a:ext cx="1236181" cy="142555"/>
          </a:xfrm>
          <a:prstGeom prst="rect">
            <a:avLst/>
          </a:prstGeom>
          <a:noFill/>
        </p:spPr>
        <p:txBody>
          <a:bodyPr wrap="square" lIns="0" tIns="0" rIns="0" bIns="0" rtlCol="0">
            <a:noAutofit/>
          </a:bodyPr>
          <a:lstStyle/>
          <a:p>
            <a:pPr algn="l"/>
            <a:r>
              <a:rPr lang="en-US" sz="700" dirty="0">
                <a:solidFill>
                  <a:schemeClr val="bg2">
                    <a:lumMod val="50000"/>
                  </a:schemeClr>
                </a:solidFill>
                <a:latin typeface="Akkurat LL" panose="020B0504020101010102" pitchFamily="34" charset="-126"/>
                <a:ea typeface="Akkurat LL" panose="020B0504020101010102" pitchFamily="34" charset="-126"/>
                <a:cs typeface="Akkurat LL" panose="020B0504020101010102" pitchFamily="34" charset="-126"/>
              </a:rPr>
              <a:t>No content below the line</a:t>
            </a:r>
          </a:p>
        </p:txBody>
      </p:sp>
      <p:grpSp>
        <p:nvGrpSpPr>
          <p:cNvPr id="73" name="Group 72">
            <a:extLst>
              <a:ext uri="{FF2B5EF4-FFF2-40B4-BE49-F238E27FC236}">
                <a16:creationId xmlns:a16="http://schemas.microsoft.com/office/drawing/2014/main" id="{607467C2-B91E-41AB-BA5E-261BD2637B37}"/>
              </a:ext>
            </a:extLst>
          </p:cNvPr>
          <p:cNvGrpSpPr/>
          <p:nvPr userDrawn="1"/>
        </p:nvGrpSpPr>
        <p:grpSpPr>
          <a:xfrm>
            <a:off x="12192996" y="647700"/>
            <a:ext cx="139664" cy="5046663"/>
            <a:chOff x="12192996" y="647700"/>
            <a:chExt cx="139664" cy="5046663"/>
          </a:xfrm>
        </p:grpSpPr>
        <p:cxnSp>
          <p:nvCxnSpPr>
            <p:cNvPr id="74" name="Straight Connector 73">
              <a:extLst>
                <a:ext uri="{FF2B5EF4-FFF2-40B4-BE49-F238E27FC236}">
                  <a16:creationId xmlns:a16="http://schemas.microsoft.com/office/drawing/2014/main" id="{2DF21283-8F19-4BB7-98FF-C9FBF6E276A5}"/>
                </a:ext>
              </a:extLst>
            </p:cNvPr>
            <p:cNvCxnSpPr/>
            <p:nvPr userDrawn="1"/>
          </p:nvCxnSpPr>
          <p:spPr>
            <a:xfrm>
              <a:off x="12192996"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75" name="Group 74">
              <a:extLst>
                <a:ext uri="{FF2B5EF4-FFF2-40B4-BE49-F238E27FC236}">
                  <a16:creationId xmlns:a16="http://schemas.microsoft.com/office/drawing/2014/main" id="{5E94881C-C047-4686-98D9-FA9563CA33CA}"/>
                </a:ext>
              </a:extLst>
            </p:cNvPr>
            <p:cNvGrpSpPr/>
            <p:nvPr userDrawn="1"/>
          </p:nvGrpSpPr>
          <p:grpSpPr>
            <a:xfrm>
              <a:off x="12202508" y="647700"/>
              <a:ext cx="130152" cy="5046663"/>
              <a:chOff x="12202508" y="647700"/>
              <a:chExt cx="130152" cy="5046663"/>
            </a:xfrm>
          </p:grpSpPr>
          <p:cxnSp>
            <p:nvCxnSpPr>
              <p:cNvPr id="76" name="Straight Connector 75">
                <a:extLst>
                  <a:ext uri="{FF2B5EF4-FFF2-40B4-BE49-F238E27FC236}">
                    <a16:creationId xmlns:a16="http://schemas.microsoft.com/office/drawing/2014/main" id="{6998B2EF-E7DD-4D13-8920-7BA654D235A6}"/>
                  </a:ext>
                </a:extLst>
              </p:cNvPr>
              <p:cNvCxnSpPr/>
              <p:nvPr userDrawn="1"/>
            </p:nvCxnSpPr>
            <p:spPr>
              <a:xfrm>
                <a:off x="12202508"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849C8C9-6B17-4EF5-8974-7D79D6A896CA}"/>
                  </a:ext>
                </a:extLst>
              </p:cNvPr>
              <p:cNvCxnSpPr/>
              <p:nvPr userDrawn="1"/>
            </p:nvCxnSpPr>
            <p:spPr>
              <a:xfrm>
                <a:off x="12202508"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6D542EE6-DD72-4212-878D-2DC9A523C75C}"/>
                  </a:ext>
                </a:extLst>
              </p:cNvPr>
              <p:cNvCxnSpPr/>
              <p:nvPr userDrawn="1"/>
            </p:nvCxnSpPr>
            <p:spPr>
              <a:xfrm>
                <a:off x="12202508"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E9D36CC9-C44F-4F31-91B1-6F6183D9096B}"/>
                  </a:ext>
                </a:extLst>
              </p:cNvPr>
              <p:cNvCxnSpPr/>
              <p:nvPr userDrawn="1"/>
            </p:nvCxnSpPr>
            <p:spPr>
              <a:xfrm>
                <a:off x="12202508"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CF9EAC1-0269-4115-98BF-A8695F5EEEE6}"/>
                  </a:ext>
                </a:extLst>
              </p:cNvPr>
              <p:cNvCxnSpPr/>
              <p:nvPr userDrawn="1"/>
            </p:nvCxnSpPr>
            <p:spPr>
              <a:xfrm>
                <a:off x="12202508"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81" name="Group 80">
            <a:extLst>
              <a:ext uri="{FF2B5EF4-FFF2-40B4-BE49-F238E27FC236}">
                <a16:creationId xmlns:a16="http://schemas.microsoft.com/office/drawing/2014/main" id="{5A1B023F-3FFB-4432-A637-0087742169AC}"/>
              </a:ext>
            </a:extLst>
          </p:cNvPr>
          <p:cNvGrpSpPr/>
          <p:nvPr userDrawn="1"/>
        </p:nvGrpSpPr>
        <p:grpSpPr>
          <a:xfrm>
            <a:off x="-130152" y="647700"/>
            <a:ext cx="130152" cy="5046663"/>
            <a:chOff x="-130152" y="647700"/>
            <a:chExt cx="130152" cy="5046663"/>
          </a:xfrm>
        </p:grpSpPr>
        <p:cxnSp>
          <p:nvCxnSpPr>
            <p:cNvPr id="82" name="Straight Connector 81">
              <a:extLst>
                <a:ext uri="{FF2B5EF4-FFF2-40B4-BE49-F238E27FC236}">
                  <a16:creationId xmlns:a16="http://schemas.microsoft.com/office/drawing/2014/main" id="{E9157ACD-A708-446E-BA08-8ABA138452F1}"/>
                </a:ext>
              </a:extLst>
            </p:cNvPr>
            <p:cNvCxnSpPr/>
            <p:nvPr userDrawn="1"/>
          </p:nvCxnSpPr>
          <p:spPr>
            <a:xfrm>
              <a:off x="-130152" y="5694363"/>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A35FEBBB-6FF4-4962-A5D1-9492720A09A2}"/>
                </a:ext>
              </a:extLst>
            </p:cNvPr>
            <p:cNvCxnSpPr/>
            <p:nvPr userDrawn="1"/>
          </p:nvCxnSpPr>
          <p:spPr>
            <a:xfrm>
              <a:off x="-130152" y="261801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1B6C3A59-2A6C-4FA0-8ACD-FA252B97E943}"/>
                </a:ext>
              </a:extLst>
            </p:cNvPr>
            <p:cNvCxnSpPr/>
            <p:nvPr userDrawn="1"/>
          </p:nvCxnSpPr>
          <p:spPr>
            <a:xfrm>
              <a:off x="-130152" y="1954558"/>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A26BCAC7-CEA8-442F-A559-3F4E44BDC1E1}"/>
                </a:ext>
              </a:extLst>
            </p:cNvPr>
            <p:cNvCxnSpPr/>
            <p:nvPr userDrawn="1"/>
          </p:nvCxnSpPr>
          <p:spPr>
            <a:xfrm>
              <a:off x="-130152" y="1299411"/>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9943CB7D-FCF0-48F4-BEA7-B94F8532516B}"/>
                </a:ext>
              </a:extLst>
            </p:cNvPr>
            <p:cNvCxnSpPr/>
            <p:nvPr userDrawn="1"/>
          </p:nvCxnSpPr>
          <p:spPr>
            <a:xfrm>
              <a:off x="-130152" y="64770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98AE0A84-25B5-483F-9FC6-D34178F270FE}"/>
                </a:ext>
              </a:extLst>
            </p:cNvPr>
            <p:cNvCxnSpPr/>
            <p:nvPr userDrawn="1"/>
          </p:nvCxnSpPr>
          <p:spPr>
            <a:xfrm>
              <a:off x="-130152" y="1622630"/>
              <a:ext cx="130152" cy="0"/>
            </a:xfrm>
            <a:prstGeom prst="line">
              <a:avLst/>
            </a:prstGeom>
            <a:ln w="3175" cap="flat" cmpd="sng" algn="ctr">
              <a:solidFill>
                <a:srgbClr val="C2C4C3"/>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0B643A0A-DDE6-4A58-8121-C422A7300B85}"/>
              </a:ext>
            </a:extLst>
          </p:cNvPr>
          <p:cNvGrpSpPr/>
          <p:nvPr userDrawn="1"/>
        </p:nvGrpSpPr>
        <p:grpSpPr>
          <a:xfrm>
            <a:off x="-1325" y="6871033"/>
            <a:ext cx="12192000" cy="143299"/>
            <a:chOff x="-1325" y="6871033"/>
            <a:chExt cx="12192000" cy="143299"/>
          </a:xfrm>
        </p:grpSpPr>
        <p:sp>
          <p:nvSpPr>
            <p:cNvPr id="90" name="Rectangle 89">
              <a:extLst>
                <a:ext uri="{FF2B5EF4-FFF2-40B4-BE49-F238E27FC236}">
                  <a16:creationId xmlns:a16="http://schemas.microsoft.com/office/drawing/2014/main" id="{08D1AA8E-DBB0-4C4B-AE6B-EE691E847CDC}"/>
                </a:ext>
              </a:extLst>
            </p:cNvPr>
            <p:cNvSpPr/>
            <p:nvPr userDrawn="1"/>
          </p:nvSpPr>
          <p:spPr>
            <a:xfrm>
              <a:off x="-1325" y="6871033"/>
              <a:ext cx="12192000" cy="143299"/>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r"/>
              <a:r>
                <a:rPr lang="en-US" sz="600" b="0" baseline="0" dirty="0">
                  <a:solidFill>
                    <a:srgbClr val="000000"/>
                  </a:solidFill>
                  <a:latin typeface="Akkurat LL" panose="020B0504020101010102" pitchFamily="34" charset="-126"/>
                  <a:ea typeface="Akkurat LL" panose="020B0504020101010102" pitchFamily="34" charset="-126"/>
                  <a:cs typeface="Akkurat LL" panose="020B0504020101010102" pitchFamily="34" charset="-126"/>
                </a:rPr>
                <a:t>Default Footer text on all slides is “S&amp;P Global Engineering Solutions – Internal Use Only” </a:t>
              </a:r>
              <a:r>
                <a:rPr lang="en-US" sz="600" b="1" baseline="0" dirty="0">
                  <a:solidFill>
                    <a:srgbClr val="000000"/>
                  </a:solidFill>
                  <a:latin typeface="Akkurat LL" panose="020B0504020101010102" pitchFamily="34" charset="-126"/>
                  <a:ea typeface="Akkurat LL" panose="020B0504020101010102" pitchFamily="34" charset="-126"/>
                  <a:cs typeface="Akkurat LL" panose="020B0504020101010102" pitchFamily="34" charset="-126"/>
                </a:rPr>
                <a:t>– to change / remove use </a:t>
              </a:r>
              <a:r>
                <a:rPr lang="en-US" sz="600" baseline="0" dirty="0">
                  <a:solidFill>
                    <a:srgbClr val="000000"/>
                  </a:solidFill>
                  <a:latin typeface="Akkurat LL" panose="020B0504020101010102" pitchFamily="34" charset="-126"/>
                  <a:ea typeface="Akkurat LL" panose="020B0504020101010102" pitchFamily="34" charset="-126"/>
                  <a:cs typeface="Akkurat LL" panose="020B0504020101010102" pitchFamily="34" charset="-126"/>
                </a:rPr>
                <a:t>Insert Tab </a:t>
              </a:r>
              <a:r>
                <a:rPr lang="en-US" sz="600" baseline="0" dirty="0">
                  <a:solidFill>
                    <a:srgbClr val="000000"/>
                  </a:solidFill>
                  <a:latin typeface="Akkurat LL" panose="020B0504020101010102" pitchFamily="34" charset="-126"/>
                  <a:ea typeface="Akkurat LL" panose="020B0504020101010102" pitchFamily="34" charset="-126"/>
                  <a:cs typeface="Akkurat LL" panose="020B0504020101010102" pitchFamily="34" charset="-126"/>
                  <a:sym typeface="Wingdings 3" panose="05040102010807070707" pitchFamily="18" charset="2"/>
                </a:rPr>
                <a:t> Header &amp; Footer Enter / change text  Click Apply All. </a:t>
              </a:r>
              <a:endParaRPr lang="en-US" sz="600" baseline="0" dirty="0">
                <a:solidFill>
                  <a:srgbClr val="000000"/>
                </a:solidFill>
                <a:latin typeface="Akkurat LL" panose="020B0504020101010102" pitchFamily="34" charset="-126"/>
                <a:ea typeface="Akkurat LL" panose="020B0504020101010102" pitchFamily="34" charset="-126"/>
                <a:cs typeface="Akkurat LL" panose="020B0504020101010102" pitchFamily="34" charset="-126"/>
              </a:endParaRPr>
            </a:p>
          </p:txBody>
        </p:sp>
        <p:sp>
          <p:nvSpPr>
            <p:cNvPr id="91" name="Rectangle 90">
              <a:extLst>
                <a:ext uri="{FF2B5EF4-FFF2-40B4-BE49-F238E27FC236}">
                  <a16:creationId xmlns:a16="http://schemas.microsoft.com/office/drawing/2014/main" id="{A4EABDD5-9D53-41BE-84E2-0DAC76779421}"/>
                </a:ext>
              </a:extLst>
            </p:cNvPr>
            <p:cNvSpPr/>
            <p:nvPr userDrawn="1"/>
          </p:nvSpPr>
          <p:spPr>
            <a:xfrm>
              <a:off x="-1325" y="6871033"/>
              <a:ext cx="6477571" cy="1432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tIns="0" rIns="45720" bIns="0" rtlCol="0" anchor="ctr"/>
            <a:lstStyle/>
            <a:p>
              <a:pPr algn="l"/>
              <a:r>
                <a:rPr lang="en-US" sz="600" b="0" baseline="0" dirty="0">
                  <a:solidFill>
                    <a:srgbClr val="000000"/>
                  </a:solidFill>
                  <a:latin typeface="Akkurat LL" panose="020B0504020101010102" pitchFamily="34" charset="-126"/>
                  <a:ea typeface="Akkurat LL" panose="020B0504020101010102" pitchFamily="34" charset="-126"/>
                  <a:cs typeface="Akkurat LL" panose="020B0504020101010102" pitchFamily="34" charset="-126"/>
                </a:rPr>
                <a:t>Always copy slides into a new presentation using </a:t>
              </a:r>
              <a:r>
                <a:rPr lang="en-US" sz="600" b="1" baseline="0" dirty="0">
                  <a:solidFill>
                    <a:srgbClr val="000000"/>
                  </a:solidFill>
                  <a:latin typeface="Akkurat LL" panose="020B0504020101010102" pitchFamily="34" charset="-126"/>
                  <a:ea typeface="Akkurat LL" panose="020B0504020101010102" pitchFamily="34" charset="-126"/>
                  <a:cs typeface="Akkurat LL" panose="020B0504020101010102" pitchFamily="34" charset="-126"/>
                </a:rPr>
                <a:t>Paste Options / Paste  Special </a:t>
              </a:r>
              <a:r>
                <a:rPr lang="en-US" sz="600" b="1" baseline="0" dirty="0">
                  <a:solidFill>
                    <a:srgbClr val="000000"/>
                  </a:solidFill>
                  <a:latin typeface="Akkurat LL" panose="020B0504020101010102" pitchFamily="34" charset="-126"/>
                  <a:ea typeface="Akkurat LL" panose="020B0504020101010102" pitchFamily="34" charset="-126"/>
                  <a:cs typeface="Akkurat LL" panose="020B0504020101010102" pitchFamily="34" charset="-126"/>
                  <a:sym typeface="Wingdings 3" panose="05040102010807070707" pitchFamily="18" charset="2"/>
                </a:rPr>
                <a:t> Use Destination Theme</a:t>
              </a:r>
              <a:endParaRPr lang="en-US" sz="600" baseline="0" dirty="0">
                <a:solidFill>
                  <a:srgbClr val="000000"/>
                </a:solidFill>
                <a:latin typeface="Akkurat LL" panose="020B0504020101010102" pitchFamily="34" charset="-126"/>
                <a:ea typeface="Akkurat LL" panose="020B0504020101010102" pitchFamily="34" charset="-126"/>
                <a:cs typeface="Akkurat LL" panose="020B0504020101010102" pitchFamily="34" charset="-126"/>
              </a:endParaRPr>
            </a:p>
          </p:txBody>
        </p:sp>
      </p:grpSp>
      <p:sp>
        <p:nvSpPr>
          <p:cNvPr id="92" name="Rectangle 91">
            <a:extLst>
              <a:ext uri="{FF2B5EF4-FFF2-40B4-BE49-F238E27FC236}">
                <a16:creationId xmlns:a16="http://schemas.microsoft.com/office/drawing/2014/main" id="{8161154C-724E-4877-AFF8-FAD67B3FCA26}"/>
              </a:ext>
            </a:extLst>
          </p:cNvPr>
          <p:cNvSpPr/>
          <p:nvPr userDrawn="1"/>
        </p:nvSpPr>
        <p:spPr>
          <a:xfrm>
            <a:off x="-1352483" y="-10547"/>
            <a:ext cx="1272540" cy="97095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rgbClr val="000000"/>
              </a:solidFill>
              <a:latin typeface="Akkurat LL" panose="020B0504020101010102" pitchFamily="34" charset="-126"/>
              <a:ea typeface="Akkurat LL" panose="020B0504020101010102" pitchFamily="34" charset="-126"/>
              <a:cs typeface="Akkurat LL" panose="020B0504020101010102" pitchFamily="34" charset="-126"/>
            </a:endParaRPr>
          </a:p>
        </p:txBody>
      </p:sp>
      <p:sp>
        <p:nvSpPr>
          <p:cNvPr id="67" name="Rectangle 66">
            <a:extLst>
              <a:ext uri="{FF2B5EF4-FFF2-40B4-BE49-F238E27FC236}">
                <a16:creationId xmlns:a16="http://schemas.microsoft.com/office/drawing/2014/main" id="{F4A58843-23D3-4734-AFEA-B414D4E09D9C}"/>
              </a:ext>
            </a:extLst>
          </p:cNvPr>
          <p:cNvSpPr/>
          <p:nvPr userDrawn="1"/>
        </p:nvSpPr>
        <p:spPr>
          <a:xfrm>
            <a:off x="12257314" y="-10547"/>
            <a:ext cx="1272540" cy="970953"/>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r>
              <a:rPr lang="en-US" sz="800" dirty="0">
                <a:solidFill>
                  <a:srgbClr val="000000"/>
                </a:solidFill>
                <a:latin typeface="Akkurat LL" panose="020B0504020101010102" pitchFamily="34" charset="-126"/>
                <a:ea typeface="Akkurat LL" panose="020B0504020101010102" pitchFamily="34" charset="-126"/>
                <a:cs typeface="Akkurat LL" panose="020B0504020101010102" pitchFamily="34" charset="-126"/>
              </a:rPr>
              <a:t>When adding colors, </a:t>
            </a:r>
            <a:r>
              <a:rPr lang="en-US" sz="800" b="1" dirty="0">
                <a:solidFill>
                  <a:srgbClr val="000000"/>
                </a:solidFill>
                <a:latin typeface="Akkurat LL" panose="020B0504020101010102" pitchFamily="34" charset="-126"/>
                <a:ea typeface="Akkurat LL" panose="020B0504020101010102" pitchFamily="34" charset="-126"/>
                <a:cs typeface="Akkurat LL" panose="020B0504020101010102" pitchFamily="34" charset="-126"/>
              </a:rPr>
              <a:t>don’t use the variants or the Standard Colors </a:t>
            </a:r>
            <a:r>
              <a:rPr lang="en-US" sz="800" dirty="0">
                <a:solidFill>
                  <a:srgbClr val="000000"/>
                </a:solidFill>
                <a:latin typeface="Akkurat LL" panose="020B0504020101010102" pitchFamily="34" charset="-126"/>
                <a:ea typeface="Akkurat LL" panose="020B0504020101010102" pitchFamily="34" charset="-126"/>
                <a:cs typeface="Akkurat LL" panose="020B0504020101010102" pitchFamily="34" charset="-126"/>
              </a:rPr>
              <a:t>of the Theme Colors. </a:t>
            </a:r>
          </a:p>
          <a:p>
            <a:pPr algn="l">
              <a:lnSpc>
                <a:spcPct val="90000"/>
              </a:lnSpc>
              <a:spcBef>
                <a:spcPts val="600"/>
              </a:spcBef>
            </a:pPr>
            <a:r>
              <a:rPr lang="en-US" sz="800" dirty="0">
                <a:solidFill>
                  <a:srgbClr val="000000"/>
                </a:solidFill>
                <a:latin typeface="Akkurat LL" panose="020B0504020101010102" pitchFamily="34" charset="-126"/>
                <a:ea typeface="Akkurat LL" panose="020B0504020101010102" pitchFamily="34" charset="-126"/>
                <a:cs typeface="Akkurat LL" panose="020B0504020101010102" pitchFamily="34" charset="-126"/>
              </a:rPr>
              <a:t>Only use the </a:t>
            </a:r>
            <a:r>
              <a:rPr lang="en-US" sz="800" b="1" dirty="0">
                <a:solidFill>
                  <a:srgbClr val="000000"/>
                </a:solidFill>
                <a:latin typeface="Akkurat LL" panose="020B0504020101010102" pitchFamily="34" charset="-126"/>
                <a:ea typeface="Akkurat LL" panose="020B0504020101010102" pitchFamily="34" charset="-126"/>
                <a:cs typeface="Akkurat LL" panose="020B0504020101010102" pitchFamily="34" charset="-126"/>
              </a:rPr>
              <a:t>Data Visualization colors </a:t>
            </a:r>
            <a:r>
              <a:rPr lang="en-US" sz="800" dirty="0">
                <a:solidFill>
                  <a:srgbClr val="000000"/>
                </a:solidFill>
                <a:latin typeface="Akkurat LL" panose="020B0504020101010102" pitchFamily="34" charset="-126"/>
                <a:ea typeface="Akkurat LL" panose="020B0504020101010102" pitchFamily="34" charset="-126"/>
                <a:cs typeface="Akkurat LL" panose="020B0504020101010102" pitchFamily="34" charset="-126"/>
              </a:rPr>
              <a:t>for charts. </a:t>
            </a:r>
          </a:p>
        </p:txBody>
      </p:sp>
      <p:grpSp>
        <p:nvGrpSpPr>
          <p:cNvPr id="68" name="Group 67">
            <a:extLst>
              <a:ext uri="{FF2B5EF4-FFF2-40B4-BE49-F238E27FC236}">
                <a16:creationId xmlns:a16="http://schemas.microsoft.com/office/drawing/2014/main" id="{9D8E272B-3C66-4E7D-A0E4-4A06273C3A41}"/>
              </a:ext>
            </a:extLst>
          </p:cNvPr>
          <p:cNvGrpSpPr/>
          <p:nvPr userDrawn="1"/>
        </p:nvGrpSpPr>
        <p:grpSpPr>
          <a:xfrm>
            <a:off x="12257314" y="1051487"/>
            <a:ext cx="1272540" cy="3085386"/>
            <a:chOff x="12257314" y="1051487"/>
            <a:chExt cx="1272540" cy="3085386"/>
          </a:xfrm>
        </p:grpSpPr>
        <p:sp>
          <p:nvSpPr>
            <p:cNvPr id="69" name="Rectangle 68">
              <a:extLst>
                <a:ext uri="{FF2B5EF4-FFF2-40B4-BE49-F238E27FC236}">
                  <a16:creationId xmlns:a16="http://schemas.microsoft.com/office/drawing/2014/main" id="{336FE848-CA52-4854-BF6B-285DAE372E01}"/>
                </a:ext>
              </a:extLst>
            </p:cNvPr>
            <p:cNvSpPr/>
            <p:nvPr userDrawn="1"/>
          </p:nvSpPr>
          <p:spPr>
            <a:xfrm>
              <a:off x="12257314" y="1051487"/>
              <a:ext cx="1272540" cy="3085386"/>
            </a:xfrm>
            <a:prstGeom prst="rect">
              <a:avLst/>
            </a:pr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rIns="45720" rtlCol="0" anchor="t"/>
            <a:lstStyle/>
            <a:p>
              <a:pPr algn="l">
                <a:lnSpc>
                  <a:spcPct val="90000"/>
                </a:lnSpc>
                <a:spcBef>
                  <a:spcPts val="600"/>
                </a:spcBef>
              </a:pPr>
              <a:endParaRPr lang="en-US" sz="800" dirty="0">
                <a:solidFill>
                  <a:schemeClr val="tx1"/>
                </a:solidFill>
                <a:latin typeface="Akkurat LL" panose="020B0504020101010102" pitchFamily="34" charset="-126"/>
                <a:ea typeface="Akkurat LL" panose="020B0504020101010102" pitchFamily="34" charset="-126"/>
                <a:cs typeface="Akkurat LL" panose="020B0504020101010102" pitchFamily="34" charset="-126"/>
              </a:endParaRPr>
            </a:p>
          </p:txBody>
        </p:sp>
        <p:sp>
          <p:nvSpPr>
            <p:cNvPr id="70" name="TextBox 69">
              <a:extLst>
                <a:ext uri="{FF2B5EF4-FFF2-40B4-BE49-F238E27FC236}">
                  <a16:creationId xmlns:a16="http://schemas.microsoft.com/office/drawing/2014/main" id="{17EA3C61-3BB1-44BD-91C7-7050576C0201}"/>
                </a:ext>
              </a:extLst>
            </p:cNvPr>
            <p:cNvSpPr txBox="1"/>
            <p:nvPr userDrawn="1"/>
          </p:nvSpPr>
          <p:spPr>
            <a:xfrm>
              <a:off x="12494753" y="3360230"/>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latin typeface="Akkurat LL" panose="020B0504020101010102" pitchFamily="34" charset="-126"/>
                  <a:ea typeface="Akkurat LL" panose="020B0504020101010102" pitchFamily="34" charset="-126"/>
                  <a:cs typeface="Akkurat LL" panose="020B0504020101010102" pitchFamily="34" charset="-126"/>
                </a:rPr>
                <a:t>Data Visualization colors in correct order. </a:t>
              </a:r>
            </a:p>
          </p:txBody>
        </p:sp>
        <p:sp>
          <p:nvSpPr>
            <p:cNvPr id="71" name="Freeform: Shape 70">
              <a:extLst>
                <a:ext uri="{FF2B5EF4-FFF2-40B4-BE49-F238E27FC236}">
                  <a16:creationId xmlns:a16="http://schemas.microsoft.com/office/drawing/2014/main" id="{9FC8BCE3-3CCD-45B7-92D2-066591836916}"/>
                </a:ext>
              </a:extLst>
            </p:cNvPr>
            <p:cNvSpPr/>
            <p:nvPr userDrawn="1"/>
          </p:nvSpPr>
          <p:spPr>
            <a:xfrm>
              <a:off x="12292693" y="2388620"/>
              <a:ext cx="166007" cy="1012638"/>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kkurat LL" panose="020B0504020101010102" pitchFamily="34" charset="-126"/>
                <a:ea typeface="Akkurat LL" panose="020B0504020101010102" pitchFamily="34" charset="-126"/>
                <a:cs typeface="Akkurat LL" panose="020B0504020101010102" pitchFamily="34" charset="-126"/>
              </a:endParaRPr>
            </a:p>
          </p:txBody>
        </p:sp>
        <p:sp>
          <p:nvSpPr>
            <p:cNvPr id="72" name="TextBox 71">
              <a:extLst>
                <a:ext uri="{FF2B5EF4-FFF2-40B4-BE49-F238E27FC236}">
                  <a16:creationId xmlns:a16="http://schemas.microsoft.com/office/drawing/2014/main" id="{20B7941B-A3DF-4B81-9BED-4DAD101ECB21}"/>
                </a:ext>
              </a:extLst>
            </p:cNvPr>
            <p:cNvSpPr txBox="1"/>
            <p:nvPr userDrawn="1"/>
          </p:nvSpPr>
          <p:spPr>
            <a:xfrm>
              <a:off x="12386052" y="1119751"/>
              <a:ext cx="1038123" cy="98553"/>
            </a:xfrm>
            <a:prstGeom prst="rect">
              <a:avLst/>
            </a:prstGeom>
            <a:noFill/>
          </p:spPr>
          <p:txBody>
            <a:bodyPr wrap="square" lIns="0" tIns="0" rIns="0" bIns="0" rtlCol="0">
              <a:spAutoFit/>
            </a:bodyPr>
            <a:lstStyle/>
            <a:p>
              <a:pPr algn="l">
                <a:lnSpc>
                  <a:spcPct val="90000"/>
                </a:lnSpc>
              </a:pPr>
              <a:r>
                <a:rPr lang="en-US" sz="700" b="1" dirty="0">
                  <a:solidFill>
                    <a:srgbClr val="000000"/>
                  </a:solidFill>
                  <a:latin typeface="Akkurat LL" panose="020B0504020101010102" pitchFamily="34" charset="-126"/>
                  <a:ea typeface="Akkurat LL" panose="020B0504020101010102" pitchFamily="34" charset="-126"/>
                  <a:cs typeface="Akkurat LL" panose="020B0504020101010102" pitchFamily="34" charset="-126"/>
                </a:rPr>
                <a:t>Primary Brand Colors</a:t>
              </a:r>
              <a:endParaRPr lang="en-US" sz="700" dirty="0">
                <a:solidFill>
                  <a:srgbClr val="000000"/>
                </a:solidFill>
                <a:latin typeface="Akkurat LL" panose="020B0504020101010102" pitchFamily="34" charset="-126"/>
                <a:ea typeface="Akkurat LL" panose="020B0504020101010102" pitchFamily="34" charset="-126"/>
                <a:cs typeface="Akkurat LL" panose="020B0504020101010102" pitchFamily="34" charset="-126"/>
              </a:endParaRPr>
            </a:p>
          </p:txBody>
        </p:sp>
        <p:sp>
          <p:nvSpPr>
            <p:cNvPr id="127" name="Freeform: Shape 126">
              <a:extLst>
                <a:ext uri="{FF2B5EF4-FFF2-40B4-BE49-F238E27FC236}">
                  <a16:creationId xmlns:a16="http://schemas.microsoft.com/office/drawing/2014/main" id="{1D1CF571-F47A-4F28-8B73-4E37C1B1039D}"/>
                </a:ext>
              </a:extLst>
            </p:cNvPr>
            <p:cNvSpPr/>
            <p:nvPr userDrawn="1"/>
          </p:nvSpPr>
          <p:spPr>
            <a:xfrm flipH="1" flipV="1">
              <a:off x="13337378" y="1169084"/>
              <a:ext cx="130289" cy="364835"/>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 name="connsiteX0" fmla="*/ 95250 w 106476"/>
                <a:gd name="connsiteY0" fmla="*/ 0 h 579664"/>
                <a:gd name="connsiteX1" fmla="*/ 0 w 106476"/>
                <a:gd name="connsiteY1" fmla="*/ 0 h 579664"/>
                <a:gd name="connsiteX2" fmla="*/ 0 w 106476"/>
                <a:gd name="connsiteY2" fmla="*/ 579664 h 579664"/>
                <a:gd name="connsiteX3" fmla="*/ 106476 w 106476"/>
                <a:gd name="connsiteY3" fmla="*/ 579664 h 579664"/>
                <a:gd name="connsiteX0" fmla="*/ 95250 w 166008"/>
                <a:gd name="connsiteY0" fmla="*/ 0 h 587232"/>
                <a:gd name="connsiteX1" fmla="*/ 0 w 166008"/>
                <a:gd name="connsiteY1" fmla="*/ 0 h 587232"/>
                <a:gd name="connsiteX2" fmla="*/ 0 w 166008"/>
                <a:gd name="connsiteY2" fmla="*/ 579664 h 587232"/>
                <a:gd name="connsiteX3" fmla="*/ 166008 w 166008"/>
                <a:gd name="connsiteY3" fmla="*/ 587232 h 587232"/>
                <a:gd name="connsiteX0" fmla="*/ 95250 w 166008"/>
                <a:gd name="connsiteY0" fmla="*/ 0 h 579664"/>
                <a:gd name="connsiteX1" fmla="*/ 0 w 166008"/>
                <a:gd name="connsiteY1" fmla="*/ 0 h 579664"/>
                <a:gd name="connsiteX2" fmla="*/ 0 w 166008"/>
                <a:gd name="connsiteY2" fmla="*/ 579664 h 579664"/>
                <a:gd name="connsiteX3" fmla="*/ 166008 w 166008"/>
                <a:gd name="connsiteY3" fmla="*/ 579664 h 579664"/>
                <a:gd name="connsiteX0" fmla="*/ 95250 w 130289"/>
                <a:gd name="connsiteY0" fmla="*/ 0 h 579664"/>
                <a:gd name="connsiteX1" fmla="*/ 0 w 130289"/>
                <a:gd name="connsiteY1" fmla="*/ 0 h 579664"/>
                <a:gd name="connsiteX2" fmla="*/ 0 w 130289"/>
                <a:gd name="connsiteY2" fmla="*/ 579664 h 579664"/>
                <a:gd name="connsiteX3" fmla="*/ 130289 w 130289"/>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30289" h="579664">
                  <a:moveTo>
                    <a:pt x="95250" y="0"/>
                  </a:moveTo>
                  <a:lnTo>
                    <a:pt x="0" y="0"/>
                  </a:lnTo>
                  <a:lnTo>
                    <a:pt x="0" y="579664"/>
                  </a:lnTo>
                  <a:lnTo>
                    <a:pt x="130289"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kkurat LL" panose="020B0504020101010102" pitchFamily="34" charset="-126"/>
                <a:ea typeface="Akkurat LL" panose="020B0504020101010102" pitchFamily="34" charset="-126"/>
                <a:cs typeface="Akkurat LL" panose="020B0504020101010102" pitchFamily="34" charset="-126"/>
              </a:endParaRPr>
            </a:p>
          </p:txBody>
        </p:sp>
        <p:sp>
          <p:nvSpPr>
            <p:cNvPr id="128" name="Freeform: Shape 127">
              <a:extLst>
                <a:ext uri="{FF2B5EF4-FFF2-40B4-BE49-F238E27FC236}">
                  <a16:creationId xmlns:a16="http://schemas.microsoft.com/office/drawing/2014/main" id="{2A056D20-5052-460E-9F0C-73C6EBB5B408}"/>
                </a:ext>
              </a:extLst>
            </p:cNvPr>
            <p:cNvSpPr/>
            <p:nvPr userDrawn="1"/>
          </p:nvSpPr>
          <p:spPr>
            <a:xfrm flipH="1">
              <a:off x="13304700" y="2605092"/>
              <a:ext cx="166007" cy="1168992"/>
            </a:xfrm>
            <a:custGeom>
              <a:avLst/>
              <a:gdLst>
                <a:gd name="connsiteX0" fmla="*/ 95250 w 103414"/>
                <a:gd name="connsiteY0" fmla="*/ 0 h 579664"/>
                <a:gd name="connsiteX1" fmla="*/ 0 w 103414"/>
                <a:gd name="connsiteY1" fmla="*/ 0 h 579664"/>
                <a:gd name="connsiteX2" fmla="*/ 0 w 103414"/>
                <a:gd name="connsiteY2" fmla="*/ 579664 h 579664"/>
                <a:gd name="connsiteX3" fmla="*/ 103414 w 103414"/>
                <a:gd name="connsiteY3" fmla="*/ 579664 h 579664"/>
                <a:gd name="connsiteX0" fmla="*/ 95250 w 160564"/>
                <a:gd name="connsiteY0" fmla="*/ 0 h 579664"/>
                <a:gd name="connsiteX1" fmla="*/ 0 w 160564"/>
                <a:gd name="connsiteY1" fmla="*/ 0 h 579664"/>
                <a:gd name="connsiteX2" fmla="*/ 0 w 160564"/>
                <a:gd name="connsiteY2" fmla="*/ 579664 h 579664"/>
                <a:gd name="connsiteX3" fmla="*/ 160564 w 160564"/>
                <a:gd name="connsiteY3" fmla="*/ 576943 h 579664"/>
                <a:gd name="connsiteX0" fmla="*/ 95250 w 166007"/>
                <a:gd name="connsiteY0" fmla="*/ 0 h 579664"/>
                <a:gd name="connsiteX1" fmla="*/ 0 w 166007"/>
                <a:gd name="connsiteY1" fmla="*/ 0 h 579664"/>
                <a:gd name="connsiteX2" fmla="*/ 0 w 166007"/>
                <a:gd name="connsiteY2" fmla="*/ 579664 h 579664"/>
                <a:gd name="connsiteX3" fmla="*/ 166007 w 166007"/>
                <a:gd name="connsiteY3" fmla="*/ 579664 h 579664"/>
              </a:gdLst>
              <a:ahLst/>
              <a:cxnLst>
                <a:cxn ang="0">
                  <a:pos x="connsiteX0" y="connsiteY0"/>
                </a:cxn>
                <a:cxn ang="0">
                  <a:pos x="connsiteX1" y="connsiteY1"/>
                </a:cxn>
                <a:cxn ang="0">
                  <a:pos x="connsiteX2" y="connsiteY2"/>
                </a:cxn>
                <a:cxn ang="0">
                  <a:pos x="connsiteX3" y="connsiteY3"/>
                </a:cxn>
              </a:cxnLst>
              <a:rect l="l" t="t" r="r" b="b"/>
              <a:pathLst>
                <a:path w="166007" h="579664">
                  <a:moveTo>
                    <a:pt x="95250" y="0"/>
                  </a:moveTo>
                  <a:lnTo>
                    <a:pt x="0" y="0"/>
                  </a:lnTo>
                  <a:lnTo>
                    <a:pt x="0" y="579664"/>
                  </a:lnTo>
                  <a:lnTo>
                    <a:pt x="166007" y="579664"/>
                  </a:lnTo>
                </a:path>
              </a:pathLst>
            </a:custGeom>
            <a:noFill/>
            <a:ln w="12700" cap="flat" cmpd="sng" algn="ctr">
              <a:solidFill>
                <a:srgbClr val="000000"/>
              </a:solidFill>
              <a:prstDash val="solid"/>
              <a:miter lim="8000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Akkurat LL" panose="020B0504020101010102" pitchFamily="34" charset="-126"/>
                <a:ea typeface="Akkurat LL" panose="020B0504020101010102" pitchFamily="34" charset="-126"/>
                <a:cs typeface="Akkurat LL" panose="020B0504020101010102" pitchFamily="34" charset="-126"/>
              </a:endParaRPr>
            </a:p>
          </p:txBody>
        </p:sp>
        <p:sp>
          <p:nvSpPr>
            <p:cNvPr id="129" name="TextBox 128">
              <a:extLst>
                <a:ext uri="{FF2B5EF4-FFF2-40B4-BE49-F238E27FC236}">
                  <a16:creationId xmlns:a16="http://schemas.microsoft.com/office/drawing/2014/main" id="{09B34095-1465-47A1-AB1D-80BE93CEE138}"/>
                </a:ext>
              </a:extLst>
            </p:cNvPr>
            <p:cNvSpPr txBox="1"/>
            <p:nvPr userDrawn="1"/>
          </p:nvSpPr>
          <p:spPr>
            <a:xfrm>
              <a:off x="12494753" y="3709681"/>
              <a:ext cx="841982" cy="290849"/>
            </a:xfrm>
            <a:prstGeom prst="rect">
              <a:avLst/>
            </a:prstGeom>
            <a:noFill/>
          </p:spPr>
          <p:txBody>
            <a:bodyPr wrap="square" lIns="0" tIns="0" rIns="0" bIns="0" rtlCol="0">
              <a:spAutoFit/>
            </a:bodyPr>
            <a:lstStyle/>
            <a:p>
              <a:pPr algn="l">
                <a:lnSpc>
                  <a:spcPct val="90000"/>
                </a:lnSpc>
              </a:pPr>
              <a:r>
                <a:rPr lang="en-US" sz="700" b="1" dirty="0">
                  <a:solidFill>
                    <a:srgbClr val="000000"/>
                  </a:solidFill>
                  <a:latin typeface="Akkurat LL" panose="020B0504020101010102" pitchFamily="34" charset="-126"/>
                  <a:ea typeface="Akkurat LL" panose="020B0504020101010102" pitchFamily="34" charset="-126"/>
                  <a:cs typeface="Akkurat LL" panose="020B0504020101010102" pitchFamily="34" charset="-126"/>
                </a:rPr>
                <a:t>Lighter / Darker versions for Data Visualizations only. </a:t>
              </a:r>
            </a:p>
          </p:txBody>
        </p:sp>
        <p:pic>
          <p:nvPicPr>
            <p:cNvPr id="130" name="Picture 129">
              <a:extLst>
                <a:ext uri="{FF2B5EF4-FFF2-40B4-BE49-F238E27FC236}">
                  <a16:creationId xmlns:a16="http://schemas.microsoft.com/office/drawing/2014/main" id="{4D13E51C-896C-433B-A5FF-883F9EE43E47}"/>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2343753" y="1289200"/>
              <a:ext cx="1097249" cy="2017719"/>
            </a:xfrm>
            <a:prstGeom prst="rect">
              <a:avLst/>
            </a:prstGeom>
          </p:spPr>
        </p:pic>
        <p:sp>
          <p:nvSpPr>
            <p:cNvPr id="131" name="Rectangle 130">
              <a:extLst>
                <a:ext uri="{FF2B5EF4-FFF2-40B4-BE49-F238E27FC236}">
                  <a16:creationId xmlns:a16="http://schemas.microsoft.com/office/drawing/2014/main" id="{2B5AB5CC-90AD-42C7-BB73-F0FCD761B14B}"/>
                </a:ext>
              </a:extLst>
            </p:cNvPr>
            <p:cNvSpPr/>
            <p:nvPr userDrawn="1"/>
          </p:nvSpPr>
          <p:spPr>
            <a:xfrm>
              <a:off x="12353371" y="1616205"/>
              <a:ext cx="1074126" cy="479902"/>
            </a:xfrm>
            <a:prstGeom prst="rect">
              <a:avLst/>
            </a:prstGeom>
            <a:solidFill>
              <a:srgbClr val="FFFFFF">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100" b="1" dirty="0">
                  <a:solidFill>
                    <a:srgbClr val="000000"/>
                  </a:solidFill>
                  <a:latin typeface="Akkurat LL" panose="020B0504020101010102" pitchFamily="34" charset="-126"/>
                  <a:ea typeface="Akkurat LL" panose="020B0504020101010102" pitchFamily="34" charset="-126"/>
                  <a:cs typeface="Akkurat LL" panose="020B0504020101010102" pitchFamily="34" charset="-126"/>
                </a:rPr>
                <a:t>Do not use these variants!</a:t>
              </a:r>
            </a:p>
          </p:txBody>
        </p:sp>
        <p:sp>
          <p:nvSpPr>
            <p:cNvPr id="132" name="Rectangle 131">
              <a:extLst>
                <a:ext uri="{FF2B5EF4-FFF2-40B4-BE49-F238E27FC236}">
                  <a16:creationId xmlns:a16="http://schemas.microsoft.com/office/drawing/2014/main" id="{F76CE769-2BEB-48C1-8CA7-391FEF864E0E}"/>
                </a:ext>
              </a:extLst>
            </p:cNvPr>
            <p:cNvSpPr/>
            <p:nvPr userDrawn="1"/>
          </p:nvSpPr>
          <p:spPr>
            <a:xfrm>
              <a:off x="12357206" y="2338634"/>
              <a:ext cx="1074370"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latin typeface="Akkurat LL" panose="020B0504020101010102" pitchFamily="34" charset="-126"/>
                <a:ea typeface="Akkurat LL" panose="020B0504020101010102" pitchFamily="34" charset="-126"/>
                <a:cs typeface="Akkurat LL" panose="020B0504020101010102" pitchFamily="34" charset="-126"/>
              </a:endParaRPr>
            </a:p>
          </p:txBody>
        </p:sp>
        <p:sp>
          <p:nvSpPr>
            <p:cNvPr id="133" name="Rectangle 132">
              <a:extLst>
                <a:ext uri="{FF2B5EF4-FFF2-40B4-BE49-F238E27FC236}">
                  <a16:creationId xmlns:a16="http://schemas.microsoft.com/office/drawing/2014/main" id="{077D9859-C0B2-44E0-AD1D-FD26733D83DA}"/>
                </a:ext>
              </a:extLst>
            </p:cNvPr>
            <p:cNvSpPr/>
            <p:nvPr userDrawn="1"/>
          </p:nvSpPr>
          <p:spPr>
            <a:xfrm>
              <a:off x="12781010" y="1481846"/>
              <a:ext cx="644483" cy="110735"/>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latin typeface="Akkurat LL" panose="020B0504020101010102" pitchFamily="34" charset="-126"/>
                <a:ea typeface="Akkurat LL" panose="020B0504020101010102" pitchFamily="34" charset="-126"/>
                <a:cs typeface="Akkurat LL" panose="020B0504020101010102" pitchFamily="34" charset="-126"/>
              </a:endParaRPr>
            </a:p>
          </p:txBody>
        </p:sp>
        <p:sp>
          <p:nvSpPr>
            <p:cNvPr id="134" name="Rectangle 133">
              <a:extLst>
                <a:ext uri="{FF2B5EF4-FFF2-40B4-BE49-F238E27FC236}">
                  <a16:creationId xmlns:a16="http://schemas.microsoft.com/office/drawing/2014/main" id="{DEEC4F13-D7A2-4001-8418-B83179B919BC}"/>
                </a:ext>
              </a:extLst>
            </p:cNvPr>
            <p:cNvSpPr/>
            <p:nvPr userDrawn="1"/>
          </p:nvSpPr>
          <p:spPr>
            <a:xfrm>
              <a:off x="12357206" y="2449369"/>
              <a:ext cx="1074370" cy="427471"/>
            </a:xfrm>
            <a:prstGeom prst="rect">
              <a:avLst/>
            </a:prstGeom>
            <a:noFill/>
            <a:ln w="6350" cap="flat" cmpd="sng" algn="ctr">
              <a:solidFill>
                <a:srgbClr val="000000"/>
              </a:solidFill>
              <a:prstDash val="dash"/>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latin typeface="Akkurat LL" panose="020B0504020101010102" pitchFamily="34" charset="-126"/>
                <a:ea typeface="Akkurat LL" panose="020B0504020101010102" pitchFamily="34" charset="-126"/>
                <a:cs typeface="Akkurat LL" panose="020B0504020101010102" pitchFamily="34" charset="-126"/>
              </a:endParaRPr>
            </a:p>
          </p:txBody>
        </p:sp>
        <p:grpSp>
          <p:nvGrpSpPr>
            <p:cNvPr id="135" name="Group 134">
              <a:extLst>
                <a:ext uri="{FF2B5EF4-FFF2-40B4-BE49-F238E27FC236}">
                  <a16:creationId xmlns:a16="http://schemas.microsoft.com/office/drawing/2014/main" id="{148C427F-D272-44D2-834F-6DFEDD02BC23}"/>
                </a:ext>
              </a:extLst>
            </p:cNvPr>
            <p:cNvGrpSpPr/>
            <p:nvPr userDrawn="1"/>
          </p:nvGrpSpPr>
          <p:grpSpPr>
            <a:xfrm>
              <a:off x="12364752" y="2345932"/>
              <a:ext cx="1055431" cy="88186"/>
              <a:chOff x="914335" y="6913770"/>
              <a:chExt cx="1109884" cy="100584"/>
            </a:xfrm>
            <a:noFill/>
          </p:grpSpPr>
          <p:sp>
            <p:nvSpPr>
              <p:cNvPr id="146" name="Rectangle 145">
                <a:extLst>
                  <a:ext uri="{FF2B5EF4-FFF2-40B4-BE49-F238E27FC236}">
                    <a16:creationId xmlns:a16="http://schemas.microsoft.com/office/drawing/2014/main" id="{B59A0478-6E49-4D98-84A6-0961262102CA}"/>
                  </a:ext>
                </a:extLst>
              </p:cNvPr>
              <p:cNvSpPr/>
              <p:nvPr/>
            </p:nvSpPr>
            <p:spPr>
              <a:xfrm>
                <a:off x="9143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Akkurat LL" panose="020B0504020101010102" pitchFamily="34" charset="-126"/>
                    <a:ea typeface="Akkurat LL" panose="020B0504020101010102" pitchFamily="34" charset="-126"/>
                    <a:cs typeface="Akkurat LL" panose="020B0504020101010102" pitchFamily="34" charset="-126"/>
                  </a:rPr>
                  <a:t>1</a:t>
                </a:r>
              </a:p>
            </p:txBody>
          </p:sp>
          <p:sp>
            <p:nvSpPr>
              <p:cNvPr id="147" name="Rectangle 146">
                <a:extLst>
                  <a:ext uri="{FF2B5EF4-FFF2-40B4-BE49-F238E27FC236}">
                    <a16:creationId xmlns:a16="http://schemas.microsoft.com/office/drawing/2014/main" id="{047D932A-A694-4519-991D-D97DF9B57751}"/>
                  </a:ext>
                </a:extLst>
              </p:cNvPr>
              <p:cNvSpPr/>
              <p:nvPr/>
            </p:nvSpPr>
            <p:spPr>
              <a:xfrm>
                <a:off x="113862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Akkurat LL" panose="020B0504020101010102" pitchFamily="34" charset="-126"/>
                    <a:ea typeface="Akkurat LL" panose="020B0504020101010102" pitchFamily="34" charset="-126"/>
                    <a:cs typeface="Akkurat LL" panose="020B0504020101010102" pitchFamily="34" charset="-126"/>
                  </a:rPr>
                  <a:t>3</a:t>
                </a:r>
              </a:p>
            </p:txBody>
          </p:sp>
          <p:sp>
            <p:nvSpPr>
              <p:cNvPr id="148" name="Rectangle 147">
                <a:extLst>
                  <a:ext uri="{FF2B5EF4-FFF2-40B4-BE49-F238E27FC236}">
                    <a16:creationId xmlns:a16="http://schemas.microsoft.com/office/drawing/2014/main" id="{EF0F7CF1-686F-4EFD-9629-02F26E004698}"/>
                  </a:ext>
                </a:extLst>
              </p:cNvPr>
              <p:cNvSpPr/>
              <p:nvPr/>
            </p:nvSpPr>
            <p:spPr>
              <a:xfrm>
                <a:off x="1026479"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Akkurat LL" panose="020B0504020101010102" pitchFamily="34" charset="-126"/>
                    <a:ea typeface="Akkurat LL" panose="020B0504020101010102" pitchFamily="34" charset="-126"/>
                    <a:cs typeface="Akkurat LL" panose="020B0504020101010102" pitchFamily="34" charset="-126"/>
                  </a:rPr>
                  <a:t>2</a:t>
                </a:r>
              </a:p>
            </p:txBody>
          </p:sp>
          <p:sp>
            <p:nvSpPr>
              <p:cNvPr id="149" name="Rectangle 148">
                <a:extLst>
                  <a:ext uri="{FF2B5EF4-FFF2-40B4-BE49-F238E27FC236}">
                    <a16:creationId xmlns:a16="http://schemas.microsoft.com/office/drawing/2014/main" id="{22E9D753-0937-4FE5-92CB-35E8294FE0D7}"/>
                  </a:ext>
                </a:extLst>
              </p:cNvPr>
              <p:cNvSpPr/>
              <p:nvPr/>
            </p:nvSpPr>
            <p:spPr>
              <a:xfrm>
                <a:off x="1250766"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400" b="1" i="0" u="none" strike="noStrike" kern="0" cap="none" spc="0" normalizeH="0" baseline="0" noProof="0" dirty="0">
                    <a:ln>
                      <a:noFill/>
                    </a:ln>
                    <a:solidFill>
                      <a:srgbClr val="FFFFFF"/>
                    </a:solidFill>
                    <a:effectLst/>
                    <a:uLnTx/>
                    <a:uFillTx/>
                    <a:latin typeface="Akkurat LL" panose="020B0504020101010102" pitchFamily="34" charset="-126"/>
                    <a:ea typeface="Akkurat LL" panose="020B0504020101010102" pitchFamily="34" charset="-126"/>
                    <a:cs typeface="Akkurat LL" panose="020B0504020101010102" pitchFamily="34" charset="-126"/>
                  </a:rPr>
                  <a:t>4</a:t>
                </a:r>
              </a:p>
            </p:txBody>
          </p:sp>
          <p:sp>
            <p:nvSpPr>
              <p:cNvPr id="150" name="Rectangle 149">
                <a:extLst>
                  <a:ext uri="{FF2B5EF4-FFF2-40B4-BE49-F238E27FC236}">
                    <a16:creationId xmlns:a16="http://schemas.microsoft.com/office/drawing/2014/main" id="{EB74A8B5-691E-4537-93E2-370CC74938DB}"/>
                  </a:ext>
                </a:extLst>
              </p:cNvPr>
              <p:cNvSpPr/>
              <p:nvPr/>
            </p:nvSpPr>
            <p:spPr>
              <a:xfrm>
                <a:off x="1362910"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Akkurat LL" panose="020B0504020101010102" pitchFamily="34" charset="-126"/>
                    <a:ea typeface="Akkurat LL" panose="020B0504020101010102" pitchFamily="34" charset="-126"/>
                    <a:cs typeface="Akkurat LL" panose="020B0504020101010102" pitchFamily="34" charset="-126"/>
                  </a:rPr>
                  <a:t>5</a:t>
                </a:r>
              </a:p>
            </p:txBody>
          </p:sp>
          <p:sp>
            <p:nvSpPr>
              <p:cNvPr id="151" name="Rectangle 150">
                <a:extLst>
                  <a:ext uri="{FF2B5EF4-FFF2-40B4-BE49-F238E27FC236}">
                    <a16:creationId xmlns:a16="http://schemas.microsoft.com/office/drawing/2014/main" id="{14EB5F14-E487-4F32-8AC6-D97F77A31298}"/>
                  </a:ext>
                </a:extLst>
              </p:cNvPr>
              <p:cNvSpPr/>
              <p:nvPr/>
            </p:nvSpPr>
            <p:spPr>
              <a:xfrm>
                <a:off x="1475053"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Akkurat LL" panose="020B0504020101010102" pitchFamily="34" charset="-126"/>
                    <a:ea typeface="Akkurat LL" panose="020B0504020101010102" pitchFamily="34" charset="-126"/>
                    <a:cs typeface="Akkurat LL" panose="020B0504020101010102" pitchFamily="34" charset="-126"/>
                  </a:rPr>
                  <a:t>6</a:t>
                </a:r>
              </a:p>
            </p:txBody>
          </p:sp>
          <p:sp>
            <p:nvSpPr>
              <p:cNvPr id="152" name="Rectangle 151">
                <a:extLst>
                  <a:ext uri="{FF2B5EF4-FFF2-40B4-BE49-F238E27FC236}">
                    <a16:creationId xmlns:a16="http://schemas.microsoft.com/office/drawing/2014/main" id="{B14AA409-2A6D-429A-8B33-013EA09DB1C9}"/>
                  </a:ext>
                </a:extLst>
              </p:cNvPr>
              <p:cNvSpPr/>
              <p:nvPr/>
            </p:nvSpPr>
            <p:spPr>
              <a:xfrm>
                <a:off x="1587197"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Akkurat LL" panose="020B0504020101010102" pitchFamily="34" charset="-126"/>
                    <a:ea typeface="Akkurat LL" panose="020B0504020101010102" pitchFamily="34" charset="-126"/>
                    <a:cs typeface="Akkurat LL" panose="020B0504020101010102" pitchFamily="34" charset="-126"/>
                  </a:rPr>
                  <a:t>7</a:t>
                </a:r>
              </a:p>
            </p:txBody>
          </p:sp>
          <p:sp>
            <p:nvSpPr>
              <p:cNvPr id="153" name="Rectangle 152">
                <a:extLst>
                  <a:ext uri="{FF2B5EF4-FFF2-40B4-BE49-F238E27FC236}">
                    <a16:creationId xmlns:a16="http://schemas.microsoft.com/office/drawing/2014/main" id="{A4D87BE8-9941-49E5-91EA-E3E08FDCE28A}"/>
                  </a:ext>
                </a:extLst>
              </p:cNvPr>
              <p:cNvSpPr/>
              <p:nvPr/>
            </p:nvSpPr>
            <p:spPr>
              <a:xfrm>
                <a:off x="1699342"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Akkurat LL" panose="020B0504020101010102" pitchFamily="34" charset="-126"/>
                    <a:ea typeface="Akkurat LL" panose="020B0504020101010102" pitchFamily="34" charset="-126"/>
                    <a:cs typeface="Akkurat LL" panose="020B0504020101010102" pitchFamily="34" charset="-126"/>
                  </a:rPr>
                  <a:t>8</a:t>
                </a:r>
              </a:p>
            </p:txBody>
          </p:sp>
          <p:sp>
            <p:nvSpPr>
              <p:cNvPr id="154" name="Rectangle 153">
                <a:extLst>
                  <a:ext uri="{FF2B5EF4-FFF2-40B4-BE49-F238E27FC236}">
                    <a16:creationId xmlns:a16="http://schemas.microsoft.com/office/drawing/2014/main" id="{32370BFA-8320-4D7F-BA0E-9C1BF1E084BC}"/>
                  </a:ext>
                </a:extLst>
              </p:cNvPr>
              <p:cNvSpPr/>
              <p:nvPr/>
            </p:nvSpPr>
            <p:spPr>
              <a:xfrm>
                <a:off x="1811488"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pt-BR" sz="400" b="1" i="0" u="none" strike="noStrike" kern="0" cap="none" spc="0" normalizeH="0" baseline="0" noProof="0" dirty="0">
                    <a:ln>
                      <a:noFill/>
                    </a:ln>
                    <a:solidFill>
                      <a:srgbClr val="FFFFFF"/>
                    </a:solidFill>
                    <a:effectLst/>
                    <a:uLnTx/>
                    <a:uFillTx/>
                    <a:latin typeface="Akkurat LL" panose="020B0504020101010102" pitchFamily="34" charset="-126"/>
                    <a:ea typeface="Akkurat LL" panose="020B0504020101010102" pitchFamily="34" charset="-126"/>
                    <a:cs typeface="Akkurat LL" panose="020B0504020101010102" pitchFamily="34" charset="-126"/>
                  </a:rPr>
                  <a:t>9</a:t>
                </a:r>
              </a:p>
            </p:txBody>
          </p:sp>
          <p:sp>
            <p:nvSpPr>
              <p:cNvPr id="155" name="Rectangle 154">
                <a:extLst>
                  <a:ext uri="{FF2B5EF4-FFF2-40B4-BE49-F238E27FC236}">
                    <a16:creationId xmlns:a16="http://schemas.microsoft.com/office/drawing/2014/main" id="{23014EB0-DB7C-481D-A3CA-6980C7543961}"/>
                  </a:ext>
                </a:extLst>
              </p:cNvPr>
              <p:cNvSpPr/>
              <p:nvPr/>
            </p:nvSpPr>
            <p:spPr>
              <a:xfrm>
                <a:off x="1923635" y="6913770"/>
                <a:ext cx="100584" cy="100584"/>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nchorCtr="0"/>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 b="1" i="0" u="none" strike="noStrike" kern="0" cap="none" spc="0" normalizeH="0" baseline="0" noProof="0" dirty="0">
                    <a:ln>
                      <a:noFill/>
                    </a:ln>
                    <a:solidFill>
                      <a:srgbClr val="FFFFFF"/>
                    </a:solidFill>
                    <a:effectLst/>
                    <a:uLnTx/>
                    <a:uFillTx/>
                    <a:latin typeface="Akkurat LL" panose="020B0504020101010102" pitchFamily="34" charset="-126"/>
                    <a:ea typeface="Akkurat LL" panose="020B0504020101010102" pitchFamily="34" charset="-126"/>
                    <a:cs typeface="Akkurat LL" panose="020B0504020101010102" pitchFamily="34" charset="-126"/>
                  </a:rPr>
                  <a:t>10</a:t>
                </a:r>
              </a:p>
            </p:txBody>
          </p:sp>
        </p:grpSp>
        <p:pic>
          <p:nvPicPr>
            <p:cNvPr id="136" name="Graphic 135" descr="Close with solid fill">
              <a:extLst>
                <a:ext uri="{FF2B5EF4-FFF2-40B4-BE49-F238E27FC236}">
                  <a16:creationId xmlns:a16="http://schemas.microsoft.com/office/drawing/2014/main" id="{20B51798-AF78-4078-9746-D3424A92106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359990" y="3132474"/>
              <a:ext cx="100919" cy="100919"/>
            </a:xfrm>
            <a:prstGeom prst="rect">
              <a:avLst/>
            </a:prstGeom>
          </p:spPr>
        </p:pic>
        <p:pic>
          <p:nvPicPr>
            <p:cNvPr id="137" name="Graphic 136" descr="Close with solid fill">
              <a:extLst>
                <a:ext uri="{FF2B5EF4-FFF2-40B4-BE49-F238E27FC236}">
                  <a16:creationId xmlns:a16="http://schemas.microsoft.com/office/drawing/2014/main" id="{BE032418-92A1-4E1A-8C09-A3D216178FA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468758" y="3132474"/>
              <a:ext cx="100919" cy="100919"/>
            </a:xfrm>
            <a:prstGeom prst="rect">
              <a:avLst/>
            </a:prstGeom>
          </p:spPr>
        </p:pic>
        <p:pic>
          <p:nvPicPr>
            <p:cNvPr id="138" name="Graphic 137" descr="Close with solid fill">
              <a:extLst>
                <a:ext uri="{FF2B5EF4-FFF2-40B4-BE49-F238E27FC236}">
                  <a16:creationId xmlns:a16="http://schemas.microsoft.com/office/drawing/2014/main" id="{905A376A-9A3D-4C3A-9C9C-738E9C12025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572765" y="3132473"/>
              <a:ext cx="100919" cy="100919"/>
            </a:xfrm>
            <a:prstGeom prst="rect">
              <a:avLst/>
            </a:prstGeom>
          </p:spPr>
        </p:pic>
        <p:pic>
          <p:nvPicPr>
            <p:cNvPr id="139" name="Graphic 138" descr="Close with solid fill">
              <a:extLst>
                <a:ext uri="{FF2B5EF4-FFF2-40B4-BE49-F238E27FC236}">
                  <a16:creationId xmlns:a16="http://schemas.microsoft.com/office/drawing/2014/main" id="{B25CCDCC-346E-4A47-87C4-F6846327D72C}"/>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679153" y="3132472"/>
              <a:ext cx="100919" cy="100919"/>
            </a:xfrm>
            <a:prstGeom prst="rect">
              <a:avLst/>
            </a:prstGeom>
          </p:spPr>
        </p:pic>
        <p:pic>
          <p:nvPicPr>
            <p:cNvPr id="140" name="Graphic 139" descr="Close with solid fill">
              <a:extLst>
                <a:ext uri="{FF2B5EF4-FFF2-40B4-BE49-F238E27FC236}">
                  <a16:creationId xmlns:a16="http://schemas.microsoft.com/office/drawing/2014/main" id="{6E24AC98-79D8-4568-9A1C-A55249435BAA}"/>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785541" y="3132471"/>
              <a:ext cx="100919" cy="100919"/>
            </a:xfrm>
            <a:prstGeom prst="rect">
              <a:avLst/>
            </a:prstGeom>
          </p:spPr>
        </p:pic>
        <p:pic>
          <p:nvPicPr>
            <p:cNvPr id="141" name="Graphic 140" descr="Close with solid fill">
              <a:extLst>
                <a:ext uri="{FF2B5EF4-FFF2-40B4-BE49-F238E27FC236}">
                  <a16:creationId xmlns:a16="http://schemas.microsoft.com/office/drawing/2014/main" id="{5A2E6131-42EA-4489-815F-FBF80F1E32C2}"/>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891929" y="3132470"/>
              <a:ext cx="100919" cy="100919"/>
            </a:xfrm>
            <a:prstGeom prst="rect">
              <a:avLst/>
            </a:prstGeom>
          </p:spPr>
        </p:pic>
        <p:pic>
          <p:nvPicPr>
            <p:cNvPr id="142" name="Graphic 141" descr="Close with solid fill">
              <a:extLst>
                <a:ext uri="{FF2B5EF4-FFF2-40B4-BE49-F238E27FC236}">
                  <a16:creationId xmlns:a16="http://schemas.microsoft.com/office/drawing/2014/main" id="{28CDE807-7922-48F9-AC2E-C583539356A0}"/>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2998317" y="3132469"/>
              <a:ext cx="100919" cy="100919"/>
            </a:xfrm>
            <a:prstGeom prst="rect">
              <a:avLst/>
            </a:prstGeom>
          </p:spPr>
        </p:pic>
        <p:pic>
          <p:nvPicPr>
            <p:cNvPr id="143" name="Graphic 142" descr="Close with solid fill">
              <a:extLst>
                <a:ext uri="{FF2B5EF4-FFF2-40B4-BE49-F238E27FC236}">
                  <a16:creationId xmlns:a16="http://schemas.microsoft.com/office/drawing/2014/main" id="{EB4DA3CB-8A65-4425-9F20-1DB51B5C0C41}"/>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104705" y="3132468"/>
              <a:ext cx="100919" cy="100919"/>
            </a:xfrm>
            <a:prstGeom prst="rect">
              <a:avLst/>
            </a:prstGeom>
          </p:spPr>
        </p:pic>
        <p:pic>
          <p:nvPicPr>
            <p:cNvPr id="144" name="Graphic 143" descr="Close with solid fill">
              <a:extLst>
                <a:ext uri="{FF2B5EF4-FFF2-40B4-BE49-F238E27FC236}">
                  <a16:creationId xmlns:a16="http://schemas.microsoft.com/office/drawing/2014/main" id="{DCE5CBE6-5A5C-41FA-A939-E25CD0CA77C5}"/>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211093" y="3132467"/>
              <a:ext cx="100919" cy="100919"/>
            </a:xfrm>
            <a:prstGeom prst="rect">
              <a:avLst/>
            </a:prstGeom>
          </p:spPr>
        </p:pic>
        <p:pic>
          <p:nvPicPr>
            <p:cNvPr id="145" name="Graphic 144" descr="Close with solid fill">
              <a:extLst>
                <a:ext uri="{FF2B5EF4-FFF2-40B4-BE49-F238E27FC236}">
                  <a16:creationId xmlns:a16="http://schemas.microsoft.com/office/drawing/2014/main" id="{29CCB93B-D43D-410C-A947-C02E98E8D016}"/>
                </a:ext>
              </a:extLst>
            </p:cNvPr>
            <p:cNvPicPr>
              <a:picLocks noChangeAspect="1"/>
            </p:cNvPicPr>
            <p:nvPr userDrawn="1"/>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17481" y="3132466"/>
              <a:ext cx="100919" cy="100919"/>
            </a:xfrm>
            <a:prstGeom prst="rect">
              <a:avLst/>
            </a:prstGeom>
          </p:spPr>
        </p:pic>
      </p:grpSp>
      <p:pic>
        <p:nvPicPr>
          <p:cNvPr id="88" name="SPG Engineering Solution White Red Small">
            <a:extLst>
              <a:ext uri="{FF2B5EF4-FFF2-40B4-BE49-F238E27FC236}">
                <a16:creationId xmlns:a16="http://schemas.microsoft.com/office/drawing/2014/main" id="{2F991D06-54BA-4A98-9708-0B9F6BBC8910}"/>
              </a:ext>
            </a:extLst>
          </p:cNvPr>
          <p:cNvPicPr>
            <a:picLocks noChangeAspect="1"/>
          </p:cNvPicPr>
          <p:nvPr userDrawn="1"/>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50300" y="6279195"/>
            <a:ext cx="1709928" cy="552260"/>
          </a:xfrm>
          <a:prstGeom prst="rect">
            <a:avLst/>
          </a:prstGeom>
        </p:spPr>
      </p:pic>
    </p:spTree>
    <p:extLst>
      <p:ext uri="{BB962C8B-B14F-4D97-AF65-F5344CB8AC3E}">
        <p14:creationId xmlns:p14="http://schemas.microsoft.com/office/powerpoint/2010/main" val="4130629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123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BB5D206-E942-4261-9B73-B4B74789A89B}" type="datetimeFigureOut">
              <a:rPr lang="en-GB" smtClean="0"/>
              <a:t>02/10/2024</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03107F6-2617-42CC-BC7C-2B685B44F4F7}" type="slidenum">
              <a:rPr lang="en-GB" smtClean="0"/>
              <a:t>‹#›</a:t>
            </a:fld>
            <a:endParaRPr lang="en-GB" dirty="0"/>
          </a:p>
        </p:txBody>
      </p:sp>
      <p:sp>
        <p:nvSpPr>
          <p:cNvPr id="5" name="Title Placeholder 1"/>
          <p:cNvSpPr>
            <a:spLocks noGrp="1"/>
          </p:cNvSpPr>
          <p:nvPr>
            <p:ph type="title"/>
          </p:nvPr>
        </p:nvSpPr>
        <p:spPr>
          <a:xfrm>
            <a:off x="346710" y="333231"/>
            <a:ext cx="10515600" cy="933739"/>
          </a:xfrm>
          <a:prstGeom prst="rect">
            <a:avLst/>
          </a:prstGeom>
        </p:spPr>
        <p:txBody>
          <a:bodyPr vert="horz" lIns="91440" tIns="45720" rIns="91440" bIns="45720" rtlCol="0" anchor="ctr">
            <a:normAutofit/>
          </a:bodyPr>
          <a:lstStyle>
            <a:lvl1pPr>
              <a:defRPr lang="en-GB" sz="2400" b="1" kern="1200" baseline="0" dirty="0">
                <a:solidFill>
                  <a:schemeClr val="tx2"/>
                </a:solidFill>
                <a:latin typeface="Poppins" pitchFamily="2" charset="77"/>
                <a:ea typeface="+mn-ea"/>
                <a:cs typeface="Poppins" pitchFamily="2" charset="77"/>
              </a:defRPr>
            </a:lvl1pPr>
          </a:lstStyle>
          <a:p>
            <a:r>
              <a:rPr lang="en-US" dirty="0"/>
              <a:t>Click to edit Master title style</a:t>
            </a:r>
            <a:endParaRPr lang="en-GB" dirty="0"/>
          </a:p>
        </p:txBody>
      </p:sp>
      <p:sp>
        <p:nvSpPr>
          <p:cNvPr id="6" name="Footer Placeholder 3">
            <a:extLst>
              <a:ext uri="{FF2B5EF4-FFF2-40B4-BE49-F238E27FC236}">
                <a16:creationId xmlns:a16="http://schemas.microsoft.com/office/drawing/2014/main" id="{1EAFA973-DF7F-F0C6-0F3A-3EE813A5C3A6}"/>
              </a:ext>
            </a:extLst>
          </p:cNvPr>
          <p:cNvSpPr txBox="1">
            <a:spLocks/>
          </p:cNvSpPr>
          <p:nvPr userDrawn="1"/>
        </p:nvSpPr>
        <p:spPr>
          <a:xfrm>
            <a:off x="308227" y="6443974"/>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1000" i="1" dirty="0"/>
              <a:t>Prof. Nawal K Prinja</a:t>
            </a:r>
          </a:p>
        </p:txBody>
      </p:sp>
    </p:spTree>
    <p:extLst>
      <p:ext uri="{BB962C8B-B14F-4D97-AF65-F5344CB8AC3E}">
        <p14:creationId xmlns:p14="http://schemas.microsoft.com/office/powerpoint/2010/main" val="28722150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Closing - Option 2">
    <p:bg>
      <p:bgPr>
        <a:solidFill>
          <a:srgbClr val="39B54A"/>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169BBA-D9D8-DDED-36E9-FAD6A92FB62A}"/>
              </a:ext>
            </a:extLst>
          </p:cNvPr>
          <p:cNvPicPr>
            <a:picLocks noChangeAspect="1"/>
          </p:cNvPicPr>
          <p:nvPr userDrawn="1"/>
        </p:nvPicPr>
        <p:blipFill>
          <a:blip r:embed="rId2" cstate="screen">
            <a:alphaModFix amt="44000"/>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0B3F5E6B-BD72-A9A4-7717-47F027446CAB}"/>
              </a:ext>
            </a:extLst>
          </p:cNvPr>
          <p:cNvSpPr/>
          <p:nvPr userDrawn="1"/>
        </p:nvSpPr>
        <p:spPr>
          <a:xfrm flipH="1">
            <a:off x="6095999" y="0"/>
            <a:ext cx="6096000" cy="6858000"/>
          </a:xfrm>
          <a:prstGeom prst="rect">
            <a:avLst/>
          </a:prstGeom>
          <a:solidFill>
            <a:srgbClr val="39B5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6" name="Thank you">
            <a:extLst>
              <a:ext uri="{FF2B5EF4-FFF2-40B4-BE49-F238E27FC236}">
                <a16:creationId xmlns:a16="http://schemas.microsoft.com/office/drawing/2014/main" id="{A2E587F9-477C-418F-BB90-240473AC55B9}"/>
              </a:ext>
            </a:extLst>
          </p:cNvPr>
          <p:cNvSpPr txBox="1"/>
          <p:nvPr userDrawn="1"/>
        </p:nvSpPr>
        <p:spPr>
          <a:xfrm>
            <a:off x="6876454" y="3658702"/>
            <a:ext cx="2907870" cy="43601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l">
              <a:defRPr sz="5000">
                <a:solidFill>
                  <a:srgbClr val="FFFFFF"/>
                </a:solidFill>
                <a:latin typeface="Graphik Semibold"/>
                <a:ea typeface="Graphik Semibold"/>
                <a:cs typeface="Graphik Semibold"/>
                <a:sym typeface="Graphik Semibold"/>
              </a:defRPr>
            </a:lvl1pPr>
          </a:lstStyle>
          <a:p>
            <a:r>
              <a:rPr sz="2500">
                <a:latin typeface="Trade Gothic Next" panose="020B0503040303020004" pitchFamily="34" charset="0"/>
                <a:cs typeface="Arial" panose="020B0604020202020204" pitchFamily="34" charset="0"/>
              </a:rPr>
              <a:t>Thank you</a:t>
            </a:r>
            <a:r>
              <a:rPr lang="en-US" sz="2500">
                <a:latin typeface="Trade Gothic Next" panose="020B0503040303020004" pitchFamily="34" charset="0"/>
                <a:cs typeface="Arial" panose="020B0604020202020204" pitchFamily="34" charset="0"/>
              </a:rPr>
              <a:t>.</a:t>
            </a:r>
            <a:endParaRPr sz="2500">
              <a:latin typeface="Trade Gothic Next" panose="020B0503040303020004" pitchFamily="34" charset="0"/>
              <a:cs typeface="Arial" panose="020B0604020202020204" pitchFamily="34" charset="0"/>
            </a:endParaRPr>
          </a:p>
        </p:txBody>
      </p:sp>
      <p:sp>
        <p:nvSpPr>
          <p:cNvPr id="11" name="Thank you.">
            <a:extLst>
              <a:ext uri="{FF2B5EF4-FFF2-40B4-BE49-F238E27FC236}">
                <a16:creationId xmlns:a16="http://schemas.microsoft.com/office/drawing/2014/main" id="{E8EA18F7-312B-4C3F-9BC6-D60C20C944F6}"/>
              </a:ext>
            </a:extLst>
          </p:cNvPr>
          <p:cNvSpPr txBox="1"/>
          <p:nvPr userDrawn="1"/>
        </p:nvSpPr>
        <p:spPr>
          <a:xfrm>
            <a:off x="1119089" y="6102450"/>
            <a:ext cx="6041061" cy="23596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25400" tIns="25400" rIns="25400" bIns="25400" anchor="ctr">
            <a:spAutoFit/>
          </a:bodyPr>
          <a:lstStyle>
            <a:lvl1pPr algn="l">
              <a:defRPr sz="5000">
                <a:solidFill>
                  <a:srgbClr val="FFFFFF"/>
                </a:solidFill>
                <a:latin typeface="Graphik Semibold"/>
                <a:ea typeface="Graphik Semibold"/>
                <a:cs typeface="Graphik Semibold"/>
                <a:sym typeface="Graphik Semibold"/>
              </a:defRPr>
            </a:lvl1pPr>
          </a:lstStyle>
          <a:p>
            <a:pPr algn="l"/>
            <a:r>
              <a:rPr lang="en-US" sz="1200" b="1">
                <a:solidFill>
                  <a:schemeClr val="bg1"/>
                </a:solidFill>
                <a:latin typeface="Arial" panose="020B0604020202020204" pitchFamily="34" charset="0"/>
                <a:cs typeface="Arial" panose="020B0604020202020204" pitchFamily="34" charset="0"/>
              </a:rPr>
              <a:t>amentum.com</a:t>
            </a:r>
            <a:endParaRPr sz="1200" b="1">
              <a:solidFill>
                <a:schemeClr val="bg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3A49BD2-9C41-1FE1-C83E-A1E35FC37FD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6702835" y="4094719"/>
            <a:ext cx="3476172" cy="1076595"/>
          </a:xfrm>
          <a:prstGeom prst="rect">
            <a:avLst/>
          </a:prstGeom>
        </p:spPr>
      </p:pic>
    </p:spTree>
    <p:extLst>
      <p:ext uri="{BB962C8B-B14F-4D97-AF65-F5344CB8AC3E}">
        <p14:creationId xmlns:p14="http://schemas.microsoft.com/office/powerpoint/2010/main" val="2368050986"/>
      </p:ext>
    </p:extLst>
  </p:cSld>
  <p:clrMapOvr>
    <a:masterClrMapping/>
  </p:clrMapOvr>
  <p:transition spd="med"/>
  <p:extLst>
    <p:ext uri="{DCECCB84-F9BA-43D5-87BE-67443E8EF086}">
      <p15:sldGuideLst xmlns:p15="http://schemas.microsoft.com/office/powerpoint/2012/main">
        <p15:guide id="1" orient="horz" pos="4320">
          <p15:clr>
            <a:srgbClr val="FBAE40"/>
          </p15:clr>
        </p15:guide>
        <p15:guide id="2" pos="76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EB9B2-A5AD-426B-A36E-14CA2DFACF63}"/>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7D1B8BB-2B32-4C3B-AE7E-001194DFDD96}"/>
              </a:ext>
            </a:extLst>
          </p:cNvPr>
          <p:cNvSpPr>
            <a:spLocks noGrp="1"/>
          </p:cNvSpPr>
          <p:nvPr>
            <p:ph idx="1"/>
          </p:nvPr>
        </p:nvSpPr>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BBC4D69A-33C5-486D-BF72-5D6613E0B49A}"/>
              </a:ext>
            </a:extLst>
          </p:cNvPr>
          <p:cNvSpPr>
            <a:spLocks noGrp="1"/>
          </p:cNvSpPr>
          <p:nvPr>
            <p:ph type="dt" sz="half" idx="10"/>
          </p:nvPr>
        </p:nvSpPr>
        <p:spPr/>
        <p:txBody>
          <a:bodyPr/>
          <a:lstStyle/>
          <a:p>
            <a:fld id="{D2500521-38F5-47E8-A68C-45F41C6028C1}" type="datetimeFigureOut">
              <a:rPr lang="en-GB" smtClean="0"/>
              <a:t>02/10/2024</a:t>
            </a:fld>
            <a:endParaRPr lang="en-GB"/>
          </a:p>
        </p:txBody>
      </p:sp>
      <p:sp>
        <p:nvSpPr>
          <p:cNvPr id="5" name="Footer Placeholder 4">
            <a:extLst>
              <a:ext uri="{FF2B5EF4-FFF2-40B4-BE49-F238E27FC236}">
                <a16:creationId xmlns:a16="http://schemas.microsoft.com/office/drawing/2014/main" id="{AF586119-F657-4B77-BC2B-1F51CFBB3F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883F7A-9B91-4CA6-8A2A-C74D3EE00D9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971558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3B71DE-9ADE-4FDA-914B-50ADFEFD7603}"/>
              </a:ext>
            </a:extLst>
          </p:cNvPr>
          <p:cNvSpPr>
            <a:spLocks noGrp="1"/>
          </p:cNvSpPr>
          <p:nvPr>
            <p:ph type="title"/>
          </p:nvPr>
        </p:nvSpPr>
        <p:spPr>
          <a:xfrm>
            <a:off x="831850" y="1709738"/>
            <a:ext cx="10515600" cy="2852737"/>
          </a:xfrm>
        </p:spPr>
        <p:txBody>
          <a:bodyPr anchor="b"/>
          <a:lstStyle>
            <a:lvl1pPr>
              <a:defRPr sz="600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FA6AFF7-5422-464D-9640-A343B2C65E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610A1CEB-4E9D-40A0-9676-277BC606AC30}"/>
              </a:ext>
            </a:extLst>
          </p:cNvPr>
          <p:cNvSpPr>
            <a:spLocks noGrp="1"/>
          </p:cNvSpPr>
          <p:nvPr>
            <p:ph type="dt" sz="half" idx="10"/>
          </p:nvPr>
        </p:nvSpPr>
        <p:spPr/>
        <p:txBody>
          <a:bodyPr/>
          <a:lstStyle/>
          <a:p>
            <a:fld id="{D2500521-38F5-47E8-A68C-45F41C6028C1}" type="datetimeFigureOut">
              <a:rPr lang="en-GB" smtClean="0"/>
              <a:t>02/10/2024</a:t>
            </a:fld>
            <a:endParaRPr lang="en-GB"/>
          </a:p>
        </p:txBody>
      </p:sp>
      <p:sp>
        <p:nvSpPr>
          <p:cNvPr id="5" name="Footer Placeholder 4">
            <a:extLst>
              <a:ext uri="{FF2B5EF4-FFF2-40B4-BE49-F238E27FC236}">
                <a16:creationId xmlns:a16="http://schemas.microsoft.com/office/drawing/2014/main" id="{109E6A1F-11CE-4450-9164-57F6EFD42B2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D11E9-3210-4333-BE6C-2CC3AF9B79F1}"/>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217816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8ABD7-C77C-46B5-8E32-90A2168AADE7}"/>
              </a:ext>
            </a:extLst>
          </p:cNvPr>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BBE6AC1B-8870-45FB-996F-B7052614FC39}"/>
              </a:ext>
            </a:extLst>
          </p:cNvPr>
          <p:cNvSpPr>
            <a:spLocks noGrp="1"/>
          </p:cNvSpPr>
          <p:nvPr>
            <p:ph sz="half" idx="1"/>
          </p:nvPr>
        </p:nvSpPr>
        <p:spPr>
          <a:xfrm>
            <a:off x="838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1F6B249-818E-40C2-894A-72424F477DFC}"/>
              </a:ext>
            </a:extLst>
          </p:cNvPr>
          <p:cNvSpPr>
            <a:spLocks noGrp="1"/>
          </p:cNvSpPr>
          <p:nvPr>
            <p:ph sz="half" idx="2"/>
          </p:nvPr>
        </p:nvSpPr>
        <p:spPr>
          <a:xfrm>
            <a:off x="6172200" y="1825625"/>
            <a:ext cx="5181600" cy="435133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D4BD5D8C-512C-42CB-AF28-79A4CF2D6E3C}"/>
              </a:ext>
            </a:extLst>
          </p:cNvPr>
          <p:cNvSpPr>
            <a:spLocks noGrp="1"/>
          </p:cNvSpPr>
          <p:nvPr>
            <p:ph type="dt" sz="half" idx="10"/>
          </p:nvPr>
        </p:nvSpPr>
        <p:spPr/>
        <p:txBody>
          <a:bodyPr/>
          <a:lstStyle/>
          <a:p>
            <a:fld id="{D2500521-38F5-47E8-A68C-45F41C6028C1}" type="datetimeFigureOut">
              <a:rPr lang="en-GB" smtClean="0"/>
              <a:t>02/10/2024</a:t>
            </a:fld>
            <a:endParaRPr lang="en-GB"/>
          </a:p>
        </p:txBody>
      </p:sp>
      <p:sp>
        <p:nvSpPr>
          <p:cNvPr id="6" name="Footer Placeholder 5">
            <a:extLst>
              <a:ext uri="{FF2B5EF4-FFF2-40B4-BE49-F238E27FC236}">
                <a16:creationId xmlns:a16="http://schemas.microsoft.com/office/drawing/2014/main" id="{EC96C41C-9F54-4018-B6ED-D71C059E2E0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0CABD5-560E-442B-B16E-885272B0DAE7}"/>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1432917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B32F5-3031-47F0-9B45-6741134A9B56}"/>
              </a:ext>
            </a:extLst>
          </p:cNvPr>
          <p:cNvSpPr>
            <a:spLocks noGrp="1"/>
          </p:cNvSpPr>
          <p:nvPr>
            <p:ph type="title"/>
          </p:nvPr>
        </p:nvSpPr>
        <p:spPr>
          <a:xfrm>
            <a:off x="839788" y="365125"/>
            <a:ext cx="10515600" cy="1325563"/>
          </a:xfrm>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97BCFA9-8C0B-4953-A523-605D10509E67}"/>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1D17BEC5-4045-45D8-9042-38CAAB45A2B4}"/>
              </a:ext>
            </a:extLst>
          </p:cNvPr>
          <p:cNvSpPr>
            <a:spLocks noGrp="1"/>
          </p:cNvSpPr>
          <p:nvPr>
            <p:ph sz="half" idx="2"/>
          </p:nvPr>
        </p:nvSpPr>
        <p:spPr>
          <a:xfrm>
            <a:off x="839788" y="2505075"/>
            <a:ext cx="5157787"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075B778C-F4A7-4281-B1E3-535B244FB938}"/>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6D156FA-5233-43BF-9D0C-0684E87C46FF}"/>
              </a:ext>
            </a:extLst>
          </p:cNvPr>
          <p:cNvSpPr>
            <a:spLocks noGrp="1"/>
          </p:cNvSpPr>
          <p:nvPr>
            <p:ph sz="quarter" idx="4"/>
          </p:nvPr>
        </p:nvSpPr>
        <p:spPr>
          <a:xfrm>
            <a:off x="6172200" y="2505075"/>
            <a:ext cx="5183188" cy="3684588"/>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B5357067-4C60-4A3C-8D0C-E6ECBBF6A0D4}"/>
              </a:ext>
            </a:extLst>
          </p:cNvPr>
          <p:cNvSpPr>
            <a:spLocks noGrp="1"/>
          </p:cNvSpPr>
          <p:nvPr>
            <p:ph type="dt" sz="half" idx="10"/>
          </p:nvPr>
        </p:nvSpPr>
        <p:spPr/>
        <p:txBody>
          <a:bodyPr/>
          <a:lstStyle/>
          <a:p>
            <a:fld id="{D2500521-38F5-47E8-A68C-45F41C6028C1}" type="datetimeFigureOut">
              <a:rPr lang="en-GB" smtClean="0"/>
              <a:t>02/10/2024</a:t>
            </a:fld>
            <a:endParaRPr lang="en-GB"/>
          </a:p>
        </p:txBody>
      </p:sp>
      <p:sp>
        <p:nvSpPr>
          <p:cNvPr id="8" name="Footer Placeholder 7">
            <a:extLst>
              <a:ext uri="{FF2B5EF4-FFF2-40B4-BE49-F238E27FC236}">
                <a16:creationId xmlns:a16="http://schemas.microsoft.com/office/drawing/2014/main" id="{0EE961C6-2BC2-4800-993C-24C4F6EF3B7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7BD1F74-C816-4B43-8762-C03471C35E00}"/>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97883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698E3-73A1-47DF-BE6D-AC36FE94C235}"/>
              </a:ext>
            </a:extLst>
          </p:cNvPr>
          <p:cNvSpPr>
            <a:spLocks noGrp="1"/>
          </p:cNvSpPr>
          <p:nvPr>
            <p:ph type="title"/>
          </p:nvPr>
        </p:nvSpPr>
        <p:spPr/>
        <p:txBody>
          <a:bodyPr/>
          <a:lstStyle>
            <a:lvl1pPr>
              <a:defRPr b="1" i="0">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Date Placeholder 2">
            <a:extLst>
              <a:ext uri="{FF2B5EF4-FFF2-40B4-BE49-F238E27FC236}">
                <a16:creationId xmlns:a16="http://schemas.microsoft.com/office/drawing/2014/main" id="{74D3C976-B07D-4478-AA37-DEF2D410F255}"/>
              </a:ext>
            </a:extLst>
          </p:cNvPr>
          <p:cNvSpPr>
            <a:spLocks noGrp="1"/>
          </p:cNvSpPr>
          <p:nvPr>
            <p:ph type="dt" sz="half" idx="10"/>
          </p:nvPr>
        </p:nvSpPr>
        <p:spPr/>
        <p:txBody>
          <a:bodyPr/>
          <a:lstStyle/>
          <a:p>
            <a:fld id="{D2500521-38F5-47E8-A68C-45F41C6028C1}" type="datetimeFigureOut">
              <a:rPr lang="en-GB" smtClean="0"/>
              <a:t>02/10/2024</a:t>
            </a:fld>
            <a:endParaRPr lang="en-GB"/>
          </a:p>
        </p:txBody>
      </p:sp>
      <p:sp>
        <p:nvSpPr>
          <p:cNvPr id="4" name="Footer Placeholder 3">
            <a:extLst>
              <a:ext uri="{FF2B5EF4-FFF2-40B4-BE49-F238E27FC236}">
                <a16:creationId xmlns:a16="http://schemas.microsoft.com/office/drawing/2014/main" id="{ADF66520-0B13-46B6-A3D1-2B712CB1F88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3BB3A0B-6EDF-463C-8982-24B539CA8E23}"/>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56490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7EBE28C-D55D-458D-A65A-6A7DEF3D6060}"/>
              </a:ext>
            </a:extLst>
          </p:cNvPr>
          <p:cNvSpPr>
            <a:spLocks noGrp="1"/>
          </p:cNvSpPr>
          <p:nvPr>
            <p:ph type="dt" sz="half" idx="10"/>
          </p:nvPr>
        </p:nvSpPr>
        <p:spPr/>
        <p:txBody>
          <a:bodyPr/>
          <a:lstStyle/>
          <a:p>
            <a:fld id="{D2500521-38F5-47E8-A68C-45F41C6028C1}" type="datetimeFigureOut">
              <a:rPr lang="en-GB" smtClean="0"/>
              <a:t>02/10/2024</a:t>
            </a:fld>
            <a:endParaRPr lang="en-GB"/>
          </a:p>
        </p:txBody>
      </p:sp>
      <p:sp>
        <p:nvSpPr>
          <p:cNvPr id="3" name="Footer Placeholder 2">
            <a:extLst>
              <a:ext uri="{FF2B5EF4-FFF2-40B4-BE49-F238E27FC236}">
                <a16:creationId xmlns:a16="http://schemas.microsoft.com/office/drawing/2014/main" id="{325F28E1-7A4D-47A1-B72D-4744884C38B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79372E-DC35-4589-A5D0-F116D3B6C37B}"/>
              </a:ext>
            </a:extLst>
          </p:cNvPr>
          <p:cNvSpPr>
            <a:spLocks noGrp="1"/>
          </p:cNvSpPr>
          <p:nvPr>
            <p:ph type="sldNum" sz="quarter" idx="12"/>
          </p:nvPr>
        </p:nvSpPr>
        <p:spPr/>
        <p:txBody>
          <a:bodyPr/>
          <a:lstStyle/>
          <a:p>
            <a:fld id="{D73811D0-9594-4DB5-A4AA-7A4A397618D5}" type="slidenum">
              <a:rPr lang="en-GB" smtClean="0"/>
              <a:t>‹#›</a:t>
            </a:fld>
            <a:endParaRPr lang="en-GB"/>
          </a:p>
        </p:txBody>
      </p:sp>
    </p:spTree>
    <p:extLst>
      <p:ext uri="{BB962C8B-B14F-4D97-AF65-F5344CB8AC3E}">
        <p14:creationId xmlns:p14="http://schemas.microsoft.com/office/powerpoint/2010/main" val="2054860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756691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2.jpe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slideLayout" Target="../slideLayouts/slideLayout2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5" Type="http://schemas.openxmlformats.org/officeDocument/2006/relationships/image" Target="../media/image3.jpeg"/><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02/10/2024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807612599"/>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02/10/2024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0">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2384131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85"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FD1161-AE65-44C9-A58D-408A1E1A57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458E378-20D1-4B11-8035-DFFBA0588F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8CF2FFD-FE8D-4437-A0BB-E08A99B2EE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500521-38F5-47E8-A68C-45F41C6028C1}" type="datetimeFigureOut">
              <a:rPr lang="en-GB" smtClean="0"/>
              <a:t>02/10/2024</a:t>
            </a:fld>
            <a:endParaRPr lang="en-GB"/>
          </a:p>
        </p:txBody>
      </p:sp>
      <p:sp>
        <p:nvSpPr>
          <p:cNvPr id="5" name="Footer Placeholder 4">
            <a:extLst>
              <a:ext uri="{FF2B5EF4-FFF2-40B4-BE49-F238E27FC236}">
                <a16:creationId xmlns:a16="http://schemas.microsoft.com/office/drawing/2014/main" id="{8D780959-99FA-494F-BB88-70D09F091A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DC08A22-D428-41F7-85C5-4BB92212B5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3811D0-9594-4DB5-A4AA-7A4A397618D5}" type="slidenum">
              <a:rPr lang="en-GB" smtClean="0"/>
              <a:t>‹#›</a:t>
            </a:fld>
            <a:endParaRPr lang="en-GB"/>
          </a:p>
        </p:txBody>
      </p:sp>
      <p:pic>
        <p:nvPicPr>
          <p:cNvPr id="8" name="Picture 7">
            <a:extLst>
              <a:ext uri="{FF2B5EF4-FFF2-40B4-BE49-F238E27FC236}">
                <a16:creationId xmlns:a16="http://schemas.microsoft.com/office/drawing/2014/main" id="{547FDCD2-E8B6-46B1-8D8E-FACA039FA12D}"/>
              </a:ext>
            </a:extLst>
          </p:cNvPr>
          <p:cNvPicPr>
            <a:picLocks noChangeAspect="1"/>
          </p:cNvPicPr>
          <p:nvPr userDrawn="1"/>
        </p:nvPicPr>
        <p:blipFill>
          <a:blip r:embed="rId15">
            <a:extLst>
              <a:ext uri="{28A0092B-C50C-407E-A947-70E740481C1C}">
                <a14:useLocalDpi xmlns:a14="http://schemas.microsoft.com/office/drawing/2010/main" val="0"/>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3653792511"/>
      </p:ext>
    </p:extLst>
  </p:cSld>
  <p:clrMap bg1="lt1" tx1="dk1" bg2="lt2" tx2="dk2" accent1="accent1" accent2="accent2" accent3="accent3" accent4="accent4" accent5="accent5" accent6="accent6" hlink="hlink" folHlink="folHlink"/>
  <p:sldLayoutIdLst>
    <p:sldLayoutId id="2147483673" r:id="rId1"/>
    <p:sldLayoutId id="2147483684" r:id="rId2"/>
    <p:sldLayoutId id="2147483674" r:id="rId3"/>
    <p:sldLayoutId id="2147483675" r:id="rId4"/>
    <p:sldLayoutId id="2147483676" r:id="rId5"/>
    <p:sldLayoutId id="2147483677" r:id="rId6"/>
    <p:sldLayoutId id="2147483678" r:id="rId7"/>
    <p:sldLayoutId id="2147483679" r:id="rId8"/>
    <p:sldLayoutId id="2147483687" r:id="rId9"/>
    <p:sldLayoutId id="2147483688" r:id="rId10"/>
    <p:sldLayoutId id="2147483689" r:id="rId11"/>
    <p:sldLayoutId id="2147483691" r:id="rId12"/>
    <p:sldLayoutId id="214748369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7.xml"/><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2" Type="http://schemas.openxmlformats.org/officeDocument/2006/relationships/hyperlink" Target="mailto:Nawal.prinja@jacobs.com" TargetMode="Externa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3.png"/><Relationship Id="rId1" Type="http://schemas.openxmlformats.org/officeDocument/2006/relationships/slideLayout" Target="../slideLayouts/slideLayout1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0141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Google Shape;278;p40">
            <a:extLst>
              <a:ext uri="{FF2B5EF4-FFF2-40B4-BE49-F238E27FC236}">
                <a16:creationId xmlns:a16="http://schemas.microsoft.com/office/drawing/2014/main" id="{4944C9CC-5681-44F7-B1D6-CA96065BBD8D}"/>
              </a:ext>
            </a:extLst>
          </p:cNvPr>
          <p:cNvSpPr txBox="1">
            <a:spLocks/>
          </p:cNvSpPr>
          <p:nvPr/>
        </p:nvSpPr>
        <p:spPr>
          <a:xfrm>
            <a:off x="396240" y="1253022"/>
            <a:ext cx="11399520" cy="887896"/>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lgn="just">
              <a:buNone/>
            </a:pPr>
            <a:endParaRPr lang="en-GB" sz="2400">
              <a:solidFill>
                <a:schemeClr val="tx2"/>
              </a:solidFill>
            </a:endParaRPr>
          </a:p>
        </p:txBody>
      </p:sp>
      <p:pic>
        <p:nvPicPr>
          <p:cNvPr id="7" name="Picture 6" descr="A picture containing text&#10;&#10;Description automatically generated">
            <a:extLst>
              <a:ext uri="{FF2B5EF4-FFF2-40B4-BE49-F238E27FC236}">
                <a16:creationId xmlns:a16="http://schemas.microsoft.com/office/drawing/2014/main" id="{83EE04BA-E621-4DD9-8E28-46DFE89C47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2012" y="431371"/>
            <a:ext cx="2858071" cy="755403"/>
          </a:xfrm>
          <a:prstGeom prst="rect">
            <a:avLst/>
          </a:prstGeom>
        </p:spPr>
      </p:pic>
      <p:sp>
        <p:nvSpPr>
          <p:cNvPr id="6" name="Google Shape;278;p40">
            <a:extLst>
              <a:ext uri="{FF2B5EF4-FFF2-40B4-BE49-F238E27FC236}">
                <a16:creationId xmlns:a16="http://schemas.microsoft.com/office/drawing/2014/main" id="{F934C5EB-B612-4C64-A7B6-21781B3BC271}"/>
              </a:ext>
            </a:extLst>
          </p:cNvPr>
          <p:cNvSpPr txBox="1">
            <a:spLocks/>
          </p:cNvSpPr>
          <p:nvPr/>
        </p:nvSpPr>
        <p:spPr>
          <a:xfrm>
            <a:off x="396240" y="1624735"/>
            <a:ext cx="11399520" cy="1032365"/>
          </a:xfrm>
          <a:prstGeom prst="rect">
            <a:avLst/>
          </a:prstGeom>
        </p:spPr>
        <p:txBody>
          <a:bodyPr spcFirstLastPara="1" wrap="square" lIns="91425" tIns="91425" rIns="91425" bIns="91425" anchor="t" anchorCtr="0">
            <a:noAutofit/>
          </a:bodyPr>
          <a:lstStyle>
            <a:lvl1pPr marL="228600" indent="-228600" algn="l" defTabSz="914400" rtl="0" eaLnBrk="1" latinLnBrk="0" hangingPunct="1">
              <a:lnSpc>
                <a:spcPct val="100000"/>
              </a:lnSpc>
              <a:spcBef>
                <a:spcPts val="1500"/>
              </a:spcBef>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300"/>
              </a:spcBef>
              <a:buFont typeface="Wingdings" panose="05000000000000000000" pitchFamily="2"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300"/>
              </a:spcBef>
              <a:buFont typeface="Wingdings" panose="05000000000000000000" pitchFamily="2"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6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6pPr>
            <a:lvl7pPr marL="29718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7pPr>
            <a:lvl8pPr marL="34290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8pPr>
            <a:lvl9pPr marL="3886200" indent="-228600" algn="l" defTabSz="914400" rtl="0" eaLnBrk="1" latinLnBrk="0" hangingPunct="1">
              <a:lnSpc>
                <a:spcPct val="100000"/>
              </a:lnSpc>
              <a:spcBef>
                <a:spcPts val="0"/>
              </a:spcBef>
              <a:buFont typeface="Wingdings" panose="05000000000000000000" pitchFamily="2" charset="2"/>
              <a:buChar char="§"/>
              <a:defRPr sz="1600" kern="1200">
                <a:solidFill>
                  <a:schemeClr val="tx1"/>
                </a:solidFill>
                <a:latin typeface="+mn-lt"/>
                <a:ea typeface="+mn-ea"/>
                <a:cs typeface="+mn-cs"/>
              </a:defRPr>
            </a:lvl9pPr>
          </a:lstStyle>
          <a:p>
            <a:pPr marL="0" indent="0">
              <a:buNone/>
            </a:pPr>
            <a:endParaRPr lang="en-GB" sz="2400">
              <a:solidFill>
                <a:schemeClr val="tx2"/>
              </a:solidFill>
            </a:endParaRPr>
          </a:p>
          <a:p>
            <a:pPr marL="0" indent="0" algn="ctr">
              <a:buNone/>
            </a:pPr>
            <a:endParaRPr lang="en-GB" sz="3200">
              <a:solidFill>
                <a:srgbClr val="A47D00"/>
              </a:solidFill>
            </a:endParaRPr>
          </a:p>
        </p:txBody>
      </p:sp>
      <p:sp>
        <p:nvSpPr>
          <p:cNvPr id="10" name="Content Placeholder 2">
            <a:extLst>
              <a:ext uri="{FF2B5EF4-FFF2-40B4-BE49-F238E27FC236}">
                <a16:creationId xmlns:a16="http://schemas.microsoft.com/office/drawing/2014/main" id="{88D23EB7-9A45-457F-B470-041EA8888534}"/>
              </a:ext>
            </a:extLst>
          </p:cNvPr>
          <p:cNvSpPr txBox="1">
            <a:spLocks/>
          </p:cNvSpPr>
          <p:nvPr/>
        </p:nvSpPr>
        <p:spPr>
          <a:xfrm>
            <a:off x="396240" y="4854746"/>
            <a:ext cx="7450604" cy="200325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buNone/>
            </a:pPr>
            <a:r>
              <a:rPr lang="en-US" sz="2000" dirty="0">
                <a:solidFill>
                  <a:srgbClr val="002060"/>
                </a:solidFill>
              </a:rPr>
              <a:t>Integrated AI and Probabilistic approaches</a:t>
            </a:r>
          </a:p>
          <a:p>
            <a:pPr lvl="1">
              <a:lnSpc>
                <a:spcPct val="150000"/>
              </a:lnSpc>
              <a:buFont typeface="Wingdings,Sans-Serif" panose="020B0604020202020204" pitchFamily="34" charset="0"/>
              <a:buChar char="q"/>
            </a:pPr>
            <a:r>
              <a:rPr lang="en-US" sz="1800" dirty="0">
                <a:solidFill>
                  <a:srgbClr val="A47D00"/>
                </a:solidFill>
                <a:ea typeface="+mn-lt"/>
                <a:cs typeface="+mn-lt"/>
              </a:rPr>
              <a:t>Demonstrated the feasibility of merging AI with probabilistic tools;</a:t>
            </a:r>
          </a:p>
          <a:p>
            <a:pPr lvl="1">
              <a:lnSpc>
                <a:spcPct val="150000"/>
              </a:lnSpc>
              <a:buFont typeface="Wingdings,Sans-Serif" panose="020B0604020202020204" pitchFamily="34" charset="0"/>
              <a:buChar char="q"/>
            </a:pPr>
            <a:r>
              <a:rPr lang="en-US" sz="1800" dirty="0">
                <a:solidFill>
                  <a:srgbClr val="A47D00"/>
                </a:solidFill>
                <a:ea typeface="+mn-lt"/>
                <a:cs typeface="+mn-lt"/>
              </a:rPr>
              <a:t>Increased robustness and accuracy of AI tools;</a:t>
            </a:r>
          </a:p>
          <a:p>
            <a:pPr lvl="1">
              <a:lnSpc>
                <a:spcPct val="150000"/>
              </a:lnSpc>
              <a:buFont typeface="Wingdings,Sans-Serif" panose="020B0604020202020204" pitchFamily="34" charset="0"/>
              <a:buChar char="q"/>
            </a:pPr>
            <a:r>
              <a:rPr lang="en-US" sz="1800" dirty="0">
                <a:solidFill>
                  <a:srgbClr val="A47D00"/>
                </a:solidFill>
                <a:ea typeface="+mn-lt"/>
                <a:cs typeface="+mn-lt"/>
              </a:rPr>
              <a:t>Provided confidence in the predictions;</a:t>
            </a:r>
          </a:p>
        </p:txBody>
      </p:sp>
      <p:pic>
        <p:nvPicPr>
          <p:cNvPr id="12" name="Picture 11" descr="Chart, line chart&#10;&#10;Description automatically generated">
            <a:extLst>
              <a:ext uri="{FF2B5EF4-FFF2-40B4-BE49-F238E27FC236}">
                <a16:creationId xmlns:a16="http://schemas.microsoft.com/office/drawing/2014/main" id="{DF7DD9D3-A16A-46DD-B42F-2B4609D21F03}"/>
              </a:ext>
            </a:extLst>
          </p:cNvPr>
          <p:cNvPicPr>
            <a:picLocks noChangeAspect="1"/>
          </p:cNvPicPr>
          <p:nvPr/>
        </p:nvPicPr>
        <p:blipFill rotWithShape="1">
          <a:blip r:embed="rId3">
            <a:extLst>
              <a:ext uri="{28A0092B-C50C-407E-A947-70E740481C1C}">
                <a14:useLocalDpi xmlns:a14="http://schemas.microsoft.com/office/drawing/2010/main" val="0"/>
              </a:ext>
            </a:extLst>
          </a:blip>
          <a:srcRect l="51097"/>
          <a:stretch/>
        </p:blipFill>
        <p:spPr>
          <a:xfrm>
            <a:off x="7846844" y="2800666"/>
            <a:ext cx="3948916" cy="2804312"/>
          </a:xfrm>
          <a:prstGeom prst="rect">
            <a:avLst/>
          </a:prstGeom>
        </p:spPr>
      </p:pic>
      <p:pic>
        <p:nvPicPr>
          <p:cNvPr id="16" name="Picture 15" descr="Text&#10;&#10;Description automatically generated with medium confidence">
            <a:extLst>
              <a:ext uri="{FF2B5EF4-FFF2-40B4-BE49-F238E27FC236}">
                <a16:creationId xmlns:a16="http://schemas.microsoft.com/office/drawing/2014/main" id="{C1C7DA8E-9910-4C84-A248-1CA9D6DDE4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3084" y="1375172"/>
            <a:ext cx="3331696" cy="1396519"/>
          </a:xfrm>
          <a:prstGeom prst="rect">
            <a:avLst/>
          </a:prstGeom>
        </p:spPr>
      </p:pic>
      <p:sp>
        <p:nvSpPr>
          <p:cNvPr id="3" name="TextBox 2">
            <a:extLst>
              <a:ext uri="{FF2B5EF4-FFF2-40B4-BE49-F238E27FC236}">
                <a16:creationId xmlns:a16="http://schemas.microsoft.com/office/drawing/2014/main" id="{DD1EDE25-49FF-B4E6-5A65-9D1FED6AAC72}"/>
              </a:ext>
            </a:extLst>
          </p:cNvPr>
          <p:cNvSpPr txBox="1"/>
          <p:nvPr/>
        </p:nvSpPr>
        <p:spPr>
          <a:xfrm>
            <a:off x="0" y="1361123"/>
            <a:ext cx="7846844" cy="3416320"/>
          </a:xfrm>
          <a:prstGeom prst="rect">
            <a:avLst/>
          </a:prstGeom>
          <a:noFill/>
        </p:spPr>
        <p:txBody>
          <a:bodyPr wrap="square">
            <a:spAutoFit/>
          </a:bodyPr>
          <a:lstStyle/>
          <a:p>
            <a:r>
              <a:rPr lang="en-GB" sz="1800" b="1" i="0" u="none" strike="noStrike" baseline="0" dirty="0">
                <a:solidFill>
                  <a:srgbClr val="57585B"/>
                </a:solidFill>
                <a:latin typeface="Open Sans" panose="020B0606030504020204" pitchFamily="34" charset="0"/>
              </a:rPr>
              <a:t>THE PROBLEM: </a:t>
            </a:r>
            <a:r>
              <a:rPr lang="en-GB" sz="1800" i="0" u="none" strike="noStrike" baseline="0" dirty="0">
                <a:solidFill>
                  <a:srgbClr val="57585B"/>
                </a:solidFill>
                <a:latin typeface="Open Sans" panose="020B0606030504020204" pitchFamily="34" charset="0"/>
              </a:rPr>
              <a:t>The existing AI are trained with deterministic data and models require a large number of physical tests to cover the natural variability in the material properties. </a:t>
            </a:r>
            <a:r>
              <a:rPr lang="en-GB" sz="1800" b="1" i="0" u="none" strike="noStrike" baseline="0" dirty="0">
                <a:solidFill>
                  <a:srgbClr val="57585B"/>
                </a:solidFill>
                <a:latin typeface="Open Sans" panose="020B0606030504020204" pitchFamily="34" charset="0"/>
              </a:rPr>
              <a:t>An extra challenge for the nuclear industry is that there is not sufficient material test data available for such a data centric AI approach.</a:t>
            </a:r>
          </a:p>
          <a:p>
            <a:endParaRPr lang="en-GB" b="1" dirty="0">
              <a:solidFill>
                <a:srgbClr val="57585B"/>
              </a:solidFill>
              <a:latin typeface="Open Sans" panose="020B0606030504020204" pitchFamily="34" charset="0"/>
            </a:endParaRPr>
          </a:p>
          <a:p>
            <a:r>
              <a:rPr lang="en-GB" sz="1800" b="1" dirty="0">
                <a:solidFill>
                  <a:srgbClr val="57585B"/>
                </a:solidFill>
                <a:latin typeface="Open Sans" panose="020B0606030504020204" pitchFamily="34" charset="0"/>
              </a:rPr>
              <a:t>THE SOLUTION: </a:t>
            </a:r>
            <a:r>
              <a:rPr lang="en-GB" sz="1800" dirty="0">
                <a:solidFill>
                  <a:srgbClr val="57585B"/>
                </a:solidFill>
                <a:latin typeface="Open Sans" panose="020B0606030504020204" pitchFamily="34" charset="0"/>
              </a:rPr>
              <a:t>Combine ANN with Bayesian statistics and Interval Predictor Models to enhance the robustness of the response. This allows for the uncertainties from the sparse data and material variability to be accounted for and it allows to provide the necessary confidence associated with the prediction.</a:t>
            </a:r>
          </a:p>
          <a:p>
            <a:endParaRPr lang="en-GB" b="1" dirty="0">
              <a:solidFill>
                <a:srgbClr val="57585B"/>
              </a:solidFill>
              <a:latin typeface="Open Sans" panose="020B0606030504020204" pitchFamily="34" charset="0"/>
            </a:endParaRPr>
          </a:p>
        </p:txBody>
      </p:sp>
      <p:sp>
        <p:nvSpPr>
          <p:cNvPr id="8" name="TextBox 7">
            <a:extLst>
              <a:ext uri="{FF2B5EF4-FFF2-40B4-BE49-F238E27FC236}">
                <a16:creationId xmlns:a16="http://schemas.microsoft.com/office/drawing/2014/main" id="{E0AD8A8B-E6C2-8582-9A10-DBBD285DB24D}"/>
              </a:ext>
            </a:extLst>
          </p:cNvPr>
          <p:cNvSpPr txBox="1"/>
          <p:nvPr/>
        </p:nvSpPr>
        <p:spPr>
          <a:xfrm>
            <a:off x="8243084" y="5633953"/>
            <a:ext cx="3552676" cy="923330"/>
          </a:xfrm>
          <a:prstGeom prst="rect">
            <a:avLst/>
          </a:prstGeom>
          <a:noFill/>
        </p:spPr>
        <p:txBody>
          <a:bodyPr wrap="square">
            <a:spAutoFit/>
          </a:bodyPr>
          <a:lstStyle/>
          <a:p>
            <a:r>
              <a:rPr lang="en-GB" sz="1800" b="1" i="0" u="none" strike="noStrike" baseline="0" dirty="0">
                <a:solidFill>
                  <a:srgbClr val="7D9EBE"/>
                </a:solidFill>
                <a:latin typeface="Open Sans ExtraBold" panose="020B0906030804020204" pitchFamily="34" charset="0"/>
              </a:rPr>
              <a:t>Probabilistic AI for Prediction of Material Properties (PROMAP)</a:t>
            </a:r>
            <a:endParaRPr lang="en-GB" dirty="0"/>
          </a:p>
        </p:txBody>
      </p:sp>
      <p:sp>
        <p:nvSpPr>
          <p:cNvPr id="5" name="TextBox 4">
            <a:extLst>
              <a:ext uri="{FF2B5EF4-FFF2-40B4-BE49-F238E27FC236}">
                <a16:creationId xmlns:a16="http://schemas.microsoft.com/office/drawing/2014/main" id="{5BF8DA61-9ACE-6E6E-2FF3-C7B5F46935BC}"/>
              </a:ext>
            </a:extLst>
          </p:cNvPr>
          <p:cNvSpPr txBox="1"/>
          <p:nvPr/>
        </p:nvSpPr>
        <p:spPr>
          <a:xfrm>
            <a:off x="191916" y="104870"/>
            <a:ext cx="8475005" cy="769441"/>
          </a:xfrm>
          <a:prstGeom prst="rect">
            <a:avLst/>
          </a:prstGeom>
          <a:noFill/>
        </p:spPr>
        <p:txBody>
          <a:bodyPr wrap="square">
            <a:spAutoFit/>
          </a:bodyPr>
          <a:lstStyle/>
          <a:p>
            <a:r>
              <a:rPr lang="en-SG" sz="4400" b="1" dirty="0">
                <a:solidFill>
                  <a:schemeClr val="bg1"/>
                </a:solidFill>
                <a:latin typeface="Arial" panose="020B0604020202020204" pitchFamily="34" charset="0"/>
                <a:ea typeface="+mj-ea"/>
                <a:cs typeface="Arial" panose="020B0604020202020204" pitchFamily="34" charset="0"/>
              </a:rPr>
              <a:t>AI with Probabilistic Methods</a:t>
            </a:r>
            <a:endParaRPr lang="en-GB" sz="4400" b="1" dirty="0">
              <a:solidFill>
                <a:schemeClr val="bg1"/>
              </a:solidFill>
              <a:latin typeface="Arial" panose="020B0604020202020204" pitchFamily="34" charset="0"/>
              <a:ea typeface="+mj-ea"/>
              <a:cs typeface="Arial" panose="020B0604020202020204" pitchFamily="34" charset="0"/>
            </a:endParaRPr>
          </a:p>
        </p:txBody>
      </p:sp>
      <p:sp>
        <p:nvSpPr>
          <p:cNvPr id="2" name="Footer Placeholder 1">
            <a:extLst>
              <a:ext uri="{FF2B5EF4-FFF2-40B4-BE49-F238E27FC236}">
                <a16:creationId xmlns:a16="http://schemas.microsoft.com/office/drawing/2014/main" id="{CF80E38C-58DB-4841-8E84-30AFD34B4B14}"/>
              </a:ext>
            </a:extLst>
          </p:cNvPr>
          <p:cNvSpPr txBox="1">
            <a:spLocks/>
          </p:cNvSpPr>
          <p:nvPr/>
        </p:nvSpPr>
        <p:spPr>
          <a:xfrm>
            <a:off x="5407459" y="6544488"/>
            <a:ext cx="2439385" cy="208642"/>
          </a:xfrm>
          <a:prstGeom prst="rect">
            <a:avLst/>
          </a:prstGeom>
        </p:spPr>
        <p:txBody>
          <a:bodyPr vert="horz" lIns="91440" tIns="45720" rIns="91440" bIns="45720" rtlCol="0" anchor="ctr">
            <a:normAutofit fontScale="77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i="1" cap="all" dirty="0">
                <a:solidFill>
                  <a:schemeClr val="accent2"/>
                </a:solidFill>
              </a:rPr>
              <a:t>Prof. Nawal K Prinja</a:t>
            </a:r>
          </a:p>
        </p:txBody>
      </p:sp>
    </p:spTree>
    <p:extLst>
      <p:ext uri="{BB962C8B-B14F-4D97-AF65-F5344CB8AC3E}">
        <p14:creationId xmlns:p14="http://schemas.microsoft.com/office/powerpoint/2010/main" val="36909636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5F88-B232-488E-8B7B-1F5FDD86B58A}"/>
              </a:ext>
            </a:extLst>
          </p:cNvPr>
          <p:cNvSpPr>
            <a:spLocks noGrp="1"/>
          </p:cNvSpPr>
          <p:nvPr>
            <p:ph type="ctrTitle"/>
          </p:nvPr>
        </p:nvSpPr>
        <p:spPr>
          <a:xfrm>
            <a:off x="1524000" y="1600200"/>
            <a:ext cx="9144000" cy="954158"/>
          </a:xfrm>
        </p:spPr>
        <p:txBody>
          <a:bodyPr/>
          <a:lstStyle/>
          <a:p>
            <a:r>
              <a:rPr lang="en-GB" dirty="0"/>
              <a:t>AI for NDT and ISI</a:t>
            </a:r>
          </a:p>
        </p:txBody>
      </p:sp>
      <p:sp>
        <p:nvSpPr>
          <p:cNvPr id="3" name="Subtitle 2">
            <a:extLst>
              <a:ext uri="{FF2B5EF4-FFF2-40B4-BE49-F238E27FC236}">
                <a16:creationId xmlns:a16="http://schemas.microsoft.com/office/drawing/2014/main" id="{A2BD6DFC-4280-4B0F-BEF6-7300C1764B44}"/>
              </a:ext>
            </a:extLst>
          </p:cNvPr>
          <p:cNvSpPr>
            <a:spLocks noGrp="1"/>
          </p:cNvSpPr>
          <p:nvPr>
            <p:ph type="subTitle" idx="1"/>
          </p:nvPr>
        </p:nvSpPr>
        <p:spPr>
          <a:xfrm>
            <a:off x="1364974" y="2717455"/>
            <a:ext cx="9144000" cy="3216206"/>
          </a:xfrm>
        </p:spPr>
        <p:txBody>
          <a:bodyPr>
            <a:normAutofit lnSpcReduction="10000"/>
          </a:bodyPr>
          <a:lstStyle/>
          <a:p>
            <a:pPr algn="l"/>
            <a:r>
              <a:rPr lang="en-GB" dirty="0"/>
              <a:t>In the nuclear industry, several types of welds are subjected to Non-Destructive Testing (NDT) and In-Service Inspection (ISI) to ensure safety and integrity. </a:t>
            </a:r>
          </a:p>
          <a:p>
            <a:pPr algn="l"/>
            <a:endParaRPr lang="en-GB" dirty="0"/>
          </a:p>
          <a:p>
            <a:pPr algn="l"/>
            <a:r>
              <a:rPr lang="en-GB" dirty="0"/>
              <a:t>Electron beam (EB) welding is highly significant in the manufacture of SMRs due to their speed (EB welding is about 10 times faster than traditional arc welding), cost savings, precision (minimal heat-affected zones) and the reduced heat input (minimizes thermal distortion and residual stresses).</a:t>
            </a:r>
          </a:p>
          <a:p>
            <a:pPr algn="l"/>
            <a:endParaRPr lang="en-GB" dirty="0"/>
          </a:p>
          <a:p>
            <a:pPr algn="l"/>
            <a:endParaRPr lang="en-GB" dirty="0"/>
          </a:p>
        </p:txBody>
      </p:sp>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AI for Construction &amp; Operation</a:t>
            </a:r>
            <a:endParaRPr lang="en-GB" b="1" i="0" dirty="0">
              <a:solidFill>
                <a:schemeClr val="bg1"/>
              </a:solidFill>
              <a:latin typeface="Arial" panose="020B0604020202020204" pitchFamily="34" charset="0"/>
              <a:cs typeface="Arial" panose="020B0604020202020204" pitchFamily="34" charset="0"/>
            </a:endParaRPr>
          </a:p>
        </p:txBody>
      </p:sp>
      <p:sp>
        <p:nvSpPr>
          <p:cNvPr id="4" name="Footer Placeholder 1">
            <a:extLst>
              <a:ext uri="{FF2B5EF4-FFF2-40B4-BE49-F238E27FC236}">
                <a16:creationId xmlns:a16="http://schemas.microsoft.com/office/drawing/2014/main" id="{2DD4719B-BC3C-82B5-0DFD-F5625B122635}"/>
              </a:ext>
            </a:extLst>
          </p:cNvPr>
          <p:cNvSpPr txBox="1">
            <a:spLocks/>
          </p:cNvSpPr>
          <p:nvPr/>
        </p:nvSpPr>
        <p:spPr>
          <a:xfrm>
            <a:off x="581192" y="6400800"/>
            <a:ext cx="691721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i="1" cap="all" dirty="0">
                <a:solidFill>
                  <a:schemeClr val="accent2"/>
                </a:solidFill>
              </a:rPr>
              <a:t>Prof. Nawal K Prinja</a:t>
            </a:r>
          </a:p>
        </p:txBody>
      </p:sp>
    </p:spTree>
    <p:extLst>
      <p:ext uri="{BB962C8B-B14F-4D97-AF65-F5344CB8AC3E}">
        <p14:creationId xmlns:p14="http://schemas.microsoft.com/office/powerpoint/2010/main" val="25812853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084AF1-C4E8-454D-93D8-5D5EA776F9CF}"/>
              </a:ext>
            </a:extLst>
          </p:cNvPr>
          <p:cNvPicPr>
            <a:picLocks noChangeAspect="1"/>
          </p:cNvPicPr>
          <p:nvPr/>
        </p:nvPicPr>
        <p:blipFill rotWithShape="1">
          <a:blip r:embed="rId2"/>
          <a:srcRect l="3251" r="24812" b="7018"/>
          <a:stretch/>
        </p:blipFill>
        <p:spPr>
          <a:xfrm>
            <a:off x="3114466" y="2469577"/>
            <a:ext cx="4239486" cy="2695444"/>
          </a:xfrm>
          <a:prstGeom prst="rect">
            <a:avLst/>
          </a:prstGeom>
          <a:ln w="19050">
            <a:solidFill>
              <a:srgbClr val="00B0F0"/>
            </a:solidFill>
          </a:ln>
        </p:spPr>
      </p:pic>
      <p:sp>
        <p:nvSpPr>
          <p:cNvPr id="3" name="TextBox 2">
            <a:extLst>
              <a:ext uri="{FF2B5EF4-FFF2-40B4-BE49-F238E27FC236}">
                <a16:creationId xmlns:a16="http://schemas.microsoft.com/office/drawing/2014/main" id="{57FF6B93-82FF-40B2-B60F-EC7E9F9C4BE5}"/>
              </a:ext>
            </a:extLst>
          </p:cNvPr>
          <p:cNvSpPr txBox="1"/>
          <p:nvPr/>
        </p:nvSpPr>
        <p:spPr>
          <a:xfrm>
            <a:off x="369308" y="3429000"/>
            <a:ext cx="2035961" cy="677108"/>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Input: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EB welding parameters.</a:t>
            </a:r>
          </a:p>
        </p:txBody>
      </p:sp>
      <p:sp>
        <p:nvSpPr>
          <p:cNvPr id="4" name="TextBox 3">
            <a:extLst>
              <a:ext uri="{FF2B5EF4-FFF2-40B4-BE49-F238E27FC236}">
                <a16:creationId xmlns:a16="http://schemas.microsoft.com/office/drawing/2014/main" id="{6B721532-AF77-4D99-B6DF-F4D4CF88EE15}"/>
              </a:ext>
            </a:extLst>
          </p:cNvPr>
          <p:cNvSpPr txBox="1"/>
          <p:nvPr/>
        </p:nvSpPr>
        <p:spPr>
          <a:xfrm>
            <a:off x="7811171" y="3398691"/>
            <a:ext cx="4232644"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Output: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Probability of non-conformance</a:t>
            </a:r>
          </a:p>
        </p:txBody>
      </p:sp>
      <p:graphicFrame>
        <p:nvGraphicFramePr>
          <p:cNvPr id="5" name="Table 4">
            <a:extLst>
              <a:ext uri="{FF2B5EF4-FFF2-40B4-BE49-F238E27FC236}">
                <a16:creationId xmlns:a16="http://schemas.microsoft.com/office/drawing/2014/main" id="{BD20FE7D-D4A4-4F05-96E1-10F153AE5CE5}"/>
              </a:ext>
            </a:extLst>
          </p:cNvPr>
          <p:cNvGraphicFramePr>
            <a:graphicFrameLocks noGrp="1"/>
          </p:cNvGraphicFramePr>
          <p:nvPr/>
        </p:nvGraphicFramePr>
        <p:xfrm>
          <a:off x="142875" y="4202995"/>
          <a:ext cx="2484000" cy="2420158"/>
        </p:xfrm>
        <a:graphic>
          <a:graphicData uri="http://schemas.openxmlformats.org/drawingml/2006/table">
            <a:tbl>
              <a:tblPr firstRow="1" bandRow="1">
                <a:tableStyleId>{5C22544A-7EE6-4342-B048-85BDC9FD1C3A}</a:tableStyleId>
              </a:tblPr>
              <a:tblGrid>
                <a:gridCol w="1268000">
                  <a:extLst>
                    <a:ext uri="{9D8B030D-6E8A-4147-A177-3AD203B41FA5}">
                      <a16:colId xmlns:a16="http://schemas.microsoft.com/office/drawing/2014/main" val="3749475452"/>
                    </a:ext>
                  </a:extLst>
                </a:gridCol>
                <a:gridCol w="1216000">
                  <a:extLst>
                    <a:ext uri="{9D8B030D-6E8A-4147-A177-3AD203B41FA5}">
                      <a16:colId xmlns:a16="http://schemas.microsoft.com/office/drawing/2014/main" val="1995195785"/>
                    </a:ext>
                  </a:extLst>
                </a:gridCol>
              </a:tblGrid>
              <a:tr h="279500">
                <a:tc>
                  <a:txBody>
                    <a:bodyPr/>
                    <a:lstStyle/>
                    <a:p>
                      <a:pPr marL="0" algn="l">
                        <a:lnSpc>
                          <a:spcPct val="107000"/>
                        </a:lnSpc>
                        <a:spcAft>
                          <a:spcPts val="0"/>
                        </a:spcAft>
                      </a:pPr>
                      <a:r>
                        <a:rPr lang="en-GB" sz="1100" dirty="0">
                          <a:effectLst/>
                        </a:rPr>
                        <a:t>EB Parameters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algn="l">
                        <a:lnSpc>
                          <a:spcPct val="107000"/>
                        </a:lnSpc>
                        <a:spcAft>
                          <a:spcPts val="0"/>
                        </a:spcAft>
                      </a:pPr>
                      <a:r>
                        <a:rPr lang="en-GB" sz="1100" dirty="0">
                          <a:effectLst/>
                        </a:rPr>
                        <a:t>EB Conditions</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0896890"/>
                  </a:ext>
                </a:extLst>
              </a:tr>
              <a:tr h="350937">
                <a:tc>
                  <a:txBody>
                    <a:bodyPr/>
                    <a:lstStyle/>
                    <a:p>
                      <a:pPr marL="0" algn="l">
                        <a:lnSpc>
                          <a:spcPct val="107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Length</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0" algn="l">
                        <a:lnSpc>
                          <a:spcPct val="107000"/>
                        </a:lnSpc>
                        <a:spcAft>
                          <a:spcPts val="0"/>
                        </a:spcAft>
                      </a:pPr>
                      <a:r>
                        <a:rPr lang="en-GB" sz="1200" b="1" dirty="0">
                          <a:effectLst/>
                          <a:latin typeface="Arial" panose="020B0604020202020204" pitchFamily="34" charset="0"/>
                          <a:cs typeface="Arial" panose="020B0604020202020204" pitchFamily="34" charset="0"/>
                        </a:rPr>
                        <a:t>Sector/ Segment</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449754716"/>
                  </a:ext>
                </a:extLst>
              </a:tr>
              <a:tr h="350937">
                <a:tc>
                  <a:txBody>
                    <a:bodyPr/>
                    <a:lstStyle/>
                    <a:p>
                      <a:pPr marL="0" algn="l">
                        <a:lnSpc>
                          <a:spcPct val="107000"/>
                        </a:lnSpc>
                        <a:spcAft>
                          <a:spcPts val="0"/>
                        </a:spcAft>
                      </a:pPr>
                      <a:r>
                        <a:rPr lang="en-GB" sz="1200" b="1" dirty="0">
                          <a:effectLst/>
                          <a:latin typeface="Arial" panose="020B0604020202020204" pitchFamily="34" charset="0"/>
                          <a:cs typeface="Arial" panose="020B0604020202020204" pitchFamily="34" charset="0"/>
                        </a:rPr>
                        <a:t>Current</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0" algn="l">
                        <a:lnSpc>
                          <a:spcPct val="107000"/>
                        </a:lnSpc>
                        <a:spcAft>
                          <a:spcPts val="0"/>
                        </a:spcAft>
                      </a:pPr>
                      <a:r>
                        <a:rPr lang="en-US" sz="1200" b="1" dirty="0">
                          <a:effectLst/>
                          <a:latin typeface="Arial" panose="020B0604020202020204" pitchFamily="34" charset="0"/>
                          <a:ea typeface="Calibri" panose="020F0502020204030204" pitchFamily="34" charset="0"/>
                          <a:cs typeface="Arial" panose="020B0604020202020204" pitchFamily="34" charset="0"/>
                        </a:rPr>
                        <a:t>Orientation</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693944588"/>
                  </a:ext>
                </a:extLst>
              </a:tr>
              <a:tr h="350937">
                <a:tc>
                  <a:txBody>
                    <a:bodyPr/>
                    <a:lstStyle/>
                    <a:p>
                      <a:pPr marL="0" algn="l">
                        <a:lnSpc>
                          <a:spcPct val="107000"/>
                        </a:lnSpc>
                        <a:spcAft>
                          <a:spcPts val="0"/>
                        </a:spcAft>
                      </a:pPr>
                      <a:r>
                        <a:rPr lang="en-GB" sz="1200" b="1" dirty="0">
                          <a:effectLst/>
                          <a:latin typeface="Arial" panose="020B0604020202020204" pitchFamily="34" charset="0"/>
                          <a:cs typeface="Arial" panose="020B0604020202020204" pitchFamily="34" charset="0"/>
                        </a:rPr>
                        <a:t>Welding Velocity</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GB" sz="1200" b="1" dirty="0">
                          <a:effectLst/>
                          <a:latin typeface="Arial" panose="020B0604020202020204" pitchFamily="34" charset="0"/>
                          <a:cs typeface="Arial" panose="020B0604020202020204" pitchFamily="34" charset="0"/>
                        </a:rPr>
                        <a:t>Supplier</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marL="0" algn="l">
                        <a:lnSpc>
                          <a:spcPct val="107000"/>
                        </a:lnSpc>
                        <a:spcAft>
                          <a:spcPts val="0"/>
                        </a:spcAft>
                      </a:pPr>
                      <a:endParaRPr lang="en-GB" sz="12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058278650"/>
                  </a:ext>
                </a:extLst>
              </a:tr>
              <a:tr h="530765">
                <a:tc>
                  <a:txBody>
                    <a:bodyPr/>
                    <a:lstStyle/>
                    <a:p>
                      <a:pPr marL="0" algn="l">
                        <a:lnSpc>
                          <a:spcPct val="107000"/>
                        </a:lnSpc>
                        <a:spcAft>
                          <a:spcPts val="0"/>
                        </a:spcAft>
                      </a:pPr>
                      <a:r>
                        <a:rPr lang="en-GB" sz="1200" b="1" dirty="0">
                          <a:effectLst/>
                          <a:latin typeface="Arial" panose="020B0604020202020204" pitchFamily="34" charset="0"/>
                          <a:cs typeface="Arial" panose="020B0604020202020204" pitchFamily="34" charset="0"/>
                        </a:rPr>
                        <a:t>Focussing System Current</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GB" sz="1200" b="1" dirty="0">
                          <a:effectLst/>
                          <a:latin typeface="Arial" panose="020B0604020202020204" pitchFamily="34" charset="0"/>
                          <a:cs typeface="Arial" panose="020B0604020202020204" pitchFamily="34" charset="0"/>
                        </a:rPr>
                        <a:t>Type of weld</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p>
                      <a:pPr marL="0" algn="l">
                        <a:lnSpc>
                          <a:spcPct val="107000"/>
                        </a:lnSpc>
                        <a:spcAft>
                          <a:spcPts val="0"/>
                        </a:spcAft>
                      </a:pPr>
                      <a:endParaRPr lang="en-GB" sz="12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1912471815"/>
                  </a:ext>
                </a:extLst>
              </a:tr>
              <a:tr h="530765">
                <a:tc>
                  <a:txBody>
                    <a:bodyPr/>
                    <a:lstStyle/>
                    <a:p>
                      <a:pPr marL="0" algn="l">
                        <a:lnSpc>
                          <a:spcPct val="107000"/>
                        </a:lnSpc>
                        <a:spcAft>
                          <a:spcPts val="0"/>
                        </a:spcAft>
                      </a:pPr>
                      <a:endParaRPr lang="en-GB" sz="12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tc>
                  <a:txBody>
                    <a:bodyPr/>
                    <a:lstStyle/>
                    <a:p>
                      <a:pPr marL="0" algn="l">
                        <a:lnSpc>
                          <a:spcPct val="107000"/>
                        </a:lnSpc>
                        <a:spcAft>
                          <a:spcPts val="0"/>
                        </a:spcAft>
                      </a:pPr>
                      <a:r>
                        <a:rPr lang="en-GB" sz="1200" b="1" dirty="0">
                          <a:effectLst/>
                          <a:latin typeface="Arial" panose="020B0604020202020204" pitchFamily="34" charset="0"/>
                          <a:cs typeface="Arial" panose="020B0604020202020204" pitchFamily="34" charset="0"/>
                        </a:rPr>
                        <a:t> Position</a:t>
                      </a:r>
                      <a:endParaRPr lang="en-GB" sz="1200" b="1" dirty="0">
                        <a:effectLst/>
                        <a:latin typeface="Arial" panose="020B0604020202020204" pitchFamily="34" charset="0"/>
                        <a:ea typeface="Calibri" panose="020F0502020204030204" pitchFamily="34" charset="0"/>
                        <a:cs typeface="Arial" panose="020B0604020202020204" pitchFamily="34" charset="0"/>
                      </a:endParaRPr>
                    </a:p>
                  </a:txBody>
                  <a:tcPr marL="0" marR="0" marT="0" marB="0" anchor="ctr"/>
                </a:tc>
                <a:extLst>
                  <a:ext uri="{0D108BD9-81ED-4DB2-BD59-A6C34878D82A}">
                    <a16:rowId xmlns:a16="http://schemas.microsoft.com/office/drawing/2014/main" val="2124767294"/>
                  </a:ext>
                </a:extLst>
              </a:tr>
            </a:tbl>
          </a:graphicData>
        </a:graphic>
      </p:graphicFrame>
      <p:sp>
        <p:nvSpPr>
          <p:cNvPr id="8" name="Rectangle 7">
            <a:extLst>
              <a:ext uri="{FF2B5EF4-FFF2-40B4-BE49-F238E27FC236}">
                <a16:creationId xmlns:a16="http://schemas.microsoft.com/office/drawing/2014/main" id="{CE532244-C465-44E3-85B4-8EF5F7F65A41}"/>
              </a:ext>
            </a:extLst>
          </p:cNvPr>
          <p:cNvSpPr/>
          <p:nvPr/>
        </p:nvSpPr>
        <p:spPr>
          <a:xfrm>
            <a:off x="6092" y="-7065"/>
            <a:ext cx="11129963" cy="438582"/>
          </a:xfrm>
          <a:prstGeom prst="rect">
            <a:avLst/>
          </a:prstGeom>
        </p:spPr>
        <p:txBody>
          <a:bodyPr wrap="square">
            <a:sp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Example : AI model to improve EB Welding</a:t>
            </a:r>
            <a:endParaRPr kumimoji="0" lang="en-GB"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Arrow: Notched Right 8">
            <a:extLst>
              <a:ext uri="{FF2B5EF4-FFF2-40B4-BE49-F238E27FC236}">
                <a16:creationId xmlns:a16="http://schemas.microsoft.com/office/drawing/2014/main" id="{AF2481C3-DFEB-42AD-B26B-065E83E099F2}"/>
              </a:ext>
            </a:extLst>
          </p:cNvPr>
          <p:cNvSpPr/>
          <p:nvPr/>
        </p:nvSpPr>
        <p:spPr>
          <a:xfrm>
            <a:off x="2626875" y="5129955"/>
            <a:ext cx="5633205" cy="109796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Machine Learning from previous weld data</a:t>
            </a:r>
          </a:p>
        </p:txBody>
      </p:sp>
      <p:graphicFrame>
        <p:nvGraphicFramePr>
          <p:cNvPr id="10" name="Table 9">
            <a:extLst>
              <a:ext uri="{FF2B5EF4-FFF2-40B4-BE49-F238E27FC236}">
                <a16:creationId xmlns:a16="http://schemas.microsoft.com/office/drawing/2014/main" id="{24F82458-DF99-4EE7-806C-6314105CB28F}"/>
              </a:ext>
            </a:extLst>
          </p:cNvPr>
          <p:cNvGraphicFramePr>
            <a:graphicFrameLocks noGrp="1"/>
          </p:cNvGraphicFramePr>
          <p:nvPr/>
        </p:nvGraphicFramePr>
        <p:xfrm>
          <a:off x="8260080" y="3853706"/>
          <a:ext cx="3636000" cy="1967484"/>
        </p:xfrm>
        <a:graphic>
          <a:graphicData uri="http://schemas.openxmlformats.org/drawingml/2006/table">
            <a:tbl>
              <a:tblPr firstRow="1" firstCol="1" bandRow="1">
                <a:tableStyleId>{5C22544A-7EE6-4342-B048-85BDC9FD1C3A}</a:tableStyleId>
              </a:tblPr>
              <a:tblGrid>
                <a:gridCol w="1142337">
                  <a:extLst>
                    <a:ext uri="{9D8B030D-6E8A-4147-A177-3AD203B41FA5}">
                      <a16:colId xmlns:a16="http://schemas.microsoft.com/office/drawing/2014/main" val="2561651184"/>
                    </a:ext>
                  </a:extLst>
                </a:gridCol>
                <a:gridCol w="2493663">
                  <a:extLst>
                    <a:ext uri="{9D8B030D-6E8A-4147-A177-3AD203B41FA5}">
                      <a16:colId xmlns:a16="http://schemas.microsoft.com/office/drawing/2014/main" val="1118739153"/>
                    </a:ext>
                  </a:extLst>
                </a:gridCol>
              </a:tblGrid>
              <a:tr h="186055">
                <a:tc>
                  <a:txBody>
                    <a:bodyPr/>
                    <a:lstStyle/>
                    <a:p>
                      <a:pPr>
                        <a:lnSpc>
                          <a:spcPct val="107000"/>
                        </a:lnSpc>
                        <a:spcAft>
                          <a:spcPts val="0"/>
                        </a:spcAft>
                      </a:pPr>
                      <a:r>
                        <a:rPr lang="en-GB" sz="1600" dirty="0">
                          <a:effectLst/>
                        </a:rPr>
                        <a:t>Result</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600" dirty="0">
                          <a:effectLst/>
                        </a:rPr>
                        <a:t>Conformance</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11325658"/>
                  </a:ext>
                </a:extLst>
              </a:tr>
              <a:tr h="186055">
                <a:tc>
                  <a:txBody>
                    <a:bodyPr/>
                    <a:lstStyle/>
                    <a:p>
                      <a:pPr>
                        <a:lnSpc>
                          <a:spcPct val="107000"/>
                        </a:lnSpc>
                        <a:spcAft>
                          <a:spcPts val="0"/>
                        </a:spcAft>
                      </a:pPr>
                      <a:r>
                        <a:rPr lang="en-GB" sz="1000" dirty="0">
                          <a:effectLst/>
                        </a:rPr>
                        <a:t>NC_EBW_R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dirty="0">
                          <a:effectLst/>
                        </a:rPr>
                        <a:t>Not conform - Defect related to EB Process - Weld to be repaired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075854459"/>
                  </a:ext>
                </a:extLst>
              </a:tr>
              <a:tr h="186055">
                <a:tc>
                  <a:txBody>
                    <a:bodyPr/>
                    <a:lstStyle/>
                    <a:p>
                      <a:pPr>
                        <a:lnSpc>
                          <a:spcPct val="107000"/>
                        </a:lnSpc>
                        <a:spcAft>
                          <a:spcPts val="0"/>
                        </a:spcAft>
                      </a:pPr>
                      <a:r>
                        <a:rPr lang="en-GB" sz="1000">
                          <a:effectLst/>
                        </a:rPr>
                        <a:t>NC_OTH_R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a:effectLst/>
                        </a:rPr>
                        <a:t>Not conform - Defect not related to EB Process - Weld to be repaired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63096496"/>
                  </a:ext>
                </a:extLst>
              </a:tr>
              <a:tr h="186055">
                <a:tc>
                  <a:txBody>
                    <a:bodyPr/>
                    <a:lstStyle/>
                    <a:p>
                      <a:pPr>
                        <a:lnSpc>
                          <a:spcPct val="107000"/>
                        </a:lnSpc>
                        <a:spcAft>
                          <a:spcPts val="0"/>
                        </a:spcAft>
                      </a:pPr>
                      <a:r>
                        <a:rPr lang="en-GB" sz="1000">
                          <a:effectLst/>
                        </a:rPr>
                        <a:t>NC_OTH_NR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a:effectLst/>
                        </a:rPr>
                        <a:t>Not conform - Defect not related to EB Process - No repairing need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72055110"/>
                  </a:ext>
                </a:extLst>
              </a:tr>
              <a:tr h="180975">
                <a:tc>
                  <a:txBody>
                    <a:bodyPr/>
                    <a:lstStyle/>
                    <a:p>
                      <a:pPr>
                        <a:lnSpc>
                          <a:spcPct val="107000"/>
                        </a:lnSpc>
                        <a:spcAft>
                          <a:spcPts val="0"/>
                        </a:spcAft>
                      </a:pPr>
                      <a:r>
                        <a:rPr lang="en-GB" sz="1000">
                          <a:effectLst/>
                        </a:rPr>
                        <a:t>NC_DOC_NR</a:t>
                      </a:r>
                      <a:endParaRPr lang="en-GB"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a:effectLst/>
                        </a:rPr>
                        <a:t>NC related to documentation - No repairing need</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61224033"/>
                  </a:ext>
                </a:extLst>
              </a:tr>
              <a:tr h="186055">
                <a:tc>
                  <a:txBody>
                    <a:bodyPr/>
                    <a:lstStyle/>
                    <a:p>
                      <a:pPr>
                        <a:lnSpc>
                          <a:spcPct val="107000"/>
                        </a:lnSpc>
                        <a:spcAft>
                          <a:spcPts val="0"/>
                        </a:spcAft>
                      </a:pPr>
                      <a:r>
                        <a:rPr lang="en-GB" sz="1000" dirty="0">
                          <a:effectLst/>
                        </a:rPr>
                        <a:t>C</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n-GB" sz="1200" dirty="0">
                          <a:effectLst/>
                        </a:rPr>
                        <a:t>Compliant- Weld accepted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78980112"/>
                  </a:ext>
                </a:extLst>
              </a:tr>
            </a:tbl>
          </a:graphicData>
        </a:graphic>
      </p:graphicFrame>
      <p:sp>
        <p:nvSpPr>
          <p:cNvPr id="11" name="TextBox 10">
            <a:extLst>
              <a:ext uri="{FF2B5EF4-FFF2-40B4-BE49-F238E27FC236}">
                <a16:creationId xmlns:a16="http://schemas.microsoft.com/office/drawing/2014/main" id="{24BDFBBE-9A24-4FA5-823B-2B1D095E4D8F}"/>
              </a:ext>
            </a:extLst>
          </p:cNvPr>
          <p:cNvSpPr txBox="1"/>
          <p:nvPr/>
        </p:nvSpPr>
        <p:spPr>
          <a:xfrm>
            <a:off x="3114466" y="1762671"/>
            <a:ext cx="4232644"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black"/>
                </a:solidFill>
                <a:effectLst/>
                <a:uLnTx/>
                <a:uFillTx/>
                <a:latin typeface="Calibri" panose="020F0502020204030204"/>
                <a:ea typeface="+mn-ea"/>
                <a:cs typeface="+mn-cs"/>
              </a:rPr>
              <a:t>AI Model</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6034129C-7E9C-487D-944D-D7AE5A154B0D}"/>
              </a:ext>
            </a:extLst>
          </p:cNvPr>
          <p:cNvSpPr txBox="1"/>
          <p:nvPr/>
        </p:nvSpPr>
        <p:spPr>
          <a:xfrm>
            <a:off x="2984253" y="6039790"/>
            <a:ext cx="4499912" cy="52322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Trained AI using 1802 welds data. Predicted outcome of the 70 new welds to do.</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4" name="Picture 13">
            <a:extLst>
              <a:ext uri="{FF2B5EF4-FFF2-40B4-BE49-F238E27FC236}">
                <a16:creationId xmlns:a16="http://schemas.microsoft.com/office/drawing/2014/main" id="{71786925-19BD-4C3F-899C-50190A8FCA0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38451" y="1638300"/>
            <a:ext cx="2552700" cy="1790700"/>
          </a:xfrm>
          <a:prstGeom prst="rect">
            <a:avLst/>
          </a:prstGeom>
          <a:noFill/>
          <a:ln>
            <a:noFill/>
          </a:ln>
        </p:spPr>
      </p:pic>
      <p:pic>
        <p:nvPicPr>
          <p:cNvPr id="5122" name="Picture 2">
            <a:extLst>
              <a:ext uri="{FF2B5EF4-FFF2-40B4-BE49-F238E27FC236}">
                <a16:creationId xmlns:a16="http://schemas.microsoft.com/office/drawing/2014/main" id="{67E3790F-1BCC-41D1-9950-6B18BB6C58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11171" y="1356524"/>
            <a:ext cx="1660765" cy="202041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05D65DA2-6C92-445A-B5B3-2CF0A2DECECB}"/>
              </a:ext>
            </a:extLst>
          </p:cNvPr>
          <p:cNvSpPr txBox="1"/>
          <p:nvPr/>
        </p:nvSpPr>
        <p:spPr>
          <a:xfrm>
            <a:off x="9741278" y="1728912"/>
            <a:ext cx="1815520" cy="116955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There are 9 sectors. Each sector requires over 10000 different types of welds with full 100% inspection.</a:t>
            </a:r>
            <a:endParaRPr kumimoji="0" lang="en-GB"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aphicFrame>
        <p:nvGraphicFramePr>
          <p:cNvPr id="17" name="Table 18">
            <a:extLst>
              <a:ext uri="{FF2B5EF4-FFF2-40B4-BE49-F238E27FC236}">
                <a16:creationId xmlns:a16="http://schemas.microsoft.com/office/drawing/2014/main" id="{149BD36B-D147-4EF4-9D08-212C1DB8B759}"/>
              </a:ext>
            </a:extLst>
          </p:cNvPr>
          <p:cNvGraphicFramePr>
            <a:graphicFrameLocks noGrp="1"/>
          </p:cNvGraphicFramePr>
          <p:nvPr/>
        </p:nvGraphicFramePr>
        <p:xfrm>
          <a:off x="8130209" y="5870891"/>
          <a:ext cx="4061791" cy="877916"/>
        </p:xfrm>
        <a:graphic>
          <a:graphicData uri="http://schemas.openxmlformats.org/drawingml/2006/table">
            <a:tbl>
              <a:tblPr firstRow="1" bandRow="1">
                <a:tableStyleId>{5DA37D80-6434-44D0-A028-1B22A696006F}</a:tableStyleId>
              </a:tblPr>
              <a:tblGrid>
                <a:gridCol w="2497883">
                  <a:extLst>
                    <a:ext uri="{9D8B030D-6E8A-4147-A177-3AD203B41FA5}">
                      <a16:colId xmlns:a16="http://schemas.microsoft.com/office/drawing/2014/main" val="3542757118"/>
                    </a:ext>
                  </a:extLst>
                </a:gridCol>
                <a:gridCol w="1563908">
                  <a:extLst>
                    <a:ext uri="{9D8B030D-6E8A-4147-A177-3AD203B41FA5}">
                      <a16:colId xmlns:a16="http://schemas.microsoft.com/office/drawing/2014/main" val="2248646350"/>
                    </a:ext>
                  </a:extLst>
                </a:gridCol>
              </a:tblGrid>
              <a:tr h="234000">
                <a:tc>
                  <a:txBody>
                    <a:bodyPr/>
                    <a:lstStyle/>
                    <a:p>
                      <a:r>
                        <a:rPr lang="en-US" sz="1200" dirty="0"/>
                        <a:t>Prediction</a:t>
                      </a:r>
                      <a:endParaRPr lang="en-GB" sz="1200" dirty="0"/>
                    </a:p>
                  </a:txBody>
                  <a:tcPr marL="44159" marR="44159" marT="22078" marB="22078"/>
                </a:tc>
                <a:tc>
                  <a:txBody>
                    <a:bodyPr/>
                    <a:lstStyle/>
                    <a:p>
                      <a:r>
                        <a:rPr lang="en-US" sz="1200" dirty="0"/>
                        <a:t>Actual</a:t>
                      </a:r>
                      <a:endParaRPr lang="en-GB" sz="1200" dirty="0"/>
                    </a:p>
                  </a:txBody>
                  <a:tcPr marL="44159" marR="44159" marT="22078" marB="22078"/>
                </a:tc>
                <a:extLst>
                  <a:ext uri="{0D108BD9-81ED-4DB2-BD59-A6C34878D82A}">
                    <a16:rowId xmlns:a16="http://schemas.microsoft.com/office/drawing/2014/main" val="130416050"/>
                  </a:ext>
                </a:extLst>
              </a:tr>
              <a:tr h="234000">
                <a:tc>
                  <a:txBody>
                    <a:bodyPr/>
                    <a:lstStyle/>
                    <a:p>
                      <a:r>
                        <a:rPr lang="en-US" sz="1200" b="0" dirty="0"/>
                        <a:t>One weld with 90% chance of failure</a:t>
                      </a:r>
                      <a:endParaRPr lang="en-GB" sz="1200" b="0" dirty="0"/>
                    </a:p>
                  </a:txBody>
                  <a:tcPr marL="44159" marR="44159" marT="22078" marB="22078"/>
                </a:tc>
                <a:tc>
                  <a:txBody>
                    <a:bodyPr/>
                    <a:lstStyle/>
                    <a:p>
                      <a:r>
                        <a:rPr lang="en-US" sz="1200" b="0" dirty="0"/>
                        <a:t> Failed</a:t>
                      </a:r>
                      <a:endParaRPr lang="en-GB" sz="1200" b="0" dirty="0"/>
                    </a:p>
                  </a:txBody>
                  <a:tcPr marL="44159" marR="44159" marT="22078" marB="22078"/>
                </a:tc>
                <a:extLst>
                  <a:ext uri="{0D108BD9-81ED-4DB2-BD59-A6C34878D82A}">
                    <a16:rowId xmlns:a16="http://schemas.microsoft.com/office/drawing/2014/main" val="997823864"/>
                  </a:ext>
                </a:extLst>
              </a:tr>
              <a:tr h="23400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1200" b="0" dirty="0">
                          <a:effectLst/>
                        </a:rPr>
                        <a:t>16 others with 56% to 60% chance of failure. </a:t>
                      </a:r>
                      <a:endParaRPr lang="en-GB" sz="1200" b="0" dirty="0"/>
                    </a:p>
                  </a:txBody>
                  <a:tcPr marL="44159" marR="44159" marT="22078" marB="22078"/>
                </a:tc>
                <a:tc>
                  <a:txBody>
                    <a:bodyPr/>
                    <a:lstStyle/>
                    <a:p>
                      <a:r>
                        <a:rPr lang="en-US" sz="1200" b="0" dirty="0"/>
                        <a:t>7 out of 16 failed</a:t>
                      </a:r>
                      <a:endParaRPr lang="en-GB" sz="1200" b="0" dirty="0"/>
                    </a:p>
                  </a:txBody>
                  <a:tcPr marL="44159" marR="44159" marT="22078" marB="22078"/>
                </a:tc>
                <a:extLst>
                  <a:ext uri="{0D108BD9-81ED-4DB2-BD59-A6C34878D82A}">
                    <a16:rowId xmlns:a16="http://schemas.microsoft.com/office/drawing/2014/main" val="1272791223"/>
                  </a:ext>
                </a:extLst>
              </a:tr>
            </a:tbl>
          </a:graphicData>
        </a:graphic>
      </p:graphicFrame>
      <p:sp>
        <p:nvSpPr>
          <p:cNvPr id="13" name="Footer Placeholder 3">
            <a:extLst>
              <a:ext uri="{FF2B5EF4-FFF2-40B4-BE49-F238E27FC236}">
                <a16:creationId xmlns:a16="http://schemas.microsoft.com/office/drawing/2014/main" id="{132DD5F3-441F-230A-9D1A-8F7272F0DA83}"/>
              </a:ext>
            </a:extLst>
          </p:cNvPr>
          <p:cNvSpPr>
            <a:spLocks noGrp="1"/>
          </p:cNvSpPr>
          <p:nvPr>
            <p:ph type="ftr" sz="quarter" idx="11"/>
          </p:nvPr>
        </p:nvSpPr>
        <p:spPr>
          <a:xfrm>
            <a:off x="231048" y="6623153"/>
            <a:ext cx="6917210" cy="208633"/>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Prof. Nawal K Prinja</a:t>
            </a:r>
          </a:p>
        </p:txBody>
      </p:sp>
      <p:sp>
        <p:nvSpPr>
          <p:cNvPr id="12" name="Title 1">
            <a:extLst>
              <a:ext uri="{FF2B5EF4-FFF2-40B4-BE49-F238E27FC236}">
                <a16:creationId xmlns:a16="http://schemas.microsoft.com/office/drawing/2014/main" id="{E8C2BF30-AE67-6416-F50C-8A13E27F9A46}"/>
              </a:ext>
            </a:extLst>
          </p:cNvPr>
          <p:cNvSpPr txBox="1">
            <a:spLocks/>
          </p:cNvSpPr>
          <p:nvPr/>
        </p:nvSpPr>
        <p:spPr>
          <a:xfrm>
            <a:off x="369308" y="260328"/>
            <a:ext cx="10655635" cy="737616"/>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Example: Predicting Outcome of EB Weld Inspections</a:t>
            </a:r>
            <a:endParaRPr lang="en-GB" b="1" i="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7313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down)">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par>
                                <p:cTn id="24" presetID="22" presetClass="entr" presetSubtype="4"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down)">
                                      <p:cBhvr>
                                        <p:cTn id="26" dur="500"/>
                                        <p:tgtEl>
                                          <p:spTgt spid="10"/>
                                        </p:tgtEl>
                                      </p:cBhvr>
                                    </p:animEffect>
                                  </p:childTnLst>
                                </p:cTn>
                              </p:par>
                              <p:par>
                                <p:cTn id="27" presetID="2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P spid="11"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E1D937E-7F6C-32C4-5225-6E81F02EE9F2}"/>
              </a:ext>
            </a:extLst>
          </p:cNvPr>
          <p:cNvSpPr>
            <a:spLocks noGrp="1"/>
          </p:cNvSpPr>
          <p:nvPr>
            <p:ph type="sldNum" sz="quarter" idx="12"/>
          </p:nvPr>
        </p:nvSpPr>
        <p:spPr>
          <a:xfrm>
            <a:off x="8610600" y="6406045"/>
            <a:ext cx="2743200" cy="365125"/>
          </a:xfrm>
        </p:spPr>
        <p:txBody>
          <a:bodyPr/>
          <a:lstStyle/>
          <a:p>
            <a:pPr rtl="0"/>
            <a:fld id="{A65A5C87-DF58-40C8-B092-1DE63DB4547E}" type="slidenum">
              <a:rPr lang="en-GB" noProof="0" smtClean="0"/>
              <a:t>13</a:t>
            </a:fld>
            <a:endParaRPr lang="en-GB" noProof="0"/>
          </a:p>
        </p:txBody>
      </p:sp>
      <p:pic>
        <p:nvPicPr>
          <p:cNvPr id="6" name="Picture 5">
            <a:extLst>
              <a:ext uri="{FF2B5EF4-FFF2-40B4-BE49-F238E27FC236}">
                <a16:creationId xmlns:a16="http://schemas.microsoft.com/office/drawing/2014/main" id="{38D709E6-947C-3974-7FBC-87A1847786CC}"/>
              </a:ext>
            </a:extLst>
          </p:cNvPr>
          <p:cNvPicPr>
            <a:picLocks noChangeAspect="1"/>
          </p:cNvPicPr>
          <p:nvPr/>
        </p:nvPicPr>
        <p:blipFill>
          <a:blip r:embed="rId2"/>
          <a:stretch>
            <a:fillRect/>
          </a:stretch>
        </p:blipFill>
        <p:spPr>
          <a:xfrm>
            <a:off x="3415070" y="642357"/>
            <a:ext cx="8576117" cy="4564784"/>
          </a:xfrm>
          <a:prstGeom prst="rect">
            <a:avLst/>
          </a:prstGeom>
        </p:spPr>
      </p:pic>
      <p:pic>
        <p:nvPicPr>
          <p:cNvPr id="7" name="Picture 6">
            <a:extLst>
              <a:ext uri="{FF2B5EF4-FFF2-40B4-BE49-F238E27FC236}">
                <a16:creationId xmlns:a16="http://schemas.microsoft.com/office/drawing/2014/main" id="{B4AC84E7-1373-5E40-C1CB-2E41DB2B0CBF}"/>
              </a:ext>
            </a:extLst>
          </p:cNvPr>
          <p:cNvPicPr>
            <a:picLocks noChangeAspect="1"/>
          </p:cNvPicPr>
          <p:nvPr/>
        </p:nvPicPr>
        <p:blipFill rotWithShape="1">
          <a:blip r:embed="rId3"/>
          <a:srcRect t="12840" r="23737"/>
          <a:stretch/>
        </p:blipFill>
        <p:spPr>
          <a:xfrm>
            <a:off x="3369783" y="5377211"/>
            <a:ext cx="6551885" cy="13568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aphicFrame>
        <p:nvGraphicFramePr>
          <p:cNvPr id="8" name="Table 13">
            <a:extLst>
              <a:ext uri="{FF2B5EF4-FFF2-40B4-BE49-F238E27FC236}">
                <a16:creationId xmlns:a16="http://schemas.microsoft.com/office/drawing/2014/main" id="{4B436D7E-B9F3-7969-0927-FA440A320394}"/>
              </a:ext>
            </a:extLst>
          </p:cNvPr>
          <p:cNvGraphicFramePr>
            <a:graphicFrameLocks noGrp="1"/>
          </p:cNvGraphicFramePr>
          <p:nvPr>
            <p:extLst>
              <p:ext uri="{D42A27DB-BD31-4B8C-83A1-F6EECF244321}">
                <p14:modId xmlns:p14="http://schemas.microsoft.com/office/powerpoint/2010/main" val="1057412436"/>
              </p:ext>
            </p:extLst>
          </p:nvPr>
        </p:nvGraphicFramePr>
        <p:xfrm>
          <a:off x="208726" y="945275"/>
          <a:ext cx="7494403" cy="1950720"/>
        </p:xfrm>
        <a:graphic>
          <a:graphicData uri="http://schemas.openxmlformats.org/drawingml/2006/table">
            <a:tbl>
              <a:tblPr firstRow="1" bandRow="1">
                <a:tableStyleId>{5C22544A-7EE6-4342-B048-85BDC9FD1C3A}</a:tableStyleId>
              </a:tblPr>
              <a:tblGrid>
                <a:gridCol w="1065211">
                  <a:extLst>
                    <a:ext uri="{9D8B030D-6E8A-4147-A177-3AD203B41FA5}">
                      <a16:colId xmlns:a16="http://schemas.microsoft.com/office/drawing/2014/main" val="4112639037"/>
                    </a:ext>
                  </a:extLst>
                </a:gridCol>
                <a:gridCol w="1071532">
                  <a:extLst>
                    <a:ext uri="{9D8B030D-6E8A-4147-A177-3AD203B41FA5}">
                      <a16:colId xmlns:a16="http://schemas.microsoft.com/office/drawing/2014/main" val="2839107813"/>
                    </a:ext>
                  </a:extLst>
                </a:gridCol>
                <a:gridCol w="1071532">
                  <a:extLst>
                    <a:ext uri="{9D8B030D-6E8A-4147-A177-3AD203B41FA5}">
                      <a16:colId xmlns:a16="http://schemas.microsoft.com/office/drawing/2014/main" val="3626708346"/>
                    </a:ext>
                  </a:extLst>
                </a:gridCol>
                <a:gridCol w="1071532">
                  <a:extLst>
                    <a:ext uri="{9D8B030D-6E8A-4147-A177-3AD203B41FA5}">
                      <a16:colId xmlns:a16="http://schemas.microsoft.com/office/drawing/2014/main" val="3178896058"/>
                    </a:ext>
                  </a:extLst>
                </a:gridCol>
                <a:gridCol w="1071532">
                  <a:extLst>
                    <a:ext uri="{9D8B030D-6E8A-4147-A177-3AD203B41FA5}">
                      <a16:colId xmlns:a16="http://schemas.microsoft.com/office/drawing/2014/main" val="2339970598"/>
                    </a:ext>
                  </a:extLst>
                </a:gridCol>
                <a:gridCol w="1071532">
                  <a:extLst>
                    <a:ext uri="{9D8B030D-6E8A-4147-A177-3AD203B41FA5}">
                      <a16:colId xmlns:a16="http://schemas.microsoft.com/office/drawing/2014/main" val="23679539"/>
                    </a:ext>
                  </a:extLst>
                </a:gridCol>
                <a:gridCol w="1071532">
                  <a:extLst>
                    <a:ext uri="{9D8B030D-6E8A-4147-A177-3AD203B41FA5}">
                      <a16:colId xmlns:a16="http://schemas.microsoft.com/office/drawing/2014/main" val="2004181406"/>
                    </a:ext>
                  </a:extLst>
                </a:gridCol>
              </a:tblGrid>
              <a:tr h="583766">
                <a:tc rowSpan="2">
                  <a:txBody>
                    <a:bodyPr/>
                    <a:lstStyle/>
                    <a:p>
                      <a:r>
                        <a:rPr lang="en-GB" sz="1400" dirty="0"/>
                        <a:t>Flaw ID</a:t>
                      </a:r>
                    </a:p>
                  </a:txBody>
                  <a:tcPr/>
                </a:tc>
                <a:tc gridSpan="2">
                  <a:txBody>
                    <a:bodyPr/>
                    <a:lstStyle/>
                    <a:p>
                      <a:r>
                        <a:rPr lang="en-GB" sz="1400" dirty="0"/>
                        <a:t>Scan Position of Flaw Centroid</a:t>
                      </a:r>
                    </a:p>
                    <a:p>
                      <a:r>
                        <a:rPr lang="en-GB" sz="1400" dirty="0"/>
                        <a:t>Xo (mm)</a:t>
                      </a:r>
                    </a:p>
                  </a:txBody>
                  <a:tcPr/>
                </a:tc>
                <a:tc hMerge="1">
                  <a:txBody>
                    <a:bodyPr/>
                    <a:lstStyle/>
                    <a:p>
                      <a:endParaRPr lang="en-GB" dirty="0"/>
                    </a:p>
                  </a:txBody>
                  <a:tcPr/>
                </a:tc>
                <a:tc gridSpan="2">
                  <a:txBody>
                    <a:bodyPr/>
                    <a:lstStyle/>
                    <a:p>
                      <a:r>
                        <a:rPr lang="en-GB" sz="1400" dirty="0"/>
                        <a:t>Focal Law </a:t>
                      </a:r>
                    </a:p>
                    <a:p>
                      <a:r>
                        <a:rPr lang="en-GB" sz="1400" dirty="0"/>
                        <a:t>(Beam Number)</a:t>
                      </a:r>
                    </a:p>
                  </a:txBody>
                  <a:tcPr/>
                </a:tc>
                <a:tc hMerge="1">
                  <a:txBody>
                    <a:bodyPr/>
                    <a:lstStyle/>
                    <a:p>
                      <a:endParaRPr lang="en-GB" dirty="0"/>
                    </a:p>
                  </a:txBody>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Depth, Zo (mm)</a:t>
                      </a:r>
                    </a:p>
                  </a:txBody>
                  <a:tcPr/>
                </a:tc>
                <a:tc hMerge="1">
                  <a:txBody>
                    <a:bodyPr/>
                    <a:lstStyle/>
                    <a:p>
                      <a:endParaRPr lang="en-GB" dirty="0"/>
                    </a:p>
                  </a:txBody>
                  <a:tcPr/>
                </a:tc>
                <a:extLst>
                  <a:ext uri="{0D108BD9-81ED-4DB2-BD59-A6C34878D82A}">
                    <a16:rowId xmlns:a16="http://schemas.microsoft.com/office/drawing/2014/main" val="1037595107"/>
                  </a:ext>
                </a:extLst>
              </a:tr>
              <a:tr h="243236">
                <a:tc vMerge="1">
                  <a:txBody>
                    <a:bodyPr/>
                    <a:lstStyle/>
                    <a:p>
                      <a:endParaRPr lang="en-GB" dirty="0"/>
                    </a:p>
                  </a:txBody>
                  <a:tcPr/>
                </a:tc>
                <a:tc>
                  <a:txBody>
                    <a:bodyPr/>
                    <a:lstStyle/>
                    <a:p>
                      <a:r>
                        <a:rPr lang="en-GB" sz="1400" dirty="0"/>
                        <a:t>Report</a:t>
                      </a:r>
                    </a:p>
                  </a:txBody>
                  <a:tcPr/>
                </a:tc>
                <a:tc>
                  <a:txBody>
                    <a:bodyPr/>
                    <a:lstStyle/>
                    <a:p>
                      <a:r>
                        <a:rPr lang="en-GB" sz="1400" dirty="0"/>
                        <a:t>AI</a:t>
                      </a:r>
                    </a:p>
                  </a:txBody>
                  <a:tcPr/>
                </a:tc>
                <a:tc>
                  <a:txBody>
                    <a:bodyPr/>
                    <a:lstStyle/>
                    <a:p>
                      <a:r>
                        <a:rPr lang="en-GB" sz="1400" dirty="0"/>
                        <a:t>Report</a:t>
                      </a:r>
                    </a:p>
                  </a:txBody>
                  <a:tcPr/>
                </a:tc>
                <a:tc>
                  <a:txBody>
                    <a:bodyPr/>
                    <a:lstStyle/>
                    <a:p>
                      <a:r>
                        <a:rPr lang="en-GB" sz="1400" dirty="0"/>
                        <a:t>AI</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Report</a:t>
                      </a:r>
                    </a:p>
                  </a:txBody>
                  <a:tcPr/>
                </a:tc>
                <a:tc>
                  <a:txBody>
                    <a:bodyPr/>
                    <a:lstStyle/>
                    <a:p>
                      <a:r>
                        <a:rPr lang="en-GB" sz="1400" dirty="0"/>
                        <a:t>AI</a:t>
                      </a:r>
                    </a:p>
                  </a:txBody>
                  <a:tcPr/>
                </a:tc>
                <a:extLst>
                  <a:ext uri="{0D108BD9-81ED-4DB2-BD59-A6C34878D82A}">
                    <a16:rowId xmlns:a16="http://schemas.microsoft.com/office/drawing/2014/main" val="888469742"/>
                  </a:ext>
                </a:extLst>
              </a:tr>
              <a:tr h="243236">
                <a:tc>
                  <a:txBody>
                    <a:bodyPr/>
                    <a:lstStyle/>
                    <a:p>
                      <a:r>
                        <a:rPr lang="en-GB" sz="1400" dirty="0"/>
                        <a:t>FL02</a:t>
                      </a:r>
                    </a:p>
                  </a:txBody>
                  <a:tcPr/>
                </a:tc>
                <a:tc>
                  <a:txBody>
                    <a:bodyPr/>
                    <a:lstStyle/>
                    <a:p>
                      <a:r>
                        <a:rPr lang="en-GB" sz="1400" dirty="0"/>
                        <a:t>159</a:t>
                      </a:r>
                    </a:p>
                  </a:txBody>
                  <a:tcPr/>
                </a:tc>
                <a:tc>
                  <a:txBody>
                    <a:bodyPr/>
                    <a:lstStyle/>
                    <a:p>
                      <a:r>
                        <a:rPr lang="en-GB" sz="1400" dirty="0"/>
                        <a:t>156</a:t>
                      </a:r>
                    </a:p>
                  </a:txBody>
                  <a:tcPr/>
                </a:tc>
                <a:tc>
                  <a:txBody>
                    <a:bodyPr/>
                    <a:lstStyle/>
                    <a:p>
                      <a:r>
                        <a:rPr lang="en-GB" sz="1400" dirty="0"/>
                        <a:t>36</a:t>
                      </a:r>
                      <a:r>
                        <a:rPr lang="en-GB" sz="1400" baseline="30000" dirty="0"/>
                        <a:t>o</a:t>
                      </a:r>
                      <a:r>
                        <a:rPr lang="en-GB" sz="1400" dirty="0"/>
                        <a:t>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36</a:t>
                      </a:r>
                      <a:r>
                        <a:rPr lang="en-GB" sz="1400" baseline="30000" dirty="0"/>
                        <a:t>o</a:t>
                      </a:r>
                      <a:r>
                        <a:rPr lang="en-GB" sz="1400" dirty="0"/>
                        <a:t>  (4)</a:t>
                      </a:r>
                    </a:p>
                  </a:txBody>
                  <a:tcPr/>
                </a:tc>
                <a:tc>
                  <a:txBody>
                    <a:bodyPr/>
                    <a:lstStyle/>
                    <a:p>
                      <a:r>
                        <a:rPr lang="en-GB" sz="1400" dirty="0"/>
                        <a:t>34.8</a:t>
                      </a:r>
                    </a:p>
                  </a:txBody>
                  <a:tcPr/>
                </a:tc>
                <a:tc>
                  <a:txBody>
                    <a:bodyPr/>
                    <a:lstStyle/>
                    <a:p>
                      <a:r>
                        <a:rPr lang="en-GB" sz="1400" dirty="0"/>
                        <a:t>35.44</a:t>
                      </a:r>
                    </a:p>
                  </a:txBody>
                  <a:tcPr/>
                </a:tc>
                <a:extLst>
                  <a:ext uri="{0D108BD9-81ED-4DB2-BD59-A6C34878D82A}">
                    <a16:rowId xmlns:a16="http://schemas.microsoft.com/office/drawing/2014/main" val="803448663"/>
                  </a:ext>
                </a:extLst>
              </a:tr>
              <a:tr h="243236">
                <a:tc>
                  <a:txBody>
                    <a:bodyPr/>
                    <a:lstStyle/>
                    <a:p>
                      <a:r>
                        <a:rPr lang="en-GB" sz="1400" dirty="0"/>
                        <a:t>FL03</a:t>
                      </a:r>
                    </a:p>
                  </a:txBody>
                  <a:tcPr/>
                </a:tc>
                <a:tc>
                  <a:txBody>
                    <a:bodyPr/>
                    <a:lstStyle/>
                    <a:p>
                      <a:r>
                        <a:rPr lang="en-GB" sz="1400" dirty="0"/>
                        <a:t>184</a:t>
                      </a:r>
                    </a:p>
                  </a:txBody>
                  <a:tcPr/>
                </a:tc>
                <a:tc>
                  <a:txBody>
                    <a:bodyPr/>
                    <a:lstStyle/>
                    <a:p>
                      <a:r>
                        <a:rPr lang="en-GB" sz="1400" dirty="0"/>
                        <a:t>186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36</a:t>
                      </a:r>
                      <a:r>
                        <a:rPr lang="en-GB" sz="1400" baseline="30000" dirty="0"/>
                        <a:t>o</a:t>
                      </a:r>
                      <a:r>
                        <a:rPr lang="en-GB" sz="1400" dirty="0"/>
                        <a:t>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36</a:t>
                      </a:r>
                      <a:r>
                        <a:rPr lang="en-GB" sz="1400" baseline="30000" dirty="0"/>
                        <a:t>o</a:t>
                      </a:r>
                      <a:r>
                        <a:rPr lang="en-GB" sz="1400" dirty="0"/>
                        <a:t>  (4)</a:t>
                      </a:r>
                    </a:p>
                  </a:txBody>
                  <a:tcPr/>
                </a:tc>
                <a:tc>
                  <a:txBody>
                    <a:bodyPr/>
                    <a:lstStyle/>
                    <a:p>
                      <a:r>
                        <a:rPr lang="en-GB" sz="1400" dirty="0"/>
                        <a:t>33.1-35.6</a:t>
                      </a:r>
                    </a:p>
                  </a:txBody>
                  <a:tcPr/>
                </a:tc>
                <a:tc>
                  <a:txBody>
                    <a:bodyPr/>
                    <a:lstStyle/>
                    <a:p>
                      <a:r>
                        <a:rPr lang="en-GB" sz="1400" dirty="0"/>
                        <a:t>35.44</a:t>
                      </a:r>
                    </a:p>
                  </a:txBody>
                  <a:tcPr/>
                </a:tc>
                <a:extLst>
                  <a:ext uri="{0D108BD9-81ED-4DB2-BD59-A6C34878D82A}">
                    <a16:rowId xmlns:a16="http://schemas.microsoft.com/office/drawing/2014/main" val="3726102691"/>
                  </a:ext>
                </a:extLst>
              </a:tr>
              <a:tr h="243236">
                <a:tc>
                  <a:txBody>
                    <a:bodyPr/>
                    <a:lstStyle/>
                    <a:p>
                      <a:r>
                        <a:rPr lang="en-GB" sz="1400" dirty="0"/>
                        <a:t>FL04</a:t>
                      </a:r>
                    </a:p>
                  </a:txBody>
                  <a:tcPr/>
                </a:tc>
                <a:tc>
                  <a:txBody>
                    <a:bodyPr/>
                    <a:lstStyle/>
                    <a:p>
                      <a:r>
                        <a:rPr lang="en-GB" sz="1400" dirty="0"/>
                        <a:t>218</a:t>
                      </a:r>
                    </a:p>
                  </a:txBody>
                  <a:tcPr/>
                </a:tc>
                <a:tc>
                  <a:txBody>
                    <a:bodyPr/>
                    <a:lstStyle/>
                    <a:p>
                      <a:r>
                        <a:rPr lang="en-GB" sz="1400" dirty="0"/>
                        <a:t>219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36</a:t>
                      </a:r>
                      <a:r>
                        <a:rPr lang="en-GB" sz="1400" baseline="30000" dirty="0"/>
                        <a:t>o</a:t>
                      </a:r>
                      <a:r>
                        <a:rPr lang="en-GB" sz="1400" dirty="0"/>
                        <a:t>  (4)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dirty="0"/>
                        <a:t>36</a:t>
                      </a:r>
                      <a:r>
                        <a:rPr lang="en-GB" sz="1400" baseline="30000" dirty="0"/>
                        <a:t>o</a:t>
                      </a:r>
                      <a:r>
                        <a:rPr lang="en-GB" sz="1400" dirty="0"/>
                        <a:t>  (4)</a:t>
                      </a:r>
                    </a:p>
                  </a:txBody>
                  <a:tcPr/>
                </a:tc>
                <a:tc>
                  <a:txBody>
                    <a:bodyPr/>
                    <a:lstStyle/>
                    <a:p>
                      <a:r>
                        <a:rPr lang="en-GB" sz="1400" dirty="0"/>
                        <a:t>32.3-35.2</a:t>
                      </a:r>
                    </a:p>
                  </a:txBody>
                  <a:tcPr/>
                </a:tc>
                <a:tc>
                  <a:txBody>
                    <a:bodyPr/>
                    <a:lstStyle/>
                    <a:p>
                      <a:r>
                        <a:rPr lang="en-GB" sz="1400" dirty="0"/>
                        <a:t>35.05</a:t>
                      </a:r>
                    </a:p>
                  </a:txBody>
                  <a:tcPr/>
                </a:tc>
                <a:extLst>
                  <a:ext uri="{0D108BD9-81ED-4DB2-BD59-A6C34878D82A}">
                    <a16:rowId xmlns:a16="http://schemas.microsoft.com/office/drawing/2014/main" val="330299292"/>
                  </a:ext>
                </a:extLst>
              </a:tr>
            </a:tbl>
          </a:graphicData>
        </a:graphic>
      </p:graphicFrame>
      <p:sp>
        <p:nvSpPr>
          <p:cNvPr id="11" name="TextBox 10">
            <a:extLst>
              <a:ext uri="{FF2B5EF4-FFF2-40B4-BE49-F238E27FC236}">
                <a16:creationId xmlns:a16="http://schemas.microsoft.com/office/drawing/2014/main" id="{08AD1F4A-4BEA-183D-AF4A-FEBB1848EC56}"/>
              </a:ext>
            </a:extLst>
          </p:cNvPr>
          <p:cNvSpPr txBox="1"/>
          <p:nvPr/>
        </p:nvSpPr>
        <p:spPr>
          <a:xfrm>
            <a:off x="316194" y="3257616"/>
            <a:ext cx="2273182" cy="147732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dirty="0"/>
              <a:t>Following a UT scanning, manual analysis to identify defects can take several hours.</a:t>
            </a:r>
          </a:p>
        </p:txBody>
      </p:sp>
      <p:sp>
        <p:nvSpPr>
          <p:cNvPr id="12" name="Arrow: Right 11">
            <a:extLst>
              <a:ext uri="{FF2B5EF4-FFF2-40B4-BE49-F238E27FC236}">
                <a16:creationId xmlns:a16="http://schemas.microsoft.com/office/drawing/2014/main" id="{0C17B28F-AA11-F051-CF85-64025F311AE6}"/>
              </a:ext>
            </a:extLst>
          </p:cNvPr>
          <p:cNvSpPr/>
          <p:nvPr/>
        </p:nvSpPr>
        <p:spPr>
          <a:xfrm>
            <a:off x="2589376" y="3890004"/>
            <a:ext cx="825694" cy="299103"/>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E71D68F4-418E-BD64-74E5-AF4C4CDAD564}"/>
              </a:ext>
            </a:extLst>
          </p:cNvPr>
          <p:cNvSpPr txBox="1"/>
          <p:nvPr/>
        </p:nvSpPr>
        <p:spPr>
          <a:xfrm>
            <a:off x="160945" y="5572108"/>
            <a:ext cx="2273182"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GB" dirty="0"/>
              <a:t>AI model took less than a minute</a:t>
            </a:r>
          </a:p>
        </p:txBody>
      </p:sp>
      <p:sp>
        <p:nvSpPr>
          <p:cNvPr id="14" name="Arrow: Right 13">
            <a:extLst>
              <a:ext uri="{FF2B5EF4-FFF2-40B4-BE49-F238E27FC236}">
                <a16:creationId xmlns:a16="http://schemas.microsoft.com/office/drawing/2014/main" id="{09B9E08C-B94B-2B3C-F908-DD0754032D48}"/>
              </a:ext>
            </a:extLst>
          </p:cNvPr>
          <p:cNvSpPr/>
          <p:nvPr/>
        </p:nvSpPr>
        <p:spPr>
          <a:xfrm>
            <a:off x="2434127" y="5760113"/>
            <a:ext cx="825694" cy="299103"/>
          </a:xfrm>
          <a:prstGeom prst="right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Footer Placeholder 3">
            <a:extLst>
              <a:ext uri="{FF2B5EF4-FFF2-40B4-BE49-F238E27FC236}">
                <a16:creationId xmlns:a16="http://schemas.microsoft.com/office/drawing/2014/main" id="{9835F82D-9837-CD46-5438-6DCF90E9C289}"/>
              </a:ext>
            </a:extLst>
          </p:cNvPr>
          <p:cNvSpPr>
            <a:spLocks noGrp="1"/>
          </p:cNvSpPr>
          <p:nvPr>
            <p:ph type="ftr" sz="quarter" idx="11"/>
          </p:nvPr>
        </p:nvSpPr>
        <p:spPr>
          <a:xfrm>
            <a:off x="231048" y="6466661"/>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Prof. Nawal K Prinja</a:t>
            </a:r>
          </a:p>
        </p:txBody>
      </p:sp>
      <p:sp>
        <p:nvSpPr>
          <p:cNvPr id="2" name="TextBox 1">
            <a:extLst>
              <a:ext uri="{FF2B5EF4-FFF2-40B4-BE49-F238E27FC236}">
                <a16:creationId xmlns:a16="http://schemas.microsoft.com/office/drawing/2014/main" id="{7BFF70F2-72D7-4B49-AF0E-FCD42998DA97}"/>
              </a:ext>
            </a:extLst>
          </p:cNvPr>
          <p:cNvSpPr txBox="1"/>
          <p:nvPr/>
        </p:nvSpPr>
        <p:spPr>
          <a:xfrm>
            <a:off x="2434126" y="69894"/>
            <a:ext cx="8576117" cy="701731"/>
          </a:xfrm>
          <a:prstGeom prst="rect">
            <a:avLst/>
          </a:prstGeom>
          <a:noFill/>
        </p:spPr>
        <p:txBody>
          <a:bodyPr wrap="square" rtlCol="0">
            <a:spAutoFit/>
          </a:bodyPr>
          <a:lstStyle/>
          <a:p>
            <a:pPr>
              <a:lnSpc>
                <a:spcPct val="90000"/>
              </a:lnSpc>
              <a:spcBef>
                <a:spcPct val="0"/>
              </a:spcBef>
            </a:pPr>
            <a:r>
              <a:rPr lang="en-US" sz="4400" b="1" dirty="0">
                <a:solidFill>
                  <a:schemeClr val="bg1"/>
                </a:solidFill>
                <a:latin typeface="Arial" panose="020B0604020202020204" pitchFamily="34" charset="0"/>
                <a:ea typeface="+mj-ea"/>
                <a:cs typeface="Arial" panose="020B0604020202020204" pitchFamily="34" charset="0"/>
              </a:rPr>
              <a:t>Accelerating UT Inspections</a:t>
            </a:r>
          </a:p>
        </p:txBody>
      </p:sp>
      <p:pic>
        <p:nvPicPr>
          <p:cNvPr id="9" name="Picture 8">
            <a:extLst>
              <a:ext uri="{FF2B5EF4-FFF2-40B4-BE49-F238E27FC236}">
                <a16:creationId xmlns:a16="http://schemas.microsoft.com/office/drawing/2014/main" id="{6EED89FA-16C2-EBCB-485C-AC3085BFEE4A}"/>
              </a:ext>
            </a:extLst>
          </p:cNvPr>
          <p:cNvPicPr>
            <a:picLocks noChangeAspect="1"/>
          </p:cNvPicPr>
          <p:nvPr/>
        </p:nvPicPr>
        <p:blipFill>
          <a:blip r:embed="rId4"/>
          <a:stretch>
            <a:fillRect/>
          </a:stretch>
        </p:blipFill>
        <p:spPr>
          <a:xfrm>
            <a:off x="135264" y="69894"/>
            <a:ext cx="1676634" cy="809738"/>
          </a:xfrm>
          <a:prstGeom prst="rect">
            <a:avLst/>
          </a:prstGeom>
        </p:spPr>
      </p:pic>
    </p:spTree>
    <p:extLst>
      <p:ext uri="{BB962C8B-B14F-4D97-AF65-F5344CB8AC3E}">
        <p14:creationId xmlns:p14="http://schemas.microsoft.com/office/powerpoint/2010/main" val="1015411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4516648-D234-A74D-8300-41A7EE028E83}"/>
              </a:ext>
            </a:extLst>
          </p:cNvPr>
          <p:cNvSpPr txBox="1"/>
          <p:nvPr/>
        </p:nvSpPr>
        <p:spPr>
          <a:xfrm>
            <a:off x="412760" y="238857"/>
            <a:ext cx="5232523" cy="701731"/>
          </a:xfrm>
          <a:prstGeom prst="rect">
            <a:avLst/>
          </a:prstGeom>
          <a:noFill/>
        </p:spPr>
        <p:txBody>
          <a:bodyPr wrap="none" rtlCol="0">
            <a:spAutoFit/>
          </a:bodyPr>
          <a:lstStyle/>
          <a:p>
            <a:pPr>
              <a:lnSpc>
                <a:spcPct val="90000"/>
              </a:lnSpc>
              <a:spcBef>
                <a:spcPct val="0"/>
              </a:spcBef>
            </a:pPr>
            <a:r>
              <a:rPr lang="en-US" sz="4400" b="1" dirty="0">
                <a:solidFill>
                  <a:schemeClr val="bg1"/>
                </a:solidFill>
                <a:latin typeface="Arial" panose="020B0604020202020204" pitchFamily="34" charset="0"/>
                <a:ea typeface="+mj-ea"/>
                <a:cs typeface="Arial" panose="020B0604020202020204" pitchFamily="34" charset="0"/>
              </a:rPr>
              <a:t>AI for QC and SCM</a:t>
            </a:r>
          </a:p>
        </p:txBody>
      </p:sp>
      <p:sp>
        <p:nvSpPr>
          <p:cNvPr id="56" name="Freeform 755">
            <a:extLst>
              <a:ext uri="{FF2B5EF4-FFF2-40B4-BE49-F238E27FC236}">
                <a16:creationId xmlns:a16="http://schemas.microsoft.com/office/drawing/2014/main" id="{045F83B3-79EA-114B-AB34-6AC25D136A5E}"/>
              </a:ext>
            </a:extLst>
          </p:cNvPr>
          <p:cNvSpPr>
            <a:spLocks noChangeArrowheads="1"/>
          </p:cNvSpPr>
          <p:nvPr/>
        </p:nvSpPr>
        <p:spPr bwMode="auto">
          <a:xfrm>
            <a:off x="3116204" y="5483715"/>
            <a:ext cx="287374" cy="278440"/>
          </a:xfrm>
          <a:custGeom>
            <a:avLst/>
            <a:gdLst/>
            <a:ahLst/>
            <a:cxnLst/>
            <a:rect l="0" t="0" r="r" b="b"/>
            <a:pathLst>
              <a:path w="306026" h="296645">
                <a:moveTo>
                  <a:pt x="157705" y="218334"/>
                </a:moveTo>
                <a:lnTo>
                  <a:pt x="157705" y="256948"/>
                </a:lnTo>
                <a:cubicBezTo>
                  <a:pt x="157705" y="262361"/>
                  <a:pt x="162035" y="267053"/>
                  <a:pt x="167809" y="267053"/>
                </a:cubicBezTo>
                <a:cubicBezTo>
                  <a:pt x="173583" y="267053"/>
                  <a:pt x="178275" y="262361"/>
                  <a:pt x="178275" y="256948"/>
                </a:cubicBezTo>
                <a:lnTo>
                  <a:pt x="178275" y="218334"/>
                </a:lnTo>
                <a:lnTo>
                  <a:pt x="157705" y="218334"/>
                </a:lnTo>
                <a:close/>
                <a:moveTo>
                  <a:pt x="127391" y="218334"/>
                </a:moveTo>
                <a:lnTo>
                  <a:pt x="127391" y="256948"/>
                </a:lnTo>
                <a:cubicBezTo>
                  <a:pt x="127391" y="262361"/>
                  <a:pt x="132082" y="267053"/>
                  <a:pt x="137856" y="267053"/>
                </a:cubicBezTo>
                <a:cubicBezTo>
                  <a:pt x="143630" y="267053"/>
                  <a:pt x="148322" y="262361"/>
                  <a:pt x="148322" y="256948"/>
                </a:cubicBezTo>
                <a:lnTo>
                  <a:pt x="148322" y="218334"/>
                </a:lnTo>
                <a:lnTo>
                  <a:pt x="127391" y="218334"/>
                </a:lnTo>
                <a:close/>
                <a:moveTo>
                  <a:pt x="23097" y="176832"/>
                </a:moveTo>
                <a:lnTo>
                  <a:pt x="23097" y="204620"/>
                </a:lnTo>
                <a:cubicBezTo>
                  <a:pt x="23097" y="206785"/>
                  <a:pt x="25262" y="209312"/>
                  <a:pt x="27788" y="209312"/>
                </a:cubicBezTo>
                <a:lnTo>
                  <a:pt x="278239" y="209312"/>
                </a:lnTo>
                <a:cubicBezTo>
                  <a:pt x="280765" y="209312"/>
                  <a:pt x="282930" y="206785"/>
                  <a:pt x="282930" y="204620"/>
                </a:cubicBezTo>
                <a:lnTo>
                  <a:pt x="282930" y="176832"/>
                </a:lnTo>
                <a:lnTo>
                  <a:pt x="187297" y="176832"/>
                </a:lnTo>
                <a:lnTo>
                  <a:pt x="118730" y="176832"/>
                </a:lnTo>
                <a:lnTo>
                  <a:pt x="23097" y="176832"/>
                </a:lnTo>
                <a:close/>
                <a:moveTo>
                  <a:pt x="14153" y="149369"/>
                </a:moveTo>
                <a:lnTo>
                  <a:pt x="63279" y="149369"/>
                </a:lnTo>
                <a:cubicBezTo>
                  <a:pt x="65770" y="149369"/>
                  <a:pt x="67906" y="151486"/>
                  <a:pt x="67906" y="153955"/>
                </a:cubicBezTo>
                <a:cubicBezTo>
                  <a:pt x="67906" y="156425"/>
                  <a:pt x="65770" y="158541"/>
                  <a:pt x="63279" y="158541"/>
                </a:cubicBezTo>
                <a:lnTo>
                  <a:pt x="14153" y="158541"/>
                </a:lnTo>
                <a:cubicBezTo>
                  <a:pt x="11661" y="158541"/>
                  <a:pt x="9525" y="156425"/>
                  <a:pt x="9525" y="153955"/>
                </a:cubicBezTo>
                <a:cubicBezTo>
                  <a:pt x="9525" y="151486"/>
                  <a:pt x="11661" y="149369"/>
                  <a:pt x="14153" y="149369"/>
                </a:cubicBezTo>
                <a:close/>
                <a:moveTo>
                  <a:pt x="4617" y="130319"/>
                </a:moveTo>
                <a:lnTo>
                  <a:pt x="49004" y="130319"/>
                </a:lnTo>
                <a:cubicBezTo>
                  <a:pt x="51490" y="130319"/>
                  <a:pt x="53620" y="132436"/>
                  <a:pt x="53620" y="134905"/>
                </a:cubicBezTo>
                <a:cubicBezTo>
                  <a:pt x="53620" y="137375"/>
                  <a:pt x="51490" y="139491"/>
                  <a:pt x="49004" y="139491"/>
                </a:cubicBezTo>
                <a:lnTo>
                  <a:pt x="4617" y="139491"/>
                </a:lnTo>
                <a:cubicBezTo>
                  <a:pt x="1776" y="139491"/>
                  <a:pt x="0" y="137375"/>
                  <a:pt x="0" y="134905"/>
                </a:cubicBezTo>
                <a:cubicBezTo>
                  <a:pt x="0" y="132436"/>
                  <a:pt x="1776" y="130319"/>
                  <a:pt x="4617" y="130319"/>
                </a:cubicBezTo>
                <a:close/>
                <a:moveTo>
                  <a:pt x="19037" y="111269"/>
                </a:moveTo>
                <a:lnTo>
                  <a:pt x="55210" y="111269"/>
                </a:lnTo>
                <a:cubicBezTo>
                  <a:pt x="58133" y="111269"/>
                  <a:pt x="59960" y="113386"/>
                  <a:pt x="59960" y="115855"/>
                </a:cubicBezTo>
                <a:cubicBezTo>
                  <a:pt x="59960" y="118325"/>
                  <a:pt x="58133" y="120441"/>
                  <a:pt x="55210" y="120441"/>
                </a:cubicBezTo>
                <a:lnTo>
                  <a:pt x="19037" y="120441"/>
                </a:lnTo>
                <a:cubicBezTo>
                  <a:pt x="16480" y="120441"/>
                  <a:pt x="14287" y="118325"/>
                  <a:pt x="14287" y="115855"/>
                </a:cubicBezTo>
                <a:cubicBezTo>
                  <a:pt x="14287" y="113386"/>
                  <a:pt x="16480" y="111269"/>
                  <a:pt x="19037" y="111269"/>
                </a:cubicBezTo>
                <a:close/>
                <a:moveTo>
                  <a:pt x="118730" y="105377"/>
                </a:moveTo>
                <a:cubicBezTo>
                  <a:pt x="106460" y="105377"/>
                  <a:pt x="96355" y="115121"/>
                  <a:pt x="96355" y="127391"/>
                </a:cubicBezTo>
                <a:lnTo>
                  <a:pt x="96355" y="167449"/>
                </a:lnTo>
                <a:lnTo>
                  <a:pt x="114038" y="167449"/>
                </a:lnTo>
                <a:lnTo>
                  <a:pt x="114038" y="132083"/>
                </a:lnTo>
                <a:cubicBezTo>
                  <a:pt x="114038" y="129556"/>
                  <a:pt x="116204" y="127391"/>
                  <a:pt x="118730" y="127391"/>
                </a:cubicBezTo>
                <a:cubicBezTo>
                  <a:pt x="121256" y="127391"/>
                  <a:pt x="123421" y="129556"/>
                  <a:pt x="123421" y="132083"/>
                </a:cubicBezTo>
                <a:lnTo>
                  <a:pt x="123421" y="167449"/>
                </a:lnTo>
                <a:lnTo>
                  <a:pt x="182605" y="167449"/>
                </a:lnTo>
                <a:lnTo>
                  <a:pt x="182605" y="132083"/>
                </a:lnTo>
                <a:cubicBezTo>
                  <a:pt x="182605" y="129556"/>
                  <a:pt x="184410" y="127391"/>
                  <a:pt x="187297" y="127391"/>
                </a:cubicBezTo>
                <a:cubicBezTo>
                  <a:pt x="189823" y="127391"/>
                  <a:pt x="191627" y="129556"/>
                  <a:pt x="191627" y="132083"/>
                </a:cubicBezTo>
                <a:lnTo>
                  <a:pt x="191627" y="167449"/>
                </a:lnTo>
                <a:lnTo>
                  <a:pt x="209311" y="167449"/>
                </a:lnTo>
                <a:lnTo>
                  <a:pt x="209311" y="127391"/>
                </a:lnTo>
                <a:cubicBezTo>
                  <a:pt x="209311" y="115121"/>
                  <a:pt x="199206" y="105377"/>
                  <a:pt x="187297" y="105377"/>
                </a:cubicBezTo>
                <a:lnTo>
                  <a:pt x="118730" y="105377"/>
                </a:lnTo>
                <a:close/>
                <a:moveTo>
                  <a:pt x="153805" y="42581"/>
                </a:moveTo>
                <a:cubicBezTo>
                  <a:pt x="143249" y="42581"/>
                  <a:pt x="134513" y="50954"/>
                  <a:pt x="134513" y="61874"/>
                </a:cubicBezTo>
                <a:cubicBezTo>
                  <a:pt x="134513" y="72066"/>
                  <a:pt x="143249" y="80803"/>
                  <a:pt x="153805" y="80803"/>
                </a:cubicBezTo>
                <a:cubicBezTo>
                  <a:pt x="163998" y="80803"/>
                  <a:pt x="172734" y="72066"/>
                  <a:pt x="172734" y="61874"/>
                </a:cubicBezTo>
                <a:cubicBezTo>
                  <a:pt x="172734" y="50954"/>
                  <a:pt x="163998" y="42581"/>
                  <a:pt x="153805" y="42581"/>
                </a:cubicBezTo>
                <a:close/>
                <a:moveTo>
                  <a:pt x="153805" y="33481"/>
                </a:moveTo>
                <a:cubicBezTo>
                  <a:pt x="169458" y="33481"/>
                  <a:pt x="182198" y="45857"/>
                  <a:pt x="182198" y="61874"/>
                </a:cubicBezTo>
                <a:cubicBezTo>
                  <a:pt x="182198" y="77527"/>
                  <a:pt x="169458" y="90267"/>
                  <a:pt x="153805" y="90267"/>
                </a:cubicBezTo>
                <a:cubicBezTo>
                  <a:pt x="138153" y="90267"/>
                  <a:pt x="125412" y="77527"/>
                  <a:pt x="125412" y="61874"/>
                </a:cubicBezTo>
                <a:cubicBezTo>
                  <a:pt x="125412" y="45857"/>
                  <a:pt x="138153" y="33481"/>
                  <a:pt x="153805" y="33481"/>
                </a:cubicBezTo>
                <a:close/>
                <a:moveTo>
                  <a:pt x="225595" y="10510"/>
                </a:moveTo>
                <a:cubicBezTo>
                  <a:pt x="221490" y="10014"/>
                  <a:pt x="217250" y="10826"/>
                  <a:pt x="213641" y="12991"/>
                </a:cubicBezTo>
                <a:lnTo>
                  <a:pt x="239624" y="38975"/>
                </a:lnTo>
                <a:cubicBezTo>
                  <a:pt x="243955" y="31757"/>
                  <a:pt x="242872" y="22013"/>
                  <a:pt x="236737" y="15878"/>
                </a:cubicBezTo>
                <a:cubicBezTo>
                  <a:pt x="233670" y="12811"/>
                  <a:pt x="229700" y="11006"/>
                  <a:pt x="225595" y="10510"/>
                </a:cubicBezTo>
                <a:close/>
                <a:moveTo>
                  <a:pt x="259473" y="0"/>
                </a:moveTo>
                <a:cubicBezTo>
                  <a:pt x="277517" y="0"/>
                  <a:pt x="291952" y="14435"/>
                  <a:pt x="291952" y="32479"/>
                </a:cubicBezTo>
                <a:lnTo>
                  <a:pt x="291952" y="147916"/>
                </a:lnTo>
                <a:lnTo>
                  <a:pt x="291952" y="167449"/>
                </a:lnTo>
                <a:lnTo>
                  <a:pt x="301335" y="167449"/>
                </a:lnTo>
                <a:cubicBezTo>
                  <a:pt x="303861" y="167449"/>
                  <a:pt x="306026" y="169614"/>
                  <a:pt x="306026" y="172141"/>
                </a:cubicBezTo>
                <a:cubicBezTo>
                  <a:pt x="306026" y="174667"/>
                  <a:pt x="303861" y="176832"/>
                  <a:pt x="301335" y="176832"/>
                </a:cubicBezTo>
                <a:lnTo>
                  <a:pt x="291952" y="176832"/>
                </a:lnTo>
                <a:lnTo>
                  <a:pt x="291952" y="204620"/>
                </a:lnTo>
                <a:cubicBezTo>
                  <a:pt x="291952" y="210394"/>
                  <a:pt x="287982" y="215447"/>
                  <a:pt x="282930" y="217251"/>
                </a:cubicBezTo>
                <a:lnTo>
                  <a:pt x="282930" y="291954"/>
                </a:lnTo>
                <a:cubicBezTo>
                  <a:pt x="282930" y="294480"/>
                  <a:pt x="280765" y="296645"/>
                  <a:pt x="278239" y="296645"/>
                </a:cubicBezTo>
                <a:cubicBezTo>
                  <a:pt x="275712" y="296645"/>
                  <a:pt x="273547" y="294480"/>
                  <a:pt x="273547" y="291954"/>
                </a:cubicBezTo>
                <a:lnTo>
                  <a:pt x="273547" y="218334"/>
                </a:lnTo>
                <a:lnTo>
                  <a:pt x="209311" y="218334"/>
                </a:lnTo>
                <a:lnTo>
                  <a:pt x="209311" y="262361"/>
                </a:lnTo>
                <a:cubicBezTo>
                  <a:pt x="209311" y="264887"/>
                  <a:pt x="207145" y="267053"/>
                  <a:pt x="204980" y="267053"/>
                </a:cubicBezTo>
                <a:cubicBezTo>
                  <a:pt x="202454" y="267053"/>
                  <a:pt x="200289" y="264887"/>
                  <a:pt x="200289" y="262361"/>
                </a:cubicBezTo>
                <a:lnTo>
                  <a:pt x="200289" y="218334"/>
                </a:lnTo>
                <a:lnTo>
                  <a:pt x="187658" y="218334"/>
                </a:lnTo>
                <a:lnTo>
                  <a:pt x="187658" y="256948"/>
                </a:lnTo>
                <a:cubicBezTo>
                  <a:pt x="187658" y="267775"/>
                  <a:pt x="178636" y="276436"/>
                  <a:pt x="167809" y="276436"/>
                </a:cubicBezTo>
                <a:cubicBezTo>
                  <a:pt x="162035" y="276436"/>
                  <a:pt x="156622" y="273549"/>
                  <a:pt x="153013" y="269218"/>
                </a:cubicBezTo>
                <a:cubicBezTo>
                  <a:pt x="149405" y="273549"/>
                  <a:pt x="143991" y="276436"/>
                  <a:pt x="137856" y="276436"/>
                </a:cubicBezTo>
                <a:cubicBezTo>
                  <a:pt x="127030" y="276436"/>
                  <a:pt x="118008" y="267775"/>
                  <a:pt x="118008" y="256948"/>
                </a:cubicBezTo>
                <a:lnTo>
                  <a:pt x="118008" y="218334"/>
                </a:lnTo>
                <a:lnTo>
                  <a:pt x="104655" y="218334"/>
                </a:lnTo>
                <a:lnTo>
                  <a:pt x="104655" y="262361"/>
                </a:lnTo>
                <a:cubicBezTo>
                  <a:pt x="104655" y="264887"/>
                  <a:pt x="102851" y="267053"/>
                  <a:pt x="99964" y="267053"/>
                </a:cubicBezTo>
                <a:cubicBezTo>
                  <a:pt x="97438" y="267053"/>
                  <a:pt x="95633" y="264887"/>
                  <a:pt x="95633" y="262361"/>
                </a:cubicBezTo>
                <a:lnTo>
                  <a:pt x="95633" y="218334"/>
                </a:lnTo>
                <a:lnTo>
                  <a:pt x="32119" y="218334"/>
                </a:lnTo>
                <a:lnTo>
                  <a:pt x="32119" y="291954"/>
                </a:lnTo>
                <a:cubicBezTo>
                  <a:pt x="32119" y="294480"/>
                  <a:pt x="30314" y="296645"/>
                  <a:pt x="27788" y="296645"/>
                </a:cubicBezTo>
                <a:cubicBezTo>
                  <a:pt x="25262" y="296645"/>
                  <a:pt x="23097" y="294480"/>
                  <a:pt x="23097" y="291954"/>
                </a:cubicBezTo>
                <a:lnTo>
                  <a:pt x="23097" y="217251"/>
                </a:lnTo>
                <a:cubicBezTo>
                  <a:pt x="17683" y="215447"/>
                  <a:pt x="13714" y="210394"/>
                  <a:pt x="13714" y="204620"/>
                </a:cubicBezTo>
                <a:lnTo>
                  <a:pt x="13714" y="176832"/>
                </a:lnTo>
                <a:lnTo>
                  <a:pt x="4692" y="176832"/>
                </a:lnTo>
                <a:cubicBezTo>
                  <a:pt x="1805" y="176832"/>
                  <a:pt x="0" y="174667"/>
                  <a:pt x="0" y="172141"/>
                </a:cubicBezTo>
                <a:cubicBezTo>
                  <a:pt x="0" y="169614"/>
                  <a:pt x="1805" y="167449"/>
                  <a:pt x="4692" y="167449"/>
                </a:cubicBezTo>
                <a:lnTo>
                  <a:pt x="18405" y="167449"/>
                </a:lnTo>
                <a:lnTo>
                  <a:pt x="87333" y="167449"/>
                </a:lnTo>
                <a:lnTo>
                  <a:pt x="87333" y="127391"/>
                </a:lnTo>
                <a:cubicBezTo>
                  <a:pt x="87333" y="110069"/>
                  <a:pt x="101407" y="95994"/>
                  <a:pt x="118730" y="95994"/>
                </a:cubicBezTo>
                <a:lnTo>
                  <a:pt x="187297" y="95994"/>
                </a:lnTo>
                <a:cubicBezTo>
                  <a:pt x="204258" y="95994"/>
                  <a:pt x="218693" y="110069"/>
                  <a:pt x="218693" y="127391"/>
                </a:cubicBezTo>
                <a:lnTo>
                  <a:pt x="218693" y="167449"/>
                </a:lnTo>
                <a:lnTo>
                  <a:pt x="282930" y="167449"/>
                </a:lnTo>
                <a:lnTo>
                  <a:pt x="282930" y="129133"/>
                </a:lnTo>
                <a:lnTo>
                  <a:pt x="282930" y="32479"/>
                </a:lnTo>
                <a:cubicBezTo>
                  <a:pt x="282930" y="19487"/>
                  <a:pt x="272465" y="9022"/>
                  <a:pt x="259473" y="9022"/>
                </a:cubicBezTo>
                <a:cubicBezTo>
                  <a:pt x="254781" y="9022"/>
                  <a:pt x="250451" y="10465"/>
                  <a:pt x="246481" y="12991"/>
                </a:cubicBezTo>
                <a:cubicBezTo>
                  <a:pt x="250270" y="18585"/>
                  <a:pt x="251894" y="25171"/>
                  <a:pt x="251353" y="31577"/>
                </a:cubicBezTo>
                <a:lnTo>
                  <a:pt x="243845" y="47761"/>
                </a:lnTo>
                <a:lnTo>
                  <a:pt x="243233" y="49080"/>
                </a:lnTo>
                <a:cubicBezTo>
                  <a:pt x="242512" y="49801"/>
                  <a:pt x="241429" y="50523"/>
                  <a:pt x="239985" y="50523"/>
                </a:cubicBezTo>
                <a:cubicBezTo>
                  <a:pt x="238903" y="50523"/>
                  <a:pt x="237820" y="49801"/>
                  <a:pt x="236737" y="49080"/>
                </a:cubicBezTo>
                <a:lnTo>
                  <a:pt x="203536" y="15878"/>
                </a:lnTo>
                <a:cubicBezTo>
                  <a:pt x="201732" y="14074"/>
                  <a:pt x="201732" y="11187"/>
                  <a:pt x="203536" y="9383"/>
                </a:cubicBezTo>
                <a:cubicBezTo>
                  <a:pt x="213641" y="-722"/>
                  <a:pt x="228798" y="-1444"/>
                  <a:pt x="239985" y="6495"/>
                </a:cubicBezTo>
                <a:cubicBezTo>
                  <a:pt x="245399" y="2165"/>
                  <a:pt x="252255" y="0"/>
                  <a:pt x="259473"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60" name="Freeform 757">
            <a:extLst>
              <a:ext uri="{FF2B5EF4-FFF2-40B4-BE49-F238E27FC236}">
                <a16:creationId xmlns:a16="http://schemas.microsoft.com/office/drawing/2014/main" id="{E4F0511A-CFFF-CB4A-A2F3-E7A147F65594}"/>
              </a:ext>
            </a:extLst>
          </p:cNvPr>
          <p:cNvSpPr>
            <a:spLocks noChangeArrowheads="1"/>
          </p:cNvSpPr>
          <p:nvPr/>
        </p:nvSpPr>
        <p:spPr bwMode="auto">
          <a:xfrm>
            <a:off x="8800248" y="5479247"/>
            <a:ext cx="287375" cy="287375"/>
          </a:xfrm>
          <a:custGeom>
            <a:avLst/>
            <a:gdLst/>
            <a:ahLst/>
            <a:cxnLst/>
            <a:rect l="0" t="0" r="r" b="b"/>
            <a:pathLst>
              <a:path w="306027" h="306027">
                <a:moveTo>
                  <a:pt x="123422" y="278239"/>
                </a:moveTo>
                <a:lnTo>
                  <a:pt x="114039" y="296644"/>
                </a:lnTo>
                <a:lnTo>
                  <a:pt x="191989" y="296644"/>
                </a:lnTo>
                <a:lnTo>
                  <a:pt x="182606" y="278239"/>
                </a:lnTo>
                <a:lnTo>
                  <a:pt x="123422" y="278239"/>
                </a:lnTo>
                <a:close/>
                <a:moveTo>
                  <a:pt x="9383" y="245760"/>
                </a:moveTo>
                <a:lnTo>
                  <a:pt x="9383" y="259834"/>
                </a:lnTo>
                <a:cubicBezTo>
                  <a:pt x="9383" y="264887"/>
                  <a:pt x="13352" y="268856"/>
                  <a:pt x="18405" y="268856"/>
                </a:cubicBezTo>
                <a:lnTo>
                  <a:pt x="120535" y="268856"/>
                </a:lnTo>
                <a:lnTo>
                  <a:pt x="185493" y="268856"/>
                </a:lnTo>
                <a:lnTo>
                  <a:pt x="287622" y="268856"/>
                </a:lnTo>
                <a:cubicBezTo>
                  <a:pt x="292675" y="268856"/>
                  <a:pt x="296644" y="264887"/>
                  <a:pt x="296644" y="259834"/>
                </a:cubicBezTo>
                <a:lnTo>
                  <a:pt x="296644" y="245760"/>
                </a:lnTo>
                <a:lnTo>
                  <a:pt x="9383" y="245760"/>
                </a:lnTo>
                <a:close/>
                <a:moveTo>
                  <a:pt x="36457" y="198438"/>
                </a:moveTo>
                <a:lnTo>
                  <a:pt x="109593" y="198438"/>
                </a:lnTo>
                <a:cubicBezTo>
                  <a:pt x="112128" y="198438"/>
                  <a:pt x="113938" y="200555"/>
                  <a:pt x="113938" y="203024"/>
                </a:cubicBezTo>
                <a:cubicBezTo>
                  <a:pt x="113938" y="205494"/>
                  <a:pt x="112128" y="207610"/>
                  <a:pt x="109593" y="207610"/>
                </a:cubicBezTo>
                <a:lnTo>
                  <a:pt x="36457" y="207610"/>
                </a:lnTo>
                <a:cubicBezTo>
                  <a:pt x="33923" y="207610"/>
                  <a:pt x="31750" y="205494"/>
                  <a:pt x="31750" y="203024"/>
                </a:cubicBezTo>
                <a:cubicBezTo>
                  <a:pt x="31750" y="200555"/>
                  <a:pt x="33923" y="198438"/>
                  <a:pt x="36457" y="198438"/>
                </a:cubicBezTo>
                <a:close/>
                <a:moveTo>
                  <a:pt x="82444" y="166688"/>
                </a:moveTo>
                <a:lnTo>
                  <a:pt x="131511" y="166688"/>
                </a:lnTo>
                <a:cubicBezTo>
                  <a:pt x="134018" y="166688"/>
                  <a:pt x="136167" y="168805"/>
                  <a:pt x="136167" y="171274"/>
                </a:cubicBezTo>
                <a:cubicBezTo>
                  <a:pt x="136167" y="173744"/>
                  <a:pt x="134018" y="175860"/>
                  <a:pt x="131511" y="175860"/>
                </a:cubicBezTo>
                <a:lnTo>
                  <a:pt x="82444" y="175860"/>
                </a:lnTo>
                <a:cubicBezTo>
                  <a:pt x="79937" y="175860"/>
                  <a:pt x="77788" y="173744"/>
                  <a:pt x="77788" y="171274"/>
                </a:cubicBezTo>
                <a:cubicBezTo>
                  <a:pt x="77788" y="168805"/>
                  <a:pt x="79937" y="166688"/>
                  <a:pt x="82444" y="166688"/>
                </a:cubicBezTo>
                <a:close/>
                <a:moveTo>
                  <a:pt x="36495" y="166688"/>
                </a:moveTo>
                <a:lnTo>
                  <a:pt x="58391" y="166688"/>
                </a:lnTo>
                <a:cubicBezTo>
                  <a:pt x="60946" y="166688"/>
                  <a:pt x="63135" y="168805"/>
                  <a:pt x="63135" y="171274"/>
                </a:cubicBezTo>
                <a:cubicBezTo>
                  <a:pt x="63135" y="173744"/>
                  <a:pt x="60946" y="175860"/>
                  <a:pt x="58391" y="175860"/>
                </a:cubicBezTo>
                <a:lnTo>
                  <a:pt x="36495" y="175860"/>
                </a:lnTo>
                <a:cubicBezTo>
                  <a:pt x="33940" y="175860"/>
                  <a:pt x="31750" y="173744"/>
                  <a:pt x="31750" y="171274"/>
                </a:cubicBezTo>
                <a:cubicBezTo>
                  <a:pt x="31750" y="168805"/>
                  <a:pt x="33940" y="166688"/>
                  <a:pt x="36495" y="166688"/>
                </a:cubicBezTo>
                <a:close/>
                <a:moveTo>
                  <a:pt x="241124" y="157163"/>
                </a:moveTo>
                <a:cubicBezTo>
                  <a:pt x="243594" y="157163"/>
                  <a:pt x="245710" y="158947"/>
                  <a:pt x="245710" y="161444"/>
                </a:cubicBezTo>
                <a:lnTo>
                  <a:pt x="245710" y="215669"/>
                </a:lnTo>
                <a:cubicBezTo>
                  <a:pt x="245710" y="218166"/>
                  <a:pt x="243594" y="220306"/>
                  <a:pt x="241124" y="220306"/>
                </a:cubicBezTo>
                <a:cubicBezTo>
                  <a:pt x="238655" y="220306"/>
                  <a:pt x="236538" y="218166"/>
                  <a:pt x="236538" y="215669"/>
                </a:cubicBezTo>
                <a:lnTo>
                  <a:pt x="236538" y="161444"/>
                </a:lnTo>
                <a:cubicBezTo>
                  <a:pt x="236538" y="158947"/>
                  <a:pt x="238655" y="157163"/>
                  <a:pt x="241124" y="157163"/>
                </a:cubicBezTo>
                <a:close/>
                <a:moveTo>
                  <a:pt x="106347" y="133350"/>
                </a:moveTo>
                <a:lnTo>
                  <a:pt x="133001" y="133350"/>
                </a:lnTo>
                <a:cubicBezTo>
                  <a:pt x="135557" y="133350"/>
                  <a:pt x="137748" y="135467"/>
                  <a:pt x="137748" y="137936"/>
                </a:cubicBezTo>
                <a:cubicBezTo>
                  <a:pt x="137748" y="140406"/>
                  <a:pt x="135557" y="142522"/>
                  <a:pt x="133001" y="142522"/>
                </a:cubicBezTo>
                <a:lnTo>
                  <a:pt x="106347" y="142522"/>
                </a:lnTo>
                <a:cubicBezTo>
                  <a:pt x="103791" y="142522"/>
                  <a:pt x="101600" y="140406"/>
                  <a:pt x="101600" y="137936"/>
                </a:cubicBezTo>
                <a:cubicBezTo>
                  <a:pt x="101600" y="135467"/>
                  <a:pt x="103791" y="133350"/>
                  <a:pt x="106347" y="133350"/>
                </a:cubicBezTo>
                <a:close/>
                <a:moveTo>
                  <a:pt x="36397" y="133350"/>
                </a:moveTo>
                <a:lnTo>
                  <a:pt x="80721" y="133350"/>
                </a:lnTo>
                <a:cubicBezTo>
                  <a:pt x="83223" y="133350"/>
                  <a:pt x="85368" y="135467"/>
                  <a:pt x="85368" y="137936"/>
                </a:cubicBezTo>
                <a:cubicBezTo>
                  <a:pt x="85368" y="140406"/>
                  <a:pt x="83223" y="142522"/>
                  <a:pt x="80721" y="142522"/>
                </a:cubicBezTo>
                <a:lnTo>
                  <a:pt x="36397" y="142522"/>
                </a:lnTo>
                <a:cubicBezTo>
                  <a:pt x="33895" y="142522"/>
                  <a:pt x="31750" y="140406"/>
                  <a:pt x="31750" y="137936"/>
                </a:cubicBezTo>
                <a:cubicBezTo>
                  <a:pt x="31750" y="135467"/>
                  <a:pt x="33895" y="133350"/>
                  <a:pt x="36397" y="133350"/>
                </a:cubicBezTo>
                <a:close/>
                <a:moveTo>
                  <a:pt x="36457" y="101600"/>
                </a:moveTo>
                <a:lnTo>
                  <a:pt x="109593" y="101600"/>
                </a:lnTo>
                <a:cubicBezTo>
                  <a:pt x="112128" y="101600"/>
                  <a:pt x="113938" y="103717"/>
                  <a:pt x="113938" y="106186"/>
                </a:cubicBezTo>
                <a:cubicBezTo>
                  <a:pt x="113938" y="108656"/>
                  <a:pt x="112128" y="110772"/>
                  <a:pt x="109593" y="110772"/>
                </a:cubicBezTo>
                <a:lnTo>
                  <a:pt x="36457" y="110772"/>
                </a:lnTo>
                <a:cubicBezTo>
                  <a:pt x="33923" y="110772"/>
                  <a:pt x="31750" y="108656"/>
                  <a:pt x="31750" y="106186"/>
                </a:cubicBezTo>
                <a:cubicBezTo>
                  <a:pt x="31750" y="103717"/>
                  <a:pt x="33923" y="101600"/>
                  <a:pt x="36457" y="101600"/>
                </a:cubicBezTo>
                <a:close/>
                <a:moveTo>
                  <a:pt x="138218" y="85168"/>
                </a:moveTo>
                <a:cubicBezTo>
                  <a:pt x="134609" y="88777"/>
                  <a:pt x="134609" y="94190"/>
                  <a:pt x="138218" y="97438"/>
                </a:cubicBezTo>
                <a:lnTo>
                  <a:pt x="202455" y="162396"/>
                </a:lnTo>
                <a:cubicBezTo>
                  <a:pt x="207868" y="167449"/>
                  <a:pt x="210755" y="174306"/>
                  <a:pt x="210755" y="181884"/>
                </a:cubicBezTo>
                <a:lnTo>
                  <a:pt x="210755" y="236377"/>
                </a:lnTo>
                <a:lnTo>
                  <a:pt x="269578" y="236377"/>
                </a:lnTo>
                <a:lnTo>
                  <a:pt x="269578" y="165644"/>
                </a:lnTo>
                <a:cubicBezTo>
                  <a:pt x="269578" y="163118"/>
                  <a:pt x="271744" y="160953"/>
                  <a:pt x="274270" y="160953"/>
                </a:cubicBezTo>
                <a:cubicBezTo>
                  <a:pt x="276796" y="160953"/>
                  <a:pt x="278961" y="163118"/>
                  <a:pt x="278961" y="165644"/>
                </a:cubicBezTo>
                <a:lnTo>
                  <a:pt x="278961" y="236377"/>
                </a:lnTo>
                <a:lnTo>
                  <a:pt x="296644" y="236377"/>
                </a:lnTo>
                <a:lnTo>
                  <a:pt x="296644" y="160953"/>
                </a:lnTo>
                <a:cubicBezTo>
                  <a:pt x="296644" y="148683"/>
                  <a:pt x="286901" y="138578"/>
                  <a:pt x="274270" y="138578"/>
                </a:cubicBezTo>
                <a:lnTo>
                  <a:pt x="245038" y="138578"/>
                </a:lnTo>
                <a:lnTo>
                  <a:pt x="245038" y="143991"/>
                </a:lnTo>
                <a:cubicBezTo>
                  <a:pt x="245038" y="146879"/>
                  <a:pt x="242873" y="148683"/>
                  <a:pt x="240347" y="148683"/>
                </a:cubicBezTo>
                <a:cubicBezTo>
                  <a:pt x="237821" y="148683"/>
                  <a:pt x="235656" y="146879"/>
                  <a:pt x="235656" y="143991"/>
                </a:cubicBezTo>
                <a:lnTo>
                  <a:pt x="235656" y="138578"/>
                </a:lnTo>
                <a:lnTo>
                  <a:pt x="217612" y="138578"/>
                </a:lnTo>
                <a:cubicBezTo>
                  <a:pt x="208950" y="138578"/>
                  <a:pt x="201011" y="135330"/>
                  <a:pt x="194876" y="129195"/>
                </a:cubicBezTo>
                <a:lnTo>
                  <a:pt x="150488" y="85168"/>
                </a:lnTo>
                <a:cubicBezTo>
                  <a:pt x="147240" y="81559"/>
                  <a:pt x="141826" y="81559"/>
                  <a:pt x="138218" y="85168"/>
                </a:cubicBezTo>
                <a:close/>
                <a:moveTo>
                  <a:pt x="241118" y="71377"/>
                </a:moveTo>
                <a:cubicBezTo>
                  <a:pt x="230562" y="71377"/>
                  <a:pt x="222190" y="79750"/>
                  <a:pt x="222190" y="90306"/>
                </a:cubicBezTo>
                <a:cubicBezTo>
                  <a:pt x="222190" y="100862"/>
                  <a:pt x="230562" y="109599"/>
                  <a:pt x="241118" y="109599"/>
                </a:cubicBezTo>
                <a:cubicBezTo>
                  <a:pt x="251675" y="109599"/>
                  <a:pt x="260047" y="100862"/>
                  <a:pt x="260047" y="90306"/>
                </a:cubicBezTo>
                <a:cubicBezTo>
                  <a:pt x="260047" y="79750"/>
                  <a:pt x="251675" y="71377"/>
                  <a:pt x="241118" y="71377"/>
                </a:cubicBezTo>
                <a:close/>
                <a:moveTo>
                  <a:pt x="36386" y="68263"/>
                </a:moveTo>
                <a:lnTo>
                  <a:pt x="75971" y="68263"/>
                </a:lnTo>
                <a:cubicBezTo>
                  <a:pt x="78824" y="68263"/>
                  <a:pt x="80607" y="70380"/>
                  <a:pt x="80607" y="72849"/>
                </a:cubicBezTo>
                <a:cubicBezTo>
                  <a:pt x="80607" y="75319"/>
                  <a:pt x="78824" y="77435"/>
                  <a:pt x="75971" y="77435"/>
                </a:cubicBezTo>
                <a:lnTo>
                  <a:pt x="36386" y="77435"/>
                </a:lnTo>
                <a:cubicBezTo>
                  <a:pt x="33890" y="77435"/>
                  <a:pt x="31750" y="75319"/>
                  <a:pt x="31750" y="72849"/>
                </a:cubicBezTo>
                <a:cubicBezTo>
                  <a:pt x="31750" y="70380"/>
                  <a:pt x="33890" y="68263"/>
                  <a:pt x="36386" y="68263"/>
                </a:cubicBezTo>
                <a:close/>
                <a:moveTo>
                  <a:pt x="241118" y="61913"/>
                </a:moveTo>
                <a:cubicBezTo>
                  <a:pt x="256771" y="61913"/>
                  <a:pt x="269511" y="74653"/>
                  <a:pt x="269511" y="90306"/>
                </a:cubicBezTo>
                <a:cubicBezTo>
                  <a:pt x="269511" y="105959"/>
                  <a:pt x="256771" y="118699"/>
                  <a:pt x="241118" y="118699"/>
                </a:cubicBezTo>
                <a:cubicBezTo>
                  <a:pt x="225466" y="118699"/>
                  <a:pt x="212725" y="105959"/>
                  <a:pt x="212725" y="90306"/>
                </a:cubicBezTo>
                <a:cubicBezTo>
                  <a:pt x="212725" y="74653"/>
                  <a:pt x="225466" y="61913"/>
                  <a:pt x="241118" y="61913"/>
                </a:cubicBezTo>
                <a:close/>
                <a:moveTo>
                  <a:pt x="18405" y="0"/>
                </a:moveTo>
                <a:lnTo>
                  <a:pt x="287622" y="0"/>
                </a:lnTo>
                <a:cubicBezTo>
                  <a:pt x="297727" y="0"/>
                  <a:pt x="306027" y="8300"/>
                  <a:pt x="306027" y="18405"/>
                </a:cubicBezTo>
                <a:lnTo>
                  <a:pt x="306027" y="112956"/>
                </a:lnTo>
                <a:cubicBezTo>
                  <a:pt x="306027" y="115121"/>
                  <a:pt x="303862" y="117286"/>
                  <a:pt x="301336" y="117286"/>
                </a:cubicBezTo>
                <a:cubicBezTo>
                  <a:pt x="298810" y="117286"/>
                  <a:pt x="296644" y="115121"/>
                  <a:pt x="296644" y="112956"/>
                </a:cubicBezTo>
                <a:lnTo>
                  <a:pt x="296644" y="18405"/>
                </a:lnTo>
                <a:cubicBezTo>
                  <a:pt x="296644" y="13353"/>
                  <a:pt x="292675" y="9383"/>
                  <a:pt x="287622" y="9383"/>
                </a:cubicBezTo>
                <a:lnTo>
                  <a:pt x="18405" y="9383"/>
                </a:lnTo>
                <a:cubicBezTo>
                  <a:pt x="13352" y="9383"/>
                  <a:pt x="9383" y="13353"/>
                  <a:pt x="9383" y="18405"/>
                </a:cubicBezTo>
                <a:lnTo>
                  <a:pt x="9383" y="236377"/>
                </a:lnTo>
                <a:lnTo>
                  <a:pt x="201372" y="236377"/>
                </a:lnTo>
                <a:lnTo>
                  <a:pt x="201372" y="181884"/>
                </a:lnTo>
                <a:cubicBezTo>
                  <a:pt x="201372" y="176832"/>
                  <a:pt x="199567" y="172501"/>
                  <a:pt x="195959" y="168892"/>
                </a:cubicBezTo>
                <a:lnTo>
                  <a:pt x="131361" y="103934"/>
                </a:lnTo>
                <a:cubicBezTo>
                  <a:pt x="124504" y="97077"/>
                  <a:pt x="124504" y="85529"/>
                  <a:pt x="131361" y="78672"/>
                </a:cubicBezTo>
                <a:cubicBezTo>
                  <a:pt x="138579" y="71454"/>
                  <a:pt x="150127" y="71454"/>
                  <a:pt x="157344" y="78672"/>
                </a:cubicBezTo>
                <a:lnTo>
                  <a:pt x="201372" y="122339"/>
                </a:lnTo>
                <a:cubicBezTo>
                  <a:pt x="205702" y="127030"/>
                  <a:pt x="211477" y="129195"/>
                  <a:pt x="217612" y="129195"/>
                </a:cubicBezTo>
                <a:lnTo>
                  <a:pt x="274270" y="129195"/>
                </a:lnTo>
                <a:cubicBezTo>
                  <a:pt x="291592" y="129195"/>
                  <a:pt x="306027" y="143631"/>
                  <a:pt x="306027" y="160953"/>
                </a:cubicBezTo>
                <a:lnTo>
                  <a:pt x="306027" y="259834"/>
                </a:lnTo>
                <a:cubicBezTo>
                  <a:pt x="306027" y="269939"/>
                  <a:pt x="297727" y="278239"/>
                  <a:pt x="287622" y="278239"/>
                </a:cubicBezTo>
                <a:lnTo>
                  <a:pt x="193072" y="278239"/>
                </a:lnTo>
                <a:lnTo>
                  <a:pt x="202094" y="296644"/>
                </a:lnTo>
                <a:lnTo>
                  <a:pt x="226634" y="296644"/>
                </a:lnTo>
                <a:cubicBezTo>
                  <a:pt x="229160" y="296644"/>
                  <a:pt x="230964" y="298810"/>
                  <a:pt x="230964" y="301336"/>
                </a:cubicBezTo>
                <a:cubicBezTo>
                  <a:pt x="230964" y="303862"/>
                  <a:pt x="229160" y="306027"/>
                  <a:pt x="226634" y="306027"/>
                </a:cubicBezTo>
                <a:lnTo>
                  <a:pt x="199567" y="306027"/>
                </a:lnTo>
                <a:lnTo>
                  <a:pt x="106460" y="306027"/>
                </a:lnTo>
                <a:lnTo>
                  <a:pt x="79755" y="306027"/>
                </a:lnTo>
                <a:cubicBezTo>
                  <a:pt x="77229" y="306027"/>
                  <a:pt x="75064" y="303862"/>
                  <a:pt x="75064" y="301336"/>
                </a:cubicBezTo>
                <a:cubicBezTo>
                  <a:pt x="75064" y="298810"/>
                  <a:pt x="77229" y="296644"/>
                  <a:pt x="79755" y="296644"/>
                </a:cubicBezTo>
                <a:lnTo>
                  <a:pt x="103934" y="296644"/>
                </a:lnTo>
                <a:lnTo>
                  <a:pt x="112956" y="278239"/>
                </a:lnTo>
                <a:lnTo>
                  <a:pt x="18405" y="278239"/>
                </a:lnTo>
                <a:cubicBezTo>
                  <a:pt x="8300" y="278239"/>
                  <a:pt x="0" y="269939"/>
                  <a:pt x="0" y="259834"/>
                </a:cubicBezTo>
                <a:lnTo>
                  <a:pt x="0" y="241069"/>
                </a:lnTo>
                <a:lnTo>
                  <a:pt x="0" y="18405"/>
                </a:lnTo>
                <a:cubicBezTo>
                  <a:pt x="0" y="8300"/>
                  <a:pt x="8300" y="0"/>
                  <a:pt x="1840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grpSp>
        <p:nvGrpSpPr>
          <p:cNvPr id="4" name="Group 3">
            <a:extLst>
              <a:ext uri="{FF2B5EF4-FFF2-40B4-BE49-F238E27FC236}">
                <a16:creationId xmlns:a16="http://schemas.microsoft.com/office/drawing/2014/main" id="{286BC6CC-FA00-433E-9F38-942015D6720E}"/>
              </a:ext>
            </a:extLst>
          </p:cNvPr>
          <p:cNvGrpSpPr/>
          <p:nvPr/>
        </p:nvGrpSpPr>
        <p:grpSpPr>
          <a:xfrm>
            <a:off x="767196" y="1190770"/>
            <a:ext cx="10657607" cy="3402681"/>
            <a:chOff x="775234" y="1582379"/>
            <a:chExt cx="10657607" cy="3402681"/>
          </a:xfrm>
        </p:grpSpPr>
        <p:sp useBgFill="1">
          <p:nvSpPr>
            <p:cNvPr id="20" name="Hexagon 19">
              <a:extLst>
                <a:ext uri="{FF2B5EF4-FFF2-40B4-BE49-F238E27FC236}">
                  <a16:creationId xmlns:a16="http://schemas.microsoft.com/office/drawing/2014/main" id="{4F43D971-C212-A341-A73B-83DC85104B56}"/>
                </a:ext>
              </a:extLst>
            </p:cNvPr>
            <p:cNvSpPr/>
            <p:nvPr/>
          </p:nvSpPr>
          <p:spPr>
            <a:xfrm>
              <a:off x="6227134" y="2977897"/>
              <a:ext cx="1691640" cy="1547330"/>
            </a:xfrm>
            <a:prstGeom prst="hexagon">
              <a:avLst>
                <a:gd name="adj" fmla="val 22506"/>
                <a:gd name="vf" fmla="val 115470"/>
              </a:avLst>
            </a:prstGeom>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useBgFill="1">
          <p:nvSpPr>
            <p:cNvPr id="5" name="Hexagon 4">
              <a:extLst>
                <a:ext uri="{FF2B5EF4-FFF2-40B4-BE49-F238E27FC236}">
                  <a16:creationId xmlns:a16="http://schemas.microsoft.com/office/drawing/2014/main" id="{26C5807B-EFB3-4043-9EB4-B8FE38187CAD}"/>
                </a:ext>
              </a:extLst>
            </p:cNvPr>
            <p:cNvSpPr/>
            <p:nvPr/>
          </p:nvSpPr>
          <p:spPr>
            <a:xfrm>
              <a:off x="4277676" y="2977897"/>
              <a:ext cx="1691640" cy="1547330"/>
            </a:xfrm>
            <a:prstGeom prst="hexagon">
              <a:avLst>
                <a:gd name="adj" fmla="val 22506"/>
                <a:gd name="vf" fmla="val 115470"/>
              </a:avLst>
            </a:prstGeom>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8" name="TextBox 7">
              <a:extLst>
                <a:ext uri="{FF2B5EF4-FFF2-40B4-BE49-F238E27FC236}">
                  <a16:creationId xmlns:a16="http://schemas.microsoft.com/office/drawing/2014/main" id="{B2BAC407-200D-5E4B-8AE9-142B9CAE4A9E}"/>
                </a:ext>
              </a:extLst>
            </p:cNvPr>
            <p:cNvSpPr txBox="1"/>
            <p:nvPr/>
          </p:nvSpPr>
          <p:spPr>
            <a:xfrm>
              <a:off x="4750922" y="3004343"/>
              <a:ext cx="780983" cy="1015663"/>
            </a:xfrm>
            <a:prstGeom prst="rect">
              <a:avLst/>
            </a:prstGeom>
            <a:noFill/>
          </p:spPr>
          <p:txBody>
            <a:bodyPr wrap="none" rtlCol="0" anchor="b">
              <a:spAutoFit/>
            </a:bodyPr>
            <a:lstStyle/>
            <a:p>
              <a:pPr algn="ctr"/>
              <a:r>
                <a:rPr lang="en-US" sz="3000" b="1" dirty="0">
                  <a:solidFill>
                    <a:srgbClr val="FF0000"/>
                  </a:solidFill>
                  <a:latin typeface="Poppins" pitchFamily="2" charset="77"/>
                  <a:cs typeface="Poppins" pitchFamily="2" charset="77"/>
                </a:rPr>
                <a:t>QC</a:t>
              </a:r>
            </a:p>
            <a:p>
              <a:pPr algn="ctr"/>
              <a:r>
                <a:rPr lang="en-US" sz="3000" b="1" dirty="0">
                  <a:solidFill>
                    <a:srgbClr val="FF0000"/>
                  </a:solidFill>
                  <a:latin typeface="Poppins" pitchFamily="2" charset="77"/>
                  <a:cs typeface="Poppins" pitchFamily="2" charset="77"/>
                </a:rPr>
                <a:t>?</a:t>
              </a:r>
            </a:p>
          </p:txBody>
        </p:sp>
        <p:sp>
          <p:nvSpPr>
            <p:cNvPr id="9" name="TextBox 8">
              <a:extLst>
                <a:ext uri="{FF2B5EF4-FFF2-40B4-BE49-F238E27FC236}">
                  <a16:creationId xmlns:a16="http://schemas.microsoft.com/office/drawing/2014/main" id="{9CCB9F5B-F639-554C-A883-6C9529DCBCDF}"/>
                </a:ext>
              </a:extLst>
            </p:cNvPr>
            <p:cNvSpPr txBox="1"/>
            <p:nvPr/>
          </p:nvSpPr>
          <p:spPr>
            <a:xfrm>
              <a:off x="6687272" y="3004343"/>
              <a:ext cx="771365" cy="1015663"/>
            </a:xfrm>
            <a:prstGeom prst="rect">
              <a:avLst/>
            </a:prstGeom>
            <a:noFill/>
          </p:spPr>
          <p:txBody>
            <a:bodyPr wrap="none" rtlCol="0" anchor="b">
              <a:spAutoFit/>
            </a:bodyPr>
            <a:lstStyle/>
            <a:p>
              <a:pPr algn="ctr"/>
              <a:r>
                <a:rPr lang="en-US" sz="3000" b="1" dirty="0">
                  <a:solidFill>
                    <a:schemeClr val="accent6">
                      <a:lumMod val="50000"/>
                    </a:schemeClr>
                  </a:solidFill>
                  <a:latin typeface="Poppins" pitchFamily="2" charset="77"/>
                  <a:cs typeface="Poppins" pitchFamily="2" charset="77"/>
                </a:rPr>
                <a:t>QA</a:t>
              </a:r>
            </a:p>
            <a:p>
              <a:pPr algn="ctr"/>
              <a:r>
                <a:rPr lang="en-US" sz="3000" b="1" dirty="0">
                  <a:solidFill>
                    <a:schemeClr val="accent6">
                      <a:lumMod val="50000"/>
                    </a:schemeClr>
                  </a:solidFill>
                  <a:latin typeface="Poppins" pitchFamily="2" charset="77"/>
                  <a:cs typeface="Poppins" pitchFamily="2" charset="77"/>
                  <a:sym typeface="Wingdings" panose="05000000000000000000" pitchFamily="2" charset="2"/>
                </a:rPr>
                <a:t></a:t>
              </a:r>
              <a:endParaRPr lang="en-US" sz="3000" b="1" dirty="0">
                <a:solidFill>
                  <a:schemeClr val="accent6">
                    <a:lumMod val="50000"/>
                  </a:schemeClr>
                </a:solidFill>
                <a:latin typeface="Poppins" pitchFamily="2" charset="77"/>
                <a:cs typeface="Poppins" pitchFamily="2" charset="77"/>
              </a:endParaRPr>
            </a:p>
          </p:txBody>
        </p:sp>
        <p:sp>
          <p:nvSpPr>
            <p:cNvPr id="10" name="Oval 9">
              <a:extLst>
                <a:ext uri="{FF2B5EF4-FFF2-40B4-BE49-F238E27FC236}">
                  <a16:creationId xmlns:a16="http://schemas.microsoft.com/office/drawing/2014/main" id="{530D04A6-4BEA-AF42-94EA-37839197B4CE}"/>
                </a:ext>
              </a:extLst>
            </p:cNvPr>
            <p:cNvSpPr/>
            <p:nvPr/>
          </p:nvSpPr>
          <p:spPr>
            <a:xfrm>
              <a:off x="8646125" y="1582379"/>
              <a:ext cx="595622" cy="5956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1" name="Oval 10">
              <a:extLst>
                <a:ext uri="{FF2B5EF4-FFF2-40B4-BE49-F238E27FC236}">
                  <a16:creationId xmlns:a16="http://schemas.microsoft.com/office/drawing/2014/main" id="{670549D5-7715-B243-8D3F-DE8D8F2F77A2}"/>
                </a:ext>
              </a:extLst>
            </p:cNvPr>
            <p:cNvSpPr/>
            <p:nvPr/>
          </p:nvSpPr>
          <p:spPr>
            <a:xfrm>
              <a:off x="8646125" y="2518065"/>
              <a:ext cx="595622" cy="5956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2" name="Oval 11">
              <a:extLst>
                <a:ext uri="{FF2B5EF4-FFF2-40B4-BE49-F238E27FC236}">
                  <a16:creationId xmlns:a16="http://schemas.microsoft.com/office/drawing/2014/main" id="{F54C2167-62A1-9D4C-BCC4-AF99AFC9FD9C}"/>
                </a:ext>
              </a:extLst>
            </p:cNvPr>
            <p:cNvSpPr/>
            <p:nvPr/>
          </p:nvSpPr>
          <p:spPr>
            <a:xfrm>
              <a:off x="8646125" y="3453752"/>
              <a:ext cx="595622" cy="5956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3" name="Oval 12">
              <a:extLst>
                <a:ext uri="{FF2B5EF4-FFF2-40B4-BE49-F238E27FC236}">
                  <a16:creationId xmlns:a16="http://schemas.microsoft.com/office/drawing/2014/main" id="{A8E560BC-C88C-1145-9373-2D733DB7A05F}"/>
                </a:ext>
              </a:extLst>
            </p:cNvPr>
            <p:cNvSpPr/>
            <p:nvPr/>
          </p:nvSpPr>
          <p:spPr>
            <a:xfrm>
              <a:off x="8646125" y="4389438"/>
              <a:ext cx="595622" cy="59562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5" name="Oval 14">
              <a:extLst>
                <a:ext uri="{FF2B5EF4-FFF2-40B4-BE49-F238E27FC236}">
                  <a16:creationId xmlns:a16="http://schemas.microsoft.com/office/drawing/2014/main" id="{ADB9E5FD-5361-464D-824C-5091BF173A6A}"/>
                </a:ext>
              </a:extLst>
            </p:cNvPr>
            <p:cNvSpPr/>
            <p:nvPr/>
          </p:nvSpPr>
          <p:spPr>
            <a:xfrm>
              <a:off x="2966876" y="1582379"/>
              <a:ext cx="595622" cy="5956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6" name="Oval 15">
              <a:extLst>
                <a:ext uri="{FF2B5EF4-FFF2-40B4-BE49-F238E27FC236}">
                  <a16:creationId xmlns:a16="http://schemas.microsoft.com/office/drawing/2014/main" id="{420577A0-7DE4-854E-B7F2-ACF42C7CFA98}"/>
                </a:ext>
              </a:extLst>
            </p:cNvPr>
            <p:cNvSpPr/>
            <p:nvPr/>
          </p:nvSpPr>
          <p:spPr>
            <a:xfrm>
              <a:off x="2966876" y="2518065"/>
              <a:ext cx="595622" cy="5956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7" name="Oval 16">
              <a:extLst>
                <a:ext uri="{FF2B5EF4-FFF2-40B4-BE49-F238E27FC236}">
                  <a16:creationId xmlns:a16="http://schemas.microsoft.com/office/drawing/2014/main" id="{A6D7BCAC-80D4-704C-85DD-51EAACD60E5D}"/>
                </a:ext>
              </a:extLst>
            </p:cNvPr>
            <p:cNvSpPr/>
            <p:nvPr/>
          </p:nvSpPr>
          <p:spPr>
            <a:xfrm>
              <a:off x="2966876" y="3453752"/>
              <a:ext cx="595622" cy="5956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18" name="Oval 17">
              <a:extLst>
                <a:ext uri="{FF2B5EF4-FFF2-40B4-BE49-F238E27FC236}">
                  <a16:creationId xmlns:a16="http://schemas.microsoft.com/office/drawing/2014/main" id="{59796081-B8E4-C742-A290-F51A3CBDAF83}"/>
                </a:ext>
              </a:extLst>
            </p:cNvPr>
            <p:cNvSpPr/>
            <p:nvPr/>
          </p:nvSpPr>
          <p:spPr>
            <a:xfrm>
              <a:off x="2966876" y="4389438"/>
              <a:ext cx="595622" cy="59562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cxnSp>
          <p:nvCxnSpPr>
            <p:cNvPr id="22" name="Elbow Connector 21">
              <a:extLst>
                <a:ext uri="{FF2B5EF4-FFF2-40B4-BE49-F238E27FC236}">
                  <a16:creationId xmlns:a16="http://schemas.microsoft.com/office/drawing/2014/main" id="{9F242110-5B77-FA4A-BFEC-CEB673E1F258}"/>
                </a:ext>
              </a:extLst>
            </p:cNvPr>
            <p:cNvCxnSpPr>
              <a:cxnSpLocks/>
              <a:stCxn id="15" idx="6"/>
              <a:endCxn id="5" idx="3"/>
            </p:cNvCxnSpPr>
            <p:nvPr/>
          </p:nvCxnSpPr>
          <p:spPr>
            <a:xfrm>
              <a:off x="3562498" y="1880190"/>
              <a:ext cx="715178" cy="1871373"/>
            </a:xfrm>
            <a:prstGeom prst="bentConnector3">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269A623F-1E01-6E42-8921-F4505AE5C09E}"/>
                </a:ext>
              </a:extLst>
            </p:cNvPr>
            <p:cNvCxnSpPr>
              <a:cxnSpLocks/>
              <a:stCxn id="5" idx="3"/>
              <a:endCxn id="18" idx="6"/>
            </p:cNvCxnSpPr>
            <p:nvPr/>
          </p:nvCxnSpPr>
          <p:spPr>
            <a:xfrm rot="10800000" flipV="1">
              <a:off x="3562498" y="3751562"/>
              <a:ext cx="715178" cy="935687"/>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Elbow Connector 29">
              <a:extLst>
                <a:ext uri="{FF2B5EF4-FFF2-40B4-BE49-F238E27FC236}">
                  <a16:creationId xmlns:a16="http://schemas.microsoft.com/office/drawing/2014/main" id="{A13A7C6C-6376-2F4F-AD6F-314AE235CDB9}"/>
                </a:ext>
              </a:extLst>
            </p:cNvPr>
            <p:cNvCxnSpPr>
              <a:cxnSpLocks/>
              <a:stCxn id="5" idx="3"/>
              <a:endCxn id="16" idx="6"/>
            </p:cNvCxnSpPr>
            <p:nvPr/>
          </p:nvCxnSpPr>
          <p:spPr>
            <a:xfrm rot="10800000">
              <a:off x="3562498" y="2815876"/>
              <a:ext cx="715178" cy="935686"/>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Elbow Connector 30">
              <a:extLst>
                <a:ext uri="{FF2B5EF4-FFF2-40B4-BE49-F238E27FC236}">
                  <a16:creationId xmlns:a16="http://schemas.microsoft.com/office/drawing/2014/main" id="{D994CDDB-5E89-E346-92B8-56C6A3A788BD}"/>
                </a:ext>
              </a:extLst>
            </p:cNvPr>
            <p:cNvCxnSpPr>
              <a:cxnSpLocks/>
              <a:stCxn id="5" idx="3"/>
              <a:endCxn id="17" idx="6"/>
            </p:cNvCxnSpPr>
            <p:nvPr/>
          </p:nvCxnSpPr>
          <p:spPr>
            <a:xfrm rot="10800000" flipV="1">
              <a:off x="3562498" y="3751562"/>
              <a:ext cx="715178" cy="1"/>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Elbow Connector 35">
              <a:extLst>
                <a:ext uri="{FF2B5EF4-FFF2-40B4-BE49-F238E27FC236}">
                  <a16:creationId xmlns:a16="http://schemas.microsoft.com/office/drawing/2014/main" id="{BC67DDDE-F245-F342-80E6-43C0B49E30CC}"/>
                </a:ext>
              </a:extLst>
            </p:cNvPr>
            <p:cNvCxnSpPr>
              <a:cxnSpLocks/>
              <a:stCxn id="10" idx="2"/>
              <a:endCxn id="20" idx="0"/>
            </p:cNvCxnSpPr>
            <p:nvPr/>
          </p:nvCxnSpPr>
          <p:spPr>
            <a:xfrm rot="10800000" flipV="1">
              <a:off x="7918774" y="1880189"/>
              <a:ext cx="727351" cy="1871373"/>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7" name="Elbow Connector 36">
              <a:extLst>
                <a:ext uri="{FF2B5EF4-FFF2-40B4-BE49-F238E27FC236}">
                  <a16:creationId xmlns:a16="http://schemas.microsoft.com/office/drawing/2014/main" id="{D6A679DB-AE3F-7D45-8579-0004930B646D}"/>
                </a:ext>
              </a:extLst>
            </p:cNvPr>
            <p:cNvCxnSpPr>
              <a:cxnSpLocks/>
              <a:stCxn id="20" idx="0"/>
              <a:endCxn id="13" idx="2"/>
            </p:cNvCxnSpPr>
            <p:nvPr/>
          </p:nvCxnSpPr>
          <p:spPr>
            <a:xfrm>
              <a:off x="7918774" y="3751562"/>
              <a:ext cx="727351" cy="935687"/>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Elbow Connector 38">
              <a:extLst>
                <a:ext uri="{FF2B5EF4-FFF2-40B4-BE49-F238E27FC236}">
                  <a16:creationId xmlns:a16="http://schemas.microsoft.com/office/drawing/2014/main" id="{8FD72B32-E697-F245-A60C-F25B6491583C}"/>
                </a:ext>
              </a:extLst>
            </p:cNvPr>
            <p:cNvCxnSpPr>
              <a:cxnSpLocks/>
              <a:stCxn id="20" idx="0"/>
              <a:endCxn id="11" idx="2"/>
            </p:cNvCxnSpPr>
            <p:nvPr/>
          </p:nvCxnSpPr>
          <p:spPr>
            <a:xfrm flipV="1">
              <a:off x="7918774" y="2815876"/>
              <a:ext cx="727351" cy="935686"/>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Elbow Connector 47">
              <a:extLst>
                <a:ext uri="{FF2B5EF4-FFF2-40B4-BE49-F238E27FC236}">
                  <a16:creationId xmlns:a16="http://schemas.microsoft.com/office/drawing/2014/main" id="{09B17FBF-36C3-2F43-9320-956C52958051}"/>
                </a:ext>
              </a:extLst>
            </p:cNvPr>
            <p:cNvCxnSpPr>
              <a:cxnSpLocks/>
              <a:stCxn id="12" idx="2"/>
              <a:endCxn id="20" idx="0"/>
            </p:cNvCxnSpPr>
            <p:nvPr/>
          </p:nvCxnSpPr>
          <p:spPr>
            <a:xfrm rot="10800000">
              <a:off x="7918774" y="3751563"/>
              <a:ext cx="727351" cy="1"/>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1" name="Freeform 755">
              <a:extLst>
                <a:ext uri="{FF2B5EF4-FFF2-40B4-BE49-F238E27FC236}">
                  <a16:creationId xmlns:a16="http://schemas.microsoft.com/office/drawing/2014/main" id="{3F7F7459-01A3-7D4C-9778-72677308A5F1}"/>
                </a:ext>
              </a:extLst>
            </p:cNvPr>
            <p:cNvSpPr>
              <a:spLocks noChangeArrowheads="1"/>
            </p:cNvSpPr>
            <p:nvPr/>
          </p:nvSpPr>
          <p:spPr bwMode="auto">
            <a:xfrm>
              <a:off x="3116204" y="1740969"/>
              <a:ext cx="287374" cy="278440"/>
            </a:xfrm>
            <a:custGeom>
              <a:avLst/>
              <a:gdLst/>
              <a:ahLst/>
              <a:cxnLst/>
              <a:rect l="0" t="0" r="r" b="b"/>
              <a:pathLst>
                <a:path w="306026" h="296645">
                  <a:moveTo>
                    <a:pt x="157705" y="218334"/>
                  </a:moveTo>
                  <a:lnTo>
                    <a:pt x="157705" y="256948"/>
                  </a:lnTo>
                  <a:cubicBezTo>
                    <a:pt x="157705" y="262361"/>
                    <a:pt x="162035" y="267053"/>
                    <a:pt x="167809" y="267053"/>
                  </a:cubicBezTo>
                  <a:cubicBezTo>
                    <a:pt x="173583" y="267053"/>
                    <a:pt x="178275" y="262361"/>
                    <a:pt x="178275" y="256948"/>
                  </a:cubicBezTo>
                  <a:lnTo>
                    <a:pt x="178275" y="218334"/>
                  </a:lnTo>
                  <a:lnTo>
                    <a:pt x="157705" y="218334"/>
                  </a:lnTo>
                  <a:close/>
                  <a:moveTo>
                    <a:pt x="127391" y="218334"/>
                  </a:moveTo>
                  <a:lnTo>
                    <a:pt x="127391" y="256948"/>
                  </a:lnTo>
                  <a:cubicBezTo>
                    <a:pt x="127391" y="262361"/>
                    <a:pt x="132082" y="267053"/>
                    <a:pt x="137856" y="267053"/>
                  </a:cubicBezTo>
                  <a:cubicBezTo>
                    <a:pt x="143630" y="267053"/>
                    <a:pt x="148322" y="262361"/>
                    <a:pt x="148322" y="256948"/>
                  </a:cubicBezTo>
                  <a:lnTo>
                    <a:pt x="148322" y="218334"/>
                  </a:lnTo>
                  <a:lnTo>
                    <a:pt x="127391" y="218334"/>
                  </a:lnTo>
                  <a:close/>
                  <a:moveTo>
                    <a:pt x="23097" y="176832"/>
                  </a:moveTo>
                  <a:lnTo>
                    <a:pt x="23097" y="204620"/>
                  </a:lnTo>
                  <a:cubicBezTo>
                    <a:pt x="23097" y="206785"/>
                    <a:pt x="25262" y="209312"/>
                    <a:pt x="27788" y="209312"/>
                  </a:cubicBezTo>
                  <a:lnTo>
                    <a:pt x="278239" y="209312"/>
                  </a:lnTo>
                  <a:cubicBezTo>
                    <a:pt x="280765" y="209312"/>
                    <a:pt x="282930" y="206785"/>
                    <a:pt x="282930" y="204620"/>
                  </a:cubicBezTo>
                  <a:lnTo>
                    <a:pt x="282930" y="176832"/>
                  </a:lnTo>
                  <a:lnTo>
                    <a:pt x="187297" y="176832"/>
                  </a:lnTo>
                  <a:lnTo>
                    <a:pt x="118730" y="176832"/>
                  </a:lnTo>
                  <a:lnTo>
                    <a:pt x="23097" y="176832"/>
                  </a:lnTo>
                  <a:close/>
                  <a:moveTo>
                    <a:pt x="14153" y="149369"/>
                  </a:moveTo>
                  <a:lnTo>
                    <a:pt x="63279" y="149369"/>
                  </a:lnTo>
                  <a:cubicBezTo>
                    <a:pt x="65770" y="149369"/>
                    <a:pt x="67906" y="151486"/>
                    <a:pt x="67906" y="153955"/>
                  </a:cubicBezTo>
                  <a:cubicBezTo>
                    <a:pt x="67906" y="156425"/>
                    <a:pt x="65770" y="158541"/>
                    <a:pt x="63279" y="158541"/>
                  </a:cubicBezTo>
                  <a:lnTo>
                    <a:pt x="14153" y="158541"/>
                  </a:lnTo>
                  <a:cubicBezTo>
                    <a:pt x="11661" y="158541"/>
                    <a:pt x="9525" y="156425"/>
                    <a:pt x="9525" y="153955"/>
                  </a:cubicBezTo>
                  <a:cubicBezTo>
                    <a:pt x="9525" y="151486"/>
                    <a:pt x="11661" y="149369"/>
                    <a:pt x="14153" y="149369"/>
                  </a:cubicBezTo>
                  <a:close/>
                  <a:moveTo>
                    <a:pt x="4617" y="130319"/>
                  </a:moveTo>
                  <a:lnTo>
                    <a:pt x="49004" y="130319"/>
                  </a:lnTo>
                  <a:cubicBezTo>
                    <a:pt x="51490" y="130319"/>
                    <a:pt x="53620" y="132436"/>
                    <a:pt x="53620" y="134905"/>
                  </a:cubicBezTo>
                  <a:cubicBezTo>
                    <a:pt x="53620" y="137375"/>
                    <a:pt x="51490" y="139491"/>
                    <a:pt x="49004" y="139491"/>
                  </a:cubicBezTo>
                  <a:lnTo>
                    <a:pt x="4617" y="139491"/>
                  </a:lnTo>
                  <a:cubicBezTo>
                    <a:pt x="1776" y="139491"/>
                    <a:pt x="0" y="137375"/>
                    <a:pt x="0" y="134905"/>
                  </a:cubicBezTo>
                  <a:cubicBezTo>
                    <a:pt x="0" y="132436"/>
                    <a:pt x="1776" y="130319"/>
                    <a:pt x="4617" y="130319"/>
                  </a:cubicBezTo>
                  <a:close/>
                  <a:moveTo>
                    <a:pt x="19037" y="111269"/>
                  </a:moveTo>
                  <a:lnTo>
                    <a:pt x="55210" y="111269"/>
                  </a:lnTo>
                  <a:cubicBezTo>
                    <a:pt x="58133" y="111269"/>
                    <a:pt x="59960" y="113386"/>
                    <a:pt x="59960" y="115855"/>
                  </a:cubicBezTo>
                  <a:cubicBezTo>
                    <a:pt x="59960" y="118325"/>
                    <a:pt x="58133" y="120441"/>
                    <a:pt x="55210" y="120441"/>
                  </a:cubicBezTo>
                  <a:lnTo>
                    <a:pt x="19037" y="120441"/>
                  </a:lnTo>
                  <a:cubicBezTo>
                    <a:pt x="16480" y="120441"/>
                    <a:pt x="14287" y="118325"/>
                    <a:pt x="14287" y="115855"/>
                  </a:cubicBezTo>
                  <a:cubicBezTo>
                    <a:pt x="14287" y="113386"/>
                    <a:pt x="16480" y="111269"/>
                    <a:pt x="19037" y="111269"/>
                  </a:cubicBezTo>
                  <a:close/>
                  <a:moveTo>
                    <a:pt x="118730" y="105377"/>
                  </a:moveTo>
                  <a:cubicBezTo>
                    <a:pt x="106460" y="105377"/>
                    <a:pt x="96355" y="115121"/>
                    <a:pt x="96355" y="127391"/>
                  </a:cubicBezTo>
                  <a:lnTo>
                    <a:pt x="96355" y="167449"/>
                  </a:lnTo>
                  <a:lnTo>
                    <a:pt x="114038" y="167449"/>
                  </a:lnTo>
                  <a:lnTo>
                    <a:pt x="114038" y="132083"/>
                  </a:lnTo>
                  <a:cubicBezTo>
                    <a:pt x="114038" y="129556"/>
                    <a:pt x="116204" y="127391"/>
                    <a:pt x="118730" y="127391"/>
                  </a:cubicBezTo>
                  <a:cubicBezTo>
                    <a:pt x="121256" y="127391"/>
                    <a:pt x="123421" y="129556"/>
                    <a:pt x="123421" y="132083"/>
                  </a:cubicBezTo>
                  <a:lnTo>
                    <a:pt x="123421" y="167449"/>
                  </a:lnTo>
                  <a:lnTo>
                    <a:pt x="182605" y="167449"/>
                  </a:lnTo>
                  <a:lnTo>
                    <a:pt x="182605" y="132083"/>
                  </a:lnTo>
                  <a:cubicBezTo>
                    <a:pt x="182605" y="129556"/>
                    <a:pt x="184410" y="127391"/>
                    <a:pt x="187297" y="127391"/>
                  </a:cubicBezTo>
                  <a:cubicBezTo>
                    <a:pt x="189823" y="127391"/>
                    <a:pt x="191627" y="129556"/>
                    <a:pt x="191627" y="132083"/>
                  </a:cubicBezTo>
                  <a:lnTo>
                    <a:pt x="191627" y="167449"/>
                  </a:lnTo>
                  <a:lnTo>
                    <a:pt x="209311" y="167449"/>
                  </a:lnTo>
                  <a:lnTo>
                    <a:pt x="209311" y="127391"/>
                  </a:lnTo>
                  <a:cubicBezTo>
                    <a:pt x="209311" y="115121"/>
                    <a:pt x="199206" y="105377"/>
                    <a:pt x="187297" y="105377"/>
                  </a:cubicBezTo>
                  <a:lnTo>
                    <a:pt x="118730" y="105377"/>
                  </a:lnTo>
                  <a:close/>
                  <a:moveTo>
                    <a:pt x="153805" y="42581"/>
                  </a:moveTo>
                  <a:cubicBezTo>
                    <a:pt x="143249" y="42581"/>
                    <a:pt x="134513" y="50954"/>
                    <a:pt x="134513" y="61874"/>
                  </a:cubicBezTo>
                  <a:cubicBezTo>
                    <a:pt x="134513" y="72066"/>
                    <a:pt x="143249" y="80803"/>
                    <a:pt x="153805" y="80803"/>
                  </a:cubicBezTo>
                  <a:cubicBezTo>
                    <a:pt x="163998" y="80803"/>
                    <a:pt x="172734" y="72066"/>
                    <a:pt x="172734" y="61874"/>
                  </a:cubicBezTo>
                  <a:cubicBezTo>
                    <a:pt x="172734" y="50954"/>
                    <a:pt x="163998" y="42581"/>
                    <a:pt x="153805" y="42581"/>
                  </a:cubicBezTo>
                  <a:close/>
                  <a:moveTo>
                    <a:pt x="153805" y="33481"/>
                  </a:moveTo>
                  <a:cubicBezTo>
                    <a:pt x="169458" y="33481"/>
                    <a:pt x="182198" y="45857"/>
                    <a:pt x="182198" y="61874"/>
                  </a:cubicBezTo>
                  <a:cubicBezTo>
                    <a:pt x="182198" y="77527"/>
                    <a:pt x="169458" y="90267"/>
                    <a:pt x="153805" y="90267"/>
                  </a:cubicBezTo>
                  <a:cubicBezTo>
                    <a:pt x="138153" y="90267"/>
                    <a:pt x="125412" y="77527"/>
                    <a:pt x="125412" y="61874"/>
                  </a:cubicBezTo>
                  <a:cubicBezTo>
                    <a:pt x="125412" y="45857"/>
                    <a:pt x="138153" y="33481"/>
                    <a:pt x="153805" y="33481"/>
                  </a:cubicBezTo>
                  <a:close/>
                  <a:moveTo>
                    <a:pt x="225595" y="10510"/>
                  </a:moveTo>
                  <a:cubicBezTo>
                    <a:pt x="221490" y="10014"/>
                    <a:pt x="217250" y="10826"/>
                    <a:pt x="213641" y="12991"/>
                  </a:cubicBezTo>
                  <a:lnTo>
                    <a:pt x="239624" y="38975"/>
                  </a:lnTo>
                  <a:cubicBezTo>
                    <a:pt x="243955" y="31757"/>
                    <a:pt x="242872" y="22013"/>
                    <a:pt x="236737" y="15878"/>
                  </a:cubicBezTo>
                  <a:cubicBezTo>
                    <a:pt x="233670" y="12811"/>
                    <a:pt x="229700" y="11006"/>
                    <a:pt x="225595" y="10510"/>
                  </a:cubicBezTo>
                  <a:close/>
                  <a:moveTo>
                    <a:pt x="259473" y="0"/>
                  </a:moveTo>
                  <a:cubicBezTo>
                    <a:pt x="277517" y="0"/>
                    <a:pt x="291952" y="14435"/>
                    <a:pt x="291952" y="32479"/>
                  </a:cubicBezTo>
                  <a:lnTo>
                    <a:pt x="291952" y="147916"/>
                  </a:lnTo>
                  <a:lnTo>
                    <a:pt x="291952" y="167449"/>
                  </a:lnTo>
                  <a:lnTo>
                    <a:pt x="301335" y="167449"/>
                  </a:lnTo>
                  <a:cubicBezTo>
                    <a:pt x="303861" y="167449"/>
                    <a:pt x="306026" y="169614"/>
                    <a:pt x="306026" y="172141"/>
                  </a:cubicBezTo>
                  <a:cubicBezTo>
                    <a:pt x="306026" y="174667"/>
                    <a:pt x="303861" y="176832"/>
                    <a:pt x="301335" y="176832"/>
                  </a:cubicBezTo>
                  <a:lnTo>
                    <a:pt x="291952" y="176832"/>
                  </a:lnTo>
                  <a:lnTo>
                    <a:pt x="291952" y="204620"/>
                  </a:lnTo>
                  <a:cubicBezTo>
                    <a:pt x="291952" y="210394"/>
                    <a:pt x="287982" y="215447"/>
                    <a:pt x="282930" y="217251"/>
                  </a:cubicBezTo>
                  <a:lnTo>
                    <a:pt x="282930" y="291954"/>
                  </a:lnTo>
                  <a:cubicBezTo>
                    <a:pt x="282930" y="294480"/>
                    <a:pt x="280765" y="296645"/>
                    <a:pt x="278239" y="296645"/>
                  </a:cubicBezTo>
                  <a:cubicBezTo>
                    <a:pt x="275712" y="296645"/>
                    <a:pt x="273547" y="294480"/>
                    <a:pt x="273547" y="291954"/>
                  </a:cubicBezTo>
                  <a:lnTo>
                    <a:pt x="273547" y="218334"/>
                  </a:lnTo>
                  <a:lnTo>
                    <a:pt x="209311" y="218334"/>
                  </a:lnTo>
                  <a:lnTo>
                    <a:pt x="209311" y="262361"/>
                  </a:lnTo>
                  <a:cubicBezTo>
                    <a:pt x="209311" y="264887"/>
                    <a:pt x="207145" y="267053"/>
                    <a:pt x="204980" y="267053"/>
                  </a:cubicBezTo>
                  <a:cubicBezTo>
                    <a:pt x="202454" y="267053"/>
                    <a:pt x="200289" y="264887"/>
                    <a:pt x="200289" y="262361"/>
                  </a:cubicBezTo>
                  <a:lnTo>
                    <a:pt x="200289" y="218334"/>
                  </a:lnTo>
                  <a:lnTo>
                    <a:pt x="187658" y="218334"/>
                  </a:lnTo>
                  <a:lnTo>
                    <a:pt x="187658" y="256948"/>
                  </a:lnTo>
                  <a:cubicBezTo>
                    <a:pt x="187658" y="267775"/>
                    <a:pt x="178636" y="276436"/>
                    <a:pt x="167809" y="276436"/>
                  </a:cubicBezTo>
                  <a:cubicBezTo>
                    <a:pt x="162035" y="276436"/>
                    <a:pt x="156622" y="273549"/>
                    <a:pt x="153013" y="269218"/>
                  </a:cubicBezTo>
                  <a:cubicBezTo>
                    <a:pt x="149405" y="273549"/>
                    <a:pt x="143991" y="276436"/>
                    <a:pt x="137856" y="276436"/>
                  </a:cubicBezTo>
                  <a:cubicBezTo>
                    <a:pt x="127030" y="276436"/>
                    <a:pt x="118008" y="267775"/>
                    <a:pt x="118008" y="256948"/>
                  </a:cubicBezTo>
                  <a:lnTo>
                    <a:pt x="118008" y="218334"/>
                  </a:lnTo>
                  <a:lnTo>
                    <a:pt x="104655" y="218334"/>
                  </a:lnTo>
                  <a:lnTo>
                    <a:pt x="104655" y="262361"/>
                  </a:lnTo>
                  <a:cubicBezTo>
                    <a:pt x="104655" y="264887"/>
                    <a:pt x="102851" y="267053"/>
                    <a:pt x="99964" y="267053"/>
                  </a:cubicBezTo>
                  <a:cubicBezTo>
                    <a:pt x="97438" y="267053"/>
                    <a:pt x="95633" y="264887"/>
                    <a:pt x="95633" y="262361"/>
                  </a:cubicBezTo>
                  <a:lnTo>
                    <a:pt x="95633" y="218334"/>
                  </a:lnTo>
                  <a:lnTo>
                    <a:pt x="32119" y="218334"/>
                  </a:lnTo>
                  <a:lnTo>
                    <a:pt x="32119" y="291954"/>
                  </a:lnTo>
                  <a:cubicBezTo>
                    <a:pt x="32119" y="294480"/>
                    <a:pt x="30314" y="296645"/>
                    <a:pt x="27788" y="296645"/>
                  </a:cubicBezTo>
                  <a:cubicBezTo>
                    <a:pt x="25262" y="296645"/>
                    <a:pt x="23097" y="294480"/>
                    <a:pt x="23097" y="291954"/>
                  </a:cubicBezTo>
                  <a:lnTo>
                    <a:pt x="23097" y="217251"/>
                  </a:lnTo>
                  <a:cubicBezTo>
                    <a:pt x="17683" y="215447"/>
                    <a:pt x="13714" y="210394"/>
                    <a:pt x="13714" y="204620"/>
                  </a:cubicBezTo>
                  <a:lnTo>
                    <a:pt x="13714" y="176832"/>
                  </a:lnTo>
                  <a:lnTo>
                    <a:pt x="4692" y="176832"/>
                  </a:lnTo>
                  <a:cubicBezTo>
                    <a:pt x="1805" y="176832"/>
                    <a:pt x="0" y="174667"/>
                    <a:pt x="0" y="172141"/>
                  </a:cubicBezTo>
                  <a:cubicBezTo>
                    <a:pt x="0" y="169614"/>
                    <a:pt x="1805" y="167449"/>
                    <a:pt x="4692" y="167449"/>
                  </a:cubicBezTo>
                  <a:lnTo>
                    <a:pt x="18405" y="167449"/>
                  </a:lnTo>
                  <a:lnTo>
                    <a:pt x="87333" y="167449"/>
                  </a:lnTo>
                  <a:lnTo>
                    <a:pt x="87333" y="127391"/>
                  </a:lnTo>
                  <a:cubicBezTo>
                    <a:pt x="87333" y="110069"/>
                    <a:pt x="101407" y="95994"/>
                    <a:pt x="118730" y="95994"/>
                  </a:cubicBezTo>
                  <a:lnTo>
                    <a:pt x="187297" y="95994"/>
                  </a:lnTo>
                  <a:cubicBezTo>
                    <a:pt x="204258" y="95994"/>
                    <a:pt x="218693" y="110069"/>
                    <a:pt x="218693" y="127391"/>
                  </a:cubicBezTo>
                  <a:lnTo>
                    <a:pt x="218693" y="167449"/>
                  </a:lnTo>
                  <a:lnTo>
                    <a:pt x="282930" y="167449"/>
                  </a:lnTo>
                  <a:lnTo>
                    <a:pt x="282930" y="129133"/>
                  </a:lnTo>
                  <a:lnTo>
                    <a:pt x="282930" y="32479"/>
                  </a:lnTo>
                  <a:cubicBezTo>
                    <a:pt x="282930" y="19487"/>
                    <a:pt x="272465" y="9022"/>
                    <a:pt x="259473" y="9022"/>
                  </a:cubicBezTo>
                  <a:cubicBezTo>
                    <a:pt x="254781" y="9022"/>
                    <a:pt x="250451" y="10465"/>
                    <a:pt x="246481" y="12991"/>
                  </a:cubicBezTo>
                  <a:cubicBezTo>
                    <a:pt x="250270" y="18585"/>
                    <a:pt x="251894" y="25171"/>
                    <a:pt x="251353" y="31577"/>
                  </a:cubicBezTo>
                  <a:lnTo>
                    <a:pt x="243845" y="47761"/>
                  </a:lnTo>
                  <a:lnTo>
                    <a:pt x="243233" y="49080"/>
                  </a:lnTo>
                  <a:cubicBezTo>
                    <a:pt x="242512" y="49801"/>
                    <a:pt x="241429" y="50523"/>
                    <a:pt x="239985" y="50523"/>
                  </a:cubicBezTo>
                  <a:cubicBezTo>
                    <a:pt x="238903" y="50523"/>
                    <a:pt x="237820" y="49801"/>
                    <a:pt x="236737" y="49080"/>
                  </a:cubicBezTo>
                  <a:lnTo>
                    <a:pt x="203536" y="15878"/>
                  </a:lnTo>
                  <a:cubicBezTo>
                    <a:pt x="201732" y="14074"/>
                    <a:pt x="201732" y="11187"/>
                    <a:pt x="203536" y="9383"/>
                  </a:cubicBezTo>
                  <a:cubicBezTo>
                    <a:pt x="213641" y="-722"/>
                    <a:pt x="228798" y="-1444"/>
                    <a:pt x="239985" y="6495"/>
                  </a:cubicBezTo>
                  <a:cubicBezTo>
                    <a:pt x="245399" y="2165"/>
                    <a:pt x="252255" y="0"/>
                    <a:pt x="259473"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52" name="Freeform 757">
              <a:extLst>
                <a:ext uri="{FF2B5EF4-FFF2-40B4-BE49-F238E27FC236}">
                  <a16:creationId xmlns:a16="http://schemas.microsoft.com/office/drawing/2014/main" id="{DC3E83E6-3AD3-B245-B887-37CB01EF5651}"/>
                </a:ext>
              </a:extLst>
            </p:cNvPr>
            <p:cNvSpPr>
              <a:spLocks noChangeArrowheads="1"/>
            </p:cNvSpPr>
            <p:nvPr/>
          </p:nvSpPr>
          <p:spPr bwMode="auto">
            <a:xfrm>
              <a:off x="8800248" y="1736501"/>
              <a:ext cx="287375" cy="287375"/>
            </a:xfrm>
            <a:custGeom>
              <a:avLst/>
              <a:gdLst/>
              <a:ahLst/>
              <a:cxnLst/>
              <a:rect l="0" t="0" r="r" b="b"/>
              <a:pathLst>
                <a:path w="306027" h="306027">
                  <a:moveTo>
                    <a:pt x="123422" y="278239"/>
                  </a:moveTo>
                  <a:lnTo>
                    <a:pt x="114039" y="296644"/>
                  </a:lnTo>
                  <a:lnTo>
                    <a:pt x="191989" y="296644"/>
                  </a:lnTo>
                  <a:lnTo>
                    <a:pt x="182606" y="278239"/>
                  </a:lnTo>
                  <a:lnTo>
                    <a:pt x="123422" y="278239"/>
                  </a:lnTo>
                  <a:close/>
                  <a:moveTo>
                    <a:pt x="9383" y="245760"/>
                  </a:moveTo>
                  <a:lnTo>
                    <a:pt x="9383" y="259834"/>
                  </a:lnTo>
                  <a:cubicBezTo>
                    <a:pt x="9383" y="264887"/>
                    <a:pt x="13352" y="268856"/>
                    <a:pt x="18405" y="268856"/>
                  </a:cubicBezTo>
                  <a:lnTo>
                    <a:pt x="120535" y="268856"/>
                  </a:lnTo>
                  <a:lnTo>
                    <a:pt x="185493" y="268856"/>
                  </a:lnTo>
                  <a:lnTo>
                    <a:pt x="287622" y="268856"/>
                  </a:lnTo>
                  <a:cubicBezTo>
                    <a:pt x="292675" y="268856"/>
                    <a:pt x="296644" y="264887"/>
                    <a:pt x="296644" y="259834"/>
                  </a:cubicBezTo>
                  <a:lnTo>
                    <a:pt x="296644" y="245760"/>
                  </a:lnTo>
                  <a:lnTo>
                    <a:pt x="9383" y="245760"/>
                  </a:lnTo>
                  <a:close/>
                  <a:moveTo>
                    <a:pt x="36457" y="198438"/>
                  </a:moveTo>
                  <a:lnTo>
                    <a:pt x="109593" y="198438"/>
                  </a:lnTo>
                  <a:cubicBezTo>
                    <a:pt x="112128" y="198438"/>
                    <a:pt x="113938" y="200555"/>
                    <a:pt x="113938" y="203024"/>
                  </a:cubicBezTo>
                  <a:cubicBezTo>
                    <a:pt x="113938" y="205494"/>
                    <a:pt x="112128" y="207610"/>
                    <a:pt x="109593" y="207610"/>
                  </a:cubicBezTo>
                  <a:lnTo>
                    <a:pt x="36457" y="207610"/>
                  </a:lnTo>
                  <a:cubicBezTo>
                    <a:pt x="33923" y="207610"/>
                    <a:pt x="31750" y="205494"/>
                    <a:pt x="31750" y="203024"/>
                  </a:cubicBezTo>
                  <a:cubicBezTo>
                    <a:pt x="31750" y="200555"/>
                    <a:pt x="33923" y="198438"/>
                    <a:pt x="36457" y="198438"/>
                  </a:cubicBezTo>
                  <a:close/>
                  <a:moveTo>
                    <a:pt x="82444" y="166688"/>
                  </a:moveTo>
                  <a:lnTo>
                    <a:pt x="131511" y="166688"/>
                  </a:lnTo>
                  <a:cubicBezTo>
                    <a:pt x="134018" y="166688"/>
                    <a:pt x="136167" y="168805"/>
                    <a:pt x="136167" y="171274"/>
                  </a:cubicBezTo>
                  <a:cubicBezTo>
                    <a:pt x="136167" y="173744"/>
                    <a:pt x="134018" y="175860"/>
                    <a:pt x="131511" y="175860"/>
                  </a:cubicBezTo>
                  <a:lnTo>
                    <a:pt x="82444" y="175860"/>
                  </a:lnTo>
                  <a:cubicBezTo>
                    <a:pt x="79937" y="175860"/>
                    <a:pt x="77788" y="173744"/>
                    <a:pt x="77788" y="171274"/>
                  </a:cubicBezTo>
                  <a:cubicBezTo>
                    <a:pt x="77788" y="168805"/>
                    <a:pt x="79937" y="166688"/>
                    <a:pt x="82444" y="166688"/>
                  </a:cubicBezTo>
                  <a:close/>
                  <a:moveTo>
                    <a:pt x="36495" y="166688"/>
                  </a:moveTo>
                  <a:lnTo>
                    <a:pt x="58391" y="166688"/>
                  </a:lnTo>
                  <a:cubicBezTo>
                    <a:pt x="60946" y="166688"/>
                    <a:pt x="63135" y="168805"/>
                    <a:pt x="63135" y="171274"/>
                  </a:cubicBezTo>
                  <a:cubicBezTo>
                    <a:pt x="63135" y="173744"/>
                    <a:pt x="60946" y="175860"/>
                    <a:pt x="58391" y="175860"/>
                  </a:cubicBezTo>
                  <a:lnTo>
                    <a:pt x="36495" y="175860"/>
                  </a:lnTo>
                  <a:cubicBezTo>
                    <a:pt x="33940" y="175860"/>
                    <a:pt x="31750" y="173744"/>
                    <a:pt x="31750" y="171274"/>
                  </a:cubicBezTo>
                  <a:cubicBezTo>
                    <a:pt x="31750" y="168805"/>
                    <a:pt x="33940" y="166688"/>
                    <a:pt x="36495" y="166688"/>
                  </a:cubicBezTo>
                  <a:close/>
                  <a:moveTo>
                    <a:pt x="241124" y="157163"/>
                  </a:moveTo>
                  <a:cubicBezTo>
                    <a:pt x="243594" y="157163"/>
                    <a:pt x="245710" y="158947"/>
                    <a:pt x="245710" y="161444"/>
                  </a:cubicBezTo>
                  <a:lnTo>
                    <a:pt x="245710" y="215669"/>
                  </a:lnTo>
                  <a:cubicBezTo>
                    <a:pt x="245710" y="218166"/>
                    <a:pt x="243594" y="220306"/>
                    <a:pt x="241124" y="220306"/>
                  </a:cubicBezTo>
                  <a:cubicBezTo>
                    <a:pt x="238655" y="220306"/>
                    <a:pt x="236538" y="218166"/>
                    <a:pt x="236538" y="215669"/>
                  </a:cubicBezTo>
                  <a:lnTo>
                    <a:pt x="236538" y="161444"/>
                  </a:lnTo>
                  <a:cubicBezTo>
                    <a:pt x="236538" y="158947"/>
                    <a:pt x="238655" y="157163"/>
                    <a:pt x="241124" y="157163"/>
                  </a:cubicBezTo>
                  <a:close/>
                  <a:moveTo>
                    <a:pt x="106347" y="133350"/>
                  </a:moveTo>
                  <a:lnTo>
                    <a:pt x="133001" y="133350"/>
                  </a:lnTo>
                  <a:cubicBezTo>
                    <a:pt x="135557" y="133350"/>
                    <a:pt x="137748" y="135467"/>
                    <a:pt x="137748" y="137936"/>
                  </a:cubicBezTo>
                  <a:cubicBezTo>
                    <a:pt x="137748" y="140406"/>
                    <a:pt x="135557" y="142522"/>
                    <a:pt x="133001" y="142522"/>
                  </a:cubicBezTo>
                  <a:lnTo>
                    <a:pt x="106347" y="142522"/>
                  </a:lnTo>
                  <a:cubicBezTo>
                    <a:pt x="103791" y="142522"/>
                    <a:pt x="101600" y="140406"/>
                    <a:pt x="101600" y="137936"/>
                  </a:cubicBezTo>
                  <a:cubicBezTo>
                    <a:pt x="101600" y="135467"/>
                    <a:pt x="103791" y="133350"/>
                    <a:pt x="106347" y="133350"/>
                  </a:cubicBezTo>
                  <a:close/>
                  <a:moveTo>
                    <a:pt x="36397" y="133350"/>
                  </a:moveTo>
                  <a:lnTo>
                    <a:pt x="80721" y="133350"/>
                  </a:lnTo>
                  <a:cubicBezTo>
                    <a:pt x="83223" y="133350"/>
                    <a:pt x="85368" y="135467"/>
                    <a:pt x="85368" y="137936"/>
                  </a:cubicBezTo>
                  <a:cubicBezTo>
                    <a:pt x="85368" y="140406"/>
                    <a:pt x="83223" y="142522"/>
                    <a:pt x="80721" y="142522"/>
                  </a:cubicBezTo>
                  <a:lnTo>
                    <a:pt x="36397" y="142522"/>
                  </a:lnTo>
                  <a:cubicBezTo>
                    <a:pt x="33895" y="142522"/>
                    <a:pt x="31750" y="140406"/>
                    <a:pt x="31750" y="137936"/>
                  </a:cubicBezTo>
                  <a:cubicBezTo>
                    <a:pt x="31750" y="135467"/>
                    <a:pt x="33895" y="133350"/>
                    <a:pt x="36397" y="133350"/>
                  </a:cubicBezTo>
                  <a:close/>
                  <a:moveTo>
                    <a:pt x="36457" y="101600"/>
                  </a:moveTo>
                  <a:lnTo>
                    <a:pt x="109593" y="101600"/>
                  </a:lnTo>
                  <a:cubicBezTo>
                    <a:pt x="112128" y="101600"/>
                    <a:pt x="113938" y="103717"/>
                    <a:pt x="113938" y="106186"/>
                  </a:cubicBezTo>
                  <a:cubicBezTo>
                    <a:pt x="113938" y="108656"/>
                    <a:pt x="112128" y="110772"/>
                    <a:pt x="109593" y="110772"/>
                  </a:cubicBezTo>
                  <a:lnTo>
                    <a:pt x="36457" y="110772"/>
                  </a:lnTo>
                  <a:cubicBezTo>
                    <a:pt x="33923" y="110772"/>
                    <a:pt x="31750" y="108656"/>
                    <a:pt x="31750" y="106186"/>
                  </a:cubicBezTo>
                  <a:cubicBezTo>
                    <a:pt x="31750" y="103717"/>
                    <a:pt x="33923" y="101600"/>
                    <a:pt x="36457" y="101600"/>
                  </a:cubicBezTo>
                  <a:close/>
                  <a:moveTo>
                    <a:pt x="138218" y="85168"/>
                  </a:moveTo>
                  <a:cubicBezTo>
                    <a:pt x="134609" y="88777"/>
                    <a:pt x="134609" y="94190"/>
                    <a:pt x="138218" y="97438"/>
                  </a:cubicBezTo>
                  <a:lnTo>
                    <a:pt x="202455" y="162396"/>
                  </a:lnTo>
                  <a:cubicBezTo>
                    <a:pt x="207868" y="167449"/>
                    <a:pt x="210755" y="174306"/>
                    <a:pt x="210755" y="181884"/>
                  </a:cubicBezTo>
                  <a:lnTo>
                    <a:pt x="210755" y="236377"/>
                  </a:lnTo>
                  <a:lnTo>
                    <a:pt x="269578" y="236377"/>
                  </a:lnTo>
                  <a:lnTo>
                    <a:pt x="269578" y="165644"/>
                  </a:lnTo>
                  <a:cubicBezTo>
                    <a:pt x="269578" y="163118"/>
                    <a:pt x="271744" y="160953"/>
                    <a:pt x="274270" y="160953"/>
                  </a:cubicBezTo>
                  <a:cubicBezTo>
                    <a:pt x="276796" y="160953"/>
                    <a:pt x="278961" y="163118"/>
                    <a:pt x="278961" y="165644"/>
                  </a:cubicBezTo>
                  <a:lnTo>
                    <a:pt x="278961" y="236377"/>
                  </a:lnTo>
                  <a:lnTo>
                    <a:pt x="296644" y="236377"/>
                  </a:lnTo>
                  <a:lnTo>
                    <a:pt x="296644" y="160953"/>
                  </a:lnTo>
                  <a:cubicBezTo>
                    <a:pt x="296644" y="148683"/>
                    <a:pt x="286901" y="138578"/>
                    <a:pt x="274270" y="138578"/>
                  </a:cubicBezTo>
                  <a:lnTo>
                    <a:pt x="245038" y="138578"/>
                  </a:lnTo>
                  <a:lnTo>
                    <a:pt x="245038" y="143991"/>
                  </a:lnTo>
                  <a:cubicBezTo>
                    <a:pt x="245038" y="146879"/>
                    <a:pt x="242873" y="148683"/>
                    <a:pt x="240347" y="148683"/>
                  </a:cubicBezTo>
                  <a:cubicBezTo>
                    <a:pt x="237821" y="148683"/>
                    <a:pt x="235656" y="146879"/>
                    <a:pt x="235656" y="143991"/>
                  </a:cubicBezTo>
                  <a:lnTo>
                    <a:pt x="235656" y="138578"/>
                  </a:lnTo>
                  <a:lnTo>
                    <a:pt x="217612" y="138578"/>
                  </a:lnTo>
                  <a:cubicBezTo>
                    <a:pt x="208950" y="138578"/>
                    <a:pt x="201011" y="135330"/>
                    <a:pt x="194876" y="129195"/>
                  </a:cubicBezTo>
                  <a:lnTo>
                    <a:pt x="150488" y="85168"/>
                  </a:lnTo>
                  <a:cubicBezTo>
                    <a:pt x="147240" y="81559"/>
                    <a:pt x="141826" y="81559"/>
                    <a:pt x="138218" y="85168"/>
                  </a:cubicBezTo>
                  <a:close/>
                  <a:moveTo>
                    <a:pt x="241118" y="71377"/>
                  </a:moveTo>
                  <a:cubicBezTo>
                    <a:pt x="230562" y="71377"/>
                    <a:pt x="222190" y="79750"/>
                    <a:pt x="222190" y="90306"/>
                  </a:cubicBezTo>
                  <a:cubicBezTo>
                    <a:pt x="222190" y="100862"/>
                    <a:pt x="230562" y="109599"/>
                    <a:pt x="241118" y="109599"/>
                  </a:cubicBezTo>
                  <a:cubicBezTo>
                    <a:pt x="251675" y="109599"/>
                    <a:pt x="260047" y="100862"/>
                    <a:pt x="260047" y="90306"/>
                  </a:cubicBezTo>
                  <a:cubicBezTo>
                    <a:pt x="260047" y="79750"/>
                    <a:pt x="251675" y="71377"/>
                    <a:pt x="241118" y="71377"/>
                  </a:cubicBezTo>
                  <a:close/>
                  <a:moveTo>
                    <a:pt x="36386" y="68263"/>
                  </a:moveTo>
                  <a:lnTo>
                    <a:pt x="75971" y="68263"/>
                  </a:lnTo>
                  <a:cubicBezTo>
                    <a:pt x="78824" y="68263"/>
                    <a:pt x="80607" y="70380"/>
                    <a:pt x="80607" y="72849"/>
                  </a:cubicBezTo>
                  <a:cubicBezTo>
                    <a:pt x="80607" y="75319"/>
                    <a:pt x="78824" y="77435"/>
                    <a:pt x="75971" y="77435"/>
                  </a:cubicBezTo>
                  <a:lnTo>
                    <a:pt x="36386" y="77435"/>
                  </a:lnTo>
                  <a:cubicBezTo>
                    <a:pt x="33890" y="77435"/>
                    <a:pt x="31750" y="75319"/>
                    <a:pt x="31750" y="72849"/>
                  </a:cubicBezTo>
                  <a:cubicBezTo>
                    <a:pt x="31750" y="70380"/>
                    <a:pt x="33890" y="68263"/>
                    <a:pt x="36386" y="68263"/>
                  </a:cubicBezTo>
                  <a:close/>
                  <a:moveTo>
                    <a:pt x="241118" y="61913"/>
                  </a:moveTo>
                  <a:cubicBezTo>
                    <a:pt x="256771" y="61913"/>
                    <a:pt x="269511" y="74653"/>
                    <a:pt x="269511" y="90306"/>
                  </a:cubicBezTo>
                  <a:cubicBezTo>
                    <a:pt x="269511" y="105959"/>
                    <a:pt x="256771" y="118699"/>
                    <a:pt x="241118" y="118699"/>
                  </a:cubicBezTo>
                  <a:cubicBezTo>
                    <a:pt x="225466" y="118699"/>
                    <a:pt x="212725" y="105959"/>
                    <a:pt x="212725" y="90306"/>
                  </a:cubicBezTo>
                  <a:cubicBezTo>
                    <a:pt x="212725" y="74653"/>
                    <a:pt x="225466" y="61913"/>
                    <a:pt x="241118" y="61913"/>
                  </a:cubicBezTo>
                  <a:close/>
                  <a:moveTo>
                    <a:pt x="18405" y="0"/>
                  </a:moveTo>
                  <a:lnTo>
                    <a:pt x="287622" y="0"/>
                  </a:lnTo>
                  <a:cubicBezTo>
                    <a:pt x="297727" y="0"/>
                    <a:pt x="306027" y="8300"/>
                    <a:pt x="306027" y="18405"/>
                  </a:cubicBezTo>
                  <a:lnTo>
                    <a:pt x="306027" y="112956"/>
                  </a:lnTo>
                  <a:cubicBezTo>
                    <a:pt x="306027" y="115121"/>
                    <a:pt x="303862" y="117286"/>
                    <a:pt x="301336" y="117286"/>
                  </a:cubicBezTo>
                  <a:cubicBezTo>
                    <a:pt x="298810" y="117286"/>
                    <a:pt x="296644" y="115121"/>
                    <a:pt x="296644" y="112956"/>
                  </a:cubicBezTo>
                  <a:lnTo>
                    <a:pt x="296644" y="18405"/>
                  </a:lnTo>
                  <a:cubicBezTo>
                    <a:pt x="296644" y="13353"/>
                    <a:pt x="292675" y="9383"/>
                    <a:pt x="287622" y="9383"/>
                  </a:cubicBezTo>
                  <a:lnTo>
                    <a:pt x="18405" y="9383"/>
                  </a:lnTo>
                  <a:cubicBezTo>
                    <a:pt x="13352" y="9383"/>
                    <a:pt x="9383" y="13353"/>
                    <a:pt x="9383" y="18405"/>
                  </a:cubicBezTo>
                  <a:lnTo>
                    <a:pt x="9383" y="236377"/>
                  </a:lnTo>
                  <a:lnTo>
                    <a:pt x="201372" y="236377"/>
                  </a:lnTo>
                  <a:lnTo>
                    <a:pt x="201372" y="181884"/>
                  </a:lnTo>
                  <a:cubicBezTo>
                    <a:pt x="201372" y="176832"/>
                    <a:pt x="199567" y="172501"/>
                    <a:pt x="195959" y="168892"/>
                  </a:cubicBezTo>
                  <a:lnTo>
                    <a:pt x="131361" y="103934"/>
                  </a:lnTo>
                  <a:cubicBezTo>
                    <a:pt x="124504" y="97077"/>
                    <a:pt x="124504" y="85529"/>
                    <a:pt x="131361" y="78672"/>
                  </a:cubicBezTo>
                  <a:cubicBezTo>
                    <a:pt x="138579" y="71454"/>
                    <a:pt x="150127" y="71454"/>
                    <a:pt x="157344" y="78672"/>
                  </a:cubicBezTo>
                  <a:lnTo>
                    <a:pt x="201372" y="122339"/>
                  </a:lnTo>
                  <a:cubicBezTo>
                    <a:pt x="205702" y="127030"/>
                    <a:pt x="211477" y="129195"/>
                    <a:pt x="217612" y="129195"/>
                  </a:cubicBezTo>
                  <a:lnTo>
                    <a:pt x="274270" y="129195"/>
                  </a:lnTo>
                  <a:cubicBezTo>
                    <a:pt x="291592" y="129195"/>
                    <a:pt x="306027" y="143631"/>
                    <a:pt x="306027" y="160953"/>
                  </a:cubicBezTo>
                  <a:lnTo>
                    <a:pt x="306027" y="259834"/>
                  </a:lnTo>
                  <a:cubicBezTo>
                    <a:pt x="306027" y="269939"/>
                    <a:pt x="297727" y="278239"/>
                    <a:pt x="287622" y="278239"/>
                  </a:cubicBezTo>
                  <a:lnTo>
                    <a:pt x="193072" y="278239"/>
                  </a:lnTo>
                  <a:lnTo>
                    <a:pt x="202094" y="296644"/>
                  </a:lnTo>
                  <a:lnTo>
                    <a:pt x="226634" y="296644"/>
                  </a:lnTo>
                  <a:cubicBezTo>
                    <a:pt x="229160" y="296644"/>
                    <a:pt x="230964" y="298810"/>
                    <a:pt x="230964" y="301336"/>
                  </a:cubicBezTo>
                  <a:cubicBezTo>
                    <a:pt x="230964" y="303862"/>
                    <a:pt x="229160" y="306027"/>
                    <a:pt x="226634" y="306027"/>
                  </a:cubicBezTo>
                  <a:lnTo>
                    <a:pt x="199567" y="306027"/>
                  </a:lnTo>
                  <a:lnTo>
                    <a:pt x="106460" y="306027"/>
                  </a:lnTo>
                  <a:lnTo>
                    <a:pt x="79755" y="306027"/>
                  </a:lnTo>
                  <a:cubicBezTo>
                    <a:pt x="77229" y="306027"/>
                    <a:pt x="75064" y="303862"/>
                    <a:pt x="75064" y="301336"/>
                  </a:cubicBezTo>
                  <a:cubicBezTo>
                    <a:pt x="75064" y="298810"/>
                    <a:pt x="77229" y="296644"/>
                    <a:pt x="79755" y="296644"/>
                  </a:cubicBezTo>
                  <a:lnTo>
                    <a:pt x="103934" y="296644"/>
                  </a:lnTo>
                  <a:lnTo>
                    <a:pt x="112956" y="278239"/>
                  </a:lnTo>
                  <a:lnTo>
                    <a:pt x="18405" y="278239"/>
                  </a:lnTo>
                  <a:cubicBezTo>
                    <a:pt x="8300" y="278239"/>
                    <a:pt x="0" y="269939"/>
                    <a:pt x="0" y="259834"/>
                  </a:cubicBezTo>
                  <a:lnTo>
                    <a:pt x="0" y="241069"/>
                  </a:lnTo>
                  <a:lnTo>
                    <a:pt x="0" y="18405"/>
                  </a:lnTo>
                  <a:cubicBezTo>
                    <a:pt x="0" y="8300"/>
                    <a:pt x="8300" y="0"/>
                    <a:pt x="1840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53" name="Freeform 755">
              <a:extLst>
                <a:ext uri="{FF2B5EF4-FFF2-40B4-BE49-F238E27FC236}">
                  <a16:creationId xmlns:a16="http://schemas.microsoft.com/office/drawing/2014/main" id="{E38EBFFD-70CC-0149-BD53-589C34B97DAE}"/>
                </a:ext>
              </a:extLst>
            </p:cNvPr>
            <p:cNvSpPr>
              <a:spLocks noChangeArrowheads="1"/>
            </p:cNvSpPr>
            <p:nvPr/>
          </p:nvSpPr>
          <p:spPr bwMode="auto">
            <a:xfrm>
              <a:off x="3116204" y="2676655"/>
              <a:ext cx="287374" cy="278440"/>
            </a:xfrm>
            <a:custGeom>
              <a:avLst/>
              <a:gdLst/>
              <a:ahLst/>
              <a:cxnLst/>
              <a:rect l="0" t="0" r="r" b="b"/>
              <a:pathLst>
                <a:path w="306026" h="296645">
                  <a:moveTo>
                    <a:pt x="157705" y="218334"/>
                  </a:moveTo>
                  <a:lnTo>
                    <a:pt x="157705" y="256948"/>
                  </a:lnTo>
                  <a:cubicBezTo>
                    <a:pt x="157705" y="262361"/>
                    <a:pt x="162035" y="267053"/>
                    <a:pt x="167809" y="267053"/>
                  </a:cubicBezTo>
                  <a:cubicBezTo>
                    <a:pt x="173583" y="267053"/>
                    <a:pt x="178275" y="262361"/>
                    <a:pt x="178275" y="256948"/>
                  </a:cubicBezTo>
                  <a:lnTo>
                    <a:pt x="178275" y="218334"/>
                  </a:lnTo>
                  <a:lnTo>
                    <a:pt x="157705" y="218334"/>
                  </a:lnTo>
                  <a:close/>
                  <a:moveTo>
                    <a:pt x="127391" y="218334"/>
                  </a:moveTo>
                  <a:lnTo>
                    <a:pt x="127391" y="256948"/>
                  </a:lnTo>
                  <a:cubicBezTo>
                    <a:pt x="127391" y="262361"/>
                    <a:pt x="132082" y="267053"/>
                    <a:pt x="137856" y="267053"/>
                  </a:cubicBezTo>
                  <a:cubicBezTo>
                    <a:pt x="143630" y="267053"/>
                    <a:pt x="148322" y="262361"/>
                    <a:pt x="148322" y="256948"/>
                  </a:cubicBezTo>
                  <a:lnTo>
                    <a:pt x="148322" y="218334"/>
                  </a:lnTo>
                  <a:lnTo>
                    <a:pt x="127391" y="218334"/>
                  </a:lnTo>
                  <a:close/>
                  <a:moveTo>
                    <a:pt x="23097" y="176832"/>
                  </a:moveTo>
                  <a:lnTo>
                    <a:pt x="23097" y="204620"/>
                  </a:lnTo>
                  <a:cubicBezTo>
                    <a:pt x="23097" y="206785"/>
                    <a:pt x="25262" y="209312"/>
                    <a:pt x="27788" y="209312"/>
                  </a:cubicBezTo>
                  <a:lnTo>
                    <a:pt x="278239" y="209312"/>
                  </a:lnTo>
                  <a:cubicBezTo>
                    <a:pt x="280765" y="209312"/>
                    <a:pt x="282930" y="206785"/>
                    <a:pt x="282930" y="204620"/>
                  </a:cubicBezTo>
                  <a:lnTo>
                    <a:pt x="282930" y="176832"/>
                  </a:lnTo>
                  <a:lnTo>
                    <a:pt x="187297" y="176832"/>
                  </a:lnTo>
                  <a:lnTo>
                    <a:pt x="118730" y="176832"/>
                  </a:lnTo>
                  <a:lnTo>
                    <a:pt x="23097" y="176832"/>
                  </a:lnTo>
                  <a:close/>
                  <a:moveTo>
                    <a:pt x="14153" y="149369"/>
                  </a:moveTo>
                  <a:lnTo>
                    <a:pt x="63279" y="149369"/>
                  </a:lnTo>
                  <a:cubicBezTo>
                    <a:pt x="65770" y="149369"/>
                    <a:pt x="67906" y="151486"/>
                    <a:pt x="67906" y="153955"/>
                  </a:cubicBezTo>
                  <a:cubicBezTo>
                    <a:pt x="67906" y="156425"/>
                    <a:pt x="65770" y="158541"/>
                    <a:pt x="63279" y="158541"/>
                  </a:cubicBezTo>
                  <a:lnTo>
                    <a:pt x="14153" y="158541"/>
                  </a:lnTo>
                  <a:cubicBezTo>
                    <a:pt x="11661" y="158541"/>
                    <a:pt x="9525" y="156425"/>
                    <a:pt x="9525" y="153955"/>
                  </a:cubicBezTo>
                  <a:cubicBezTo>
                    <a:pt x="9525" y="151486"/>
                    <a:pt x="11661" y="149369"/>
                    <a:pt x="14153" y="149369"/>
                  </a:cubicBezTo>
                  <a:close/>
                  <a:moveTo>
                    <a:pt x="4617" y="130319"/>
                  </a:moveTo>
                  <a:lnTo>
                    <a:pt x="49004" y="130319"/>
                  </a:lnTo>
                  <a:cubicBezTo>
                    <a:pt x="51490" y="130319"/>
                    <a:pt x="53620" y="132436"/>
                    <a:pt x="53620" y="134905"/>
                  </a:cubicBezTo>
                  <a:cubicBezTo>
                    <a:pt x="53620" y="137375"/>
                    <a:pt x="51490" y="139491"/>
                    <a:pt x="49004" y="139491"/>
                  </a:cubicBezTo>
                  <a:lnTo>
                    <a:pt x="4617" y="139491"/>
                  </a:lnTo>
                  <a:cubicBezTo>
                    <a:pt x="1776" y="139491"/>
                    <a:pt x="0" y="137375"/>
                    <a:pt x="0" y="134905"/>
                  </a:cubicBezTo>
                  <a:cubicBezTo>
                    <a:pt x="0" y="132436"/>
                    <a:pt x="1776" y="130319"/>
                    <a:pt x="4617" y="130319"/>
                  </a:cubicBezTo>
                  <a:close/>
                  <a:moveTo>
                    <a:pt x="19037" y="111269"/>
                  </a:moveTo>
                  <a:lnTo>
                    <a:pt x="55210" y="111269"/>
                  </a:lnTo>
                  <a:cubicBezTo>
                    <a:pt x="58133" y="111269"/>
                    <a:pt x="59960" y="113386"/>
                    <a:pt x="59960" y="115855"/>
                  </a:cubicBezTo>
                  <a:cubicBezTo>
                    <a:pt x="59960" y="118325"/>
                    <a:pt x="58133" y="120441"/>
                    <a:pt x="55210" y="120441"/>
                  </a:cubicBezTo>
                  <a:lnTo>
                    <a:pt x="19037" y="120441"/>
                  </a:lnTo>
                  <a:cubicBezTo>
                    <a:pt x="16480" y="120441"/>
                    <a:pt x="14287" y="118325"/>
                    <a:pt x="14287" y="115855"/>
                  </a:cubicBezTo>
                  <a:cubicBezTo>
                    <a:pt x="14287" y="113386"/>
                    <a:pt x="16480" y="111269"/>
                    <a:pt x="19037" y="111269"/>
                  </a:cubicBezTo>
                  <a:close/>
                  <a:moveTo>
                    <a:pt x="118730" y="105377"/>
                  </a:moveTo>
                  <a:cubicBezTo>
                    <a:pt x="106460" y="105377"/>
                    <a:pt x="96355" y="115121"/>
                    <a:pt x="96355" y="127391"/>
                  </a:cubicBezTo>
                  <a:lnTo>
                    <a:pt x="96355" y="167449"/>
                  </a:lnTo>
                  <a:lnTo>
                    <a:pt x="114038" y="167449"/>
                  </a:lnTo>
                  <a:lnTo>
                    <a:pt x="114038" y="132083"/>
                  </a:lnTo>
                  <a:cubicBezTo>
                    <a:pt x="114038" y="129556"/>
                    <a:pt x="116204" y="127391"/>
                    <a:pt x="118730" y="127391"/>
                  </a:cubicBezTo>
                  <a:cubicBezTo>
                    <a:pt x="121256" y="127391"/>
                    <a:pt x="123421" y="129556"/>
                    <a:pt x="123421" y="132083"/>
                  </a:cubicBezTo>
                  <a:lnTo>
                    <a:pt x="123421" y="167449"/>
                  </a:lnTo>
                  <a:lnTo>
                    <a:pt x="182605" y="167449"/>
                  </a:lnTo>
                  <a:lnTo>
                    <a:pt x="182605" y="132083"/>
                  </a:lnTo>
                  <a:cubicBezTo>
                    <a:pt x="182605" y="129556"/>
                    <a:pt x="184410" y="127391"/>
                    <a:pt x="187297" y="127391"/>
                  </a:cubicBezTo>
                  <a:cubicBezTo>
                    <a:pt x="189823" y="127391"/>
                    <a:pt x="191627" y="129556"/>
                    <a:pt x="191627" y="132083"/>
                  </a:cubicBezTo>
                  <a:lnTo>
                    <a:pt x="191627" y="167449"/>
                  </a:lnTo>
                  <a:lnTo>
                    <a:pt x="209311" y="167449"/>
                  </a:lnTo>
                  <a:lnTo>
                    <a:pt x="209311" y="127391"/>
                  </a:lnTo>
                  <a:cubicBezTo>
                    <a:pt x="209311" y="115121"/>
                    <a:pt x="199206" y="105377"/>
                    <a:pt x="187297" y="105377"/>
                  </a:cubicBezTo>
                  <a:lnTo>
                    <a:pt x="118730" y="105377"/>
                  </a:lnTo>
                  <a:close/>
                  <a:moveTo>
                    <a:pt x="153805" y="42581"/>
                  </a:moveTo>
                  <a:cubicBezTo>
                    <a:pt x="143249" y="42581"/>
                    <a:pt x="134513" y="50954"/>
                    <a:pt x="134513" y="61874"/>
                  </a:cubicBezTo>
                  <a:cubicBezTo>
                    <a:pt x="134513" y="72066"/>
                    <a:pt x="143249" y="80803"/>
                    <a:pt x="153805" y="80803"/>
                  </a:cubicBezTo>
                  <a:cubicBezTo>
                    <a:pt x="163998" y="80803"/>
                    <a:pt x="172734" y="72066"/>
                    <a:pt x="172734" y="61874"/>
                  </a:cubicBezTo>
                  <a:cubicBezTo>
                    <a:pt x="172734" y="50954"/>
                    <a:pt x="163998" y="42581"/>
                    <a:pt x="153805" y="42581"/>
                  </a:cubicBezTo>
                  <a:close/>
                  <a:moveTo>
                    <a:pt x="153805" y="33481"/>
                  </a:moveTo>
                  <a:cubicBezTo>
                    <a:pt x="169458" y="33481"/>
                    <a:pt x="182198" y="45857"/>
                    <a:pt x="182198" y="61874"/>
                  </a:cubicBezTo>
                  <a:cubicBezTo>
                    <a:pt x="182198" y="77527"/>
                    <a:pt x="169458" y="90267"/>
                    <a:pt x="153805" y="90267"/>
                  </a:cubicBezTo>
                  <a:cubicBezTo>
                    <a:pt x="138153" y="90267"/>
                    <a:pt x="125412" y="77527"/>
                    <a:pt x="125412" y="61874"/>
                  </a:cubicBezTo>
                  <a:cubicBezTo>
                    <a:pt x="125412" y="45857"/>
                    <a:pt x="138153" y="33481"/>
                    <a:pt x="153805" y="33481"/>
                  </a:cubicBezTo>
                  <a:close/>
                  <a:moveTo>
                    <a:pt x="225595" y="10510"/>
                  </a:moveTo>
                  <a:cubicBezTo>
                    <a:pt x="221490" y="10014"/>
                    <a:pt x="217250" y="10826"/>
                    <a:pt x="213641" y="12991"/>
                  </a:cubicBezTo>
                  <a:lnTo>
                    <a:pt x="239624" y="38975"/>
                  </a:lnTo>
                  <a:cubicBezTo>
                    <a:pt x="243955" y="31757"/>
                    <a:pt x="242872" y="22013"/>
                    <a:pt x="236737" y="15878"/>
                  </a:cubicBezTo>
                  <a:cubicBezTo>
                    <a:pt x="233670" y="12811"/>
                    <a:pt x="229700" y="11006"/>
                    <a:pt x="225595" y="10510"/>
                  </a:cubicBezTo>
                  <a:close/>
                  <a:moveTo>
                    <a:pt x="259473" y="0"/>
                  </a:moveTo>
                  <a:cubicBezTo>
                    <a:pt x="277517" y="0"/>
                    <a:pt x="291952" y="14435"/>
                    <a:pt x="291952" y="32479"/>
                  </a:cubicBezTo>
                  <a:lnTo>
                    <a:pt x="291952" y="147916"/>
                  </a:lnTo>
                  <a:lnTo>
                    <a:pt x="291952" y="167449"/>
                  </a:lnTo>
                  <a:lnTo>
                    <a:pt x="301335" y="167449"/>
                  </a:lnTo>
                  <a:cubicBezTo>
                    <a:pt x="303861" y="167449"/>
                    <a:pt x="306026" y="169614"/>
                    <a:pt x="306026" y="172141"/>
                  </a:cubicBezTo>
                  <a:cubicBezTo>
                    <a:pt x="306026" y="174667"/>
                    <a:pt x="303861" y="176832"/>
                    <a:pt x="301335" y="176832"/>
                  </a:cubicBezTo>
                  <a:lnTo>
                    <a:pt x="291952" y="176832"/>
                  </a:lnTo>
                  <a:lnTo>
                    <a:pt x="291952" y="204620"/>
                  </a:lnTo>
                  <a:cubicBezTo>
                    <a:pt x="291952" y="210394"/>
                    <a:pt x="287982" y="215447"/>
                    <a:pt x="282930" y="217251"/>
                  </a:cubicBezTo>
                  <a:lnTo>
                    <a:pt x="282930" y="291954"/>
                  </a:lnTo>
                  <a:cubicBezTo>
                    <a:pt x="282930" y="294480"/>
                    <a:pt x="280765" y="296645"/>
                    <a:pt x="278239" y="296645"/>
                  </a:cubicBezTo>
                  <a:cubicBezTo>
                    <a:pt x="275712" y="296645"/>
                    <a:pt x="273547" y="294480"/>
                    <a:pt x="273547" y="291954"/>
                  </a:cubicBezTo>
                  <a:lnTo>
                    <a:pt x="273547" y="218334"/>
                  </a:lnTo>
                  <a:lnTo>
                    <a:pt x="209311" y="218334"/>
                  </a:lnTo>
                  <a:lnTo>
                    <a:pt x="209311" y="262361"/>
                  </a:lnTo>
                  <a:cubicBezTo>
                    <a:pt x="209311" y="264887"/>
                    <a:pt x="207145" y="267053"/>
                    <a:pt x="204980" y="267053"/>
                  </a:cubicBezTo>
                  <a:cubicBezTo>
                    <a:pt x="202454" y="267053"/>
                    <a:pt x="200289" y="264887"/>
                    <a:pt x="200289" y="262361"/>
                  </a:cubicBezTo>
                  <a:lnTo>
                    <a:pt x="200289" y="218334"/>
                  </a:lnTo>
                  <a:lnTo>
                    <a:pt x="187658" y="218334"/>
                  </a:lnTo>
                  <a:lnTo>
                    <a:pt x="187658" y="256948"/>
                  </a:lnTo>
                  <a:cubicBezTo>
                    <a:pt x="187658" y="267775"/>
                    <a:pt x="178636" y="276436"/>
                    <a:pt x="167809" y="276436"/>
                  </a:cubicBezTo>
                  <a:cubicBezTo>
                    <a:pt x="162035" y="276436"/>
                    <a:pt x="156622" y="273549"/>
                    <a:pt x="153013" y="269218"/>
                  </a:cubicBezTo>
                  <a:cubicBezTo>
                    <a:pt x="149405" y="273549"/>
                    <a:pt x="143991" y="276436"/>
                    <a:pt x="137856" y="276436"/>
                  </a:cubicBezTo>
                  <a:cubicBezTo>
                    <a:pt x="127030" y="276436"/>
                    <a:pt x="118008" y="267775"/>
                    <a:pt x="118008" y="256948"/>
                  </a:cubicBezTo>
                  <a:lnTo>
                    <a:pt x="118008" y="218334"/>
                  </a:lnTo>
                  <a:lnTo>
                    <a:pt x="104655" y="218334"/>
                  </a:lnTo>
                  <a:lnTo>
                    <a:pt x="104655" y="262361"/>
                  </a:lnTo>
                  <a:cubicBezTo>
                    <a:pt x="104655" y="264887"/>
                    <a:pt x="102851" y="267053"/>
                    <a:pt x="99964" y="267053"/>
                  </a:cubicBezTo>
                  <a:cubicBezTo>
                    <a:pt x="97438" y="267053"/>
                    <a:pt x="95633" y="264887"/>
                    <a:pt x="95633" y="262361"/>
                  </a:cubicBezTo>
                  <a:lnTo>
                    <a:pt x="95633" y="218334"/>
                  </a:lnTo>
                  <a:lnTo>
                    <a:pt x="32119" y="218334"/>
                  </a:lnTo>
                  <a:lnTo>
                    <a:pt x="32119" y="291954"/>
                  </a:lnTo>
                  <a:cubicBezTo>
                    <a:pt x="32119" y="294480"/>
                    <a:pt x="30314" y="296645"/>
                    <a:pt x="27788" y="296645"/>
                  </a:cubicBezTo>
                  <a:cubicBezTo>
                    <a:pt x="25262" y="296645"/>
                    <a:pt x="23097" y="294480"/>
                    <a:pt x="23097" y="291954"/>
                  </a:cubicBezTo>
                  <a:lnTo>
                    <a:pt x="23097" y="217251"/>
                  </a:lnTo>
                  <a:cubicBezTo>
                    <a:pt x="17683" y="215447"/>
                    <a:pt x="13714" y="210394"/>
                    <a:pt x="13714" y="204620"/>
                  </a:cubicBezTo>
                  <a:lnTo>
                    <a:pt x="13714" y="176832"/>
                  </a:lnTo>
                  <a:lnTo>
                    <a:pt x="4692" y="176832"/>
                  </a:lnTo>
                  <a:cubicBezTo>
                    <a:pt x="1805" y="176832"/>
                    <a:pt x="0" y="174667"/>
                    <a:pt x="0" y="172141"/>
                  </a:cubicBezTo>
                  <a:cubicBezTo>
                    <a:pt x="0" y="169614"/>
                    <a:pt x="1805" y="167449"/>
                    <a:pt x="4692" y="167449"/>
                  </a:cubicBezTo>
                  <a:lnTo>
                    <a:pt x="18405" y="167449"/>
                  </a:lnTo>
                  <a:lnTo>
                    <a:pt x="87333" y="167449"/>
                  </a:lnTo>
                  <a:lnTo>
                    <a:pt x="87333" y="127391"/>
                  </a:lnTo>
                  <a:cubicBezTo>
                    <a:pt x="87333" y="110069"/>
                    <a:pt x="101407" y="95994"/>
                    <a:pt x="118730" y="95994"/>
                  </a:cubicBezTo>
                  <a:lnTo>
                    <a:pt x="187297" y="95994"/>
                  </a:lnTo>
                  <a:cubicBezTo>
                    <a:pt x="204258" y="95994"/>
                    <a:pt x="218693" y="110069"/>
                    <a:pt x="218693" y="127391"/>
                  </a:cubicBezTo>
                  <a:lnTo>
                    <a:pt x="218693" y="167449"/>
                  </a:lnTo>
                  <a:lnTo>
                    <a:pt x="282930" y="167449"/>
                  </a:lnTo>
                  <a:lnTo>
                    <a:pt x="282930" y="129133"/>
                  </a:lnTo>
                  <a:lnTo>
                    <a:pt x="282930" y="32479"/>
                  </a:lnTo>
                  <a:cubicBezTo>
                    <a:pt x="282930" y="19487"/>
                    <a:pt x="272465" y="9022"/>
                    <a:pt x="259473" y="9022"/>
                  </a:cubicBezTo>
                  <a:cubicBezTo>
                    <a:pt x="254781" y="9022"/>
                    <a:pt x="250451" y="10465"/>
                    <a:pt x="246481" y="12991"/>
                  </a:cubicBezTo>
                  <a:cubicBezTo>
                    <a:pt x="250270" y="18585"/>
                    <a:pt x="251894" y="25171"/>
                    <a:pt x="251353" y="31577"/>
                  </a:cubicBezTo>
                  <a:lnTo>
                    <a:pt x="243845" y="47761"/>
                  </a:lnTo>
                  <a:lnTo>
                    <a:pt x="243233" y="49080"/>
                  </a:lnTo>
                  <a:cubicBezTo>
                    <a:pt x="242512" y="49801"/>
                    <a:pt x="241429" y="50523"/>
                    <a:pt x="239985" y="50523"/>
                  </a:cubicBezTo>
                  <a:cubicBezTo>
                    <a:pt x="238903" y="50523"/>
                    <a:pt x="237820" y="49801"/>
                    <a:pt x="236737" y="49080"/>
                  </a:cubicBezTo>
                  <a:lnTo>
                    <a:pt x="203536" y="15878"/>
                  </a:lnTo>
                  <a:cubicBezTo>
                    <a:pt x="201732" y="14074"/>
                    <a:pt x="201732" y="11187"/>
                    <a:pt x="203536" y="9383"/>
                  </a:cubicBezTo>
                  <a:cubicBezTo>
                    <a:pt x="213641" y="-722"/>
                    <a:pt x="228798" y="-1444"/>
                    <a:pt x="239985" y="6495"/>
                  </a:cubicBezTo>
                  <a:cubicBezTo>
                    <a:pt x="245399" y="2165"/>
                    <a:pt x="252255" y="0"/>
                    <a:pt x="259473"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54" name="Freeform 755">
              <a:extLst>
                <a:ext uri="{FF2B5EF4-FFF2-40B4-BE49-F238E27FC236}">
                  <a16:creationId xmlns:a16="http://schemas.microsoft.com/office/drawing/2014/main" id="{FED33AA4-11B2-3844-B317-E09551D09F87}"/>
                </a:ext>
              </a:extLst>
            </p:cNvPr>
            <p:cNvSpPr>
              <a:spLocks noChangeArrowheads="1"/>
            </p:cNvSpPr>
            <p:nvPr/>
          </p:nvSpPr>
          <p:spPr bwMode="auto">
            <a:xfrm>
              <a:off x="3116204" y="3612342"/>
              <a:ext cx="287374" cy="278440"/>
            </a:xfrm>
            <a:custGeom>
              <a:avLst/>
              <a:gdLst/>
              <a:ahLst/>
              <a:cxnLst/>
              <a:rect l="0" t="0" r="r" b="b"/>
              <a:pathLst>
                <a:path w="306026" h="296645">
                  <a:moveTo>
                    <a:pt x="157705" y="218334"/>
                  </a:moveTo>
                  <a:lnTo>
                    <a:pt x="157705" y="256948"/>
                  </a:lnTo>
                  <a:cubicBezTo>
                    <a:pt x="157705" y="262361"/>
                    <a:pt x="162035" y="267053"/>
                    <a:pt x="167809" y="267053"/>
                  </a:cubicBezTo>
                  <a:cubicBezTo>
                    <a:pt x="173583" y="267053"/>
                    <a:pt x="178275" y="262361"/>
                    <a:pt x="178275" y="256948"/>
                  </a:cubicBezTo>
                  <a:lnTo>
                    <a:pt x="178275" y="218334"/>
                  </a:lnTo>
                  <a:lnTo>
                    <a:pt x="157705" y="218334"/>
                  </a:lnTo>
                  <a:close/>
                  <a:moveTo>
                    <a:pt x="127391" y="218334"/>
                  </a:moveTo>
                  <a:lnTo>
                    <a:pt x="127391" y="256948"/>
                  </a:lnTo>
                  <a:cubicBezTo>
                    <a:pt x="127391" y="262361"/>
                    <a:pt x="132082" y="267053"/>
                    <a:pt x="137856" y="267053"/>
                  </a:cubicBezTo>
                  <a:cubicBezTo>
                    <a:pt x="143630" y="267053"/>
                    <a:pt x="148322" y="262361"/>
                    <a:pt x="148322" y="256948"/>
                  </a:cubicBezTo>
                  <a:lnTo>
                    <a:pt x="148322" y="218334"/>
                  </a:lnTo>
                  <a:lnTo>
                    <a:pt x="127391" y="218334"/>
                  </a:lnTo>
                  <a:close/>
                  <a:moveTo>
                    <a:pt x="23097" y="176832"/>
                  </a:moveTo>
                  <a:lnTo>
                    <a:pt x="23097" y="204620"/>
                  </a:lnTo>
                  <a:cubicBezTo>
                    <a:pt x="23097" y="206785"/>
                    <a:pt x="25262" y="209312"/>
                    <a:pt x="27788" y="209312"/>
                  </a:cubicBezTo>
                  <a:lnTo>
                    <a:pt x="278239" y="209312"/>
                  </a:lnTo>
                  <a:cubicBezTo>
                    <a:pt x="280765" y="209312"/>
                    <a:pt x="282930" y="206785"/>
                    <a:pt x="282930" y="204620"/>
                  </a:cubicBezTo>
                  <a:lnTo>
                    <a:pt x="282930" y="176832"/>
                  </a:lnTo>
                  <a:lnTo>
                    <a:pt x="187297" y="176832"/>
                  </a:lnTo>
                  <a:lnTo>
                    <a:pt x="118730" y="176832"/>
                  </a:lnTo>
                  <a:lnTo>
                    <a:pt x="23097" y="176832"/>
                  </a:lnTo>
                  <a:close/>
                  <a:moveTo>
                    <a:pt x="14153" y="149369"/>
                  </a:moveTo>
                  <a:lnTo>
                    <a:pt x="63279" y="149369"/>
                  </a:lnTo>
                  <a:cubicBezTo>
                    <a:pt x="65770" y="149369"/>
                    <a:pt x="67906" y="151486"/>
                    <a:pt x="67906" y="153955"/>
                  </a:cubicBezTo>
                  <a:cubicBezTo>
                    <a:pt x="67906" y="156425"/>
                    <a:pt x="65770" y="158541"/>
                    <a:pt x="63279" y="158541"/>
                  </a:cubicBezTo>
                  <a:lnTo>
                    <a:pt x="14153" y="158541"/>
                  </a:lnTo>
                  <a:cubicBezTo>
                    <a:pt x="11661" y="158541"/>
                    <a:pt x="9525" y="156425"/>
                    <a:pt x="9525" y="153955"/>
                  </a:cubicBezTo>
                  <a:cubicBezTo>
                    <a:pt x="9525" y="151486"/>
                    <a:pt x="11661" y="149369"/>
                    <a:pt x="14153" y="149369"/>
                  </a:cubicBezTo>
                  <a:close/>
                  <a:moveTo>
                    <a:pt x="4617" y="130319"/>
                  </a:moveTo>
                  <a:lnTo>
                    <a:pt x="49004" y="130319"/>
                  </a:lnTo>
                  <a:cubicBezTo>
                    <a:pt x="51490" y="130319"/>
                    <a:pt x="53620" y="132436"/>
                    <a:pt x="53620" y="134905"/>
                  </a:cubicBezTo>
                  <a:cubicBezTo>
                    <a:pt x="53620" y="137375"/>
                    <a:pt x="51490" y="139491"/>
                    <a:pt x="49004" y="139491"/>
                  </a:cubicBezTo>
                  <a:lnTo>
                    <a:pt x="4617" y="139491"/>
                  </a:lnTo>
                  <a:cubicBezTo>
                    <a:pt x="1776" y="139491"/>
                    <a:pt x="0" y="137375"/>
                    <a:pt x="0" y="134905"/>
                  </a:cubicBezTo>
                  <a:cubicBezTo>
                    <a:pt x="0" y="132436"/>
                    <a:pt x="1776" y="130319"/>
                    <a:pt x="4617" y="130319"/>
                  </a:cubicBezTo>
                  <a:close/>
                  <a:moveTo>
                    <a:pt x="19037" y="111269"/>
                  </a:moveTo>
                  <a:lnTo>
                    <a:pt x="55210" y="111269"/>
                  </a:lnTo>
                  <a:cubicBezTo>
                    <a:pt x="58133" y="111269"/>
                    <a:pt x="59960" y="113386"/>
                    <a:pt x="59960" y="115855"/>
                  </a:cubicBezTo>
                  <a:cubicBezTo>
                    <a:pt x="59960" y="118325"/>
                    <a:pt x="58133" y="120441"/>
                    <a:pt x="55210" y="120441"/>
                  </a:cubicBezTo>
                  <a:lnTo>
                    <a:pt x="19037" y="120441"/>
                  </a:lnTo>
                  <a:cubicBezTo>
                    <a:pt x="16480" y="120441"/>
                    <a:pt x="14287" y="118325"/>
                    <a:pt x="14287" y="115855"/>
                  </a:cubicBezTo>
                  <a:cubicBezTo>
                    <a:pt x="14287" y="113386"/>
                    <a:pt x="16480" y="111269"/>
                    <a:pt x="19037" y="111269"/>
                  </a:cubicBezTo>
                  <a:close/>
                  <a:moveTo>
                    <a:pt x="118730" y="105377"/>
                  </a:moveTo>
                  <a:cubicBezTo>
                    <a:pt x="106460" y="105377"/>
                    <a:pt x="96355" y="115121"/>
                    <a:pt x="96355" y="127391"/>
                  </a:cubicBezTo>
                  <a:lnTo>
                    <a:pt x="96355" y="167449"/>
                  </a:lnTo>
                  <a:lnTo>
                    <a:pt x="114038" y="167449"/>
                  </a:lnTo>
                  <a:lnTo>
                    <a:pt x="114038" y="132083"/>
                  </a:lnTo>
                  <a:cubicBezTo>
                    <a:pt x="114038" y="129556"/>
                    <a:pt x="116204" y="127391"/>
                    <a:pt x="118730" y="127391"/>
                  </a:cubicBezTo>
                  <a:cubicBezTo>
                    <a:pt x="121256" y="127391"/>
                    <a:pt x="123421" y="129556"/>
                    <a:pt x="123421" y="132083"/>
                  </a:cubicBezTo>
                  <a:lnTo>
                    <a:pt x="123421" y="167449"/>
                  </a:lnTo>
                  <a:lnTo>
                    <a:pt x="182605" y="167449"/>
                  </a:lnTo>
                  <a:lnTo>
                    <a:pt x="182605" y="132083"/>
                  </a:lnTo>
                  <a:cubicBezTo>
                    <a:pt x="182605" y="129556"/>
                    <a:pt x="184410" y="127391"/>
                    <a:pt x="187297" y="127391"/>
                  </a:cubicBezTo>
                  <a:cubicBezTo>
                    <a:pt x="189823" y="127391"/>
                    <a:pt x="191627" y="129556"/>
                    <a:pt x="191627" y="132083"/>
                  </a:cubicBezTo>
                  <a:lnTo>
                    <a:pt x="191627" y="167449"/>
                  </a:lnTo>
                  <a:lnTo>
                    <a:pt x="209311" y="167449"/>
                  </a:lnTo>
                  <a:lnTo>
                    <a:pt x="209311" y="127391"/>
                  </a:lnTo>
                  <a:cubicBezTo>
                    <a:pt x="209311" y="115121"/>
                    <a:pt x="199206" y="105377"/>
                    <a:pt x="187297" y="105377"/>
                  </a:cubicBezTo>
                  <a:lnTo>
                    <a:pt x="118730" y="105377"/>
                  </a:lnTo>
                  <a:close/>
                  <a:moveTo>
                    <a:pt x="153805" y="42581"/>
                  </a:moveTo>
                  <a:cubicBezTo>
                    <a:pt x="143249" y="42581"/>
                    <a:pt x="134513" y="50954"/>
                    <a:pt x="134513" y="61874"/>
                  </a:cubicBezTo>
                  <a:cubicBezTo>
                    <a:pt x="134513" y="72066"/>
                    <a:pt x="143249" y="80803"/>
                    <a:pt x="153805" y="80803"/>
                  </a:cubicBezTo>
                  <a:cubicBezTo>
                    <a:pt x="163998" y="80803"/>
                    <a:pt x="172734" y="72066"/>
                    <a:pt x="172734" y="61874"/>
                  </a:cubicBezTo>
                  <a:cubicBezTo>
                    <a:pt x="172734" y="50954"/>
                    <a:pt x="163998" y="42581"/>
                    <a:pt x="153805" y="42581"/>
                  </a:cubicBezTo>
                  <a:close/>
                  <a:moveTo>
                    <a:pt x="153805" y="33481"/>
                  </a:moveTo>
                  <a:cubicBezTo>
                    <a:pt x="169458" y="33481"/>
                    <a:pt x="182198" y="45857"/>
                    <a:pt x="182198" y="61874"/>
                  </a:cubicBezTo>
                  <a:cubicBezTo>
                    <a:pt x="182198" y="77527"/>
                    <a:pt x="169458" y="90267"/>
                    <a:pt x="153805" y="90267"/>
                  </a:cubicBezTo>
                  <a:cubicBezTo>
                    <a:pt x="138153" y="90267"/>
                    <a:pt x="125412" y="77527"/>
                    <a:pt x="125412" y="61874"/>
                  </a:cubicBezTo>
                  <a:cubicBezTo>
                    <a:pt x="125412" y="45857"/>
                    <a:pt x="138153" y="33481"/>
                    <a:pt x="153805" y="33481"/>
                  </a:cubicBezTo>
                  <a:close/>
                  <a:moveTo>
                    <a:pt x="225595" y="10510"/>
                  </a:moveTo>
                  <a:cubicBezTo>
                    <a:pt x="221490" y="10014"/>
                    <a:pt x="217250" y="10826"/>
                    <a:pt x="213641" y="12991"/>
                  </a:cubicBezTo>
                  <a:lnTo>
                    <a:pt x="239624" y="38975"/>
                  </a:lnTo>
                  <a:cubicBezTo>
                    <a:pt x="243955" y="31757"/>
                    <a:pt x="242872" y="22013"/>
                    <a:pt x="236737" y="15878"/>
                  </a:cubicBezTo>
                  <a:cubicBezTo>
                    <a:pt x="233670" y="12811"/>
                    <a:pt x="229700" y="11006"/>
                    <a:pt x="225595" y="10510"/>
                  </a:cubicBezTo>
                  <a:close/>
                  <a:moveTo>
                    <a:pt x="259473" y="0"/>
                  </a:moveTo>
                  <a:cubicBezTo>
                    <a:pt x="277517" y="0"/>
                    <a:pt x="291952" y="14435"/>
                    <a:pt x="291952" y="32479"/>
                  </a:cubicBezTo>
                  <a:lnTo>
                    <a:pt x="291952" y="147916"/>
                  </a:lnTo>
                  <a:lnTo>
                    <a:pt x="291952" y="167449"/>
                  </a:lnTo>
                  <a:lnTo>
                    <a:pt x="301335" y="167449"/>
                  </a:lnTo>
                  <a:cubicBezTo>
                    <a:pt x="303861" y="167449"/>
                    <a:pt x="306026" y="169614"/>
                    <a:pt x="306026" y="172141"/>
                  </a:cubicBezTo>
                  <a:cubicBezTo>
                    <a:pt x="306026" y="174667"/>
                    <a:pt x="303861" y="176832"/>
                    <a:pt x="301335" y="176832"/>
                  </a:cubicBezTo>
                  <a:lnTo>
                    <a:pt x="291952" y="176832"/>
                  </a:lnTo>
                  <a:lnTo>
                    <a:pt x="291952" y="204620"/>
                  </a:lnTo>
                  <a:cubicBezTo>
                    <a:pt x="291952" y="210394"/>
                    <a:pt x="287982" y="215447"/>
                    <a:pt x="282930" y="217251"/>
                  </a:cubicBezTo>
                  <a:lnTo>
                    <a:pt x="282930" y="291954"/>
                  </a:lnTo>
                  <a:cubicBezTo>
                    <a:pt x="282930" y="294480"/>
                    <a:pt x="280765" y="296645"/>
                    <a:pt x="278239" y="296645"/>
                  </a:cubicBezTo>
                  <a:cubicBezTo>
                    <a:pt x="275712" y="296645"/>
                    <a:pt x="273547" y="294480"/>
                    <a:pt x="273547" y="291954"/>
                  </a:cubicBezTo>
                  <a:lnTo>
                    <a:pt x="273547" y="218334"/>
                  </a:lnTo>
                  <a:lnTo>
                    <a:pt x="209311" y="218334"/>
                  </a:lnTo>
                  <a:lnTo>
                    <a:pt x="209311" y="262361"/>
                  </a:lnTo>
                  <a:cubicBezTo>
                    <a:pt x="209311" y="264887"/>
                    <a:pt x="207145" y="267053"/>
                    <a:pt x="204980" y="267053"/>
                  </a:cubicBezTo>
                  <a:cubicBezTo>
                    <a:pt x="202454" y="267053"/>
                    <a:pt x="200289" y="264887"/>
                    <a:pt x="200289" y="262361"/>
                  </a:cubicBezTo>
                  <a:lnTo>
                    <a:pt x="200289" y="218334"/>
                  </a:lnTo>
                  <a:lnTo>
                    <a:pt x="187658" y="218334"/>
                  </a:lnTo>
                  <a:lnTo>
                    <a:pt x="187658" y="256948"/>
                  </a:lnTo>
                  <a:cubicBezTo>
                    <a:pt x="187658" y="267775"/>
                    <a:pt x="178636" y="276436"/>
                    <a:pt x="167809" y="276436"/>
                  </a:cubicBezTo>
                  <a:cubicBezTo>
                    <a:pt x="162035" y="276436"/>
                    <a:pt x="156622" y="273549"/>
                    <a:pt x="153013" y="269218"/>
                  </a:cubicBezTo>
                  <a:cubicBezTo>
                    <a:pt x="149405" y="273549"/>
                    <a:pt x="143991" y="276436"/>
                    <a:pt x="137856" y="276436"/>
                  </a:cubicBezTo>
                  <a:cubicBezTo>
                    <a:pt x="127030" y="276436"/>
                    <a:pt x="118008" y="267775"/>
                    <a:pt x="118008" y="256948"/>
                  </a:cubicBezTo>
                  <a:lnTo>
                    <a:pt x="118008" y="218334"/>
                  </a:lnTo>
                  <a:lnTo>
                    <a:pt x="104655" y="218334"/>
                  </a:lnTo>
                  <a:lnTo>
                    <a:pt x="104655" y="262361"/>
                  </a:lnTo>
                  <a:cubicBezTo>
                    <a:pt x="104655" y="264887"/>
                    <a:pt x="102851" y="267053"/>
                    <a:pt x="99964" y="267053"/>
                  </a:cubicBezTo>
                  <a:cubicBezTo>
                    <a:pt x="97438" y="267053"/>
                    <a:pt x="95633" y="264887"/>
                    <a:pt x="95633" y="262361"/>
                  </a:cubicBezTo>
                  <a:lnTo>
                    <a:pt x="95633" y="218334"/>
                  </a:lnTo>
                  <a:lnTo>
                    <a:pt x="32119" y="218334"/>
                  </a:lnTo>
                  <a:lnTo>
                    <a:pt x="32119" y="291954"/>
                  </a:lnTo>
                  <a:cubicBezTo>
                    <a:pt x="32119" y="294480"/>
                    <a:pt x="30314" y="296645"/>
                    <a:pt x="27788" y="296645"/>
                  </a:cubicBezTo>
                  <a:cubicBezTo>
                    <a:pt x="25262" y="296645"/>
                    <a:pt x="23097" y="294480"/>
                    <a:pt x="23097" y="291954"/>
                  </a:cubicBezTo>
                  <a:lnTo>
                    <a:pt x="23097" y="217251"/>
                  </a:lnTo>
                  <a:cubicBezTo>
                    <a:pt x="17683" y="215447"/>
                    <a:pt x="13714" y="210394"/>
                    <a:pt x="13714" y="204620"/>
                  </a:cubicBezTo>
                  <a:lnTo>
                    <a:pt x="13714" y="176832"/>
                  </a:lnTo>
                  <a:lnTo>
                    <a:pt x="4692" y="176832"/>
                  </a:lnTo>
                  <a:cubicBezTo>
                    <a:pt x="1805" y="176832"/>
                    <a:pt x="0" y="174667"/>
                    <a:pt x="0" y="172141"/>
                  </a:cubicBezTo>
                  <a:cubicBezTo>
                    <a:pt x="0" y="169614"/>
                    <a:pt x="1805" y="167449"/>
                    <a:pt x="4692" y="167449"/>
                  </a:cubicBezTo>
                  <a:lnTo>
                    <a:pt x="18405" y="167449"/>
                  </a:lnTo>
                  <a:lnTo>
                    <a:pt x="87333" y="167449"/>
                  </a:lnTo>
                  <a:lnTo>
                    <a:pt x="87333" y="127391"/>
                  </a:lnTo>
                  <a:cubicBezTo>
                    <a:pt x="87333" y="110069"/>
                    <a:pt x="101407" y="95994"/>
                    <a:pt x="118730" y="95994"/>
                  </a:cubicBezTo>
                  <a:lnTo>
                    <a:pt x="187297" y="95994"/>
                  </a:lnTo>
                  <a:cubicBezTo>
                    <a:pt x="204258" y="95994"/>
                    <a:pt x="218693" y="110069"/>
                    <a:pt x="218693" y="127391"/>
                  </a:cubicBezTo>
                  <a:lnTo>
                    <a:pt x="218693" y="167449"/>
                  </a:lnTo>
                  <a:lnTo>
                    <a:pt x="282930" y="167449"/>
                  </a:lnTo>
                  <a:lnTo>
                    <a:pt x="282930" y="129133"/>
                  </a:lnTo>
                  <a:lnTo>
                    <a:pt x="282930" y="32479"/>
                  </a:lnTo>
                  <a:cubicBezTo>
                    <a:pt x="282930" y="19487"/>
                    <a:pt x="272465" y="9022"/>
                    <a:pt x="259473" y="9022"/>
                  </a:cubicBezTo>
                  <a:cubicBezTo>
                    <a:pt x="254781" y="9022"/>
                    <a:pt x="250451" y="10465"/>
                    <a:pt x="246481" y="12991"/>
                  </a:cubicBezTo>
                  <a:cubicBezTo>
                    <a:pt x="250270" y="18585"/>
                    <a:pt x="251894" y="25171"/>
                    <a:pt x="251353" y="31577"/>
                  </a:cubicBezTo>
                  <a:lnTo>
                    <a:pt x="243845" y="47761"/>
                  </a:lnTo>
                  <a:lnTo>
                    <a:pt x="243233" y="49080"/>
                  </a:lnTo>
                  <a:cubicBezTo>
                    <a:pt x="242512" y="49801"/>
                    <a:pt x="241429" y="50523"/>
                    <a:pt x="239985" y="50523"/>
                  </a:cubicBezTo>
                  <a:cubicBezTo>
                    <a:pt x="238903" y="50523"/>
                    <a:pt x="237820" y="49801"/>
                    <a:pt x="236737" y="49080"/>
                  </a:cubicBezTo>
                  <a:lnTo>
                    <a:pt x="203536" y="15878"/>
                  </a:lnTo>
                  <a:cubicBezTo>
                    <a:pt x="201732" y="14074"/>
                    <a:pt x="201732" y="11187"/>
                    <a:pt x="203536" y="9383"/>
                  </a:cubicBezTo>
                  <a:cubicBezTo>
                    <a:pt x="213641" y="-722"/>
                    <a:pt x="228798" y="-1444"/>
                    <a:pt x="239985" y="6495"/>
                  </a:cubicBezTo>
                  <a:cubicBezTo>
                    <a:pt x="245399" y="2165"/>
                    <a:pt x="252255" y="0"/>
                    <a:pt x="259473"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55" name="Freeform 755">
              <a:extLst>
                <a:ext uri="{FF2B5EF4-FFF2-40B4-BE49-F238E27FC236}">
                  <a16:creationId xmlns:a16="http://schemas.microsoft.com/office/drawing/2014/main" id="{75F4483C-4786-3B48-9639-0D8511EFA2AD}"/>
                </a:ext>
              </a:extLst>
            </p:cNvPr>
            <p:cNvSpPr>
              <a:spLocks noChangeArrowheads="1"/>
            </p:cNvSpPr>
            <p:nvPr/>
          </p:nvSpPr>
          <p:spPr bwMode="auto">
            <a:xfrm>
              <a:off x="3116204" y="4548028"/>
              <a:ext cx="287374" cy="278440"/>
            </a:xfrm>
            <a:custGeom>
              <a:avLst/>
              <a:gdLst/>
              <a:ahLst/>
              <a:cxnLst/>
              <a:rect l="0" t="0" r="r" b="b"/>
              <a:pathLst>
                <a:path w="306026" h="296645">
                  <a:moveTo>
                    <a:pt x="157705" y="218334"/>
                  </a:moveTo>
                  <a:lnTo>
                    <a:pt x="157705" y="256948"/>
                  </a:lnTo>
                  <a:cubicBezTo>
                    <a:pt x="157705" y="262361"/>
                    <a:pt x="162035" y="267053"/>
                    <a:pt x="167809" y="267053"/>
                  </a:cubicBezTo>
                  <a:cubicBezTo>
                    <a:pt x="173583" y="267053"/>
                    <a:pt x="178275" y="262361"/>
                    <a:pt x="178275" y="256948"/>
                  </a:cubicBezTo>
                  <a:lnTo>
                    <a:pt x="178275" y="218334"/>
                  </a:lnTo>
                  <a:lnTo>
                    <a:pt x="157705" y="218334"/>
                  </a:lnTo>
                  <a:close/>
                  <a:moveTo>
                    <a:pt x="127391" y="218334"/>
                  </a:moveTo>
                  <a:lnTo>
                    <a:pt x="127391" y="256948"/>
                  </a:lnTo>
                  <a:cubicBezTo>
                    <a:pt x="127391" y="262361"/>
                    <a:pt x="132082" y="267053"/>
                    <a:pt x="137856" y="267053"/>
                  </a:cubicBezTo>
                  <a:cubicBezTo>
                    <a:pt x="143630" y="267053"/>
                    <a:pt x="148322" y="262361"/>
                    <a:pt x="148322" y="256948"/>
                  </a:cubicBezTo>
                  <a:lnTo>
                    <a:pt x="148322" y="218334"/>
                  </a:lnTo>
                  <a:lnTo>
                    <a:pt x="127391" y="218334"/>
                  </a:lnTo>
                  <a:close/>
                  <a:moveTo>
                    <a:pt x="23097" y="176832"/>
                  </a:moveTo>
                  <a:lnTo>
                    <a:pt x="23097" y="204620"/>
                  </a:lnTo>
                  <a:cubicBezTo>
                    <a:pt x="23097" y="206785"/>
                    <a:pt x="25262" y="209312"/>
                    <a:pt x="27788" y="209312"/>
                  </a:cubicBezTo>
                  <a:lnTo>
                    <a:pt x="278239" y="209312"/>
                  </a:lnTo>
                  <a:cubicBezTo>
                    <a:pt x="280765" y="209312"/>
                    <a:pt x="282930" y="206785"/>
                    <a:pt x="282930" y="204620"/>
                  </a:cubicBezTo>
                  <a:lnTo>
                    <a:pt x="282930" y="176832"/>
                  </a:lnTo>
                  <a:lnTo>
                    <a:pt x="187297" y="176832"/>
                  </a:lnTo>
                  <a:lnTo>
                    <a:pt x="118730" y="176832"/>
                  </a:lnTo>
                  <a:lnTo>
                    <a:pt x="23097" y="176832"/>
                  </a:lnTo>
                  <a:close/>
                  <a:moveTo>
                    <a:pt x="14153" y="149369"/>
                  </a:moveTo>
                  <a:lnTo>
                    <a:pt x="63279" y="149369"/>
                  </a:lnTo>
                  <a:cubicBezTo>
                    <a:pt x="65770" y="149369"/>
                    <a:pt x="67906" y="151486"/>
                    <a:pt x="67906" y="153955"/>
                  </a:cubicBezTo>
                  <a:cubicBezTo>
                    <a:pt x="67906" y="156425"/>
                    <a:pt x="65770" y="158541"/>
                    <a:pt x="63279" y="158541"/>
                  </a:cubicBezTo>
                  <a:lnTo>
                    <a:pt x="14153" y="158541"/>
                  </a:lnTo>
                  <a:cubicBezTo>
                    <a:pt x="11661" y="158541"/>
                    <a:pt x="9525" y="156425"/>
                    <a:pt x="9525" y="153955"/>
                  </a:cubicBezTo>
                  <a:cubicBezTo>
                    <a:pt x="9525" y="151486"/>
                    <a:pt x="11661" y="149369"/>
                    <a:pt x="14153" y="149369"/>
                  </a:cubicBezTo>
                  <a:close/>
                  <a:moveTo>
                    <a:pt x="4617" y="130319"/>
                  </a:moveTo>
                  <a:lnTo>
                    <a:pt x="49004" y="130319"/>
                  </a:lnTo>
                  <a:cubicBezTo>
                    <a:pt x="51490" y="130319"/>
                    <a:pt x="53620" y="132436"/>
                    <a:pt x="53620" y="134905"/>
                  </a:cubicBezTo>
                  <a:cubicBezTo>
                    <a:pt x="53620" y="137375"/>
                    <a:pt x="51490" y="139491"/>
                    <a:pt x="49004" y="139491"/>
                  </a:cubicBezTo>
                  <a:lnTo>
                    <a:pt x="4617" y="139491"/>
                  </a:lnTo>
                  <a:cubicBezTo>
                    <a:pt x="1776" y="139491"/>
                    <a:pt x="0" y="137375"/>
                    <a:pt x="0" y="134905"/>
                  </a:cubicBezTo>
                  <a:cubicBezTo>
                    <a:pt x="0" y="132436"/>
                    <a:pt x="1776" y="130319"/>
                    <a:pt x="4617" y="130319"/>
                  </a:cubicBezTo>
                  <a:close/>
                  <a:moveTo>
                    <a:pt x="19037" y="111269"/>
                  </a:moveTo>
                  <a:lnTo>
                    <a:pt x="55210" y="111269"/>
                  </a:lnTo>
                  <a:cubicBezTo>
                    <a:pt x="58133" y="111269"/>
                    <a:pt x="59960" y="113386"/>
                    <a:pt x="59960" y="115855"/>
                  </a:cubicBezTo>
                  <a:cubicBezTo>
                    <a:pt x="59960" y="118325"/>
                    <a:pt x="58133" y="120441"/>
                    <a:pt x="55210" y="120441"/>
                  </a:cubicBezTo>
                  <a:lnTo>
                    <a:pt x="19037" y="120441"/>
                  </a:lnTo>
                  <a:cubicBezTo>
                    <a:pt x="16480" y="120441"/>
                    <a:pt x="14287" y="118325"/>
                    <a:pt x="14287" y="115855"/>
                  </a:cubicBezTo>
                  <a:cubicBezTo>
                    <a:pt x="14287" y="113386"/>
                    <a:pt x="16480" y="111269"/>
                    <a:pt x="19037" y="111269"/>
                  </a:cubicBezTo>
                  <a:close/>
                  <a:moveTo>
                    <a:pt x="118730" y="105377"/>
                  </a:moveTo>
                  <a:cubicBezTo>
                    <a:pt x="106460" y="105377"/>
                    <a:pt x="96355" y="115121"/>
                    <a:pt x="96355" y="127391"/>
                  </a:cubicBezTo>
                  <a:lnTo>
                    <a:pt x="96355" y="167449"/>
                  </a:lnTo>
                  <a:lnTo>
                    <a:pt x="114038" y="167449"/>
                  </a:lnTo>
                  <a:lnTo>
                    <a:pt x="114038" y="132083"/>
                  </a:lnTo>
                  <a:cubicBezTo>
                    <a:pt x="114038" y="129556"/>
                    <a:pt x="116204" y="127391"/>
                    <a:pt x="118730" y="127391"/>
                  </a:cubicBezTo>
                  <a:cubicBezTo>
                    <a:pt x="121256" y="127391"/>
                    <a:pt x="123421" y="129556"/>
                    <a:pt x="123421" y="132083"/>
                  </a:cubicBezTo>
                  <a:lnTo>
                    <a:pt x="123421" y="167449"/>
                  </a:lnTo>
                  <a:lnTo>
                    <a:pt x="182605" y="167449"/>
                  </a:lnTo>
                  <a:lnTo>
                    <a:pt x="182605" y="132083"/>
                  </a:lnTo>
                  <a:cubicBezTo>
                    <a:pt x="182605" y="129556"/>
                    <a:pt x="184410" y="127391"/>
                    <a:pt x="187297" y="127391"/>
                  </a:cubicBezTo>
                  <a:cubicBezTo>
                    <a:pt x="189823" y="127391"/>
                    <a:pt x="191627" y="129556"/>
                    <a:pt x="191627" y="132083"/>
                  </a:cubicBezTo>
                  <a:lnTo>
                    <a:pt x="191627" y="167449"/>
                  </a:lnTo>
                  <a:lnTo>
                    <a:pt x="209311" y="167449"/>
                  </a:lnTo>
                  <a:lnTo>
                    <a:pt x="209311" y="127391"/>
                  </a:lnTo>
                  <a:cubicBezTo>
                    <a:pt x="209311" y="115121"/>
                    <a:pt x="199206" y="105377"/>
                    <a:pt x="187297" y="105377"/>
                  </a:cubicBezTo>
                  <a:lnTo>
                    <a:pt x="118730" y="105377"/>
                  </a:lnTo>
                  <a:close/>
                  <a:moveTo>
                    <a:pt x="153805" y="42581"/>
                  </a:moveTo>
                  <a:cubicBezTo>
                    <a:pt x="143249" y="42581"/>
                    <a:pt x="134513" y="50954"/>
                    <a:pt x="134513" y="61874"/>
                  </a:cubicBezTo>
                  <a:cubicBezTo>
                    <a:pt x="134513" y="72066"/>
                    <a:pt x="143249" y="80803"/>
                    <a:pt x="153805" y="80803"/>
                  </a:cubicBezTo>
                  <a:cubicBezTo>
                    <a:pt x="163998" y="80803"/>
                    <a:pt x="172734" y="72066"/>
                    <a:pt x="172734" y="61874"/>
                  </a:cubicBezTo>
                  <a:cubicBezTo>
                    <a:pt x="172734" y="50954"/>
                    <a:pt x="163998" y="42581"/>
                    <a:pt x="153805" y="42581"/>
                  </a:cubicBezTo>
                  <a:close/>
                  <a:moveTo>
                    <a:pt x="153805" y="33481"/>
                  </a:moveTo>
                  <a:cubicBezTo>
                    <a:pt x="169458" y="33481"/>
                    <a:pt x="182198" y="45857"/>
                    <a:pt x="182198" y="61874"/>
                  </a:cubicBezTo>
                  <a:cubicBezTo>
                    <a:pt x="182198" y="77527"/>
                    <a:pt x="169458" y="90267"/>
                    <a:pt x="153805" y="90267"/>
                  </a:cubicBezTo>
                  <a:cubicBezTo>
                    <a:pt x="138153" y="90267"/>
                    <a:pt x="125412" y="77527"/>
                    <a:pt x="125412" y="61874"/>
                  </a:cubicBezTo>
                  <a:cubicBezTo>
                    <a:pt x="125412" y="45857"/>
                    <a:pt x="138153" y="33481"/>
                    <a:pt x="153805" y="33481"/>
                  </a:cubicBezTo>
                  <a:close/>
                  <a:moveTo>
                    <a:pt x="225595" y="10510"/>
                  </a:moveTo>
                  <a:cubicBezTo>
                    <a:pt x="221490" y="10014"/>
                    <a:pt x="217250" y="10826"/>
                    <a:pt x="213641" y="12991"/>
                  </a:cubicBezTo>
                  <a:lnTo>
                    <a:pt x="239624" y="38975"/>
                  </a:lnTo>
                  <a:cubicBezTo>
                    <a:pt x="243955" y="31757"/>
                    <a:pt x="242872" y="22013"/>
                    <a:pt x="236737" y="15878"/>
                  </a:cubicBezTo>
                  <a:cubicBezTo>
                    <a:pt x="233670" y="12811"/>
                    <a:pt x="229700" y="11006"/>
                    <a:pt x="225595" y="10510"/>
                  </a:cubicBezTo>
                  <a:close/>
                  <a:moveTo>
                    <a:pt x="259473" y="0"/>
                  </a:moveTo>
                  <a:cubicBezTo>
                    <a:pt x="277517" y="0"/>
                    <a:pt x="291952" y="14435"/>
                    <a:pt x="291952" y="32479"/>
                  </a:cubicBezTo>
                  <a:lnTo>
                    <a:pt x="291952" y="147916"/>
                  </a:lnTo>
                  <a:lnTo>
                    <a:pt x="291952" y="167449"/>
                  </a:lnTo>
                  <a:lnTo>
                    <a:pt x="301335" y="167449"/>
                  </a:lnTo>
                  <a:cubicBezTo>
                    <a:pt x="303861" y="167449"/>
                    <a:pt x="306026" y="169614"/>
                    <a:pt x="306026" y="172141"/>
                  </a:cubicBezTo>
                  <a:cubicBezTo>
                    <a:pt x="306026" y="174667"/>
                    <a:pt x="303861" y="176832"/>
                    <a:pt x="301335" y="176832"/>
                  </a:cubicBezTo>
                  <a:lnTo>
                    <a:pt x="291952" y="176832"/>
                  </a:lnTo>
                  <a:lnTo>
                    <a:pt x="291952" y="204620"/>
                  </a:lnTo>
                  <a:cubicBezTo>
                    <a:pt x="291952" y="210394"/>
                    <a:pt x="287982" y="215447"/>
                    <a:pt x="282930" y="217251"/>
                  </a:cubicBezTo>
                  <a:lnTo>
                    <a:pt x="282930" y="291954"/>
                  </a:lnTo>
                  <a:cubicBezTo>
                    <a:pt x="282930" y="294480"/>
                    <a:pt x="280765" y="296645"/>
                    <a:pt x="278239" y="296645"/>
                  </a:cubicBezTo>
                  <a:cubicBezTo>
                    <a:pt x="275712" y="296645"/>
                    <a:pt x="273547" y="294480"/>
                    <a:pt x="273547" y="291954"/>
                  </a:cubicBezTo>
                  <a:lnTo>
                    <a:pt x="273547" y="218334"/>
                  </a:lnTo>
                  <a:lnTo>
                    <a:pt x="209311" y="218334"/>
                  </a:lnTo>
                  <a:lnTo>
                    <a:pt x="209311" y="262361"/>
                  </a:lnTo>
                  <a:cubicBezTo>
                    <a:pt x="209311" y="264887"/>
                    <a:pt x="207145" y="267053"/>
                    <a:pt x="204980" y="267053"/>
                  </a:cubicBezTo>
                  <a:cubicBezTo>
                    <a:pt x="202454" y="267053"/>
                    <a:pt x="200289" y="264887"/>
                    <a:pt x="200289" y="262361"/>
                  </a:cubicBezTo>
                  <a:lnTo>
                    <a:pt x="200289" y="218334"/>
                  </a:lnTo>
                  <a:lnTo>
                    <a:pt x="187658" y="218334"/>
                  </a:lnTo>
                  <a:lnTo>
                    <a:pt x="187658" y="256948"/>
                  </a:lnTo>
                  <a:cubicBezTo>
                    <a:pt x="187658" y="267775"/>
                    <a:pt x="178636" y="276436"/>
                    <a:pt x="167809" y="276436"/>
                  </a:cubicBezTo>
                  <a:cubicBezTo>
                    <a:pt x="162035" y="276436"/>
                    <a:pt x="156622" y="273549"/>
                    <a:pt x="153013" y="269218"/>
                  </a:cubicBezTo>
                  <a:cubicBezTo>
                    <a:pt x="149405" y="273549"/>
                    <a:pt x="143991" y="276436"/>
                    <a:pt x="137856" y="276436"/>
                  </a:cubicBezTo>
                  <a:cubicBezTo>
                    <a:pt x="127030" y="276436"/>
                    <a:pt x="118008" y="267775"/>
                    <a:pt x="118008" y="256948"/>
                  </a:cubicBezTo>
                  <a:lnTo>
                    <a:pt x="118008" y="218334"/>
                  </a:lnTo>
                  <a:lnTo>
                    <a:pt x="104655" y="218334"/>
                  </a:lnTo>
                  <a:lnTo>
                    <a:pt x="104655" y="262361"/>
                  </a:lnTo>
                  <a:cubicBezTo>
                    <a:pt x="104655" y="264887"/>
                    <a:pt x="102851" y="267053"/>
                    <a:pt x="99964" y="267053"/>
                  </a:cubicBezTo>
                  <a:cubicBezTo>
                    <a:pt x="97438" y="267053"/>
                    <a:pt x="95633" y="264887"/>
                    <a:pt x="95633" y="262361"/>
                  </a:cubicBezTo>
                  <a:lnTo>
                    <a:pt x="95633" y="218334"/>
                  </a:lnTo>
                  <a:lnTo>
                    <a:pt x="32119" y="218334"/>
                  </a:lnTo>
                  <a:lnTo>
                    <a:pt x="32119" y="291954"/>
                  </a:lnTo>
                  <a:cubicBezTo>
                    <a:pt x="32119" y="294480"/>
                    <a:pt x="30314" y="296645"/>
                    <a:pt x="27788" y="296645"/>
                  </a:cubicBezTo>
                  <a:cubicBezTo>
                    <a:pt x="25262" y="296645"/>
                    <a:pt x="23097" y="294480"/>
                    <a:pt x="23097" y="291954"/>
                  </a:cubicBezTo>
                  <a:lnTo>
                    <a:pt x="23097" y="217251"/>
                  </a:lnTo>
                  <a:cubicBezTo>
                    <a:pt x="17683" y="215447"/>
                    <a:pt x="13714" y="210394"/>
                    <a:pt x="13714" y="204620"/>
                  </a:cubicBezTo>
                  <a:lnTo>
                    <a:pt x="13714" y="176832"/>
                  </a:lnTo>
                  <a:lnTo>
                    <a:pt x="4692" y="176832"/>
                  </a:lnTo>
                  <a:cubicBezTo>
                    <a:pt x="1805" y="176832"/>
                    <a:pt x="0" y="174667"/>
                    <a:pt x="0" y="172141"/>
                  </a:cubicBezTo>
                  <a:cubicBezTo>
                    <a:pt x="0" y="169614"/>
                    <a:pt x="1805" y="167449"/>
                    <a:pt x="4692" y="167449"/>
                  </a:cubicBezTo>
                  <a:lnTo>
                    <a:pt x="18405" y="167449"/>
                  </a:lnTo>
                  <a:lnTo>
                    <a:pt x="87333" y="167449"/>
                  </a:lnTo>
                  <a:lnTo>
                    <a:pt x="87333" y="127391"/>
                  </a:lnTo>
                  <a:cubicBezTo>
                    <a:pt x="87333" y="110069"/>
                    <a:pt x="101407" y="95994"/>
                    <a:pt x="118730" y="95994"/>
                  </a:cubicBezTo>
                  <a:lnTo>
                    <a:pt x="187297" y="95994"/>
                  </a:lnTo>
                  <a:cubicBezTo>
                    <a:pt x="204258" y="95994"/>
                    <a:pt x="218693" y="110069"/>
                    <a:pt x="218693" y="127391"/>
                  </a:cubicBezTo>
                  <a:lnTo>
                    <a:pt x="218693" y="167449"/>
                  </a:lnTo>
                  <a:lnTo>
                    <a:pt x="282930" y="167449"/>
                  </a:lnTo>
                  <a:lnTo>
                    <a:pt x="282930" y="129133"/>
                  </a:lnTo>
                  <a:lnTo>
                    <a:pt x="282930" y="32479"/>
                  </a:lnTo>
                  <a:cubicBezTo>
                    <a:pt x="282930" y="19487"/>
                    <a:pt x="272465" y="9022"/>
                    <a:pt x="259473" y="9022"/>
                  </a:cubicBezTo>
                  <a:cubicBezTo>
                    <a:pt x="254781" y="9022"/>
                    <a:pt x="250451" y="10465"/>
                    <a:pt x="246481" y="12991"/>
                  </a:cubicBezTo>
                  <a:cubicBezTo>
                    <a:pt x="250270" y="18585"/>
                    <a:pt x="251894" y="25171"/>
                    <a:pt x="251353" y="31577"/>
                  </a:cubicBezTo>
                  <a:lnTo>
                    <a:pt x="243845" y="47761"/>
                  </a:lnTo>
                  <a:lnTo>
                    <a:pt x="243233" y="49080"/>
                  </a:lnTo>
                  <a:cubicBezTo>
                    <a:pt x="242512" y="49801"/>
                    <a:pt x="241429" y="50523"/>
                    <a:pt x="239985" y="50523"/>
                  </a:cubicBezTo>
                  <a:cubicBezTo>
                    <a:pt x="238903" y="50523"/>
                    <a:pt x="237820" y="49801"/>
                    <a:pt x="236737" y="49080"/>
                  </a:cubicBezTo>
                  <a:lnTo>
                    <a:pt x="203536" y="15878"/>
                  </a:lnTo>
                  <a:cubicBezTo>
                    <a:pt x="201732" y="14074"/>
                    <a:pt x="201732" y="11187"/>
                    <a:pt x="203536" y="9383"/>
                  </a:cubicBezTo>
                  <a:cubicBezTo>
                    <a:pt x="213641" y="-722"/>
                    <a:pt x="228798" y="-1444"/>
                    <a:pt x="239985" y="6495"/>
                  </a:cubicBezTo>
                  <a:cubicBezTo>
                    <a:pt x="245399" y="2165"/>
                    <a:pt x="252255" y="0"/>
                    <a:pt x="259473"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57" name="Freeform 757">
              <a:extLst>
                <a:ext uri="{FF2B5EF4-FFF2-40B4-BE49-F238E27FC236}">
                  <a16:creationId xmlns:a16="http://schemas.microsoft.com/office/drawing/2014/main" id="{3D59CBFA-0569-1E45-9492-4C86B924FC7B}"/>
                </a:ext>
              </a:extLst>
            </p:cNvPr>
            <p:cNvSpPr>
              <a:spLocks noChangeArrowheads="1"/>
            </p:cNvSpPr>
            <p:nvPr/>
          </p:nvSpPr>
          <p:spPr bwMode="auto">
            <a:xfrm>
              <a:off x="8800248" y="2672187"/>
              <a:ext cx="287375" cy="287375"/>
            </a:xfrm>
            <a:custGeom>
              <a:avLst/>
              <a:gdLst/>
              <a:ahLst/>
              <a:cxnLst/>
              <a:rect l="0" t="0" r="r" b="b"/>
              <a:pathLst>
                <a:path w="306027" h="306027">
                  <a:moveTo>
                    <a:pt x="123422" y="278239"/>
                  </a:moveTo>
                  <a:lnTo>
                    <a:pt x="114039" y="296644"/>
                  </a:lnTo>
                  <a:lnTo>
                    <a:pt x="191989" y="296644"/>
                  </a:lnTo>
                  <a:lnTo>
                    <a:pt x="182606" y="278239"/>
                  </a:lnTo>
                  <a:lnTo>
                    <a:pt x="123422" y="278239"/>
                  </a:lnTo>
                  <a:close/>
                  <a:moveTo>
                    <a:pt x="9383" y="245760"/>
                  </a:moveTo>
                  <a:lnTo>
                    <a:pt x="9383" y="259834"/>
                  </a:lnTo>
                  <a:cubicBezTo>
                    <a:pt x="9383" y="264887"/>
                    <a:pt x="13352" y="268856"/>
                    <a:pt x="18405" y="268856"/>
                  </a:cubicBezTo>
                  <a:lnTo>
                    <a:pt x="120535" y="268856"/>
                  </a:lnTo>
                  <a:lnTo>
                    <a:pt x="185493" y="268856"/>
                  </a:lnTo>
                  <a:lnTo>
                    <a:pt x="287622" y="268856"/>
                  </a:lnTo>
                  <a:cubicBezTo>
                    <a:pt x="292675" y="268856"/>
                    <a:pt x="296644" y="264887"/>
                    <a:pt x="296644" y="259834"/>
                  </a:cubicBezTo>
                  <a:lnTo>
                    <a:pt x="296644" y="245760"/>
                  </a:lnTo>
                  <a:lnTo>
                    <a:pt x="9383" y="245760"/>
                  </a:lnTo>
                  <a:close/>
                  <a:moveTo>
                    <a:pt x="36457" y="198438"/>
                  </a:moveTo>
                  <a:lnTo>
                    <a:pt x="109593" y="198438"/>
                  </a:lnTo>
                  <a:cubicBezTo>
                    <a:pt x="112128" y="198438"/>
                    <a:pt x="113938" y="200555"/>
                    <a:pt x="113938" y="203024"/>
                  </a:cubicBezTo>
                  <a:cubicBezTo>
                    <a:pt x="113938" y="205494"/>
                    <a:pt x="112128" y="207610"/>
                    <a:pt x="109593" y="207610"/>
                  </a:cubicBezTo>
                  <a:lnTo>
                    <a:pt x="36457" y="207610"/>
                  </a:lnTo>
                  <a:cubicBezTo>
                    <a:pt x="33923" y="207610"/>
                    <a:pt x="31750" y="205494"/>
                    <a:pt x="31750" y="203024"/>
                  </a:cubicBezTo>
                  <a:cubicBezTo>
                    <a:pt x="31750" y="200555"/>
                    <a:pt x="33923" y="198438"/>
                    <a:pt x="36457" y="198438"/>
                  </a:cubicBezTo>
                  <a:close/>
                  <a:moveTo>
                    <a:pt x="82444" y="166688"/>
                  </a:moveTo>
                  <a:lnTo>
                    <a:pt x="131511" y="166688"/>
                  </a:lnTo>
                  <a:cubicBezTo>
                    <a:pt x="134018" y="166688"/>
                    <a:pt x="136167" y="168805"/>
                    <a:pt x="136167" y="171274"/>
                  </a:cubicBezTo>
                  <a:cubicBezTo>
                    <a:pt x="136167" y="173744"/>
                    <a:pt x="134018" y="175860"/>
                    <a:pt x="131511" y="175860"/>
                  </a:cubicBezTo>
                  <a:lnTo>
                    <a:pt x="82444" y="175860"/>
                  </a:lnTo>
                  <a:cubicBezTo>
                    <a:pt x="79937" y="175860"/>
                    <a:pt x="77788" y="173744"/>
                    <a:pt x="77788" y="171274"/>
                  </a:cubicBezTo>
                  <a:cubicBezTo>
                    <a:pt x="77788" y="168805"/>
                    <a:pt x="79937" y="166688"/>
                    <a:pt x="82444" y="166688"/>
                  </a:cubicBezTo>
                  <a:close/>
                  <a:moveTo>
                    <a:pt x="36495" y="166688"/>
                  </a:moveTo>
                  <a:lnTo>
                    <a:pt x="58391" y="166688"/>
                  </a:lnTo>
                  <a:cubicBezTo>
                    <a:pt x="60946" y="166688"/>
                    <a:pt x="63135" y="168805"/>
                    <a:pt x="63135" y="171274"/>
                  </a:cubicBezTo>
                  <a:cubicBezTo>
                    <a:pt x="63135" y="173744"/>
                    <a:pt x="60946" y="175860"/>
                    <a:pt x="58391" y="175860"/>
                  </a:cubicBezTo>
                  <a:lnTo>
                    <a:pt x="36495" y="175860"/>
                  </a:lnTo>
                  <a:cubicBezTo>
                    <a:pt x="33940" y="175860"/>
                    <a:pt x="31750" y="173744"/>
                    <a:pt x="31750" y="171274"/>
                  </a:cubicBezTo>
                  <a:cubicBezTo>
                    <a:pt x="31750" y="168805"/>
                    <a:pt x="33940" y="166688"/>
                    <a:pt x="36495" y="166688"/>
                  </a:cubicBezTo>
                  <a:close/>
                  <a:moveTo>
                    <a:pt x="241124" y="157163"/>
                  </a:moveTo>
                  <a:cubicBezTo>
                    <a:pt x="243594" y="157163"/>
                    <a:pt x="245710" y="158947"/>
                    <a:pt x="245710" y="161444"/>
                  </a:cubicBezTo>
                  <a:lnTo>
                    <a:pt x="245710" y="215669"/>
                  </a:lnTo>
                  <a:cubicBezTo>
                    <a:pt x="245710" y="218166"/>
                    <a:pt x="243594" y="220306"/>
                    <a:pt x="241124" y="220306"/>
                  </a:cubicBezTo>
                  <a:cubicBezTo>
                    <a:pt x="238655" y="220306"/>
                    <a:pt x="236538" y="218166"/>
                    <a:pt x="236538" y="215669"/>
                  </a:cubicBezTo>
                  <a:lnTo>
                    <a:pt x="236538" y="161444"/>
                  </a:lnTo>
                  <a:cubicBezTo>
                    <a:pt x="236538" y="158947"/>
                    <a:pt x="238655" y="157163"/>
                    <a:pt x="241124" y="157163"/>
                  </a:cubicBezTo>
                  <a:close/>
                  <a:moveTo>
                    <a:pt x="106347" y="133350"/>
                  </a:moveTo>
                  <a:lnTo>
                    <a:pt x="133001" y="133350"/>
                  </a:lnTo>
                  <a:cubicBezTo>
                    <a:pt x="135557" y="133350"/>
                    <a:pt x="137748" y="135467"/>
                    <a:pt x="137748" y="137936"/>
                  </a:cubicBezTo>
                  <a:cubicBezTo>
                    <a:pt x="137748" y="140406"/>
                    <a:pt x="135557" y="142522"/>
                    <a:pt x="133001" y="142522"/>
                  </a:cubicBezTo>
                  <a:lnTo>
                    <a:pt x="106347" y="142522"/>
                  </a:lnTo>
                  <a:cubicBezTo>
                    <a:pt x="103791" y="142522"/>
                    <a:pt x="101600" y="140406"/>
                    <a:pt x="101600" y="137936"/>
                  </a:cubicBezTo>
                  <a:cubicBezTo>
                    <a:pt x="101600" y="135467"/>
                    <a:pt x="103791" y="133350"/>
                    <a:pt x="106347" y="133350"/>
                  </a:cubicBezTo>
                  <a:close/>
                  <a:moveTo>
                    <a:pt x="36397" y="133350"/>
                  </a:moveTo>
                  <a:lnTo>
                    <a:pt x="80721" y="133350"/>
                  </a:lnTo>
                  <a:cubicBezTo>
                    <a:pt x="83223" y="133350"/>
                    <a:pt x="85368" y="135467"/>
                    <a:pt x="85368" y="137936"/>
                  </a:cubicBezTo>
                  <a:cubicBezTo>
                    <a:pt x="85368" y="140406"/>
                    <a:pt x="83223" y="142522"/>
                    <a:pt x="80721" y="142522"/>
                  </a:cubicBezTo>
                  <a:lnTo>
                    <a:pt x="36397" y="142522"/>
                  </a:lnTo>
                  <a:cubicBezTo>
                    <a:pt x="33895" y="142522"/>
                    <a:pt x="31750" y="140406"/>
                    <a:pt x="31750" y="137936"/>
                  </a:cubicBezTo>
                  <a:cubicBezTo>
                    <a:pt x="31750" y="135467"/>
                    <a:pt x="33895" y="133350"/>
                    <a:pt x="36397" y="133350"/>
                  </a:cubicBezTo>
                  <a:close/>
                  <a:moveTo>
                    <a:pt x="36457" y="101600"/>
                  </a:moveTo>
                  <a:lnTo>
                    <a:pt x="109593" y="101600"/>
                  </a:lnTo>
                  <a:cubicBezTo>
                    <a:pt x="112128" y="101600"/>
                    <a:pt x="113938" y="103717"/>
                    <a:pt x="113938" y="106186"/>
                  </a:cubicBezTo>
                  <a:cubicBezTo>
                    <a:pt x="113938" y="108656"/>
                    <a:pt x="112128" y="110772"/>
                    <a:pt x="109593" y="110772"/>
                  </a:cubicBezTo>
                  <a:lnTo>
                    <a:pt x="36457" y="110772"/>
                  </a:lnTo>
                  <a:cubicBezTo>
                    <a:pt x="33923" y="110772"/>
                    <a:pt x="31750" y="108656"/>
                    <a:pt x="31750" y="106186"/>
                  </a:cubicBezTo>
                  <a:cubicBezTo>
                    <a:pt x="31750" y="103717"/>
                    <a:pt x="33923" y="101600"/>
                    <a:pt x="36457" y="101600"/>
                  </a:cubicBezTo>
                  <a:close/>
                  <a:moveTo>
                    <a:pt x="138218" y="85168"/>
                  </a:moveTo>
                  <a:cubicBezTo>
                    <a:pt x="134609" y="88777"/>
                    <a:pt x="134609" y="94190"/>
                    <a:pt x="138218" y="97438"/>
                  </a:cubicBezTo>
                  <a:lnTo>
                    <a:pt x="202455" y="162396"/>
                  </a:lnTo>
                  <a:cubicBezTo>
                    <a:pt x="207868" y="167449"/>
                    <a:pt x="210755" y="174306"/>
                    <a:pt x="210755" y="181884"/>
                  </a:cubicBezTo>
                  <a:lnTo>
                    <a:pt x="210755" y="236377"/>
                  </a:lnTo>
                  <a:lnTo>
                    <a:pt x="269578" y="236377"/>
                  </a:lnTo>
                  <a:lnTo>
                    <a:pt x="269578" y="165644"/>
                  </a:lnTo>
                  <a:cubicBezTo>
                    <a:pt x="269578" y="163118"/>
                    <a:pt x="271744" y="160953"/>
                    <a:pt x="274270" y="160953"/>
                  </a:cubicBezTo>
                  <a:cubicBezTo>
                    <a:pt x="276796" y="160953"/>
                    <a:pt x="278961" y="163118"/>
                    <a:pt x="278961" y="165644"/>
                  </a:cubicBezTo>
                  <a:lnTo>
                    <a:pt x="278961" y="236377"/>
                  </a:lnTo>
                  <a:lnTo>
                    <a:pt x="296644" y="236377"/>
                  </a:lnTo>
                  <a:lnTo>
                    <a:pt x="296644" y="160953"/>
                  </a:lnTo>
                  <a:cubicBezTo>
                    <a:pt x="296644" y="148683"/>
                    <a:pt x="286901" y="138578"/>
                    <a:pt x="274270" y="138578"/>
                  </a:cubicBezTo>
                  <a:lnTo>
                    <a:pt x="245038" y="138578"/>
                  </a:lnTo>
                  <a:lnTo>
                    <a:pt x="245038" y="143991"/>
                  </a:lnTo>
                  <a:cubicBezTo>
                    <a:pt x="245038" y="146879"/>
                    <a:pt x="242873" y="148683"/>
                    <a:pt x="240347" y="148683"/>
                  </a:cubicBezTo>
                  <a:cubicBezTo>
                    <a:pt x="237821" y="148683"/>
                    <a:pt x="235656" y="146879"/>
                    <a:pt x="235656" y="143991"/>
                  </a:cubicBezTo>
                  <a:lnTo>
                    <a:pt x="235656" y="138578"/>
                  </a:lnTo>
                  <a:lnTo>
                    <a:pt x="217612" y="138578"/>
                  </a:lnTo>
                  <a:cubicBezTo>
                    <a:pt x="208950" y="138578"/>
                    <a:pt x="201011" y="135330"/>
                    <a:pt x="194876" y="129195"/>
                  </a:cubicBezTo>
                  <a:lnTo>
                    <a:pt x="150488" y="85168"/>
                  </a:lnTo>
                  <a:cubicBezTo>
                    <a:pt x="147240" y="81559"/>
                    <a:pt x="141826" y="81559"/>
                    <a:pt x="138218" y="85168"/>
                  </a:cubicBezTo>
                  <a:close/>
                  <a:moveTo>
                    <a:pt x="241118" y="71377"/>
                  </a:moveTo>
                  <a:cubicBezTo>
                    <a:pt x="230562" y="71377"/>
                    <a:pt x="222190" y="79750"/>
                    <a:pt x="222190" y="90306"/>
                  </a:cubicBezTo>
                  <a:cubicBezTo>
                    <a:pt x="222190" y="100862"/>
                    <a:pt x="230562" y="109599"/>
                    <a:pt x="241118" y="109599"/>
                  </a:cubicBezTo>
                  <a:cubicBezTo>
                    <a:pt x="251675" y="109599"/>
                    <a:pt x="260047" y="100862"/>
                    <a:pt x="260047" y="90306"/>
                  </a:cubicBezTo>
                  <a:cubicBezTo>
                    <a:pt x="260047" y="79750"/>
                    <a:pt x="251675" y="71377"/>
                    <a:pt x="241118" y="71377"/>
                  </a:cubicBezTo>
                  <a:close/>
                  <a:moveTo>
                    <a:pt x="36386" y="68263"/>
                  </a:moveTo>
                  <a:lnTo>
                    <a:pt x="75971" y="68263"/>
                  </a:lnTo>
                  <a:cubicBezTo>
                    <a:pt x="78824" y="68263"/>
                    <a:pt x="80607" y="70380"/>
                    <a:pt x="80607" y="72849"/>
                  </a:cubicBezTo>
                  <a:cubicBezTo>
                    <a:pt x="80607" y="75319"/>
                    <a:pt x="78824" y="77435"/>
                    <a:pt x="75971" y="77435"/>
                  </a:cubicBezTo>
                  <a:lnTo>
                    <a:pt x="36386" y="77435"/>
                  </a:lnTo>
                  <a:cubicBezTo>
                    <a:pt x="33890" y="77435"/>
                    <a:pt x="31750" y="75319"/>
                    <a:pt x="31750" y="72849"/>
                  </a:cubicBezTo>
                  <a:cubicBezTo>
                    <a:pt x="31750" y="70380"/>
                    <a:pt x="33890" y="68263"/>
                    <a:pt x="36386" y="68263"/>
                  </a:cubicBezTo>
                  <a:close/>
                  <a:moveTo>
                    <a:pt x="241118" y="61913"/>
                  </a:moveTo>
                  <a:cubicBezTo>
                    <a:pt x="256771" y="61913"/>
                    <a:pt x="269511" y="74653"/>
                    <a:pt x="269511" y="90306"/>
                  </a:cubicBezTo>
                  <a:cubicBezTo>
                    <a:pt x="269511" y="105959"/>
                    <a:pt x="256771" y="118699"/>
                    <a:pt x="241118" y="118699"/>
                  </a:cubicBezTo>
                  <a:cubicBezTo>
                    <a:pt x="225466" y="118699"/>
                    <a:pt x="212725" y="105959"/>
                    <a:pt x="212725" y="90306"/>
                  </a:cubicBezTo>
                  <a:cubicBezTo>
                    <a:pt x="212725" y="74653"/>
                    <a:pt x="225466" y="61913"/>
                    <a:pt x="241118" y="61913"/>
                  </a:cubicBezTo>
                  <a:close/>
                  <a:moveTo>
                    <a:pt x="18405" y="0"/>
                  </a:moveTo>
                  <a:lnTo>
                    <a:pt x="287622" y="0"/>
                  </a:lnTo>
                  <a:cubicBezTo>
                    <a:pt x="297727" y="0"/>
                    <a:pt x="306027" y="8300"/>
                    <a:pt x="306027" y="18405"/>
                  </a:cubicBezTo>
                  <a:lnTo>
                    <a:pt x="306027" y="112956"/>
                  </a:lnTo>
                  <a:cubicBezTo>
                    <a:pt x="306027" y="115121"/>
                    <a:pt x="303862" y="117286"/>
                    <a:pt x="301336" y="117286"/>
                  </a:cubicBezTo>
                  <a:cubicBezTo>
                    <a:pt x="298810" y="117286"/>
                    <a:pt x="296644" y="115121"/>
                    <a:pt x="296644" y="112956"/>
                  </a:cubicBezTo>
                  <a:lnTo>
                    <a:pt x="296644" y="18405"/>
                  </a:lnTo>
                  <a:cubicBezTo>
                    <a:pt x="296644" y="13353"/>
                    <a:pt x="292675" y="9383"/>
                    <a:pt x="287622" y="9383"/>
                  </a:cubicBezTo>
                  <a:lnTo>
                    <a:pt x="18405" y="9383"/>
                  </a:lnTo>
                  <a:cubicBezTo>
                    <a:pt x="13352" y="9383"/>
                    <a:pt x="9383" y="13353"/>
                    <a:pt x="9383" y="18405"/>
                  </a:cubicBezTo>
                  <a:lnTo>
                    <a:pt x="9383" y="236377"/>
                  </a:lnTo>
                  <a:lnTo>
                    <a:pt x="201372" y="236377"/>
                  </a:lnTo>
                  <a:lnTo>
                    <a:pt x="201372" y="181884"/>
                  </a:lnTo>
                  <a:cubicBezTo>
                    <a:pt x="201372" y="176832"/>
                    <a:pt x="199567" y="172501"/>
                    <a:pt x="195959" y="168892"/>
                  </a:cubicBezTo>
                  <a:lnTo>
                    <a:pt x="131361" y="103934"/>
                  </a:lnTo>
                  <a:cubicBezTo>
                    <a:pt x="124504" y="97077"/>
                    <a:pt x="124504" y="85529"/>
                    <a:pt x="131361" y="78672"/>
                  </a:cubicBezTo>
                  <a:cubicBezTo>
                    <a:pt x="138579" y="71454"/>
                    <a:pt x="150127" y="71454"/>
                    <a:pt x="157344" y="78672"/>
                  </a:cubicBezTo>
                  <a:lnTo>
                    <a:pt x="201372" y="122339"/>
                  </a:lnTo>
                  <a:cubicBezTo>
                    <a:pt x="205702" y="127030"/>
                    <a:pt x="211477" y="129195"/>
                    <a:pt x="217612" y="129195"/>
                  </a:cubicBezTo>
                  <a:lnTo>
                    <a:pt x="274270" y="129195"/>
                  </a:lnTo>
                  <a:cubicBezTo>
                    <a:pt x="291592" y="129195"/>
                    <a:pt x="306027" y="143631"/>
                    <a:pt x="306027" y="160953"/>
                  </a:cubicBezTo>
                  <a:lnTo>
                    <a:pt x="306027" y="259834"/>
                  </a:lnTo>
                  <a:cubicBezTo>
                    <a:pt x="306027" y="269939"/>
                    <a:pt x="297727" y="278239"/>
                    <a:pt x="287622" y="278239"/>
                  </a:cubicBezTo>
                  <a:lnTo>
                    <a:pt x="193072" y="278239"/>
                  </a:lnTo>
                  <a:lnTo>
                    <a:pt x="202094" y="296644"/>
                  </a:lnTo>
                  <a:lnTo>
                    <a:pt x="226634" y="296644"/>
                  </a:lnTo>
                  <a:cubicBezTo>
                    <a:pt x="229160" y="296644"/>
                    <a:pt x="230964" y="298810"/>
                    <a:pt x="230964" y="301336"/>
                  </a:cubicBezTo>
                  <a:cubicBezTo>
                    <a:pt x="230964" y="303862"/>
                    <a:pt x="229160" y="306027"/>
                    <a:pt x="226634" y="306027"/>
                  </a:cubicBezTo>
                  <a:lnTo>
                    <a:pt x="199567" y="306027"/>
                  </a:lnTo>
                  <a:lnTo>
                    <a:pt x="106460" y="306027"/>
                  </a:lnTo>
                  <a:lnTo>
                    <a:pt x="79755" y="306027"/>
                  </a:lnTo>
                  <a:cubicBezTo>
                    <a:pt x="77229" y="306027"/>
                    <a:pt x="75064" y="303862"/>
                    <a:pt x="75064" y="301336"/>
                  </a:cubicBezTo>
                  <a:cubicBezTo>
                    <a:pt x="75064" y="298810"/>
                    <a:pt x="77229" y="296644"/>
                    <a:pt x="79755" y="296644"/>
                  </a:cubicBezTo>
                  <a:lnTo>
                    <a:pt x="103934" y="296644"/>
                  </a:lnTo>
                  <a:lnTo>
                    <a:pt x="112956" y="278239"/>
                  </a:lnTo>
                  <a:lnTo>
                    <a:pt x="18405" y="278239"/>
                  </a:lnTo>
                  <a:cubicBezTo>
                    <a:pt x="8300" y="278239"/>
                    <a:pt x="0" y="269939"/>
                    <a:pt x="0" y="259834"/>
                  </a:cubicBezTo>
                  <a:lnTo>
                    <a:pt x="0" y="241069"/>
                  </a:lnTo>
                  <a:lnTo>
                    <a:pt x="0" y="18405"/>
                  </a:lnTo>
                  <a:cubicBezTo>
                    <a:pt x="0" y="8300"/>
                    <a:pt x="8300" y="0"/>
                    <a:pt x="1840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58" name="Freeform 757">
              <a:extLst>
                <a:ext uri="{FF2B5EF4-FFF2-40B4-BE49-F238E27FC236}">
                  <a16:creationId xmlns:a16="http://schemas.microsoft.com/office/drawing/2014/main" id="{022F7300-3067-874D-97CD-48CC2EE15D3C}"/>
                </a:ext>
              </a:extLst>
            </p:cNvPr>
            <p:cNvSpPr>
              <a:spLocks noChangeArrowheads="1"/>
            </p:cNvSpPr>
            <p:nvPr/>
          </p:nvSpPr>
          <p:spPr bwMode="auto">
            <a:xfrm>
              <a:off x="8800248" y="3607874"/>
              <a:ext cx="287375" cy="287375"/>
            </a:xfrm>
            <a:custGeom>
              <a:avLst/>
              <a:gdLst/>
              <a:ahLst/>
              <a:cxnLst/>
              <a:rect l="0" t="0" r="r" b="b"/>
              <a:pathLst>
                <a:path w="306027" h="306027">
                  <a:moveTo>
                    <a:pt x="123422" y="278239"/>
                  </a:moveTo>
                  <a:lnTo>
                    <a:pt x="114039" y="296644"/>
                  </a:lnTo>
                  <a:lnTo>
                    <a:pt x="191989" y="296644"/>
                  </a:lnTo>
                  <a:lnTo>
                    <a:pt x="182606" y="278239"/>
                  </a:lnTo>
                  <a:lnTo>
                    <a:pt x="123422" y="278239"/>
                  </a:lnTo>
                  <a:close/>
                  <a:moveTo>
                    <a:pt x="9383" y="245760"/>
                  </a:moveTo>
                  <a:lnTo>
                    <a:pt x="9383" y="259834"/>
                  </a:lnTo>
                  <a:cubicBezTo>
                    <a:pt x="9383" y="264887"/>
                    <a:pt x="13352" y="268856"/>
                    <a:pt x="18405" y="268856"/>
                  </a:cubicBezTo>
                  <a:lnTo>
                    <a:pt x="120535" y="268856"/>
                  </a:lnTo>
                  <a:lnTo>
                    <a:pt x="185493" y="268856"/>
                  </a:lnTo>
                  <a:lnTo>
                    <a:pt x="287622" y="268856"/>
                  </a:lnTo>
                  <a:cubicBezTo>
                    <a:pt x="292675" y="268856"/>
                    <a:pt x="296644" y="264887"/>
                    <a:pt x="296644" y="259834"/>
                  </a:cubicBezTo>
                  <a:lnTo>
                    <a:pt x="296644" y="245760"/>
                  </a:lnTo>
                  <a:lnTo>
                    <a:pt x="9383" y="245760"/>
                  </a:lnTo>
                  <a:close/>
                  <a:moveTo>
                    <a:pt x="36457" y="198438"/>
                  </a:moveTo>
                  <a:lnTo>
                    <a:pt x="109593" y="198438"/>
                  </a:lnTo>
                  <a:cubicBezTo>
                    <a:pt x="112128" y="198438"/>
                    <a:pt x="113938" y="200555"/>
                    <a:pt x="113938" y="203024"/>
                  </a:cubicBezTo>
                  <a:cubicBezTo>
                    <a:pt x="113938" y="205494"/>
                    <a:pt x="112128" y="207610"/>
                    <a:pt x="109593" y="207610"/>
                  </a:cubicBezTo>
                  <a:lnTo>
                    <a:pt x="36457" y="207610"/>
                  </a:lnTo>
                  <a:cubicBezTo>
                    <a:pt x="33923" y="207610"/>
                    <a:pt x="31750" y="205494"/>
                    <a:pt x="31750" y="203024"/>
                  </a:cubicBezTo>
                  <a:cubicBezTo>
                    <a:pt x="31750" y="200555"/>
                    <a:pt x="33923" y="198438"/>
                    <a:pt x="36457" y="198438"/>
                  </a:cubicBezTo>
                  <a:close/>
                  <a:moveTo>
                    <a:pt x="82444" y="166688"/>
                  </a:moveTo>
                  <a:lnTo>
                    <a:pt x="131511" y="166688"/>
                  </a:lnTo>
                  <a:cubicBezTo>
                    <a:pt x="134018" y="166688"/>
                    <a:pt x="136167" y="168805"/>
                    <a:pt x="136167" y="171274"/>
                  </a:cubicBezTo>
                  <a:cubicBezTo>
                    <a:pt x="136167" y="173744"/>
                    <a:pt x="134018" y="175860"/>
                    <a:pt x="131511" y="175860"/>
                  </a:cubicBezTo>
                  <a:lnTo>
                    <a:pt x="82444" y="175860"/>
                  </a:lnTo>
                  <a:cubicBezTo>
                    <a:pt x="79937" y="175860"/>
                    <a:pt x="77788" y="173744"/>
                    <a:pt x="77788" y="171274"/>
                  </a:cubicBezTo>
                  <a:cubicBezTo>
                    <a:pt x="77788" y="168805"/>
                    <a:pt x="79937" y="166688"/>
                    <a:pt x="82444" y="166688"/>
                  </a:cubicBezTo>
                  <a:close/>
                  <a:moveTo>
                    <a:pt x="36495" y="166688"/>
                  </a:moveTo>
                  <a:lnTo>
                    <a:pt x="58391" y="166688"/>
                  </a:lnTo>
                  <a:cubicBezTo>
                    <a:pt x="60946" y="166688"/>
                    <a:pt x="63135" y="168805"/>
                    <a:pt x="63135" y="171274"/>
                  </a:cubicBezTo>
                  <a:cubicBezTo>
                    <a:pt x="63135" y="173744"/>
                    <a:pt x="60946" y="175860"/>
                    <a:pt x="58391" y="175860"/>
                  </a:cubicBezTo>
                  <a:lnTo>
                    <a:pt x="36495" y="175860"/>
                  </a:lnTo>
                  <a:cubicBezTo>
                    <a:pt x="33940" y="175860"/>
                    <a:pt x="31750" y="173744"/>
                    <a:pt x="31750" y="171274"/>
                  </a:cubicBezTo>
                  <a:cubicBezTo>
                    <a:pt x="31750" y="168805"/>
                    <a:pt x="33940" y="166688"/>
                    <a:pt x="36495" y="166688"/>
                  </a:cubicBezTo>
                  <a:close/>
                  <a:moveTo>
                    <a:pt x="241124" y="157163"/>
                  </a:moveTo>
                  <a:cubicBezTo>
                    <a:pt x="243594" y="157163"/>
                    <a:pt x="245710" y="158947"/>
                    <a:pt x="245710" y="161444"/>
                  </a:cubicBezTo>
                  <a:lnTo>
                    <a:pt x="245710" y="215669"/>
                  </a:lnTo>
                  <a:cubicBezTo>
                    <a:pt x="245710" y="218166"/>
                    <a:pt x="243594" y="220306"/>
                    <a:pt x="241124" y="220306"/>
                  </a:cubicBezTo>
                  <a:cubicBezTo>
                    <a:pt x="238655" y="220306"/>
                    <a:pt x="236538" y="218166"/>
                    <a:pt x="236538" y="215669"/>
                  </a:cubicBezTo>
                  <a:lnTo>
                    <a:pt x="236538" y="161444"/>
                  </a:lnTo>
                  <a:cubicBezTo>
                    <a:pt x="236538" y="158947"/>
                    <a:pt x="238655" y="157163"/>
                    <a:pt x="241124" y="157163"/>
                  </a:cubicBezTo>
                  <a:close/>
                  <a:moveTo>
                    <a:pt x="106347" y="133350"/>
                  </a:moveTo>
                  <a:lnTo>
                    <a:pt x="133001" y="133350"/>
                  </a:lnTo>
                  <a:cubicBezTo>
                    <a:pt x="135557" y="133350"/>
                    <a:pt x="137748" y="135467"/>
                    <a:pt x="137748" y="137936"/>
                  </a:cubicBezTo>
                  <a:cubicBezTo>
                    <a:pt x="137748" y="140406"/>
                    <a:pt x="135557" y="142522"/>
                    <a:pt x="133001" y="142522"/>
                  </a:cubicBezTo>
                  <a:lnTo>
                    <a:pt x="106347" y="142522"/>
                  </a:lnTo>
                  <a:cubicBezTo>
                    <a:pt x="103791" y="142522"/>
                    <a:pt x="101600" y="140406"/>
                    <a:pt x="101600" y="137936"/>
                  </a:cubicBezTo>
                  <a:cubicBezTo>
                    <a:pt x="101600" y="135467"/>
                    <a:pt x="103791" y="133350"/>
                    <a:pt x="106347" y="133350"/>
                  </a:cubicBezTo>
                  <a:close/>
                  <a:moveTo>
                    <a:pt x="36397" y="133350"/>
                  </a:moveTo>
                  <a:lnTo>
                    <a:pt x="80721" y="133350"/>
                  </a:lnTo>
                  <a:cubicBezTo>
                    <a:pt x="83223" y="133350"/>
                    <a:pt x="85368" y="135467"/>
                    <a:pt x="85368" y="137936"/>
                  </a:cubicBezTo>
                  <a:cubicBezTo>
                    <a:pt x="85368" y="140406"/>
                    <a:pt x="83223" y="142522"/>
                    <a:pt x="80721" y="142522"/>
                  </a:cubicBezTo>
                  <a:lnTo>
                    <a:pt x="36397" y="142522"/>
                  </a:lnTo>
                  <a:cubicBezTo>
                    <a:pt x="33895" y="142522"/>
                    <a:pt x="31750" y="140406"/>
                    <a:pt x="31750" y="137936"/>
                  </a:cubicBezTo>
                  <a:cubicBezTo>
                    <a:pt x="31750" y="135467"/>
                    <a:pt x="33895" y="133350"/>
                    <a:pt x="36397" y="133350"/>
                  </a:cubicBezTo>
                  <a:close/>
                  <a:moveTo>
                    <a:pt x="36457" y="101600"/>
                  </a:moveTo>
                  <a:lnTo>
                    <a:pt x="109593" y="101600"/>
                  </a:lnTo>
                  <a:cubicBezTo>
                    <a:pt x="112128" y="101600"/>
                    <a:pt x="113938" y="103717"/>
                    <a:pt x="113938" y="106186"/>
                  </a:cubicBezTo>
                  <a:cubicBezTo>
                    <a:pt x="113938" y="108656"/>
                    <a:pt x="112128" y="110772"/>
                    <a:pt x="109593" y="110772"/>
                  </a:cubicBezTo>
                  <a:lnTo>
                    <a:pt x="36457" y="110772"/>
                  </a:lnTo>
                  <a:cubicBezTo>
                    <a:pt x="33923" y="110772"/>
                    <a:pt x="31750" y="108656"/>
                    <a:pt x="31750" y="106186"/>
                  </a:cubicBezTo>
                  <a:cubicBezTo>
                    <a:pt x="31750" y="103717"/>
                    <a:pt x="33923" y="101600"/>
                    <a:pt x="36457" y="101600"/>
                  </a:cubicBezTo>
                  <a:close/>
                  <a:moveTo>
                    <a:pt x="138218" y="85168"/>
                  </a:moveTo>
                  <a:cubicBezTo>
                    <a:pt x="134609" y="88777"/>
                    <a:pt x="134609" y="94190"/>
                    <a:pt x="138218" y="97438"/>
                  </a:cubicBezTo>
                  <a:lnTo>
                    <a:pt x="202455" y="162396"/>
                  </a:lnTo>
                  <a:cubicBezTo>
                    <a:pt x="207868" y="167449"/>
                    <a:pt x="210755" y="174306"/>
                    <a:pt x="210755" y="181884"/>
                  </a:cubicBezTo>
                  <a:lnTo>
                    <a:pt x="210755" y="236377"/>
                  </a:lnTo>
                  <a:lnTo>
                    <a:pt x="269578" y="236377"/>
                  </a:lnTo>
                  <a:lnTo>
                    <a:pt x="269578" y="165644"/>
                  </a:lnTo>
                  <a:cubicBezTo>
                    <a:pt x="269578" y="163118"/>
                    <a:pt x="271744" y="160953"/>
                    <a:pt x="274270" y="160953"/>
                  </a:cubicBezTo>
                  <a:cubicBezTo>
                    <a:pt x="276796" y="160953"/>
                    <a:pt x="278961" y="163118"/>
                    <a:pt x="278961" y="165644"/>
                  </a:cubicBezTo>
                  <a:lnTo>
                    <a:pt x="278961" y="236377"/>
                  </a:lnTo>
                  <a:lnTo>
                    <a:pt x="296644" y="236377"/>
                  </a:lnTo>
                  <a:lnTo>
                    <a:pt x="296644" y="160953"/>
                  </a:lnTo>
                  <a:cubicBezTo>
                    <a:pt x="296644" y="148683"/>
                    <a:pt x="286901" y="138578"/>
                    <a:pt x="274270" y="138578"/>
                  </a:cubicBezTo>
                  <a:lnTo>
                    <a:pt x="245038" y="138578"/>
                  </a:lnTo>
                  <a:lnTo>
                    <a:pt x="245038" y="143991"/>
                  </a:lnTo>
                  <a:cubicBezTo>
                    <a:pt x="245038" y="146879"/>
                    <a:pt x="242873" y="148683"/>
                    <a:pt x="240347" y="148683"/>
                  </a:cubicBezTo>
                  <a:cubicBezTo>
                    <a:pt x="237821" y="148683"/>
                    <a:pt x="235656" y="146879"/>
                    <a:pt x="235656" y="143991"/>
                  </a:cubicBezTo>
                  <a:lnTo>
                    <a:pt x="235656" y="138578"/>
                  </a:lnTo>
                  <a:lnTo>
                    <a:pt x="217612" y="138578"/>
                  </a:lnTo>
                  <a:cubicBezTo>
                    <a:pt x="208950" y="138578"/>
                    <a:pt x="201011" y="135330"/>
                    <a:pt x="194876" y="129195"/>
                  </a:cubicBezTo>
                  <a:lnTo>
                    <a:pt x="150488" y="85168"/>
                  </a:lnTo>
                  <a:cubicBezTo>
                    <a:pt x="147240" y="81559"/>
                    <a:pt x="141826" y="81559"/>
                    <a:pt x="138218" y="85168"/>
                  </a:cubicBezTo>
                  <a:close/>
                  <a:moveTo>
                    <a:pt x="241118" y="71377"/>
                  </a:moveTo>
                  <a:cubicBezTo>
                    <a:pt x="230562" y="71377"/>
                    <a:pt x="222190" y="79750"/>
                    <a:pt x="222190" y="90306"/>
                  </a:cubicBezTo>
                  <a:cubicBezTo>
                    <a:pt x="222190" y="100862"/>
                    <a:pt x="230562" y="109599"/>
                    <a:pt x="241118" y="109599"/>
                  </a:cubicBezTo>
                  <a:cubicBezTo>
                    <a:pt x="251675" y="109599"/>
                    <a:pt x="260047" y="100862"/>
                    <a:pt x="260047" y="90306"/>
                  </a:cubicBezTo>
                  <a:cubicBezTo>
                    <a:pt x="260047" y="79750"/>
                    <a:pt x="251675" y="71377"/>
                    <a:pt x="241118" y="71377"/>
                  </a:cubicBezTo>
                  <a:close/>
                  <a:moveTo>
                    <a:pt x="36386" y="68263"/>
                  </a:moveTo>
                  <a:lnTo>
                    <a:pt x="75971" y="68263"/>
                  </a:lnTo>
                  <a:cubicBezTo>
                    <a:pt x="78824" y="68263"/>
                    <a:pt x="80607" y="70380"/>
                    <a:pt x="80607" y="72849"/>
                  </a:cubicBezTo>
                  <a:cubicBezTo>
                    <a:pt x="80607" y="75319"/>
                    <a:pt x="78824" y="77435"/>
                    <a:pt x="75971" y="77435"/>
                  </a:cubicBezTo>
                  <a:lnTo>
                    <a:pt x="36386" y="77435"/>
                  </a:lnTo>
                  <a:cubicBezTo>
                    <a:pt x="33890" y="77435"/>
                    <a:pt x="31750" y="75319"/>
                    <a:pt x="31750" y="72849"/>
                  </a:cubicBezTo>
                  <a:cubicBezTo>
                    <a:pt x="31750" y="70380"/>
                    <a:pt x="33890" y="68263"/>
                    <a:pt x="36386" y="68263"/>
                  </a:cubicBezTo>
                  <a:close/>
                  <a:moveTo>
                    <a:pt x="241118" y="61913"/>
                  </a:moveTo>
                  <a:cubicBezTo>
                    <a:pt x="256771" y="61913"/>
                    <a:pt x="269511" y="74653"/>
                    <a:pt x="269511" y="90306"/>
                  </a:cubicBezTo>
                  <a:cubicBezTo>
                    <a:pt x="269511" y="105959"/>
                    <a:pt x="256771" y="118699"/>
                    <a:pt x="241118" y="118699"/>
                  </a:cubicBezTo>
                  <a:cubicBezTo>
                    <a:pt x="225466" y="118699"/>
                    <a:pt x="212725" y="105959"/>
                    <a:pt x="212725" y="90306"/>
                  </a:cubicBezTo>
                  <a:cubicBezTo>
                    <a:pt x="212725" y="74653"/>
                    <a:pt x="225466" y="61913"/>
                    <a:pt x="241118" y="61913"/>
                  </a:cubicBezTo>
                  <a:close/>
                  <a:moveTo>
                    <a:pt x="18405" y="0"/>
                  </a:moveTo>
                  <a:lnTo>
                    <a:pt x="287622" y="0"/>
                  </a:lnTo>
                  <a:cubicBezTo>
                    <a:pt x="297727" y="0"/>
                    <a:pt x="306027" y="8300"/>
                    <a:pt x="306027" y="18405"/>
                  </a:cubicBezTo>
                  <a:lnTo>
                    <a:pt x="306027" y="112956"/>
                  </a:lnTo>
                  <a:cubicBezTo>
                    <a:pt x="306027" y="115121"/>
                    <a:pt x="303862" y="117286"/>
                    <a:pt x="301336" y="117286"/>
                  </a:cubicBezTo>
                  <a:cubicBezTo>
                    <a:pt x="298810" y="117286"/>
                    <a:pt x="296644" y="115121"/>
                    <a:pt x="296644" y="112956"/>
                  </a:cubicBezTo>
                  <a:lnTo>
                    <a:pt x="296644" y="18405"/>
                  </a:lnTo>
                  <a:cubicBezTo>
                    <a:pt x="296644" y="13353"/>
                    <a:pt x="292675" y="9383"/>
                    <a:pt x="287622" y="9383"/>
                  </a:cubicBezTo>
                  <a:lnTo>
                    <a:pt x="18405" y="9383"/>
                  </a:lnTo>
                  <a:cubicBezTo>
                    <a:pt x="13352" y="9383"/>
                    <a:pt x="9383" y="13353"/>
                    <a:pt x="9383" y="18405"/>
                  </a:cubicBezTo>
                  <a:lnTo>
                    <a:pt x="9383" y="236377"/>
                  </a:lnTo>
                  <a:lnTo>
                    <a:pt x="201372" y="236377"/>
                  </a:lnTo>
                  <a:lnTo>
                    <a:pt x="201372" y="181884"/>
                  </a:lnTo>
                  <a:cubicBezTo>
                    <a:pt x="201372" y="176832"/>
                    <a:pt x="199567" y="172501"/>
                    <a:pt x="195959" y="168892"/>
                  </a:cubicBezTo>
                  <a:lnTo>
                    <a:pt x="131361" y="103934"/>
                  </a:lnTo>
                  <a:cubicBezTo>
                    <a:pt x="124504" y="97077"/>
                    <a:pt x="124504" y="85529"/>
                    <a:pt x="131361" y="78672"/>
                  </a:cubicBezTo>
                  <a:cubicBezTo>
                    <a:pt x="138579" y="71454"/>
                    <a:pt x="150127" y="71454"/>
                    <a:pt x="157344" y="78672"/>
                  </a:cubicBezTo>
                  <a:lnTo>
                    <a:pt x="201372" y="122339"/>
                  </a:lnTo>
                  <a:cubicBezTo>
                    <a:pt x="205702" y="127030"/>
                    <a:pt x="211477" y="129195"/>
                    <a:pt x="217612" y="129195"/>
                  </a:cubicBezTo>
                  <a:lnTo>
                    <a:pt x="274270" y="129195"/>
                  </a:lnTo>
                  <a:cubicBezTo>
                    <a:pt x="291592" y="129195"/>
                    <a:pt x="306027" y="143631"/>
                    <a:pt x="306027" y="160953"/>
                  </a:cubicBezTo>
                  <a:lnTo>
                    <a:pt x="306027" y="259834"/>
                  </a:lnTo>
                  <a:cubicBezTo>
                    <a:pt x="306027" y="269939"/>
                    <a:pt x="297727" y="278239"/>
                    <a:pt x="287622" y="278239"/>
                  </a:cubicBezTo>
                  <a:lnTo>
                    <a:pt x="193072" y="278239"/>
                  </a:lnTo>
                  <a:lnTo>
                    <a:pt x="202094" y="296644"/>
                  </a:lnTo>
                  <a:lnTo>
                    <a:pt x="226634" y="296644"/>
                  </a:lnTo>
                  <a:cubicBezTo>
                    <a:pt x="229160" y="296644"/>
                    <a:pt x="230964" y="298810"/>
                    <a:pt x="230964" y="301336"/>
                  </a:cubicBezTo>
                  <a:cubicBezTo>
                    <a:pt x="230964" y="303862"/>
                    <a:pt x="229160" y="306027"/>
                    <a:pt x="226634" y="306027"/>
                  </a:cubicBezTo>
                  <a:lnTo>
                    <a:pt x="199567" y="306027"/>
                  </a:lnTo>
                  <a:lnTo>
                    <a:pt x="106460" y="306027"/>
                  </a:lnTo>
                  <a:lnTo>
                    <a:pt x="79755" y="306027"/>
                  </a:lnTo>
                  <a:cubicBezTo>
                    <a:pt x="77229" y="306027"/>
                    <a:pt x="75064" y="303862"/>
                    <a:pt x="75064" y="301336"/>
                  </a:cubicBezTo>
                  <a:cubicBezTo>
                    <a:pt x="75064" y="298810"/>
                    <a:pt x="77229" y="296644"/>
                    <a:pt x="79755" y="296644"/>
                  </a:cubicBezTo>
                  <a:lnTo>
                    <a:pt x="103934" y="296644"/>
                  </a:lnTo>
                  <a:lnTo>
                    <a:pt x="112956" y="278239"/>
                  </a:lnTo>
                  <a:lnTo>
                    <a:pt x="18405" y="278239"/>
                  </a:lnTo>
                  <a:cubicBezTo>
                    <a:pt x="8300" y="278239"/>
                    <a:pt x="0" y="269939"/>
                    <a:pt x="0" y="259834"/>
                  </a:cubicBezTo>
                  <a:lnTo>
                    <a:pt x="0" y="241069"/>
                  </a:lnTo>
                  <a:lnTo>
                    <a:pt x="0" y="18405"/>
                  </a:lnTo>
                  <a:cubicBezTo>
                    <a:pt x="0" y="8300"/>
                    <a:pt x="8300" y="0"/>
                    <a:pt x="1840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59" name="Freeform 757">
              <a:extLst>
                <a:ext uri="{FF2B5EF4-FFF2-40B4-BE49-F238E27FC236}">
                  <a16:creationId xmlns:a16="http://schemas.microsoft.com/office/drawing/2014/main" id="{E650C2E2-4C36-904F-B6EA-BE9F619FCA07}"/>
                </a:ext>
              </a:extLst>
            </p:cNvPr>
            <p:cNvSpPr>
              <a:spLocks noChangeArrowheads="1"/>
            </p:cNvSpPr>
            <p:nvPr/>
          </p:nvSpPr>
          <p:spPr bwMode="auto">
            <a:xfrm>
              <a:off x="8800248" y="4543560"/>
              <a:ext cx="287375" cy="287375"/>
            </a:xfrm>
            <a:custGeom>
              <a:avLst/>
              <a:gdLst/>
              <a:ahLst/>
              <a:cxnLst/>
              <a:rect l="0" t="0" r="r" b="b"/>
              <a:pathLst>
                <a:path w="306027" h="306027">
                  <a:moveTo>
                    <a:pt x="123422" y="278239"/>
                  </a:moveTo>
                  <a:lnTo>
                    <a:pt x="114039" y="296644"/>
                  </a:lnTo>
                  <a:lnTo>
                    <a:pt x="191989" y="296644"/>
                  </a:lnTo>
                  <a:lnTo>
                    <a:pt x="182606" y="278239"/>
                  </a:lnTo>
                  <a:lnTo>
                    <a:pt x="123422" y="278239"/>
                  </a:lnTo>
                  <a:close/>
                  <a:moveTo>
                    <a:pt x="9383" y="245760"/>
                  </a:moveTo>
                  <a:lnTo>
                    <a:pt x="9383" y="259834"/>
                  </a:lnTo>
                  <a:cubicBezTo>
                    <a:pt x="9383" y="264887"/>
                    <a:pt x="13352" y="268856"/>
                    <a:pt x="18405" y="268856"/>
                  </a:cubicBezTo>
                  <a:lnTo>
                    <a:pt x="120535" y="268856"/>
                  </a:lnTo>
                  <a:lnTo>
                    <a:pt x="185493" y="268856"/>
                  </a:lnTo>
                  <a:lnTo>
                    <a:pt x="287622" y="268856"/>
                  </a:lnTo>
                  <a:cubicBezTo>
                    <a:pt x="292675" y="268856"/>
                    <a:pt x="296644" y="264887"/>
                    <a:pt x="296644" y="259834"/>
                  </a:cubicBezTo>
                  <a:lnTo>
                    <a:pt x="296644" y="245760"/>
                  </a:lnTo>
                  <a:lnTo>
                    <a:pt x="9383" y="245760"/>
                  </a:lnTo>
                  <a:close/>
                  <a:moveTo>
                    <a:pt x="36457" y="198438"/>
                  </a:moveTo>
                  <a:lnTo>
                    <a:pt x="109593" y="198438"/>
                  </a:lnTo>
                  <a:cubicBezTo>
                    <a:pt x="112128" y="198438"/>
                    <a:pt x="113938" y="200555"/>
                    <a:pt x="113938" y="203024"/>
                  </a:cubicBezTo>
                  <a:cubicBezTo>
                    <a:pt x="113938" y="205494"/>
                    <a:pt x="112128" y="207610"/>
                    <a:pt x="109593" y="207610"/>
                  </a:cubicBezTo>
                  <a:lnTo>
                    <a:pt x="36457" y="207610"/>
                  </a:lnTo>
                  <a:cubicBezTo>
                    <a:pt x="33923" y="207610"/>
                    <a:pt x="31750" y="205494"/>
                    <a:pt x="31750" y="203024"/>
                  </a:cubicBezTo>
                  <a:cubicBezTo>
                    <a:pt x="31750" y="200555"/>
                    <a:pt x="33923" y="198438"/>
                    <a:pt x="36457" y="198438"/>
                  </a:cubicBezTo>
                  <a:close/>
                  <a:moveTo>
                    <a:pt x="82444" y="166688"/>
                  </a:moveTo>
                  <a:lnTo>
                    <a:pt x="131511" y="166688"/>
                  </a:lnTo>
                  <a:cubicBezTo>
                    <a:pt x="134018" y="166688"/>
                    <a:pt x="136167" y="168805"/>
                    <a:pt x="136167" y="171274"/>
                  </a:cubicBezTo>
                  <a:cubicBezTo>
                    <a:pt x="136167" y="173744"/>
                    <a:pt x="134018" y="175860"/>
                    <a:pt x="131511" y="175860"/>
                  </a:cubicBezTo>
                  <a:lnTo>
                    <a:pt x="82444" y="175860"/>
                  </a:lnTo>
                  <a:cubicBezTo>
                    <a:pt x="79937" y="175860"/>
                    <a:pt x="77788" y="173744"/>
                    <a:pt x="77788" y="171274"/>
                  </a:cubicBezTo>
                  <a:cubicBezTo>
                    <a:pt x="77788" y="168805"/>
                    <a:pt x="79937" y="166688"/>
                    <a:pt x="82444" y="166688"/>
                  </a:cubicBezTo>
                  <a:close/>
                  <a:moveTo>
                    <a:pt x="36495" y="166688"/>
                  </a:moveTo>
                  <a:lnTo>
                    <a:pt x="58391" y="166688"/>
                  </a:lnTo>
                  <a:cubicBezTo>
                    <a:pt x="60946" y="166688"/>
                    <a:pt x="63135" y="168805"/>
                    <a:pt x="63135" y="171274"/>
                  </a:cubicBezTo>
                  <a:cubicBezTo>
                    <a:pt x="63135" y="173744"/>
                    <a:pt x="60946" y="175860"/>
                    <a:pt x="58391" y="175860"/>
                  </a:cubicBezTo>
                  <a:lnTo>
                    <a:pt x="36495" y="175860"/>
                  </a:lnTo>
                  <a:cubicBezTo>
                    <a:pt x="33940" y="175860"/>
                    <a:pt x="31750" y="173744"/>
                    <a:pt x="31750" y="171274"/>
                  </a:cubicBezTo>
                  <a:cubicBezTo>
                    <a:pt x="31750" y="168805"/>
                    <a:pt x="33940" y="166688"/>
                    <a:pt x="36495" y="166688"/>
                  </a:cubicBezTo>
                  <a:close/>
                  <a:moveTo>
                    <a:pt x="241124" y="157163"/>
                  </a:moveTo>
                  <a:cubicBezTo>
                    <a:pt x="243594" y="157163"/>
                    <a:pt x="245710" y="158947"/>
                    <a:pt x="245710" y="161444"/>
                  </a:cubicBezTo>
                  <a:lnTo>
                    <a:pt x="245710" y="215669"/>
                  </a:lnTo>
                  <a:cubicBezTo>
                    <a:pt x="245710" y="218166"/>
                    <a:pt x="243594" y="220306"/>
                    <a:pt x="241124" y="220306"/>
                  </a:cubicBezTo>
                  <a:cubicBezTo>
                    <a:pt x="238655" y="220306"/>
                    <a:pt x="236538" y="218166"/>
                    <a:pt x="236538" y="215669"/>
                  </a:cubicBezTo>
                  <a:lnTo>
                    <a:pt x="236538" y="161444"/>
                  </a:lnTo>
                  <a:cubicBezTo>
                    <a:pt x="236538" y="158947"/>
                    <a:pt x="238655" y="157163"/>
                    <a:pt x="241124" y="157163"/>
                  </a:cubicBezTo>
                  <a:close/>
                  <a:moveTo>
                    <a:pt x="106347" y="133350"/>
                  </a:moveTo>
                  <a:lnTo>
                    <a:pt x="133001" y="133350"/>
                  </a:lnTo>
                  <a:cubicBezTo>
                    <a:pt x="135557" y="133350"/>
                    <a:pt x="137748" y="135467"/>
                    <a:pt x="137748" y="137936"/>
                  </a:cubicBezTo>
                  <a:cubicBezTo>
                    <a:pt x="137748" y="140406"/>
                    <a:pt x="135557" y="142522"/>
                    <a:pt x="133001" y="142522"/>
                  </a:cubicBezTo>
                  <a:lnTo>
                    <a:pt x="106347" y="142522"/>
                  </a:lnTo>
                  <a:cubicBezTo>
                    <a:pt x="103791" y="142522"/>
                    <a:pt x="101600" y="140406"/>
                    <a:pt x="101600" y="137936"/>
                  </a:cubicBezTo>
                  <a:cubicBezTo>
                    <a:pt x="101600" y="135467"/>
                    <a:pt x="103791" y="133350"/>
                    <a:pt x="106347" y="133350"/>
                  </a:cubicBezTo>
                  <a:close/>
                  <a:moveTo>
                    <a:pt x="36397" y="133350"/>
                  </a:moveTo>
                  <a:lnTo>
                    <a:pt x="80721" y="133350"/>
                  </a:lnTo>
                  <a:cubicBezTo>
                    <a:pt x="83223" y="133350"/>
                    <a:pt x="85368" y="135467"/>
                    <a:pt x="85368" y="137936"/>
                  </a:cubicBezTo>
                  <a:cubicBezTo>
                    <a:pt x="85368" y="140406"/>
                    <a:pt x="83223" y="142522"/>
                    <a:pt x="80721" y="142522"/>
                  </a:cubicBezTo>
                  <a:lnTo>
                    <a:pt x="36397" y="142522"/>
                  </a:lnTo>
                  <a:cubicBezTo>
                    <a:pt x="33895" y="142522"/>
                    <a:pt x="31750" y="140406"/>
                    <a:pt x="31750" y="137936"/>
                  </a:cubicBezTo>
                  <a:cubicBezTo>
                    <a:pt x="31750" y="135467"/>
                    <a:pt x="33895" y="133350"/>
                    <a:pt x="36397" y="133350"/>
                  </a:cubicBezTo>
                  <a:close/>
                  <a:moveTo>
                    <a:pt x="36457" y="101600"/>
                  </a:moveTo>
                  <a:lnTo>
                    <a:pt x="109593" y="101600"/>
                  </a:lnTo>
                  <a:cubicBezTo>
                    <a:pt x="112128" y="101600"/>
                    <a:pt x="113938" y="103717"/>
                    <a:pt x="113938" y="106186"/>
                  </a:cubicBezTo>
                  <a:cubicBezTo>
                    <a:pt x="113938" y="108656"/>
                    <a:pt x="112128" y="110772"/>
                    <a:pt x="109593" y="110772"/>
                  </a:cubicBezTo>
                  <a:lnTo>
                    <a:pt x="36457" y="110772"/>
                  </a:lnTo>
                  <a:cubicBezTo>
                    <a:pt x="33923" y="110772"/>
                    <a:pt x="31750" y="108656"/>
                    <a:pt x="31750" y="106186"/>
                  </a:cubicBezTo>
                  <a:cubicBezTo>
                    <a:pt x="31750" y="103717"/>
                    <a:pt x="33923" y="101600"/>
                    <a:pt x="36457" y="101600"/>
                  </a:cubicBezTo>
                  <a:close/>
                  <a:moveTo>
                    <a:pt x="138218" y="85168"/>
                  </a:moveTo>
                  <a:cubicBezTo>
                    <a:pt x="134609" y="88777"/>
                    <a:pt x="134609" y="94190"/>
                    <a:pt x="138218" y="97438"/>
                  </a:cubicBezTo>
                  <a:lnTo>
                    <a:pt x="202455" y="162396"/>
                  </a:lnTo>
                  <a:cubicBezTo>
                    <a:pt x="207868" y="167449"/>
                    <a:pt x="210755" y="174306"/>
                    <a:pt x="210755" y="181884"/>
                  </a:cubicBezTo>
                  <a:lnTo>
                    <a:pt x="210755" y="236377"/>
                  </a:lnTo>
                  <a:lnTo>
                    <a:pt x="269578" y="236377"/>
                  </a:lnTo>
                  <a:lnTo>
                    <a:pt x="269578" y="165644"/>
                  </a:lnTo>
                  <a:cubicBezTo>
                    <a:pt x="269578" y="163118"/>
                    <a:pt x="271744" y="160953"/>
                    <a:pt x="274270" y="160953"/>
                  </a:cubicBezTo>
                  <a:cubicBezTo>
                    <a:pt x="276796" y="160953"/>
                    <a:pt x="278961" y="163118"/>
                    <a:pt x="278961" y="165644"/>
                  </a:cubicBezTo>
                  <a:lnTo>
                    <a:pt x="278961" y="236377"/>
                  </a:lnTo>
                  <a:lnTo>
                    <a:pt x="296644" y="236377"/>
                  </a:lnTo>
                  <a:lnTo>
                    <a:pt x="296644" y="160953"/>
                  </a:lnTo>
                  <a:cubicBezTo>
                    <a:pt x="296644" y="148683"/>
                    <a:pt x="286901" y="138578"/>
                    <a:pt x="274270" y="138578"/>
                  </a:cubicBezTo>
                  <a:lnTo>
                    <a:pt x="245038" y="138578"/>
                  </a:lnTo>
                  <a:lnTo>
                    <a:pt x="245038" y="143991"/>
                  </a:lnTo>
                  <a:cubicBezTo>
                    <a:pt x="245038" y="146879"/>
                    <a:pt x="242873" y="148683"/>
                    <a:pt x="240347" y="148683"/>
                  </a:cubicBezTo>
                  <a:cubicBezTo>
                    <a:pt x="237821" y="148683"/>
                    <a:pt x="235656" y="146879"/>
                    <a:pt x="235656" y="143991"/>
                  </a:cubicBezTo>
                  <a:lnTo>
                    <a:pt x="235656" y="138578"/>
                  </a:lnTo>
                  <a:lnTo>
                    <a:pt x="217612" y="138578"/>
                  </a:lnTo>
                  <a:cubicBezTo>
                    <a:pt x="208950" y="138578"/>
                    <a:pt x="201011" y="135330"/>
                    <a:pt x="194876" y="129195"/>
                  </a:cubicBezTo>
                  <a:lnTo>
                    <a:pt x="150488" y="85168"/>
                  </a:lnTo>
                  <a:cubicBezTo>
                    <a:pt x="147240" y="81559"/>
                    <a:pt x="141826" y="81559"/>
                    <a:pt x="138218" y="85168"/>
                  </a:cubicBezTo>
                  <a:close/>
                  <a:moveTo>
                    <a:pt x="241118" y="71377"/>
                  </a:moveTo>
                  <a:cubicBezTo>
                    <a:pt x="230562" y="71377"/>
                    <a:pt x="222190" y="79750"/>
                    <a:pt x="222190" y="90306"/>
                  </a:cubicBezTo>
                  <a:cubicBezTo>
                    <a:pt x="222190" y="100862"/>
                    <a:pt x="230562" y="109599"/>
                    <a:pt x="241118" y="109599"/>
                  </a:cubicBezTo>
                  <a:cubicBezTo>
                    <a:pt x="251675" y="109599"/>
                    <a:pt x="260047" y="100862"/>
                    <a:pt x="260047" y="90306"/>
                  </a:cubicBezTo>
                  <a:cubicBezTo>
                    <a:pt x="260047" y="79750"/>
                    <a:pt x="251675" y="71377"/>
                    <a:pt x="241118" y="71377"/>
                  </a:cubicBezTo>
                  <a:close/>
                  <a:moveTo>
                    <a:pt x="36386" y="68263"/>
                  </a:moveTo>
                  <a:lnTo>
                    <a:pt x="75971" y="68263"/>
                  </a:lnTo>
                  <a:cubicBezTo>
                    <a:pt x="78824" y="68263"/>
                    <a:pt x="80607" y="70380"/>
                    <a:pt x="80607" y="72849"/>
                  </a:cubicBezTo>
                  <a:cubicBezTo>
                    <a:pt x="80607" y="75319"/>
                    <a:pt x="78824" y="77435"/>
                    <a:pt x="75971" y="77435"/>
                  </a:cubicBezTo>
                  <a:lnTo>
                    <a:pt x="36386" y="77435"/>
                  </a:lnTo>
                  <a:cubicBezTo>
                    <a:pt x="33890" y="77435"/>
                    <a:pt x="31750" y="75319"/>
                    <a:pt x="31750" y="72849"/>
                  </a:cubicBezTo>
                  <a:cubicBezTo>
                    <a:pt x="31750" y="70380"/>
                    <a:pt x="33890" y="68263"/>
                    <a:pt x="36386" y="68263"/>
                  </a:cubicBezTo>
                  <a:close/>
                  <a:moveTo>
                    <a:pt x="241118" y="61913"/>
                  </a:moveTo>
                  <a:cubicBezTo>
                    <a:pt x="256771" y="61913"/>
                    <a:pt x="269511" y="74653"/>
                    <a:pt x="269511" y="90306"/>
                  </a:cubicBezTo>
                  <a:cubicBezTo>
                    <a:pt x="269511" y="105959"/>
                    <a:pt x="256771" y="118699"/>
                    <a:pt x="241118" y="118699"/>
                  </a:cubicBezTo>
                  <a:cubicBezTo>
                    <a:pt x="225466" y="118699"/>
                    <a:pt x="212725" y="105959"/>
                    <a:pt x="212725" y="90306"/>
                  </a:cubicBezTo>
                  <a:cubicBezTo>
                    <a:pt x="212725" y="74653"/>
                    <a:pt x="225466" y="61913"/>
                    <a:pt x="241118" y="61913"/>
                  </a:cubicBezTo>
                  <a:close/>
                  <a:moveTo>
                    <a:pt x="18405" y="0"/>
                  </a:moveTo>
                  <a:lnTo>
                    <a:pt x="287622" y="0"/>
                  </a:lnTo>
                  <a:cubicBezTo>
                    <a:pt x="297727" y="0"/>
                    <a:pt x="306027" y="8300"/>
                    <a:pt x="306027" y="18405"/>
                  </a:cubicBezTo>
                  <a:lnTo>
                    <a:pt x="306027" y="112956"/>
                  </a:lnTo>
                  <a:cubicBezTo>
                    <a:pt x="306027" y="115121"/>
                    <a:pt x="303862" y="117286"/>
                    <a:pt x="301336" y="117286"/>
                  </a:cubicBezTo>
                  <a:cubicBezTo>
                    <a:pt x="298810" y="117286"/>
                    <a:pt x="296644" y="115121"/>
                    <a:pt x="296644" y="112956"/>
                  </a:cubicBezTo>
                  <a:lnTo>
                    <a:pt x="296644" y="18405"/>
                  </a:lnTo>
                  <a:cubicBezTo>
                    <a:pt x="296644" y="13353"/>
                    <a:pt x="292675" y="9383"/>
                    <a:pt x="287622" y="9383"/>
                  </a:cubicBezTo>
                  <a:lnTo>
                    <a:pt x="18405" y="9383"/>
                  </a:lnTo>
                  <a:cubicBezTo>
                    <a:pt x="13352" y="9383"/>
                    <a:pt x="9383" y="13353"/>
                    <a:pt x="9383" y="18405"/>
                  </a:cubicBezTo>
                  <a:lnTo>
                    <a:pt x="9383" y="236377"/>
                  </a:lnTo>
                  <a:lnTo>
                    <a:pt x="201372" y="236377"/>
                  </a:lnTo>
                  <a:lnTo>
                    <a:pt x="201372" y="181884"/>
                  </a:lnTo>
                  <a:cubicBezTo>
                    <a:pt x="201372" y="176832"/>
                    <a:pt x="199567" y="172501"/>
                    <a:pt x="195959" y="168892"/>
                  </a:cubicBezTo>
                  <a:lnTo>
                    <a:pt x="131361" y="103934"/>
                  </a:lnTo>
                  <a:cubicBezTo>
                    <a:pt x="124504" y="97077"/>
                    <a:pt x="124504" y="85529"/>
                    <a:pt x="131361" y="78672"/>
                  </a:cubicBezTo>
                  <a:cubicBezTo>
                    <a:pt x="138579" y="71454"/>
                    <a:pt x="150127" y="71454"/>
                    <a:pt x="157344" y="78672"/>
                  </a:cubicBezTo>
                  <a:lnTo>
                    <a:pt x="201372" y="122339"/>
                  </a:lnTo>
                  <a:cubicBezTo>
                    <a:pt x="205702" y="127030"/>
                    <a:pt x="211477" y="129195"/>
                    <a:pt x="217612" y="129195"/>
                  </a:cubicBezTo>
                  <a:lnTo>
                    <a:pt x="274270" y="129195"/>
                  </a:lnTo>
                  <a:cubicBezTo>
                    <a:pt x="291592" y="129195"/>
                    <a:pt x="306027" y="143631"/>
                    <a:pt x="306027" y="160953"/>
                  </a:cubicBezTo>
                  <a:lnTo>
                    <a:pt x="306027" y="259834"/>
                  </a:lnTo>
                  <a:cubicBezTo>
                    <a:pt x="306027" y="269939"/>
                    <a:pt x="297727" y="278239"/>
                    <a:pt x="287622" y="278239"/>
                  </a:cubicBezTo>
                  <a:lnTo>
                    <a:pt x="193072" y="278239"/>
                  </a:lnTo>
                  <a:lnTo>
                    <a:pt x="202094" y="296644"/>
                  </a:lnTo>
                  <a:lnTo>
                    <a:pt x="226634" y="296644"/>
                  </a:lnTo>
                  <a:cubicBezTo>
                    <a:pt x="229160" y="296644"/>
                    <a:pt x="230964" y="298810"/>
                    <a:pt x="230964" y="301336"/>
                  </a:cubicBezTo>
                  <a:cubicBezTo>
                    <a:pt x="230964" y="303862"/>
                    <a:pt x="229160" y="306027"/>
                    <a:pt x="226634" y="306027"/>
                  </a:cubicBezTo>
                  <a:lnTo>
                    <a:pt x="199567" y="306027"/>
                  </a:lnTo>
                  <a:lnTo>
                    <a:pt x="106460" y="306027"/>
                  </a:lnTo>
                  <a:lnTo>
                    <a:pt x="79755" y="306027"/>
                  </a:lnTo>
                  <a:cubicBezTo>
                    <a:pt x="77229" y="306027"/>
                    <a:pt x="75064" y="303862"/>
                    <a:pt x="75064" y="301336"/>
                  </a:cubicBezTo>
                  <a:cubicBezTo>
                    <a:pt x="75064" y="298810"/>
                    <a:pt x="77229" y="296644"/>
                    <a:pt x="79755" y="296644"/>
                  </a:cubicBezTo>
                  <a:lnTo>
                    <a:pt x="103934" y="296644"/>
                  </a:lnTo>
                  <a:lnTo>
                    <a:pt x="112956" y="278239"/>
                  </a:lnTo>
                  <a:lnTo>
                    <a:pt x="18405" y="278239"/>
                  </a:lnTo>
                  <a:cubicBezTo>
                    <a:pt x="8300" y="278239"/>
                    <a:pt x="0" y="269939"/>
                    <a:pt x="0" y="259834"/>
                  </a:cubicBezTo>
                  <a:lnTo>
                    <a:pt x="0" y="241069"/>
                  </a:lnTo>
                  <a:lnTo>
                    <a:pt x="0" y="18405"/>
                  </a:lnTo>
                  <a:cubicBezTo>
                    <a:pt x="0" y="8300"/>
                    <a:pt x="8300" y="0"/>
                    <a:pt x="18405"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61" name="Subtitle 2">
              <a:extLst>
                <a:ext uri="{FF2B5EF4-FFF2-40B4-BE49-F238E27FC236}">
                  <a16:creationId xmlns:a16="http://schemas.microsoft.com/office/drawing/2014/main" id="{3B6125D6-170B-794F-9997-6465B53C2B99}"/>
                </a:ext>
              </a:extLst>
            </p:cNvPr>
            <p:cNvSpPr txBox="1">
              <a:spLocks/>
            </p:cNvSpPr>
            <p:nvPr/>
          </p:nvSpPr>
          <p:spPr>
            <a:xfrm>
              <a:off x="775234" y="1741689"/>
              <a:ext cx="2037519" cy="276999"/>
            </a:xfrm>
            <a:prstGeom prst="rect">
              <a:avLst/>
            </a:prstGeom>
          </p:spPr>
          <p:style>
            <a:lnRef idx="3">
              <a:schemeClr val="lt1"/>
            </a:lnRef>
            <a:fillRef idx="1">
              <a:schemeClr val="accent1"/>
            </a:fillRef>
            <a:effectRef idx="1">
              <a:schemeClr val="accent1"/>
            </a:effectRef>
            <a:fontRef idx="minor">
              <a:schemeClr val="lt1"/>
            </a:fontRef>
          </p:style>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1750"/>
                </a:lnSpc>
              </a:pPr>
              <a:r>
                <a:rPr lang="en-US" sz="1800" dirty="0" err="1">
                  <a:solidFill>
                    <a:schemeClr val="bg1"/>
                  </a:solidFill>
                  <a:latin typeface="Lato Light" panose="020F0502020204030203" pitchFamily="34" charset="0"/>
                  <a:ea typeface="Lato Light" panose="020F0502020204030203" pitchFamily="34" charset="0"/>
                  <a:cs typeface="Lato Light" panose="020F0502020204030203" pitchFamily="34" charset="0"/>
                </a:rPr>
                <a:t>Analyse</a:t>
              </a:r>
              <a:endParaRPr lang="en-US" sz="1800" dirty="0">
                <a:solidFill>
                  <a:schemeClr val="bg1"/>
                </a:solidFill>
                <a:latin typeface="Lato Light" panose="020F0502020204030203" pitchFamily="34" charset="0"/>
                <a:ea typeface="Lato Light" panose="020F0502020204030203" pitchFamily="34" charset="0"/>
                <a:cs typeface="Lato Light" panose="020F0502020204030203" pitchFamily="34" charset="0"/>
              </a:endParaRPr>
            </a:p>
          </p:txBody>
        </p:sp>
        <p:sp>
          <p:nvSpPr>
            <p:cNvPr id="62" name="Subtitle 2">
              <a:extLst>
                <a:ext uri="{FF2B5EF4-FFF2-40B4-BE49-F238E27FC236}">
                  <a16:creationId xmlns:a16="http://schemas.microsoft.com/office/drawing/2014/main" id="{94A8BB5C-24B7-9646-B597-941B4E65E9D6}"/>
                </a:ext>
              </a:extLst>
            </p:cNvPr>
            <p:cNvSpPr txBox="1">
              <a:spLocks/>
            </p:cNvSpPr>
            <p:nvPr/>
          </p:nvSpPr>
          <p:spPr>
            <a:xfrm>
              <a:off x="775234" y="2677375"/>
              <a:ext cx="2037519" cy="276999"/>
            </a:xfrm>
            <a:prstGeom prst="rect">
              <a:avLst/>
            </a:prstGeom>
          </p:spPr>
          <p:style>
            <a:lnRef idx="3">
              <a:schemeClr val="lt1"/>
            </a:lnRef>
            <a:fillRef idx="1">
              <a:schemeClr val="accent1"/>
            </a:fillRef>
            <a:effectRef idx="1">
              <a:schemeClr val="accent1"/>
            </a:effectRef>
            <a:fontRef idx="minor">
              <a:schemeClr val="lt1"/>
            </a:fontRef>
          </p:style>
          <p:txBody>
            <a:bodyPr vert="horz" wrap="square" lIns="45720" tIns="22860" rIns="45720" bIns="22860" rtlCol="0" anchor="ctr">
              <a:spAutoFit/>
            </a:bodyPr>
            <a:lstStyle>
              <a:defPPr>
                <a:defRPr lang="en-US"/>
              </a:defPPr>
              <a:lvl1pPr indent="0" algn="r" defTabSz="1087636">
                <a:lnSpc>
                  <a:spcPts val="1750"/>
                </a:lnSpc>
                <a:spcBef>
                  <a:spcPct val="20000"/>
                </a:spcBef>
                <a:buFont typeface="Arial"/>
                <a:buNone/>
                <a:defRPr>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a:t>Evaluate</a:t>
              </a:r>
              <a:endParaRPr lang="en-US" dirty="0"/>
            </a:p>
          </p:txBody>
        </p:sp>
        <p:sp>
          <p:nvSpPr>
            <p:cNvPr id="63" name="Subtitle 2">
              <a:extLst>
                <a:ext uri="{FF2B5EF4-FFF2-40B4-BE49-F238E27FC236}">
                  <a16:creationId xmlns:a16="http://schemas.microsoft.com/office/drawing/2014/main" id="{FB7C213A-B345-6147-95F0-75E4B1952901}"/>
                </a:ext>
              </a:extLst>
            </p:cNvPr>
            <p:cNvSpPr txBox="1">
              <a:spLocks/>
            </p:cNvSpPr>
            <p:nvPr/>
          </p:nvSpPr>
          <p:spPr>
            <a:xfrm>
              <a:off x="775234" y="3627591"/>
              <a:ext cx="2037519" cy="276999"/>
            </a:xfrm>
            <a:prstGeom prst="rect">
              <a:avLst/>
            </a:prstGeom>
          </p:spPr>
          <p:style>
            <a:lnRef idx="3">
              <a:schemeClr val="lt1"/>
            </a:lnRef>
            <a:fillRef idx="1">
              <a:schemeClr val="accent1"/>
            </a:fillRef>
            <a:effectRef idx="1">
              <a:schemeClr val="accent1"/>
            </a:effectRef>
            <a:fontRef idx="minor">
              <a:schemeClr val="lt1"/>
            </a:fontRef>
          </p:style>
          <p:txBody>
            <a:bodyPr vert="horz" wrap="square" lIns="45720" tIns="22860" rIns="45720" bIns="22860" rtlCol="0" anchor="ctr">
              <a:spAutoFit/>
            </a:bodyPr>
            <a:lstStyle>
              <a:defPPr>
                <a:defRPr lang="en-US"/>
              </a:defPPr>
              <a:lvl1pPr indent="0" algn="r" defTabSz="1087636">
                <a:lnSpc>
                  <a:spcPts val="1750"/>
                </a:lnSpc>
                <a:spcBef>
                  <a:spcPct val="20000"/>
                </a:spcBef>
                <a:buFont typeface="Arial"/>
                <a:buNone/>
                <a:defRPr>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Planning</a:t>
              </a:r>
            </a:p>
          </p:txBody>
        </p:sp>
        <p:sp>
          <p:nvSpPr>
            <p:cNvPr id="64" name="Subtitle 2">
              <a:extLst>
                <a:ext uri="{FF2B5EF4-FFF2-40B4-BE49-F238E27FC236}">
                  <a16:creationId xmlns:a16="http://schemas.microsoft.com/office/drawing/2014/main" id="{EB4EBEE7-F7A2-0A42-BF89-7428F761A808}"/>
                </a:ext>
              </a:extLst>
            </p:cNvPr>
            <p:cNvSpPr txBox="1">
              <a:spLocks/>
            </p:cNvSpPr>
            <p:nvPr/>
          </p:nvSpPr>
          <p:spPr>
            <a:xfrm>
              <a:off x="775234" y="4548748"/>
              <a:ext cx="2037519" cy="276999"/>
            </a:xfrm>
            <a:prstGeom prst="rect">
              <a:avLst/>
            </a:prstGeom>
          </p:spPr>
          <p:style>
            <a:lnRef idx="3">
              <a:schemeClr val="lt1"/>
            </a:lnRef>
            <a:fillRef idx="1">
              <a:schemeClr val="accent1"/>
            </a:fillRef>
            <a:effectRef idx="1">
              <a:schemeClr val="accent1"/>
            </a:effectRef>
            <a:fontRef idx="minor">
              <a:schemeClr val="lt1"/>
            </a:fontRef>
          </p:style>
          <p:txBody>
            <a:bodyPr vert="horz" wrap="square" lIns="45720" tIns="22860" rIns="45720" bIns="22860" rtlCol="0" anchor="ctr">
              <a:spAutoFit/>
            </a:bodyPr>
            <a:lstStyle>
              <a:defPPr>
                <a:defRPr lang="en-US"/>
              </a:defPPr>
              <a:lvl1pPr indent="0" algn="r" defTabSz="1087636">
                <a:lnSpc>
                  <a:spcPts val="1750"/>
                </a:lnSpc>
                <a:spcBef>
                  <a:spcPct val="20000"/>
                </a:spcBef>
                <a:buFont typeface="Arial"/>
                <a:buNone/>
                <a:defRPr>
                  <a:solidFill>
                    <a:schemeClr val="bg1"/>
                  </a:solidFill>
                  <a:latin typeface="Lato Light" panose="020F0502020204030203" pitchFamily="34" charset="0"/>
                  <a:ea typeface="Lato Light" panose="020F0502020204030203" pitchFamily="34" charset="0"/>
                  <a:cs typeface="Lato Light" panose="020F0502020204030203"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Implement</a:t>
              </a:r>
            </a:p>
          </p:txBody>
        </p:sp>
        <p:sp>
          <p:nvSpPr>
            <p:cNvPr id="66" name="Subtitle 2">
              <a:extLst>
                <a:ext uri="{FF2B5EF4-FFF2-40B4-BE49-F238E27FC236}">
                  <a16:creationId xmlns:a16="http://schemas.microsoft.com/office/drawing/2014/main" id="{96C8E8FD-553C-3A43-91B4-57AD5892E394}"/>
                </a:ext>
              </a:extLst>
            </p:cNvPr>
            <p:cNvSpPr txBox="1">
              <a:spLocks/>
            </p:cNvSpPr>
            <p:nvPr/>
          </p:nvSpPr>
          <p:spPr>
            <a:xfrm>
              <a:off x="9395322" y="1741689"/>
              <a:ext cx="2037519" cy="276999"/>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1750"/>
                </a:lnSpc>
              </a:pPr>
              <a:r>
                <a:rPr lang="en-US" sz="1600" dirty="0">
                  <a:solidFill>
                    <a:schemeClr val="tx1"/>
                  </a:solidFill>
                  <a:latin typeface="Lato Light" panose="020F0502020204030203" pitchFamily="34" charset="0"/>
                  <a:ea typeface="Lato Light" panose="020F0502020204030203" pitchFamily="34" charset="0"/>
                  <a:cs typeface="Lato Light" panose="020F0502020204030203" pitchFamily="34" charset="0"/>
                </a:rPr>
                <a:t>Process</a:t>
              </a:r>
            </a:p>
          </p:txBody>
        </p:sp>
        <p:sp>
          <p:nvSpPr>
            <p:cNvPr id="67" name="Subtitle 2">
              <a:extLst>
                <a:ext uri="{FF2B5EF4-FFF2-40B4-BE49-F238E27FC236}">
                  <a16:creationId xmlns:a16="http://schemas.microsoft.com/office/drawing/2014/main" id="{E0E1EE52-D8E2-D541-AECE-BE1B884776B1}"/>
                </a:ext>
              </a:extLst>
            </p:cNvPr>
            <p:cNvSpPr txBox="1">
              <a:spLocks/>
            </p:cNvSpPr>
            <p:nvPr/>
          </p:nvSpPr>
          <p:spPr>
            <a:xfrm>
              <a:off x="9395322" y="2677375"/>
              <a:ext cx="2037519" cy="276999"/>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45720" tIns="22860" rIns="45720" bIns="22860" rtlCol="0" anchor="ctr">
              <a:spAutoFit/>
            </a:bodyPr>
            <a:lstStyle>
              <a:defPPr>
                <a:defRPr lang="en-US"/>
              </a:defPPr>
              <a:lvl1pPr indent="0" defTabSz="1087636">
                <a:lnSpc>
                  <a:spcPts val="1750"/>
                </a:lnSpc>
                <a:spcBef>
                  <a:spcPct val="20000"/>
                </a:spcBef>
                <a:buFont typeface="Arial"/>
                <a:buNone/>
                <a:defRPr sz="1600">
                  <a:latin typeface="Lato Light" panose="020F0502020204030203" pitchFamily="34" charset="0"/>
                  <a:ea typeface="Lato Light" panose="020F0502020204030203" pitchFamily="34" charset="0"/>
                  <a:cs typeface="Lato Light" panose="020F0502020204030203"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Responsibilities</a:t>
              </a:r>
            </a:p>
          </p:txBody>
        </p:sp>
        <p:sp>
          <p:nvSpPr>
            <p:cNvPr id="68" name="Subtitle 2">
              <a:extLst>
                <a:ext uri="{FF2B5EF4-FFF2-40B4-BE49-F238E27FC236}">
                  <a16:creationId xmlns:a16="http://schemas.microsoft.com/office/drawing/2014/main" id="{18C2D4D2-83C7-4B40-960C-6B9D035E8A1F}"/>
                </a:ext>
              </a:extLst>
            </p:cNvPr>
            <p:cNvSpPr txBox="1">
              <a:spLocks/>
            </p:cNvSpPr>
            <p:nvPr/>
          </p:nvSpPr>
          <p:spPr>
            <a:xfrm>
              <a:off x="9395322" y="3627591"/>
              <a:ext cx="2037519" cy="276999"/>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45720" tIns="22860" rIns="45720" bIns="22860" rtlCol="0" anchor="ctr">
              <a:spAutoFit/>
            </a:bodyPr>
            <a:lstStyle>
              <a:defPPr>
                <a:defRPr lang="en-US"/>
              </a:defPPr>
              <a:lvl1pPr indent="0" defTabSz="1087636">
                <a:lnSpc>
                  <a:spcPts val="1750"/>
                </a:lnSpc>
                <a:spcBef>
                  <a:spcPct val="20000"/>
                </a:spcBef>
                <a:buFont typeface="Arial"/>
                <a:buNone/>
                <a:defRPr sz="1600">
                  <a:solidFill>
                    <a:schemeClr val="dk1"/>
                  </a:solidFill>
                  <a:latin typeface="Lato Light" panose="020F0502020204030203" pitchFamily="34" charset="0"/>
                  <a:ea typeface="Lato Light" panose="020F0502020204030203" pitchFamily="34" charset="0"/>
                  <a:cs typeface="Lato Light" panose="020F0502020204030203"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dirty="0"/>
                <a:t>Design</a:t>
              </a:r>
            </a:p>
          </p:txBody>
        </p:sp>
        <p:sp>
          <p:nvSpPr>
            <p:cNvPr id="69" name="Subtitle 2">
              <a:extLst>
                <a:ext uri="{FF2B5EF4-FFF2-40B4-BE49-F238E27FC236}">
                  <a16:creationId xmlns:a16="http://schemas.microsoft.com/office/drawing/2014/main" id="{F797F113-DC2F-4E40-A6B3-E69265039F11}"/>
                </a:ext>
              </a:extLst>
            </p:cNvPr>
            <p:cNvSpPr txBox="1">
              <a:spLocks/>
            </p:cNvSpPr>
            <p:nvPr/>
          </p:nvSpPr>
          <p:spPr>
            <a:xfrm>
              <a:off x="9395322" y="4548748"/>
              <a:ext cx="2037519" cy="276999"/>
            </a:xfrm>
            <a:prstGeom prst="rect">
              <a:avLst/>
            </a:prstGeom>
          </p:spPr>
          <p:style>
            <a:lnRef idx="1">
              <a:schemeClr val="accent3"/>
            </a:lnRef>
            <a:fillRef idx="2">
              <a:schemeClr val="accent3"/>
            </a:fillRef>
            <a:effectRef idx="1">
              <a:schemeClr val="accent3"/>
            </a:effectRef>
            <a:fontRef idx="minor">
              <a:schemeClr val="dk1"/>
            </a:fontRef>
          </p:style>
          <p:txBody>
            <a:bodyPr vert="horz" wrap="square" lIns="45720" tIns="22860" rIns="45720" bIns="22860" rtlCol="0" anchor="ctr">
              <a:spAutoFit/>
            </a:bodyPr>
            <a:lstStyle>
              <a:defPPr>
                <a:defRPr lang="en-US"/>
              </a:defPPr>
              <a:lvl1pPr indent="0" defTabSz="1087636">
                <a:lnSpc>
                  <a:spcPts val="1750"/>
                </a:lnSpc>
                <a:spcBef>
                  <a:spcPct val="20000"/>
                </a:spcBef>
                <a:buFont typeface="Arial"/>
                <a:buNone/>
                <a:defRPr sz="1600">
                  <a:solidFill>
                    <a:schemeClr val="dk1"/>
                  </a:solidFill>
                  <a:latin typeface="Lato Light" panose="020F0502020204030203" pitchFamily="34" charset="0"/>
                  <a:ea typeface="Lato Light" panose="020F0502020204030203" pitchFamily="34" charset="0"/>
                  <a:cs typeface="Lato Light" panose="020F0502020204030203" pitchFamily="34" charset="0"/>
                </a:defRPr>
              </a:lvl1pPr>
              <a:lvl2pPr marL="1087636" indent="0" algn="ctr" defTabSz="1087636">
                <a:lnSpc>
                  <a:spcPct val="130000"/>
                </a:lnSpc>
                <a:spcBef>
                  <a:spcPct val="20000"/>
                </a:spcBef>
                <a:buFont typeface="Arial"/>
                <a:buNone/>
                <a:defRPr sz="3200">
                  <a:solidFill>
                    <a:schemeClr val="tx1">
                      <a:tint val="75000"/>
                    </a:schemeClr>
                  </a:solidFill>
                  <a:latin typeface="Open Sans"/>
                  <a:cs typeface="Open Sans"/>
                </a:defRPr>
              </a:lvl2pPr>
              <a:lvl3pPr marL="2175271" indent="0" algn="ctr" defTabSz="1087636">
                <a:lnSpc>
                  <a:spcPct val="130000"/>
                </a:lnSpc>
                <a:spcBef>
                  <a:spcPct val="20000"/>
                </a:spcBef>
                <a:buFont typeface="Arial"/>
                <a:buNone/>
                <a:defRPr sz="3200">
                  <a:solidFill>
                    <a:schemeClr val="tx1">
                      <a:tint val="75000"/>
                    </a:schemeClr>
                  </a:solidFill>
                  <a:latin typeface="Open Sans"/>
                  <a:cs typeface="Open Sans"/>
                </a:defRPr>
              </a:lvl3pPr>
              <a:lvl4pPr marL="3262912" indent="0" algn="ctr" defTabSz="1087636">
                <a:lnSpc>
                  <a:spcPct val="130000"/>
                </a:lnSpc>
                <a:spcBef>
                  <a:spcPct val="20000"/>
                </a:spcBef>
                <a:buFont typeface="Arial"/>
                <a:buNone/>
                <a:defRPr sz="3200">
                  <a:solidFill>
                    <a:schemeClr val="tx1">
                      <a:tint val="75000"/>
                    </a:schemeClr>
                  </a:solidFill>
                  <a:latin typeface="Open Sans"/>
                  <a:cs typeface="Open Sans"/>
                </a:defRPr>
              </a:lvl4pPr>
              <a:lvl5pPr marL="4350546" indent="0" algn="ctr" defTabSz="1087636">
                <a:lnSpc>
                  <a:spcPct val="130000"/>
                </a:lnSpc>
                <a:spcBef>
                  <a:spcPct val="20000"/>
                </a:spcBef>
                <a:buFont typeface="Arial"/>
                <a:buNone/>
                <a:defRPr sz="3200">
                  <a:solidFill>
                    <a:schemeClr val="tx1">
                      <a:tint val="75000"/>
                    </a:schemeClr>
                  </a:solidFill>
                  <a:latin typeface="Open Sans"/>
                  <a:cs typeface="Open Sans"/>
                </a:defRPr>
              </a:lvl5pPr>
              <a:lvl6pPr marL="5438184" indent="0" algn="ctr" defTabSz="1087636">
                <a:spcBef>
                  <a:spcPct val="20000"/>
                </a:spcBef>
                <a:buFont typeface="Arial"/>
                <a:buNone/>
                <a:defRPr sz="4800">
                  <a:solidFill>
                    <a:schemeClr val="tx1">
                      <a:tint val="75000"/>
                    </a:schemeClr>
                  </a:solidFill>
                </a:defRPr>
              </a:lvl6pPr>
              <a:lvl7pPr marL="6525820" indent="0" algn="ctr" defTabSz="1087636">
                <a:spcBef>
                  <a:spcPct val="20000"/>
                </a:spcBef>
                <a:buFont typeface="Arial"/>
                <a:buNone/>
                <a:defRPr sz="4800">
                  <a:solidFill>
                    <a:schemeClr val="tx1">
                      <a:tint val="75000"/>
                    </a:schemeClr>
                  </a:solidFill>
                </a:defRPr>
              </a:lvl7pPr>
              <a:lvl8pPr marL="7613455" indent="0" algn="ctr" defTabSz="1087636">
                <a:spcBef>
                  <a:spcPct val="20000"/>
                </a:spcBef>
                <a:buFont typeface="Arial"/>
                <a:buNone/>
                <a:defRPr sz="4800">
                  <a:solidFill>
                    <a:schemeClr val="tx1">
                      <a:tint val="75000"/>
                    </a:schemeClr>
                  </a:solidFill>
                </a:defRPr>
              </a:lvl8pPr>
              <a:lvl9pPr marL="8701091" indent="0" algn="ctr" defTabSz="1087636">
                <a:spcBef>
                  <a:spcPct val="20000"/>
                </a:spcBef>
                <a:buFont typeface="Arial"/>
                <a:buNone/>
                <a:defRPr sz="4800">
                  <a:solidFill>
                    <a:schemeClr val="tx1">
                      <a:tint val="75000"/>
                    </a:schemeClr>
                  </a:solidFill>
                </a:defRPr>
              </a:lvl9pPr>
            </a:lstStyle>
            <a:p>
              <a:r>
                <a:rPr lang="en-US"/>
                <a:t>Programme</a:t>
              </a:r>
              <a:endParaRPr lang="en-US" dirty="0"/>
            </a:p>
          </p:txBody>
        </p:sp>
      </p:grpSp>
      <p:sp>
        <p:nvSpPr>
          <p:cNvPr id="6" name="TextBox 5">
            <a:extLst>
              <a:ext uri="{FF2B5EF4-FFF2-40B4-BE49-F238E27FC236}">
                <a16:creationId xmlns:a16="http://schemas.microsoft.com/office/drawing/2014/main" id="{B57FFF83-895E-4756-A58C-2EF8E58E8268}"/>
              </a:ext>
            </a:extLst>
          </p:cNvPr>
          <p:cNvSpPr txBox="1"/>
          <p:nvPr/>
        </p:nvSpPr>
        <p:spPr>
          <a:xfrm>
            <a:off x="6530009" y="4840358"/>
            <a:ext cx="5406887"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dirty="0"/>
              <a:t>In nuclear sector, overall QA is very good.</a:t>
            </a:r>
          </a:p>
          <a:p>
            <a:r>
              <a:rPr lang="en-US" dirty="0"/>
              <a:t>Processes and responsibilities are well defined.</a:t>
            </a:r>
            <a:endParaRPr lang="en-GB" dirty="0"/>
          </a:p>
        </p:txBody>
      </p:sp>
      <p:sp>
        <p:nvSpPr>
          <p:cNvPr id="50" name="TextBox 49">
            <a:extLst>
              <a:ext uri="{FF2B5EF4-FFF2-40B4-BE49-F238E27FC236}">
                <a16:creationId xmlns:a16="http://schemas.microsoft.com/office/drawing/2014/main" id="{899BB937-8FFA-401F-B8FE-4F4976BBF71F}"/>
              </a:ext>
            </a:extLst>
          </p:cNvPr>
          <p:cNvSpPr txBox="1"/>
          <p:nvPr/>
        </p:nvSpPr>
        <p:spPr>
          <a:xfrm>
            <a:off x="412760" y="4804203"/>
            <a:ext cx="5406887" cy="120032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dirty="0"/>
              <a:t>Analysis and evaluation of test results, Learning from Experience and implementing a plan to reduce risk can help improve Quality Control (QC) and Supply Chain Management (SCM)</a:t>
            </a:r>
            <a:endParaRPr lang="en-GB" dirty="0"/>
          </a:p>
        </p:txBody>
      </p:sp>
      <p:sp>
        <p:nvSpPr>
          <p:cNvPr id="3" name="TextBox 2">
            <a:extLst>
              <a:ext uri="{FF2B5EF4-FFF2-40B4-BE49-F238E27FC236}">
                <a16:creationId xmlns:a16="http://schemas.microsoft.com/office/drawing/2014/main" id="{718A0D5E-D5F4-45D8-8599-4AC4EB5DBAFE}"/>
              </a:ext>
            </a:extLst>
          </p:cNvPr>
          <p:cNvSpPr txBox="1"/>
          <p:nvPr/>
        </p:nvSpPr>
        <p:spPr>
          <a:xfrm>
            <a:off x="412760" y="6036469"/>
            <a:ext cx="11524136"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sz="2400" dirty="0"/>
              <a:t>AI can de-risk and accelerate projects</a:t>
            </a:r>
          </a:p>
        </p:txBody>
      </p:sp>
      <p:sp>
        <p:nvSpPr>
          <p:cNvPr id="7" name="Footer Placeholder 1">
            <a:extLst>
              <a:ext uri="{FF2B5EF4-FFF2-40B4-BE49-F238E27FC236}">
                <a16:creationId xmlns:a16="http://schemas.microsoft.com/office/drawing/2014/main" id="{A2847888-F4CE-EBD5-35A8-50CDAE062863}"/>
              </a:ext>
            </a:extLst>
          </p:cNvPr>
          <p:cNvSpPr txBox="1">
            <a:spLocks/>
          </p:cNvSpPr>
          <p:nvPr/>
        </p:nvSpPr>
        <p:spPr>
          <a:xfrm>
            <a:off x="581192" y="6400800"/>
            <a:ext cx="691721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i="1" cap="all" dirty="0">
                <a:solidFill>
                  <a:schemeClr val="accent2"/>
                </a:solidFill>
              </a:rPr>
              <a:t>Prof. Nawal K Prinja</a:t>
            </a:r>
          </a:p>
        </p:txBody>
      </p:sp>
    </p:spTree>
    <p:extLst>
      <p:ext uri="{BB962C8B-B14F-4D97-AF65-F5344CB8AC3E}">
        <p14:creationId xmlns:p14="http://schemas.microsoft.com/office/powerpoint/2010/main" val="3411128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5F88-B232-488E-8B7B-1F5FDD86B58A}"/>
              </a:ext>
            </a:extLst>
          </p:cNvPr>
          <p:cNvSpPr>
            <a:spLocks noGrp="1"/>
          </p:cNvSpPr>
          <p:nvPr>
            <p:ph type="ctrTitle"/>
          </p:nvPr>
        </p:nvSpPr>
        <p:spPr/>
        <p:txBody>
          <a:bodyPr>
            <a:normAutofit fontScale="90000"/>
          </a:bodyPr>
          <a:lstStyle/>
          <a:p>
            <a:r>
              <a:rPr lang="en-GB" dirty="0"/>
              <a:t>AI for Knowledge Management and Knowledge Preservation (KMKP)</a:t>
            </a:r>
          </a:p>
        </p:txBody>
      </p:sp>
      <p:sp>
        <p:nvSpPr>
          <p:cNvPr id="3" name="Subtitle 2">
            <a:extLst>
              <a:ext uri="{FF2B5EF4-FFF2-40B4-BE49-F238E27FC236}">
                <a16:creationId xmlns:a16="http://schemas.microsoft.com/office/drawing/2014/main" id="{A2BD6DFC-4280-4B0F-BEF6-7300C1764B44}"/>
              </a:ext>
            </a:extLst>
          </p:cNvPr>
          <p:cNvSpPr>
            <a:spLocks noGrp="1"/>
          </p:cNvSpPr>
          <p:nvPr>
            <p:ph type="subTitle" idx="1"/>
          </p:nvPr>
        </p:nvSpPr>
        <p:spPr/>
        <p:txBody>
          <a:bodyPr/>
          <a:lstStyle/>
          <a:p>
            <a:endParaRPr lang="en-GB"/>
          </a:p>
        </p:txBody>
      </p:sp>
      <p:sp>
        <p:nvSpPr>
          <p:cNvPr id="4" name="Footer Placeholder 1">
            <a:extLst>
              <a:ext uri="{FF2B5EF4-FFF2-40B4-BE49-F238E27FC236}">
                <a16:creationId xmlns:a16="http://schemas.microsoft.com/office/drawing/2014/main" id="{35207901-8315-A2F9-ED49-22D74CFAB6E4}"/>
              </a:ext>
            </a:extLst>
          </p:cNvPr>
          <p:cNvSpPr txBox="1">
            <a:spLocks/>
          </p:cNvSpPr>
          <p:nvPr/>
        </p:nvSpPr>
        <p:spPr>
          <a:xfrm>
            <a:off x="581192" y="6400800"/>
            <a:ext cx="6917210"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i="1" cap="all" dirty="0">
                <a:solidFill>
                  <a:schemeClr val="accent2"/>
                </a:solidFill>
              </a:rPr>
              <a:t>Prof. Nawal K Prinja</a:t>
            </a:r>
          </a:p>
        </p:txBody>
      </p:sp>
    </p:spTree>
    <p:extLst>
      <p:ext uri="{BB962C8B-B14F-4D97-AF65-F5344CB8AC3E}">
        <p14:creationId xmlns:p14="http://schemas.microsoft.com/office/powerpoint/2010/main" val="9784562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60AD9E-9FB8-2B79-2122-71C9827374DD}"/>
              </a:ext>
            </a:extLst>
          </p:cNvPr>
          <p:cNvSpPr/>
          <p:nvPr/>
        </p:nvSpPr>
        <p:spPr>
          <a:xfrm>
            <a:off x="7049965" y="4567490"/>
            <a:ext cx="4837235" cy="1111211"/>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4" name="Rectangle 3">
            <a:extLst>
              <a:ext uri="{FF2B5EF4-FFF2-40B4-BE49-F238E27FC236}">
                <a16:creationId xmlns:a16="http://schemas.microsoft.com/office/drawing/2014/main" id="{9CDA0F97-6205-18FB-A43B-07C0CF176E66}"/>
              </a:ext>
            </a:extLst>
          </p:cNvPr>
          <p:cNvSpPr/>
          <p:nvPr/>
        </p:nvSpPr>
        <p:spPr>
          <a:xfrm>
            <a:off x="7049965" y="3038278"/>
            <a:ext cx="4837235" cy="1111211"/>
          </a:xfrm>
          <a:prstGeom prst="rect">
            <a:avLst/>
          </a:prstGeom>
          <a:solidFill>
            <a:schemeClr val="accent6"/>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sp>
        <p:nvSpPr>
          <p:cNvPr id="3" name="Rectangle 2">
            <a:extLst>
              <a:ext uri="{FF2B5EF4-FFF2-40B4-BE49-F238E27FC236}">
                <a16:creationId xmlns:a16="http://schemas.microsoft.com/office/drawing/2014/main" id="{6D270541-9AEB-59E8-410F-05C8C1BF186C}"/>
              </a:ext>
            </a:extLst>
          </p:cNvPr>
          <p:cNvSpPr/>
          <p:nvPr/>
        </p:nvSpPr>
        <p:spPr>
          <a:xfrm>
            <a:off x="574033" y="3044528"/>
            <a:ext cx="2522910" cy="2926545"/>
          </a:xfrm>
          <a:prstGeom prst="rect">
            <a:avLst/>
          </a:prstGeom>
          <a:solidFill>
            <a:schemeClr val="accent5"/>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tx1"/>
              </a:solidFill>
            </a:endParaRPr>
          </a:p>
        </p:txBody>
      </p:sp>
      <p:graphicFrame>
        <p:nvGraphicFramePr>
          <p:cNvPr id="2" name="Diagram 1">
            <a:extLst>
              <a:ext uri="{FF2B5EF4-FFF2-40B4-BE49-F238E27FC236}">
                <a16:creationId xmlns:a16="http://schemas.microsoft.com/office/drawing/2014/main" id="{874A51C3-80A7-4518-AE58-A6E00CE243C0}"/>
              </a:ext>
            </a:extLst>
          </p:cNvPr>
          <p:cNvGraphicFramePr/>
          <p:nvPr/>
        </p:nvGraphicFramePr>
        <p:xfrm>
          <a:off x="406400" y="0"/>
          <a:ext cx="11379200" cy="31665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5" name="object 5">
            <a:extLst>
              <a:ext uri="{FF2B5EF4-FFF2-40B4-BE49-F238E27FC236}">
                <a16:creationId xmlns:a16="http://schemas.microsoft.com/office/drawing/2014/main" id="{902BFAD4-5006-424D-A769-5B8926842AD3}"/>
              </a:ext>
            </a:extLst>
          </p:cNvPr>
          <p:cNvSpPr txBox="1">
            <a:spLocks noGrp="1"/>
          </p:cNvSpPr>
          <p:nvPr>
            <p:ph type="title"/>
          </p:nvPr>
        </p:nvSpPr>
        <p:spPr>
          <a:xfrm>
            <a:off x="0" y="-9790"/>
            <a:ext cx="12192000" cy="935769"/>
          </a:xfrm>
          <a:prstGeom prst="rect">
            <a:avLst/>
          </a:prstGeom>
        </p:spPr>
        <p:txBody>
          <a:bodyPr vert="horz" wrap="square" lIns="0" tIns="48895" rIns="0" bIns="0" rtlCol="0">
            <a:spAutoFit/>
          </a:bodyPr>
          <a:lstStyle/>
          <a:p>
            <a:pPr algn="ctr"/>
            <a:r>
              <a:rPr lang="en-US" sz="3200" b="1" dirty="0">
                <a:solidFill>
                  <a:schemeClr val="bg1"/>
                </a:solidFill>
                <a:latin typeface="Arial" panose="020B0604020202020204" pitchFamily="34" charset="0"/>
                <a:cs typeface="Arial" panose="020B0604020202020204" pitchFamily="34" charset="0"/>
              </a:rPr>
              <a:t>AI for Nuclear Knowledge Management and</a:t>
            </a:r>
            <a:br>
              <a:rPr lang="en-US" sz="3200" b="1" dirty="0">
                <a:solidFill>
                  <a:schemeClr val="bg1"/>
                </a:solidFill>
                <a:latin typeface="Arial" panose="020B0604020202020204" pitchFamily="34" charset="0"/>
                <a:cs typeface="Arial" panose="020B0604020202020204" pitchFamily="34" charset="0"/>
              </a:rPr>
            </a:br>
            <a:r>
              <a:rPr lang="en-US" sz="3200" b="1" dirty="0">
                <a:solidFill>
                  <a:schemeClr val="bg1"/>
                </a:solidFill>
                <a:latin typeface="Arial" panose="020B0604020202020204" pitchFamily="34" charset="0"/>
                <a:cs typeface="Arial" panose="020B0604020202020204" pitchFamily="34" charset="0"/>
              </a:rPr>
              <a:t>Knowledge Preservation</a:t>
            </a:r>
          </a:p>
        </p:txBody>
      </p:sp>
      <p:sp>
        <p:nvSpPr>
          <p:cNvPr id="18" name="TextBox 17">
            <a:extLst>
              <a:ext uri="{FF2B5EF4-FFF2-40B4-BE49-F238E27FC236}">
                <a16:creationId xmlns:a16="http://schemas.microsoft.com/office/drawing/2014/main" id="{B9505519-30B4-4F03-BD04-F6078C3371C1}"/>
              </a:ext>
            </a:extLst>
          </p:cNvPr>
          <p:cNvSpPr txBox="1"/>
          <p:nvPr/>
        </p:nvSpPr>
        <p:spPr>
          <a:xfrm>
            <a:off x="488738" y="2086757"/>
            <a:ext cx="11322262" cy="307777"/>
          </a:xfrm>
          <a:prstGeom prst="rect">
            <a:avLst/>
          </a:prstGeom>
          <a:solidFill>
            <a:schemeClr val="bg1">
              <a:lumMod val="85000"/>
            </a:schemeClr>
          </a:solidFill>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GB" altLang="en-US" sz="1400" b="1" dirty="0">
                <a:latin typeface="Verdana" pitchFamily="34" charset="0"/>
              </a:rPr>
              <a:t>There is a need to maintain &amp; leverage this knowledge over the Life-cycle (80 to 110 years)</a:t>
            </a:r>
            <a:endParaRPr lang="en-GB" sz="1400" b="1" dirty="0"/>
          </a:p>
        </p:txBody>
      </p:sp>
      <p:pic>
        <p:nvPicPr>
          <p:cNvPr id="19" name="Picture 18">
            <a:extLst>
              <a:ext uri="{FF2B5EF4-FFF2-40B4-BE49-F238E27FC236}">
                <a16:creationId xmlns:a16="http://schemas.microsoft.com/office/drawing/2014/main" id="{1E7A79C8-6C3E-401D-8058-DB70DA8C2A63}"/>
              </a:ext>
            </a:extLst>
          </p:cNvPr>
          <p:cNvPicPr/>
          <p:nvPr/>
        </p:nvPicPr>
        <p:blipFill>
          <a:blip r:embed="rId8">
            <a:extLst>
              <a:ext uri="{28A0092B-C50C-407E-A947-70E740481C1C}">
                <a14:useLocalDpi xmlns:a14="http://schemas.microsoft.com/office/drawing/2010/main" val="0"/>
              </a:ext>
            </a:extLst>
          </a:blip>
          <a:srcRect/>
          <a:stretch>
            <a:fillRect/>
          </a:stretch>
        </p:blipFill>
        <p:spPr bwMode="auto">
          <a:xfrm>
            <a:off x="3483218" y="3044528"/>
            <a:ext cx="3566747" cy="2926545"/>
          </a:xfrm>
          <a:prstGeom prst="rect">
            <a:avLst/>
          </a:prstGeom>
          <a:noFill/>
        </p:spPr>
      </p:pic>
      <p:sp>
        <p:nvSpPr>
          <p:cNvPr id="23" name="TextBox 22">
            <a:extLst>
              <a:ext uri="{FF2B5EF4-FFF2-40B4-BE49-F238E27FC236}">
                <a16:creationId xmlns:a16="http://schemas.microsoft.com/office/drawing/2014/main" id="{90BED509-0BBE-44D4-B2BF-47E347E851B9}"/>
              </a:ext>
            </a:extLst>
          </p:cNvPr>
          <p:cNvSpPr txBox="1"/>
          <p:nvPr/>
        </p:nvSpPr>
        <p:spPr>
          <a:xfrm>
            <a:off x="10335250" y="996615"/>
            <a:ext cx="1409376" cy="307777"/>
          </a:xfrm>
          <a:prstGeom prst="rect">
            <a:avLst/>
          </a:prstGeom>
          <a:noFill/>
        </p:spPr>
        <p:txBody>
          <a:bodyPr wrap="square">
            <a:spAutoFit/>
          </a:bodyPr>
          <a:lstStyle/>
          <a:p>
            <a:pPr lvl="0"/>
            <a:r>
              <a:rPr lang="en-GB" sz="1400" b="1" dirty="0"/>
              <a:t>10-20 yrs.</a:t>
            </a:r>
            <a:endParaRPr lang="en-US" sz="1400" b="1" dirty="0"/>
          </a:p>
        </p:txBody>
      </p:sp>
      <p:sp>
        <p:nvSpPr>
          <p:cNvPr id="24" name="TextBox 23">
            <a:extLst>
              <a:ext uri="{FF2B5EF4-FFF2-40B4-BE49-F238E27FC236}">
                <a16:creationId xmlns:a16="http://schemas.microsoft.com/office/drawing/2014/main" id="{8B26C201-07E4-4C39-A478-F8E4E6798244}"/>
              </a:ext>
            </a:extLst>
          </p:cNvPr>
          <p:cNvSpPr txBox="1"/>
          <p:nvPr/>
        </p:nvSpPr>
        <p:spPr>
          <a:xfrm>
            <a:off x="2040916" y="990600"/>
            <a:ext cx="1038867" cy="307777"/>
          </a:xfrm>
          <a:prstGeom prst="rect">
            <a:avLst/>
          </a:prstGeom>
          <a:noFill/>
        </p:spPr>
        <p:txBody>
          <a:bodyPr wrap="square">
            <a:spAutoFit/>
          </a:bodyPr>
          <a:lstStyle/>
          <a:p>
            <a:pPr lvl="0"/>
            <a:r>
              <a:rPr lang="en-GB" sz="1400" b="1" dirty="0"/>
              <a:t>5-10 yrs.</a:t>
            </a:r>
            <a:endParaRPr lang="en-US" sz="1400" b="1" dirty="0"/>
          </a:p>
        </p:txBody>
      </p:sp>
      <p:sp>
        <p:nvSpPr>
          <p:cNvPr id="26" name="TextBox 25">
            <a:extLst>
              <a:ext uri="{FF2B5EF4-FFF2-40B4-BE49-F238E27FC236}">
                <a16:creationId xmlns:a16="http://schemas.microsoft.com/office/drawing/2014/main" id="{908547F6-6E47-4B8B-837D-2F803A324055}"/>
              </a:ext>
            </a:extLst>
          </p:cNvPr>
          <p:cNvSpPr txBox="1"/>
          <p:nvPr/>
        </p:nvSpPr>
        <p:spPr>
          <a:xfrm>
            <a:off x="3145831" y="990599"/>
            <a:ext cx="1177248" cy="307777"/>
          </a:xfrm>
          <a:prstGeom prst="rect">
            <a:avLst/>
          </a:prstGeom>
          <a:noFill/>
        </p:spPr>
        <p:txBody>
          <a:bodyPr wrap="square">
            <a:spAutoFit/>
          </a:bodyPr>
          <a:lstStyle/>
          <a:p>
            <a:pPr lvl="0"/>
            <a:r>
              <a:rPr lang="en-GB" sz="1400" b="1" dirty="0"/>
              <a:t>5-10 yrs.</a:t>
            </a:r>
            <a:endParaRPr lang="en-US" sz="1400" b="1" dirty="0"/>
          </a:p>
        </p:txBody>
      </p:sp>
      <p:sp>
        <p:nvSpPr>
          <p:cNvPr id="28" name="TextBox 27">
            <a:extLst>
              <a:ext uri="{FF2B5EF4-FFF2-40B4-BE49-F238E27FC236}">
                <a16:creationId xmlns:a16="http://schemas.microsoft.com/office/drawing/2014/main" id="{3816A461-62CE-4BEB-BDCE-0886E73B6019}"/>
              </a:ext>
            </a:extLst>
          </p:cNvPr>
          <p:cNvSpPr txBox="1"/>
          <p:nvPr/>
        </p:nvSpPr>
        <p:spPr>
          <a:xfrm>
            <a:off x="6643367" y="990598"/>
            <a:ext cx="1380750" cy="307777"/>
          </a:xfrm>
          <a:prstGeom prst="rect">
            <a:avLst/>
          </a:prstGeom>
          <a:noFill/>
        </p:spPr>
        <p:txBody>
          <a:bodyPr wrap="square">
            <a:spAutoFit/>
          </a:bodyPr>
          <a:lstStyle/>
          <a:p>
            <a:pPr lvl="0"/>
            <a:r>
              <a:rPr lang="en-GB" sz="1400" b="1" dirty="0"/>
              <a:t>50 yrs.</a:t>
            </a:r>
            <a:endParaRPr lang="en-US" sz="1400" b="1" dirty="0"/>
          </a:p>
        </p:txBody>
      </p:sp>
      <p:sp>
        <p:nvSpPr>
          <p:cNvPr id="29" name="TextBox 28">
            <a:extLst>
              <a:ext uri="{FF2B5EF4-FFF2-40B4-BE49-F238E27FC236}">
                <a16:creationId xmlns:a16="http://schemas.microsoft.com/office/drawing/2014/main" id="{F77CE04F-636C-4D42-8BFC-C0B66B1CC96D}"/>
              </a:ext>
            </a:extLst>
          </p:cNvPr>
          <p:cNvSpPr txBox="1"/>
          <p:nvPr/>
        </p:nvSpPr>
        <p:spPr>
          <a:xfrm>
            <a:off x="631908" y="990597"/>
            <a:ext cx="1254766" cy="307777"/>
          </a:xfrm>
          <a:prstGeom prst="rect">
            <a:avLst/>
          </a:prstGeom>
          <a:noFill/>
        </p:spPr>
        <p:txBody>
          <a:bodyPr wrap="square">
            <a:spAutoFit/>
          </a:bodyPr>
          <a:lstStyle/>
          <a:p>
            <a:pPr lvl="0"/>
            <a:r>
              <a:rPr lang="en-GB" sz="1400" b="1" dirty="0"/>
              <a:t>10-20</a:t>
            </a:r>
            <a:r>
              <a:rPr lang="en-GB" sz="1400" dirty="0"/>
              <a:t> yrs.</a:t>
            </a:r>
            <a:endParaRPr lang="en-US" sz="1400" dirty="0"/>
          </a:p>
        </p:txBody>
      </p:sp>
      <p:sp>
        <p:nvSpPr>
          <p:cNvPr id="34" name="TextBox 33">
            <a:extLst>
              <a:ext uri="{FF2B5EF4-FFF2-40B4-BE49-F238E27FC236}">
                <a16:creationId xmlns:a16="http://schemas.microsoft.com/office/drawing/2014/main" id="{B8237B02-537C-46C9-B799-B4BAA390EE0F}"/>
              </a:ext>
            </a:extLst>
          </p:cNvPr>
          <p:cNvSpPr txBox="1"/>
          <p:nvPr/>
        </p:nvSpPr>
        <p:spPr>
          <a:xfrm>
            <a:off x="7127915" y="4622390"/>
            <a:ext cx="4490052" cy="1077218"/>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GB" altLang="en-US" sz="1600" dirty="0">
                <a:latin typeface="Akkurat LL" panose="020B0504020101010102" pitchFamily="34" charset="-126"/>
                <a:ea typeface="Akkurat LL" panose="020B0504020101010102" pitchFamily="34" charset="-126"/>
                <a:cs typeface="Akkurat LL" panose="020B0504020101010102" pitchFamily="34" charset="-126"/>
              </a:rPr>
              <a:t>Can this knowledge be leveraged effectively over the entire life-cycle?</a:t>
            </a:r>
          </a:p>
          <a:p>
            <a:endParaRPr lang="en-GB" sz="1600" dirty="0">
              <a:latin typeface="Akkurat LL" panose="020B0504020101010102" pitchFamily="34" charset="-126"/>
              <a:ea typeface="Akkurat LL" panose="020B0504020101010102" pitchFamily="34" charset="-126"/>
              <a:cs typeface="Akkurat LL" panose="020B0504020101010102" pitchFamily="34" charset="-126"/>
            </a:endParaRPr>
          </a:p>
          <a:p>
            <a:r>
              <a:rPr lang="en-GB" sz="1600" dirty="0">
                <a:latin typeface="Akkurat LL" panose="020B0504020101010102" pitchFamily="34" charset="-126"/>
                <a:ea typeface="Akkurat LL" panose="020B0504020101010102" pitchFamily="34" charset="-126"/>
                <a:cs typeface="Akkurat LL" panose="020B0504020101010102" pitchFamily="34" charset="-126"/>
              </a:rPr>
              <a:t>AI/NLP can help.</a:t>
            </a:r>
          </a:p>
        </p:txBody>
      </p:sp>
      <p:sp>
        <p:nvSpPr>
          <p:cNvPr id="36" name="Content Placeholder 2">
            <a:extLst>
              <a:ext uri="{FF2B5EF4-FFF2-40B4-BE49-F238E27FC236}">
                <a16:creationId xmlns:a16="http://schemas.microsoft.com/office/drawing/2014/main" id="{2791EAF1-79ED-40CF-AC6D-41BFF5583424}"/>
              </a:ext>
            </a:extLst>
          </p:cNvPr>
          <p:cNvSpPr txBox="1">
            <a:spLocks/>
          </p:cNvSpPr>
          <p:nvPr/>
        </p:nvSpPr>
        <p:spPr>
          <a:xfrm>
            <a:off x="822557" y="3296030"/>
            <a:ext cx="2025862" cy="2545545"/>
          </a:xfrm>
          <a:prstGeom prst="rect">
            <a:avLst/>
          </a:prstGeom>
          <a:noFill/>
        </p:spPr>
        <p:style>
          <a:lnRef idx="1">
            <a:schemeClr val="accent5"/>
          </a:lnRef>
          <a:fillRef idx="2">
            <a:schemeClr val="accent5"/>
          </a:fillRef>
          <a:effectRef idx="1">
            <a:schemeClr val="accent5"/>
          </a:effectRef>
          <a:fontRef idx="minor">
            <a:schemeClr val="dk1"/>
          </a:fontRef>
        </p:style>
        <p:txBody>
          <a:bodyPr wrap="square" lIns="0" tIns="0" rIns="0" bIns="0">
            <a:normAutofit lnSpcReduction="10000"/>
          </a:bodyPr>
          <a:lstStyle>
            <a:lvl1pPr marL="0">
              <a:defRPr sz="1800" b="0" i="0">
                <a:solidFill>
                  <a:srgbClr val="D6002A"/>
                </a:solidFill>
                <a:latin typeface="Times New Roman"/>
                <a:ea typeface="+mn-ea"/>
                <a:cs typeface="Times New Roman"/>
              </a:defRPr>
            </a:lvl1pPr>
            <a:lvl2pPr marL="457200">
              <a:defRPr>
                <a:solidFill>
                  <a:schemeClr val="dk1"/>
                </a:solidFill>
                <a:latin typeface="+mn-lt"/>
                <a:ea typeface="+mn-ea"/>
                <a:cs typeface="+mn-cs"/>
              </a:defRPr>
            </a:lvl2pPr>
            <a:lvl3pPr marL="914400">
              <a:defRPr>
                <a:solidFill>
                  <a:schemeClr val="dk1"/>
                </a:solidFill>
                <a:latin typeface="+mn-lt"/>
                <a:ea typeface="+mn-ea"/>
                <a:cs typeface="+mn-cs"/>
              </a:defRPr>
            </a:lvl3pPr>
            <a:lvl4pPr marL="1371600">
              <a:defRPr>
                <a:solidFill>
                  <a:schemeClr val="dk1"/>
                </a:solidFill>
                <a:latin typeface="+mn-lt"/>
                <a:ea typeface="+mn-ea"/>
                <a:cs typeface="+mn-cs"/>
              </a:defRPr>
            </a:lvl4pPr>
            <a:lvl5pPr marL="1828800">
              <a:defRPr>
                <a:solidFill>
                  <a:schemeClr val="dk1"/>
                </a:solidFill>
                <a:latin typeface="+mn-lt"/>
                <a:ea typeface="+mn-ea"/>
                <a:cs typeface="+mn-cs"/>
              </a:defRPr>
            </a:lvl5pPr>
            <a:lvl6pPr marL="2286000">
              <a:defRPr>
                <a:solidFill>
                  <a:schemeClr val="dk1"/>
                </a:solidFill>
                <a:latin typeface="+mn-lt"/>
                <a:ea typeface="+mn-ea"/>
                <a:cs typeface="+mn-cs"/>
              </a:defRPr>
            </a:lvl6pPr>
            <a:lvl7pPr marL="2743200">
              <a:defRPr>
                <a:solidFill>
                  <a:schemeClr val="dk1"/>
                </a:solidFill>
                <a:latin typeface="+mn-lt"/>
                <a:ea typeface="+mn-ea"/>
                <a:cs typeface="+mn-cs"/>
              </a:defRPr>
            </a:lvl7pPr>
            <a:lvl8pPr marL="3200400">
              <a:defRPr>
                <a:solidFill>
                  <a:schemeClr val="dk1"/>
                </a:solidFill>
                <a:latin typeface="+mn-lt"/>
                <a:ea typeface="+mn-ea"/>
                <a:cs typeface="+mn-cs"/>
              </a:defRPr>
            </a:lvl8pPr>
            <a:lvl9pPr marL="3657600">
              <a:defRPr>
                <a:solidFill>
                  <a:schemeClr val="dk1"/>
                </a:solidFill>
                <a:latin typeface="+mn-lt"/>
                <a:ea typeface="+mn-ea"/>
                <a:cs typeface="+mn-cs"/>
              </a:defRPr>
            </a:lvl9pPr>
          </a:lstStyle>
          <a:p>
            <a:r>
              <a:rPr lang="en-US" sz="1400" dirty="0">
                <a:solidFill>
                  <a:schemeClr val="tx1"/>
                </a:solidFill>
                <a:latin typeface="Akkurat LL" panose="020B0504020101010102"/>
              </a:rPr>
              <a:t>Enablers</a:t>
            </a:r>
          </a:p>
          <a:p>
            <a:pPr marL="742950" lvl="1" indent="-285750">
              <a:buFont typeface="Arial" panose="020B0604020202020204" pitchFamily="34" charset="0"/>
              <a:buChar char="•"/>
            </a:pPr>
            <a:r>
              <a:rPr lang="en-US" sz="1400" dirty="0">
                <a:solidFill>
                  <a:schemeClr val="tx1"/>
                </a:solidFill>
                <a:latin typeface="Akkurat LL" panose="020B0504020101010102"/>
              </a:rPr>
              <a:t>People</a:t>
            </a:r>
          </a:p>
          <a:p>
            <a:pPr marL="742950" lvl="1" indent="-285750">
              <a:buFont typeface="Arial" panose="020B0604020202020204" pitchFamily="34" charset="0"/>
              <a:buChar char="•"/>
            </a:pPr>
            <a:r>
              <a:rPr lang="en-US" sz="1400" dirty="0">
                <a:solidFill>
                  <a:schemeClr val="tx1"/>
                </a:solidFill>
                <a:latin typeface="Akkurat LL" panose="020B0504020101010102"/>
              </a:rPr>
              <a:t>Processes</a:t>
            </a:r>
          </a:p>
          <a:p>
            <a:pPr marL="742950" lvl="1" indent="-285750">
              <a:buFont typeface="Arial" panose="020B0604020202020204" pitchFamily="34" charset="0"/>
              <a:buChar char="•"/>
            </a:pPr>
            <a:r>
              <a:rPr lang="en-US" sz="1400" dirty="0">
                <a:solidFill>
                  <a:schemeClr val="tx1"/>
                </a:solidFill>
                <a:latin typeface="Akkurat LL" panose="020B0504020101010102"/>
              </a:rPr>
              <a:t>Technology</a:t>
            </a:r>
          </a:p>
          <a:p>
            <a:pPr marL="742950" lvl="1" indent="-285750">
              <a:buFont typeface="Arial" panose="020B0604020202020204" pitchFamily="34" charset="0"/>
              <a:buChar char="•"/>
            </a:pPr>
            <a:r>
              <a:rPr lang="en-US" sz="1400" dirty="0">
                <a:solidFill>
                  <a:schemeClr val="tx1"/>
                </a:solidFill>
                <a:latin typeface="Akkurat LL" panose="020B0504020101010102"/>
              </a:rPr>
              <a:t>Governance</a:t>
            </a:r>
          </a:p>
          <a:p>
            <a:pPr marL="742950" lvl="1" indent="-285750">
              <a:buFont typeface="Arial" panose="020B0604020202020204" pitchFamily="34" charset="0"/>
              <a:buChar char="•"/>
            </a:pPr>
            <a:r>
              <a:rPr lang="en-US" sz="1400" dirty="0">
                <a:solidFill>
                  <a:schemeClr val="tx1"/>
                </a:solidFill>
                <a:latin typeface="Akkurat LL" panose="020B0504020101010102"/>
              </a:rPr>
              <a:t>Culture</a:t>
            </a:r>
          </a:p>
          <a:p>
            <a:r>
              <a:rPr lang="en-US" sz="1400" dirty="0">
                <a:solidFill>
                  <a:schemeClr val="tx1"/>
                </a:solidFill>
                <a:latin typeface="Akkurat LL" panose="020B0504020101010102"/>
              </a:rPr>
              <a:t>Activities</a:t>
            </a:r>
          </a:p>
          <a:p>
            <a:pPr marL="742950" lvl="1" indent="-285750">
              <a:buFont typeface="Arial" panose="020B0604020202020204" pitchFamily="34" charset="0"/>
              <a:buChar char="•"/>
            </a:pPr>
            <a:r>
              <a:rPr lang="en-US" sz="1400" dirty="0">
                <a:solidFill>
                  <a:schemeClr val="tx1"/>
                </a:solidFill>
                <a:latin typeface="Akkurat LL" panose="020B0504020101010102"/>
              </a:rPr>
              <a:t>Acquiring</a:t>
            </a:r>
          </a:p>
          <a:p>
            <a:pPr marL="742950" lvl="1" indent="-285750">
              <a:buFont typeface="Arial" panose="020B0604020202020204" pitchFamily="34" charset="0"/>
              <a:buChar char="•"/>
            </a:pPr>
            <a:r>
              <a:rPr lang="en-US" sz="1400" dirty="0">
                <a:solidFill>
                  <a:schemeClr val="tx1"/>
                </a:solidFill>
                <a:latin typeface="Akkurat LL" panose="020B0504020101010102"/>
              </a:rPr>
              <a:t>Applying</a:t>
            </a:r>
          </a:p>
          <a:p>
            <a:pPr marL="742950" lvl="1" indent="-285750">
              <a:buFont typeface="Arial" panose="020B0604020202020204" pitchFamily="34" charset="0"/>
              <a:buChar char="•"/>
            </a:pPr>
            <a:r>
              <a:rPr lang="en-US" sz="1400" dirty="0">
                <a:solidFill>
                  <a:schemeClr val="tx1"/>
                </a:solidFill>
                <a:latin typeface="Akkurat LL" panose="020B0504020101010102"/>
              </a:rPr>
              <a:t>Retaining</a:t>
            </a:r>
          </a:p>
          <a:p>
            <a:pPr marL="742950" lvl="1" indent="-285750">
              <a:buFont typeface="Arial" panose="020B0604020202020204" pitchFamily="34" charset="0"/>
              <a:buChar char="•"/>
            </a:pPr>
            <a:r>
              <a:rPr lang="en-US" sz="1400" dirty="0">
                <a:solidFill>
                  <a:schemeClr val="tx1"/>
                </a:solidFill>
                <a:latin typeface="Akkurat LL" panose="020B0504020101010102"/>
              </a:rPr>
              <a:t>Handling Outdated Knowledge</a:t>
            </a:r>
          </a:p>
        </p:txBody>
      </p:sp>
      <p:sp>
        <p:nvSpPr>
          <p:cNvPr id="37" name="TextBox 36">
            <a:extLst>
              <a:ext uri="{FF2B5EF4-FFF2-40B4-BE49-F238E27FC236}">
                <a16:creationId xmlns:a16="http://schemas.microsoft.com/office/drawing/2014/main" id="{E9260CCE-AF57-4978-B93A-AAF4778FBB76}"/>
              </a:ext>
            </a:extLst>
          </p:cNvPr>
          <p:cNvSpPr txBox="1"/>
          <p:nvPr/>
        </p:nvSpPr>
        <p:spPr>
          <a:xfrm>
            <a:off x="7213601" y="3184634"/>
            <a:ext cx="4572000" cy="830997"/>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GB" sz="1600" dirty="0">
                <a:latin typeface="Akkurat LL" panose="020B0504020101010102" pitchFamily="34" charset="-126"/>
                <a:ea typeface="Akkurat LL" panose="020B0504020101010102" pitchFamily="34" charset="-126"/>
                <a:cs typeface="Akkurat LL" panose="020B0504020101010102" pitchFamily="34" charset="-126"/>
              </a:rPr>
              <a:t>Organisations may have to manage knowledge flowing through 5 x 3 x 4 = 60 areas over 100 years </a:t>
            </a:r>
          </a:p>
        </p:txBody>
      </p:sp>
      <p:sp>
        <p:nvSpPr>
          <p:cNvPr id="6" name="Footer Placeholder 3">
            <a:extLst>
              <a:ext uri="{FF2B5EF4-FFF2-40B4-BE49-F238E27FC236}">
                <a16:creationId xmlns:a16="http://schemas.microsoft.com/office/drawing/2014/main" id="{725502A4-F4CE-AB5C-9E81-15B961DE51DD}"/>
              </a:ext>
            </a:extLst>
          </p:cNvPr>
          <p:cNvSpPr txBox="1">
            <a:spLocks/>
          </p:cNvSpPr>
          <p:nvPr/>
        </p:nvSpPr>
        <p:spPr>
          <a:xfrm>
            <a:off x="308227" y="6443974"/>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Prof. Nawal K Prinja</a:t>
            </a:r>
            <a:endParaRPr lang="en-US" dirty="0"/>
          </a:p>
        </p:txBody>
      </p:sp>
      <p:sp>
        <p:nvSpPr>
          <p:cNvPr id="7" name="Slide Number Placeholder 3">
            <a:extLst>
              <a:ext uri="{FF2B5EF4-FFF2-40B4-BE49-F238E27FC236}">
                <a16:creationId xmlns:a16="http://schemas.microsoft.com/office/drawing/2014/main" id="{CE64495E-D60B-8B7F-306A-13589404A358}"/>
              </a:ext>
            </a:extLst>
          </p:cNvPr>
          <p:cNvSpPr>
            <a:spLocks noGrp="1"/>
          </p:cNvSpPr>
          <p:nvPr>
            <p:ph type="sldNum" sz="quarter" idx="12"/>
          </p:nvPr>
        </p:nvSpPr>
        <p:spPr>
          <a:xfrm>
            <a:off x="11382375" y="6369050"/>
            <a:ext cx="742950" cy="365125"/>
          </a:xfrm>
        </p:spPr>
        <p:txBody>
          <a:bodyPr/>
          <a:lstStyle/>
          <a:p>
            <a:fld id="{54B68283-E25D-4BF9-A410-AB9FF98223FC}" type="slidenum">
              <a:rPr lang="en-US" smtClean="0"/>
              <a:t>16</a:t>
            </a:fld>
            <a:endParaRPr lang="en-US" dirty="0"/>
          </a:p>
        </p:txBody>
      </p:sp>
    </p:spTree>
    <p:extLst>
      <p:ext uri="{BB962C8B-B14F-4D97-AF65-F5344CB8AC3E}">
        <p14:creationId xmlns:p14="http://schemas.microsoft.com/office/powerpoint/2010/main" val="16309358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A close-up of a barbed wire&#10;&#10;Description automatically generated with low confidence">
            <a:extLst>
              <a:ext uri="{FF2B5EF4-FFF2-40B4-BE49-F238E27FC236}">
                <a16:creationId xmlns:a16="http://schemas.microsoft.com/office/drawing/2014/main" id="{63AE3D37-0320-9022-CCE3-96910A911F2D}"/>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l="22847" r="22847"/>
          <a:stretch>
            <a:fillRect/>
          </a:stretch>
        </p:blipFill>
        <p:spPr>
          <a:xfrm>
            <a:off x="6605588" y="0"/>
            <a:ext cx="5586412" cy="6858000"/>
          </a:xfrm>
        </p:spPr>
      </p:pic>
      <p:sp>
        <p:nvSpPr>
          <p:cNvPr id="3" name="Text Placeholder 2">
            <a:extLst>
              <a:ext uri="{FF2B5EF4-FFF2-40B4-BE49-F238E27FC236}">
                <a16:creationId xmlns:a16="http://schemas.microsoft.com/office/drawing/2014/main" id="{320ED3EB-F56E-D37E-AA2C-DCB2E9FB3C6D}"/>
              </a:ext>
            </a:extLst>
          </p:cNvPr>
          <p:cNvSpPr>
            <a:spLocks noGrp="1"/>
          </p:cNvSpPr>
          <p:nvPr>
            <p:ph type="body" sz="half" idx="2"/>
          </p:nvPr>
        </p:nvSpPr>
        <p:spPr>
          <a:xfrm>
            <a:off x="561496" y="1567060"/>
            <a:ext cx="5098750" cy="3943585"/>
          </a:xfrm>
        </p:spPr>
        <p:txBody>
          <a:bodyPr>
            <a:normAutofit/>
          </a:bodyPr>
          <a:lstStyle/>
          <a:p>
            <a:r>
              <a:rPr lang="en-US" sz="2000" dirty="0"/>
              <a:t>Millions of assets</a:t>
            </a:r>
          </a:p>
          <a:p>
            <a:pPr marL="171450" indent="-171450">
              <a:buFont typeface="Arial" panose="020B0604020202020204" pitchFamily="34" charset="0"/>
              <a:buChar char="•"/>
            </a:pPr>
            <a:r>
              <a:rPr lang="en-US" sz="2000" dirty="0"/>
              <a:t>Structured</a:t>
            </a:r>
          </a:p>
          <a:p>
            <a:pPr marL="171450" indent="-171450">
              <a:buFont typeface="Arial" panose="020B0604020202020204" pitchFamily="34" charset="0"/>
              <a:buChar char="•"/>
            </a:pPr>
            <a:r>
              <a:rPr lang="en-US" sz="2000" dirty="0"/>
              <a:t>Semi-structured</a:t>
            </a:r>
          </a:p>
          <a:p>
            <a:pPr marL="171450" indent="-171450">
              <a:buFont typeface="Arial" panose="020B0604020202020204" pitchFamily="34" charset="0"/>
              <a:buChar char="•"/>
            </a:pPr>
            <a:r>
              <a:rPr lang="en-US" sz="2000" dirty="0"/>
              <a:t>Unstructured</a:t>
            </a:r>
          </a:p>
          <a:p>
            <a:endParaRPr lang="en-US" sz="2000" dirty="0"/>
          </a:p>
          <a:p>
            <a:endParaRPr lang="en-US" sz="2000" dirty="0"/>
          </a:p>
          <a:p>
            <a:r>
              <a:rPr lang="en-US" sz="2000" dirty="0"/>
              <a:t>Including, but not limited to:</a:t>
            </a:r>
          </a:p>
        </p:txBody>
      </p:sp>
      <p:sp>
        <p:nvSpPr>
          <p:cNvPr id="5" name="Slide Number Placeholder 4">
            <a:extLst>
              <a:ext uri="{FF2B5EF4-FFF2-40B4-BE49-F238E27FC236}">
                <a16:creationId xmlns:a16="http://schemas.microsoft.com/office/drawing/2014/main" id="{64980CB3-E4B2-47D9-FA0A-A385D7BD2069}"/>
              </a:ext>
            </a:extLst>
          </p:cNvPr>
          <p:cNvSpPr>
            <a:spLocks noGrp="1"/>
          </p:cNvSpPr>
          <p:nvPr>
            <p:ph type="sldNum" sz="quarter" idx="12"/>
          </p:nvPr>
        </p:nvSpPr>
        <p:spPr/>
        <p:txBody>
          <a:bodyPr/>
          <a:lstStyle/>
          <a:p>
            <a:fld id="{5C0461DF-BA7E-4A6E-8E65-15AD0484CCD9}" type="slidenum">
              <a:rPr lang="en-US" smtClean="0"/>
              <a:pPr/>
              <a:t>17</a:t>
            </a:fld>
            <a:endParaRPr lang="en-US"/>
          </a:p>
        </p:txBody>
      </p:sp>
      <p:sp>
        <p:nvSpPr>
          <p:cNvPr id="6" name="Title 5">
            <a:extLst>
              <a:ext uri="{FF2B5EF4-FFF2-40B4-BE49-F238E27FC236}">
                <a16:creationId xmlns:a16="http://schemas.microsoft.com/office/drawing/2014/main" id="{BE289CA1-1E75-5512-F9EE-4050E2307BE1}"/>
              </a:ext>
            </a:extLst>
          </p:cNvPr>
          <p:cNvSpPr>
            <a:spLocks noGrp="1"/>
          </p:cNvSpPr>
          <p:nvPr>
            <p:ph type="title"/>
          </p:nvPr>
        </p:nvSpPr>
        <p:spPr>
          <a:xfrm>
            <a:off x="567039" y="-249099"/>
            <a:ext cx="5093207" cy="1385726"/>
          </a:xfrm>
        </p:spPr>
        <p:txBody>
          <a:bodyPr/>
          <a:lstStyle/>
          <a:p>
            <a:r>
              <a:rPr lang="en-US" sz="3600" dirty="0"/>
              <a:t>The Challenge</a:t>
            </a:r>
          </a:p>
        </p:txBody>
      </p:sp>
      <p:pic>
        <p:nvPicPr>
          <p:cNvPr id="8" name="Picture 7">
            <a:extLst>
              <a:ext uri="{FF2B5EF4-FFF2-40B4-BE49-F238E27FC236}">
                <a16:creationId xmlns:a16="http://schemas.microsoft.com/office/drawing/2014/main" id="{62F78547-C3AE-1E83-6A2D-E107AF7FDCD2}"/>
              </a:ext>
            </a:extLst>
          </p:cNvPr>
          <p:cNvPicPr>
            <a:picLocks noChangeAspect="1"/>
          </p:cNvPicPr>
          <p:nvPr/>
        </p:nvPicPr>
        <p:blipFill rotWithShape="1">
          <a:blip r:embed="rId4"/>
          <a:srcRect l="64162" t="86624" b="3263"/>
          <a:stretch/>
        </p:blipFill>
        <p:spPr>
          <a:xfrm>
            <a:off x="612085" y="4995665"/>
            <a:ext cx="4369419" cy="590550"/>
          </a:xfrm>
          <a:prstGeom prst="rect">
            <a:avLst/>
          </a:prstGeom>
        </p:spPr>
      </p:pic>
      <p:pic>
        <p:nvPicPr>
          <p:cNvPr id="7" name="Picture 6">
            <a:extLst>
              <a:ext uri="{FF2B5EF4-FFF2-40B4-BE49-F238E27FC236}">
                <a16:creationId xmlns:a16="http://schemas.microsoft.com/office/drawing/2014/main" id="{6F400B54-8718-EA90-5AF4-B7B754F3B0B6}"/>
              </a:ext>
            </a:extLst>
          </p:cNvPr>
          <p:cNvPicPr>
            <a:picLocks noChangeAspect="1"/>
          </p:cNvPicPr>
          <p:nvPr/>
        </p:nvPicPr>
        <p:blipFill rotWithShape="1">
          <a:blip r:embed="rId4"/>
          <a:srcRect l="24750" t="86624" r="35862" b="3295"/>
          <a:stretch/>
        </p:blipFill>
        <p:spPr>
          <a:xfrm>
            <a:off x="612085" y="4352069"/>
            <a:ext cx="4802219" cy="588645"/>
          </a:xfrm>
          <a:prstGeom prst="rect">
            <a:avLst/>
          </a:prstGeom>
        </p:spPr>
      </p:pic>
      <p:sp>
        <p:nvSpPr>
          <p:cNvPr id="2" name="Slide Number Placeholder 3">
            <a:extLst>
              <a:ext uri="{FF2B5EF4-FFF2-40B4-BE49-F238E27FC236}">
                <a16:creationId xmlns:a16="http://schemas.microsoft.com/office/drawing/2014/main" id="{02BFFEC4-0FC4-68F7-E27F-DCA372BA9A74}"/>
              </a:ext>
            </a:extLst>
          </p:cNvPr>
          <p:cNvSpPr txBox="1">
            <a:spLocks/>
          </p:cNvSpPr>
          <p:nvPr/>
        </p:nvSpPr>
        <p:spPr>
          <a:xfrm>
            <a:off x="11382375" y="6369050"/>
            <a:ext cx="74295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Akkurat LL" panose="020B0504020101010102" pitchFamily="34" charset="-126"/>
                <a:ea typeface="Akkurat LL" panose="020B0504020101010102" pitchFamily="34" charset="-126"/>
                <a:cs typeface="Akkurat LL" panose="020B0504020101010102" pitchFamily="34" charset="-126"/>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B68283-E25D-4BF9-A410-AB9FF98223FC}" type="slidenum">
              <a:rPr lang="en-US" smtClean="0"/>
              <a:pPr/>
              <a:t>17</a:t>
            </a:fld>
            <a:endParaRPr lang="en-US" dirty="0"/>
          </a:p>
        </p:txBody>
      </p:sp>
      <p:pic>
        <p:nvPicPr>
          <p:cNvPr id="9" name="Picture 8">
            <a:extLst>
              <a:ext uri="{FF2B5EF4-FFF2-40B4-BE49-F238E27FC236}">
                <a16:creationId xmlns:a16="http://schemas.microsoft.com/office/drawing/2014/main" id="{F65DA953-D51B-9140-75E1-19692A3CD24A}"/>
              </a:ext>
            </a:extLst>
          </p:cNvPr>
          <p:cNvPicPr>
            <a:picLocks noChangeAspect="1"/>
          </p:cNvPicPr>
          <p:nvPr/>
        </p:nvPicPr>
        <p:blipFill>
          <a:blip r:embed="rId5"/>
          <a:stretch>
            <a:fillRect/>
          </a:stretch>
        </p:blipFill>
        <p:spPr>
          <a:xfrm>
            <a:off x="391874" y="6180583"/>
            <a:ext cx="2621320" cy="612388"/>
          </a:xfrm>
          <a:prstGeom prst="rect">
            <a:avLst/>
          </a:prstGeom>
        </p:spPr>
      </p:pic>
      <p:grpSp>
        <p:nvGrpSpPr>
          <p:cNvPr id="11" name="Group 10">
            <a:extLst>
              <a:ext uri="{FF2B5EF4-FFF2-40B4-BE49-F238E27FC236}">
                <a16:creationId xmlns:a16="http://schemas.microsoft.com/office/drawing/2014/main" id="{A6514305-40F1-4469-7F3B-A8F612CF02ED}"/>
              </a:ext>
            </a:extLst>
          </p:cNvPr>
          <p:cNvGrpSpPr/>
          <p:nvPr/>
        </p:nvGrpSpPr>
        <p:grpSpPr>
          <a:xfrm>
            <a:off x="3696806" y="5735703"/>
            <a:ext cx="1963440" cy="1016635"/>
            <a:chOff x="8837641" y="2480989"/>
            <a:chExt cx="2191626" cy="1232520"/>
          </a:xfrm>
        </p:grpSpPr>
        <p:pic>
          <p:nvPicPr>
            <p:cNvPr id="12" name="Picture 11" descr="A close up of a sign&#10;&#10;Description automatically generated">
              <a:extLst>
                <a:ext uri="{FF2B5EF4-FFF2-40B4-BE49-F238E27FC236}">
                  <a16:creationId xmlns:a16="http://schemas.microsoft.com/office/drawing/2014/main" id="{E1C5E623-546B-F16B-D5C5-BCAED7B9DAAC}"/>
                </a:ext>
              </a:extLst>
            </p:cNvPr>
            <p:cNvPicPr>
              <a:picLocks noChangeAspect="1"/>
            </p:cNvPicPr>
            <p:nvPr/>
          </p:nvPicPr>
          <p:blipFill>
            <a:blip r:embed="rId6"/>
            <a:stretch>
              <a:fillRect/>
            </a:stretch>
          </p:blipFill>
          <p:spPr>
            <a:xfrm>
              <a:off x="9546200" y="2480989"/>
              <a:ext cx="744495" cy="776945"/>
            </a:xfrm>
            <a:prstGeom prst="rect">
              <a:avLst/>
            </a:prstGeom>
          </p:spPr>
        </p:pic>
        <p:sp>
          <p:nvSpPr>
            <p:cNvPr id="13" name="TextBox 12">
              <a:extLst>
                <a:ext uri="{FF2B5EF4-FFF2-40B4-BE49-F238E27FC236}">
                  <a16:creationId xmlns:a16="http://schemas.microsoft.com/office/drawing/2014/main" id="{D29DED8F-B64B-52F5-A9F2-2DCCDF15A7FE}"/>
                </a:ext>
              </a:extLst>
            </p:cNvPr>
            <p:cNvSpPr txBox="1"/>
            <p:nvPr/>
          </p:nvSpPr>
          <p:spPr>
            <a:xfrm>
              <a:off x="8837641" y="3282622"/>
              <a:ext cx="2191626" cy="430887"/>
            </a:xfrm>
            <a:prstGeom prst="rect">
              <a:avLst/>
            </a:prstGeom>
            <a:noFill/>
          </p:spPr>
          <p:txBody>
            <a:bodyPr wrap="none" rtlCol="0">
              <a:spAutoFit/>
            </a:bodyPr>
            <a:lstStyle/>
            <a:p>
              <a:r>
                <a:rPr lang="en-US" sz="1100" b="1" dirty="0">
                  <a:solidFill>
                    <a:schemeClr val="tx2"/>
                  </a:solidFill>
                  <a:latin typeface="Avenir Next LT Pro" panose="020B0504020202020204" pitchFamily="34" charset="0"/>
                </a:rPr>
                <a:t>Cognitive Search Intelligence</a:t>
              </a:r>
            </a:p>
            <a:p>
              <a:pPr algn="ctr"/>
              <a:r>
                <a:rPr lang="en-US" sz="1100" dirty="0">
                  <a:solidFill>
                    <a:schemeClr val="tx2"/>
                  </a:solidFill>
                  <a:latin typeface="Avenir Next LT Pro" panose="020B0504020202020204" pitchFamily="34" charset="0"/>
                </a:rPr>
                <a:t>Intelligence Automated</a:t>
              </a:r>
            </a:p>
          </p:txBody>
        </p:sp>
      </p:grpSp>
      <p:sp>
        <p:nvSpPr>
          <p:cNvPr id="14" name="Footer Placeholder 1">
            <a:extLst>
              <a:ext uri="{FF2B5EF4-FFF2-40B4-BE49-F238E27FC236}">
                <a16:creationId xmlns:a16="http://schemas.microsoft.com/office/drawing/2014/main" id="{FF6774C5-1517-6DD7-150D-D7F8DEBC5B1A}"/>
              </a:ext>
            </a:extLst>
          </p:cNvPr>
          <p:cNvSpPr txBox="1">
            <a:spLocks/>
          </p:cNvSpPr>
          <p:nvPr/>
        </p:nvSpPr>
        <p:spPr>
          <a:xfrm>
            <a:off x="7149563" y="6574631"/>
            <a:ext cx="2957512" cy="310556"/>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i="1" cap="all" dirty="0">
                <a:solidFill>
                  <a:schemeClr val="accent2"/>
                </a:solidFill>
              </a:rPr>
              <a:t>Prof. Nawal K Prinja</a:t>
            </a:r>
          </a:p>
        </p:txBody>
      </p:sp>
    </p:spTree>
    <p:extLst>
      <p:ext uri="{BB962C8B-B14F-4D97-AF65-F5344CB8AC3E}">
        <p14:creationId xmlns:p14="http://schemas.microsoft.com/office/powerpoint/2010/main" val="1086641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FC935-3B70-9C70-566A-DC5AD9E75767}"/>
              </a:ext>
            </a:extLst>
          </p:cNvPr>
          <p:cNvSpPr>
            <a:spLocks noGrp="1"/>
          </p:cNvSpPr>
          <p:nvPr>
            <p:ph type="title"/>
          </p:nvPr>
        </p:nvSpPr>
        <p:spPr>
          <a:xfrm>
            <a:off x="346710" y="309350"/>
            <a:ext cx="8862604" cy="933739"/>
          </a:xfrm>
        </p:spPr>
        <p:txBody>
          <a:bodyPr>
            <a:normAutofit fontScale="90000"/>
          </a:bodyPr>
          <a:lstStyle/>
          <a:p>
            <a:r>
              <a:rPr lang="en-GB" sz="3200" b="0" dirty="0">
                <a:solidFill>
                  <a:schemeClr val="bg1"/>
                </a:solidFill>
                <a:latin typeface="Arial" panose="020B0604020202020204" pitchFamily="34" charset="0"/>
                <a:ea typeface="+mj-ea"/>
                <a:cs typeface="Arial" panose="020B0604020202020204" pitchFamily="34" charset="0"/>
              </a:rPr>
              <a:t>Trial for Generation IV International Forum (GIF)</a:t>
            </a:r>
            <a:br>
              <a:rPr lang="en-GB" sz="3200" b="0" dirty="0">
                <a:solidFill>
                  <a:schemeClr val="bg1"/>
                </a:solidFill>
                <a:latin typeface="Arial" panose="020B0604020202020204" pitchFamily="34" charset="0"/>
                <a:ea typeface="+mj-ea"/>
                <a:cs typeface="Arial" panose="020B0604020202020204" pitchFamily="34" charset="0"/>
              </a:rPr>
            </a:br>
            <a:r>
              <a:rPr lang="en-GB" sz="3200" dirty="0">
                <a:solidFill>
                  <a:schemeClr val="bg1"/>
                </a:solidFill>
                <a:latin typeface="Arial" panose="020B0604020202020204" pitchFamily="34" charset="0"/>
                <a:ea typeface="+mj-ea"/>
                <a:cs typeface="Arial" panose="020B0604020202020204" pitchFamily="34" charset="0"/>
              </a:rPr>
              <a:t>Extracting Knowledge from Molten Salt Reactor Research Reports</a:t>
            </a:r>
            <a:br>
              <a:rPr lang="en-GB" sz="3200" dirty="0">
                <a:solidFill>
                  <a:schemeClr val="bg1"/>
                </a:solidFill>
                <a:latin typeface="Arial" panose="020B0604020202020204" pitchFamily="34" charset="0"/>
                <a:ea typeface="+mj-ea"/>
                <a:cs typeface="Arial" panose="020B0604020202020204" pitchFamily="34" charset="0"/>
              </a:rPr>
            </a:br>
            <a:endParaRPr lang="en-GB" sz="3200" dirty="0">
              <a:solidFill>
                <a:schemeClr val="bg1"/>
              </a:solidFill>
              <a:latin typeface="Arial" panose="020B0604020202020204" pitchFamily="34" charset="0"/>
              <a:ea typeface="+mj-ea"/>
              <a:cs typeface="Arial" panose="020B0604020202020204" pitchFamily="34" charset="0"/>
            </a:endParaRPr>
          </a:p>
        </p:txBody>
      </p:sp>
      <p:sp>
        <p:nvSpPr>
          <p:cNvPr id="4" name="TextBox 3">
            <a:extLst>
              <a:ext uri="{FF2B5EF4-FFF2-40B4-BE49-F238E27FC236}">
                <a16:creationId xmlns:a16="http://schemas.microsoft.com/office/drawing/2014/main" id="{9C29715F-0AAB-E4C2-BBDD-3BC5395E1BF5}"/>
              </a:ext>
            </a:extLst>
          </p:cNvPr>
          <p:cNvSpPr txBox="1"/>
          <p:nvPr/>
        </p:nvSpPr>
        <p:spPr>
          <a:xfrm>
            <a:off x="440077" y="2615324"/>
            <a:ext cx="11405213"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dirty="0"/>
              <a:t>Following are some examples where answers were given in less than 15 seconds:</a:t>
            </a:r>
          </a:p>
          <a:p>
            <a:endParaRPr lang="en-GB" dirty="0"/>
          </a:p>
          <a:p>
            <a:r>
              <a:rPr lang="en-GB" b="1" dirty="0"/>
              <a:t>Question 1: what is the strength of Inconel at elevated temperatures?</a:t>
            </a:r>
          </a:p>
          <a:p>
            <a:r>
              <a:rPr lang="en-GB" dirty="0"/>
              <a:t>In order of relevance, </a:t>
            </a:r>
            <a:r>
              <a:rPr lang="en-GB" dirty="0" err="1"/>
              <a:t>Goldfire</a:t>
            </a:r>
            <a:r>
              <a:rPr lang="en-GB" dirty="0"/>
              <a:t> identified 12 reports. </a:t>
            </a:r>
          </a:p>
          <a:p>
            <a:r>
              <a:rPr lang="en-GB" dirty="0"/>
              <a:t> </a:t>
            </a:r>
          </a:p>
          <a:p>
            <a:r>
              <a:rPr lang="en-GB" dirty="0"/>
              <a:t>At the top was ORNL-TM-0326 which included “The creep-rupture results for Inconel (Fig. 16)”</a:t>
            </a:r>
          </a:p>
          <a:p>
            <a:r>
              <a:rPr lang="en-GB" dirty="0"/>
              <a:t>ORNL 1515: I checked and found that page 66 of the ORNL-1515 report contains a table that gives ‘Strength of Inconel and Columbium at elevated temperatures. </a:t>
            </a:r>
          </a:p>
          <a:p>
            <a:endParaRPr lang="en-GB" dirty="0"/>
          </a:p>
        </p:txBody>
      </p:sp>
      <p:sp>
        <p:nvSpPr>
          <p:cNvPr id="6" name="TextBox 5">
            <a:extLst>
              <a:ext uri="{FF2B5EF4-FFF2-40B4-BE49-F238E27FC236}">
                <a16:creationId xmlns:a16="http://schemas.microsoft.com/office/drawing/2014/main" id="{3041DB99-1682-C8FF-1658-217BF8A9D0E8}"/>
              </a:ext>
            </a:extLst>
          </p:cNvPr>
          <p:cNvSpPr txBox="1"/>
          <p:nvPr/>
        </p:nvSpPr>
        <p:spPr>
          <a:xfrm>
            <a:off x="346710" y="1349679"/>
            <a:ext cx="8946377" cy="1200329"/>
          </a:xfrm>
          <a:prstGeom prst="rect">
            <a:avLst/>
          </a:prstGeom>
          <a:noFill/>
        </p:spPr>
        <p:txBody>
          <a:bodyPr wrap="square">
            <a:spAutoFit/>
          </a:bodyPr>
          <a:lstStyle/>
          <a:p>
            <a:pPr marL="285750" indent="-285750">
              <a:buFont typeface="Arial" panose="020B0604020202020204" pitchFamily="34" charset="0"/>
              <a:buChar char="•"/>
            </a:pPr>
            <a:r>
              <a:rPr lang="en-GB" dirty="0"/>
              <a:t>Scanned copies of 233 ORNL reports (about 3GB of data)</a:t>
            </a:r>
          </a:p>
          <a:p>
            <a:pPr marL="285750" indent="-285750">
              <a:buFont typeface="Arial" panose="020B0604020202020204" pitchFamily="34" charset="0"/>
              <a:buChar char="•"/>
            </a:pPr>
            <a:r>
              <a:rPr lang="en-GB" dirty="0" err="1"/>
              <a:t>Goldfire</a:t>
            </a:r>
            <a:r>
              <a:rPr lang="en-GB" dirty="0"/>
              <a:t> was used to create a knowledge base from these 233 reports. </a:t>
            </a:r>
          </a:p>
          <a:p>
            <a:pPr marL="285750" indent="-285750">
              <a:buFont typeface="Arial" panose="020B0604020202020204" pitchFamily="34" charset="0"/>
              <a:buChar char="•"/>
            </a:pPr>
            <a:r>
              <a:rPr lang="en-GB" dirty="0"/>
              <a:t>The software analysed all the reports which involves reading all the contents and creating a knowledge base which was done in 1 hour 12 minutes.</a:t>
            </a:r>
          </a:p>
        </p:txBody>
      </p:sp>
      <p:sp>
        <p:nvSpPr>
          <p:cNvPr id="8" name="TextBox 7">
            <a:extLst>
              <a:ext uri="{FF2B5EF4-FFF2-40B4-BE49-F238E27FC236}">
                <a16:creationId xmlns:a16="http://schemas.microsoft.com/office/drawing/2014/main" id="{7A0A5BF3-74DA-3AE9-1C9C-D172B1821687}"/>
              </a:ext>
            </a:extLst>
          </p:cNvPr>
          <p:cNvSpPr txBox="1"/>
          <p:nvPr/>
        </p:nvSpPr>
        <p:spPr>
          <a:xfrm>
            <a:off x="440077" y="5250302"/>
            <a:ext cx="11405213" cy="1477328"/>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b="1" dirty="0"/>
              <a:t>Question 2: coolant for salt to gas heat exchanger</a:t>
            </a:r>
          </a:p>
          <a:p>
            <a:r>
              <a:rPr lang="en-GB" dirty="0" err="1"/>
              <a:t>Goldfire</a:t>
            </a:r>
            <a:r>
              <a:rPr lang="en-GB" dirty="0"/>
              <a:t> identified ORNL-2605 as the most relevant report and quoted a summary from this report.</a:t>
            </a:r>
          </a:p>
          <a:p>
            <a:r>
              <a:rPr lang="en-GB" dirty="0"/>
              <a:t> </a:t>
            </a:r>
          </a:p>
          <a:p>
            <a:r>
              <a:rPr lang="en-GB" dirty="0"/>
              <a:t>Upon checking, I found that ORNL-2605 does discuss Helium, Hydrogen and steam as coolants for a salt to gas heat exchanger and identifies the one with best performance.</a:t>
            </a:r>
          </a:p>
        </p:txBody>
      </p:sp>
      <p:sp>
        <p:nvSpPr>
          <p:cNvPr id="9" name="Slide Number Placeholder 3">
            <a:extLst>
              <a:ext uri="{FF2B5EF4-FFF2-40B4-BE49-F238E27FC236}">
                <a16:creationId xmlns:a16="http://schemas.microsoft.com/office/drawing/2014/main" id="{ADD07045-462B-4B58-2BFC-46D0C0A827D0}"/>
              </a:ext>
            </a:extLst>
          </p:cNvPr>
          <p:cNvSpPr>
            <a:spLocks noGrp="1"/>
          </p:cNvSpPr>
          <p:nvPr>
            <p:ph type="sldNum" sz="quarter" idx="12"/>
          </p:nvPr>
        </p:nvSpPr>
        <p:spPr>
          <a:xfrm>
            <a:off x="11382375" y="6369050"/>
            <a:ext cx="742950" cy="365125"/>
          </a:xfrm>
        </p:spPr>
        <p:txBody>
          <a:bodyPr/>
          <a:lstStyle/>
          <a:p>
            <a:fld id="{54B68283-E25D-4BF9-A410-AB9FF98223FC}" type="slidenum">
              <a:rPr lang="en-US" smtClean="0"/>
              <a:t>18</a:t>
            </a:fld>
            <a:endParaRPr lang="en-US" dirty="0"/>
          </a:p>
        </p:txBody>
      </p:sp>
      <p:grpSp>
        <p:nvGrpSpPr>
          <p:cNvPr id="3" name="Group 2">
            <a:extLst>
              <a:ext uri="{FF2B5EF4-FFF2-40B4-BE49-F238E27FC236}">
                <a16:creationId xmlns:a16="http://schemas.microsoft.com/office/drawing/2014/main" id="{1929A532-6D46-0D63-81B3-A41FFA13B2E6}"/>
              </a:ext>
            </a:extLst>
          </p:cNvPr>
          <p:cNvGrpSpPr/>
          <p:nvPr/>
        </p:nvGrpSpPr>
        <p:grpSpPr>
          <a:xfrm>
            <a:off x="9884575" y="1292784"/>
            <a:ext cx="2191055" cy="1232199"/>
            <a:chOff x="8837641" y="2480989"/>
            <a:chExt cx="2191626" cy="1232520"/>
          </a:xfrm>
        </p:grpSpPr>
        <p:pic>
          <p:nvPicPr>
            <p:cNvPr id="5" name="Picture 4" descr="A close up of a sign&#10;&#10;Description automatically generated">
              <a:extLst>
                <a:ext uri="{FF2B5EF4-FFF2-40B4-BE49-F238E27FC236}">
                  <a16:creationId xmlns:a16="http://schemas.microsoft.com/office/drawing/2014/main" id="{21FF9B4C-3FD0-AC82-8F1B-1A604D5BB3E0}"/>
                </a:ext>
              </a:extLst>
            </p:cNvPr>
            <p:cNvPicPr>
              <a:picLocks noChangeAspect="1"/>
            </p:cNvPicPr>
            <p:nvPr/>
          </p:nvPicPr>
          <p:blipFill>
            <a:blip r:embed="rId2"/>
            <a:stretch>
              <a:fillRect/>
            </a:stretch>
          </p:blipFill>
          <p:spPr>
            <a:xfrm>
              <a:off x="9546200" y="2480989"/>
              <a:ext cx="744495" cy="776945"/>
            </a:xfrm>
            <a:prstGeom prst="rect">
              <a:avLst/>
            </a:prstGeom>
          </p:spPr>
        </p:pic>
        <p:sp>
          <p:nvSpPr>
            <p:cNvPr id="7" name="TextBox 6">
              <a:extLst>
                <a:ext uri="{FF2B5EF4-FFF2-40B4-BE49-F238E27FC236}">
                  <a16:creationId xmlns:a16="http://schemas.microsoft.com/office/drawing/2014/main" id="{FCD2AF6A-CFDB-C7F8-2003-E44B3293C98F}"/>
                </a:ext>
              </a:extLst>
            </p:cNvPr>
            <p:cNvSpPr txBox="1"/>
            <p:nvPr/>
          </p:nvSpPr>
          <p:spPr>
            <a:xfrm>
              <a:off x="8837641" y="3282622"/>
              <a:ext cx="2191626" cy="430887"/>
            </a:xfrm>
            <a:prstGeom prst="rect">
              <a:avLst/>
            </a:prstGeom>
            <a:noFill/>
          </p:spPr>
          <p:txBody>
            <a:bodyPr wrap="none" rtlCol="0">
              <a:spAutoFit/>
            </a:bodyPr>
            <a:lstStyle/>
            <a:p>
              <a:r>
                <a:rPr lang="en-US" sz="1100" b="1" dirty="0">
                  <a:solidFill>
                    <a:schemeClr val="tx2"/>
                  </a:solidFill>
                  <a:latin typeface="Avenir Next LT Pro" panose="020B0504020202020204" pitchFamily="34" charset="0"/>
                </a:rPr>
                <a:t>Cognitive Search Intelligence</a:t>
              </a:r>
            </a:p>
            <a:p>
              <a:pPr algn="ctr"/>
              <a:r>
                <a:rPr lang="en-US" sz="1100" dirty="0">
                  <a:solidFill>
                    <a:schemeClr val="tx2"/>
                  </a:solidFill>
                  <a:latin typeface="Avenir Next LT Pro" panose="020B0504020202020204" pitchFamily="34" charset="0"/>
                </a:rPr>
                <a:t>Intelligence Automated</a:t>
              </a:r>
            </a:p>
          </p:txBody>
        </p:sp>
      </p:grpSp>
      <p:sp>
        <p:nvSpPr>
          <p:cNvPr id="10" name="Footer Placeholder 1">
            <a:extLst>
              <a:ext uri="{FF2B5EF4-FFF2-40B4-BE49-F238E27FC236}">
                <a16:creationId xmlns:a16="http://schemas.microsoft.com/office/drawing/2014/main" id="{DE5075DC-8E16-7623-F6CD-EF8CB8E96625}"/>
              </a:ext>
            </a:extLst>
          </p:cNvPr>
          <p:cNvSpPr txBox="1">
            <a:spLocks/>
          </p:cNvSpPr>
          <p:nvPr/>
        </p:nvSpPr>
        <p:spPr>
          <a:xfrm>
            <a:off x="6256435" y="6412160"/>
            <a:ext cx="2708661"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i="1" cap="all" dirty="0">
                <a:solidFill>
                  <a:schemeClr val="accent2"/>
                </a:solidFill>
              </a:rPr>
              <a:t>Prof. Nawal K Prinja</a:t>
            </a:r>
          </a:p>
        </p:txBody>
      </p:sp>
    </p:spTree>
    <p:extLst>
      <p:ext uri="{BB962C8B-B14F-4D97-AF65-F5344CB8AC3E}">
        <p14:creationId xmlns:p14="http://schemas.microsoft.com/office/powerpoint/2010/main" val="332831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228C1-B483-5612-5DAD-9F8A623FBDE3}"/>
              </a:ext>
            </a:extLst>
          </p:cNvPr>
          <p:cNvSpPr>
            <a:spLocks noGrp="1"/>
          </p:cNvSpPr>
          <p:nvPr>
            <p:ph type="title"/>
          </p:nvPr>
        </p:nvSpPr>
        <p:spPr/>
        <p:txBody>
          <a:bodyPr>
            <a:normAutofit/>
          </a:bodyPr>
          <a:lstStyle/>
          <a:p>
            <a:r>
              <a:rPr lang="en-GB" sz="2900" dirty="0">
                <a:solidFill>
                  <a:schemeClr val="bg1"/>
                </a:solidFill>
                <a:latin typeface="Arial" panose="020B0604020202020204" pitchFamily="34" charset="0"/>
                <a:ea typeface="+mj-ea"/>
                <a:cs typeface="Arial" panose="020B0604020202020204" pitchFamily="34" charset="0"/>
              </a:rPr>
              <a:t>The Archive Project</a:t>
            </a:r>
          </a:p>
        </p:txBody>
      </p:sp>
      <p:sp>
        <p:nvSpPr>
          <p:cNvPr id="4" name="TextBox 3">
            <a:extLst>
              <a:ext uri="{FF2B5EF4-FFF2-40B4-BE49-F238E27FC236}">
                <a16:creationId xmlns:a16="http://schemas.microsoft.com/office/drawing/2014/main" id="{580BCE29-C462-7DE3-7154-0D8E3AA0AF8D}"/>
              </a:ext>
            </a:extLst>
          </p:cNvPr>
          <p:cNvSpPr txBox="1"/>
          <p:nvPr/>
        </p:nvSpPr>
        <p:spPr>
          <a:xfrm>
            <a:off x="452063" y="1652038"/>
            <a:ext cx="10592656" cy="1938992"/>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000" b="1" dirty="0"/>
              <a:t>Background:</a:t>
            </a:r>
          </a:p>
          <a:p>
            <a:pPr marL="285750" indent="-285750">
              <a:buFont typeface="Arial" panose="020B0604020202020204" pitchFamily="34" charset="0"/>
              <a:buChar char="•"/>
            </a:pPr>
            <a:r>
              <a:rPr lang="en-GB" sz="2000" dirty="0"/>
              <a:t>The Energy, Security &amp; Technology (ES&amp;T) business unit within Jacobs currently has approximately 25,000 boxes held in a secured offsite storage location. </a:t>
            </a:r>
          </a:p>
          <a:p>
            <a:pPr marL="285750" indent="-285750">
              <a:buFont typeface="Arial" panose="020B0604020202020204" pitchFamily="34" charset="0"/>
              <a:buChar char="•"/>
            </a:pPr>
            <a:r>
              <a:rPr lang="en-GB" sz="2000" dirty="0"/>
              <a:t>These boxes contain information relating to nuclear projects, dating back over 40+ years. </a:t>
            </a:r>
          </a:p>
          <a:p>
            <a:pPr marL="285750" indent="-285750">
              <a:buFont typeface="Arial" panose="020B0604020202020204" pitchFamily="34" charset="0"/>
              <a:buChar char="•"/>
            </a:pPr>
            <a:r>
              <a:rPr lang="en-GB" sz="2000" dirty="0"/>
              <a:t>The information contained within these boxes could be vital to support future research and projects.</a:t>
            </a:r>
          </a:p>
        </p:txBody>
      </p:sp>
      <p:sp>
        <p:nvSpPr>
          <p:cNvPr id="6" name="TextBox 5">
            <a:extLst>
              <a:ext uri="{FF2B5EF4-FFF2-40B4-BE49-F238E27FC236}">
                <a16:creationId xmlns:a16="http://schemas.microsoft.com/office/drawing/2014/main" id="{9F269E86-838B-E236-73FF-89A83D29C10A}"/>
              </a:ext>
            </a:extLst>
          </p:cNvPr>
          <p:cNvSpPr txBox="1"/>
          <p:nvPr/>
        </p:nvSpPr>
        <p:spPr>
          <a:xfrm>
            <a:off x="452063" y="3976099"/>
            <a:ext cx="8870841" cy="2215991"/>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GB" sz="2000" b="1" dirty="0"/>
              <a:t>The Project:</a:t>
            </a:r>
          </a:p>
          <a:p>
            <a:pPr marL="285750" indent="-285750">
              <a:buFont typeface="Arial" panose="020B0604020202020204" pitchFamily="34" charset="0"/>
              <a:buChar char="•"/>
            </a:pPr>
            <a:r>
              <a:rPr lang="en-GB" sz="2000" dirty="0"/>
              <a:t>200 boxes were identified and retrieved from the archives.</a:t>
            </a:r>
          </a:p>
          <a:p>
            <a:pPr marL="285750" indent="-285750">
              <a:buFont typeface="Arial" panose="020B0604020202020204" pitchFamily="34" charset="0"/>
              <a:buChar char="•"/>
            </a:pPr>
            <a:r>
              <a:rPr lang="en-GB" sz="2000" dirty="0"/>
              <a:t>2943 documents from these 200 boxes were scanned and converted into pdf files.</a:t>
            </a:r>
          </a:p>
          <a:p>
            <a:pPr marL="285750" indent="-285750">
              <a:buFont typeface="Arial" panose="020B0604020202020204" pitchFamily="34" charset="0"/>
              <a:buChar char="•"/>
            </a:pPr>
            <a:r>
              <a:rPr lang="en-GB" sz="2000" dirty="0"/>
              <a:t>In total nearly half a million pages of information was converted into a ‘Knowledge Base’ by </a:t>
            </a:r>
            <a:r>
              <a:rPr lang="en-GB" sz="2000" dirty="0" err="1"/>
              <a:t>Goldfire</a:t>
            </a:r>
            <a:r>
              <a:rPr lang="en-GB" dirty="0"/>
              <a:t>.</a:t>
            </a:r>
          </a:p>
          <a:p>
            <a:r>
              <a:rPr lang="en-GB" dirty="0"/>
              <a:t> </a:t>
            </a:r>
          </a:p>
        </p:txBody>
      </p:sp>
      <p:sp>
        <p:nvSpPr>
          <p:cNvPr id="11" name="Slide Number Placeholder 3">
            <a:extLst>
              <a:ext uri="{FF2B5EF4-FFF2-40B4-BE49-F238E27FC236}">
                <a16:creationId xmlns:a16="http://schemas.microsoft.com/office/drawing/2014/main" id="{E2B2FB12-F2A9-90ED-CD1F-170602B2DA34}"/>
              </a:ext>
            </a:extLst>
          </p:cNvPr>
          <p:cNvSpPr>
            <a:spLocks noGrp="1"/>
          </p:cNvSpPr>
          <p:nvPr>
            <p:ph type="sldNum" sz="quarter" idx="12"/>
          </p:nvPr>
        </p:nvSpPr>
        <p:spPr>
          <a:xfrm>
            <a:off x="11382375" y="6369050"/>
            <a:ext cx="742950" cy="365125"/>
          </a:xfrm>
        </p:spPr>
        <p:txBody>
          <a:bodyPr/>
          <a:lstStyle/>
          <a:p>
            <a:fld id="{54B68283-E25D-4BF9-A410-AB9FF98223FC}" type="slidenum">
              <a:rPr lang="en-US" smtClean="0"/>
              <a:t>19</a:t>
            </a:fld>
            <a:endParaRPr lang="en-US" dirty="0"/>
          </a:p>
        </p:txBody>
      </p:sp>
      <p:pic>
        <p:nvPicPr>
          <p:cNvPr id="3" name="Picture 2" descr="A green text on a black background&#10;&#10;Description automatically generated">
            <a:extLst>
              <a:ext uri="{FF2B5EF4-FFF2-40B4-BE49-F238E27FC236}">
                <a16:creationId xmlns:a16="http://schemas.microsoft.com/office/drawing/2014/main" id="{09A1FE9D-FA2C-4497-B9D5-AD97962ED3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9018" y="376086"/>
            <a:ext cx="1713186" cy="424014"/>
          </a:xfrm>
          <a:prstGeom prst="rect">
            <a:avLst/>
          </a:prstGeom>
        </p:spPr>
      </p:pic>
      <p:grpSp>
        <p:nvGrpSpPr>
          <p:cNvPr id="5" name="Group 4">
            <a:extLst>
              <a:ext uri="{FF2B5EF4-FFF2-40B4-BE49-F238E27FC236}">
                <a16:creationId xmlns:a16="http://schemas.microsoft.com/office/drawing/2014/main" id="{41B50EE7-466D-7F4F-BF70-EC1ED0BA14B4}"/>
              </a:ext>
            </a:extLst>
          </p:cNvPr>
          <p:cNvGrpSpPr/>
          <p:nvPr/>
        </p:nvGrpSpPr>
        <p:grpSpPr>
          <a:xfrm>
            <a:off x="9695611" y="4324219"/>
            <a:ext cx="2191055" cy="1232199"/>
            <a:chOff x="8837641" y="2480989"/>
            <a:chExt cx="2191626" cy="1232520"/>
          </a:xfrm>
        </p:grpSpPr>
        <p:pic>
          <p:nvPicPr>
            <p:cNvPr id="7" name="Picture 6" descr="A close up of a sign&#10;&#10;Description automatically generated">
              <a:extLst>
                <a:ext uri="{FF2B5EF4-FFF2-40B4-BE49-F238E27FC236}">
                  <a16:creationId xmlns:a16="http://schemas.microsoft.com/office/drawing/2014/main" id="{D2027EC7-2A0A-EC54-0AA9-374851AEF6B9}"/>
                </a:ext>
              </a:extLst>
            </p:cNvPr>
            <p:cNvPicPr>
              <a:picLocks noChangeAspect="1"/>
            </p:cNvPicPr>
            <p:nvPr/>
          </p:nvPicPr>
          <p:blipFill>
            <a:blip r:embed="rId3"/>
            <a:stretch>
              <a:fillRect/>
            </a:stretch>
          </p:blipFill>
          <p:spPr>
            <a:xfrm>
              <a:off x="9546200" y="2480989"/>
              <a:ext cx="744495" cy="776945"/>
            </a:xfrm>
            <a:prstGeom prst="rect">
              <a:avLst/>
            </a:prstGeom>
          </p:spPr>
        </p:pic>
        <p:sp>
          <p:nvSpPr>
            <p:cNvPr id="8" name="TextBox 7">
              <a:extLst>
                <a:ext uri="{FF2B5EF4-FFF2-40B4-BE49-F238E27FC236}">
                  <a16:creationId xmlns:a16="http://schemas.microsoft.com/office/drawing/2014/main" id="{5FF76E54-4EF1-429A-7DD9-B7D822DFE5A4}"/>
                </a:ext>
              </a:extLst>
            </p:cNvPr>
            <p:cNvSpPr txBox="1"/>
            <p:nvPr/>
          </p:nvSpPr>
          <p:spPr>
            <a:xfrm>
              <a:off x="8837641" y="3282622"/>
              <a:ext cx="2191626" cy="430887"/>
            </a:xfrm>
            <a:prstGeom prst="rect">
              <a:avLst/>
            </a:prstGeom>
            <a:noFill/>
          </p:spPr>
          <p:txBody>
            <a:bodyPr wrap="none" rtlCol="0">
              <a:spAutoFit/>
            </a:bodyPr>
            <a:lstStyle/>
            <a:p>
              <a:r>
                <a:rPr lang="en-US" sz="1100" b="1" dirty="0">
                  <a:solidFill>
                    <a:schemeClr val="tx2"/>
                  </a:solidFill>
                  <a:latin typeface="Avenir Next LT Pro" panose="020B0504020202020204" pitchFamily="34" charset="0"/>
                </a:rPr>
                <a:t>Cognitive Search Intelligence</a:t>
              </a:r>
            </a:p>
            <a:p>
              <a:pPr algn="ctr"/>
              <a:r>
                <a:rPr lang="en-US" sz="1100" dirty="0">
                  <a:solidFill>
                    <a:schemeClr val="tx2"/>
                  </a:solidFill>
                  <a:latin typeface="Avenir Next LT Pro" panose="020B0504020202020204" pitchFamily="34" charset="0"/>
                </a:rPr>
                <a:t>Intelligence Automated</a:t>
              </a:r>
            </a:p>
          </p:txBody>
        </p:sp>
      </p:grpSp>
    </p:spTree>
    <p:extLst>
      <p:ext uri="{BB962C8B-B14F-4D97-AF65-F5344CB8AC3E}">
        <p14:creationId xmlns:p14="http://schemas.microsoft.com/office/powerpoint/2010/main" val="540868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539F9C1-811F-4FE5-A656-1616D6F16D44}"/>
              </a:ext>
            </a:extLst>
          </p:cNvPr>
          <p:cNvSpPr>
            <a:spLocks noGrp="1"/>
          </p:cNvSpPr>
          <p:nvPr>
            <p:ph type="ctrTitle"/>
          </p:nvPr>
        </p:nvSpPr>
        <p:spPr>
          <a:xfrm>
            <a:off x="1162878" y="1122363"/>
            <a:ext cx="9505122" cy="2387600"/>
          </a:xfrm>
        </p:spPr>
        <p:txBody>
          <a:bodyPr>
            <a:normAutofit fontScale="90000"/>
          </a:bodyPr>
          <a:lstStyle/>
          <a:p>
            <a:br>
              <a:rPr lang="en-GB" dirty="0"/>
            </a:br>
            <a:br>
              <a:rPr lang="en-GB" dirty="0"/>
            </a:br>
            <a:r>
              <a:rPr lang="en-GB" dirty="0"/>
              <a:t>AI FOR DESIGN, ENGINEERING, CONSTRUCTION, AND OPERATION OF SMRS</a:t>
            </a:r>
          </a:p>
        </p:txBody>
      </p:sp>
      <p:sp>
        <p:nvSpPr>
          <p:cNvPr id="5" name="Subtitle 4">
            <a:extLst>
              <a:ext uri="{FF2B5EF4-FFF2-40B4-BE49-F238E27FC236}">
                <a16:creationId xmlns:a16="http://schemas.microsoft.com/office/drawing/2014/main" id="{831E5A99-86B7-4696-9D98-C28D48D14812}"/>
              </a:ext>
            </a:extLst>
          </p:cNvPr>
          <p:cNvSpPr>
            <a:spLocks noGrp="1"/>
          </p:cNvSpPr>
          <p:nvPr>
            <p:ph type="subTitle" idx="1"/>
          </p:nvPr>
        </p:nvSpPr>
        <p:spPr>
          <a:xfrm>
            <a:off x="1524000" y="3602038"/>
            <a:ext cx="9144000" cy="2250122"/>
          </a:xfrm>
        </p:spPr>
        <p:txBody>
          <a:bodyPr>
            <a:normAutofit fontScale="92500"/>
          </a:bodyPr>
          <a:lstStyle/>
          <a:p>
            <a:r>
              <a:rPr lang="en-GB" dirty="0"/>
              <a:t>Prof. NAWAL K. PRINJA</a:t>
            </a:r>
          </a:p>
          <a:p>
            <a:br>
              <a:rPr lang="en-GB" dirty="0"/>
            </a:br>
            <a:r>
              <a:rPr lang="en-GB" dirty="0"/>
              <a:t>Technology Director, Energy &amp; Environment International, Amentum</a:t>
            </a:r>
          </a:p>
          <a:p>
            <a:r>
              <a:rPr lang="en-GB" sz="1800" dirty="0"/>
              <a:t>(previously Jacobs Clean Energy) </a:t>
            </a:r>
            <a:br>
              <a:rPr lang="en-GB" dirty="0"/>
            </a:br>
            <a:r>
              <a:rPr lang="en-GB" dirty="0"/>
              <a:t>Booths Park, Knutsford, WA16 8QZ, UK</a:t>
            </a:r>
            <a:br>
              <a:rPr lang="en-GB" dirty="0"/>
            </a:br>
            <a:r>
              <a:rPr lang="en-GB" dirty="0"/>
              <a:t>email: nawal.prinja@jacobs.com</a:t>
            </a:r>
          </a:p>
        </p:txBody>
      </p:sp>
      <p:pic>
        <p:nvPicPr>
          <p:cNvPr id="3" name="Picture 2" descr="A green text on a black background&#10;&#10;Description automatically generated">
            <a:extLst>
              <a:ext uri="{FF2B5EF4-FFF2-40B4-BE49-F238E27FC236}">
                <a16:creationId xmlns:a16="http://schemas.microsoft.com/office/drawing/2014/main" id="{96EA6113-99B8-3784-19BB-DA3E2AECDF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44607" y="137423"/>
            <a:ext cx="3258207" cy="806406"/>
          </a:xfrm>
          <a:prstGeom prst="rect">
            <a:avLst/>
          </a:prstGeom>
        </p:spPr>
      </p:pic>
    </p:spTree>
    <p:extLst>
      <p:ext uri="{BB962C8B-B14F-4D97-AF65-F5344CB8AC3E}">
        <p14:creationId xmlns:p14="http://schemas.microsoft.com/office/powerpoint/2010/main" val="14497615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23C2A-67D8-C1E4-EB2E-D4AB513C8F90}"/>
              </a:ext>
            </a:extLst>
          </p:cNvPr>
          <p:cNvSpPr>
            <a:spLocks noGrp="1"/>
          </p:cNvSpPr>
          <p:nvPr>
            <p:ph type="title"/>
          </p:nvPr>
        </p:nvSpPr>
        <p:spPr>
          <a:xfrm>
            <a:off x="529118" y="153035"/>
            <a:ext cx="10515600" cy="933739"/>
          </a:xfrm>
        </p:spPr>
        <p:txBody>
          <a:bodyPr>
            <a:normAutofit/>
          </a:bodyPr>
          <a:lstStyle/>
          <a:p>
            <a:r>
              <a:rPr lang="en-GB" sz="2900" dirty="0">
                <a:solidFill>
                  <a:schemeClr val="bg1"/>
                </a:solidFill>
                <a:latin typeface="Arial" panose="020B0604020202020204" pitchFamily="34" charset="0"/>
                <a:ea typeface="+mj-ea"/>
                <a:cs typeface="Arial" panose="020B0604020202020204" pitchFamily="34" charset="0"/>
              </a:rPr>
              <a:t>The Archive Project : Testing and Performance</a:t>
            </a:r>
          </a:p>
        </p:txBody>
      </p:sp>
      <p:sp>
        <p:nvSpPr>
          <p:cNvPr id="3" name="TextBox 2">
            <a:extLst>
              <a:ext uri="{FF2B5EF4-FFF2-40B4-BE49-F238E27FC236}">
                <a16:creationId xmlns:a16="http://schemas.microsoft.com/office/drawing/2014/main" id="{212CA069-8E43-374A-24FD-A168E9A06CA2}"/>
              </a:ext>
            </a:extLst>
          </p:cNvPr>
          <p:cNvSpPr txBox="1"/>
          <p:nvPr/>
        </p:nvSpPr>
        <p:spPr>
          <a:xfrm>
            <a:off x="346710" y="1369148"/>
            <a:ext cx="11324733" cy="3847207"/>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GB" sz="2800" b="1" u="sng" dirty="0"/>
              <a:t>Testing:</a:t>
            </a:r>
          </a:p>
          <a:p>
            <a:endParaRPr lang="en-GB" dirty="0"/>
          </a:p>
          <a:p>
            <a:r>
              <a:rPr lang="en-GB" b="1" dirty="0"/>
              <a:t>Q: Why did graphite core bricks crack?</a:t>
            </a:r>
          </a:p>
          <a:p>
            <a:r>
              <a:rPr lang="en-GB" dirty="0"/>
              <a:t>488 results were obtained broken down into various categories according to author, topics etc. The top (most relevant) answer was technically correct and precise.</a:t>
            </a:r>
          </a:p>
          <a:p>
            <a:endParaRPr lang="en-GB" dirty="0"/>
          </a:p>
          <a:p>
            <a:r>
              <a:rPr lang="en-GB" b="1" dirty="0"/>
              <a:t>Q: Bore hole investigation at Sellafield site.</a:t>
            </a:r>
          </a:p>
          <a:p>
            <a:r>
              <a:rPr lang="en-GB" dirty="0"/>
              <a:t>117 results were found. We were able to locate the report and the page containing details of a specific bore hole.</a:t>
            </a:r>
          </a:p>
          <a:p>
            <a:endParaRPr lang="en-GB" dirty="0"/>
          </a:p>
          <a:p>
            <a:endParaRPr lang="en-GB" dirty="0"/>
          </a:p>
          <a:p>
            <a:r>
              <a:rPr lang="en-GB" b="1" dirty="0"/>
              <a:t>Q: Sizewell B thick and thin liner joint liner assessment.</a:t>
            </a:r>
          </a:p>
          <a:p>
            <a:r>
              <a:rPr lang="en-GB" dirty="0"/>
              <a:t>This query was related to weld joint connecting thick and thin steel plates used to line the inside of the </a:t>
            </a:r>
            <a:r>
              <a:rPr lang="en-GB" dirty="0" err="1"/>
              <a:t>Siz</a:t>
            </a:r>
            <a:r>
              <a:rPr lang="en-GB" dirty="0"/>
              <a:t> B containment. 15 results were found and a report on Sizewell B pressure boundary review was quoted. </a:t>
            </a:r>
          </a:p>
        </p:txBody>
      </p:sp>
      <p:sp>
        <p:nvSpPr>
          <p:cNvPr id="5" name="TextBox 4">
            <a:extLst>
              <a:ext uri="{FF2B5EF4-FFF2-40B4-BE49-F238E27FC236}">
                <a16:creationId xmlns:a16="http://schemas.microsoft.com/office/drawing/2014/main" id="{1073B6A1-0138-028D-5296-8EBFADEB1644}"/>
              </a:ext>
            </a:extLst>
          </p:cNvPr>
          <p:cNvSpPr txBox="1"/>
          <p:nvPr/>
        </p:nvSpPr>
        <p:spPr>
          <a:xfrm>
            <a:off x="346710" y="5375737"/>
            <a:ext cx="9742469" cy="1077218"/>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GB" sz="2800" b="1" u="sng" dirty="0"/>
              <a:t>Performance:</a:t>
            </a:r>
          </a:p>
          <a:p>
            <a:endParaRPr lang="en-GB" dirty="0"/>
          </a:p>
          <a:p>
            <a:r>
              <a:rPr lang="en-GB" dirty="0"/>
              <a:t>Each search took less than 20 seconds to complete. A manual search would have taken days !!</a:t>
            </a:r>
          </a:p>
        </p:txBody>
      </p:sp>
      <p:pic>
        <p:nvPicPr>
          <p:cNvPr id="4" name="Picture 3" descr="A green text on a black background&#10;&#10;Description automatically generated">
            <a:extLst>
              <a:ext uri="{FF2B5EF4-FFF2-40B4-BE49-F238E27FC236}">
                <a16:creationId xmlns:a16="http://schemas.microsoft.com/office/drawing/2014/main" id="{5BC511A0-9872-3B34-2CBC-D0BCFC4574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6060" y="1355485"/>
            <a:ext cx="1713186" cy="424014"/>
          </a:xfrm>
          <a:prstGeom prst="rect">
            <a:avLst/>
          </a:prstGeom>
        </p:spPr>
      </p:pic>
    </p:spTree>
    <p:extLst>
      <p:ext uri="{BB962C8B-B14F-4D97-AF65-F5344CB8AC3E}">
        <p14:creationId xmlns:p14="http://schemas.microsoft.com/office/powerpoint/2010/main" val="19964372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A2BD6DFC-4280-4B0F-BEF6-7300C1764B44}"/>
              </a:ext>
            </a:extLst>
          </p:cNvPr>
          <p:cNvSpPr>
            <a:spLocks noGrp="1"/>
          </p:cNvSpPr>
          <p:nvPr>
            <p:ph type="subTitle" idx="1"/>
          </p:nvPr>
        </p:nvSpPr>
        <p:spPr>
          <a:xfrm>
            <a:off x="540025" y="1504881"/>
            <a:ext cx="9945757" cy="1655762"/>
          </a:xfrm>
        </p:spPr>
        <p:txBody>
          <a:bodyPr>
            <a:normAutofit fontScale="92500" lnSpcReduction="10000"/>
          </a:bodyPr>
          <a:lstStyle/>
          <a:p>
            <a:pPr algn="l"/>
            <a:r>
              <a:rPr lang="en-GB" sz="2600" b="1" dirty="0"/>
              <a:t>Cogeneration : </a:t>
            </a:r>
          </a:p>
          <a:p>
            <a:pPr marL="342900" indent="-342900" algn="l">
              <a:buFont typeface="Arial" panose="020B0604020202020204" pitchFamily="34" charset="0"/>
              <a:buChar char="•"/>
            </a:pPr>
            <a:r>
              <a:rPr lang="en-GB" dirty="0"/>
              <a:t>Balance between process heat and electricity generation</a:t>
            </a:r>
          </a:p>
          <a:p>
            <a:pPr marL="342900" indent="-342900" algn="l">
              <a:buFont typeface="Arial" panose="020B0604020202020204" pitchFamily="34" charset="0"/>
              <a:buChar char="•"/>
            </a:pPr>
            <a:r>
              <a:rPr lang="en-GB" dirty="0"/>
              <a:t>AI to help monitor and control</a:t>
            </a:r>
          </a:p>
          <a:p>
            <a:pPr marL="342900" indent="-342900" algn="l">
              <a:buFont typeface="Arial" panose="020B0604020202020204" pitchFamily="34" charset="0"/>
              <a:buChar char="•"/>
            </a:pPr>
            <a:r>
              <a:rPr lang="en-GB" dirty="0"/>
              <a:t>Physics Informed Neural Networks (PINNs) for nuclear reactor performance</a:t>
            </a:r>
          </a:p>
          <a:p>
            <a:pPr algn="l"/>
            <a:endParaRPr lang="en-GB" dirty="0"/>
          </a:p>
          <a:p>
            <a:pPr algn="l"/>
            <a:endParaRPr lang="en-GB" dirty="0"/>
          </a:p>
          <a:p>
            <a:pPr algn="l"/>
            <a:endParaRPr lang="en-GB" dirty="0"/>
          </a:p>
          <a:p>
            <a:pPr algn="l"/>
            <a:endParaRPr lang="en-GB" dirty="0"/>
          </a:p>
          <a:p>
            <a:pPr algn="l"/>
            <a:endParaRPr lang="en-GB" dirty="0"/>
          </a:p>
        </p:txBody>
      </p:sp>
      <p:sp>
        <p:nvSpPr>
          <p:cNvPr id="5" name="Title 1">
            <a:extLst>
              <a:ext uri="{FF2B5EF4-FFF2-40B4-BE49-F238E27FC236}">
                <a16:creationId xmlns:a16="http://schemas.microsoft.com/office/drawing/2014/main" id="{C42CE29D-9084-F8EF-EDDC-4A27FF40EBB6}"/>
              </a:ext>
            </a:extLst>
          </p:cNvPr>
          <p:cNvSpPr txBox="1">
            <a:spLocks/>
          </p:cNvSpPr>
          <p:nvPr/>
        </p:nvSpPr>
        <p:spPr>
          <a:xfrm>
            <a:off x="255103" y="230551"/>
            <a:ext cx="10515600" cy="737616"/>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Non-Electric Applications and Load Following</a:t>
            </a:r>
            <a:endParaRPr lang="en-GB" b="1" i="0" dirty="0">
              <a:solidFill>
                <a:schemeClr val="bg1"/>
              </a:solidFill>
              <a:latin typeface="Arial" panose="020B0604020202020204" pitchFamily="34" charset="0"/>
              <a:cs typeface="Arial" panose="020B0604020202020204" pitchFamily="34" charset="0"/>
            </a:endParaRPr>
          </a:p>
        </p:txBody>
      </p:sp>
      <p:sp>
        <p:nvSpPr>
          <p:cNvPr id="4" name="Subtitle 2">
            <a:extLst>
              <a:ext uri="{FF2B5EF4-FFF2-40B4-BE49-F238E27FC236}">
                <a16:creationId xmlns:a16="http://schemas.microsoft.com/office/drawing/2014/main" id="{C29456E8-EC72-F0DB-65B0-59A29E573DE5}"/>
              </a:ext>
            </a:extLst>
          </p:cNvPr>
          <p:cNvSpPr txBox="1">
            <a:spLocks/>
          </p:cNvSpPr>
          <p:nvPr/>
        </p:nvSpPr>
        <p:spPr>
          <a:xfrm>
            <a:off x="540025" y="3697357"/>
            <a:ext cx="9945757" cy="1655762"/>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600" b="1" dirty="0"/>
              <a:t>Load Following : </a:t>
            </a:r>
          </a:p>
          <a:p>
            <a:pPr marL="342900" indent="-342900" algn="l">
              <a:buFont typeface="Arial" panose="020B0604020202020204" pitchFamily="34" charset="0"/>
              <a:buChar char="•"/>
            </a:pPr>
            <a:r>
              <a:rPr lang="en-GB" dirty="0"/>
              <a:t>To help with power control</a:t>
            </a:r>
          </a:p>
          <a:p>
            <a:pPr marL="342900" indent="-342900" algn="l">
              <a:buFont typeface="Arial" panose="020B0604020202020204" pitchFamily="34" charset="0"/>
              <a:buChar char="•"/>
            </a:pPr>
            <a:r>
              <a:rPr lang="en-GB" dirty="0"/>
              <a:t>Help contribute to grid stability</a:t>
            </a:r>
          </a:p>
          <a:p>
            <a:pPr marL="342900" indent="-342900" algn="l">
              <a:buFont typeface="Arial" panose="020B0604020202020204" pitchFamily="34" charset="0"/>
              <a:buChar char="•"/>
            </a:pPr>
            <a:r>
              <a:rPr lang="en-GB" dirty="0"/>
              <a:t>Start up and shut down systems</a:t>
            </a:r>
          </a:p>
          <a:p>
            <a:pPr algn="l"/>
            <a:endParaRPr lang="en-GB" dirty="0"/>
          </a:p>
          <a:p>
            <a:pPr algn="l"/>
            <a:endParaRPr lang="en-GB" dirty="0"/>
          </a:p>
          <a:p>
            <a:pPr algn="l"/>
            <a:endParaRPr lang="en-GB" dirty="0"/>
          </a:p>
          <a:p>
            <a:pPr algn="l"/>
            <a:endParaRPr lang="en-GB" dirty="0"/>
          </a:p>
          <a:p>
            <a:pPr algn="l"/>
            <a:endParaRPr lang="en-GB" dirty="0"/>
          </a:p>
        </p:txBody>
      </p:sp>
      <p:sp>
        <p:nvSpPr>
          <p:cNvPr id="2" name="Footer Placeholder 1">
            <a:extLst>
              <a:ext uri="{FF2B5EF4-FFF2-40B4-BE49-F238E27FC236}">
                <a16:creationId xmlns:a16="http://schemas.microsoft.com/office/drawing/2014/main" id="{017086D9-F586-60F6-BE21-72BB7042761E}"/>
              </a:ext>
            </a:extLst>
          </p:cNvPr>
          <p:cNvSpPr txBox="1">
            <a:spLocks/>
          </p:cNvSpPr>
          <p:nvPr/>
        </p:nvSpPr>
        <p:spPr>
          <a:xfrm>
            <a:off x="6256435" y="6412160"/>
            <a:ext cx="2708661"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i="1" cap="all" dirty="0">
                <a:solidFill>
                  <a:schemeClr val="accent2"/>
                </a:solidFill>
              </a:rPr>
              <a:t>Prof. Nawal K Prinja</a:t>
            </a:r>
          </a:p>
        </p:txBody>
      </p:sp>
    </p:spTree>
    <p:extLst>
      <p:ext uri="{BB962C8B-B14F-4D97-AF65-F5344CB8AC3E}">
        <p14:creationId xmlns:p14="http://schemas.microsoft.com/office/powerpoint/2010/main" val="3425681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1CD44-A6E0-B009-7DB2-EC5F2C4A9B4B}"/>
              </a:ext>
            </a:extLst>
          </p:cNvPr>
          <p:cNvSpPr txBox="1">
            <a:spLocks/>
          </p:cNvSpPr>
          <p:nvPr/>
        </p:nvSpPr>
        <p:spPr>
          <a:xfrm>
            <a:off x="332629" y="249803"/>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solidFill>
                  <a:schemeClr val="bg1"/>
                </a:solidFill>
                <a:latin typeface="Arial" panose="020B0604020202020204" pitchFamily="34" charset="0"/>
                <a:cs typeface="Arial" panose="020B0604020202020204" pitchFamily="34" charset="0"/>
              </a:rPr>
              <a:t>Conclusions</a:t>
            </a:r>
            <a:endParaRPr lang="en-GB" b="1" i="0" dirty="0">
              <a:solidFill>
                <a:schemeClr val="bg1"/>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69C69951-4E34-95E4-2A18-1C711085A93B}"/>
              </a:ext>
            </a:extLst>
          </p:cNvPr>
          <p:cNvSpPr txBox="1"/>
          <p:nvPr/>
        </p:nvSpPr>
        <p:spPr>
          <a:xfrm>
            <a:off x="474593" y="1502179"/>
            <a:ext cx="10687050" cy="4893647"/>
          </a:xfrm>
          <a:prstGeom prst="rect">
            <a:avLst/>
          </a:prstGeom>
          <a:noFill/>
        </p:spPr>
        <p:txBody>
          <a:bodyPr wrap="square">
            <a:spAutoFit/>
          </a:bodyPr>
          <a:lstStyle/>
          <a:p>
            <a:pPr marL="342900" indent="-342900">
              <a:buFont typeface="Arial" panose="020B0604020202020204" pitchFamily="34" charset="0"/>
              <a:buChar char="•"/>
            </a:pPr>
            <a:r>
              <a:rPr lang="en-GB" sz="2400" dirty="0"/>
              <a:t>The successful deployment of SMRs hinges on the efficient integration of advanced digital technologies such as Artificial Intelligence (AI) and Machine Learning (ML).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By harnessing the power of AI/ML, SMR stakeholders can accelerate innovation, improve safety, and reduce costs throughout the lifecycle of SMR projects.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Transformative potential of AI in material qualification, non-destructive testing, supply chain management, and knowledge management and knowledge preservation has been demonstrated.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AI-driven solutions will play an increasingly pivotal role in shaping the future of clean, reliable, and sustainable energy generation.</a:t>
            </a:r>
          </a:p>
        </p:txBody>
      </p:sp>
      <p:pic>
        <p:nvPicPr>
          <p:cNvPr id="5" name="Picture 4" descr="A green text on a black background&#10;&#10;Description automatically generated">
            <a:extLst>
              <a:ext uri="{FF2B5EF4-FFF2-40B4-BE49-F238E27FC236}">
                <a16:creationId xmlns:a16="http://schemas.microsoft.com/office/drawing/2014/main" id="{E9F68AD4-1CF9-49C4-DC4D-AF36839589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78814" y="6020638"/>
            <a:ext cx="1713186" cy="424014"/>
          </a:xfrm>
          <a:prstGeom prst="rect">
            <a:avLst/>
          </a:prstGeom>
        </p:spPr>
      </p:pic>
      <p:sp>
        <p:nvSpPr>
          <p:cNvPr id="6" name="Footer Placeholder 1">
            <a:extLst>
              <a:ext uri="{FF2B5EF4-FFF2-40B4-BE49-F238E27FC236}">
                <a16:creationId xmlns:a16="http://schemas.microsoft.com/office/drawing/2014/main" id="{C3A2B3CF-CEBC-FF5E-5CE2-B6E95E1D9B21}"/>
              </a:ext>
            </a:extLst>
          </p:cNvPr>
          <p:cNvSpPr txBox="1">
            <a:spLocks/>
          </p:cNvSpPr>
          <p:nvPr/>
        </p:nvSpPr>
        <p:spPr>
          <a:xfrm>
            <a:off x="6256435" y="6412160"/>
            <a:ext cx="2708661" cy="365125"/>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Aft>
                <a:spcPts val="600"/>
              </a:spcAft>
            </a:pPr>
            <a:r>
              <a:rPr lang="en-US" sz="1200" i="1" cap="all" dirty="0">
                <a:solidFill>
                  <a:schemeClr val="accent2"/>
                </a:solidFill>
              </a:rPr>
              <a:t>Prof. Nawal K Prinja</a:t>
            </a:r>
          </a:p>
        </p:txBody>
      </p:sp>
    </p:spTree>
    <p:extLst>
      <p:ext uri="{BB962C8B-B14F-4D97-AF65-F5344CB8AC3E}">
        <p14:creationId xmlns:p14="http://schemas.microsoft.com/office/powerpoint/2010/main" val="3445508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2">
            <a:extLst>
              <a:ext uri="{FF2B5EF4-FFF2-40B4-BE49-F238E27FC236}">
                <a16:creationId xmlns:a16="http://schemas.microsoft.com/office/drawing/2014/main" id="{EB93CB99-D5E1-2E79-0715-16950489B237}"/>
              </a:ext>
            </a:extLst>
          </p:cNvPr>
          <p:cNvSpPr txBox="1">
            <a:spLocks/>
          </p:cNvSpPr>
          <p:nvPr/>
        </p:nvSpPr>
        <p:spPr>
          <a:xfrm>
            <a:off x="6866423" y="5185527"/>
            <a:ext cx="5034123" cy="1487416"/>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endParaRPr lang="en-US" dirty="0"/>
          </a:p>
          <a:p>
            <a:pPr marL="0" indent="0" algn="ctr">
              <a:buNone/>
            </a:pPr>
            <a:r>
              <a:rPr lang="en-US" dirty="0">
                <a:hlinkClick r:id="rId2"/>
              </a:rPr>
              <a:t>nawal.prinja@jacobs.com</a:t>
            </a:r>
            <a:endParaRPr lang="en-US" dirty="0"/>
          </a:p>
          <a:p>
            <a:pPr marL="0" indent="0" algn="ctr">
              <a:buNone/>
            </a:pPr>
            <a:r>
              <a:rPr lang="en-US" dirty="0"/>
              <a:t>nawal.prinja@hotmail.com</a:t>
            </a:r>
          </a:p>
        </p:txBody>
      </p:sp>
    </p:spTree>
    <p:extLst>
      <p:ext uri="{BB962C8B-B14F-4D97-AF65-F5344CB8AC3E}">
        <p14:creationId xmlns:p14="http://schemas.microsoft.com/office/powerpoint/2010/main" val="110266205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2616EE-270D-4F4C-BA1F-2708D387B800}"/>
              </a:ext>
            </a:extLst>
          </p:cNvPr>
          <p:cNvSpPr>
            <a:spLocks noGrp="1"/>
          </p:cNvSpPr>
          <p:nvPr>
            <p:ph type="title"/>
          </p:nvPr>
        </p:nvSpPr>
        <p:spPr>
          <a:xfrm>
            <a:off x="581192" y="92557"/>
            <a:ext cx="7213600" cy="456280"/>
          </a:xfrm>
        </p:spPr>
        <p:txBody>
          <a:bodyPr anchor="ctr">
            <a:normAutofit fontScale="90000"/>
          </a:bodyPr>
          <a:lstStyle/>
          <a:p>
            <a:pPr algn="ctr"/>
            <a:r>
              <a:rPr lang="en-US" dirty="0"/>
              <a:t>Contents</a:t>
            </a:r>
          </a:p>
        </p:txBody>
      </p:sp>
      <p:graphicFrame>
        <p:nvGraphicFramePr>
          <p:cNvPr id="6" name="Content Placeholder 5" descr="SmartArt">
            <a:extLst>
              <a:ext uri="{FF2B5EF4-FFF2-40B4-BE49-F238E27FC236}">
                <a16:creationId xmlns:a16="http://schemas.microsoft.com/office/drawing/2014/main" id="{BF629521-FFD2-45DA-9D1D-A5F09BD5A2D9}"/>
              </a:ext>
            </a:extLst>
          </p:cNvPr>
          <p:cNvGraphicFramePr>
            <a:graphicFrameLocks noGrp="1"/>
          </p:cNvGraphicFramePr>
          <p:nvPr>
            <p:ph idx="1"/>
            <p:extLst>
              <p:ext uri="{D42A27DB-BD31-4B8C-83A1-F6EECF244321}">
                <p14:modId xmlns:p14="http://schemas.microsoft.com/office/powerpoint/2010/main" val="3560776514"/>
              </p:ext>
            </p:extLst>
          </p:nvPr>
        </p:nvGraphicFramePr>
        <p:xfrm>
          <a:off x="2309830" y="884549"/>
          <a:ext cx="8064834" cy="50270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a:extLst>
              <a:ext uri="{FF2B5EF4-FFF2-40B4-BE49-F238E27FC236}">
                <a16:creationId xmlns:a16="http://schemas.microsoft.com/office/drawing/2014/main" id="{82999276-6124-4EE3-A6B1-BED49B412D48}"/>
              </a:ext>
            </a:extLst>
          </p:cNvPr>
          <p:cNvSpPr>
            <a:spLocks noGrp="1"/>
          </p:cNvSpPr>
          <p:nvPr>
            <p:ph type="ftr" sz="quarter" idx="11"/>
          </p:nvPr>
        </p:nvSpPr>
        <p:spPr>
          <a:xfrm>
            <a:off x="581192" y="5951811"/>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Prof. Nawal K Prinja</a:t>
            </a:r>
            <a:endParaRPr lang="en-US" dirty="0"/>
          </a:p>
        </p:txBody>
      </p:sp>
      <p:sp>
        <p:nvSpPr>
          <p:cNvPr id="4" name="Slide Number Placeholder 3">
            <a:extLst>
              <a:ext uri="{FF2B5EF4-FFF2-40B4-BE49-F238E27FC236}">
                <a16:creationId xmlns:a16="http://schemas.microsoft.com/office/drawing/2014/main" id="{3EB9DA15-E59D-4E87-8972-E1134F513947}"/>
              </a:ext>
            </a:extLst>
          </p:cNvPr>
          <p:cNvSpPr>
            <a:spLocks noGrp="1"/>
          </p:cNvSpPr>
          <p:nvPr>
            <p:ph type="sldNum" sz="quarter" idx="12"/>
          </p:nvPr>
        </p:nvSpPr>
        <p:spPr/>
        <p:txBody>
          <a:bodyPr/>
          <a:lstStyle/>
          <a:p>
            <a:fld id="{D57F1E4F-1CFF-5643-939E-217C01CDF565}" type="slidenum">
              <a:rPr lang="en-US" smtClean="0"/>
              <a:pPr/>
              <a:t>3</a:t>
            </a:fld>
            <a:endParaRPr lang="en-US" dirty="0"/>
          </a:p>
        </p:txBody>
      </p:sp>
      <p:pic>
        <p:nvPicPr>
          <p:cNvPr id="7" name="Picture 6" descr="A green text on a black background&#10;&#10;Description automatically generated">
            <a:extLst>
              <a:ext uri="{FF2B5EF4-FFF2-40B4-BE49-F238E27FC236}">
                <a16:creationId xmlns:a16="http://schemas.microsoft.com/office/drawing/2014/main" id="{A3C58473-F668-E1B6-DAF6-59CB66F9A7E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478814" y="6020638"/>
            <a:ext cx="1713186" cy="424014"/>
          </a:xfrm>
          <a:prstGeom prst="rect">
            <a:avLst/>
          </a:prstGeom>
        </p:spPr>
      </p:pic>
    </p:spTree>
    <p:extLst>
      <p:ext uri="{BB962C8B-B14F-4D97-AF65-F5344CB8AC3E}">
        <p14:creationId xmlns:p14="http://schemas.microsoft.com/office/powerpoint/2010/main" val="42093220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6A7A43E-2B91-4D44-8751-5F181D3FB01A}"/>
              </a:ext>
            </a:extLst>
          </p:cNvPr>
          <p:cNvSpPr>
            <a:spLocks noGrp="1"/>
          </p:cNvSpPr>
          <p:nvPr>
            <p:ph type="ftr" sz="quarter" idx="11"/>
          </p:nvPr>
        </p:nvSpPr>
        <p:spPr/>
        <p:txBody>
          <a:bodyPr/>
          <a:lstStyle/>
          <a:p>
            <a:r>
              <a:rPr lang="en-US"/>
              <a:t>Prof. Nawal K Prinja</a:t>
            </a:r>
            <a:endParaRPr lang="en-US" dirty="0"/>
          </a:p>
        </p:txBody>
      </p:sp>
      <p:sp>
        <p:nvSpPr>
          <p:cNvPr id="3" name="Slide Number Placeholder 2">
            <a:extLst>
              <a:ext uri="{FF2B5EF4-FFF2-40B4-BE49-F238E27FC236}">
                <a16:creationId xmlns:a16="http://schemas.microsoft.com/office/drawing/2014/main" id="{D9F25FE5-761F-42D6-805B-B83819BEB5A3}"/>
              </a:ext>
            </a:extLst>
          </p:cNvPr>
          <p:cNvSpPr>
            <a:spLocks noGrp="1"/>
          </p:cNvSpPr>
          <p:nvPr>
            <p:ph type="sldNum" sz="quarter" idx="12"/>
          </p:nvPr>
        </p:nvSpPr>
        <p:spPr/>
        <p:txBody>
          <a:bodyPr/>
          <a:lstStyle/>
          <a:p>
            <a:fld id="{D57F1E4F-1CFF-5643-939E-217C01CDF565}" type="slidenum">
              <a:rPr lang="en-US" smtClean="0"/>
              <a:pPr/>
              <a:t>4</a:t>
            </a:fld>
            <a:endParaRPr lang="en-US" dirty="0"/>
          </a:p>
        </p:txBody>
      </p:sp>
      <p:graphicFrame>
        <p:nvGraphicFramePr>
          <p:cNvPr id="4" name="Diagram 3">
            <a:extLst>
              <a:ext uri="{FF2B5EF4-FFF2-40B4-BE49-F238E27FC236}">
                <a16:creationId xmlns:a16="http://schemas.microsoft.com/office/drawing/2014/main" id="{28366F43-F167-4A30-ACD0-609AADADE4F8}"/>
              </a:ext>
            </a:extLst>
          </p:cNvPr>
          <p:cNvGraphicFramePr/>
          <p:nvPr/>
        </p:nvGraphicFramePr>
        <p:xfrm>
          <a:off x="0" y="0"/>
          <a:ext cx="121920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a:extLst>
              <a:ext uri="{FF2B5EF4-FFF2-40B4-BE49-F238E27FC236}">
                <a16:creationId xmlns:a16="http://schemas.microsoft.com/office/drawing/2014/main" id="{012E3F42-5098-48D7-B5CC-077F40C87218}"/>
              </a:ext>
            </a:extLst>
          </p:cNvPr>
          <p:cNvSpPr txBox="1"/>
          <p:nvPr/>
        </p:nvSpPr>
        <p:spPr>
          <a:xfrm>
            <a:off x="9522373" y="136525"/>
            <a:ext cx="2386598"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GB" b="1" dirty="0"/>
              <a:t>My Introduction</a:t>
            </a:r>
          </a:p>
          <a:p>
            <a:pPr algn="ctr"/>
            <a:r>
              <a:rPr lang="en-GB" b="1" dirty="0"/>
              <a:t>Prof. Nawal K Prinja</a:t>
            </a:r>
          </a:p>
        </p:txBody>
      </p:sp>
      <p:sp>
        <p:nvSpPr>
          <p:cNvPr id="7" name="Arrow: Right 6">
            <a:extLst>
              <a:ext uri="{FF2B5EF4-FFF2-40B4-BE49-F238E27FC236}">
                <a16:creationId xmlns:a16="http://schemas.microsoft.com/office/drawing/2014/main" id="{AF073922-9597-7981-169C-3B60A29F2F3E}"/>
              </a:ext>
            </a:extLst>
          </p:cNvPr>
          <p:cNvSpPr/>
          <p:nvPr/>
        </p:nvSpPr>
        <p:spPr>
          <a:xfrm>
            <a:off x="1814285" y="5342156"/>
            <a:ext cx="651510" cy="205740"/>
          </a:xfrm>
          <a:prstGeom prst="righ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24A8F73F-38AC-6FE8-A290-DA1BAC0C5AC9}"/>
              </a:ext>
            </a:extLst>
          </p:cNvPr>
          <p:cNvSpPr/>
          <p:nvPr/>
        </p:nvSpPr>
        <p:spPr>
          <a:xfrm>
            <a:off x="1814285" y="5842903"/>
            <a:ext cx="651510" cy="205740"/>
          </a:xfrm>
          <a:prstGeom prst="righ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Right 8">
            <a:extLst>
              <a:ext uri="{FF2B5EF4-FFF2-40B4-BE49-F238E27FC236}">
                <a16:creationId xmlns:a16="http://schemas.microsoft.com/office/drawing/2014/main" id="{A1D54C47-06BC-0819-CFC4-40BAE7DD545B}"/>
              </a:ext>
            </a:extLst>
          </p:cNvPr>
          <p:cNvSpPr/>
          <p:nvPr/>
        </p:nvSpPr>
        <p:spPr>
          <a:xfrm>
            <a:off x="1814285" y="6048643"/>
            <a:ext cx="651510" cy="205740"/>
          </a:xfrm>
          <a:prstGeom prst="righ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Arrow: Right 5">
            <a:extLst>
              <a:ext uri="{FF2B5EF4-FFF2-40B4-BE49-F238E27FC236}">
                <a16:creationId xmlns:a16="http://schemas.microsoft.com/office/drawing/2014/main" id="{81BE2905-DDD7-0016-8A7D-0FE90099E315}"/>
              </a:ext>
            </a:extLst>
          </p:cNvPr>
          <p:cNvSpPr/>
          <p:nvPr/>
        </p:nvSpPr>
        <p:spPr>
          <a:xfrm>
            <a:off x="1814285" y="2694162"/>
            <a:ext cx="651510" cy="205740"/>
          </a:xfrm>
          <a:prstGeom prst="rightArrow">
            <a:avLst/>
          </a:prstGeom>
          <a:solidFill>
            <a:schemeClr val="accent6">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green text on a black background&#10;&#10;Description automatically generated">
            <a:extLst>
              <a:ext uri="{FF2B5EF4-FFF2-40B4-BE49-F238E27FC236}">
                <a16:creationId xmlns:a16="http://schemas.microsoft.com/office/drawing/2014/main" id="{A8EDB5D2-8C2C-D145-2EF1-3CF02AA5984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22373" y="6502249"/>
            <a:ext cx="1713186" cy="424014"/>
          </a:xfrm>
          <a:prstGeom prst="rect">
            <a:avLst/>
          </a:prstGeom>
        </p:spPr>
      </p:pic>
    </p:spTree>
    <p:extLst>
      <p:ext uri="{BB962C8B-B14F-4D97-AF65-F5344CB8AC3E}">
        <p14:creationId xmlns:p14="http://schemas.microsoft.com/office/powerpoint/2010/main" val="1777333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4744FFD-0964-4742-90FC-8FBF2D65D034}"/>
              </a:ext>
            </a:extLst>
          </p:cNvPr>
          <p:cNvSpPr txBox="1"/>
          <p:nvPr/>
        </p:nvSpPr>
        <p:spPr>
          <a:xfrm>
            <a:off x="1006048" y="38838"/>
            <a:ext cx="10179903" cy="646331"/>
          </a:xfrm>
          <a:prstGeom prst="rect">
            <a:avLst/>
          </a:prstGeom>
          <a:noFill/>
        </p:spPr>
        <p:txBody>
          <a:bodyPr wrap="none" rtlCol="0">
            <a:spAutoFit/>
          </a:bodyPr>
          <a:lstStyle/>
          <a:p>
            <a:pPr>
              <a:lnSpc>
                <a:spcPct val="90000"/>
              </a:lnSpc>
              <a:spcBef>
                <a:spcPct val="0"/>
              </a:spcBef>
            </a:pPr>
            <a:r>
              <a:rPr lang="en-US" sz="4000" b="1" dirty="0">
                <a:latin typeface="Arial" panose="020B0604020202020204" pitchFamily="34" charset="0"/>
                <a:ea typeface="+mj-ea"/>
                <a:cs typeface="Arial" panose="020B0604020202020204" pitchFamily="34" charset="0"/>
              </a:rPr>
              <a:t>The Way We Do Engineering is Changing</a:t>
            </a:r>
          </a:p>
        </p:txBody>
      </p:sp>
      <p:sp>
        <p:nvSpPr>
          <p:cNvPr id="3" name="TextBox 2">
            <a:extLst>
              <a:ext uri="{FF2B5EF4-FFF2-40B4-BE49-F238E27FC236}">
                <a16:creationId xmlns:a16="http://schemas.microsoft.com/office/drawing/2014/main" id="{9ADDF2CB-3E3A-9E46-B0E1-BFD723A2779E}"/>
              </a:ext>
            </a:extLst>
          </p:cNvPr>
          <p:cNvSpPr txBox="1"/>
          <p:nvPr/>
        </p:nvSpPr>
        <p:spPr>
          <a:xfrm>
            <a:off x="2037736" y="787593"/>
            <a:ext cx="6265069"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n-US" b="1" spc="150" dirty="0">
                <a:solidFill>
                  <a:schemeClr val="tx2"/>
                </a:solidFill>
                <a:latin typeface="Poppins Light" pitchFamily="2" charset="77"/>
                <a:cs typeface="Poppins Light" pitchFamily="2" charset="77"/>
              </a:rPr>
              <a:t>Impact of AI and Data Science</a:t>
            </a:r>
          </a:p>
        </p:txBody>
      </p:sp>
      <p:sp>
        <p:nvSpPr>
          <p:cNvPr id="4" name="Oval 3">
            <a:extLst>
              <a:ext uri="{FF2B5EF4-FFF2-40B4-BE49-F238E27FC236}">
                <a16:creationId xmlns:a16="http://schemas.microsoft.com/office/drawing/2014/main" id="{1D41705E-BCE7-604C-A5FD-47EAE89F03DF}"/>
              </a:ext>
            </a:extLst>
          </p:cNvPr>
          <p:cNvSpPr/>
          <p:nvPr/>
        </p:nvSpPr>
        <p:spPr>
          <a:xfrm>
            <a:off x="798693" y="3650653"/>
            <a:ext cx="2120900" cy="21209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5" name="Oval 4">
            <a:extLst>
              <a:ext uri="{FF2B5EF4-FFF2-40B4-BE49-F238E27FC236}">
                <a16:creationId xmlns:a16="http://schemas.microsoft.com/office/drawing/2014/main" id="{BB4A046E-3CEE-F444-8F07-1D7E5487295C}"/>
              </a:ext>
            </a:extLst>
          </p:cNvPr>
          <p:cNvSpPr/>
          <p:nvPr/>
        </p:nvSpPr>
        <p:spPr>
          <a:xfrm>
            <a:off x="7361418" y="1755345"/>
            <a:ext cx="2120900" cy="21209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6" name="Oval 5">
            <a:extLst>
              <a:ext uri="{FF2B5EF4-FFF2-40B4-BE49-F238E27FC236}">
                <a16:creationId xmlns:a16="http://schemas.microsoft.com/office/drawing/2014/main" id="{DF85A3E9-5794-FF43-B1FA-91323BF58A8D}"/>
              </a:ext>
            </a:extLst>
          </p:cNvPr>
          <p:cNvSpPr/>
          <p:nvPr/>
        </p:nvSpPr>
        <p:spPr>
          <a:xfrm>
            <a:off x="4080055" y="2508057"/>
            <a:ext cx="2120900" cy="21209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dirty="0">
              <a:latin typeface="Lato Light" panose="020F0502020204030203" pitchFamily="34" charset="0"/>
            </a:endParaRPr>
          </a:p>
        </p:txBody>
      </p:sp>
      <p:sp>
        <p:nvSpPr>
          <p:cNvPr id="7" name="Freeform 898">
            <a:extLst>
              <a:ext uri="{FF2B5EF4-FFF2-40B4-BE49-F238E27FC236}">
                <a16:creationId xmlns:a16="http://schemas.microsoft.com/office/drawing/2014/main" id="{49B1BD90-5957-EE41-813C-7586FB20FE8E}"/>
              </a:ext>
            </a:extLst>
          </p:cNvPr>
          <p:cNvSpPr>
            <a:spLocks noChangeArrowheads="1"/>
          </p:cNvSpPr>
          <p:nvPr/>
        </p:nvSpPr>
        <p:spPr bwMode="auto">
          <a:xfrm>
            <a:off x="1428993" y="4289234"/>
            <a:ext cx="860299" cy="860297"/>
          </a:xfrm>
          <a:custGeom>
            <a:avLst/>
            <a:gdLst/>
            <a:ahLst/>
            <a:cxnLst/>
            <a:rect l="0" t="0" r="r" b="b"/>
            <a:pathLst>
              <a:path w="315553" h="315552">
                <a:moveTo>
                  <a:pt x="199453" y="255212"/>
                </a:moveTo>
                <a:lnTo>
                  <a:pt x="198724" y="255937"/>
                </a:lnTo>
                <a:cubicBezTo>
                  <a:pt x="195081" y="259562"/>
                  <a:pt x="195081" y="265725"/>
                  <a:pt x="198724" y="269712"/>
                </a:cubicBezTo>
                <a:lnTo>
                  <a:pt x="206375" y="276962"/>
                </a:lnTo>
                <a:lnTo>
                  <a:pt x="213662" y="269712"/>
                </a:lnTo>
                <a:cubicBezTo>
                  <a:pt x="217306" y="265725"/>
                  <a:pt x="217306" y="259562"/>
                  <a:pt x="213662" y="255937"/>
                </a:cubicBezTo>
                <a:lnTo>
                  <a:pt x="213298" y="255212"/>
                </a:lnTo>
                <a:cubicBezTo>
                  <a:pt x="209654" y="251587"/>
                  <a:pt x="203096" y="251587"/>
                  <a:pt x="199453" y="255212"/>
                </a:cubicBezTo>
                <a:close/>
                <a:moveTo>
                  <a:pt x="269493" y="252629"/>
                </a:moveTo>
                <a:cubicBezTo>
                  <a:pt x="266629" y="252629"/>
                  <a:pt x="264480" y="253350"/>
                  <a:pt x="262690" y="255154"/>
                </a:cubicBezTo>
                <a:lnTo>
                  <a:pt x="261615" y="255876"/>
                </a:lnTo>
                <a:cubicBezTo>
                  <a:pt x="258393" y="259484"/>
                  <a:pt x="258393" y="265618"/>
                  <a:pt x="261974" y="269586"/>
                </a:cubicBezTo>
                <a:lnTo>
                  <a:pt x="262690" y="269947"/>
                </a:lnTo>
                <a:cubicBezTo>
                  <a:pt x="266271" y="273555"/>
                  <a:pt x="272358" y="273555"/>
                  <a:pt x="275939" y="269947"/>
                </a:cubicBezTo>
                <a:lnTo>
                  <a:pt x="283100" y="262731"/>
                </a:lnTo>
                <a:lnTo>
                  <a:pt x="275939" y="255154"/>
                </a:lnTo>
                <a:cubicBezTo>
                  <a:pt x="274148" y="253350"/>
                  <a:pt x="272000" y="252629"/>
                  <a:pt x="269493" y="252629"/>
                </a:cubicBezTo>
                <a:close/>
                <a:moveTo>
                  <a:pt x="141720" y="252629"/>
                </a:moveTo>
                <a:cubicBezTo>
                  <a:pt x="136309" y="252629"/>
                  <a:pt x="131979" y="256958"/>
                  <a:pt x="131979" y="262370"/>
                </a:cubicBezTo>
                <a:lnTo>
                  <a:pt x="131979" y="263092"/>
                </a:lnTo>
                <a:cubicBezTo>
                  <a:pt x="131979" y="268504"/>
                  <a:pt x="136309" y="272834"/>
                  <a:pt x="141720" y="272834"/>
                </a:cubicBezTo>
                <a:lnTo>
                  <a:pt x="142442" y="272834"/>
                </a:lnTo>
                <a:cubicBezTo>
                  <a:pt x="147854" y="272834"/>
                  <a:pt x="151823" y="268504"/>
                  <a:pt x="151823" y="263092"/>
                </a:cubicBezTo>
                <a:lnTo>
                  <a:pt x="151823" y="252629"/>
                </a:lnTo>
                <a:lnTo>
                  <a:pt x="141720" y="252629"/>
                </a:lnTo>
                <a:close/>
                <a:moveTo>
                  <a:pt x="269493" y="242887"/>
                </a:moveTo>
                <a:cubicBezTo>
                  <a:pt x="274506" y="242887"/>
                  <a:pt x="279162" y="244691"/>
                  <a:pt x="282742" y="248299"/>
                </a:cubicBezTo>
                <a:lnTo>
                  <a:pt x="293485" y="259123"/>
                </a:lnTo>
                <a:cubicBezTo>
                  <a:pt x="294559" y="260206"/>
                  <a:pt x="294917" y="261288"/>
                  <a:pt x="294917" y="262731"/>
                </a:cubicBezTo>
                <a:cubicBezTo>
                  <a:pt x="294917" y="263814"/>
                  <a:pt x="294559" y="265257"/>
                  <a:pt x="293485" y="265978"/>
                </a:cubicBezTo>
                <a:lnTo>
                  <a:pt x="282742" y="276802"/>
                </a:lnTo>
                <a:cubicBezTo>
                  <a:pt x="279162" y="280410"/>
                  <a:pt x="274506" y="282214"/>
                  <a:pt x="269493" y="282214"/>
                </a:cubicBezTo>
                <a:cubicBezTo>
                  <a:pt x="264122" y="282214"/>
                  <a:pt x="259467" y="280410"/>
                  <a:pt x="255886" y="276802"/>
                </a:cubicBezTo>
                <a:lnTo>
                  <a:pt x="255170" y="276442"/>
                </a:lnTo>
                <a:cubicBezTo>
                  <a:pt x="247650" y="268504"/>
                  <a:pt x="247650" y="256598"/>
                  <a:pt x="255170" y="249021"/>
                </a:cubicBezTo>
                <a:lnTo>
                  <a:pt x="255886" y="248299"/>
                </a:lnTo>
                <a:cubicBezTo>
                  <a:pt x="259467" y="244691"/>
                  <a:pt x="264122" y="242887"/>
                  <a:pt x="269493" y="242887"/>
                </a:cubicBezTo>
                <a:close/>
                <a:moveTo>
                  <a:pt x="206375" y="242887"/>
                </a:moveTo>
                <a:cubicBezTo>
                  <a:pt x="211476" y="242887"/>
                  <a:pt x="216213" y="244700"/>
                  <a:pt x="219856" y="248325"/>
                </a:cubicBezTo>
                <a:lnTo>
                  <a:pt x="220585" y="249050"/>
                </a:lnTo>
                <a:cubicBezTo>
                  <a:pt x="228236" y="256662"/>
                  <a:pt x="228236" y="268625"/>
                  <a:pt x="220585" y="276600"/>
                </a:cubicBezTo>
                <a:lnTo>
                  <a:pt x="209654" y="287475"/>
                </a:lnTo>
                <a:cubicBezTo>
                  <a:pt x="208561" y="288200"/>
                  <a:pt x="207468" y="288563"/>
                  <a:pt x="206375" y="288563"/>
                </a:cubicBezTo>
                <a:cubicBezTo>
                  <a:pt x="204918" y="288563"/>
                  <a:pt x="203825" y="288200"/>
                  <a:pt x="202732" y="287475"/>
                </a:cubicBezTo>
                <a:lnTo>
                  <a:pt x="191801" y="276600"/>
                </a:lnTo>
                <a:cubicBezTo>
                  <a:pt x="184150" y="268625"/>
                  <a:pt x="184150" y="256662"/>
                  <a:pt x="191801" y="249050"/>
                </a:cubicBezTo>
                <a:lnTo>
                  <a:pt x="192530" y="248325"/>
                </a:lnTo>
                <a:cubicBezTo>
                  <a:pt x="196174" y="244700"/>
                  <a:pt x="200910" y="242887"/>
                  <a:pt x="206375" y="242887"/>
                </a:cubicBezTo>
                <a:close/>
                <a:moveTo>
                  <a:pt x="141720" y="242887"/>
                </a:moveTo>
                <a:lnTo>
                  <a:pt x="156874" y="242887"/>
                </a:lnTo>
                <a:cubicBezTo>
                  <a:pt x="159400" y="242887"/>
                  <a:pt x="161564" y="245052"/>
                  <a:pt x="161564" y="247938"/>
                </a:cubicBezTo>
                <a:lnTo>
                  <a:pt x="161564" y="263092"/>
                </a:lnTo>
                <a:cubicBezTo>
                  <a:pt x="161564" y="273555"/>
                  <a:pt x="152905" y="282214"/>
                  <a:pt x="142442" y="282214"/>
                </a:cubicBezTo>
                <a:lnTo>
                  <a:pt x="141720" y="282214"/>
                </a:lnTo>
                <a:cubicBezTo>
                  <a:pt x="130897" y="282214"/>
                  <a:pt x="122238" y="273555"/>
                  <a:pt x="122238" y="263092"/>
                </a:cubicBezTo>
                <a:lnTo>
                  <a:pt x="122238" y="262370"/>
                </a:lnTo>
                <a:cubicBezTo>
                  <a:pt x="122238" y="251546"/>
                  <a:pt x="130897" y="242887"/>
                  <a:pt x="141720" y="242887"/>
                </a:cubicBezTo>
                <a:close/>
                <a:moveTo>
                  <a:pt x="9365" y="229722"/>
                </a:moveTo>
                <a:lnTo>
                  <a:pt x="9365" y="263260"/>
                </a:lnTo>
                <a:lnTo>
                  <a:pt x="77807" y="263260"/>
                </a:lnTo>
                <a:cubicBezTo>
                  <a:pt x="80689" y="263260"/>
                  <a:pt x="82490" y="265424"/>
                  <a:pt x="82490" y="267948"/>
                </a:cubicBezTo>
                <a:cubicBezTo>
                  <a:pt x="82490" y="270473"/>
                  <a:pt x="80689" y="272637"/>
                  <a:pt x="77807" y="272637"/>
                </a:cubicBezTo>
                <a:lnTo>
                  <a:pt x="9365" y="272637"/>
                </a:lnTo>
                <a:lnTo>
                  <a:pt x="9365" y="306175"/>
                </a:lnTo>
                <a:lnTo>
                  <a:pt x="77807" y="306175"/>
                </a:lnTo>
                <a:lnTo>
                  <a:pt x="95458" y="306175"/>
                </a:lnTo>
                <a:lnTo>
                  <a:pt x="95458" y="229722"/>
                </a:lnTo>
                <a:lnTo>
                  <a:pt x="9365" y="229722"/>
                </a:lnTo>
                <a:close/>
                <a:moveTo>
                  <a:pt x="205401" y="168020"/>
                </a:moveTo>
                <a:cubicBezTo>
                  <a:pt x="177572" y="168020"/>
                  <a:pt x="155164" y="189057"/>
                  <a:pt x="152634" y="215442"/>
                </a:cubicBezTo>
                <a:lnTo>
                  <a:pt x="202871" y="215442"/>
                </a:lnTo>
                <a:lnTo>
                  <a:pt x="220942" y="189057"/>
                </a:lnTo>
                <a:cubicBezTo>
                  <a:pt x="222388" y="186918"/>
                  <a:pt x="225279" y="186205"/>
                  <a:pt x="227809" y="187987"/>
                </a:cubicBezTo>
                <a:cubicBezTo>
                  <a:pt x="229978" y="189413"/>
                  <a:pt x="230339" y="192266"/>
                  <a:pt x="228893" y="194405"/>
                </a:cubicBezTo>
                <a:lnTo>
                  <a:pt x="214075" y="215442"/>
                </a:lnTo>
                <a:lnTo>
                  <a:pt x="257807" y="215442"/>
                </a:lnTo>
                <a:cubicBezTo>
                  <a:pt x="255277" y="189057"/>
                  <a:pt x="232508" y="168020"/>
                  <a:pt x="205401" y="168020"/>
                </a:cubicBezTo>
                <a:close/>
                <a:moveTo>
                  <a:pt x="205401" y="158750"/>
                </a:moveTo>
                <a:cubicBezTo>
                  <a:pt x="239736" y="158750"/>
                  <a:pt x="267927" y="186205"/>
                  <a:pt x="267927" y="220433"/>
                </a:cubicBezTo>
                <a:cubicBezTo>
                  <a:pt x="267927" y="222573"/>
                  <a:pt x="265397" y="225069"/>
                  <a:pt x="262867" y="225069"/>
                </a:cubicBezTo>
                <a:lnTo>
                  <a:pt x="147574" y="225069"/>
                </a:lnTo>
                <a:cubicBezTo>
                  <a:pt x="145044" y="225069"/>
                  <a:pt x="142875" y="222573"/>
                  <a:pt x="142875" y="220433"/>
                </a:cubicBezTo>
                <a:cubicBezTo>
                  <a:pt x="142875" y="186205"/>
                  <a:pt x="170705" y="158750"/>
                  <a:pt x="205401" y="158750"/>
                </a:cubicBezTo>
                <a:close/>
                <a:moveTo>
                  <a:pt x="127000" y="114300"/>
                </a:moveTo>
                <a:cubicBezTo>
                  <a:pt x="129382" y="114300"/>
                  <a:pt x="131423" y="116507"/>
                  <a:pt x="131423" y="119082"/>
                </a:cubicBezTo>
                <a:lnTo>
                  <a:pt x="131423" y="139312"/>
                </a:lnTo>
                <a:cubicBezTo>
                  <a:pt x="131423" y="141887"/>
                  <a:pt x="129382" y="144094"/>
                  <a:pt x="127000" y="144094"/>
                </a:cubicBezTo>
                <a:cubicBezTo>
                  <a:pt x="124279" y="144094"/>
                  <a:pt x="122238" y="141887"/>
                  <a:pt x="122238" y="139312"/>
                </a:cubicBezTo>
                <a:lnTo>
                  <a:pt x="122238" y="119082"/>
                </a:lnTo>
                <a:cubicBezTo>
                  <a:pt x="122238" y="116507"/>
                  <a:pt x="124279" y="114300"/>
                  <a:pt x="127000" y="114300"/>
                </a:cubicBezTo>
                <a:close/>
                <a:moveTo>
                  <a:pt x="179048" y="101600"/>
                </a:moveTo>
                <a:cubicBezTo>
                  <a:pt x="181769" y="101600"/>
                  <a:pt x="183810" y="103735"/>
                  <a:pt x="183810" y="106581"/>
                </a:cubicBezTo>
                <a:lnTo>
                  <a:pt x="183810" y="137893"/>
                </a:lnTo>
                <a:cubicBezTo>
                  <a:pt x="183810" y="140384"/>
                  <a:pt x="181769" y="142519"/>
                  <a:pt x="179048" y="142519"/>
                </a:cubicBezTo>
                <a:cubicBezTo>
                  <a:pt x="176666" y="142519"/>
                  <a:pt x="174625" y="140384"/>
                  <a:pt x="174625" y="137893"/>
                </a:cubicBezTo>
                <a:lnTo>
                  <a:pt x="174625" y="106581"/>
                </a:lnTo>
                <a:cubicBezTo>
                  <a:pt x="174625" y="103735"/>
                  <a:pt x="176666" y="101600"/>
                  <a:pt x="179048" y="101600"/>
                </a:cubicBezTo>
                <a:close/>
                <a:moveTo>
                  <a:pt x="231952" y="98425"/>
                </a:moveTo>
                <a:cubicBezTo>
                  <a:pt x="234422" y="98425"/>
                  <a:pt x="236185" y="100223"/>
                  <a:pt x="236185" y="102741"/>
                </a:cubicBezTo>
                <a:lnTo>
                  <a:pt x="236185" y="139427"/>
                </a:lnTo>
                <a:cubicBezTo>
                  <a:pt x="236185" y="141944"/>
                  <a:pt x="234422" y="144102"/>
                  <a:pt x="231952" y="144102"/>
                </a:cubicBezTo>
                <a:cubicBezTo>
                  <a:pt x="229130" y="144102"/>
                  <a:pt x="227013" y="141944"/>
                  <a:pt x="227013" y="139427"/>
                </a:cubicBezTo>
                <a:lnTo>
                  <a:pt x="227013" y="102741"/>
                </a:lnTo>
                <a:cubicBezTo>
                  <a:pt x="227013" y="100223"/>
                  <a:pt x="229130" y="98425"/>
                  <a:pt x="231952" y="98425"/>
                </a:cubicBezTo>
                <a:close/>
                <a:moveTo>
                  <a:pt x="152061" y="92075"/>
                </a:moveTo>
                <a:cubicBezTo>
                  <a:pt x="154782" y="92075"/>
                  <a:pt x="156823" y="94221"/>
                  <a:pt x="156823" y="97083"/>
                </a:cubicBezTo>
                <a:lnTo>
                  <a:pt x="156823" y="137866"/>
                </a:lnTo>
                <a:cubicBezTo>
                  <a:pt x="156823" y="140371"/>
                  <a:pt x="154782" y="142517"/>
                  <a:pt x="152061" y="142517"/>
                </a:cubicBezTo>
                <a:cubicBezTo>
                  <a:pt x="150019" y="142517"/>
                  <a:pt x="147638" y="140371"/>
                  <a:pt x="147638" y="137866"/>
                </a:cubicBezTo>
                <a:lnTo>
                  <a:pt x="147638" y="97083"/>
                </a:lnTo>
                <a:cubicBezTo>
                  <a:pt x="147638" y="94221"/>
                  <a:pt x="150019" y="92075"/>
                  <a:pt x="152061" y="92075"/>
                </a:cubicBezTo>
                <a:close/>
                <a:moveTo>
                  <a:pt x="204788" y="87312"/>
                </a:moveTo>
                <a:cubicBezTo>
                  <a:pt x="207169" y="87312"/>
                  <a:pt x="209210" y="89104"/>
                  <a:pt x="209210" y="91972"/>
                </a:cubicBezTo>
                <a:lnTo>
                  <a:pt x="209210" y="137856"/>
                </a:lnTo>
                <a:cubicBezTo>
                  <a:pt x="209210" y="140366"/>
                  <a:pt x="207169" y="142516"/>
                  <a:pt x="204788" y="142516"/>
                </a:cubicBezTo>
                <a:cubicBezTo>
                  <a:pt x="202066" y="142516"/>
                  <a:pt x="200025" y="140366"/>
                  <a:pt x="200025" y="137856"/>
                </a:cubicBezTo>
                <a:lnTo>
                  <a:pt x="200025" y="91972"/>
                </a:lnTo>
                <a:cubicBezTo>
                  <a:pt x="200025" y="89104"/>
                  <a:pt x="202066" y="87312"/>
                  <a:pt x="204788" y="87312"/>
                </a:cubicBezTo>
                <a:close/>
                <a:moveTo>
                  <a:pt x="258234" y="77787"/>
                </a:moveTo>
                <a:cubicBezTo>
                  <a:pt x="261056" y="77787"/>
                  <a:pt x="263172" y="79933"/>
                  <a:pt x="263172" y="82794"/>
                </a:cubicBezTo>
                <a:lnTo>
                  <a:pt x="263172" y="137868"/>
                </a:lnTo>
                <a:cubicBezTo>
                  <a:pt x="263172" y="140371"/>
                  <a:pt x="261056" y="142517"/>
                  <a:pt x="258234" y="142517"/>
                </a:cubicBezTo>
                <a:cubicBezTo>
                  <a:pt x="255764" y="142517"/>
                  <a:pt x="254000" y="140371"/>
                  <a:pt x="254000" y="137868"/>
                </a:cubicBezTo>
                <a:lnTo>
                  <a:pt x="254000" y="82794"/>
                </a:lnTo>
                <a:cubicBezTo>
                  <a:pt x="254000" y="79933"/>
                  <a:pt x="255764" y="77787"/>
                  <a:pt x="258234" y="77787"/>
                </a:cubicBezTo>
                <a:close/>
                <a:moveTo>
                  <a:pt x="283823" y="71437"/>
                </a:moveTo>
                <a:cubicBezTo>
                  <a:pt x="286544" y="71437"/>
                  <a:pt x="288585" y="73580"/>
                  <a:pt x="288585" y="76080"/>
                </a:cubicBezTo>
                <a:lnTo>
                  <a:pt x="288585" y="137874"/>
                </a:lnTo>
                <a:cubicBezTo>
                  <a:pt x="288585" y="140375"/>
                  <a:pt x="286544" y="142518"/>
                  <a:pt x="283823" y="142518"/>
                </a:cubicBezTo>
                <a:cubicBezTo>
                  <a:pt x="281441" y="142518"/>
                  <a:pt x="279400" y="140375"/>
                  <a:pt x="279400" y="137874"/>
                </a:cubicBezTo>
                <a:lnTo>
                  <a:pt x="279400" y="76080"/>
                </a:lnTo>
                <a:cubicBezTo>
                  <a:pt x="279400" y="73580"/>
                  <a:pt x="281441" y="71437"/>
                  <a:pt x="283823" y="71437"/>
                </a:cubicBezTo>
                <a:close/>
                <a:moveTo>
                  <a:pt x="105184" y="57340"/>
                </a:moveTo>
                <a:lnTo>
                  <a:pt x="105184" y="181758"/>
                </a:lnTo>
                <a:cubicBezTo>
                  <a:pt x="105184" y="184282"/>
                  <a:pt x="103023" y="186446"/>
                  <a:pt x="100501" y="186446"/>
                </a:cubicBezTo>
                <a:cubicBezTo>
                  <a:pt x="100141" y="186446"/>
                  <a:pt x="100141" y="186446"/>
                  <a:pt x="100141" y="186446"/>
                </a:cubicBezTo>
                <a:lnTo>
                  <a:pt x="9365" y="186446"/>
                </a:lnTo>
                <a:lnTo>
                  <a:pt x="9365" y="219985"/>
                </a:lnTo>
                <a:lnTo>
                  <a:pt x="100141" y="219985"/>
                </a:lnTo>
                <a:cubicBezTo>
                  <a:pt x="100141" y="219985"/>
                  <a:pt x="100141" y="219985"/>
                  <a:pt x="100501" y="219985"/>
                </a:cubicBezTo>
                <a:cubicBezTo>
                  <a:pt x="103023" y="219985"/>
                  <a:pt x="105184" y="222509"/>
                  <a:pt x="105184" y="225033"/>
                </a:cubicBezTo>
                <a:lnTo>
                  <a:pt x="105184" y="306175"/>
                </a:lnTo>
                <a:lnTo>
                  <a:pt x="305827" y="306175"/>
                </a:lnTo>
                <a:lnTo>
                  <a:pt x="305827" y="57340"/>
                </a:lnTo>
                <a:lnTo>
                  <a:pt x="105184" y="57340"/>
                </a:lnTo>
                <a:close/>
                <a:moveTo>
                  <a:pt x="9365" y="57340"/>
                </a:moveTo>
                <a:lnTo>
                  <a:pt x="9365" y="90879"/>
                </a:lnTo>
                <a:lnTo>
                  <a:pt x="77807" y="90879"/>
                </a:lnTo>
                <a:cubicBezTo>
                  <a:pt x="80689" y="90879"/>
                  <a:pt x="82490" y="93042"/>
                  <a:pt x="82490" y="95567"/>
                </a:cubicBezTo>
                <a:cubicBezTo>
                  <a:pt x="82490" y="98091"/>
                  <a:pt x="80689" y="100616"/>
                  <a:pt x="77807" y="100616"/>
                </a:cubicBezTo>
                <a:lnTo>
                  <a:pt x="9365" y="100616"/>
                </a:lnTo>
                <a:lnTo>
                  <a:pt x="9365" y="134154"/>
                </a:lnTo>
                <a:lnTo>
                  <a:pt x="77807" y="134154"/>
                </a:lnTo>
                <a:cubicBezTo>
                  <a:pt x="80689" y="134154"/>
                  <a:pt x="82490" y="135957"/>
                  <a:pt x="82490" y="138842"/>
                </a:cubicBezTo>
                <a:cubicBezTo>
                  <a:pt x="82490" y="141367"/>
                  <a:pt x="80689" y="143531"/>
                  <a:pt x="77807" y="143531"/>
                </a:cubicBezTo>
                <a:lnTo>
                  <a:pt x="9365" y="143531"/>
                </a:lnTo>
                <a:lnTo>
                  <a:pt x="9365" y="177070"/>
                </a:lnTo>
                <a:lnTo>
                  <a:pt x="95458" y="177070"/>
                </a:lnTo>
                <a:lnTo>
                  <a:pt x="95458" y="57340"/>
                </a:lnTo>
                <a:lnTo>
                  <a:pt x="77807" y="57340"/>
                </a:lnTo>
                <a:lnTo>
                  <a:pt x="9365" y="57340"/>
                </a:lnTo>
                <a:close/>
                <a:moveTo>
                  <a:pt x="282349" y="25728"/>
                </a:moveTo>
                <a:cubicBezTo>
                  <a:pt x="284390" y="23812"/>
                  <a:pt x="287111" y="23812"/>
                  <a:pt x="288812" y="25728"/>
                </a:cubicBezTo>
                <a:cubicBezTo>
                  <a:pt x="289833" y="26878"/>
                  <a:pt x="290173" y="28027"/>
                  <a:pt x="290173" y="29560"/>
                </a:cubicBezTo>
                <a:cubicBezTo>
                  <a:pt x="290173" y="30710"/>
                  <a:pt x="289833" y="31859"/>
                  <a:pt x="288812" y="33009"/>
                </a:cubicBezTo>
                <a:cubicBezTo>
                  <a:pt x="288132" y="33775"/>
                  <a:pt x="286771" y="34542"/>
                  <a:pt x="285751" y="34542"/>
                </a:cubicBezTo>
                <a:cubicBezTo>
                  <a:pt x="284390" y="34542"/>
                  <a:pt x="283369" y="33775"/>
                  <a:pt x="282349" y="33009"/>
                </a:cubicBezTo>
                <a:cubicBezTo>
                  <a:pt x="281669" y="31859"/>
                  <a:pt x="280988" y="30710"/>
                  <a:pt x="280988" y="29560"/>
                </a:cubicBezTo>
                <a:cubicBezTo>
                  <a:pt x="280988" y="28027"/>
                  <a:pt x="281669" y="26878"/>
                  <a:pt x="282349" y="25728"/>
                </a:cubicBezTo>
                <a:close/>
                <a:moveTo>
                  <a:pt x="220436" y="25728"/>
                </a:moveTo>
                <a:cubicBezTo>
                  <a:pt x="222137" y="23812"/>
                  <a:pt x="225198" y="23812"/>
                  <a:pt x="226899" y="25728"/>
                </a:cubicBezTo>
                <a:cubicBezTo>
                  <a:pt x="227580" y="26878"/>
                  <a:pt x="228260" y="28027"/>
                  <a:pt x="228260" y="29560"/>
                </a:cubicBezTo>
                <a:cubicBezTo>
                  <a:pt x="228260" y="30710"/>
                  <a:pt x="227580" y="31859"/>
                  <a:pt x="226899" y="33009"/>
                </a:cubicBezTo>
                <a:cubicBezTo>
                  <a:pt x="225879" y="33775"/>
                  <a:pt x="224858" y="34542"/>
                  <a:pt x="223498" y="34542"/>
                </a:cubicBezTo>
                <a:cubicBezTo>
                  <a:pt x="222477" y="34542"/>
                  <a:pt x="221456" y="33775"/>
                  <a:pt x="220436" y="33009"/>
                </a:cubicBezTo>
                <a:cubicBezTo>
                  <a:pt x="219415" y="31859"/>
                  <a:pt x="219075" y="30710"/>
                  <a:pt x="219075" y="29560"/>
                </a:cubicBezTo>
                <a:cubicBezTo>
                  <a:pt x="219075" y="28027"/>
                  <a:pt x="219415" y="26878"/>
                  <a:pt x="220436" y="25728"/>
                </a:cubicBezTo>
                <a:close/>
                <a:moveTo>
                  <a:pt x="255059" y="23812"/>
                </a:moveTo>
                <a:cubicBezTo>
                  <a:pt x="257881" y="23812"/>
                  <a:pt x="259997" y="25853"/>
                  <a:pt x="259997" y="28574"/>
                </a:cubicBezTo>
                <a:cubicBezTo>
                  <a:pt x="259997" y="30956"/>
                  <a:pt x="257881" y="32997"/>
                  <a:pt x="255059" y="32997"/>
                </a:cubicBezTo>
                <a:cubicBezTo>
                  <a:pt x="252589" y="32997"/>
                  <a:pt x="250825" y="30956"/>
                  <a:pt x="250825" y="28574"/>
                </a:cubicBezTo>
                <a:cubicBezTo>
                  <a:pt x="250825" y="25853"/>
                  <a:pt x="252589" y="23812"/>
                  <a:pt x="255059" y="23812"/>
                </a:cubicBezTo>
                <a:close/>
                <a:moveTo>
                  <a:pt x="9365" y="9376"/>
                </a:moveTo>
                <a:lnTo>
                  <a:pt x="9365" y="47603"/>
                </a:lnTo>
                <a:lnTo>
                  <a:pt x="77807" y="47603"/>
                </a:lnTo>
                <a:lnTo>
                  <a:pt x="100501" y="47603"/>
                </a:lnTo>
                <a:lnTo>
                  <a:pt x="305827" y="47603"/>
                </a:lnTo>
                <a:lnTo>
                  <a:pt x="305827" y="9376"/>
                </a:lnTo>
                <a:lnTo>
                  <a:pt x="9365" y="9376"/>
                </a:lnTo>
                <a:close/>
                <a:moveTo>
                  <a:pt x="5043" y="0"/>
                </a:moveTo>
                <a:lnTo>
                  <a:pt x="310870" y="0"/>
                </a:lnTo>
                <a:cubicBezTo>
                  <a:pt x="313392" y="0"/>
                  <a:pt x="315553" y="2164"/>
                  <a:pt x="315553" y="4688"/>
                </a:cubicBezTo>
                <a:lnTo>
                  <a:pt x="315553" y="52652"/>
                </a:lnTo>
                <a:lnTo>
                  <a:pt x="315553" y="311224"/>
                </a:lnTo>
                <a:cubicBezTo>
                  <a:pt x="315553" y="313748"/>
                  <a:pt x="313392" y="315552"/>
                  <a:pt x="310870" y="315552"/>
                </a:cubicBezTo>
                <a:lnTo>
                  <a:pt x="100501" y="315552"/>
                </a:lnTo>
                <a:lnTo>
                  <a:pt x="77807" y="315552"/>
                </a:lnTo>
                <a:lnTo>
                  <a:pt x="5043" y="315552"/>
                </a:lnTo>
                <a:cubicBezTo>
                  <a:pt x="2161" y="315552"/>
                  <a:pt x="0" y="313748"/>
                  <a:pt x="0" y="311224"/>
                </a:cubicBezTo>
                <a:lnTo>
                  <a:pt x="0" y="52652"/>
                </a:lnTo>
                <a:lnTo>
                  <a:pt x="0" y="4688"/>
                </a:lnTo>
                <a:cubicBezTo>
                  <a:pt x="0" y="2164"/>
                  <a:pt x="2161" y="0"/>
                  <a:pt x="5043"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8" name="Freeform 899">
            <a:extLst>
              <a:ext uri="{FF2B5EF4-FFF2-40B4-BE49-F238E27FC236}">
                <a16:creationId xmlns:a16="http://schemas.microsoft.com/office/drawing/2014/main" id="{98079244-118F-6E40-9E77-4D54E61BF26F}"/>
              </a:ext>
            </a:extLst>
          </p:cNvPr>
          <p:cNvSpPr>
            <a:spLocks noChangeArrowheads="1"/>
          </p:cNvSpPr>
          <p:nvPr/>
        </p:nvSpPr>
        <p:spPr bwMode="auto">
          <a:xfrm>
            <a:off x="7991718" y="2387808"/>
            <a:ext cx="860299" cy="855975"/>
          </a:xfrm>
          <a:custGeom>
            <a:avLst/>
            <a:gdLst/>
            <a:ahLst/>
            <a:cxnLst/>
            <a:rect l="0" t="0" r="r" b="b"/>
            <a:pathLst>
              <a:path w="315553" h="313965">
                <a:moveTo>
                  <a:pt x="9726" y="285521"/>
                </a:moveTo>
                <a:lnTo>
                  <a:pt x="9726" y="294882"/>
                </a:lnTo>
                <a:cubicBezTo>
                  <a:pt x="9726" y="300283"/>
                  <a:pt x="14048" y="304604"/>
                  <a:pt x="19091" y="304604"/>
                </a:cubicBezTo>
                <a:lnTo>
                  <a:pt x="296461" y="304604"/>
                </a:lnTo>
                <a:cubicBezTo>
                  <a:pt x="301865" y="304604"/>
                  <a:pt x="306187" y="300283"/>
                  <a:pt x="306187" y="294882"/>
                </a:cubicBezTo>
                <a:lnTo>
                  <a:pt x="306187" y="285521"/>
                </a:lnTo>
                <a:lnTo>
                  <a:pt x="9726" y="285521"/>
                </a:lnTo>
                <a:close/>
                <a:moveTo>
                  <a:pt x="31699" y="241595"/>
                </a:moveTo>
                <a:lnTo>
                  <a:pt x="12968" y="275800"/>
                </a:lnTo>
                <a:lnTo>
                  <a:pt x="302585" y="275800"/>
                </a:lnTo>
                <a:lnTo>
                  <a:pt x="283854" y="241595"/>
                </a:lnTo>
                <a:lnTo>
                  <a:pt x="31699" y="241595"/>
                </a:lnTo>
                <a:close/>
                <a:moveTo>
                  <a:pt x="222024" y="176541"/>
                </a:moveTo>
                <a:cubicBezTo>
                  <a:pt x="223725" y="174625"/>
                  <a:pt x="226786" y="174625"/>
                  <a:pt x="228487" y="176541"/>
                </a:cubicBezTo>
                <a:cubicBezTo>
                  <a:pt x="229508" y="177691"/>
                  <a:pt x="229848" y="178840"/>
                  <a:pt x="229848" y="180373"/>
                </a:cubicBezTo>
                <a:cubicBezTo>
                  <a:pt x="229848" y="181522"/>
                  <a:pt x="229508" y="182672"/>
                  <a:pt x="228487" y="183821"/>
                </a:cubicBezTo>
                <a:cubicBezTo>
                  <a:pt x="227467" y="184971"/>
                  <a:pt x="226446" y="185354"/>
                  <a:pt x="225426" y="185354"/>
                </a:cubicBezTo>
                <a:cubicBezTo>
                  <a:pt x="224065" y="185354"/>
                  <a:pt x="223044" y="184971"/>
                  <a:pt x="222024" y="183821"/>
                </a:cubicBezTo>
                <a:cubicBezTo>
                  <a:pt x="221003" y="182672"/>
                  <a:pt x="220663" y="181522"/>
                  <a:pt x="220663" y="180373"/>
                </a:cubicBezTo>
                <a:cubicBezTo>
                  <a:pt x="220663" y="178840"/>
                  <a:pt x="221003" y="177691"/>
                  <a:pt x="222024" y="176541"/>
                </a:cubicBezTo>
                <a:close/>
                <a:moveTo>
                  <a:pt x="87136" y="176541"/>
                </a:moveTo>
                <a:cubicBezTo>
                  <a:pt x="88547" y="174625"/>
                  <a:pt x="91722" y="174625"/>
                  <a:pt x="93486" y="176541"/>
                </a:cubicBezTo>
                <a:cubicBezTo>
                  <a:pt x="94545" y="177691"/>
                  <a:pt x="94897" y="178840"/>
                  <a:pt x="94897" y="180373"/>
                </a:cubicBezTo>
                <a:cubicBezTo>
                  <a:pt x="94897" y="181522"/>
                  <a:pt x="94545" y="182672"/>
                  <a:pt x="93486" y="183821"/>
                </a:cubicBezTo>
                <a:cubicBezTo>
                  <a:pt x="92781" y="184971"/>
                  <a:pt x="91722" y="185354"/>
                  <a:pt x="90311" y="185354"/>
                </a:cubicBezTo>
                <a:cubicBezTo>
                  <a:pt x="89253" y="185354"/>
                  <a:pt x="87842" y="184971"/>
                  <a:pt x="87136" y="183821"/>
                </a:cubicBezTo>
                <a:cubicBezTo>
                  <a:pt x="86078" y="182672"/>
                  <a:pt x="85725" y="181522"/>
                  <a:pt x="85725" y="180373"/>
                </a:cubicBezTo>
                <a:cubicBezTo>
                  <a:pt x="85725" y="178840"/>
                  <a:pt x="86078" y="177691"/>
                  <a:pt x="87136" y="176541"/>
                </a:cubicBezTo>
                <a:close/>
                <a:moveTo>
                  <a:pt x="198614" y="176212"/>
                </a:moveTo>
                <a:cubicBezTo>
                  <a:pt x="201084" y="176212"/>
                  <a:pt x="202847" y="178253"/>
                  <a:pt x="202847" y="180975"/>
                </a:cubicBezTo>
                <a:cubicBezTo>
                  <a:pt x="202847" y="183356"/>
                  <a:pt x="201084" y="185397"/>
                  <a:pt x="198614" y="185397"/>
                </a:cubicBezTo>
                <a:cubicBezTo>
                  <a:pt x="195792" y="185397"/>
                  <a:pt x="193675" y="183356"/>
                  <a:pt x="193675" y="180975"/>
                </a:cubicBezTo>
                <a:cubicBezTo>
                  <a:pt x="193675" y="178253"/>
                  <a:pt x="195792" y="176212"/>
                  <a:pt x="198614" y="176212"/>
                </a:cubicBezTo>
                <a:close/>
                <a:moveTo>
                  <a:pt x="171451" y="176212"/>
                </a:moveTo>
                <a:cubicBezTo>
                  <a:pt x="173832" y="176212"/>
                  <a:pt x="175873" y="178253"/>
                  <a:pt x="175873" y="180975"/>
                </a:cubicBezTo>
                <a:cubicBezTo>
                  <a:pt x="175873" y="183356"/>
                  <a:pt x="173832" y="185397"/>
                  <a:pt x="171451" y="185397"/>
                </a:cubicBezTo>
                <a:cubicBezTo>
                  <a:pt x="168729" y="185397"/>
                  <a:pt x="166688" y="183356"/>
                  <a:pt x="166688" y="180975"/>
                </a:cubicBezTo>
                <a:cubicBezTo>
                  <a:pt x="166688" y="178253"/>
                  <a:pt x="168729" y="176212"/>
                  <a:pt x="171451" y="176212"/>
                </a:cubicBezTo>
                <a:close/>
                <a:moveTo>
                  <a:pt x="144463" y="176212"/>
                </a:moveTo>
                <a:cubicBezTo>
                  <a:pt x="146844" y="176212"/>
                  <a:pt x="148885" y="178253"/>
                  <a:pt x="148885" y="180975"/>
                </a:cubicBezTo>
                <a:cubicBezTo>
                  <a:pt x="148885" y="183356"/>
                  <a:pt x="146844" y="185397"/>
                  <a:pt x="144463" y="185397"/>
                </a:cubicBezTo>
                <a:cubicBezTo>
                  <a:pt x="141741" y="185397"/>
                  <a:pt x="139700" y="183356"/>
                  <a:pt x="139700" y="180975"/>
                </a:cubicBezTo>
                <a:cubicBezTo>
                  <a:pt x="139700" y="178253"/>
                  <a:pt x="141741" y="176212"/>
                  <a:pt x="144463" y="176212"/>
                </a:cubicBezTo>
                <a:close/>
                <a:moveTo>
                  <a:pt x="117299" y="176212"/>
                </a:moveTo>
                <a:cubicBezTo>
                  <a:pt x="119769" y="176212"/>
                  <a:pt x="121885" y="178253"/>
                  <a:pt x="121885" y="180975"/>
                </a:cubicBezTo>
                <a:cubicBezTo>
                  <a:pt x="121885" y="183356"/>
                  <a:pt x="119769" y="185397"/>
                  <a:pt x="117299" y="185397"/>
                </a:cubicBezTo>
                <a:cubicBezTo>
                  <a:pt x="114830" y="185397"/>
                  <a:pt x="112713" y="183356"/>
                  <a:pt x="112713" y="180975"/>
                </a:cubicBezTo>
                <a:cubicBezTo>
                  <a:pt x="112713" y="178253"/>
                  <a:pt x="114830" y="176212"/>
                  <a:pt x="117299" y="176212"/>
                </a:cubicBezTo>
                <a:close/>
                <a:moveTo>
                  <a:pt x="68476" y="160239"/>
                </a:moveTo>
                <a:lnTo>
                  <a:pt x="68476" y="189971"/>
                </a:lnTo>
                <a:cubicBezTo>
                  <a:pt x="68476" y="195409"/>
                  <a:pt x="72804" y="199760"/>
                  <a:pt x="77853" y="199760"/>
                </a:cubicBezTo>
                <a:lnTo>
                  <a:pt x="240874" y="199760"/>
                </a:lnTo>
                <a:cubicBezTo>
                  <a:pt x="246284" y="199760"/>
                  <a:pt x="250612" y="195409"/>
                  <a:pt x="250612" y="189971"/>
                </a:cubicBezTo>
                <a:lnTo>
                  <a:pt x="250612" y="160239"/>
                </a:lnTo>
                <a:lnTo>
                  <a:pt x="68476" y="160239"/>
                </a:lnTo>
                <a:close/>
                <a:moveTo>
                  <a:pt x="63787" y="150812"/>
                </a:moveTo>
                <a:lnTo>
                  <a:pt x="254940" y="150812"/>
                </a:lnTo>
                <a:cubicBezTo>
                  <a:pt x="257826" y="150812"/>
                  <a:pt x="259990" y="152625"/>
                  <a:pt x="259990" y="155526"/>
                </a:cubicBezTo>
                <a:lnTo>
                  <a:pt x="259990" y="189971"/>
                </a:lnTo>
                <a:cubicBezTo>
                  <a:pt x="259990" y="200848"/>
                  <a:pt x="251334" y="209188"/>
                  <a:pt x="240874" y="209188"/>
                </a:cubicBezTo>
                <a:lnTo>
                  <a:pt x="77853" y="209188"/>
                </a:lnTo>
                <a:cubicBezTo>
                  <a:pt x="67754" y="209188"/>
                  <a:pt x="58738" y="200848"/>
                  <a:pt x="58738" y="189971"/>
                </a:cubicBezTo>
                <a:lnTo>
                  <a:pt x="58738" y="155526"/>
                </a:lnTo>
                <a:cubicBezTo>
                  <a:pt x="58738" y="152625"/>
                  <a:pt x="60902" y="150812"/>
                  <a:pt x="63787" y="150812"/>
                </a:cubicBezTo>
                <a:close/>
                <a:moveTo>
                  <a:pt x="158692" y="90487"/>
                </a:moveTo>
                <a:lnTo>
                  <a:pt x="226710" y="90487"/>
                </a:lnTo>
                <a:cubicBezTo>
                  <a:pt x="229243" y="90487"/>
                  <a:pt x="231413" y="92528"/>
                  <a:pt x="231413" y="94909"/>
                </a:cubicBezTo>
                <a:cubicBezTo>
                  <a:pt x="231413" y="97631"/>
                  <a:pt x="229243" y="99672"/>
                  <a:pt x="226710" y="99672"/>
                </a:cubicBezTo>
                <a:lnTo>
                  <a:pt x="158692" y="99672"/>
                </a:lnTo>
                <a:cubicBezTo>
                  <a:pt x="156159" y="99672"/>
                  <a:pt x="153988" y="97631"/>
                  <a:pt x="153988" y="94909"/>
                </a:cubicBezTo>
                <a:cubicBezTo>
                  <a:pt x="153988" y="92528"/>
                  <a:pt x="156159" y="90487"/>
                  <a:pt x="158692" y="90487"/>
                </a:cubicBezTo>
                <a:close/>
                <a:moveTo>
                  <a:pt x="90476" y="90487"/>
                </a:moveTo>
                <a:lnTo>
                  <a:pt x="131409" y="90487"/>
                </a:lnTo>
                <a:cubicBezTo>
                  <a:pt x="133967" y="90487"/>
                  <a:pt x="136160" y="92528"/>
                  <a:pt x="136160" y="94909"/>
                </a:cubicBezTo>
                <a:cubicBezTo>
                  <a:pt x="136160" y="97631"/>
                  <a:pt x="133967" y="99672"/>
                  <a:pt x="131409" y="99672"/>
                </a:cubicBezTo>
                <a:lnTo>
                  <a:pt x="90476" y="99672"/>
                </a:lnTo>
                <a:cubicBezTo>
                  <a:pt x="87918" y="99672"/>
                  <a:pt x="85725" y="97631"/>
                  <a:pt x="85725" y="94909"/>
                </a:cubicBezTo>
                <a:cubicBezTo>
                  <a:pt x="85725" y="92528"/>
                  <a:pt x="87918" y="90487"/>
                  <a:pt x="90476" y="90487"/>
                </a:cubicBezTo>
                <a:close/>
                <a:moveTo>
                  <a:pt x="77853" y="75013"/>
                </a:moveTo>
                <a:cubicBezTo>
                  <a:pt x="72804" y="75013"/>
                  <a:pt x="68476" y="79320"/>
                  <a:pt x="68476" y="84703"/>
                </a:cubicBezTo>
                <a:lnTo>
                  <a:pt x="68476" y="114134"/>
                </a:lnTo>
                <a:lnTo>
                  <a:pt x="250612" y="114134"/>
                </a:lnTo>
                <a:lnTo>
                  <a:pt x="250612" y="84703"/>
                </a:lnTo>
                <a:cubicBezTo>
                  <a:pt x="250612" y="79320"/>
                  <a:pt x="246284" y="75013"/>
                  <a:pt x="240874" y="75013"/>
                </a:cubicBezTo>
                <a:lnTo>
                  <a:pt x="77853" y="75013"/>
                </a:lnTo>
                <a:close/>
                <a:moveTo>
                  <a:pt x="159364" y="0"/>
                </a:moveTo>
                <a:cubicBezTo>
                  <a:pt x="186774" y="0"/>
                  <a:pt x="208775" y="22252"/>
                  <a:pt x="208775" y="49171"/>
                </a:cubicBezTo>
                <a:cubicBezTo>
                  <a:pt x="208775" y="52042"/>
                  <a:pt x="206611" y="53837"/>
                  <a:pt x="204086" y="53837"/>
                </a:cubicBezTo>
                <a:cubicBezTo>
                  <a:pt x="201562" y="53837"/>
                  <a:pt x="199037" y="52042"/>
                  <a:pt x="199037" y="49171"/>
                </a:cubicBezTo>
                <a:cubicBezTo>
                  <a:pt x="199037" y="27277"/>
                  <a:pt x="181365" y="9332"/>
                  <a:pt x="159364" y="9332"/>
                </a:cubicBezTo>
                <a:cubicBezTo>
                  <a:pt x="137363" y="9332"/>
                  <a:pt x="119691" y="27277"/>
                  <a:pt x="119691" y="49171"/>
                </a:cubicBezTo>
                <a:lnTo>
                  <a:pt x="119691" y="65322"/>
                </a:lnTo>
                <a:lnTo>
                  <a:pt x="240874" y="65322"/>
                </a:lnTo>
                <a:cubicBezTo>
                  <a:pt x="251334" y="65322"/>
                  <a:pt x="259990" y="73936"/>
                  <a:pt x="259990" y="84703"/>
                </a:cubicBezTo>
                <a:lnTo>
                  <a:pt x="259990" y="118800"/>
                </a:lnTo>
                <a:cubicBezTo>
                  <a:pt x="259990" y="121313"/>
                  <a:pt x="257826" y="123466"/>
                  <a:pt x="254940" y="123466"/>
                </a:cubicBezTo>
                <a:lnTo>
                  <a:pt x="63787" y="123466"/>
                </a:lnTo>
                <a:cubicBezTo>
                  <a:pt x="60902" y="123466"/>
                  <a:pt x="58738" y="121313"/>
                  <a:pt x="58738" y="118800"/>
                </a:cubicBezTo>
                <a:lnTo>
                  <a:pt x="58738" y="84703"/>
                </a:lnTo>
                <a:cubicBezTo>
                  <a:pt x="58738" y="73936"/>
                  <a:pt x="67754" y="65322"/>
                  <a:pt x="77853" y="65322"/>
                </a:cubicBezTo>
                <a:lnTo>
                  <a:pt x="109953" y="65322"/>
                </a:lnTo>
                <a:lnTo>
                  <a:pt x="109953" y="49171"/>
                </a:lnTo>
                <a:cubicBezTo>
                  <a:pt x="109953" y="22252"/>
                  <a:pt x="132314" y="0"/>
                  <a:pt x="159364" y="0"/>
                </a:cubicBezTo>
                <a:close/>
                <a:moveTo>
                  <a:pt x="44667" y="0"/>
                </a:moveTo>
                <a:lnTo>
                  <a:pt x="95819" y="0"/>
                </a:lnTo>
                <a:cubicBezTo>
                  <a:pt x="98340" y="0"/>
                  <a:pt x="100502" y="2160"/>
                  <a:pt x="100502" y="5041"/>
                </a:cubicBezTo>
                <a:cubicBezTo>
                  <a:pt x="100502" y="7201"/>
                  <a:pt x="98340" y="9361"/>
                  <a:pt x="95819" y="9361"/>
                </a:cubicBezTo>
                <a:lnTo>
                  <a:pt x="44667" y="9361"/>
                </a:lnTo>
                <a:cubicBezTo>
                  <a:pt x="38543" y="9361"/>
                  <a:pt x="33860" y="14402"/>
                  <a:pt x="33860" y="20163"/>
                </a:cubicBezTo>
                <a:lnTo>
                  <a:pt x="33860" y="232233"/>
                </a:lnTo>
                <a:lnTo>
                  <a:pt x="281692" y="232233"/>
                </a:lnTo>
                <a:lnTo>
                  <a:pt x="281692" y="20163"/>
                </a:lnTo>
                <a:cubicBezTo>
                  <a:pt x="281692" y="14402"/>
                  <a:pt x="277009" y="9361"/>
                  <a:pt x="271246" y="9361"/>
                </a:cubicBezTo>
                <a:lnTo>
                  <a:pt x="220095" y="9361"/>
                </a:lnTo>
                <a:cubicBezTo>
                  <a:pt x="217213" y="9361"/>
                  <a:pt x="215412" y="7201"/>
                  <a:pt x="215412" y="5041"/>
                </a:cubicBezTo>
                <a:cubicBezTo>
                  <a:pt x="215412" y="2160"/>
                  <a:pt x="217213" y="0"/>
                  <a:pt x="220095" y="0"/>
                </a:cubicBezTo>
                <a:lnTo>
                  <a:pt x="271246" y="0"/>
                </a:lnTo>
                <a:cubicBezTo>
                  <a:pt x="282053" y="0"/>
                  <a:pt x="291418" y="9001"/>
                  <a:pt x="291418" y="20163"/>
                </a:cubicBezTo>
                <a:lnTo>
                  <a:pt x="291418" y="235474"/>
                </a:lnTo>
                <a:lnTo>
                  <a:pt x="314833" y="278320"/>
                </a:lnTo>
                <a:cubicBezTo>
                  <a:pt x="315193" y="278320"/>
                  <a:pt x="315193" y="278680"/>
                  <a:pt x="315193" y="278680"/>
                </a:cubicBezTo>
                <a:lnTo>
                  <a:pt x="315193" y="279040"/>
                </a:lnTo>
                <a:cubicBezTo>
                  <a:pt x="315193" y="279400"/>
                  <a:pt x="315553" y="279760"/>
                  <a:pt x="315553" y="280480"/>
                </a:cubicBezTo>
                <a:lnTo>
                  <a:pt x="315553" y="294882"/>
                </a:lnTo>
                <a:cubicBezTo>
                  <a:pt x="315553" y="305684"/>
                  <a:pt x="307268" y="313965"/>
                  <a:pt x="296461" y="313965"/>
                </a:cubicBezTo>
                <a:lnTo>
                  <a:pt x="19091" y="313965"/>
                </a:lnTo>
                <a:cubicBezTo>
                  <a:pt x="8645" y="313965"/>
                  <a:pt x="0" y="305684"/>
                  <a:pt x="0" y="294882"/>
                </a:cubicBezTo>
                <a:lnTo>
                  <a:pt x="0" y="280480"/>
                </a:lnTo>
                <a:cubicBezTo>
                  <a:pt x="0" y="279760"/>
                  <a:pt x="360" y="279400"/>
                  <a:pt x="360" y="279040"/>
                </a:cubicBezTo>
                <a:cubicBezTo>
                  <a:pt x="720" y="279040"/>
                  <a:pt x="720" y="278680"/>
                  <a:pt x="720" y="278680"/>
                </a:cubicBezTo>
                <a:lnTo>
                  <a:pt x="720" y="278320"/>
                </a:lnTo>
                <a:lnTo>
                  <a:pt x="24495" y="235474"/>
                </a:lnTo>
                <a:lnTo>
                  <a:pt x="24495" y="20163"/>
                </a:lnTo>
                <a:cubicBezTo>
                  <a:pt x="24495" y="9001"/>
                  <a:pt x="33500" y="0"/>
                  <a:pt x="44667"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9" name="Freeform 900">
            <a:extLst>
              <a:ext uri="{FF2B5EF4-FFF2-40B4-BE49-F238E27FC236}">
                <a16:creationId xmlns:a16="http://schemas.microsoft.com/office/drawing/2014/main" id="{4BB5C906-3C10-ED49-9D4D-E763B11655C8}"/>
              </a:ext>
            </a:extLst>
          </p:cNvPr>
          <p:cNvSpPr>
            <a:spLocks noChangeArrowheads="1"/>
          </p:cNvSpPr>
          <p:nvPr/>
        </p:nvSpPr>
        <p:spPr bwMode="auto">
          <a:xfrm>
            <a:off x="4710355" y="3140520"/>
            <a:ext cx="860299" cy="855975"/>
          </a:xfrm>
          <a:custGeom>
            <a:avLst/>
            <a:gdLst/>
            <a:ahLst/>
            <a:cxnLst/>
            <a:rect l="0" t="0" r="r" b="b"/>
            <a:pathLst>
              <a:path w="315553" h="313967">
                <a:moveTo>
                  <a:pt x="129319" y="281055"/>
                </a:moveTo>
                <a:lnTo>
                  <a:pt x="117431" y="304666"/>
                </a:lnTo>
                <a:lnTo>
                  <a:pt x="197761" y="304666"/>
                </a:lnTo>
                <a:lnTo>
                  <a:pt x="185873" y="281055"/>
                </a:lnTo>
                <a:lnTo>
                  <a:pt x="129319" y="281055"/>
                </a:lnTo>
                <a:close/>
                <a:moveTo>
                  <a:pt x="9365" y="247784"/>
                </a:moveTo>
                <a:lnTo>
                  <a:pt x="9365" y="257086"/>
                </a:lnTo>
                <a:cubicBezTo>
                  <a:pt x="9365" y="265314"/>
                  <a:pt x="15849" y="271396"/>
                  <a:pt x="23774" y="271396"/>
                </a:cubicBezTo>
                <a:lnTo>
                  <a:pt x="126437" y="271396"/>
                </a:lnTo>
                <a:lnTo>
                  <a:pt x="188755" y="271396"/>
                </a:lnTo>
                <a:lnTo>
                  <a:pt x="291418" y="271396"/>
                </a:lnTo>
                <a:cubicBezTo>
                  <a:pt x="299343" y="271396"/>
                  <a:pt x="305827" y="265314"/>
                  <a:pt x="305827" y="257086"/>
                </a:cubicBezTo>
                <a:lnTo>
                  <a:pt x="305827" y="247784"/>
                </a:lnTo>
                <a:lnTo>
                  <a:pt x="9365" y="247784"/>
                </a:lnTo>
                <a:close/>
                <a:moveTo>
                  <a:pt x="4683" y="238125"/>
                </a:moveTo>
                <a:lnTo>
                  <a:pt x="310870" y="238125"/>
                </a:lnTo>
                <a:cubicBezTo>
                  <a:pt x="313031" y="238125"/>
                  <a:pt x="315553" y="240272"/>
                  <a:pt x="315553" y="243134"/>
                </a:cubicBezTo>
                <a:lnTo>
                  <a:pt x="315553" y="257086"/>
                </a:lnTo>
                <a:cubicBezTo>
                  <a:pt x="315553" y="270322"/>
                  <a:pt x="304746" y="281055"/>
                  <a:pt x="291418" y="281055"/>
                </a:cubicBezTo>
                <a:lnTo>
                  <a:pt x="196680" y="281055"/>
                </a:lnTo>
                <a:lnTo>
                  <a:pt x="208567" y="304666"/>
                </a:lnTo>
                <a:lnTo>
                  <a:pt x="238826" y="304666"/>
                </a:lnTo>
                <a:cubicBezTo>
                  <a:pt x="241347" y="304666"/>
                  <a:pt x="243509" y="306812"/>
                  <a:pt x="243509" y="309674"/>
                </a:cubicBezTo>
                <a:cubicBezTo>
                  <a:pt x="243509" y="312179"/>
                  <a:pt x="241347" y="313967"/>
                  <a:pt x="238826" y="313967"/>
                </a:cubicBezTo>
                <a:lnTo>
                  <a:pt x="205685" y="313967"/>
                </a:lnTo>
                <a:lnTo>
                  <a:pt x="109867" y="313967"/>
                </a:lnTo>
                <a:lnTo>
                  <a:pt x="76366" y="313967"/>
                </a:lnTo>
                <a:cubicBezTo>
                  <a:pt x="73845" y="313967"/>
                  <a:pt x="71684" y="312179"/>
                  <a:pt x="71684" y="309674"/>
                </a:cubicBezTo>
                <a:cubicBezTo>
                  <a:pt x="71684" y="306812"/>
                  <a:pt x="73845" y="304666"/>
                  <a:pt x="76366" y="304666"/>
                </a:cubicBezTo>
                <a:lnTo>
                  <a:pt x="106985" y="304666"/>
                </a:lnTo>
                <a:lnTo>
                  <a:pt x="118872" y="281055"/>
                </a:lnTo>
                <a:lnTo>
                  <a:pt x="23774" y="281055"/>
                </a:lnTo>
                <a:cubicBezTo>
                  <a:pt x="10806" y="281055"/>
                  <a:pt x="0" y="270322"/>
                  <a:pt x="0" y="257086"/>
                </a:cubicBezTo>
                <a:lnTo>
                  <a:pt x="0" y="243134"/>
                </a:lnTo>
                <a:cubicBezTo>
                  <a:pt x="0" y="240272"/>
                  <a:pt x="2161" y="238125"/>
                  <a:pt x="4683" y="238125"/>
                </a:cubicBezTo>
                <a:close/>
                <a:moveTo>
                  <a:pt x="4586" y="173037"/>
                </a:moveTo>
                <a:cubicBezTo>
                  <a:pt x="7055" y="173037"/>
                  <a:pt x="9172" y="175170"/>
                  <a:pt x="9172" y="177657"/>
                </a:cubicBezTo>
                <a:lnTo>
                  <a:pt x="9172" y="215331"/>
                </a:lnTo>
                <a:cubicBezTo>
                  <a:pt x="9172" y="218174"/>
                  <a:pt x="7055" y="220307"/>
                  <a:pt x="4586" y="220307"/>
                </a:cubicBezTo>
                <a:cubicBezTo>
                  <a:pt x="2116" y="220307"/>
                  <a:pt x="0" y="218174"/>
                  <a:pt x="0" y="215331"/>
                </a:cubicBezTo>
                <a:lnTo>
                  <a:pt x="0" y="177657"/>
                </a:lnTo>
                <a:cubicBezTo>
                  <a:pt x="0" y="175170"/>
                  <a:pt x="2116" y="173037"/>
                  <a:pt x="4586" y="173037"/>
                </a:cubicBezTo>
                <a:close/>
                <a:moveTo>
                  <a:pt x="119062" y="153987"/>
                </a:moveTo>
                <a:cubicBezTo>
                  <a:pt x="121444" y="153987"/>
                  <a:pt x="123485" y="156166"/>
                  <a:pt x="123485" y="159071"/>
                </a:cubicBezTo>
                <a:lnTo>
                  <a:pt x="123485" y="216804"/>
                </a:lnTo>
                <a:cubicBezTo>
                  <a:pt x="123485" y="219708"/>
                  <a:pt x="121444" y="221887"/>
                  <a:pt x="119062" y="221887"/>
                </a:cubicBezTo>
                <a:cubicBezTo>
                  <a:pt x="116341" y="221887"/>
                  <a:pt x="114300" y="219708"/>
                  <a:pt x="114300" y="216804"/>
                </a:cubicBezTo>
                <a:lnTo>
                  <a:pt x="114300" y="159071"/>
                </a:lnTo>
                <a:cubicBezTo>
                  <a:pt x="114300" y="156166"/>
                  <a:pt x="116341" y="153987"/>
                  <a:pt x="119062" y="153987"/>
                </a:cubicBezTo>
                <a:close/>
                <a:moveTo>
                  <a:pt x="42686" y="149225"/>
                </a:moveTo>
                <a:cubicBezTo>
                  <a:pt x="45508" y="149225"/>
                  <a:pt x="47272" y="151405"/>
                  <a:pt x="47272" y="153948"/>
                </a:cubicBezTo>
                <a:lnTo>
                  <a:pt x="47272" y="216801"/>
                </a:lnTo>
                <a:cubicBezTo>
                  <a:pt x="47272" y="219707"/>
                  <a:pt x="45508" y="221887"/>
                  <a:pt x="42686" y="221887"/>
                </a:cubicBezTo>
                <a:cubicBezTo>
                  <a:pt x="40216" y="221887"/>
                  <a:pt x="38100" y="219707"/>
                  <a:pt x="38100" y="216801"/>
                </a:cubicBezTo>
                <a:lnTo>
                  <a:pt x="38100" y="153948"/>
                </a:lnTo>
                <a:cubicBezTo>
                  <a:pt x="38100" y="151405"/>
                  <a:pt x="40216" y="149225"/>
                  <a:pt x="42686" y="149225"/>
                </a:cubicBezTo>
                <a:close/>
                <a:moveTo>
                  <a:pt x="157162" y="130175"/>
                </a:moveTo>
                <a:cubicBezTo>
                  <a:pt x="159544" y="130175"/>
                  <a:pt x="161585" y="132703"/>
                  <a:pt x="161585" y="135230"/>
                </a:cubicBezTo>
                <a:lnTo>
                  <a:pt x="161585" y="216834"/>
                </a:lnTo>
                <a:cubicBezTo>
                  <a:pt x="161585" y="219723"/>
                  <a:pt x="159544" y="221889"/>
                  <a:pt x="157162" y="221889"/>
                </a:cubicBezTo>
                <a:cubicBezTo>
                  <a:pt x="154441" y="221889"/>
                  <a:pt x="152400" y="219723"/>
                  <a:pt x="152400" y="216834"/>
                </a:cubicBezTo>
                <a:lnTo>
                  <a:pt x="152400" y="135230"/>
                </a:lnTo>
                <a:cubicBezTo>
                  <a:pt x="152400" y="132703"/>
                  <a:pt x="154441" y="130175"/>
                  <a:pt x="157162" y="130175"/>
                </a:cubicBezTo>
                <a:close/>
                <a:moveTo>
                  <a:pt x="80622" y="130175"/>
                </a:moveTo>
                <a:cubicBezTo>
                  <a:pt x="83344" y="130175"/>
                  <a:pt x="85385" y="132703"/>
                  <a:pt x="85385" y="135230"/>
                </a:cubicBezTo>
                <a:lnTo>
                  <a:pt x="85385" y="216834"/>
                </a:lnTo>
                <a:cubicBezTo>
                  <a:pt x="85385" y="219723"/>
                  <a:pt x="83344" y="221889"/>
                  <a:pt x="80622" y="221889"/>
                </a:cubicBezTo>
                <a:cubicBezTo>
                  <a:pt x="78241" y="221889"/>
                  <a:pt x="76200" y="219723"/>
                  <a:pt x="76200" y="216834"/>
                </a:cubicBezTo>
                <a:lnTo>
                  <a:pt x="76200" y="135230"/>
                </a:lnTo>
                <a:cubicBezTo>
                  <a:pt x="76200" y="132703"/>
                  <a:pt x="78241" y="130175"/>
                  <a:pt x="80622" y="130175"/>
                </a:cubicBezTo>
                <a:close/>
                <a:moveTo>
                  <a:pt x="309562" y="111125"/>
                </a:moveTo>
                <a:cubicBezTo>
                  <a:pt x="311604" y="111125"/>
                  <a:pt x="313985" y="113290"/>
                  <a:pt x="313985" y="116176"/>
                </a:cubicBezTo>
                <a:lnTo>
                  <a:pt x="313985" y="216838"/>
                </a:lnTo>
                <a:cubicBezTo>
                  <a:pt x="313985" y="219725"/>
                  <a:pt x="311604" y="221889"/>
                  <a:pt x="309562" y="221889"/>
                </a:cubicBezTo>
                <a:cubicBezTo>
                  <a:pt x="306841" y="221889"/>
                  <a:pt x="304800" y="219725"/>
                  <a:pt x="304800" y="216838"/>
                </a:cubicBezTo>
                <a:lnTo>
                  <a:pt x="304800" y="116176"/>
                </a:lnTo>
                <a:cubicBezTo>
                  <a:pt x="304800" y="113290"/>
                  <a:pt x="306841" y="111125"/>
                  <a:pt x="309562" y="111125"/>
                </a:cubicBezTo>
                <a:close/>
                <a:moveTo>
                  <a:pt x="123915" y="109691"/>
                </a:moveTo>
                <a:cubicBezTo>
                  <a:pt x="118872" y="109691"/>
                  <a:pt x="114550" y="114351"/>
                  <a:pt x="114550" y="119370"/>
                </a:cubicBezTo>
                <a:cubicBezTo>
                  <a:pt x="114550" y="124747"/>
                  <a:pt x="118872" y="129049"/>
                  <a:pt x="123915" y="129049"/>
                </a:cubicBezTo>
                <a:cubicBezTo>
                  <a:pt x="129319" y="129049"/>
                  <a:pt x="133641" y="124747"/>
                  <a:pt x="133641" y="119370"/>
                </a:cubicBezTo>
                <a:cubicBezTo>
                  <a:pt x="133641" y="114351"/>
                  <a:pt x="129319" y="109691"/>
                  <a:pt x="123915" y="109691"/>
                </a:cubicBezTo>
                <a:close/>
                <a:moveTo>
                  <a:pt x="195086" y="106362"/>
                </a:moveTo>
                <a:cubicBezTo>
                  <a:pt x="197555" y="106362"/>
                  <a:pt x="199672" y="108528"/>
                  <a:pt x="199672" y="111055"/>
                </a:cubicBezTo>
                <a:lnTo>
                  <a:pt x="199672" y="216835"/>
                </a:lnTo>
                <a:cubicBezTo>
                  <a:pt x="199672" y="219723"/>
                  <a:pt x="197555" y="221889"/>
                  <a:pt x="195086" y="221889"/>
                </a:cubicBezTo>
                <a:cubicBezTo>
                  <a:pt x="192264" y="221889"/>
                  <a:pt x="190500" y="219723"/>
                  <a:pt x="190500" y="216835"/>
                </a:cubicBezTo>
                <a:lnTo>
                  <a:pt x="190500" y="111055"/>
                </a:lnTo>
                <a:cubicBezTo>
                  <a:pt x="190500" y="108528"/>
                  <a:pt x="192264" y="106362"/>
                  <a:pt x="195086" y="106362"/>
                </a:cubicBezTo>
                <a:close/>
                <a:moveTo>
                  <a:pt x="271122" y="101600"/>
                </a:moveTo>
                <a:cubicBezTo>
                  <a:pt x="273844" y="101600"/>
                  <a:pt x="275885" y="103406"/>
                  <a:pt x="275885" y="106296"/>
                </a:cubicBezTo>
                <a:lnTo>
                  <a:pt x="275885" y="216832"/>
                </a:lnTo>
                <a:cubicBezTo>
                  <a:pt x="275885" y="219722"/>
                  <a:pt x="273844" y="221889"/>
                  <a:pt x="271122" y="221889"/>
                </a:cubicBezTo>
                <a:cubicBezTo>
                  <a:pt x="268741" y="221889"/>
                  <a:pt x="266700" y="219722"/>
                  <a:pt x="266700" y="216832"/>
                </a:cubicBezTo>
                <a:lnTo>
                  <a:pt x="266700" y="106296"/>
                </a:lnTo>
                <a:cubicBezTo>
                  <a:pt x="266700" y="103406"/>
                  <a:pt x="268741" y="101600"/>
                  <a:pt x="271122" y="101600"/>
                </a:cubicBezTo>
                <a:close/>
                <a:moveTo>
                  <a:pt x="233186" y="92075"/>
                </a:moveTo>
                <a:cubicBezTo>
                  <a:pt x="235655" y="92075"/>
                  <a:pt x="237772" y="94238"/>
                  <a:pt x="237772" y="96763"/>
                </a:cubicBezTo>
                <a:lnTo>
                  <a:pt x="237772" y="216841"/>
                </a:lnTo>
                <a:cubicBezTo>
                  <a:pt x="237772" y="219726"/>
                  <a:pt x="235655" y="221890"/>
                  <a:pt x="233186" y="221890"/>
                </a:cubicBezTo>
                <a:cubicBezTo>
                  <a:pt x="230716" y="221890"/>
                  <a:pt x="228600" y="219726"/>
                  <a:pt x="228600" y="216841"/>
                </a:cubicBezTo>
                <a:lnTo>
                  <a:pt x="228600" y="96763"/>
                </a:lnTo>
                <a:cubicBezTo>
                  <a:pt x="228600" y="94238"/>
                  <a:pt x="230716" y="92075"/>
                  <a:pt x="233186" y="92075"/>
                </a:cubicBezTo>
                <a:close/>
                <a:moveTo>
                  <a:pt x="73845" y="84598"/>
                </a:moveTo>
                <a:cubicBezTo>
                  <a:pt x="68442" y="84598"/>
                  <a:pt x="64119" y="89258"/>
                  <a:pt x="64119" y="94277"/>
                </a:cubicBezTo>
                <a:cubicBezTo>
                  <a:pt x="64119" y="99654"/>
                  <a:pt x="68442" y="103956"/>
                  <a:pt x="73845" y="103956"/>
                </a:cubicBezTo>
                <a:cubicBezTo>
                  <a:pt x="78888" y="103956"/>
                  <a:pt x="83571" y="99654"/>
                  <a:pt x="83571" y="94277"/>
                </a:cubicBezTo>
                <a:cubicBezTo>
                  <a:pt x="83571" y="89258"/>
                  <a:pt x="78888" y="84598"/>
                  <a:pt x="73845" y="84598"/>
                </a:cubicBezTo>
                <a:close/>
                <a:moveTo>
                  <a:pt x="219374" y="49827"/>
                </a:moveTo>
                <a:cubicBezTo>
                  <a:pt x="214331" y="49827"/>
                  <a:pt x="210008" y="53770"/>
                  <a:pt x="210008" y="59147"/>
                </a:cubicBezTo>
                <a:cubicBezTo>
                  <a:pt x="210008" y="64524"/>
                  <a:pt x="214331" y="68826"/>
                  <a:pt x="219374" y="68826"/>
                </a:cubicBezTo>
                <a:cubicBezTo>
                  <a:pt x="224777" y="68826"/>
                  <a:pt x="229100" y="64524"/>
                  <a:pt x="229100" y="59147"/>
                </a:cubicBezTo>
                <a:cubicBezTo>
                  <a:pt x="229100" y="53770"/>
                  <a:pt x="224777" y="49827"/>
                  <a:pt x="219374" y="49827"/>
                </a:cubicBezTo>
                <a:close/>
                <a:moveTo>
                  <a:pt x="23774" y="9320"/>
                </a:moveTo>
                <a:cubicBezTo>
                  <a:pt x="15849" y="9320"/>
                  <a:pt x="9365" y="15772"/>
                  <a:pt x="9365" y="23659"/>
                </a:cubicBezTo>
                <a:lnTo>
                  <a:pt x="9365" y="140519"/>
                </a:lnTo>
                <a:lnTo>
                  <a:pt x="56554" y="102522"/>
                </a:lnTo>
                <a:cubicBezTo>
                  <a:pt x="55474" y="100012"/>
                  <a:pt x="54393" y="97145"/>
                  <a:pt x="54393" y="94277"/>
                </a:cubicBezTo>
                <a:cubicBezTo>
                  <a:pt x="54393" y="83881"/>
                  <a:pt x="63038" y="75278"/>
                  <a:pt x="73845" y="75278"/>
                </a:cubicBezTo>
                <a:cubicBezTo>
                  <a:pt x="84291" y="75278"/>
                  <a:pt x="92937" y="83881"/>
                  <a:pt x="92937" y="94277"/>
                </a:cubicBezTo>
                <a:cubicBezTo>
                  <a:pt x="92937" y="95711"/>
                  <a:pt x="92937" y="97145"/>
                  <a:pt x="92576" y="98579"/>
                </a:cubicBezTo>
                <a:lnTo>
                  <a:pt x="109507" y="107182"/>
                </a:lnTo>
                <a:cubicBezTo>
                  <a:pt x="113109" y="103239"/>
                  <a:pt x="118152" y="100371"/>
                  <a:pt x="123915" y="100371"/>
                </a:cubicBezTo>
                <a:cubicBezTo>
                  <a:pt x="129319" y="100371"/>
                  <a:pt x="134002" y="102522"/>
                  <a:pt x="137244" y="105748"/>
                </a:cubicBezTo>
                <a:lnTo>
                  <a:pt x="201363" y="64883"/>
                </a:lnTo>
                <a:cubicBezTo>
                  <a:pt x="200642" y="63090"/>
                  <a:pt x="200282" y="61298"/>
                  <a:pt x="200282" y="59147"/>
                </a:cubicBezTo>
                <a:cubicBezTo>
                  <a:pt x="200282" y="48393"/>
                  <a:pt x="208927" y="39790"/>
                  <a:pt x="219374" y="39790"/>
                </a:cubicBezTo>
                <a:cubicBezTo>
                  <a:pt x="230180" y="39790"/>
                  <a:pt x="238826" y="48393"/>
                  <a:pt x="238826" y="59147"/>
                </a:cubicBezTo>
                <a:cubicBezTo>
                  <a:pt x="238826" y="59147"/>
                  <a:pt x="238826" y="59147"/>
                  <a:pt x="238826" y="59506"/>
                </a:cubicBezTo>
                <a:lnTo>
                  <a:pt x="305827" y="78146"/>
                </a:lnTo>
                <a:lnTo>
                  <a:pt x="305827" y="23659"/>
                </a:lnTo>
                <a:cubicBezTo>
                  <a:pt x="305827" y="15772"/>
                  <a:pt x="299343" y="9320"/>
                  <a:pt x="291418" y="9320"/>
                </a:cubicBezTo>
                <a:lnTo>
                  <a:pt x="23774" y="9320"/>
                </a:lnTo>
                <a:close/>
                <a:moveTo>
                  <a:pt x="23774" y="0"/>
                </a:moveTo>
                <a:lnTo>
                  <a:pt x="291418" y="0"/>
                </a:lnTo>
                <a:cubicBezTo>
                  <a:pt x="304746" y="0"/>
                  <a:pt x="315553" y="10754"/>
                  <a:pt x="315553" y="23659"/>
                </a:cubicBezTo>
                <a:lnTo>
                  <a:pt x="315553" y="84240"/>
                </a:lnTo>
                <a:cubicBezTo>
                  <a:pt x="315553" y="84598"/>
                  <a:pt x="315553" y="84598"/>
                  <a:pt x="315553" y="84957"/>
                </a:cubicBezTo>
                <a:cubicBezTo>
                  <a:pt x="315553" y="85315"/>
                  <a:pt x="315553" y="85315"/>
                  <a:pt x="315553" y="85674"/>
                </a:cubicBezTo>
                <a:cubicBezTo>
                  <a:pt x="315193" y="86032"/>
                  <a:pt x="315193" y="86032"/>
                  <a:pt x="315193" y="86032"/>
                </a:cubicBezTo>
                <a:cubicBezTo>
                  <a:pt x="314832" y="86391"/>
                  <a:pt x="314832" y="86749"/>
                  <a:pt x="314832" y="86749"/>
                </a:cubicBezTo>
                <a:cubicBezTo>
                  <a:pt x="314472" y="87108"/>
                  <a:pt x="314112" y="87466"/>
                  <a:pt x="314112" y="87466"/>
                </a:cubicBezTo>
                <a:cubicBezTo>
                  <a:pt x="314112" y="87824"/>
                  <a:pt x="313752" y="87824"/>
                  <a:pt x="313391" y="88183"/>
                </a:cubicBezTo>
                <a:cubicBezTo>
                  <a:pt x="313031" y="88183"/>
                  <a:pt x="313031" y="88541"/>
                  <a:pt x="312671" y="88541"/>
                </a:cubicBezTo>
                <a:cubicBezTo>
                  <a:pt x="312311" y="88900"/>
                  <a:pt x="312311" y="88900"/>
                  <a:pt x="311951" y="88900"/>
                </a:cubicBezTo>
                <a:cubicBezTo>
                  <a:pt x="311590" y="88900"/>
                  <a:pt x="311230" y="89258"/>
                  <a:pt x="310870" y="89258"/>
                </a:cubicBezTo>
                <a:cubicBezTo>
                  <a:pt x="310510" y="89258"/>
                  <a:pt x="310149" y="89258"/>
                  <a:pt x="310149" y="88900"/>
                </a:cubicBezTo>
                <a:cubicBezTo>
                  <a:pt x="309789" y="88900"/>
                  <a:pt x="309429" y="88900"/>
                  <a:pt x="309429" y="88900"/>
                </a:cubicBezTo>
                <a:lnTo>
                  <a:pt x="235944" y="68467"/>
                </a:lnTo>
                <a:cubicBezTo>
                  <a:pt x="232702" y="74561"/>
                  <a:pt x="226578" y="78146"/>
                  <a:pt x="219374" y="78146"/>
                </a:cubicBezTo>
                <a:cubicBezTo>
                  <a:pt x="214331" y="78146"/>
                  <a:pt x="210008" y="76354"/>
                  <a:pt x="206406" y="73127"/>
                </a:cubicBezTo>
                <a:lnTo>
                  <a:pt x="142287" y="113634"/>
                </a:lnTo>
                <a:cubicBezTo>
                  <a:pt x="143007" y="115785"/>
                  <a:pt x="143007" y="117578"/>
                  <a:pt x="143007" y="119370"/>
                </a:cubicBezTo>
                <a:cubicBezTo>
                  <a:pt x="143007" y="130124"/>
                  <a:pt x="134722" y="138727"/>
                  <a:pt x="123915" y="138727"/>
                </a:cubicBezTo>
                <a:cubicBezTo>
                  <a:pt x="113469" y="138727"/>
                  <a:pt x="104824" y="130124"/>
                  <a:pt x="104824" y="119370"/>
                </a:cubicBezTo>
                <a:cubicBezTo>
                  <a:pt x="104824" y="118294"/>
                  <a:pt x="105184" y="116861"/>
                  <a:pt x="105184" y="115785"/>
                </a:cubicBezTo>
                <a:lnTo>
                  <a:pt x="88254" y="106823"/>
                </a:lnTo>
                <a:cubicBezTo>
                  <a:pt x="84651" y="110766"/>
                  <a:pt x="79608" y="113276"/>
                  <a:pt x="73845" y="113276"/>
                </a:cubicBezTo>
                <a:cubicBezTo>
                  <a:pt x="69522" y="113276"/>
                  <a:pt x="65560" y="112201"/>
                  <a:pt x="62678" y="109691"/>
                </a:cubicBezTo>
                <a:lnTo>
                  <a:pt x="7564" y="154141"/>
                </a:lnTo>
                <a:cubicBezTo>
                  <a:pt x="7564" y="154500"/>
                  <a:pt x="7204" y="154500"/>
                  <a:pt x="7204" y="154858"/>
                </a:cubicBezTo>
                <a:cubicBezTo>
                  <a:pt x="6844" y="154858"/>
                  <a:pt x="6484" y="154858"/>
                  <a:pt x="6484" y="155217"/>
                </a:cubicBezTo>
                <a:cubicBezTo>
                  <a:pt x="5763" y="155217"/>
                  <a:pt x="5403" y="155217"/>
                  <a:pt x="4683" y="155217"/>
                </a:cubicBezTo>
                <a:cubicBezTo>
                  <a:pt x="3962" y="155217"/>
                  <a:pt x="3242" y="155217"/>
                  <a:pt x="2521" y="154858"/>
                </a:cubicBezTo>
                <a:cubicBezTo>
                  <a:pt x="2161" y="154500"/>
                  <a:pt x="1801" y="154141"/>
                  <a:pt x="1080" y="153783"/>
                </a:cubicBezTo>
                <a:cubicBezTo>
                  <a:pt x="1080" y="153424"/>
                  <a:pt x="1080" y="153424"/>
                  <a:pt x="1080" y="153424"/>
                </a:cubicBezTo>
                <a:lnTo>
                  <a:pt x="720" y="153066"/>
                </a:lnTo>
                <a:cubicBezTo>
                  <a:pt x="360" y="152707"/>
                  <a:pt x="360" y="152707"/>
                  <a:pt x="360" y="151990"/>
                </a:cubicBezTo>
                <a:cubicBezTo>
                  <a:pt x="0" y="151990"/>
                  <a:pt x="0" y="151632"/>
                  <a:pt x="0" y="151274"/>
                </a:cubicBezTo>
                <a:cubicBezTo>
                  <a:pt x="0" y="151274"/>
                  <a:pt x="0" y="150915"/>
                  <a:pt x="0" y="150557"/>
                </a:cubicBezTo>
                <a:lnTo>
                  <a:pt x="0" y="23659"/>
                </a:lnTo>
                <a:cubicBezTo>
                  <a:pt x="0" y="10754"/>
                  <a:pt x="10806" y="0"/>
                  <a:pt x="23774" y="0"/>
                </a:cubicBezTo>
                <a:close/>
              </a:path>
            </a:pathLst>
          </a:custGeom>
          <a:solidFill>
            <a:schemeClr val="bg1"/>
          </a:solidFill>
          <a:ln>
            <a:noFill/>
          </a:ln>
          <a:effectLst/>
        </p:spPr>
        <p:txBody>
          <a:bodyPr anchor="ctr"/>
          <a:lstStyle/>
          <a:p>
            <a:endParaRPr lang="en-US" sz="900" dirty="0">
              <a:latin typeface="Lato Light" panose="020F0502020204030203" pitchFamily="34" charset="0"/>
            </a:endParaRPr>
          </a:p>
        </p:txBody>
      </p:sp>
      <p:sp>
        <p:nvSpPr>
          <p:cNvPr id="10" name="TextBox 9">
            <a:extLst>
              <a:ext uri="{FF2B5EF4-FFF2-40B4-BE49-F238E27FC236}">
                <a16:creationId xmlns:a16="http://schemas.microsoft.com/office/drawing/2014/main" id="{F6115CDC-847B-0445-B4E7-EDAE918BD6A5}"/>
              </a:ext>
            </a:extLst>
          </p:cNvPr>
          <p:cNvSpPr txBox="1"/>
          <p:nvPr/>
        </p:nvSpPr>
        <p:spPr>
          <a:xfrm>
            <a:off x="595498" y="5976401"/>
            <a:ext cx="2527295" cy="369332"/>
          </a:xfrm>
          <a:prstGeom prst="rect">
            <a:avLst/>
          </a:prstGeom>
          <a:noFill/>
        </p:spPr>
        <p:txBody>
          <a:bodyPr wrap="none" rtlCol="0" anchor="b" anchorCtr="0">
            <a:spAutoFit/>
          </a:bodyPr>
          <a:lstStyle/>
          <a:p>
            <a:pPr algn="ctr"/>
            <a:r>
              <a:rPr lang="en-US" b="1" dirty="0">
                <a:solidFill>
                  <a:schemeClr val="tx2"/>
                </a:solidFill>
                <a:latin typeface="Poppins" pitchFamily="2" charset="77"/>
                <a:ea typeface="League Spartan" charset="0"/>
                <a:cs typeface="Poppins" pitchFamily="2" charset="77"/>
              </a:rPr>
              <a:t>Empirical Understanding</a:t>
            </a:r>
          </a:p>
        </p:txBody>
      </p:sp>
      <p:sp>
        <p:nvSpPr>
          <p:cNvPr id="11" name="Subtitle 2">
            <a:extLst>
              <a:ext uri="{FF2B5EF4-FFF2-40B4-BE49-F238E27FC236}">
                <a16:creationId xmlns:a16="http://schemas.microsoft.com/office/drawing/2014/main" id="{A9FD11FB-D7DB-EE4E-BC52-3F0AEF2E3543}"/>
              </a:ext>
            </a:extLst>
          </p:cNvPr>
          <p:cNvSpPr txBox="1">
            <a:spLocks/>
          </p:cNvSpPr>
          <p:nvPr/>
        </p:nvSpPr>
        <p:spPr>
          <a:xfrm>
            <a:off x="1468777" y="3210254"/>
            <a:ext cx="740267" cy="369332"/>
          </a:xfrm>
          <a:prstGeom prst="rect">
            <a:avLst/>
          </a:prstGeom>
        </p:spPr>
        <p:style>
          <a:lnRef idx="1">
            <a:schemeClr val="accent5"/>
          </a:lnRef>
          <a:fillRef idx="2">
            <a:schemeClr val="accent5"/>
          </a:fillRef>
          <a:effectRef idx="1">
            <a:schemeClr val="accent5"/>
          </a:effectRef>
          <a:fontRef idx="minor">
            <a:schemeClr val="dk1"/>
          </a:fontRef>
        </p:style>
        <p:txBody>
          <a:bodyPr wrap="none" rtlCol="0">
            <a:spAutoFit/>
          </a:bodyPr>
          <a:lstStyle>
            <a:defPPr>
              <a:defRPr lang="en-US"/>
            </a:defPPr>
            <a:lvl1pPr algn="ctr">
              <a:defRPr sz="2400" b="1" spc="300">
                <a:solidFill>
                  <a:schemeClr val="tx2"/>
                </a:solidFill>
                <a:latin typeface="Poppins Light" pitchFamily="2" charset="77"/>
                <a:cs typeface="Poppins Light" pitchFamily="2"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sz="1800" dirty="0"/>
              <a:t>Past</a:t>
            </a:r>
          </a:p>
        </p:txBody>
      </p:sp>
      <p:sp>
        <p:nvSpPr>
          <p:cNvPr id="12" name="TextBox 11">
            <a:extLst>
              <a:ext uri="{FF2B5EF4-FFF2-40B4-BE49-F238E27FC236}">
                <a16:creationId xmlns:a16="http://schemas.microsoft.com/office/drawing/2014/main" id="{5A82B7AA-7807-804C-94C5-66274B2E778E}"/>
              </a:ext>
            </a:extLst>
          </p:cNvPr>
          <p:cNvSpPr txBox="1"/>
          <p:nvPr/>
        </p:nvSpPr>
        <p:spPr>
          <a:xfrm>
            <a:off x="7447142" y="4119957"/>
            <a:ext cx="2445414" cy="338554"/>
          </a:xfrm>
          <a:prstGeom prst="rect">
            <a:avLst/>
          </a:prstGeom>
          <a:noFill/>
        </p:spPr>
        <p:txBody>
          <a:bodyPr wrap="none" rtlCol="0" anchor="b" anchorCtr="0">
            <a:spAutoFit/>
          </a:bodyPr>
          <a:lstStyle>
            <a:defPPr>
              <a:defRPr lang="en-US"/>
            </a:defPPr>
            <a:lvl1pPr algn="ctr">
              <a:defRPr b="1">
                <a:solidFill>
                  <a:schemeClr val="tx2"/>
                </a:solidFill>
                <a:latin typeface="Poppins" pitchFamily="2" charset="77"/>
                <a:ea typeface="League Spartan" charset="0"/>
                <a:cs typeface="Poppins" pitchFamily="2" charset="77"/>
              </a:defRPr>
            </a:lvl1pPr>
          </a:lstStyle>
          <a:p>
            <a:r>
              <a:rPr lang="en-US" dirty="0"/>
              <a:t>Data Based Understanding</a:t>
            </a:r>
          </a:p>
        </p:txBody>
      </p:sp>
      <p:sp>
        <p:nvSpPr>
          <p:cNvPr id="14" name="TextBox 13">
            <a:extLst>
              <a:ext uri="{FF2B5EF4-FFF2-40B4-BE49-F238E27FC236}">
                <a16:creationId xmlns:a16="http://schemas.microsoft.com/office/drawing/2014/main" id="{3043C10C-6602-2345-AE1C-7AE2EE1760C4}"/>
              </a:ext>
            </a:extLst>
          </p:cNvPr>
          <p:cNvSpPr txBox="1"/>
          <p:nvPr/>
        </p:nvSpPr>
        <p:spPr>
          <a:xfrm>
            <a:off x="3882536" y="4865720"/>
            <a:ext cx="2515945" cy="338554"/>
          </a:xfrm>
          <a:prstGeom prst="rect">
            <a:avLst/>
          </a:prstGeom>
          <a:noFill/>
        </p:spPr>
        <p:txBody>
          <a:bodyPr wrap="none" rtlCol="0" anchor="b" anchorCtr="0">
            <a:spAutoFit/>
          </a:bodyPr>
          <a:lstStyle>
            <a:defPPr>
              <a:defRPr lang="en-US"/>
            </a:defPPr>
            <a:lvl1pPr algn="ctr">
              <a:defRPr b="1">
                <a:solidFill>
                  <a:schemeClr val="tx2"/>
                </a:solidFill>
                <a:latin typeface="Poppins" pitchFamily="2" charset="77"/>
                <a:ea typeface="League Spartan" charset="0"/>
                <a:cs typeface="Poppins" pitchFamily="2" charset="77"/>
              </a:defRPr>
            </a:lvl1pPr>
          </a:lstStyle>
          <a:p>
            <a:r>
              <a:rPr lang="en-US" dirty="0"/>
              <a:t>Mechanistic Understanding</a:t>
            </a:r>
          </a:p>
        </p:txBody>
      </p:sp>
      <p:sp>
        <p:nvSpPr>
          <p:cNvPr id="17" name="Subtitle 2">
            <a:extLst>
              <a:ext uri="{FF2B5EF4-FFF2-40B4-BE49-F238E27FC236}">
                <a16:creationId xmlns:a16="http://schemas.microsoft.com/office/drawing/2014/main" id="{3AB3B824-5494-4743-AEDD-DE6206EE6A8F}"/>
              </a:ext>
            </a:extLst>
          </p:cNvPr>
          <p:cNvSpPr txBox="1">
            <a:spLocks/>
          </p:cNvSpPr>
          <p:nvPr/>
        </p:nvSpPr>
        <p:spPr>
          <a:xfrm>
            <a:off x="4195625" y="2045090"/>
            <a:ext cx="1299651"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lgn="ctr">
              <a:defRPr b="1" spc="300">
                <a:solidFill>
                  <a:schemeClr val="tx2"/>
                </a:solidFill>
                <a:latin typeface="Poppins Light" pitchFamily="2" charset="77"/>
                <a:cs typeface="Poppins Light" pitchFamily="2"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Present</a:t>
            </a:r>
          </a:p>
        </p:txBody>
      </p:sp>
      <p:sp>
        <p:nvSpPr>
          <p:cNvPr id="19" name="Subtitle 2">
            <a:extLst>
              <a:ext uri="{FF2B5EF4-FFF2-40B4-BE49-F238E27FC236}">
                <a16:creationId xmlns:a16="http://schemas.microsoft.com/office/drawing/2014/main" id="{1A5E6F18-2703-4334-A060-02D138D3B773}"/>
              </a:ext>
            </a:extLst>
          </p:cNvPr>
          <p:cNvSpPr txBox="1">
            <a:spLocks/>
          </p:cNvSpPr>
          <p:nvPr/>
        </p:nvSpPr>
        <p:spPr>
          <a:xfrm>
            <a:off x="7447142" y="1334656"/>
            <a:ext cx="1326465" cy="369332"/>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defPPr>
              <a:defRPr lang="en-US"/>
            </a:defPPr>
            <a:lvl1pPr algn="ctr">
              <a:defRPr b="1" spc="300">
                <a:solidFill>
                  <a:schemeClr val="tx2"/>
                </a:solidFill>
                <a:latin typeface="Poppins Light" pitchFamily="2" charset="77"/>
                <a:cs typeface="Poppins Light" pitchFamily="2" charset="77"/>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en-US" dirty="0"/>
              <a:t>Future</a:t>
            </a:r>
          </a:p>
        </p:txBody>
      </p:sp>
      <p:sp>
        <p:nvSpPr>
          <p:cNvPr id="16" name="Footer Placeholder 3">
            <a:extLst>
              <a:ext uri="{FF2B5EF4-FFF2-40B4-BE49-F238E27FC236}">
                <a16:creationId xmlns:a16="http://schemas.microsoft.com/office/drawing/2014/main" id="{5156E691-8292-4DB7-A62B-32546B83EA0C}"/>
              </a:ext>
            </a:extLst>
          </p:cNvPr>
          <p:cNvSpPr>
            <a:spLocks noGrp="1"/>
          </p:cNvSpPr>
          <p:nvPr>
            <p:ph type="ftr" sz="quarter" idx="11"/>
          </p:nvPr>
        </p:nvSpPr>
        <p:spPr>
          <a:xfrm>
            <a:off x="231048" y="6466661"/>
            <a:ext cx="691721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cap="all">
                <a:solidFill>
                  <a:schemeClr val="accent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Prof. Nawal K Prinja</a:t>
            </a:r>
          </a:p>
        </p:txBody>
      </p:sp>
    </p:spTree>
    <p:extLst>
      <p:ext uri="{BB962C8B-B14F-4D97-AF65-F5344CB8AC3E}">
        <p14:creationId xmlns:p14="http://schemas.microsoft.com/office/powerpoint/2010/main" val="11062910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0A6DAA-7930-0F5B-901C-0525BE15F612}"/>
              </a:ext>
            </a:extLst>
          </p:cNvPr>
          <p:cNvSpPr txBox="1">
            <a:spLocks/>
          </p:cNvSpPr>
          <p:nvPr/>
        </p:nvSpPr>
        <p:spPr>
          <a:xfrm>
            <a:off x="213360" y="206900"/>
            <a:ext cx="10515600" cy="737616"/>
          </a:xfrm>
          <a:prstGeom prst="rect">
            <a:avLst/>
          </a:prstGeom>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b="1" i="0" dirty="0">
                <a:solidFill>
                  <a:schemeClr val="bg1"/>
                </a:solidFill>
                <a:latin typeface="Arial" panose="020B0604020202020204" pitchFamily="34" charset="0"/>
                <a:cs typeface="Arial" panose="020B0604020202020204" pitchFamily="34" charset="0"/>
              </a:rPr>
              <a:t>Engineering after 3rd &amp; 4th Industrial Revolution </a:t>
            </a:r>
          </a:p>
        </p:txBody>
      </p:sp>
      <p:sp>
        <p:nvSpPr>
          <p:cNvPr id="2" name="Footer Placeholder 1">
            <a:extLst>
              <a:ext uri="{FF2B5EF4-FFF2-40B4-BE49-F238E27FC236}">
                <a16:creationId xmlns:a16="http://schemas.microsoft.com/office/drawing/2014/main" id="{CA29376D-8E49-572E-EF70-FD849D2A9B37}"/>
              </a:ext>
            </a:extLst>
          </p:cNvPr>
          <p:cNvSpPr txBox="1">
            <a:spLocks/>
          </p:cNvSpPr>
          <p:nvPr/>
        </p:nvSpPr>
        <p:spPr>
          <a:xfrm>
            <a:off x="4038600" y="6356350"/>
            <a:ext cx="4114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Prof. Nawal K Prinja</a:t>
            </a:r>
            <a:endParaRPr lang="en-US" dirty="0"/>
          </a:p>
        </p:txBody>
      </p:sp>
      <p:sp>
        <p:nvSpPr>
          <p:cNvPr id="3" name="Slide Number Placeholder 2">
            <a:extLst>
              <a:ext uri="{FF2B5EF4-FFF2-40B4-BE49-F238E27FC236}">
                <a16:creationId xmlns:a16="http://schemas.microsoft.com/office/drawing/2014/main" id="{15529F4C-865E-CA3C-3C2D-5B0CA03BF134}"/>
              </a:ext>
            </a:extLst>
          </p:cNvPr>
          <p:cNvSpPr txBox="1">
            <a:spLocks/>
          </p:cNvSpPr>
          <p:nvPr/>
        </p:nvSpPr>
        <p:spPr>
          <a:xfrm>
            <a:off x="8610600"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6</a:t>
            </a:fld>
            <a:endParaRPr lang="en-US" dirty="0"/>
          </a:p>
        </p:txBody>
      </p:sp>
      <p:pic>
        <p:nvPicPr>
          <p:cNvPr id="6" name="Picture 2" descr="Industry 4.0 and how smart sensors make the difference">
            <a:extLst>
              <a:ext uri="{FF2B5EF4-FFF2-40B4-BE49-F238E27FC236}">
                <a16:creationId xmlns:a16="http://schemas.microsoft.com/office/drawing/2014/main" id="{8D81D71E-44FD-1149-B0F3-CE3BDDC77A0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5262" b="8410"/>
          <a:stretch/>
        </p:blipFill>
        <p:spPr bwMode="auto">
          <a:xfrm>
            <a:off x="396512" y="4252242"/>
            <a:ext cx="10706917" cy="248164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7" name="Arrow: Curved Down 6">
            <a:extLst>
              <a:ext uri="{FF2B5EF4-FFF2-40B4-BE49-F238E27FC236}">
                <a16:creationId xmlns:a16="http://schemas.microsoft.com/office/drawing/2014/main" id="{5E674621-27FF-A6D8-D897-DB3A983C0457}"/>
              </a:ext>
            </a:extLst>
          </p:cNvPr>
          <p:cNvSpPr/>
          <p:nvPr/>
        </p:nvSpPr>
        <p:spPr>
          <a:xfrm>
            <a:off x="6607629" y="2764971"/>
            <a:ext cx="3396342" cy="1371600"/>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TextBox 7">
            <a:extLst>
              <a:ext uri="{FF2B5EF4-FFF2-40B4-BE49-F238E27FC236}">
                <a16:creationId xmlns:a16="http://schemas.microsoft.com/office/drawing/2014/main" id="{4F156C9B-CCDB-851C-A979-6A190E8C7010}"/>
              </a:ext>
            </a:extLst>
          </p:cNvPr>
          <p:cNvSpPr txBox="1"/>
          <p:nvPr/>
        </p:nvSpPr>
        <p:spPr>
          <a:xfrm>
            <a:off x="396511" y="1515084"/>
            <a:ext cx="4463723"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en-GB" dirty="0"/>
              <a:t>The integration of computer simulation technologies from the 3rd Industrial Revolution with AI from the 4th Industrial Revolution is transforming engineering simulations. This synergy enhances accuracy, speed, and accessibility, enabling engineers to tackle complex problems more effectively and innovate in ways previously unimaginable</a:t>
            </a:r>
          </a:p>
        </p:txBody>
      </p:sp>
      <p:graphicFrame>
        <p:nvGraphicFramePr>
          <p:cNvPr id="9" name="Diagram 8">
            <a:extLst>
              <a:ext uri="{FF2B5EF4-FFF2-40B4-BE49-F238E27FC236}">
                <a16:creationId xmlns:a16="http://schemas.microsoft.com/office/drawing/2014/main" id="{965F14B4-FA19-0BCB-49BA-28038B6AF616}"/>
              </a:ext>
            </a:extLst>
          </p:cNvPr>
          <p:cNvGraphicFramePr/>
          <p:nvPr>
            <p:extLst>
              <p:ext uri="{D42A27DB-BD31-4B8C-83A1-F6EECF244321}">
                <p14:modId xmlns:p14="http://schemas.microsoft.com/office/powerpoint/2010/main" val="1187154142"/>
              </p:ext>
            </p:extLst>
          </p:nvPr>
        </p:nvGraphicFramePr>
        <p:xfrm>
          <a:off x="5292271" y="705678"/>
          <a:ext cx="5665289" cy="3712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471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9"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B15F88-B232-488E-8B7B-1F5FDD86B58A}"/>
              </a:ext>
            </a:extLst>
          </p:cNvPr>
          <p:cNvSpPr>
            <a:spLocks noGrp="1"/>
          </p:cNvSpPr>
          <p:nvPr>
            <p:ph type="ctrTitle"/>
          </p:nvPr>
        </p:nvSpPr>
        <p:spPr/>
        <p:txBody>
          <a:bodyPr/>
          <a:lstStyle/>
          <a:p>
            <a:r>
              <a:rPr lang="en-GB" dirty="0"/>
              <a:t>AI in Material Qualification</a:t>
            </a:r>
            <a:br>
              <a:rPr lang="en-GB" dirty="0"/>
            </a:br>
            <a:endParaRPr lang="en-GB" dirty="0"/>
          </a:p>
        </p:txBody>
      </p:sp>
      <p:sp>
        <p:nvSpPr>
          <p:cNvPr id="3" name="Subtitle 2">
            <a:extLst>
              <a:ext uri="{FF2B5EF4-FFF2-40B4-BE49-F238E27FC236}">
                <a16:creationId xmlns:a16="http://schemas.microsoft.com/office/drawing/2014/main" id="{A2BD6DFC-4280-4B0F-BEF6-7300C1764B44}"/>
              </a:ext>
            </a:extLst>
          </p:cNvPr>
          <p:cNvSpPr>
            <a:spLocks noGrp="1"/>
          </p:cNvSpPr>
          <p:nvPr>
            <p:ph type="subTitle" idx="1"/>
          </p:nvPr>
        </p:nvSpPr>
        <p:spPr/>
        <p:txBody>
          <a:bodyPr>
            <a:normAutofit lnSpcReduction="10000"/>
          </a:bodyPr>
          <a:lstStyle/>
          <a:p>
            <a:r>
              <a:rPr lang="en-GB" dirty="0"/>
              <a:t>New materials and joining techniques require a large number of physical qualification tests for inclusion in codes and standards.</a:t>
            </a:r>
          </a:p>
          <a:p>
            <a:endParaRPr lang="en-GB" dirty="0"/>
          </a:p>
          <a:p>
            <a:r>
              <a:rPr lang="en-GB" dirty="0"/>
              <a:t>AI can help reduce the number of experimental campaigns.</a:t>
            </a:r>
          </a:p>
        </p:txBody>
      </p:sp>
      <p:sp>
        <p:nvSpPr>
          <p:cNvPr id="5" name="Title 1">
            <a:extLst>
              <a:ext uri="{FF2B5EF4-FFF2-40B4-BE49-F238E27FC236}">
                <a16:creationId xmlns:a16="http://schemas.microsoft.com/office/drawing/2014/main" id="{C42CE29D-9084-F8EF-EDDC-4A27FF40EBB6}"/>
              </a:ext>
            </a:extLst>
          </p:cNvPr>
          <p:cNvSpPr txBox="1">
            <a:spLocks/>
          </p:cNvSpPr>
          <p:nvPr/>
        </p:nvSpPr>
        <p:spPr>
          <a:xfrm>
            <a:off x="441960" y="518160"/>
            <a:ext cx="10515600" cy="7376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i="0" dirty="0">
                <a:solidFill>
                  <a:schemeClr val="bg1"/>
                </a:solidFill>
                <a:latin typeface="Arial" panose="020B0604020202020204" pitchFamily="34" charset="0"/>
                <a:cs typeface="Arial" panose="020B0604020202020204" pitchFamily="34" charset="0"/>
              </a:rPr>
              <a:t>AI for Materials</a:t>
            </a:r>
            <a:endParaRPr lang="en-GB" b="1" i="0" dirty="0">
              <a:solidFill>
                <a:schemeClr val="bg1"/>
              </a:solidFill>
              <a:latin typeface="Arial" panose="020B0604020202020204" pitchFamily="34" charset="0"/>
              <a:cs typeface="Arial" panose="020B0604020202020204" pitchFamily="34" charset="0"/>
            </a:endParaRPr>
          </a:p>
        </p:txBody>
      </p:sp>
      <p:pic>
        <p:nvPicPr>
          <p:cNvPr id="4" name="Picture 3" descr="A green text on a black background&#10;&#10;Description automatically generated">
            <a:extLst>
              <a:ext uri="{FF2B5EF4-FFF2-40B4-BE49-F238E27FC236}">
                <a16:creationId xmlns:a16="http://schemas.microsoft.com/office/drawing/2014/main" id="{A0F2F5CF-45D5-0657-09DB-C18179360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124" y="0"/>
            <a:ext cx="1713186" cy="424014"/>
          </a:xfrm>
          <a:prstGeom prst="rect">
            <a:avLst/>
          </a:prstGeom>
        </p:spPr>
      </p:pic>
    </p:spTree>
    <p:extLst>
      <p:ext uri="{BB962C8B-B14F-4D97-AF65-F5344CB8AC3E}">
        <p14:creationId xmlns:p14="http://schemas.microsoft.com/office/powerpoint/2010/main" val="2279447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CDDACC-8BEE-4B60-8359-35C6E4AA30CE}"/>
              </a:ext>
            </a:extLst>
          </p:cNvPr>
          <p:cNvSpPr/>
          <p:nvPr/>
        </p:nvSpPr>
        <p:spPr>
          <a:xfrm>
            <a:off x="62225" y="92074"/>
            <a:ext cx="11422203" cy="805537"/>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400" b="1" dirty="0">
                <a:solidFill>
                  <a:schemeClr val="bg1"/>
                </a:solidFill>
              </a:rPr>
              <a:t>Example :  Predicting Environmental Impact on Fatigue/Fracture </a:t>
            </a:r>
            <a:r>
              <a:rPr lang="en-US" sz="2400" b="1" dirty="0" err="1">
                <a:solidFill>
                  <a:schemeClr val="bg1"/>
                </a:solidFill>
              </a:rPr>
              <a:t>Behaviour</a:t>
            </a:r>
            <a:r>
              <a:rPr lang="en-US" sz="2400" b="1" dirty="0">
                <a:solidFill>
                  <a:schemeClr val="bg1"/>
                </a:solidFill>
              </a:rPr>
              <a:t> </a:t>
            </a:r>
            <a:r>
              <a:rPr lang="en-US" sz="2400" b="1" dirty="0"/>
              <a:t>of Steel</a:t>
            </a:r>
          </a:p>
        </p:txBody>
      </p:sp>
      <p:pic>
        <p:nvPicPr>
          <p:cNvPr id="1026" name="Picture 2">
            <a:extLst>
              <a:ext uri="{FF2B5EF4-FFF2-40B4-BE49-F238E27FC236}">
                <a16:creationId xmlns:a16="http://schemas.microsoft.com/office/drawing/2014/main" id="{048F0AEE-89A4-4660-B6E1-EF6BC3230CB0}"/>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2226" y="1847850"/>
            <a:ext cx="5776563" cy="287169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D501F7A-CFA4-49E4-95AE-91EA902E02CC}"/>
              </a:ext>
            </a:extLst>
          </p:cNvPr>
          <p:cNvSpPr txBox="1"/>
          <p:nvPr/>
        </p:nvSpPr>
        <p:spPr>
          <a:xfrm>
            <a:off x="5838789" y="2000426"/>
            <a:ext cx="6305586" cy="3210654"/>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285750" indent="-285750">
              <a:lnSpc>
                <a:spcPct val="90000"/>
              </a:lnSpc>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effectLst/>
              </a:rPr>
              <a:t>246 tests conducted to establish environmental impact on number of cycles it took for a specimen to reach failure.</a:t>
            </a:r>
          </a:p>
          <a:p>
            <a:pPr marL="285750" indent="-285750">
              <a:lnSpc>
                <a:spcPct val="90000"/>
              </a:lnSpc>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effectLst/>
              </a:rPr>
              <a:t>135 input features</a:t>
            </a:r>
            <a:r>
              <a:rPr lang="en-US" dirty="0">
                <a:solidFill>
                  <a:schemeClr val="tx2"/>
                </a:solidFill>
              </a:rPr>
              <a:t> were being monitored. Data analysis was done to perform correlation, principal component analysis and feature importance to reduce the number of features to 9.</a:t>
            </a:r>
          </a:p>
          <a:p>
            <a:pPr marL="285750" indent="-285750">
              <a:lnSpc>
                <a:spcPct val="90000"/>
              </a:lnSpc>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effectLst/>
              </a:rPr>
              <a:t>A sequential Artificial Neural Network (ANN) model with 10 dense layers of neurons was developed.</a:t>
            </a:r>
          </a:p>
          <a:p>
            <a:pPr marL="285750" indent="-285750">
              <a:lnSpc>
                <a:spcPct val="90000"/>
              </a:lnSpc>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The data was split 80%-20% to train and test the model.</a:t>
            </a:r>
          </a:p>
          <a:p>
            <a:pPr marL="285750" indent="-285750">
              <a:lnSpc>
                <a:spcPct val="90000"/>
              </a:lnSpc>
              <a:spcBef>
                <a:spcPct val="20000"/>
              </a:spcBef>
              <a:spcAft>
                <a:spcPts val="600"/>
              </a:spcAft>
              <a:buClr>
                <a:schemeClr val="accent2"/>
              </a:buClr>
              <a:buSzPct val="92000"/>
              <a:buFont typeface="Wingdings 2" panose="05020102010507070707" pitchFamily="18" charset="2"/>
              <a:buChar char=""/>
            </a:pPr>
            <a:r>
              <a:rPr lang="en-US" dirty="0">
                <a:solidFill>
                  <a:schemeClr val="tx2"/>
                </a:solidFill>
              </a:rPr>
              <a:t>95.4% accuracy was achieved by the ANN model.</a:t>
            </a:r>
            <a:endParaRPr lang="en-US" dirty="0">
              <a:solidFill>
                <a:schemeClr val="tx2"/>
              </a:solidFill>
              <a:effectLst/>
            </a:endParaRPr>
          </a:p>
        </p:txBody>
      </p:sp>
      <p:sp>
        <p:nvSpPr>
          <p:cNvPr id="2" name="Footer Placeholder 1">
            <a:extLst>
              <a:ext uri="{FF2B5EF4-FFF2-40B4-BE49-F238E27FC236}">
                <a16:creationId xmlns:a16="http://schemas.microsoft.com/office/drawing/2014/main" id="{4C9B0718-4640-4CD3-BCDE-C66BBB92A514}"/>
              </a:ext>
            </a:extLst>
          </p:cNvPr>
          <p:cNvSpPr>
            <a:spLocks noGrp="1"/>
          </p:cNvSpPr>
          <p:nvPr>
            <p:ph type="ftr" sz="quarter" idx="11"/>
          </p:nvPr>
        </p:nvSpPr>
        <p:spPr>
          <a:xfrm>
            <a:off x="581192" y="6400800"/>
            <a:ext cx="6917210" cy="365125"/>
          </a:xfrm>
        </p:spPr>
        <p:txBody>
          <a:bodyPr vert="horz" lIns="91440" tIns="45720" rIns="91440" bIns="45720" rtlCol="0" anchor="ctr">
            <a:normAutofit/>
          </a:bodyPr>
          <a:lstStyle/>
          <a:p>
            <a:pPr defTabSz="914400">
              <a:spcAft>
                <a:spcPts val="600"/>
              </a:spcAft>
            </a:pPr>
            <a:r>
              <a:rPr lang="en-US" kern="1200" cap="all" dirty="0">
                <a:solidFill>
                  <a:schemeClr val="accent2"/>
                </a:solidFill>
                <a:latin typeface="+mn-lt"/>
                <a:ea typeface="+mn-ea"/>
                <a:cs typeface="+mn-cs"/>
              </a:rPr>
              <a:t>Prof. </a:t>
            </a:r>
            <a:r>
              <a:rPr lang="en-US" kern="1200" cap="all">
                <a:solidFill>
                  <a:schemeClr val="accent2"/>
                </a:solidFill>
                <a:latin typeface="+mn-lt"/>
                <a:ea typeface="+mn-ea"/>
                <a:cs typeface="+mn-cs"/>
              </a:rPr>
              <a:t>Nawal K Prinja</a:t>
            </a:r>
          </a:p>
        </p:txBody>
      </p:sp>
      <p:sp>
        <p:nvSpPr>
          <p:cNvPr id="3" name="Slide Number Placeholder 2">
            <a:extLst>
              <a:ext uri="{FF2B5EF4-FFF2-40B4-BE49-F238E27FC236}">
                <a16:creationId xmlns:a16="http://schemas.microsoft.com/office/drawing/2014/main" id="{2A9D8E70-8B8B-49ED-8534-D2CBD33653B6}"/>
              </a:ext>
            </a:extLst>
          </p:cNvPr>
          <p:cNvSpPr>
            <a:spLocks noGrp="1"/>
          </p:cNvSpPr>
          <p:nvPr>
            <p:ph type="sldNum" sz="quarter" idx="12"/>
          </p:nvPr>
        </p:nvSpPr>
        <p:spPr>
          <a:xfrm>
            <a:off x="10558300" y="6400800"/>
            <a:ext cx="1052508" cy="3651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8</a:t>
            </a:fld>
            <a:endParaRPr lang="en-US"/>
          </a:p>
        </p:txBody>
      </p:sp>
      <p:sp>
        <p:nvSpPr>
          <p:cNvPr id="7" name="TextBox 6">
            <a:extLst>
              <a:ext uri="{FF2B5EF4-FFF2-40B4-BE49-F238E27FC236}">
                <a16:creationId xmlns:a16="http://schemas.microsoft.com/office/drawing/2014/main" id="{BCDAB211-31F7-4C01-8DE8-94CEE0A76F3B}"/>
              </a:ext>
            </a:extLst>
          </p:cNvPr>
          <p:cNvSpPr txBox="1"/>
          <p:nvPr/>
        </p:nvSpPr>
        <p:spPr>
          <a:xfrm>
            <a:off x="656765" y="4875517"/>
            <a:ext cx="4793673"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marL="285750" indent="-285750">
              <a:buFont typeface="Arial" panose="020B0604020202020204" pitchFamily="34" charset="0"/>
              <a:buChar char="•"/>
            </a:pPr>
            <a:r>
              <a:rPr lang="en-US" dirty="0"/>
              <a:t>Results of 38 tests were predicted with 95.4% accuracy from previous data.</a:t>
            </a:r>
          </a:p>
          <a:p>
            <a:pPr marL="285750" indent="-285750">
              <a:buFont typeface="Arial" panose="020B0604020202020204" pitchFamily="34" charset="0"/>
              <a:buChar char="•"/>
            </a:pPr>
            <a:r>
              <a:rPr lang="en-US" dirty="0"/>
              <a:t>At £15000/test, over half a million pounds could have been saved.</a:t>
            </a:r>
            <a:endParaRPr lang="en-GB" dirty="0"/>
          </a:p>
        </p:txBody>
      </p:sp>
      <p:sp>
        <p:nvSpPr>
          <p:cNvPr id="5" name="Rectangle 4">
            <a:extLst>
              <a:ext uri="{FF2B5EF4-FFF2-40B4-BE49-F238E27FC236}">
                <a16:creationId xmlns:a16="http://schemas.microsoft.com/office/drawing/2014/main" id="{775A133F-2D2F-42FD-99DF-A3BB4915FA6F}"/>
              </a:ext>
            </a:extLst>
          </p:cNvPr>
          <p:cNvSpPr/>
          <p:nvPr/>
        </p:nvSpPr>
        <p:spPr>
          <a:xfrm>
            <a:off x="5972175" y="5547810"/>
            <a:ext cx="6096000" cy="1001428"/>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nSpc>
                <a:spcPct val="107000"/>
              </a:lnSpc>
              <a:spcAft>
                <a:spcPts val="800"/>
              </a:spcAft>
            </a:pPr>
            <a:r>
              <a:rPr lang="en-GB" sz="1400" i="1" dirty="0">
                <a:latin typeface="Arial" panose="020B0604020202020204" pitchFamily="34" charset="0"/>
                <a:ea typeface="Jacobs Chronos" panose="020B0603030503030204" pitchFamily="34" charset="0"/>
                <a:cs typeface="Times New Roman" panose="02020603050405020304" pitchFamily="18" charset="0"/>
              </a:rPr>
              <a:t>The INCEFA PLUS data was generated under the  </a:t>
            </a:r>
            <a:r>
              <a:rPr lang="en-GB" sz="1400" i="1" dirty="0" err="1">
                <a:latin typeface="Arial" panose="020B0604020202020204" pitchFamily="34" charset="0"/>
                <a:ea typeface="Jacobs Chronos" panose="020B0603030503030204" pitchFamily="34" charset="0"/>
                <a:cs typeface="Times New Roman" panose="02020603050405020304" pitchFamily="18" charset="0"/>
              </a:rPr>
              <a:t>INcreasing</a:t>
            </a:r>
            <a:r>
              <a:rPr lang="en-GB" sz="1400" i="1" dirty="0">
                <a:latin typeface="Arial" panose="020B0604020202020204" pitchFamily="34" charset="0"/>
                <a:ea typeface="Jacobs Chronos" panose="020B0603030503030204" pitchFamily="34" charset="0"/>
                <a:cs typeface="Times New Roman" panose="02020603050405020304" pitchFamily="18" charset="0"/>
              </a:rPr>
              <a:t> safety in NPPs by Covering gaps in Environmental Fatigue Assessment (INCEFA) project funded by H2020 which is the EU funding programme for research and innovation. Data courtesy of Alec McLennan</a:t>
            </a:r>
            <a:endParaRPr lang="en-GB" sz="1400" i="1" dirty="0">
              <a:latin typeface="Jacobs Chronos" panose="020B0603030503030204" pitchFamily="34" charset="0"/>
              <a:ea typeface="Jacobs Chronos" panose="020B0603030503030204" pitchFamily="34" charset="0"/>
              <a:cs typeface="Times New Roman" panose="02020603050405020304" pitchFamily="18" charset="0"/>
            </a:endParaRPr>
          </a:p>
        </p:txBody>
      </p:sp>
    </p:spTree>
    <p:extLst>
      <p:ext uri="{BB962C8B-B14F-4D97-AF65-F5344CB8AC3E}">
        <p14:creationId xmlns:p14="http://schemas.microsoft.com/office/powerpoint/2010/main" val="38108019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D501F7A-CFA4-49E4-95AE-91EA902E02CC}"/>
              </a:ext>
            </a:extLst>
          </p:cNvPr>
          <p:cNvSpPr txBox="1"/>
          <p:nvPr/>
        </p:nvSpPr>
        <p:spPr>
          <a:xfrm>
            <a:off x="657225" y="2180497"/>
            <a:ext cx="10953583" cy="2467703"/>
          </a:xfrm>
          <a:prstGeom prst="rect">
            <a:avLst/>
          </a:prstGeom>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p>
            <a:pPr marL="285750" indent="-285750">
              <a:lnSpc>
                <a:spcPct val="90000"/>
              </a:lnSpc>
              <a:spcBef>
                <a:spcPct val="20000"/>
              </a:spcBef>
              <a:spcAft>
                <a:spcPts val="600"/>
              </a:spcAft>
              <a:buClr>
                <a:schemeClr val="accent2"/>
              </a:buClr>
              <a:buSzPct val="92000"/>
              <a:buFont typeface="Wingdings 2" panose="05020102010507070707" pitchFamily="18" charset="2"/>
              <a:buChar char=""/>
            </a:pPr>
            <a:r>
              <a:rPr lang="en-US" dirty="0"/>
              <a:t>AI models trained to predict material properties from known chemical composition and processing history. </a:t>
            </a:r>
          </a:p>
          <a:p>
            <a:pPr marL="285750" indent="-285750">
              <a:lnSpc>
                <a:spcPct val="90000"/>
              </a:lnSpc>
              <a:spcBef>
                <a:spcPct val="20000"/>
              </a:spcBef>
              <a:spcAft>
                <a:spcPts val="600"/>
              </a:spcAft>
              <a:buClr>
                <a:schemeClr val="accent2"/>
              </a:buClr>
              <a:buSzPct val="92000"/>
              <a:buFont typeface="Wingdings 2" panose="05020102010507070707" pitchFamily="18" charset="2"/>
              <a:buChar char=""/>
            </a:pPr>
            <a:r>
              <a:rPr lang="en-US" dirty="0"/>
              <a:t>58 steel types in the data base containing a number of steel product forms (tubes, plates, bars </a:t>
            </a:r>
            <a:r>
              <a:rPr lang="en-US" dirty="0" err="1"/>
              <a:t>etc</a:t>
            </a:r>
            <a:r>
              <a:rPr lang="en-US" dirty="0"/>
              <a:t>) used in power plants.</a:t>
            </a:r>
          </a:p>
          <a:p>
            <a:pPr marL="285750" indent="-285750">
              <a:lnSpc>
                <a:spcPct val="90000"/>
              </a:lnSpc>
              <a:spcBef>
                <a:spcPct val="20000"/>
              </a:spcBef>
              <a:spcAft>
                <a:spcPts val="600"/>
              </a:spcAft>
              <a:buClr>
                <a:schemeClr val="accent2"/>
              </a:buClr>
              <a:buSzPct val="92000"/>
              <a:buFont typeface="Wingdings 2" panose="05020102010507070707" pitchFamily="18" charset="2"/>
              <a:buChar char=""/>
            </a:pPr>
            <a:r>
              <a:rPr lang="en-US" dirty="0"/>
              <a:t>AI models predicted three sets of material properties : tensile properties (Proof Stress, Ultimate Tensile Strength, Elongation% and RA%), creep rupture properties (Fracture time, Elongation% and RA%) and hardness (HRB/HRC).</a:t>
            </a:r>
            <a:endParaRPr lang="en-GB" dirty="0"/>
          </a:p>
          <a:p>
            <a:pPr marL="285750" indent="-285750">
              <a:lnSpc>
                <a:spcPct val="90000"/>
              </a:lnSpc>
              <a:spcBef>
                <a:spcPct val="20000"/>
              </a:spcBef>
              <a:spcAft>
                <a:spcPts val="600"/>
              </a:spcAft>
              <a:buClr>
                <a:schemeClr val="accent2"/>
              </a:buClr>
              <a:buSzPct val="92000"/>
              <a:buFont typeface="Wingdings 2" panose="05020102010507070707" pitchFamily="18" charset="2"/>
              <a:buChar char=""/>
            </a:pPr>
            <a:r>
              <a:rPr lang="en-US" dirty="0"/>
              <a:t> Accuracy ranged from 85% to 98%</a:t>
            </a:r>
          </a:p>
        </p:txBody>
      </p:sp>
      <p:sp>
        <p:nvSpPr>
          <p:cNvPr id="2" name="Footer Placeholder 1">
            <a:extLst>
              <a:ext uri="{FF2B5EF4-FFF2-40B4-BE49-F238E27FC236}">
                <a16:creationId xmlns:a16="http://schemas.microsoft.com/office/drawing/2014/main" id="{4C9B0718-4640-4CD3-BCDE-C66BBB92A514}"/>
              </a:ext>
            </a:extLst>
          </p:cNvPr>
          <p:cNvSpPr>
            <a:spLocks noGrp="1"/>
          </p:cNvSpPr>
          <p:nvPr>
            <p:ph type="ftr" sz="quarter" idx="11"/>
          </p:nvPr>
        </p:nvSpPr>
        <p:spPr>
          <a:xfrm>
            <a:off x="581192" y="6400800"/>
            <a:ext cx="6917210" cy="365125"/>
          </a:xfrm>
        </p:spPr>
        <p:txBody>
          <a:bodyPr vert="horz" lIns="91440" tIns="45720" rIns="91440" bIns="45720" rtlCol="0" anchor="ctr">
            <a:normAutofit/>
          </a:bodyPr>
          <a:lstStyle/>
          <a:p>
            <a:pPr defTabSz="914400">
              <a:spcAft>
                <a:spcPts val="600"/>
              </a:spcAft>
            </a:pPr>
            <a:r>
              <a:rPr lang="en-US" kern="1200" cap="all" dirty="0">
                <a:solidFill>
                  <a:schemeClr val="accent2"/>
                </a:solidFill>
                <a:latin typeface="+mn-lt"/>
                <a:ea typeface="+mn-ea"/>
                <a:cs typeface="+mn-cs"/>
              </a:rPr>
              <a:t>Prof. Nawal K Prinja</a:t>
            </a:r>
          </a:p>
        </p:txBody>
      </p:sp>
      <p:sp>
        <p:nvSpPr>
          <p:cNvPr id="3" name="Slide Number Placeholder 2">
            <a:extLst>
              <a:ext uri="{FF2B5EF4-FFF2-40B4-BE49-F238E27FC236}">
                <a16:creationId xmlns:a16="http://schemas.microsoft.com/office/drawing/2014/main" id="{2A9D8E70-8B8B-49ED-8534-D2CBD33653B6}"/>
              </a:ext>
            </a:extLst>
          </p:cNvPr>
          <p:cNvSpPr>
            <a:spLocks noGrp="1"/>
          </p:cNvSpPr>
          <p:nvPr>
            <p:ph type="sldNum" sz="quarter" idx="12"/>
          </p:nvPr>
        </p:nvSpPr>
        <p:spPr>
          <a:xfrm>
            <a:off x="10558300" y="6400800"/>
            <a:ext cx="1052508" cy="365125"/>
          </a:xfrm>
        </p:spPr>
        <p:txBody>
          <a:bodyPr vert="horz" lIns="91440" tIns="45720" rIns="91440" bIns="45720" rtlCol="0" anchor="ctr">
            <a:normAutofit/>
          </a:bodyPr>
          <a:lstStyle/>
          <a:p>
            <a:pPr defTabSz="914400">
              <a:spcAft>
                <a:spcPts val="600"/>
              </a:spcAft>
            </a:pPr>
            <a:fld id="{D57F1E4F-1CFF-5643-939E-217C01CDF565}" type="slidenum">
              <a:rPr lang="en-US" smtClean="0"/>
              <a:pPr defTabSz="914400">
                <a:spcAft>
                  <a:spcPts val="600"/>
                </a:spcAft>
              </a:pPr>
              <a:t>9</a:t>
            </a:fld>
            <a:endParaRPr lang="en-US"/>
          </a:p>
        </p:txBody>
      </p:sp>
      <p:sp>
        <p:nvSpPr>
          <p:cNvPr id="8" name="TextBox 7">
            <a:extLst>
              <a:ext uri="{FF2B5EF4-FFF2-40B4-BE49-F238E27FC236}">
                <a16:creationId xmlns:a16="http://schemas.microsoft.com/office/drawing/2014/main" id="{C0B5B645-51E5-4888-95AD-0ADB0D2BD9AF}"/>
              </a:ext>
            </a:extLst>
          </p:cNvPr>
          <p:cNvSpPr txBox="1"/>
          <p:nvPr/>
        </p:nvSpPr>
        <p:spPr>
          <a:xfrm>
            <a:off x="733425" y="5019675"/>
            <a:ext cx="10782300"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GB" sz="2800" dirty="0"/>
              <a:t>Such AI models can help develop new materials.</a:t>
            </a:r>
          </a:p>
        </p:txBody>
      </p:sp>
      <p:sp>
        <p:nvSpPr>
          <p:cNvPr id="5" name="TextBox 4">
            <a:extLst>
              <a:ext uri="{FF2B5EF4-FFF2-40B4-BE49-F238E27FC236}">
                <a16:creationId xmlns:a16="http://schemas.microsoft.com/office/drawing/2014/main" id="{8B1CC597-F49D-2966-89C5-BB85B362EC59}"/>
              </a:ext>
            </a:extLst>
          </p:cNvPr>
          <p:cNvSpPr txBox="1"/>
          <p:nvPr/>
        </p:nvSpPr>
        <p:spPr>
          <a:xfrm>
            <a:off x="733425" y="5736771"/>
            <a:ext cx="10782300" cy="646331"/>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GB" dirty="0"/>
              <a:t>A project being considered by CEN on use of AI to help qualify Cu-Cr-Zr for fusion industry for the French RCC-MRx code.</a:t>
            </a:r>
          </a:p>
        </p:txBody>
      </p:sp>
      <p:sp>
        <p:nvSpPr>
          <p:cNvPr id="9" name="TextBox 8">
            <a:extLst>
              <a:ext uri="{FF2B5EF4-FFF2-40B4-BE49-F238E27FC236}">
                <a16:creationId xmlns:a16="http://schemas.microsoft.com/office/drawing/2014/main" id="{DF050F59-29A2-90DC-05D6-69B65C01E366}"/>
              </a:ext>
            </a:extLst>
          </p:cNvPr>
          <p:cNvSpPr txBox="1"/>
          <p:nvPr/>
        </p:nvSpPr>
        <p:spPr>
          <a:xfrm>
            <a:off x="149088" y="474898"/>
            <a:ext cx="10614990" cy="480131"/>
          </a:xfrm>
          <a:prstGeom prst="rect">
            <a:avLst/>
          </a:prstGeom>
          <a:noFill/>
        </p:spPr>
        <p:txBody>
          <a:bodyPr wrap="square">
            <a:spAutoFit/>
          </a:bodyPr>
          <a:lstStyle/>
          <a:p>
            <a:pPr>
              <a:lnSpc>
                <a:spcPct val="90000"/>
              </a:lnSpc>
              <a:spcBef>
                <a:spcPct val="0"/>
              </a:spcBef>
              <a:spcAft>
                <a:spcPts val="600"/>
              </a:spcAft>
            </a:pPr>
            <a:r>
              <a:rPr lang="en-US" sz="2800" b="1" dirty="0">
                <a:solidFill>
                  <a:schemeClr val="bg1"/>
                </a:solidFill>
                <a:latin typeface="Arial" panose="020B0604020202020204" pitchFamily="34" charset="0"/>
                <a:ea typeface="+mj-ea"/>
                <a:cs typeface="Arial" panose="020B0604020202020204" pitchFamily="34" charset="0"/>
              </a:rPr>
              <a:t>Material properties predictor for power plant steels  (M4Ps)</a:t>
            </a:r>
          </a:p>
        </p:txBody>
      </p:sp>
    </p:spTree>
    <p:extLst>
      <p:ext uri="{BB962C8B-B14F-4D97-AF65-F5344CB8AC3E}">
        <p14:creationId xmlns:p14="http://schemas.microsoft.com/office/powerpoint/2010/main" val="26624382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4bacced-d3e9-4230-8110-5185e6b8723a">
      <Terms xmlns="http://schemas.microsoft.com/office/infopath/2007/PartnerControls"/>
    </lcf76f155ced4ddcb4097134ff3c332f>
    <TaxCatchAll xmlns="0311a6d6-6c49-40aa-926b-e98182ea64d2" xsi:nil="true"/>
    <Open_x0020_with_x0020_Seclore xmlns="94bacced-d3e9-4230-8110-5185e6b8723a"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B1572403A950A449F03D309DCDCB39C" ma:contentTypeVersion="18" ma:contentTypeDescription="Create a new document." ma:contentTypeScope="" ma:versionID="c3ff5bd11e6bfd98406c8a4dae36b260">
  <xsd:schema xmlns:xsd="http://www.w3.org/2001/XMLSchema" xmlns:xs="http://www.w3.org/2001/XMLSchema" xmlns:p="http://schemas.microsoft.com/office/2006/metadata/properties" xmlns:ns2="94bacced-d3e9-4230-8110-5185e6b8723a" xmlns:ns3="89039979-132d-4e33-b8d6-8b0f084d9471" xmlns:ns4="0311a6d6-6c49-40aa-926b-e98182ea64d2" targetNamespace="http://schemas.microsoft.com/office/2006/metadata/properties" ma:root="true" ma:fieldsID="12ff1ac6586bb3cc493a838c4adcd485" ns2:_="" ns3:_="" ns4:_="">
    <xsd:import namespace="94bacced-d3e9-4230-8110-5185e6b8723a"/>
    <xsd:import namespace="89039979-132d-4e33-b8d6-8b0f084d9471"/>
    <xsd:import namespace="0311a6d6-6c49-40aa-926b-e98182ea64d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Open_x0020_with_x0020_Seclore" minOccurs="0"/>
                <xsd:element ref="ns2:MediaServiceDateTaken" minOccurs="0"/>
                <xsd:element ref="ns2:MediaLengthInSeconds" minOccurs="0"/>
                <xsd:element ref="ns2:MediaServiceObjectDetectorVersions" minOccurs="0"/>
                <xsd:element ref="ns2:MediaServiceSearchProperties" minOccurs="0"/>
                <xsd:element ref="ns2:MediaServiceGenerationTime" minOccurs="0"/>
                <xsd:element ref="ns2:MediaServiceEventHashCode" minOccurs="0"/>
                <xsd:element ref="ns2:lcf76f155ced4ddcb4097134ff3c332f" minOccurs="0"/>
                <xsd:element ref="ns4: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bacced-d3e9-4230-8110-5185e6b8723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Open_x0020_with_x0020_Seclore" ma:index="14" nillable="true" ma:displayName="Open with Seclore" ma:hidden="true" ma:internalName="Open_x0020_with_x0020_Seclor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8c7bd71-0de2-450a-8d3d-78c5334383f5" ma:termSetId="09814cd3-568e-fe90-9814-8d621ff8fb84" ma:anchorId="fba54fb3-c3e1-fe81-a776-ca4b69148c4d" ma:open="true" ma:isKeyword="false">
      <xsd:complexType>
        <xsd:sequence>
          <xsd:element ref="pc:Terms" minOccurs="0" maxOccurs="1"/>
        </xsd:sequence>
      </xsd:complexType>
    </xsd:element>
    <xsd:element name="MediaServiceOCR" ma:index="24" nillable="true" ma:displayName="Extracted Text" ma:internalName="MediaServiceOCR" ma:readOnly="true">
      <xsd:simpleType>
        <xsd:restriction base="dms:Note">
          <xsd:maxLength value="255"/>
        </xsd:restrictio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9039979-132d-4e33-b8d6-8b0f084d947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11a6d6-6c49-40aa-926b-e98182ea64d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bec759ce-e5e5-4926-916d-bee7019b82dd}" ma:internalName="TaxCatchAll" ma:showField="CatchAllData" ma:web="0311a6d6-6c49-40aa-926b-e98182ea64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EF5A183-8DB8-4E33-A3B8-B56576635C6B}">
  <ds:schemaRef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94bacced-d3e9-4230-8110-5185e6b8723a"/>
    <ds:schemaRef ds:uri="0311a6d6-6c49-40aa-926b-e98182ea64d2"/>
    <ds:schemaRef ds:uri="89039979-132d-4e33-b8d6-8b0f084d9471"/>
    <ds:schemaRef ds:uri="http://www.w3.org/XML/1998/namespace"/>
  </ds:schemaRefs>
</ds:datastoreItem>
</file>

<file path=customXml/itemProps2.xml><?xml version="1.0" encoding="utf-8"?>
<ds:datastoreItem xmlns:ds="http://schemas.openxmlformats.org/officeDocument/2006/customXml" ds:itemID="{B4F7C2D9-DCD9-4091-AC19-AF672454B1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bacced-d3e9-4230-8110-5185e6b8723a"/>
    <ds:schemaRef ds:uri="89039979-132d-4e33-b8d6-8b0f084d9471"/>
    <ds:schemaRef ds:uri="0311a6d6-6c49-40aa-926b-e98182ea64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803D3D1-F39D-490F-A4CD-77C72E40E01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1826</TotalTime>
  <Words>2406</Words>
  <Application>Microsoft Office PowerPoint</Application>
  <PresentationFormat>Widescreen</PresentationFormat>
  <Paragraphs>326</Paragraphs>
  <Slides>23</Slides>
  <Notes>3</Notes>
  <HiddenSlides>0</HiddenSlides>
  <MMClips>0</MMClips>
  <ScaleCrop>false</ScaleCrop>
  <HeadingPairs>
    <vt:vector size="6" baseType="variant">
      <vt:variant>
        <vt:lpstr>Fonts Used</vt:lpstr>
      </vt:variant>
      <vt:variant>
        <vt:i4>16</vt:i4>
      </vt:variant>
      <vt:variant>
        <vt:lpstr>Theme</vt:lpstr>
      </vt:variant>
      <vt:variant>
        <vt:i4>3</vt:i4>
      </vt:variant>
      <vt:variant>
        <vt:lpstr>Slide Titles</vt:lpstr>
      </vt:variant>
      <vt:variant>
        <vt:i4>23</vt:i4>
      </vt:variant>
    </vt:vector>
  </HeadingPairs>
  <TitlesOfParts>
    <vt:vector size="42" baseType="lpstr">
      <vt:lpstr>Akkurat LL</vt:lpstr>
      <vt:lpstr>Aptos</vt:lpstr>
      <vt:lpstr>Arial</vt:lpstr>
      <vt:lpstr>Avenir Next LT Pro</vt:lpstr>
      <vt:lpstr>Calibri</vt:lpstr>
      <vt:lpstr>Calibri Light</vt:lpstr>
      <vt:lpstr>Jacobs Chronos</vt:lpstr>
      <vt:lpstr>Lato Light</vt:lpstr>
      <vt:lpstr>Open Sans</vt:lpstr>
      <vt:lpstr>Open Sans ExtraBold</vt:lpstr>
      <vt:lpstr>Poppins</vt:lpstr>
      <vt:lpstr>Poppins Light</vt:lpstr>
      <vt:lpstr>Trade Gothic Next</vt:lpstr>
      <vt:lpstr>Verdana</vt:lpstr>
      <vt:lpstr>Wingdings 2</vt:lpstr>
      <vt:lpstr>Wingdings,Sans-Serif</vt:lpstr>
      <vt:lpstr>Office Theme</vt:lpstr>
      <vt:lpstr>1_Office Theme</vt:lpstr>
      <vt:lpstr>2_Office Theme</vt:lpstr>
      <vt:lpstr>PowerPoint Presentation</vt:lpstr>
      <vt:lpstr>  AI FOR DESIGN, ENGINEERING, CONSTRUCTION, AND OPERATION OF SMRS</vt:lpstr>
      <vt:lpstr>Contents</vt:lpstr>
      <vt:lpstr>PowerPoint Presentation</vt:lpstr>
      <vt:lpstr>PowerPoint Presentation</vt:lpstr>
      <vt:lpstr>PowerPoint Presentation</vt:lpstr>
      <vt:lpstr>AI in Material Qualification </vt:lpstr>
      <vt:lpstr>PowerPoint Presentation</vt:lpstr>
      <vt:lpstr>PowerPoint Presentation</vt:lpstr>
      <vt:lpstr>PowerPoint Presentation</vt:lpstr>
      <vt:lpstr>AI for NDT and ISI</vt:lpstr>
      <vt:lpstr>PowerPoint Presentation</vt:lpstr>
      <vt:lpstr>PowerPoint Presentation</vt:lpstr>
      <vt:lpstr>PowerPoint Presentation</vt:lpstr>
      <vt:lpstr>AI for Knowledge Management and Knowledge Preservation (KMKP)</vt:lpstr>
      <vt:lpstr>AI for Nuclear Knowledge Management and Knowledge Preservation</vt:lpstr>
      <vt:lpstr>The Challenge</vt:lpstr>
      <vt:lpstr>Trial for Generation IV International Forum (GIF) Extracting Knowledge from Molten Salt Reactor Research Reports </vt:lpstr>
      <vt:lpstr>The Archive Project</vt:lpstr>
      <vt:lpstr>The Archive Project : Testing and Performance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PARKER, Gregory</dc:creator>
  <cp:lastModifiedBy>Prinja, Nawal K</cp:lastModifiedBy>
  <cp:revision>26</cp:revision>
  <dcterms:created xsi:type="dcterms:W3CDTF">2019-10-29T08:33:20Z</dcterms:created>
  <dcterms:modified xsi:type="dcterms:W3CDTF">2024-10-02T03:09:29Z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0x010100DB1572403A950A449F03D309DCDCB39C</vt:lpwstr>
  </property>
  <property fmtid="{D5CDD505-2E9C-101B-9397-08002B2CF9AE}" pid="3" name="MediaServiceImageTags">
    <vt:lpwstr/>
  </property>
  <property fmtid="{D5CDD505-2E9C-101B-9397-08002B2CF9AE}" pid="4" name="MSIP_Label_7d95f39c-8218-4425-a791-63c9e13c8708_Enabled">
    <vt:lpwstr>true</vt:lpwstr>
  </property>
  <property fmtid="{D5CDD505-2E9C-101B-9397-08002B2CF9AE}" pid="5" name="MSIP_Label_7d95f39c-8218-4425-a791-63c9e13c8708_SetDate">
    <vt:lpwstr>2024-09-28T14:10:01Z</vt:lpwstr>
  </property>
  <property fmtid="{D5CDD505-2E9C-101B-9397-08002B2CF9AE}" pid="6" name="MSIP_Label_7d95f39c-8218-4425-a791-63c9e13c8708_Method">
    <vt:lpwstr>Privileged</vt:lpwstr>
  </property>
  <property fmtid="{D5CDD505-2E9C-101B-9397-08002B2CF9AE}" pid="7" name="MSIP_Label_7d95f39c-8218-4425-a791-63c9e13c8708_Name">
    <vt:lpwstr>7d95f39c-8218-4425-a791-63c9e13c8708</vt:lpwstr>
  </property>
  <property fmtid="{D5CDD505-2E9C-101B-9397-08002B2CF9AE}" pid="8" name="MSIP_Label_7d95f39c-8218-4425-a791-63c9e13c8708_SiteId">
    <vt:lpwstr>37247798-f42c-42fd-8a37-d49c7128d36b</vt:lpwstr>
  </property>
  <property fmtid="{D5CDD505-2E9C-101B-9397-08002B2CF9AE}" pid="9" name="MSIP_Label_7d95f39c-8218-4425-a791-63c9e13c8708_ActionId">
    <vt:lpwstr>e4a024dc-4137-4d6c-a471-fad58e16a7b8</vt:lpwstr>
  </property>
  <property fmtid="{D5CDD505-2E9C-101B-9397-08002B2CF9AE}" pid="10" name="MSIP_Label_7d95f39c-8218-4425-a791-63c9e13c8708_ContentBits">
    <vt:lpwstr>0</vt:lpwstr>
  </property>
</Properties>
</file>