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353" r:id="rId5"/>
    <p:sldId id="3724" r:id="rId6"/>
    <p:sldId id="3713" r:id="rId7"/>
    <p:sldId id="3727" r:id="rId8"/>
    <p:sldId id="3712" r:id="rId9"/>
    <p:sldId id="3714" r:id="rId10"/>
    <p:sldId id="3734" r:id="rId11"/>
    <p:sldId id="3723" r:id="rId12"/>
    <p:sldId id="3696" r:id="rId13"/>
    <p:sldId id="3695" r:id="rId14"/>
    <p:sldId id="3715" r:id="rId15"/>
    <p:sldId id="3731" r:id="rId16"/>
    <p:sldId id="3732" r:id="rId17"/>
    <p:sldId id="3719" r:id="rId18"/>
    <p:sldId id="3717" r:id="rId19"/>
    <p:sldId id="3722" r:id="rId20"/>
    <p:sldId id="3733" r:id="rId21"/>
    <p:sldId id="373" r:id="rId22"/>
  </p:sldIdLst>
  <p:sldSz cx="12192000" cy="6858000"/>
  <p:notesSz cx="6797675" cy="9928225"/>
  <p:embeddedFontLs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Roboto Light" panose="02000000000000000000" pitchFamily="2" charset="0"/>
      <p:regular r:id="rId29"/>
      <p:italic r:id="rId30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552" userDrawn="1">
          <p15:clr>
            <a:srgbClr val="A4A3A4"/>
          </p15:clr>
        </p15:guide>
        <p15:guide id="3" pos="4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FF9933"/>
    <a:srgbClr val="333233"/>
    <a:srgbClr val="B9222D"/>
    <a:srgbClr val="0069B4"/>
    <a:srgbClr val="B8BE54"/>
    <a:srgbClr val="EEF1F7"/>
    <a:srgbClr val="8ECBF9"/>
    <a:srgbClr val="FFFFFF"/>
    <a:srgbClr val="003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002A96-CCBF-4109-88BC-0E85D84DE623}" v="15" dt="2024-10-21T21:07:38.6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38" autoAdjust="0"/>
    <p:restoredTop sz="86531"/>
  </p:normalViewPr>
  <p:slideViewPr>
    <p:cSldViewPr snapToGrid="0">
      <p:cViewPr varScale="1">
        <p:scale>
          <a:sx n="81" d="100"/>
          <a:sy n="81" d="100"/>
        </p:scale>
        <p:origin x="523" y="53"/>
      </p:cViewPr>
      <p:guideLst>
        <p:guide orient="horz" pos="912"/>
        <p:guide pos="552"/>
        <p:guide pos="4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914400" cy="914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NZALEZ ESPARTERO, Amparo" userId="a9f2264f-852b-4cfb-beed-4a862ab5f34b" providerId="ADAL" clId="{03002A96-CCBF-4109-88BC-0E85D84DE623}"/>
    <pc:docChg chg="custSel modSld sldOrd">
      <pc:chgData name="GONZALEZ ESPARTERO, Amparo" userId="a9f2264f-852b-4cfb-beed-4a862ab5f34b" providerId="ADAL" clId="{03002A96-CCBF-4109-88BC-0E85D84DE623}" dt="2024-10-22T12:06:05" v="532" actId="20577"/>
      <pc:docMkLst>
        <pc:docMk/>
      </pc:docMkLst>
      <pc:sldChg chg="modAnim">
        <pc:chgData name="GONZALEZ ESPARTERO, Amparo" userId="a9f2264f-852b-4cfb-beed-4a862ab5f34b" providerId="ADAL" clId="{03002A96-CCBF-4109-88BC-0E85D84DE623}" dt="2024-10-21T20:45:55.746" v="11"/>
        <pc:sldMkLst>
          <pc:docMk/>
          <pc:sldMk cId="2351470751" sldId="3712"/>
        </pc:sldMkLst>
      </pc:sldChg>
      <pc:sldChg chg="modAnim">
        <pc:chgData name="GONZALEZ ESPARTERO, Amparo" userId="a9f2264f-852b-4cfb-beed-4a862ab5f34b" providerId="ADAL" clId="{03002A96-CCBF-4109-88BC-0E85D84DE623}" dt="2024-10-21T20:45:00.874" v="8"/>
        <pc:sldMkLst>
          <pc:docMk/>
          <pc:sldMk cId="934700541" sldId="3713"/>
        </pc:sldMkLst>
      </pc:sldChg>
      <pc:sldChg chg="modSp mod">
        <pc:chgData name="GONZALEZ ESPARTERO, Amparo" userId="a9f2264f-852b-4cfb-beed-4a862ab5f34b" providerId="ADAL" clId="{03002A96-CCBF-4109-88BC-0E85D84DE623}" dt="2024-10-21T22:05:13.691" v="319" actId="20577"/>
        <pc:sldMkLst>
          <pc:docMk/>
          <pc:sldMk cId="145009528" sldId="3715"/>
        </pc:sldMkLst>
        <pc:spChg chg="mod">
          <ac:chgData name="GONZALEZ ESPARTERO, Amparo" userId="a9f2264f-852b-4cfb-beed-4a862ab5f34b" providerId="ADAL" clId="{03002A96-CCBF-4109-88BC-0E85D84DE623}" dt="2024-10-21T22:05:13.691" v="319" actId="20577"/>
          <ac:spMkLst>
            <pc:docMk/>
            <pc:sldMk cId="145009528" sldId="3715"/>
            <ac:spMk id="14" creationId="{F85B387F-1C49-42F6-17A2-05AA8F4061B3}"/>
          </ac:spMkLst>
        </pc:spChg>
      </pc:sldChg>
      <pc:sldChg chg="modSp mod">
        <pc:chgData name="GONZALEZ ESPARTERO, Amparo" userId="a9f2264f-852b-4cfb-beed-4a862ab5f34b" providerId="ADAL" clId="{03002A96-CCBF-4109-88BC-0E85D84DE623}" dt="2024-10-22T12:06:05" v="532" actId="20577"/>
        <pc:sldMkLst>
          <pc:docMk/>
          <pc:sldMk cId="2213129700" sldId="3719"/>
        </pc:sldMkLst>
        <pc:spChg chg="mod">
          <ac:chgData name="GONZALEZ ESPARTERO, Amparo" userId="a9f2264f-852b-4cfb-beed-4a862ab5f34b" providerId="ADAL" clId="{03002A96-CCBF-4109-88BC-0E85D84DE623}" dt="2024-10-21T21:29:14.803" v="182" actId="1076"/>
          <ac:spMkLst>
            <pc:docMk/>
            <pc:sldMk cId="2213129700" sldId="3719"/>
            <ac:spMk id="4" creationId="{1B8E6295-65BB-5829-313A-6EA7EFB6691A}"/>
          </ac:spMkLst>
        </pc:spChg>
        <pc:spChg chg="mod">
          <ac:chgData name="GONZALEZ ESPARTERO, Amparo" userId="a9f2264f-852b-4cfb-beed-4a862ab5f34b" providerId="ADAL" clId="{03002A96-CCBF-4109-88BC-0E85D84DE623}" dt="2024-10-22T12:06:05" v="532" actId="20577"/>
          <ac:spMkLst>
            <pc:docMk/>
            <pc:sldMk cId="2213129700" sldId="3719"/>
            <ac:spMk id="6" creationId="{94369F3D-839A-D202-6BBD-B14B79F89154}"/>
          </ac:spMkLst>
        </pc:spChg>
        <pc:spChg chg="mod">
          <ac:chgData name="GONZALEZ ESPARTERO, Amparo" userId="a9f2264f-852b-4cfb-beed-4a862ab5f34b" providerId="ADAL" clId="{03002A96-CCBF-4109-88BC-0E85D84DE623}" dt="2024-10-22T12:04:06.949" v="504" actId="1036"/>
          <ac:spMkLst>
            <pc:docMk/>
            <pc:sldMk cId="2213129700" sldId="3719"/>
            <ac:spMk id="7" creationId="{72758213-5A83-A763-85A7-31E11666A0CF}"/>
          </ac:spMkLst>
        </pc:spChg>
        <pc:spChg chg="mod">
          <ac:chgData name="GONZALEZ ESPARTERO, Amparo" userId="a9f2264f-852b-4cfb-beed-4a862ab5f34b" providerId="ADAL" clId="{03002A96-CCBF-4109-88BC-0E85D84DE623}" dt="2024-10-22T12:04:48.921" v="508" actId="20577"/>
          <ac:spMkLst>
            <pc:docMk/>
            <pc:sldMk cId="2213129700" sldId="3719"/>
            <ac:spMk id="8" creationId="{B0B4F7B9-D50D-26BB-DDE7-FE5CD0CB17F3}"/>
          </ac:spMkLst>
        </pc:spChg>
        <pc:spChg chg="mod">
          <ac:chgData name="GONZALEZ ESPARTERO, Amparo" userId="a9f2264f-852b-4cfb-beed-4a862ab5f34b" providerId="ADAL" clId="{03002A96-CCBF-4109-88BC-0E85D84DE623}" dt="2024-10-22T12:05:04.752" v="509" actId="1076"/>
          <ac:spMkLst>
            <pc:docMk/>
            <pc:sldMk cId="2213129700" sldId="3719"/>
            <ac:spMk id="9" creationId="{1F1C72BB-AFA6-4396-47FC-EF785BC49FE3}"/>
          </ac:spMkLst>
        </pc:spChg>
        <pc:spChg chg="mod">
          <ac:chgData name="GONZALEZ ESPARTERO, Amparo" userId="a9f2264f-852b-4cfb-beed-4a862ab5f34b" providerId="ADAL" clId="{03002A96-CCBF-4109-88BC-0E85D84DE623}" dt="2024-10-21T21:22:29.123" v="164" actId="1036"/>
          <ac:spMkLst>
            <pc:docMk/>
            <pc:sldMk cId="2213129700" sldId="3719"/>
            <ac:spMk id="13" creationId="{2E308FEE-CDDE-D92C-B631-D2268B0E9528}"/>
          </ac:spMkLst>
        </pc:spChg>
        <pc:grpChg chg="mod">
          <ac:chgData name="GONZALEZ ESPARTERO, Amparo" userId="a9f2264f-852b-4cfb-beed-4a862ab5f34b" providerId="ADAL" clId="{03002A96-CCBF-4109-88BC-0E85D84DE623}" dt="2024-10-21T21:23:48.772" v="168" actId="1076"/>
          <ac:grpSpMkLst>
            <pc:docMk/>
            <pc:sldMk cId="2213129700" sldId="3719"/>
            <ac:grpSpMk id="3" creationId="{0221483A-8B02-718A-0360-C2524E7B21A8}"/>
          </ac:grpSpMkLst>
        </pc:grpChg>
        <pc:picChg chg="mod">
          <ac:chgData name="GONZALEZ ESPARTERO, Amparo" userId="a9f2264f-852b-4cfb-beed-4a862ab5f34b" providerId="ADAL" clId="{03002A96-CCBF-4109-88BC-0E85D84DE623}" dt="2024-10-21T21:36:19.249" v="292" actId="1036"/>
          <ac:picMkLst>
            <pc:docMk/>
            <pc:sldMk cId="2213129700" sldId="3719"/>
            <ac:picMk id="14" creationId="{77E64474-F732-F03E-7ADD-37174C68B2F7}"/>
          </ac:picMkLst>
        </pc:picChg>
      </pc:sldChg>
      <pc:sldChg chg="addSp delSp modSp mod">
        <pc:chgData name="GONZALEZ ESPARTERO, Amparo" userId="a9f2264f-852b-4cfb-beed-4a862ab5f34b" providerId="ADAL" clId="{03002A96-CCBF-4109-88BC-0E85D84DE623}" dt="2024-10-21T21:10:20.290" v="116" actId="478"/>
        <pc:sldMkLst>
          <pc:docMk/>
          <pc:sldMk cId="2759166314" sldId="3723"/>
        </pc:sldMkLst>
        <pc:spChg chg="mod">
          <ac:chgData name="GONZALEZ ESPARTERO, Amparo" userId="a9f2264f-852b-4cfb-beed-4a862ab5f34b" providerId="ADAL" clId="{03002A96-CCBF-4109-88BC-0E85D84DE623}" dt="2024-10-21T21:10:15.866" v="115" actId="20577"/>
          <ac:spMkLst>
            <pc:docMk/>
            <pc:sldMk cId="2759166314" sldId="3723"/>
            <ac:spMk id="3" creationId="{90CC3768-76DB-9E88-2ADB-A9C8DDF5A3D1}"/>
          </ac:spMkLst>
        </pc:spChg>
        <pc:spChg chg="add del mod">
          <ac:chgData name="GONZALEZ ESPARTERO, Amparo" userId="a9f2264f-852b-4cfb-beed-4a862ab5f34b" providerId="ADAL" clId="{03002A96-CCBF-4109-88BC-0E85D84DE623}" dt="2024-10-21T21:10:20.290" v="116" actId="478"/>
          <ac:spMkLst>
            <pc:docMk/>
            <pc:sldMk cId="2759166314" sldId="3723"/>
            <ac:spMk id="7" creationId="{2AE23389-1CA7-710F-F12A-143852733EB8}"/>
          </ac:spMkLst>
        </pc:spChg>
        <pc:picChg chg="mod">
          <ac:chgData name="GONZALEZ ESPARTERO, Amparo" userId="a9f2264f-852b-4cfb-beed-4a862ab5f34b" providerId="ADAL" clId="{03002A96-CCBF-4109-88BC-0E85D84DE623}" dt="2024-10-21T21:08:23.362" v="21" actId="14100"/>
          <ac:picMkLst>
            <pc:docMk/>
            <pc:sldMk cId="2759166314" sldId="3723"/>
            <ac:picMk id="5" creationId="{368CDAC3-AEC6-7FC9-A444-2B30C08768AE}"/>
          </ac:picMkLst>
        </pc:picChg>
      </pc:sldChg>
      <pc:sldChg chg="modSp mod modAnim">
        <pc:chgData name="GONZALEZ ESPARTERO, Amparo" userId="a9f2264f-852b-4cfb-beed-4a862ab5f34b" providerId="ADAL" clId="{03002A96-CCBF-4109-88BC-0E85D84DE623}" dt="2024-10-21T20:44:54.836" v="6" actId="1076"/>
        <pc:sldMkLst>
          <pc:docMk/>
          <pc:sldMk cId="1408203879" sldId="3724"/>
        </pc:sldMkLst>
        <pc:spChg chg="mod">
          <ac:chgData name="GONZALEZ ESPARTERO, Amparo" userId="a9f2264f-852b-4cfb-beed-4a862ab5f34b" providerId="ADAL" clId="{03002A96-CCBF-4109-88BC-0E85D84DE623}" dt="2024-10-21T20:44:54.836" v="6" actId="1076"/>
          <ac:spMkLst>
            <pc:docMk/>
            <pc:sldMk cId="1408203879" sldId="3724"/>
            <ac:spMk id="2" creationId="{E6F1A084-0EFB-20BA-B4DB-E56BB152D793}"/>
          </ac:spMkLst>
        </pc:spChg>
      </pc:sldChg>
      <pc:sldChg chg="ord">
        <pc:chgData name="GONZALEZ ESPARTERO, Amparo" userId="a9f2264f-852b-4cfb-beed-4a862ab5f34b" providerId="ADAL" clId="{03002A96-CCBF-4109-88BC-0E85D84DE623}" dt="2024-10-22T11:43:21.072" v="325"/>
        <pc:sldMkLst>
          <pc:docMk/>
          <pc:sldMk cId="1792039733" sldId="3727"/>
        </pc:sldMkLst>
      </pc:sldChg>
      <pc:sldChg chg="modSp mod">
        <pc:chgData name="GONZALEZ ESPARTERO, Amparo" userId="a9f2264f-852b-4cfb-beed-4a862ab5f34b" providerId="ADAL" clId="{03002A96-CCBF-4109-88BC-0E85D84DE623}" dt="2024-10-21T21:28:31.015" v="179" actId="14100"/>
        <pc:sldMkLst>
          <pc:docMk/>
          <pc:sldMk cId="84029239" sldId="3733"/>
        </pc:sldMkLst>
        <pc:spChg chg="mod">
          <ac:chgData name="GONZALEZ ESPARTERO, Amparo" userId="a9f2264f-852b-4cfb-beed-4a862ab5f34b" providerId="ADAL" clId="{03002A96-CCBF-4109-88BC-0E85D84DE623}" dt="2024-10-21T21:28:13.162" v="178" actId="1035"/>
          <ac:spMkLst>
            <pc:docMk/>
            <pc:sldMk cId="84029239" sldId="3733"/>
            <ac:spMk id="2" creationId="{34F204BA-67D5-3743-898C-D8685EA7E241}"/>
          </ac:spMkLst>
        </pc:spChg>
        <pc:spChg chg="mod">
          <ac:chgData name="GONZALEZ ESPARTERO, Amparo" userId="a9f2264f-852b-4cfb-beed-4a862ab5f34b" providerId="ADAL" clId="{03002A96-CCBF-4109-88BC-0E85D84DE623}" dt="2024-10-21T21:28:31.015" v="179" actId="14100"/>
          <ac:spMkLst>
            <pc:docMk/>
            <pc:sldMk cId="84029239" sldId="3733"/>
            <ac:spMk id="4" creationId="{3E567E4E-5212-836A-50B5-784EB776A84A}"/>
          </ac:spMkLst>
        </pc:spChg>
      </pc:sldChg>
      <pc:sldChg chg="modSp mod modAnim">
        <pc:chgData name="GONZALEZ ESPARTERO, Amparo" userId="a9f2264f-852b-4cfb-beed-4a862ab5f34b" providerId="ADAL" clId="{03002A96-CCBF-4109-88BC-0E85D84DE623}" dt="2024-10-22T11:45:37.776" v="337" actId="113"/>
        <pc:sldMkLst>
          <pc:docMk/>
          <pc:sldMk cId="833435559" sldId="3734"/>
        </pc:sldMkLst>
        <pc:spChg chg="mod">
          <ac:chgData name="GONZALEZ ESPARTERO, Amparo" userId="a9f2264f-852b-4cfb-beed-4a862ab5f34b" providerId="ADAL" clId="{03002A96-CCBF-4109-88BC-0E85D84DE623}" dt="2024-10-22T11:45:37.776" v="337" actId="113"/>
          <ac:spMkLst>
            <pc:docMk/>
            <pc:sldMk cId="833435559" sldId="3734"/>
            <ac:spMk id="3" creationId="{7A997EE5-0DF6-BCB7-1AED-84556A4DDBF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570B534-2FF8-4672-1B1C-51A48ED34A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488AFC-9850-FB06-67A0-B140F1D96B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1D30C-EF2E-1A42-877F-103720B84717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DC802D-EE6B-33A2-5ED5-9F8D8A5096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F5DF5-6EC4-31B8-4985-8E1FCD4A44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779FE-353A-7A4F-B772-DC23E7377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67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FD6F27-D7D2-DA46-8DC4-D58D6C2844CB}" type="datetimeFigureOut">
              <a:rPr lang="it-IT" smtClean="0"/>
              <a:t>22/10/2024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22F73-D059-D843-9C15-869AB0056DD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264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22F73-D059-D843-9C15-869AB0056DD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971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22F73-D059-D843-9C15-869AB0056DD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315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22F73-D059-D843-9C15-869AB0056DD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9648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22F73-D059-D843-9C15-869AB0056DD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419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22F73-D059-D843-9C15-869AB0056DD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6100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722F73-D059-D843-9C15-869AB0056DD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6931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 - Simp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EBF4F91D-1FC7-C21C-323E-1509665E24E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1026739" y="4929202"/>
            <a:ext cx="389415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5">
            <a:extLst>
              <a:ext uri="{FF2B5EF4-FFF2-40B4-BE49-F238E27FC236}">
                <a16:creationId xmlns:a16="http://schemas.microsoft.com/office/drawing/2014/main" id="{17EC72A2-7239-16B0-47DB-6E75DAC174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itle 29">
            <a:extLst>
              <a:ext uri="{FF2B5EF4-FFF2-40B4-BE49-F238E27FC236}">
                <a16:creationId xmlns:a16="http://schemas.microsoft.com/office/drawing/2014/main" id="{01E608A6-CAF7-5776-D63F-7CAA34DA6B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1026739" y="4262023"/>
            <a:ext cx="3960042" cy="50180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3600" b="1" cap="none" baseline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87D4C520-19F4-857E-E60A-9B95424E0C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4" hasCustomPrompt="1"/>
          </p:nvPr>
        </p:nvSpPr>
        <p:spPr>
          <a:xfrm>
            <a:off x="1026739" y="5106726"/>
            <a:ext cx="3954448" cy="10396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US" dirty="0"/>
              <a:t>Your name, Your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5938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A31019FE-CF9B-CB01-5AC1-DBFAF68BAD27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919139" y="2278251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picture here</a:t>
            </a:r>
            <a:endParaRPr lang="en-AT"/>
          </a:p>
        </p:txBody>
      </p:sp>
      <p:sp>
        <p:nvSpPr>
          <p:cNvPr id="2" name="Rettangolo 5">
            <a:extLst>
              <a:ext uri="{FF2B5EF4-FFF2-40B4-BE49-F238E27FC236}">
                <a16:creationId xmlns:a16="http://schemas.microsoft.com/office/drawing/2014/main" id="{17BB3A52-50E5-E4EA-DF6D-53A4FDE52F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le 29">
            <a:extLst>
              <a:ext uri="{FF2B5EF4-FFF2-40B4-BE49-F238E27FC236}">
                <a16:creationId xmlns:a16="http://schemas.microsoft.com/office/drawing/2014/main" id="{8B3AE43D-C5BD-DB84-09C0-0876E28BC1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87" y="267991"/>
            <a:ext cx="10508952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Speakers</a:t>
            </a:r>
            <a:endParaRPr lang="en-GB" dirty="0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F61DAB39-6CCD-B4A9-3E43-ACC7B252F8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24938" y="4399612"/>
            <a:ext cx="2545830" cy="2848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20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F4CA93C2-BE5A-C513-A9A3-6841BA24E6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24938" y="4761874"/>
            <a:ext cx="2545830" cy="2848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Title, Other information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E733E84-D679-2932-2818-D7E6E1832863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5123892" y="2278251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picture here</a:t>
            </a:r>
            <a:endParaRPr lang="en-AT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80CF9B3-4B21-001C-D299-A61D311B7C9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29691" y="4399612"/>
            <a:ext cx="2545830" cy="2848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20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7E5AF96-7119-DD80-9569-E363A7A9E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29691" y="4761874"/>
            <a:ext cx="2545830" cy="2848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Title, Other information</a:t>
            </a:r>
          </a:p>
        </p:txBody>
      </p:sp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6703EFF7-A7E8-2ECE-AF76-CEE875F433A1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8324292" y="2278251"/>
            <a:ext cx="1944216" cy="1926742"/>
          </a:xfrm>
          <a:prstGeom prst="ellipse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/>
            </a:solidFill>
          </a:ln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Insert picture here</a:t>
            </a:r>
            <a:endParaRPr lang="en-AT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B548AFC-3F8F-AF0F-A319-37E1B108EB8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030091" y="4399612"/>
            <a:ext cx="2545830" cy="2848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20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D3234CD-116C-AD94-7D4D-B9DA46BFDD7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030091" y="4761874"/>
            <a:ext cx="2545830" cy="28481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ctr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Title, Other information</a:t>
            </a:r>
          </a:p>
        </p:txBody>
      </p:sp>
    </p:spTree>
    <p:extLst>
      <p:ext uri="{BB962C8B-B14F-4D97-AF65-F5344CB8AC3E}">
        <p14:creationId xmlns:p14="http://schemas.microsoft.com/office/powerpoint/2010/main" val="1614960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3663C252-4545-7EC7-3C36-C2B6724B2D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637314" y="0"/>
            <a:ext cx="7554686" cy="6858000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ttangolo 5">
            <a:extLst>
              <a:ext uri="{FF2B5EF4-FFF2-40B4-BE49-F238E27FC236}">
                <a16:creationId xmlns:a16="http://schemas.microsoft.com/office/drawing/2014/main" id="{29A17EAF-0F9C-6487-CFAC-3E4B463F5A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le 29">
            <a:extLst>
              <a:ext uri="{FF2B5EF4-FFF2-40B4-BE49-F238E27FC236}">
                <a16:creationId xmlns:a16="http://schemas.microsoft.com/office/drawing/2014/main" id="{4BBFE0B9-2389-CA48-B995-5C0A65B7C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87" y="267991"/>
            <a:ext cx="3190904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 err="1"/>
              <a:t>Programme</a:t>
            </a:r>
            <a:endParaRPr lang="en-GB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187F3AE7-55C1-5E16-06E6-3EC539DDB00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0191" y="1588272"/>
            <a:ext cx="3163576" cy="44924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  <a:endParaRPr lang="en-GB" dirty="0"/>
          </a:p>
        </p:txBody>
      </p:sp>
      <p:sp>
        <p:nvSpPr>
          <p:cNvPr id="51" name="Text Placeholder 15">
            <a:extLst>
              <a:ext uri="{FF2B5EF4-FFF2-40B4-BE49-F238E27FC236}">
                <a16:creationId xmlns:a16="http://schemas.microsoft.com/office/drawing/2014/main" id="{7DA2718B-C513-74BD-0DD6-002ABFFCF5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89986" y="1253084"/>
            <a:ext cx="2989633" cy="485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Name of </a:t>
            </a:r>
            <a:r>
              <a:rPr lang="en-US" dirty="0" err="1"/>
              <a:t>programme</a:t>
            </a:r>
            <a:r>
              <a:rPr lang="en-US" dirty="0"/>
              <a:t> event</a:t>
            </a:r>
            <a:br>
              <a:rPr lang="en-US" dirty="0"/>
            </a:br>
            <a:endParaRPr lang="en-GB" dirty="0"/>
          </a:p>
        </p:txBody>
      </p:sp>
      <p:sp>
        <p:nvSpPr>
          <p:cNvPr id="52" name="Text Placeholder 15">
            <a:extLst>
              <a:ext uri="{FF2B5EF4-FFF2-40B4-BE49-F238E27FC236}">
                <a16:creationId xmlns:a16="http://schemas.microsoft.com/office/drawing/2014/main" id="{0BFCFAAF-5212-63C2-F964-12FFAF0E440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89985" y="854177"/>
            <a:ext cx="2991719" cy="383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 algn="l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10 am – 12 pm</a:t>
            </a:r>
            <a:endParaRPr lang="en-GB" dirty="0"/>
          </a:p>
        </p:txBody>
      </p:sp>
      <p:sp>
        <p:nvSpPr>
          <p:cNvPr id="55" name="Text Placeholder 15">
            <a:extLst>
              <a:ext uri="{FF2B5EF4-FFF2-40B4-BE49-F238E27FC236}">
                <a16:creationId xmlns:a16="http://schemas.microsoft.com/office/drawing/2014/main" id="{D50E95B4-B395-52B8-7C74-C771785CE7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189986" y="2334444"/>
            <a:ext cx="2989633" cy="485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Name of </a:t>
            </a:r>
            <a:r>
              <a:rPr lang="en-US" dirty="0" err="1"/>
              <a:t>programme</a:t>
            </a:r>
            <a:r>
              <a:rPr lang="en-US" dirty="0"/>
              <a:t> event</a:t>
            </a:r>
            <a:br>
              <a:rPr lang="en-US" dirty="0"/>
            </a:br>
            <a:endParaRPr lang="en-GB" dirty="0"/>
          </a:p>
        </p:txBody>
      </p:sp>
      <p:sp>
        <p:nvSpPr>
          <p:cNvPr id="56" name="Text Placeholder 15">
            <a:extLst>
              <a:ext uri="{FF2B5EF4-FFF2-40B4-BE49-F238E27FC236}">
                <a16:creationId xmlns:a16="http://schemas.microsoft.com/office/drawing/2014/main" id="{E5AB873C-088C-896D-01FB-092B34265BE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89985" y="1935537"/>
            <a:ext cx="2991719" cy="383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 algn="l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10 am – 12 pm</a:t>
            </a:r>
            <a:endParaRPr lang="en-GB" dirty="0"/>
          </a:p>
        </p:txBody>
      </p:sp>
      <p:sp>
        <p:nvSpPr>
          <p:cNvPr id="60" name="Text Placeholder 15">
            <a:extLst>
              <a:ext uri="{FF2B5EF4-FFF2-40B4-BE49-F238E27FC236}">
                <a16:creationId xmlns:a16="http://schemas.microsoft.com/office/drawing/2014/main" id="{2288331C-3891-E9EF-27E6-C5609726260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189986" y="3425408"/>
            <a:ext cx="2989633" cy="485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Name of </a:t>
            </a:r>
            <a:r>
              <a:rPr lang="en-US" dirty="0" err="1"/>
              <a:t>programme</a:t>
            </a:r>
            <a:r>
              <a:rPr lang="en-US" dirty="0"/>
              <a:t> event</a:t>
            </a:r>
            <a:br>
              <a:rPr lang="en-US" dirty="0"/>
            </a:br>
            <a:endParaRPr lang="en-GB" dirty="0"/>
          </a:p>
        </p:txBody>
      </p:sp>
      <p:sp>
        <p:nvSpPr>
          <p:cNvPr id="61" name="Text Placeholder 15">
            <a:extLst>
              <a:ext uri="{FF2B5EF4-FFF2-40B4-BE49-F238E27FC236}">
                <a16:creationId xmlns:a16="http://schemas.microsoft.com/office/drawing/2014/main" id="{94A9E4F9-5E1F-0A6E-3846-49F4878C663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89985" y="3026501"/>
            <a:ext cx="2991719" cy="383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 algn="l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10 am – 12 pm</a:t>
            </a:r>
            <a:endParaRPr lang="en-GB" dirty="0"/>
          </a:p>
        </p:txBody>
      </p:sp>
      <p:sp>
        <p:nvSpPr>
          <p:cNvPr id="62" name="Text Placeholder 15">
            <a:extLst>
              <a:ext uri="{FF2B5EF4-FFF2-40B4-BE49-F238E27FC236}">
                <a16:creationId xmlns:a16="http://schemas.microsoft.com/office/drawing/2014/main" id="{748EC1F4-5805-B9CD-8291-4C03516C767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189986" y="4516180"/>
            <a:ext cx="2989633" cy="485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Name of </a:t>
            </a:r>
            <a:r>
              <a:rPr lang="en-US" dirty="0" err="1"/>
              <a:t>programme</a:t>
            </a:r>
            <a:r>
              <a:rPr lang="en-US" dirty="0"/>
              <a:t> event</a:t>
            </a:r>
            <a:br>
              <a:rPr lang="en-US" dirty="0"/>
            </a:br>
            <a:endParaRPr lang="en-GB" dirty="0"/>
          </a:p>
        </p:txBody>
      </p:sp>
      <p:sp>
        <p:nvSpPr>
          <p:cNvPr id="63" name="Text Placeholder 15">
            <a:extLst>
              <a:ext uri="{FF2B5EF4-FFF2-40B4-BE49-F238E27FC236}">
                <a16:creationId xmlns:a16="http://schemas.microsoft.com/office/drawing/2014/main" id="{32DE445D-EA44-529D-C62C-BF3A6F27F2A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89985" y="4117273"/>
            <a:ext cx="2991719" cy="383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 algn="l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10 am – 12 pm</a:t>
            </a:r>
            <a:endParaRPr lang="en-GB" dirty="0"/>
          </a:p>
        </p:txBody>
      </p:sp>
      <p:sp>
        <p:nvSpPr>
          <p:cNvPr id="64" name="Text Placeholder 15">
            <a:extLst>
              <a:ext uri="{FF2B5EF4-FFF2-40B4-BE49-F238E27FC236}">
                <a16:creationId xmlns:a16="http://schemas.microsoft.com/office/drawing/2014/main" id="{13C43B31-7CFE-7F40-87EE-4A641F08EDF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89986" y="5614474"/>
            <a:ext cx="2989633" cy="485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Name of </a:t>
            </a:r>
            <a:r>
              <a:rPr lang="en-US" dirty="0" err="1"/>
              <a:t>programme</a:t>
            </a:r>
            <a:r>
              <a:rPr lang="en-US" dirty="0"/>
              <a:t> event</a:t>
            </a:r>
            <a:br>
              <a:rPr lang="en-US" dirty="0"/>
            </a:br>
            <a:endParaRPr lang="en-GB" dirty="0"/>
          </a:p>
        </p:txBody>
      </p:sp>
      <p:sp>
        <p:nvSpPr>
          <p:cNvPr id="65" name="Text Placeholder 15">
            <a:extLst>
              <a:ext uri="{FF2B5EF4-FFF2-40B4-BE49-F238E27FC236}">
                <a16:creationId xmlns:a16="http://schemas.microsoft.com/office/drawing/2014/main" id="{93DE7127-7464-75F4-CF5F-DA9A4746CD5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89985" y="5215567"/>
            <a:ext cx="2991719" cy="383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 algn="l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10 am – 12 pm</a:t>
            </a:r>
            <a:endParaRPr lang="en-GB" dirty="0"/>
          </a:p>
        </p:txBody>
      </p:sp>
      <p:sp>
        <p:nvSpPr>
          <p:cNvPr id="71" name="Text Placeholder 15">
            <a:extLst>
              <a:ext uri="{FF2B5EF4-FFF2-40B4-BE49-F238E27FC236}">
                <a16:creationId xmlns:a16="http://schemas.microsoft.com/office/drawing/2014/main" id="{0C08C770-0D27-C829-48B2-FB77F4B019A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54293" y="1253084"/>
            <a:ext cx="2989633" cy="485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Name of </a:t>
            </a:r>
            <a:r>
              <a:rPr lang="en-US" dirty="0" err="1"/>
              <a:t>programme</a:t>
            </a:r>
            <a:r>
              <a:rPr lang="en-US" dirty="0"/>
              <a:t> event</a:t>
            </a:r>
            <a:br>
              <a:rPr lang="en-US" dirty="0"/>
            </a:br>
            <a:endParaRPr lang="en-GB" dirty="0"/>
          </a:p>
        </p:txBody>
      </p:sp>
      <p:sp>
        <p:nvSpPr>
          <p:cNvPr id="72" name="Text Placeholder 15">
            <a:extLst>
              <a:ext uri="{FF2B5EF4-FFF2-40B4-BE49-F238E27FC236}">
                <a16:creationId xmlns:a16="http://schemas.microsoft.com/office/drawing/2014/main" id="{B1B38FA0-909B-3F1C-B9BE-C711CEE3F03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754292" y="854177"/>
            <a:ext cx="2991719" cy="383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 algn="l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10 am – 12 pm</a:t>
            </a:r>
            <a:endParaRPr lang="en-GB" dirty="0"/>
          </a:p>
        </p:txBody>
      </p:sp>
      <p:sp>
        <p:nvSpPr>
          <p:cNvPr id="73" name="Text Placeholder 15">
            <a:extLst>
              <a:ext uri="{FF2B5EF4-FFF2-40B4-BE49-F238E27FC236}">
                <a16:creationId xmlns:a16="http://schemas.microsoft.com/office/drawing/2014/main" id="{4E46D68D-5EC1-7D34-1E61-016F1753010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754293" y="2334444"/>
            <a:ext cx="2989633" cy="485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Name of </a:t>
            </a:r>
            <a:r>
              <a:rPr lang="en-US" dirty="0" err="1"/>
              <a:t>programme</a:t>
            </a:r>
            <a:r>
              <a:rPr lang="en-US" dirty="0"/>
              <a:t> event</a:t>
            </a:r>
            <a:br>
              <a:rPr lang="en-US" dirty="0"/>
            </a:br>
            <a:endParaRPr lang="en-GB" dirty="0"/>
          </a:p>
        </p:txBody>
      </p:sp>
      <p:sp>
        <p:nvSpPr>
          <p:cNvPr id="74" name="Text Placeholder 15">
            <a:extLst>
              <a:ext uri="{FF2B5EF4-FFF2-40B4-BE49-F238E27FC236}">
                <a16:creationId xmlns:a16="http://schemas.microsoft.com/office/drawing/2014/main" id="{D45FE1B4-D5CF-4CEB-3345-595EFEBE3BB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754292" y="1935537"/>
            <a:ext cx="2991719" cy="383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 algn="l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10 am – 12 pm</a:t>
            </a:r>
            <a:endParaRPr lang="en-GB" dirty="0"/>
          </a:p>
        </p:txBody>
      </p:sp>
      <p:sp>
        <p:nvSpPr>
          <p:cNvPr id="75" name="Text Placeholder 15">
            <a:extLst>
              <a:ext uri="{FF2B5EF4-FFF2-40B4-BE49-F238E27FC236}">
                <a16:creationId xmlns:a16="http://schemas.microsoft.com/office/drawing/2014/main" id="{15B325E4-9F9B-FC47-EE9B-B65E12784BD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754293" y="3425408"/>
            <a:ext cx="2989633" cy="485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Name of </a:t>
            </a:r>
            <a:r>
              <a:rPr lang="en-US" dirty="0" err="1"/>
              <a:t>programme</a:t>
            </a:r>
            <a:r>
              <a:rPr lang="en-US" dirty="0"/>
              <a:t> event</a:t>
            </a:r>
            <a:br>
              <a:rPr lang="en-US" dirty="0"/>
            </a:br>
            <a:endParaRPr lang="en-GB" dirty="0"/>
          </a:p>
        </p:txBody>
      </p:sp>
      <p:sp>
        <p:nvSpPr>
          <p:cNvPr id="76" name="Text Placeholder 15">
            <a:extLst>
              <a:ext uri="{FF2B5EF4-FFF2-40B4-BE49-F238E27FC236}">
                <a16:creationId xmlns:a16="http://schemas.microsoft.com/office/drawing/2014/main" id="{8585BE73-68C9-AF86-8CDE-D777135D434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754292" y="3026501"/>
            <a:ext cx="2991719" cy="383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 algn="l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10 am – 12 pm</a:t>
            </a:r>
            <a:endParaRPr lang="en-GB" dirty="0"/>
          </a:p>
        </p:txBody>
      </p:sp>
      <p:sp>
        <p:nvSpPr>
          <p:cNvPr id="77" name="Text Placeholder 15">
            <a:extLst>
              <a:ext uri="{FF2B5EF4-FFF2-40B4-BE49-F238E27FC236}">
                <a16:creationId xmlns:a16="http://schemas.microsoft.com/office/drawing/2014/main" id="{BC1274BA-D983-12DE-F48B-CAD1D1102F7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754293" y="4516180"/>
            <a:ext cx="2989633" cy="485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Name of </a:t>
            </a:r>
            <a:r>
              <a:rPr lang="en-US" dirty="0" err="1"/>
              <a:t>programme</a:t>
            </a:r>
            <a:r>
              <a:rPr lang="en-US" dirty="0"/>
              <a:t> event</a:t>
            </a:r>
            <a:br>
              <a:rPr lang="en-US" dirty="0"/>
            </a:br>
            <a:endParaRPr lang="en-GB" dirty="0"/>
          </a:p>
        </p:txBody>
      </p:sp>
      <p:sp>
        <p:nvSpPr>
          <p:cNvPr id="78" name="Text Placeholder 15">
            <a:extLst>
              <a:ext uri="{FF2B5EF4-FFF2-40B4-BE49-F238E27FC236}">
                <a16:creationId xmlns:a16="http://schemas.microsoft.com/office/drawing/2014/main" id="{DFB0F8B4-CED4-02E7-410F-D5A799A7ADA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754292" y="4117273"/>
            <a:ext cx="2991719" cy="383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 algn="l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10 am – 12 pm</a:t>
            </a:r>
            <a:endParaRPr lang="en-GB" dirty="0"/>
          </a:p>
        </p:txBody>
      </p:sp>
      <p:sp>
        <p:nvSpPr>
          <p:cNvPr id="79" name="Text Placeholder 15">
            <a:extLst>
              <a:ext uri="{FF2B5EF4-FFF2-40B4-BE49-F238E27FC236}">
                <a16:creationId xmlns:a16="http://schemas.microsoft.com/office/drawing/2014/main" id="{B200EBF4-5AC7-11D9-C7B1-396FA2C9B5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754293" y="5614474"/>
            <a:ext cx="2989633" cy="48555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Name of </a:t>
            </a:r>
            <a:r>
              <a:rPr lang="en-US" dirty="0" err="1"/>
              <a:t>programme</a:t>
            </a:r>
            <a:r>
              <a:rPr lang="en-US" dirty="0"/>
              <a:t> event</a:t>
            </a:r>
            <a:br>
              <a:rPr lang="en-US" dirty="0"/>
            </a:br>
            <a:endParaRPr lang="en-GB" dirty="0"/>
          </a:p>
        </p:txBody>
      </p:sp>
      <p:sp>
        <p:nvSpPr>
          <p:cNvPr id="80" name="Text Placeholder 15">
            <a:extLst>
              <a:ext uri="{FF2B5EF4-FFF2-40B4-BE49-F238E27FC236}">
                <a16:creationId xmlns:a16="http://schemas.microsoft.com/office/drawing/2014/main" id="{F58A849D-AAD0-3411-1CCD-58F85380AF32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754292" y="5215567"/>
            <a:ext cx="2991719" cy="38395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spcBef>
                <a:spcPts val="800"/>
              </a:spcBef>
              <a:buFont typeface="Arial" panose="020B0604020202020204" pitchFamily="34" charset="0"/>
              <a:buNone/>
              <a:defRPr sz="18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spcBef>
                <a:spcPts val="800"/>
              </a:spcBef>
              <a:buFont typeface="Arial" panose="020B0604020202020204" pitchFamily="34" charset="0"/>
              <a:buNone/>
              <a:defRPr sz="16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 algn="l">
              <a:spcBef>
                <a:spcPts val="800"/>
              </a:spcBef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 algn="l">
              <a:spcBef>
                <a:spcPts val="800"/>
              </a:spcBef>
              <a:buNone/>
              <a:defRPr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10 am – 12 pm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3987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blue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7662C650-C8A9-0E29-2856-6D5A54A2777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33" y="392458"/>
            <a:ext cx="2016244" cy="711842"/>
          </a:xfrm>
          <a:prstGeom prst="rect">
            <a:avLst/>
          </a:prstGeom>
        </p:spPr>
      </p:pic>
      <p:sp>
        <p:nvSpPr>
          <p:cNvPr id="3" name="Rettangolo 5">
            <a:extLst>
              <a:ext uri="{FF2B5EF4-FFF2-40B4-BE49-F238E27FC236}">
                <a16:creationId xmlns:a16="http://schemas.microsoft.com/office/drawing/2014/main" id="{34A786FE-DAA2-F077-5F10-B96F05BD48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978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5">
            <a:extLst>
              <a:ext uri="{FF2B5EF4-FFF2-40B4-BE49-F238E27FC236}">
                <a16:creationId xmlns:a16="http://schemas.microsoft.com/office/drawing/2014/main" id="{468FC154-660E-8C5D-1E93-436C387D47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 descr="A blue leaf and a black background&#10;&#10;Description automatically generated">
            <a:extLst>
              <a:ext uri="{FF2B5EF4-FFF2-40B4-BE49-F238E27FC236}">
                <a16:creationId xmlns:a16="http://schemas.microsoft.com/office/drawing/2014/main" id="{55E44E0D-E4D1-0623-D204-633AD0B73CD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19" y="396061"/>
            <a:ext cx="2020216" cy="71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30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on grey background">
    <p:bg>
      <p:bgPr>
        <a:solidFill>
          <a:srgbClr val="EEF1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5">
            <a:extLst>
              <a:ext uri="{FF2B5EF4-FFF2-40B4-BE49-F238E27FC236}">
                <a16:creationId xmlns:a16="http://schemas.microsoft.com/office/drawing/2014/main" id="{A98567C8-C110-569F-0410-AEBF994942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3" descr="A blue leaf and a black background&#10;&#10;Description automatically generated">
            <a:extLst>
              <a:ext uri="{FF2B5EF4-FFF2-40B4-BE49-F238E27FC236}">
                <a16:creationId xmlns:a16="http://schemas.microsoft.com/office/drawing/2014/main" id="{8B08E9F2-ED85-F0A4-93A3-B1B5C863E4E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19" y="396061"/>
            <a:ext cx="2020216" cy="71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44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blu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8">
            <a:extLst>
              <a:ext uri="{FF2B5EF4-FFF2-40B4-BE49-F238E27FC236}">
                <a16:creationId xmlns:a16="http://schemas.microsoft.com/office/drawing/2014/main" id="{EAC11DFD-6674-56CB-62D1-8323751A3F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7516678" y="0"/>
            <a:ext cx="4675322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br>
              <a:rPr lang="it-IT" dirty="0"/>
            </a:br>
            <a:r>
              <a:rPr lang="it-IT" dirty="0"/>
              <a:t>Drag and drop</a:t>
            </a:r>
          </a:p>
          <a:p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360B473-209C-D9F0-6BDA-8434B980456D}"/>
              </a:ext>
            </a:extLst>
          </p:cNvPr>
          <p:cNvSpPr/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le 29">
            <a:extLst>
              <a:ext uri="{FF2B5EF4-FFF2-40B4-BE49-F238E27FC236}">
                <a16:creationId xmlns:a16="http://schemas.microsoft.com/office/drawing/2014/main" id="{B6C61402-1054-CFBE-0134-2D1654F6A5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85" y="267991"/>
            <a:ext cx="5765015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EA714C2-D21D-7059-49D8-B742BDCDB8A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9519" y="1588624"/>
            <a:ext cx="5799882" cy="4499660"/>
          </a:xfrm>
          <a:prstGeom prst="rect">
            <a:avLst/>
          </a:prstGeom>
        </p:spPr>
        <p:txBody>
          <a:bodyPr lIns="0" tIns="0" rIns="0" bIns="0"/>
          <a:lstStyle>
            <a:lvl1pPr marL="342900" indent="-342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933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8">
            <a:extLst>
              <a:ext uri="{FF2B5EF4-FFF2-40B4-BE49-F238E27FC236}">
                <a16:creationId xmlns:a16="http://schemas.microsoft.com/office/drawing/2014/main" id="{EAC11DFD-6674-56CB-62D1-8323751A3F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7516678" y="0"/>
            <a:ext cx="4675322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br>
              <a:rPr lang="it-IT" dirty="0"/>
            </a:br>
            <a:r>
              <a:rPr lang="it-IT" dirty="0"/>
              <a:t>Drag and drop</a:t>
            </a:r>
          </a:p>
          <a:p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7" name="Rettangolo 5">
            <a:extLst>
              <a:ext uri="{FF2B5EF4-FFF2-40B4-BE49-F238E27FC236}">
                <a16:creationId xmlns:a16="http://schemas.microsoft.com/office/drawing/2014/main" id="{697BBFE3-EBC4-060C-FCB8-F667D11833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le 29">
            <a:extLst>
              <a:ext uri="{FF2B5EF4-FFF2-40B4-BE49-F238E27FC236}">
                <a16:creationId xmlns:a16="http://schemas.microsoft.com/office/drawing/2014/main" id="{E92DAA08-F2A7-B617-B5A1-D5F567DFD0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267991"/>
            <a:ext cx="5765015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7849F3EB-A419-DD1D-4D54-5487A47B85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0190" y="1588273"/>
            <a:ext cx="5767344" cy="4486524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1806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131043-360E-FCA5-9322-F00EB78240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5161280"/>
            <a:ext cx="12192000" cy="1696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egnaposto immagine 8">
            <a:extLst>
              <a:ext uri="{FF2B5EF4-FFF2-40B4-BE49-F238E27FC236}">
                <a16:creationId xmlns:a16="http://schemas.microsoft.com/office/drawing/2014/main" id="{EAC11DFD-6674-56CB-62D1-8323751A3F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16678" y="635365"/>
            <a:ext cx="4106362" cy="558727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effectLst>
            <a:outerShdw blurRad="245052" dist="37662" dir="3840000" algn="ctr" rotWithShape="0">
              <a:srgbClr val="000000">
                <a:alpha val="19611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br>
              <a:rPr lang="it-IT" dirty="0"/>
            </a:br>
            <a:r>
              <a:rPr lang="it-IT" dirty="0"/>
              <a:t>Drag and drop</a:t>
            </a:r>
          </a:p>
          <a:p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7" name="Rettangolo 5">
            <a:extLst>
              <a:ext uri="{FF2B5EF4-FFF2-40B4-BE49-F238E27FC236}">
                <a16:creationId xmlns:a16="http://schemas.microsoft.com/office/drawing/2014/main" id="{697BBFE3-EBC4-060C-FCB8-F667D11833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le 29">
            <a:extLst>
              <a:ext uri="{FF2B5EF4-FFF2-40B4-BE49-F238E27FC236}">
                <a16:creationId xmlns:a16="http://schemas.microsoft.com/office/drawing/2014/main" id="{E92DAA08-F2A7-B617-B5A1-D5F567DFD0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267991"/>
            <a:ext cx="5765015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7849F3EB-A419-DD1D-4D54-5487A47B85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0190" y="1588273"/>
            <a:ext cx="5767344" cy="3229912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42291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.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DB0EA779-CDEB-9B44-B999-742B6DB7505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985" y="5498122"/>
            <a:ext cx="5765015" cy="104167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Add useful resources here, such as links or an explanation of the picture.</a:t>
            </a:r>
          </a:p>
        </p:txBody>
      </p:sp>
    </p:spTree>
    <p:extLst>
      <p:ext uri="{BB962C8B-B14F-4D97-AF65-F5344CB8AC3E}">
        <p14:creationId xmlns:p14="http://schemas.microsoft.com/office/powerpoint/2010/main" val="4206983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right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131043-360E-FCA5-9322-F00EB78240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5161280"/>
            <a:ext cx="12192000" cy="1696720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79FE0D-2216-FCE6-642E-C075129D01CD}"/>
              </a:ext>
            </a:extLst>
          </p:cNvPr>
          <p:cNvSpPr>
            <a:spLocks/>
          </p:cNvSpPr>
          <p:nvPr userDrawn="1"/>
        </p:nvSpPr>
        <p:spPr>
          <a:xfrm>
            <a:off x="9777046" y="0"/>
            <a:ext cx="241495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egnaposto immagine 8">
            <a:extLst>
              <a:ext uri="{FF2B5EF4-FFF2-40B4-BE49-F238E27FC236}">
                <a16:creationId xmlns:a16="http://schemas.microsoft.com/office/drawing/2014/main" id="{EAC11DFD-6674-56CB-62D1-8323751A3F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643446" y="635365"/>
            <a:ext cx="3979594" cy="558727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effectLst>
            <a:outerShdw blurRad="245052" dist="37662" dir="3840000" algn="ctr" rotWithShape="0">
              <a:srgbClr val="000000">
                <a:alpha val="19611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br>
              <a:rPr lang="it-IT" dirty="0"/>
            </a:br>
            <a:r>
              <a:rPr lang="it-IT" dirty="0"/>
              <a:t>Drag and drop</a:t>
            </a:r>
          </a:p>
          <a:p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7" name="Rettangolo 5">
            <a:extLst>
              <a:ext uri="{FF2B5EF4-FFF2-40B4-BE49-F238E27FC236}">
                <a16:creationId xmlns:a16="http://schemas.microsoft.com/office/drawing/2014/main" id="{697BBFE3-EBC4-060C-FCB8-F667D11833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le 29">
            <a:extLst>
              <a:ext uri="{FF2B5EF4-FFF2-40B4-BE49-F238E27FC236}">
                <a16:creationId xmlns:a16="http://schemas.microsoft.com/office/drawing/2014/main" id="{E92DAA08-F2A7-B617-B5A1-D5F567DFD0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267991"/>
            <a:ext cx="5765015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7849F3EB-A419-DD1D-4D54-5487A47B85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0190" y="1588273"/>
            <a:ext cx="5767344" cy="3229912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42291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.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AF671248-629D-CEF8-F01F-488ABE4640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8985" y="5498122"/>
            <a:ext cx="5765015" cy="104167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Add useful resources here, such as links or an explanation of the picture.</a:t>
            </a:r>
          </a:p>
        </p:txBody>
      </p:sp>
    </p:spTree>
    <p:extLst>
      <p:ext uri="{BB962C8B-B14F-4D97-AF65-F5344CB8AC3E}">
        <p14:creationId xmlns:p14="http://schemas.microsoft.com/office/powerpoint/2010/main" val="1928205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immagine 8">
            <a:extLst>
              <a:ext uri="{FF2B5EF4-FFF2-40B4-BE49-F238E27FC236}">
                <a16:creationId xmlns:a16="http://schemas.microsoft.com/office/drawing/2014/main" id="{1DB3B5BF-B4AC-CF81-9626-12011A03E1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0"/>
            <a:ext cx="4675322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br>
              <a:rPr lang="it-IT" dirty="0"/>
            </a:br>
            <a:r>
              <a:rPr lang="it-IT" dirty="0"/>
              <a:t>Drag and drop</a:t>
            </a:r>
          </a:p>
          <a:p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3" name="Rettangolo 5">
            <a:extLst>
              <a:ext uri="{FF2B5EF4-FFF2-40B4-BE49-F238E27FC236}">
                <a16:creationId xmlns:a16="http://schemas.microsoft.com/office/drawing/2014/main" id="{E7AE2330-AD44-1F29-B58E-FE87062996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4681416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le 29">
            <a:extLst>
              <a:ext uri="{FF2B5EF4-FFF2-40B4-BE49-F238E27FC236}">
                <a16:creationId xmlns:a16="http://schemas.microsoft.com/office/drawing/2014/main" id="{178D0FF7-D64D-98BC-68D2-FFD8425F3A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5520401" y="267991"/>
            <a:ext cx="5765015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3DD40AB1-DEEE-4AC1-6661-F5553C8F00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31459" y="1588273"/>
            <a:ext cx="5767344" cy="44865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1017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 - Extra Inf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5">
            <a:extLst>
              <a:ext uri="{FF2B5EF4-FFF2-40B4-BE49-F238E27FC236}">
                <a16:creationId xmlns:a16="http://schemas.microsoft.com/office/drawing/2014/main" id="{17EC72A2-7239-16B0-47DB-6E75DAC174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" name="Connettore 1 4">
            <a:extLst>
              <a:ext uri="{FF2B5EF4-FFF2-40B4-BE49-F238E27FC236}">
                <a16:creationId xmlns:a16="http://schemas.microsoft.com/office/drawing/2014/main" id="{C3949E2B-28C9-2F8E-0C0B-30E5ECE27F99}"/>
              </a:ext>
            </a:extLst>
          </p:cNvPr>
          <p:cNvCxnSpPr>
            <a:cxnSpLocks/>
          </p:cNvCxnSpPr>
          <p:nvPr userDrawn="1"/>
        </p:nvCxnSpPr>
        <p:spPr>
          <a:xfrm>
            <a:off x="499515" y="4171678"/>
            <a:ext cx="4504962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B60289FE-54AC-60E2-CDB7-190BE09976E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6738" y="4563387"/>
            <a:ext cx="5864392" cy="710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US" dirty="0"/>
              <a:t>Your name, Your title</a:t>
            </a:r>
            <a:endParaRPr lang="en-GB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1CBF29B6-847C-486E-CA0D-5E7CBE67C9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6738" y="5512904"/>
            <a:ext cx="5864393" cy="57249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US" dirty="0"/>
              <a:t>Other optional information, such as</a:t>
            </a:r>
            <a:br>
              <a:rPr lang="en-US" dirty="0"/>
            </a:br>
            <a:r>
              <a:rPr lang="en-US" dirty="0"/>
              <a:t>event name, location and date.</a:t>
            </a:r>
            <a:endParaRPr lang="en-GB" dirty="0"/>
          </a:p>
        </p:txBody>
      </p:sp>
      <p:sp>
        <p:nvSpPr>
          <p:cNvPr id="9" name="Title 29">
            <a:extLst>
              <a:ext uri="{FF2B5EF4-FFF2-40B4-BE49-F238E27FC236}">
                <a16:creationId xmlns:a16="http://schemas.microsoft.com/office/drawing/2014/main" id="{94AD0E4F-9FDE-33A6-3882-FA8D80FE5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6738" y="1476531"/>
            <a:ext cx="5864392" cy="150369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A9BFAA4-B3D9-CD04-1B2B-014480D24F8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16001" y="3211033"/>
            <a:ext cx="5882640" cy="9712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28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111468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small blue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5A785F4-C2D7-044E-4078-42C2F41A16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1425" y="1605588"/>
            <a:ext cx="3982337" cy="4353509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19C274B8-BFB3-7407-83DC-2FD23778B6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le 29">
            <a:extLst>
              <a:ext uri="{FF2B5EF4-FFF2-40B4-BE49-F238E27FC236}">
                <a16:creationId xmlns:a16="http://schemas.microsoft.com/office/drawing/2014/main" id="{9829A86A-D5CB-AD23-4039-EDEB9839FC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267991"/>
            <a:ext cx="5765015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110AB46F-361C-3EB3-82D6-A7D6C258916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9519" y="1588624"/>
            <a:ext cx="5799882" cy="44996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991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small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2">
            <a:extLst>
              <a:ext uri="{FF2B5EF4-FFF2-40B4-BE49-F238E27FC236}">
                <a16:creationId xmlns:a16="http://schemas.microsoft.com/office/drawing/2014/main" id="{611D231C-C35A-E142-6369-B4D6C36F47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31425" y="1605588"/>
            <a:ext cx="3982337" cy="4353509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F68E537-C5FD-39E0-EAFB-3C7055506A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itle 29">
            <a:extLst>
              <a:ext uri="{FF2B5EF4-FFF2-40B4-BE49-F238E27FC236}">
                <a16:creationId xmlns:a16="http://schemas.microsoft.com/office/drawing/2014/main" id="{F8CB0A34-6A0C-877E-30C2-203436F2A7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5" y="267991"/>
            <a:ext cx="5765015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564A298B-71D8-24C5-A953-D9D2B601D42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0190" y="1588273"/>
            <a:ext cx="5767344" cy="44865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1633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ottom blue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5A785F4-C2D7-044E-4078-42C2F41A16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3998563"/>
            <a:ext cx="12192000" cy="2859437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0" name="Rettangolo 5">
            <a:extLst>
              <a:ext uri="{FF2B5EF4-FFF2-40B4-BE49-F238E27FC236}">
                <a16:creationId xmlns:a16="http://schemas.microsoft.com/office/drawing/2014/main" id="{016BA0C5-0D7F-BFC1-91CD-D11147E118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29">
            <a:extLst>
              <a:ext uri="{FF2B5EF4-FFF2-40B4-BE49-F238E27FC236}">
                <a16:creationId xmlns:a16="http://schemas.microsoft.com/office/drawing/2014/main" id="{68DFB2A9-53D4-8EFC-1C37-7C2D3548E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86" y="267991"/>
            <a:ext cx="10524583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7135F8CB-71AC-C946-FCBB-E34A144BFD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9519" y="1588624"/>
            <a:ext cx="10556938" cy="196011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0792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ottom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immagine 2">
            <a:extLst>
              <a:ext uri="{FF2B5EF4-FFF2-40B4-BE49-F238E27FC236}">
                <a16:creationId xmlns:a16="http://schemas.microsoft.com/office/drawing/2014/main" id="{B998A4F0-20DD-E673-ECA9-D13ED2D5C0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0" y="3998563"/>
            <a:ext cx="12192000" cy="2859437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3" name="Rettangolo 5">
            <a:extLst>
              <a:ext uri="{FF2B5EF4-FFF2-40B4-BE49-F238E27FC236}">
                <a16:creationId xmlns:a16="http://schemas.microsoft.com/office/drawing/2014/main" id="{0A824760-70E9-F665-761B-910AC1770D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le 29">
            <a:extLst>
              <a:ext uri="{FF2B5EF4-FFF2-40B4-BE49-F238E27FC236}">
                <a16:creationId xmlns:a16="http://schemas.microsoft.com/office/drawing/2014/main" id="{AD1849D8-525F-DE98-DF67-187926821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87" y="267991"/>
            <a:ext cx="10508952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CA527522-6B7A-0A1D-562E-4E096BC628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0190" y="1588273"/>
            <a:ext cx="10522224" cy="20375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6528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rectangl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2">
            <a:extLst>
              <a:ext uri="{FF2B5EF4-FFF2-40B4-BE49-F238E27FC236}">
                <a16:creationId xmlns:a16="http://schemas.microsoft.com/office/drawing/2014/main" id="{B34F13FA-CBA9-E8D7-66FA-2BF4D0C39B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2"/>
          </p:nvPr>
        </p:nvSpPr>
        <p:spPr>
          <a:xfrm>
            <a:off x="6096000" y="0"/>
            <a:ext cx="609600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2DFDC2B0-1F84-1C2C-0FBB-3605583124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0" y="3429000"/>
            <a:ext cx="609600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7A2C5FE3-3A7D-BE65-237C-E2A495D122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1" hasCustomPrompt="1"/>
          </p:nvPr>
        </p:nvSpPr>
        <p:spPr>
          <a:xfrm>
            <a:off x="846487" y="586740"/>
            <a:ext cx="4380833" cy="23241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3200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3657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E9E37D14-9843-DAD7-072E-840C886E3F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65347" y="4015740"/>
            <a:ext cx="4380833" cy="23241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3200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3657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61150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rectangl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2DFDC2B0-1F84-1C2C-0FBB-3605583124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-1" y="3429000"/>
            <a:ext cx="4052712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DE1134E-01A9-BEDC-1B93-3FC0FCCC5A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4052807" y="0"/>
            <a:ext cx="4076054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4" name="Segnaposto immagine 2">
            <a:extLst>
              <a:ext uri="{FF2B5EF4-FFF2-40B4-BE49-F238E27FC236}">
                <a16:creationId xmlns:a16="http://schemas.microsoft.com/office/drawing/2014/main" id="{36FAAB90-4BFC-E3A3-2DE3-2C50177EF8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8139289" y="3429000"/>
            <a:ext cx="40527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D0BB4F84-C3EB-2DE7-682D-62B94F7452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696" y="586740"/>
            <a:ext cx="3053166" cy="23241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3200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3657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9" name="Text Placeholder 33">
            <a:extLst>
              <a:ext uri="{FF2B5EF4-FFF2-40B4-BE49-F238E27FC236}">
                <a16:creationId xmlns:a16="http://schemas.microsoft.com/office/drawing/2014/main" id="{E2F8E3ED-B75B-258C-3B24-DCF2AEE1E7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33460" y="586739"/>
            <a:ext cx="3053166" cy="23241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3200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3657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11006461-ADA8-59B9-04FF-CC0AEA93A6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4251" y="3977640"/>
            <a:ext cx="3053166" cy="23241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3200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3657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0322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rectangle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2DFDC2B0-1F84-1C2C-0FBB-3605583124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0" y="3429000"/>
            <a:ext cx="306324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B694F22-3141-196F-ADE1-CAC196D36F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3063240" y="0"/>
            <a:ext cx="303276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5" name="Segnaposto immagine 2">
            <a:extLst>
              <a:ext uri="{FF2B5EF4-FFF2-40B4-BE49-F238E27FC236}">
                <a16:creationId xmlns:a16="http://schemas.microsoft.com/office/drawing/2014/main" id="{E3742A0C-A8D2-E77C-937E-ACAA2ADB62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6096000" y="3429000"/>
            <a:ext cx="306324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7" name="Segnaposto immagine 2">
            <a:extLst>
              <a:ext uri="{FF2B5EF4-FFF2-40B4-BE49-F238E27FC236}">
                <a16:creationId xmlns:a16="http://schemas.microsoft.com/office/drawing/2014/main" id="{1821D268-C4C8-891E-803C-B88212CF817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9159240" y="0"/>
            <a:ext cx="3032760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9" name="Text Placeholder 33">
            <a:extLst>
              <a:ext uri="{FF2B5EF4-FFF2-40B4-BE49-F238E27FC236}">
                <a16:creationId xmlns:a16="http://schemas.microsoft.com/office/drawing/2014/main" id="{8B6DBAAB-BB60-ACBD-F358-0A4A9952E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2147" y="434340"/>
            <a:ext cx="2331053" cy="263652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3200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3657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71EF1C8D-2E30-6C53-6181-ED35DF3D37B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08147" y="434340"/>
            <a:ext cx="2331053" cy="263652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3200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3657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C13E9A9B-9B9B-F9FF-8005-0A86AC3AB11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21380" y="3840480"/>
            <a:ext cx="2331053" cy="263652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3200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3657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CB34566E-99B0-DBCE-5EA3-8CBA0DE150D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17380" y="3840480"/>
            <a:ext cx="2331053" cy="263652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7pPr>
            <a:lvl8pPr marL="32004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8pPr>
            <a:lvl9pPr marL="3657600" indent="0" algn="l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4930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o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9">
            <a:extLst>
              <a:ext uri="{FF2B5EF4-FFF2-40B4-BE49-F238E27FC236}">
                <a16:creationId xmlns:a16="http://schemas.microsoft.com/office/drawing/2014/main" id="{E2AB63E9-B8DC-15C8-5EE6-6DF79A4DD4EA}"/>
              </a:ext>
            </a:extLst>
          </p:cNvPr>
          <p:cNvSpPr/>
          <p:nvPr userDrawn="1"/>
        </p:nvSpPr>
        <p:spPr>
          <a:xfrm>
            <a:off x="8452624" y="0"/>
            <a:ext cx="3739376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" name="Rettangolo 5">
            <a:extLst>
              <a:ext uri="{FF2B5EF4-FFF2-40B4-BE49-F238E27FC236}">
                <a16:creationId xmlns:a16="http://schemas.microsoft.com/office/drawing/2014/main" id="{FFBBBCFA-4E6E-6710-ABF3-431DE5C67F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itle 29">
            <a:extLst>
              <a:ext uri="{FF2B5EF4-FFF2-40B4-BE49-F238E27FC236}">
                <a16:creationId xmlns:a16="http://schemas.microsoft.com/office/drawing/2014/main" id="{B3663E5A-C780-EF7D-1F8E-DDE1CD4465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267991"/>
            <a:ext cx="7273383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90F6F861-A1EF-439E-798C-7E09DD9047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0189" y="1588273"/>
            <a:ext cx="7270139" cy="44865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9958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9">
            <a:extLst>
              <a:ext uri="{FF2B5EF4-FFF2-40B4-BE49-F238E27FC236}">
                <a16:creationId xmlns:a16="http://schemas.microsoft.com/office/drawing/2014/main" id="{E2AB63E9-B8DC-15C8-5EE6-6DF79A4DD4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4533580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immagine 2">
            <a:extLst>
              <a:ext uri="{FF2B5EF4-FFF2-40B4-BE49-F238E27FC236}">
                <a16:creationId xmlns:a16="http://schemas.microsoft.com/office/drawing/2014/main" id="{1112C3B9-96DA-1213-B499-7B33167D25D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9633088" y="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0" name="Segnaposto immagine 2">
            <a:extLst>
              <a:ext uri="{FF2B5EF4-FFF2-40B4-BE49-F238E27FC236}">
                <a16:creationId xmlns:a16="http://schemas.microsoft.com/office/drawing/2014/main" id="{B9A7CD39-8F01-EC38-A1E0-E9A3AC07D4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9633088" y="342900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39FF97C5-B3C8-D522-6AA1-885D5671A1B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7"/>
          </p:nvPr>
        </p:nvSpPr>
        <p:spPr>
          <a:xfrm>
            <a:off x="7070568" y="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2" name="Segnaposto immagine 2">
            <a:extLst>
              <a:ext uri="{FF2B5EF4-FFF2-40B4-BE49-F238E27FC236}">
                <a16:creationId xmlns:a16="http://schemas.microsoft.com/office/drawing/2014/main" id="{A40EA8D8-431A-A1D3-FF7A-71AEA99A4A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7070568" y="342900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3" name="Segnaposto immagine 2">
            <a:extLst>
              <a:ext uri="{FF2B5EF4-FFF2-40B4-BE49-F238E27FC236}">
                <a16:creationId xmlns:a16="http://schemas.microsoft.com/office/drawing/2014/main" id="{44A8197F-4F57-8D0A-97F1-460BC6F054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4522031" y="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4" name="Segnaposto immagine 2">
            <a:extLst>
              <a:ext uri="{FF2B5EF4-FFF2-40B4-BE49-F238E27FC236}">
                <a16:creationId xmlns:a16="http://schemas.microsoft.com/office/drawing/2014/main" id="{AFC42482-BA80-B86C-26B2-54CA193152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/>
          </p:nvPr>
        </p:nvSpPr>
        <p:spPr>
          <a:xfrm>
            <a:off x="4522031" y="3429000"/>
            <a:ext cx="2558911" cy="3429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7" name="Rettangolo 5">
            <a:extLst>
              <a:ext uri="{FF2B5EF4-FFF2-40B4-BE49-F238E27FC236}">
                <a16:creationId xmlns:a16="http://schemas.microsoft.com/office/drawing/2014/main" id="{D827A793-34EA-466C-FC9B-969379DD94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le 29">
            <a:extLst>
              <a:ext uri="{FF2B5EF4-FFF2-40B4-BE49-F238E27FC236}">
                <a16:creationId xmlns:a16="http://schemas.microsoft.com/office/drawing/2014/main" id="{55F3B724-B102-F403-F56B-3E8DF61090B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267991"/>
            <a:ext cx="3131230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BFBF0A4A-3B44-310B-F871-F37289CC4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9519" y="1588624"/>
            <a:ext cx="3131230" cy="4431176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353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19">
            <a:extLst>
              <a:ext uri="{FF2B5EF4-FFF2-40B4-BE49-F238E27FC236}">
                <a16:creationId xmlns:a16="http://schemas.microsoft.com/office/drawing/2014/main" id="{A132C46B-02FD-A43A-094F-8C78AA9603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8452624" y="0"/>
            <a:ext cx="3739376" cy="68580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Segnaposto immagine 8">
            <a:extLst>
              <a:ext uri="{FF2B5EF4-FFF2-40B4-BE49-F238E27FC236}">
                <a16:creationId xmlns:a16="http://schemas.microsoft.com/office/drawing/2014/main" id="{BFBCD2B1-6BEF-0235-BE70-A8CD748917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1"/>
          </p:nvPr>
        </p:nvSpPr>
        <p:spPr>
          <a:xfrm>
            <a:off x="4846320" y="1088967"/>
            <a:ext cx="6217920" cy="3790604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br>
              <a:rPr lang="it-IT" dirty="0"/>
            </a:br>
            <a:r>
              <a:rPr lang="it-IT" dirty="0"/>
              <a:t>Drag and drop</a:t>
            </a:r>
          </a:p>
          <a:p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5" name="Rettangolo 5">
            <a:extLst>
              <a:ext uri="{FF2B5EF4-FFF2-40B4-BE49-F238E27FC236}">
                <a16:creationId xmlns:a16="http://schemas.microsoft.com/office/drawing/2014/main" id="{84C132FD-360C-52E9-714D-E113ABF525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itle 29">
            <a:extLst>
              <a:ext uri="{FF2B5EF4-FFF2-40B4-BE49-F238E27FC236}">
                <a16:creationId xmlns:a16="http://schemas.microsoft.com/office/drawing/2014/main" id="{13BB7AFB-62EC-57E2-9ECC-EE05A5A8E7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267991"/>
            <a:ext cx="3131230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B5C0AE79-5055-A505-E930-008E51F68D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8986" y="1588624"/>
            <a:ext cx="3149921" cy="482137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129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 - Custom image - vertic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EBF4F91D-1FC7-C21C-323E-1509665E24ED}"/>
              </a:ext>
            </a:extLst>
          </p:cNvPr>
          <p:cNvCxnSpPr>
            <a:cxnSpLocks/>
          </p:cNvCxnSpPr>
          <p:nvPr userDrawn="1"/>
        </p:nvCxnSpPr>
        <p:spPr>
          <a:xfrm>
            <a:off x="1026738" y="4385863"/>
            <a:ext cx="4504962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9">
            <a:extLst>
              <a:ext uri="{FF2B5EF4-FFF2-40B4-BE49-F238E27FC236}">
                <a16:creationId xmlns:a16="http://schemas.microsoft.com/office/drawing/2014/main" id="{01E608A6-CAF7-5776-D63F-7CAA34DA6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6738" y="1476531"/>
            <a:ext cx="5864392" cy="150369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9B3F6C51-2DA1-F063-A957-D06B18D1BD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6738" y="4563387"/>
            <a:ext cx="5864392" cy="71097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US" dirty="0"/>
              <a:t>Your name, Your title</a:t>
            </a:r>
            <a:endParaRPr lang="en-GB" dirty="0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D80CC83D-ED25-C71C-AB29-79F8CDB64B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6738" y="5512904"/>
            <a:ext cx="5864393" cy="57249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US" dirty="0"/>
              <a:t>Other optional information, such as</a:t>
            </a:r>
            <a:br>
              <a:rPr lang="en-US" dirty="0"/>
            </a:br>
            <a:r>
              <a:rPr lang="en-US" dirty="0"/>
              <a:t>event name, location and date.</a:t>
            </a:r>
            <a:endParaRPr lang="en-GB" dirty="0"/>
          </a:p>
        </p:txBody>
      </p:sp>
      <p:sp>
        <p:nvSpPr>
          <p:cNvPr id="8" name="Segnaposto immagine 8">
            <a:extLst>
              <a:ext uri="{FF2B5EF4-FFF2-40B4-BE49-F238E27FC236}">
                <a16:creationId xmlns:a16="http://schemas.microsoft.com/office/drawing/2014/main" id="{B7229B8D-7348-9B77-A7F2-49573E415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05530" y="0"/>
            <a:ext cx="4386470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br>
              <a:rPr lang="it-IT" dirty="0"/>
            </a:br>
            <a:r>
              <a:rPr lang="it-IT" dirty="0"/>
              <a:t>Drag and drop</a:t>
            </a:r>
          </a:p>
          <a:p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9125B140-0C47-03CC-786E-2DFAC85AEC6D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33" y="392458"/>
            <a:ext cx="2016244" cy="711842"/>
          </a:xfrm>
          <a:prstGeom prst="rect">
            <a:avLst/>
          </a:prstGeom>
        </p:spPr>
      </p:pic>
      <p:sp>
        <p:nvSpPr>
          <p:cNvPr id="12" name="Rettangolo 5">
            <a:extLst>
              <a:ext uri="{FF2B5EF4-FFF2-40B4-BE49-F238E27FC236}">
                <a16:creationId xmlns:a16="http://schemas.microsoft.com/office/drawing/2014/main" id="{A3591069-EB63-97AB-8638-B4DEFFD61FB4}"/>
              </a:ext>
            </a:extLst>
          </p:cNvPr>
          <p:cNvSpPr/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10258F6-B5DD-B72A-0921-9C4E38F82E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16001" y="3211033"/>
            <a:ext cx="5882640" cy="97122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28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761306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5">
            <a:extLst>
              <a:ext uri="{FF2B5EF4-FFF2-40B4-BE49-F238E27FC236}">
                <a16:creationId xmlns:a16="http://schemas.microsoft.com/office/drawing/2014/main" id="{FFBBBCFA-4E6E-6710-ABF3-431DE5C67F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immagine 2">
            <a:extLst>
              <a:ext uri="{FF2B5EF4-FFF2-40B4-BE49-F238E27FC236}">
                <a16:creationId xmlns:a16="http://schemas.microsoft.com/office/drawing/2014/main" id="{F29FA56A-669F-ED51-B15C-E955E06A79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962" y="1368581"/>
            <a:ext cx="1661323" cy="168054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2" name="Title 29">
            <a:extLst>
              <a:ext uri="{FF2B5EF4-FFF2-40B4-BE49-F238E27FC236}">
                <a16:creationId xmlns:a16="http://schemas.microsoft.com/office/drawing/2014/main" id="{0C9C4CBC-131E-7481-9A92-A614A7434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87" y="267991"/>
            <a:ext cx="10508952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1DDD2960-AEA9-DB5A-9629-F9B544126C5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38712" y="3130829"/>
            <a:ext cx="1661823" cy="8130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</a:defRPr>
            </a:lvl6pPr>
            <a:lvl7pPr marL="2743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GB" dirty="0"/>
          </a:p>
        </p:txBody>
      </p:sp>
      <p:sp>
        <p:nvSpPr>
          <p:cNvPr id="47" name="Segnaposto immagine 2">
            <a:extLst>
              <a:ext uri="{FF2B5EF4-FFF2-40B4-BE49-F238E27FC236}">
                <a16:creationId xmlns:a16="http://schemas.microsoft.com/office/drawing/2014/main" id="{63B5DBF7-2096-37E1-F21D-1C0F03F6FACC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838962" y="4073058"/>
            <a:ext cx="1661323" cy="168054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04703EF1-A9FB-15A0-088D-2D14863EA30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38712" y="5842416"/>
            <a:ext cx="1661823" cy="8130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</a:defRPr>
            </a:lvl6pPr>
            <a:lvl7pPr marL="2743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GB" dirty="0"/>
          </a:p>
        </p:txBody>
      </p:sp>
      <p:sp>
        <p:nvSpPr>
          <p:cNvPr id="7" name="Segnaposto immagine 2">
            <a:extLst>
              <a:ext uri="{FF2B5EF4-FFF2-40B4-BE49-F238E27FC236}">
                <a16:creationId xmlns:a16="http://schemas.microsoft.com/office/drawing/2014/main" id="{400AC11F-4B93-CA44-A933-F46AF6AF471C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3045502" y="1368581"/>
            <a:ext cx="1661323" cy="168054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98EF1337-48A8-BDC4-5F28-AA351D95AA1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045252" y="3130829"/>
            <a:ext cx="1661823" cy="8130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</a:defRPr>
            </a:lvl6pPr>
            <a:lvl7pPr marL="2743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GB" dirty="0"/>
          </a:p>
        </p:txBody>
      </p:sp>
      <p:sp>
        <p:nvSpPr>
          <p:cNvPr id="9" name="Segnaposto immagine 2">
            <a:extLst>
              <a:ext uri="{FF2B5EF4-FFF2-40B4-BE49-F238E27FC236}">
                <a16:creationId xmlns:a16="http://schemas.microsoft.com/office/drawing/2014/main" id="{0CE99342-2959-63B8-6571-D89D8FF2213B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3045502" y="4073058"/>
            <a:ext cx="1661323" cy="168054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B90FF5F7-B4FB-9A2A-10B0-7D774165ACF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045252" y="5842416"/>
            <a:ext cx="1661823" cy="8130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</a:defRPr>
            </a:lvl6pPr>
            <a:lvl7pPr marL="2743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GB" dirty="0"/>
          </a:p>
        </p:txBody>
      </p:sp>
      <p:sp>
        <p:nvSpPr>
          <p:cNvPr id="11" name="Segnaposto immagine 2">
            <a:extLst>
              <a:ext uri="{FF2B5EF4-FFF2-40B4-BE49-F238E27FC236}">
                <a16:creationId xmlns:a16="http://schemas.microsoft.com/office/drawing/2014/main" id="{59C99BC8-7A20-3573-D1B7-4C9DE9EE2E15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5265338" y="1368581"/>
            <a:ext cx="1661323" cy="168054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11A08AE8-FD4B-54FB-43C2-822A75379D7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265088" y="3130829"/>
            <a:ext cx="1661823" cy="8130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</a:defRPr>
            </a:lvl6pPr>
            <a:lvl7pPr marL="2743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GB" dirty="0"/>
          </a:p>
        </p:txBody>
      </p:sp>
      <p:sp>
        <p:nvSpPr>
          <p:cNvPr id="13" name="Segnaposto immagine 2">
            <a:extLst>
              <a:ext uri="{FF2B5EF4-FFF2-40B4-BE49-F238E27FC236}">
                <a16:creationId xmlns:a16="http://schemas.microsoft.com/office/drawing/2014/main" id="{281F5435-EA84-44BC-C769-036D3A36F787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5265338" y="4073058"/>
            <a:ext cx="1661323" cy="168054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87D6802E-1BE5-2A0A-B01B-E20C6BAC4A0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5265088" y="5842416"/>
            <a:ext cx="1661823" cy="8130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</a:defRPr>
            </a:lvl6pPr>
            <a:lvl7pPr marL="2743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GB" dirty="0"/>
          </a:p>
        </p:txBody>
      </p:sp>
      <p:sp>
        <p:nvSpPr>
          <p:cNvPr id="15" name="Segnaposto immagine 2">
            <a:extLst>
              <a:ext uri="{FF2B5EF4-FFF2-40B4-BE49-F238E27FC236}">
                <a16:creationId xmlns:a16="http://schemas.microsoft.com/office/drawing/2014/main" id="{098C5A45-9358-588F-69AE-90A1EE7FB76A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>
          <a:xfrm>
            <a:off x="7482590" y="1368581"/>
            <a:ext cx="1661323" cy="168054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D6DE390-7F08-D787-91A0-94CBA6513AE1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482340" y="3130829"/>
            <a:ext cx="1661823" cy="8130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</a:defRPr>
            </a:lvl6pPr>
            <a:lvl7pPr marL="2743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GB" dirty="0"/>
          </a:p>
        </p:txBody>
      </p:sp>
      <p:sp>
        <p:nvSpPr>
          <p:cNvPr id="17" name="Segnaposto immagine 2">
            <a:extLst>
              <a:ext uri="{FF2B5EF4-FFF2-40B4-BE49-F238E27FC236}">
                <a16:creationId xmlns:a16="http://schemas.microsoft.com/office/drawing/2014/main" id="{76A073D6-A3EC-E2BE-7BD8-93AD228C206B}"/>
              </a:ext>
            </a:extLst>
          </p:cNvPr>
          <p:cNvSpPr>
            <a:spLocks noGrp="1"/>
          </p:cNvSpPr>
          <p:nvPr>
            <p:ph type="pic" sz="quarter" idx="64"/>
          </p:nvPr>
        </p:nvSpPr>
        <p:spPr>
          <a:xfrm>
            <a:off x="7482590" y="4073058"/>
            <a:ext cx="1661323" cy="168054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8" name="Segnaposto immagine 2">
            <a:extLst>
              <a:ext uri="{FF2B5EF4-FFF2-40B4-BE49-F238E27FC236}">
                <a16:creationId xmlns:a16="http://schemas.microsoft.com/office/drawing/2014/main" id="{D5E4085D-250A-8808-8039-CB3B1573CFBE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>
            <a:off x="9689130" y="1368581"/>
            <a:ext cx="1661323" cy="168054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056690EC-53F8-771F-BB71-DCABE0E4B22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9688880" y="3130829"/>
            <a:ext cx="1661823" cy="8130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</a:defRPr>
            </a:lvl6pPr>
            <a:lvl7pPr marL="2743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GB" dirty="0"/>
          </a:p>
        </p:txBody>
      </p:sp>
      <p:sp>
        <p:nvSpPr>
          <p:cNvPr id="20" name="Segnaposto immagine 2">
            <a:extLst>
              <a:ext uri="{FF2B5EF4-FFF2-40B4-BE49-F238E27FC236}">
                <a16:creationId xmlns:a16="http://schemas.microsoft.com/office/drawing/2014/main" id="{B8168A17-D185-A0E6-5471-08D6A5977DBE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>
            <a:off x="9689130" y="4073058"/>
            <a:ext cx="1661323" cy="1680546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 marL="0" indent="0" algn="ctr">
              <a:buNone/>
              <a:defRPr sz="12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r>
              <a:rPr lang="it-IT" dirty="0"/>
              <a:t>Drag and drop </a:t>
            </a:r>
            <a:r>
              <a:rPr lang="it-IT" dirty="0" err="1"/>
              <a:t>your</a:t>
            </a:r>
            <a:endParaRPr lang="it-IT" dirty="0"/>
          </a:p>
          <a:p>
            <a:r>
              <a:rPr lang="it-IT" dirty="0"/>
              <a:t>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44D30AAA-9030-AC8E-895B-1367E088F07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482590" y="5842416"/>
            <a:ext cx="1661823" cy="8130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</a:defRPr>
            </a:lvl6pPr>
            <a:lvl7pPr marL="2743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GB" dirty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94A6C876-4F40-C3B9-C6DC-CF43EB14134C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702426" y="5842416"/>
            <a:ext cx="1661823" cy="81302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18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</a:defRPr>
            </a:lvl6pPr>
            <a:lvl7pPr marL="2743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buFont typeface="Arial" panose="020B0604020202020204" pitchFamily="34" charset="0"/>
              <a:buNone/>
              <a:defRPr sz="18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1351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blue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4">
            <a:extLst>
              <a:ext uri="{FF2B5EF4-FFF2-40B4-BE49-F238E27FC236}">
                <a16:creationId xmlns:a16="http://schemas.microsoft.com/office/drawing/2014/main" id="{D534009C-AD33-B516-0716-CF4063CE113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44886" y="2348735"/>
            <a:ext cx="389415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33">
            <a:extLst>
              <a:ext uri="{FF2B5EF4-FFF2-40B4-BE49-F238E27FC236}">
                <a16:creationId xmlns:a16="http://schemas.microsoft.com/office/drawing/2014/main" id="{FB96D37B-6FD7-18A0-2481-3C57C7B39C0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846487" y="1813302"/>
            <a:ext cx="4376442" cy="38005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Your Subtitle</a:t>
            </a:r>
          </a:p>
        </p:txBody>
      </p:sp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ED68FE87-596F-FF75-5FB5-2BB3EECCA818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6094400" y="2348735"/>
            <a:ext cx="389415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7390033C-58E7-E00D-FFEE-8EE5EDAF80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4" hasCustomPrompt="1"/>
          </p:nvPr>
        </p:nvSpPr>
        <p:spPr>
          <a:xfrm>
            <a:off x="6096001" y="1813302"/>
            <a:ext cx="4376442" cy="38005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Your Subtitle</a:t>
            </a:r>
          </a:p>
        </p:txBody>
      </p:sp>
      <p:sp>
        <p:nvSpPr>
          <p:cNvPr id="5" name="Segnaposto immagine 8">
            <a:extLst>
              <a:ext uri="{FF2B5EF4-FFF2-40B4-BE49-F238E27FC236}">
                <a16:creationId xmlns:a16="http://schemas.microsoft.com/office/drawing/2014/main" id="{0C086A40-72E1-4E37-1DAC-B5C354888D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128248" y="0"/>
            <a:ext cx="1063752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br>
              <a:rPr lang="it-IT" dirty="0"/>
            </a:br>
            <a:r>
              <a:rPr lang="it-IT" dirty="0"/>
              <a:t>Drag and drop </a:t>
            </a:r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  <p:sp>
        <p:nvSpPr>
          <p:cNvPr id="2" name="Rettangolo 5">
            <a:extLst>
              <a:ext uri="{FF2B5EF4-FFF2-40B4-BE49-F238E27FC236}">
                <a16:creationId xmlns:a16="http://schemas.microsoft.com/office/drawing/2014/main" id="{D30AD1AF-C932-412F-27CF-62031645AC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4" name="Title 29">
            <a:extLst>
              <a:ext uri="{FF2B5EF4-FFF2-40B4-BE49-F238E27FC236}">
                <a16:creationId xmlns:a16="http://schemas.microsoft.com/office/drawing/2014/main" id="{FE329E0F-282A-6770-5CA8-D7A45BEB61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267991"/>
            <a:ext cx="9641445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7DF3EB22-C86E-60E3-B78E-3099EBFF40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9518" y="2546566"/>
            <a:ext cx="4406509" cy="370183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1FB964C9-9AB2-6035-D2BD-44CB7C8ACFD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1" y="2546566"/>
            <a:ext cx="4406509" cy="370183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2609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immagine 8">
            <a:extLst>
              <a:ext uri="{FF2B5EF4-FFF2-40B4-BE49-F238E27FC236}">
                <a16:creationId xmlns:a16="http://schemas.microsoft.com/office/drawing/2014/main" id="{75D5424A-210E-CBAE-6DD2-6B4583EA09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0"/>
          </p:nvPr>
        </p:nvSpPr>
        <p:spPr>
          <a:xfrm>
            <a:off x="11128248" y="0"/>
            <a:ext cx="1063752" cy="685800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br>
              <a:rPr lang="it-IT" dirty="0"/>
            </a:br>
            <a:r>
              <a:rPr lang="it-IT" dirty="0"/>
              <a:t>Drag and drop </a:t>
            </a:r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  <p:cxnSp>
        <p:nvCxnSpPr>
          <p:cNvPr id="4" name="Connettore 1 4">
            <a:extLst>
              <a:ext uri="{FF2B5EF4-FFF2-40B4-BE49-F238E27FC236}">
                <a16:creationId xmlns:a16="http://schemas.microsoft.com/office/drawing/2014/main" id="{3781F7DB-DB30-1428-BE20-6166C79044C1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844886" y="2348735"/>
            <a:ext cx="38941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32C21D0D-F5C1-F201-8E99-DDD1508F09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6486" y="1684420"/>
            <a:ext cx="4377521" cy="5089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4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None/>
              <a:defRPr sz="20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Your Subtitle</a:t>
            </a:r>
          </a:p>
        </p:txBody>
      </p:sp>
      <p:sp>
        <p:nvSpPr>
          <p:cNvPr id="13" name="Rettangolo 5">
            <a:extLst>
              <a:ext uri="{FF2B5EF4-FFF2-40B4-BE49-F238E27FC236}">
                <a16:creationId xmlns:a16="http://schemas.microsoft.com/office/drawing/2014/main" id="{77EA5F8C-B7F9-BEF2-8205-1C598D9377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333233"/>
              </a:solidFill>
            </a:endParaRPr>
          </a:p>
        </p:txBody>
      </p:sp>
      <p:cxnSp>
        <p:nvCxnSpPr>
          <p:cNvPr id="14" name="Connettore 1 4">
            <a:extLst>
              <a:ext uri="{FF2B5EF4-FFF2-40B4-BE49-F238E27FC236}">
                <a16:creationId xmlns:a16="http://schemas.microsoft.com/office/drawing/2014/main" id="{C2349201-1CCB-85B9-6692-7955892A4546}"/>
              </a:ext>
            </a:extLst>
          </p:cNvPr>
          <p:cNvCxnSpPr/>
          <p:nvPr userDrawn="1"/>
        </p:nvCxnSpPr>
        <p:spPr>
          <a:xfrm>
            <a:off x="6094400" y="2348735"/>
            <a:ext cx="38941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9">
            <a:extLst>
              <a:ext uri="{FF2B5EF4-FFF2-40B4-BE49-F238E27FC236}">
                <a16:creationId xmlns:a16="http://schemas.microsoft.com/office/drawing/2014/main" id="{B695D6E0-D7BE-C76C-4EF3-147A80CD4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87" y="267991"/>
            <a:ext cx="10005476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2" name="Text Placeholder 33">
            <a:extLst>
              <a:ext uri="{FF2B5EF4-FFF2-40B4-BE49-F238E27FC236}">
                <a16:creationId xmlns:a16="http://schemas.microsoft.com/office/drawing/2014/main" id="{720F3B89-75C5-59E7-EFA4-31C1DC831B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1684420"/>
            <a:ext cx="4377521" cy="5089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4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800100" indent="-342900">
              <a:buFont typeface="Arial" panose="020B0604020202020204" pitchFamily="34" charset="0"/>
              <a:buChar char="•"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None/>
              <a:defRPr sz="20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>
              <a:defRPr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Your Subtitle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982E2503-9B1E-2C89-232C-1DE7CBC45AD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8987" y="2542430"/>
            <a:ext cx="4375866" cy="3707296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19F65712-09DA-F4BD-20FE-6340E8F8241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4400" y="2542430"/>
            <a:ext cx="4375866" cy="3707296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714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86E1A14B-5ADC-FF1B-FAB9-7F4C6A18BC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63" y="2722917"/>
            <a:ext cx="2683630" cy="2332694"/>
          </a:xfrm>
          <a:prstGeom prst="rect">
            <a:avLst/>
          </a:prstGeom>
        </p:spPr>
      </p:pic>
      <p:cxnSp>
        <p:nvCxnSpPr>
          <p:cNvPr id="6" name="Connettore 1 4">
            <a:extLst>
              <a:ext uri="{FF2B5EF4-FFF2-40B4-BE49-F238E27FC236}">
                <a16:creationId xmlns:a16="http://schemas.microsoft.com/office/drawing/2014/main" id="{FA1C88F5-D59D-1E28-CF1A-8FCFF17D563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4298165" y="3950701"/>
            <a:ext cx="6926305" cy="0"/>
          </a:xfrm>
          <a:prstGeom prst="line">
            <a:avLst/>
          </a:prstGeom>
          <a:ln w="28575">
            <a:solidFill>
              <a:srgbClr val="8ECB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04D9D243-4DA4-053B-43E0-FCA5EA8F65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2" hasCustomPrompt="1"/>
          </p:nvPr>
        </p:nvSpPr>
        <p:spPr>
          <a:xfrm>
            <a:off x="4299766" y="1689198"/>
            <a:ext cx="6891148" cy="192737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2400" b="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6576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</a:p>
        </p:txBody>
      </p:sp>
      <p:sp>
        <p:nvSpPr>
          <p:cNvPr id="5" name="Rettangolo 5">
            <a:extLst>
              <a:ext uri="{FF2B5EF4-FFF2-40B4-BE49-F238E27FC236}">
                <a16:creationId xmlns:a16="http://schemas.microsoft.com/office/drawing/2014/main" id="{EE653191-4ECF-6C49-331D-FA6CBBBDE3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3" name="Title 29">
            <a:extLst>
              <a:ext uri="{FF2B5EF4-FFF2-40B4-BE49-F238E27FC236}">
                <a16:creationId xmlns:a16="http://schemas.microsoft.com/office/drawing/2014/main" id="{546383AC-01C4-54D2-2EA8-571092EB5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86" y="267991"/>
            <a:ext cx="10524583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FC8D2A86-EA46-F35D-45C1-B6B5D7D77B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91194" y="4670268"/>
            <a:ext cx="6936439" cy="9660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 marL="3886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US" dirty="0"/>
              <a:t>Title, Other information</a:t>
            </a:r>
          </a:p>
        </p:txBody>
      </p:sp>
      <p:sp>
        <p:nvSpPr>
          <p:cNvPr id="7" name="Text Placeholder 33">
            <a:extLst>
              <a:ext uri="{FF2B5EF4-FFF2-40B4-BE49-F238E27FC236}">
                <a16:creationId xmlns:a16="http://schemas.microsoft.com/office/drawing/2014/main" id="{F91A6145-45B4-ECF0-BC1D-E2CBAF4622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9766" y="4288781"/>
            <a:ext cx="6907926" cy="286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None/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None/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None/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None/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buNone/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None/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657600" indent="0">
              <a:buNone/>
              <a:defRPr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Person’s Name</a:t>
            </a:r>
          </a:p>
        </p:txBody>
      </p:sp>
    </p:spTree>
    <p:extLst>
      <p:ext uri="{BB962C8B-B14F-4D97-AF65-F5344CB8AC3E}">
        <p14:creationId xmlns:p14="http://schemas.microsoft.com/office/powerpoint/2010/main" val="3713407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86E1A14B-5ADC-FF1B-FAB9-7F4C6A18BC7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263" y="2683840"/>
            <a:ext cx="2683630" cy="2332694"/>
          </a:xfrm>
          <a:prstGeom prst="rect">
            <a:avLst/>
          </a:prstGeom>
        </p:spPr>
      </p:pic>
      <p:sp>
        <p:nvSpPr>
          <p:cNvPr id="13" name="Rettangolo 5">
            <a:extLst>
              <a:ext uri="{FF2B5EF4-FFF2-40B4-BE49-F238E27FC236}">
                <a16:creationId xmlns:a16="http://schemas.microsoft.com/office/drawing/2014/main" id="{0A3862C4-00EA-353D-F302-EE90E9914A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333233"/>
              </a:solidFill>
            </a:endParaRPr>
          </a:p>
        </p:txBody>
      </p:sp>
      <p:cxnSp>
        <p:nvCxnSpPr>
          <p:cNvPr id="16" name="Connettore 1 4">
            <a:extLst>
              <a:ext uri="{FF2B5EF4-FFF2-40B4-BE49-F238E27FC236}">
                <a16:creationId xmlns:a16="http://schemas.microsoft.com/office/drawing/2014/main" id="{38287148-2DAA-9DAC-91F0-B2BE281ECE6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4298165" y="3950701"/>
            <a:ext cx="692630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D98B760A-C311-E9B2-A41B-BAADE65AD2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0" hasCustomPrompt="1"/>
          </p:nvPr>
        </p:nvSpPr>
        <p:spPr>
          <a:xfrm>
            <a:off x="4299766" y="4288781"/>
            <a:ext cx="6907926" cy="2862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buNone/>
              <a:defRPr sz="2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buNone/>
              <a:defRPr sz="2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buNone/>
              <a:defRPr sz="2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buNone/>
              <a:defRPr sz="2000" b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657600" indent="0"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Person’s Name</a:t>
            </a:r>
          </a:p>
        </p:txBody>
      </p:sp>
      <p:sp>
        <p:nvSpPr>
          <p:cNvPr id="3" name="Title 29">
            <a:extLst>
              <a:ext uri="{FF2B5EF4-FFF2-40B4-BE49-F238E27FC236}">
                <a16:creationId xmlns:a16="http://schemas.microsoft.com/office/drawing/2014/main" id="{7D51EA73-70C4-93C0-3BDB-791EFA978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987" y="267991"/>
            <a:ext cx="10508952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558034C0-6B6C-D9F3-949C-A2C9D5475C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97179" y="4658193"/>
            <a:ext cx="6930453" cy="10905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 marL="3886200" indent="0"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US" dirty="0"/>
              <a:t>Title, Other information</a:t>
            </a:r>
          </a:p>
        </p:txBody>
      </p:sp>
      <p:sp>
        <p:nvSpPr>
          <p:cNvPr id="4" name="Text Placeholder 33">
            <a:extLst>
              <a:ext uri="{FF2B5EF4-FFF2-40B4-BE49-F238E27FC236}">
                <a16:creationId xmlns:a16="http://schemas.microsoft.com/office/drawing/2014/main" id="{C73FDA61-2E61-04A6-6B06-B11FE44AB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99766" y="1689198"/>
            <a:ext cx="6891148" cy="192737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2400" b="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657600" indent="0">
              <a:lnSpc>
                <a:spcPct val="120000"/>
              </a:lnSpc>
              <a:spcBef>
                <a:spcPts val="1200"/>
              </a:spcBef>
              <a:buNone/>
              <a:defRPr sz="2000" i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</a:p>
        </p:txBody>
      </p:sp>
    </p:spTree>
    <p:extLst>
      <p:ext uri="{BB962C8B-B14F-4D97-AF65-F5344CB8AC3E}">
        <p14:creationId xmlns:p14="http://schemas.microsoft.com/office/powerpoint/2010/main" val="484407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IAEA image">
    <p:bg>
      <p:bgPr>
        <a:solidFill>
          <a:srgbClr val="006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 descr="Immagine che contiene nuvola, cielo, aria aperta, giornata&#10;&#10;Descrizione generata automaticamente">
            <a:extLst>
              <a:ext uri="{FF2B5EF4-FFF2-40B4-BE49-F238E27FC236}">
                <a16:creationId xmlns:a16="http://schemas.microsoft.com/office/drawing/2014/main" id="{3241C1C6-9382-DFB6-50ED-C8138C2AA45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7386" cy="6858000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4029801C-5759-4852-1DC1-DC75BDF59C1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33" y="392458"/>
            <a:ext cx="2016244" cy="711842"/>
          </a:xfrm>
          <a:prstGeom prst="rect">
            <a:avLst/>
          </a:prstGeom>
        </p:spPr>
      </p:pic>
      <p:sp>
        <p:nvSpPr>
          <p:cNvPr id="2" name="Rettangolo 5">
            <a:extLst>
              <a:ext uri="{FF2B5EF4-FFF2-40B4-BE49-F238E27FC236}">
                <a16:creationId xmlns:a16="http://schemas.microsoft.com/office/drawing/2014/main" id="{440ECDD2-FD18-B4C6-48F4-07512A5E3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Connettore 1 4">
            <a:extLst>
              <a:ext uri="{FF2B5EF4-FFF2-40B4-BE49-F238E27FC236}">
                <a16:creationId xmlns:a16="http://schemas.microsoft.com/office/drawing/2014/main" id="{030FFAD5-0F62-34A4-8B8A-C36146788BC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7570662" y="4929202"/>
            <a:ext cx="389415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E0551CB0-A4B2-CF13-2E8A-24B4430ADD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 hasCustomPrompt="1"/>
          </p:nvPr>
        </p:nvSpPr>
        <p:spPr>
          <a:xfrm>
            <a:off x="7570662" y="5106726"/>
            <a:ext cx="3954448" cy="10396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US" dirty="0"/>
              <a:t>Contact information</a:t>
            </a:r>
            <a:endParaRPr lang="en-GB" dirty="0"/>
          </a:p>
        </p:txBody>
      </p:sp>
      <p:sp>
        <p:nvSpPr>
          <p:cNvPr id="23" name="Title 29">
            <a:extLst>
              <a:ext uri="{FF2B5EF4-FFF2-40B4-BE49-F238E27FC236}">
                <a16:creationId xmlns:a16="http://schemas.microsoft.com/office/drawing/2014/main" id="{3B40B8FD-62D6-4D32-B8A5-EE323DC77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0663" y="4265229"/>
            <a:ext cx="3960042" cy="4985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Thank you!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121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blue backgroun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3">
            <a:extLst>
              <a:ext uri="{FF2B5EF4-FFF2-40B4-BE49-F238E27FC236}">
                <a16:creationId xmlns:a16="http://schemas.microsoft.com/office/drawing/2014/main" id="{43DEE711-9133-A207-9D3A-0C5D55FD3F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5998" y="2332417"/>
            <a:ext cx="8300003" cy="16146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Thank you!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8EA73861-8959-BC29-238E-BE1624CE0D5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33" y="392458"/>
            <a:ext cx="2016244" cy="711842"/>
          </a:xfrm>
          <a:prstGeom prst="rect">
            <a:avLst/>
          </a:prstGeom>
        </p:spPr>
      </p:pic>
      <p:sp>
        <p:nvSpPr>
          <p:cNvPr id="3" name="Rettangolo 5">
            <a:extLst>
              <a:ext uri="{FF2B5EF4-FFF2-40B4-BE49-F238E27FC236}">
                <a16:creationId xmlns:a16="http://schemas.microsoft.com/office/drawing/2014/main" id="{53FC2712-1B18-4A56-3F30-72FE93A5B3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1 4">
            <a:extLst>
              <a:ext uri="{FF2B5EF4-FFF2-40B4-BE49-F238E27FC236}">
                <a16:creationId xmlns:a16="http://schemas.microsoft.com/office/drawing/2014/main" id="{9821D874-2A86-597C-BC68-E51449965648}"/>
              </a:ext>
            </a:extLst>
          </p:cNvPr>
          <p:cNvCxnSpPr>
            <a:cxnSpLocks/>
          </p:cNvCxnSpPr>
          <p:nvPr userDrawn="1"/>
        </p:nvCxnSpPr>
        <p:spPr>
          <a:xfrm>
            <a:off x="3614057" y="3958817"/>
            <a:ext cx="4963886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5915C987-D882-5B70-DA88-FFBC6C2842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18722" y="4369606"/>
            <a:ext cx="4954557" cy="103963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US" dirty="0"/>
              <a:t>Contact information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4041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5">
            <a:extLst>
              <a:ext uri="{FF2B5EF4-FFF2-40B4-BE49-F238E27FC236}">
                <a16:creationId xmlns:a16="http://schemas.microsoft.com/office/drawing/2014/main" id="{1667A9DF-5FC7-674B-A03D-E249B61667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 descr="A blue leaf and a black background&#10;&#10;Description automatically generated">
            <a:extLst>
              <a:ext uri="{FF2B5EF4-FFF2-40B4-BE49-F238E27FC236}">
                <a16:creationId xmlns:a16="http://schemas.microsoft.com/office/drawing/2014/main" id="{3441F355-01DE-E946-DCEF-9598293EC68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19" y="396061"/>
            <a:ext cx="2020216" cy="713244"/>
          </a:xfrm>
          <a:prstGeom prst="rect">
            <a:avLst/>
          </a:prstGeom>
        </p:spPr>
      </p:pic>
      <p:sp>
        <p:nvSpPr>
          <p:cNvPr id="3" name="Text Placeholder 33">
            <a:extLst>
              <a:ext uri="{FF2B5EF4-FFF2-40B4-BE49-F238E27FC236}">
                <a16:creationId xmlns:a16="http://schemas.microsoft.com/office/drawing/2014/main" id="{88E7DC95-91D1-F847-63F8-5CB472D754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45998" y="2332417"/>
            <a:ext cx="8300003" cy="16146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80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Thank you!</a:t>
            </a:r>
          </a:p>
        </p:txBody>
      </p:sp>
      <p:cxnSp>
        <p:nvCxnSpPr>
          <p:cNvPr id="4" name="Connettore 1 4">
            <a:extLst>
              <a:ext uri="{FF2B5EF4-FFF2-40B4-BE49-F238E27FC236}">
                <a16:creationId xmlns:a16="http://schemas.microsoft.com/office/drawing/2014/main" id="{28B87BA7-7013-6540-ADD7-2372EA2A7842}"/>
              </a:ext>
            </a:extLst>
          </p:cNvPr>
          <p:cNvCxnSpPr>
            <a:cxnSpLocks/>
          </p:cNvCxnSpPr>
          <p:nvPr userDrawn="1"/>
        </p:nvCxnSpPr>
        <p:spPr>
          <a:xfrm>
            <a:off x="3614057" y="3958817"/>
            <a:ext cx="49638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EDD6B2F5-DE10-7B5A-3C35-13269C6609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18722" y="4369606"/>
            <a:ext cx="4954557" cy="1039632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 typeface="Arial" panose="020B0604020202020204" pitchFamily="34" charset="0"/>
              <a:buNone/>
              <a:defRPr sz="20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US" dirty="0"/>
              <a:t>Contact information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9447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 - Custom image - horizont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Connettore 1 4">
            <a:extLst>
              <a:ext uri="{FF2B5EF4-FFF2-40B4-BE49-F238E27FC236}">
                <a16:creationId xmlns:a16="http://schemas.microsoft.com/office/drawing/2014/main" id="{EBF4F91D-1FC7-C21C-323E-1509665E24ED}"/>
              </a:ext>
            </a:extLst>
          </p:cNvPr>
          <p:cNvCxnSpPr>
            <a:cxnSpLocks/>
          </p:cNvCxnSpPr>
          <p:nvPr userDrawn="1"/>
        </p:nvCxnSpPr>
        <p:spPr>
          <a:xfrm>
            <a:off x="1026738" y="3536777"/>
            <a:ext cx="3305210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29">
            <a:extLst>
              <a:ext uri="{FF2B5EF4-FFF2-40B4-BE49-F238E27FC236}">
                <a16:creationId xmlns:a16="http://schemas.microsoft.com/office/drawing/2014/main" id="{01E608A6-CAF7-5776-D63F-7CAA34DA6B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6737" y="1493800"/>
            <a:ext cx="10149154" cy="871509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9B3F6C51-2DA1-F063-A957-D06B18D1BD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6737" y="3714301"/>
            <a:ext cx="10149154" cy="3071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US" dirty="0"/>
              <a:t>Your name, Your title</a:t>
            </a:r>
            <a:endParaRPr lang="en-GB" dirty="0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D80CC83D-ED25-C71C-AB29-79F8CDB64B3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6737" y="4253271"/>
            <a:ext cx="10149155" cy="57249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Font typeface="Arial" panose="020B0604020202020204" pitchFamily="34" charset="0"/>
              <a:buNone/>
              <a:defRPr sz="16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US" dirty="0"/>
              <a:t>Other optional information, such as</a:t>
            </a:r>
            <a:br>
              <a:rPr lang="en-US" dirty="0"/>
            </a:br>
            <a:r>
              <a:rPr lang="en-US" dirty="0"/>
              <a:t>event name, location and date.</a:t>
            </a:r>
            <a:endParaRPr lang="en-GB" dirty="0"/>
          </a:p>
        </p:txBody>
      </p:sp>
      <p:sp>
        <p:nvSpPr>
          <p:cNvPr id="8" name="Segnaposto immagine 8">
            <a:extLst>
              <a:ext uri="{FF2B5EF4-FFF2-40B4-BE49-F238E27FC236}">
                <a16:creationId xmlns:a16="http://schemas.microsoft.com/office/drawing/2014/main" id="{B7229B8D-7348-9B77-A7F2-49573E4158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337110"/>
            <a:ext cx="12192000" cy="152089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 algn="ctr">
              <a:buNone/>
              <a:defRPr sz="18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it-IT" dirty="0"/>
          </a:p>
          <a:p>
            <a:r>
              <a:rPr lang="it-IT" dirty="0"/>
              <a:t>Drag and drop</a:t>
            </a:r>
          </a:p>
          <a:p>
            <a:r>
              <a:rPr lang="it-IT" dirty="0" err="1"/>
              <a:t>your</a:t>
            </a:r>
            <a:r>
              <a:rPr lang="it-IT" dirty="0"/>
              <a:t> image </a:t>
            </a:r>
            <a:r>
              <a:rPr lang="it-IT" dirty="0" err="1"/>
              <a:t>here</a:t>
            </a:r>
            <a:endParaRPr lang="it-IT" dirty="0"/>
          </a:p>
        </p:txBody>
      </p:sp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9125B140-0C47-03CC-786E-2DFAC85AEC6D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33" y="392458"/>
            <a:ext cx="2016244" cy="711842"/>
          </a:xfrm>
          <a:prstGeom prst="rect">
            <a:avLst/>
          </a:prstGeom>
        </p:spPr>
      </p:pic>
      <p:sp>
        <p:nvSpPr>
          <p:cNvPr id="12" name="Rettangolo 5">
            <a:extLst>
              <a:ext uri="{FF2B5EF4-FFF2-40B4-BE49-F238E27FC236}">
                <a16:creationId xmlns:a16="http://schemas.microsoft.com/office/drawing/2014/main" id="{A3591069-EB63-97AB-8638-B4DEFFD61FB4}"/>
              </a:ext>
            </a:extLst>
          </p:cNvPr>
          <p:cNvSpPr/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10258F6-B5DD-B72A-0921-9C4E38F82E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16000" y="2579914"/>
            <a:ext cx="10180735" cy="7532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24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28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40794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 - IAEA image - blue">
    <p:bg>
      <p:bgPr>
        <a:solidFill>
          <a:srgbClr val="006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 descr="Immagine che contiene nuvola, cielo, aria aperta, giornata&#10;&#10;Descrizione generata automaticamente">
            <a:extLst>
              <a:ext uri="{FF2B5EF4-FFF2-40B4-BE49-F238E27FC236}">
                <a16:creationId xmlns:a16="http://schemas.microsoft.com/office/drawing/2014/main" id="{3241C1C6-9382-DFB6-50ED-C8138C2AA45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7386" cy="6858000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4029801C-5759-4852-1DC1-DC75BDF59C1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33" y="392458"/>
            <a:ext cx="2016244" cy="711842"/>
          </a:xfrm>
          <a:prstGeom prst="rect">
            <a:avLst/>
          </a:prstGeom>
        </p:spPr>
      </p:pic>
      <p:sp>
        <p:nvSpPr>
          <p:cNvPr id="2" name="Rettangolo 5">
            <a:extLst>
              <a:ext uri="{FF2B5EF4-FFF2-40B4-BE49-F238E27FC236}">
                <a16:creationId xmlns:a16="http://schemas.microsoft.com/office/drawing/2014/main" id="{440ECDD2-FD18-B4C6-48F4-07512A5E38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Connettore 1 4">
            <a:extLst>
              <a:ext uri="{FF2B5EF4-FFF2-40B4-BE49-F238E27FC236}">
                <a16:creationId xmlns:a16="http://schemas.microsoft.com/office/drawing/2014/main" id="{030FFAD5-0F62-34A4-8B8A-C36146788BC5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 userDrawn="1"/>
        </p:nvCxnSpPr>
        <p:spPr>
          <a:xfrm>
            <a:off x="7570662" y="4929202"/>
            <a:ext cx="389415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E0551CB0-A4B2-CF13-2E8A-24B4430ADD2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3" hasCustomPrompt="1"/>
          </p:nvPr>
        </p:nvSpPr>
        <p:spPr>
          <a:xfrm>
            <a:off x="7570662" y="5106726"/>
            <a:ext cx="3954448" cy="103963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US" dirty="0"/>
              <a:t>Your name, Your title</a:t>
            </a:r>
            <a:endParaRPr lang="en-GB" dirty="0"/>
          </a:p>
        </p:txBody>
      </p:sp>
      <p:sp>
        <p:nvSpPr>
          <p:cNvPr id="23" name="Title 29">
            <a:extLst>
              <a:ext uri="{FF2B5EF4-FFF2-40B4-BE49-F238E27FC236}">
                <a16:creationId xmlns:a16="http://schemas.microsoft.com/office/drawing/2014/main" id="{3B40B8FD-62D6-4D32-B8A5-EE323DC77F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0663" y="4376029"/>
            <a:ext cx="3960042" cy="3877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28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3252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 - IAEA imag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 descr="Immagine che contiene nuvola, cielo, aria aperta, giornata&#10;&#10;Descrizione generata automaticamente">
            <a:extLst>
              <a:ext uri="{FF2B5EF4-FFF2-40B4-BE49-F238E27FC236}">
                <a16:creationId xmlns:a16="http://schemas.microsoft.com/office/drawing/2014/main" id="{F58AD192-0BD2-2E35-CB7F-E16EEF8DAF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857386" cy="6858000"/>
          </a:xfrm>
          <a:prstGeom prst="rect">
            <a:avLst/>
          </a:prstGeom>
        </p:spPr>
      </p:pic>
      <p:sp>
        <p:nvSpPr>
          <p:cNvPr id="15" name="Title 29">
            <a:extLst>
              <a:ext uri="{FF2B5EF4-FFF2-40B4-BE49-F238E27FC236}">
                <a16:creationId xmlns:a16="http://schemas.microsoft.com/office/drawing/2014/main" id="{75EFFD95-E08A-2F72-914C-E4FB811DA7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7568940" y="4376029"/>
            <a:ext cx="3960042" cy="3877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28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F083F086-3CF2-5376-74E0-53A2CA433B9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33" y="392458"/>
            <a:ext cx="2016244" cy="711842"/>
          </a:xfrm>
          <a:prstGeom prst="rect">
            <a:avLst/>
          </a:prstGeom>
        </p:spPr>
      </p:pic>
      <p:sp>
        <p:nvSpPr>
          <p:cNvPr id="3" name="Rettangolo 5">
            <a:extLst>
              <a:ext uri="{FF2B5EF4-FFF2-40B4-BE49-F238E27FC236}">
                <a16:creationId xmlns:a16="http://schemas.microsoft.com/office/drawing/2014/main" id="{C50C9B14-6BE5-B646-7D07-E704CF0E93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1 4">
            <a:extLst>
              <a:ext uri="{FF2B5EF4-FFF2-40B4-BE49-F238E27FC236}">
                <a16:creationId xmlns:a16="http://schemas.microsoft.com/office/drawing/2014/main" id="{D80CA7E8-51C9-F766-22CD-F36CAF399ADA}"/>
              </a:ext>
            </a:extLst>
          </p:cNvPr>
          <p:cNvCxnSpPr/>
          <p:nvPr userDrawn="1"/>
        </p:nvCxnSpPr>
        <p:spPr>
          <a:xfrm>
            <a:off x="7570662" y="4929202"/>
            <a:ext cx="389415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C1BC7D0E-92F1-FC43-5B4A-7376C063B6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66991" y="5082871"/>
            <a:ext cx="3986254" cy="106348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4572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9144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3716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1828800" indent="0"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286000" indent="0"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6pPr>
            <a:lvl7pPr marL="2743200" indent="0"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7pPr>
            <a:lvl8pPr marL="3200400" indent="0">
              <a:buNone/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8pPr>
            <a:lvl9pPr>
              <a:defRPr sz="2000" b="0" i="0">
                <a:solidFill>
                  <a:srgbClr val="333233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9pPr>
          </a:lstStyle>
          <a:p>
            <a:pPr lvl="0"/>
            <a:r>
              <a:rPr lang="en-US" dirty="0"/>
              <a:t>Your name, Your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3508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376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5">
            <a:extLst>
              <a:ext uri="{FF2B5EF4-FFF2-40B4-BE49-F238E27FC236}">
                <a16:creationId xmlns:a16="http://schemas.microsoft.com/office/drawing/2014/main" id="{8FF5DAE1-C78C-F1A5-89B5-4AEB6A33D5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le 29">
            <a:extLst>
              <a:ext uri="{FF2B5EF4-FFF2-40B4-BE49-F238E27FC236}">
                <a16:creationId xmlns:a16="http://schemas.microsoft.com/office/drawing/2014/main" id="{32B3E05E-4415-0F2A-10EE-FB44E47C75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7" y="267991"/>
            <a:ext cx="10508952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49119A3F-83F1-EAC9-7C72-72FB5DAAC3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9518" y="1588624"/>
            <a:ext cx="10548395" cy="4252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2800" b="1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A28177DD-0DB1-2A38-0380-7D483B4DE80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9518" y="2220685"/>
            <a:ext cx="10548395" cy="38970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332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4506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 Background">
    <p:bg>
      <p:bgPr>
        <a:solidFill>
          <a:srgbClr val="0069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5">
            <a:extLst>
              <a:ext uri="{FF2B5EF4-FFF2-40B4-BE49-F238E27FC236}">
                <a16:creationId xmlns:a16="http://schemas.microsoft.com/office/drawing/2014/main" id="{48EBAAD1-D3A4-D2D0-2839-7E62D8B94704}"/>
              </a:ext>
            </a:extLst>
          </p:cNvPr>
          <p:cNvSpPr>
            <a:spLocks/>
          </p:cNvSpPr>
          <p:nvPr userDrawn="1"/>
        </p:nvSpPr>
        <p:spPr>
          <a:xfrm>
            <a:off x="0" y="390256"/>
            <a:ext cx="304800" cy="706458"/>
          </a:xfrm>
          <a:prstGeom prst="rect">
            <a:avLst/>
          </a:prstGeom>
          <a:solidFill>
            <a:srgbClr val="EEF1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5" name="Title 29">
            <a:extLst>
              <a:ext uri="{FF2B5EF4-FFF2-40B4-BE49-F238E27FC236}">
                <a16:creationId xmlns:a16="http://schemas.microsoft.com/office/drawing/2014/main" id="{0CB57C80-E4BC-566D-4015-AD92324DE5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 hasCustomPrompt="1"/>
          </p:nvPr>
        </p:nvSpPr>
        <p:spPr>
          <a:xfrm>
            <a:off x="838986" y="267991"/>
            <a:ext cx="10524583" cy="99719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>
              <a:defRPr sz="36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Title Here</a:t>
            </a:r>
            <a:endParaRPr lang="en-GB" dirty="0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CF73B998-1BE5-3BBA-5D75-C3B9E8FE78B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9518" y="1588624"/>
            <a:ext cx="10548395" cy="4252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2800" b="1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spcBef>
                <a:spcPts val="8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spcBef>
                <a:spcPts val="8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spcBef>
                <a:spcPts val="8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13CDA78B-FD63-94AE-2DEA-16B1A29CB8D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9518" y="2220685"/>
            <a:ext cx="10548395" cy="38970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6pPr>
            <a:lvl7pPr marL="27432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7pPr>
            <a:lvl8pPr marL="320040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8pPr>
            <a:lvl9pPr marL="3886200" indent="0">
              <a:lnSpc>
                <a:spcPct val="120000"/>
              </a:lnSpc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9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sunt in culpa qui </a:t>
            </a:r>
            <a:r>
              <a:rPr lang="en-US" dirty="0" err="1"/>
              <a:t>officia</a:t>
            </a:r>
            <a:r>
              <a:rPr lang="en-US" dirty="0"/>
              <a:t> </a:t>
            </a:r>
            <a:r>
              <a:rPr lang="en-US" dirty="0" err="1"/>
              <a:t>deserunt</a:t>
            </a:r>
            <a:r>
              <a:rPr lang="en-US" dirty="0"/>
              <a:t> </a:t>
            </a:r>
            <a:r>
              <a:rPr lang="en-US" dirty="0" err="1"/>
              <a:t>mollit</a:t>
            </a:r>
            <a:r>
              <a:rPr lang="en-US" dirty="0"/>
              <a:t> </a:t>
            </a:r>
            <a:r>
              <a:rPr lang="en-US" dirty="0" err="1"/>
              <a:t>anim</a:t>
            </a:r>
            <a:r>
              <a:rPr lang="en-US" dirty="0"/>
              <a:t> id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laborum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8247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8744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17" r:id="rId2"/>
    <p:sldLayoutId id="2147483716" r:id="rId3"/>
    <p:sldLayoutId id="2147483719" r:id="rId4"/>
    <p:sldLayoutId id="2147483686" r:id="rId5"/>
    <p:sldLayoutId id="2147483687" r:id="rId6"/>
    <p:sldLayoutId id="2147483713" r:id="rId7"/>
    <p:sldLayoutId id="2147483701" r:id="rId8"/>
    <p:sldLayoutId id="2147483700" r:id="rId9"/>
    <p:sldLayoutId id="2147483649" r:id="rId10"/>
    <p:sldLayoutId id="2147483697" r:id="rId11"/>
    <p:sldLayoutId id="2147483677" r:id="rId12"/>
    <p:sldLayoutId id="2147483689" r:id="rId13"/>
    <p:sldLayoutId id="2147483678" r:id="rId14"/>
    <p:sldLayoutId id="2147483698" r:id="rId15"/>
    <p:sldLayoutId id="2147483679" r:id="rId16"/>
    <p:sldLayoutId id="2147483720" r:id="rId17"/>
    <p:sldLayoutId id="2147483721" r:id="rId18"/>
    <p:sldLayoutId id="2147483706" r:id="rId19"/>
    <p:sldLayoutId id="2147483673" r:id="rId20"/>
    <p:sldLayoutId id="2147483680" r:id="rId21"/>
    <p:sldLayoutId id="2147483674" r:id="rId22"/>
    <p:sldLayoutId id="2147483681" r:id="rId23"/>
    <p:sldLayoutId id="2147483707" r:id="rId24"/>
    <p:sldLayoutId id="2147483708" r:id="rId25"/>
    <p:sldLayoutId id="2147483709" r:id="rId26"/>
    <p:sldLayoutId id="2147483710" r:id="rId27"/>
    <p:sldLayoutId id="2147483712" r:id="rId28"/>
    <p:sldLayoutId id="2147483714" r:id="rId29"/>
    <p:sldLayoutId id="2147483715" r:id="rId30"/>
    <p:sldLayoutId id="2147483660" r:id="rId31"/>
    <p:sldLayoutId id="2147483695" r:id="rId32"/>
    <p:sldLayoutId id="2147483703" r:id="rId33"/>
    <p:sldLayoutId id="2147483702" r:id="rId34"/>
    <p:sldLayoutId id="2147483718" r:id="rId35"/>
    <p:sldLayoutId id="2147483704" r:id="rId36"/>
    <p:sldLayoutId id="2147483705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mailto:a.g.espartero@iaea.org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hyperlink" Target="https://nucleus.iaea.org/sites/smr/Shared%20Documents/2022%20IAEA%20SMR%20ARIS%20Booklet_rev11_with%20cover.pdf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onferences.iaea.org/event/321/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F20890-82E6-EEBA-0B4E-162E990C07C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1160" y="4379329"/>
            <a:ext cx="6887902" cy="71097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b="1" dirty="0"/>
              <a:t>Ms Amparo González-</a:t>
            </a:r>
            <a:r>
              <a:rPr lang="es-ES" b="1" dirty="0" err="1"/>
              <a:t>Espartero</a:t>
            </a:r>
            <a:r>
              <a:rPr lang="es-ES" dirty="0" err="1"/>
              <a:t>,</a:t>
            </a:r>
            <a:r>
              <a:rPr lang="es-ES" dirty="0"/>
              <a:t> PhD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dirty="0" err="1"/>
              <a:t>Technical</a:t>
            </a:r>
            <a:r>
              <a:rPr lang="es-ES" dirty="0"/>
              <a:t> Lead Spent Fuel Management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dirty="0"/>
              <a:t>Nuclear Fuel </a:t>
            </a:r>
            <a:r>
              <a:rPr lang="es-ES" dirty="0" err="1"/>
              <a:t>Cycle</a:t>
            </a:r>
            <a:r>
              <a:rPr lang="es-ES" dirty="0"/>
              <a:t> and </a:t>
            </a:r>
            <a:r>
              <a:rPr lang="es-ES" dirty="0" err="1"/>
              <a:t>Materials</a:t>
            </a:r>
            <a:r>
              <a:rPr lang="es-ES" dirty="0"/>
              <a:t> </a:t>
            </a:r>
            <a:r>
              <a:rPr lang="es-ES" dirty="0" err="1"/>
              <a:t>Section</a:t>
            </a:r>
            <a:endParaRPr lang="es-ES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dirty="0" err="1"/>
              <a:t>Department</a:t>
            </a:r>
            <a:r>
              <a:rPr lang="es-ES" dirty="0"/>
              <a:t> of Nuclear Energy, IAEA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ES" b="1" i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a.g.espartero@iaea.org</a:t>
            </a:r>
            <a:r>
              <a:rPr lang="es-ES" b="1" i="1" dirty="0"/>
              <a:t>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5EF46BB-7127-1E08-687C-847E44B36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160" y="1263189"/>
            <a:ext cx="7371112" cy="2773326"/>
          </a:xfrm>
        </p:spPr>
        <p:txBody>
          <a:bodyPr/>
          <a:lstStyle/>
          <a:p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IAEA Coordinated Research Project on Challenges, Gaps and Opportunities </a:t>
            </a:r>
            <a:b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</a:t>
            </a:r>
            <a:b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GB" sz="4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Managing Spent Fuel from SMRs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557AD2-A8E2-7EAA-BD2D-640AC8805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320" y="5159062"/>
            <a:ext cx="2240822" cy="169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13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B760E-7D8B-2EFF-2836-E86F438EB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>
                <a:solidFill>
                  <a:schemeClr val="tx1"/>
                </a:solidFill>
              </a:rPr>
              <a:t>Scientific Conference Programme from 8:30h to 18:30h</a:t>
            </a:r>
            <a:endParaRPr lang="en-GB" sz="32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4AA0C-3900-97CB-C24D-F385F55B3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25" y="1028948"/>
            <a:ext cx="8537111" cy="56718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82738D-4643-CCB0-0C9D-30D5FD7C64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0"/>
          <a:stretch/>
        </p:blipFill>
        <p:spPr>
          <a:xfrm>
            <a:off x="8931760" y="1327895"/>
            <a:ext cx="2742466" cy="225713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3CDDB9-388F-8B70-E55F-31FE112CC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5055" y="3699693"/>
            <a:ext cx="2789171" cy="165962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C1F4A8-C5F6-8CED-84A7-C4FBA520D455}"/>
              </a:ext>
            </a:extLst>
          </p:cNvPr>
          <p:cNvSpPr txBox="1">
            <a:spLocks/>
          </p:cNvSpPr>
          <p:nvPr/>
        </p:nvSpPr>
        <p:spPr>
          <a:xfrm>
            <a:off x="8734437" y="5484138"/>
            <a:ext cx="3162924" cy="132306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180975" algn="l"/>
              </a:tabLst>
            </a:pPr>
            <a:r>
              <a:rPr lang="en-US" sz="1600" b="1" kern="1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en-US" sz="1600" dirty="0">
                <a:solidFill>
                  <a:schemeClr val="accent3"/>
                </a:solidFill>
              </a:rPr>
              <a:t> </a:t>
            </a:r>
            <a:r>
              <a:rPr lang="en-US" sz="1600" dirty="0"/>
              <a:t>Sessions in </a:t>
            </a:r>
            <a:r>
              <a:rPr lang="en-US" sz="1600" b="1" kern="1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1600" dirty="0">
                <a:solidFill>
                  <a:schemeClr val="accent3"/>
                </a:solidFill>
              </a:rPr>
              <a:t> </a:t>
            </a:r>
            <a:r>
              <a:rPr lang="en-US" sz="1600" dirty="0"/>
              <a:t>Tracks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>
                <a:tab pos="180975" algn="l"/>
              </a:tabLst>
            </a:pPr>
            <a:r>
              <a:rPr lang="en-GB" sz="1600" b="1" kern="1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77</a:t>
            </a:r>
            <a:r>
              <a:rPr lang="en-GB" sz="1600" kern="1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/>
              <a:t>contributed oral presentations </a:t>
            </a:r>
            <a:r>
              <a:rPr lang="en-GB" sz="1600" b="1" kern="1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GB" sz="1600" kern="1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/>
              <a:t>E-posters,</a:t>
            </a:r>
            <a:r>
              <a:rPr lang="en-GB" sz="16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kern="1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21</a:t>
            </a:r>
            <a:r>
              <a:rPr lang="en-GB" sz="1600" kern="1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/>
              <a:t>posters from </a:t>
            </a:r>
            <a:r>
              <a:rPr lang="en-GB" sz="1600" b="1" kern="1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r>
              <a:rPr lang="en-GB" sz="1600" kern="1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/>
              <a:t>Member States and</a:t>
            </a:r>
            <a:r>
              <a:rPr lang="en-GB" sz="16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kern="100" dirty="0">
                <a:solidFill>
                  <a:schemeClr val="tx1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1600" kern="1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/>
              <a:t>international organizations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3112B8C-37D9-61DD-5E9B-AF12BA126AD4}"/>
              </a:ext>
            </a:extLst>
          </p:cNvPr>
          <p:cNvSpPr/>
          <p:nvPr/>
        </p:nvSpPr>
        <p:spPr>
          <a:xfrm>
            <a:off x="8734436" y="2905760"/>
            <a:ext cx="3162924" cy="523240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F19EDD-5F43-2CBC-5998-540F793B9A50}"/>
              </a:ext>
            </a:extLst>
          </p:cNvPr>
          <p:cNvSpPr/>
          <p:nvPr/>
        </p:nvSpPr>
        <p:spPr>
          <a:xfrm>
            <a:off x="609600" y="4978400"/>
            <a:ext cx="1513840" cy="1422400"/>
          </a:xfrm>
          <a:prstGeom prst="round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0D6CEA-1E16-503A-F062-2E98A82BCBE8}"/>
              </a:ext>
            </a:extLst>
          </p:cNvPr>
          <p:cNvSpPr/>
          <p:nvPr/>
        </p:nvSpPr>
        <p:spPr>
          <a:xfrm>
            <a:off x="2194560" y="1158240"/>
            <a:ext cx="1605280" cy="1270000"/>
          </a:xfrm>
          <a:prstGeom prst="round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049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30977-4287-9E70-65D1-0E25611DC396}"/>
              </a:ext>
            </a:extLst>
          </p:cNvPr>
          <p:cNvSpPr txBox="1">
            <a:spLocks/>
          </p:cNvSpPr>
          <p:nvPr/>
        </p:nvSpPr>
        <p:spPr>
          <a:xfrm>
            <a:off x="3308809" y="218769"/>
            <a:ext cx="8729220" cy="1758014"/>
          </a:xfr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000" dirty="0"/>
              <a:t>Identified Challenges for the Management of SMRs’ Spent Fuels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A03EF0-8789-9E5D-5807-1DAAAB22C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979" y="5655636"/>
            <a:ext cx="3783680" cy="1096207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A077F6-1CD0-43FC-2EB5-41BCAC4F3C7C}"/>
              </a:ext>
            </a:extLst>
          </p:cNvPr>
          <p:cNvSpPr txBox="1">
            <a:spLocks/>
          </p:cNvSpPr>
          <p:nvPr/>
        </p:nvSpPr>
        <p:spPr>
          <a:xfrm>
            <a:off x="363532" y="1976783"/>
            <a:ext cx="11674497" cy="434110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3405" indent="-243405">
              <a:lnSpc>
                <a:spcPct val="100000"/>
              </a:lnSpc>
              <a:spcAft>
                <a:spcPts val="1800"/>
              </a:spcAft>
            </a:pPr>
            <a:r>
              <a:rPr lang="en-GB" sz="2400" dirty="0">
                <a:ea typeface="+mj-ea"/>
                <a:cs typeface="+mj-cs"/>
              </a:rPr>
              <a:t>LWR-type SMRs: Enrichment levels (below 5%) are similar to conventional PWRs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GB" sz="2000" b="1" dirty="0">
                <a:ea typeface="+mj-ea"/>
                <a:cs typeface="+mj-cs"/>
              </a:rPr>
              <a:t>CHALLENGES</a:t>
            </a:r>
          </a:p>
          <a:p>
            <a:pPr lvl="1">
              <a:lnSpc>
                <a:spcPct val="100000"/>
              </a:lnSpc>
              <a:buFont typeface="Symbol" panose="05050102010706020507" pitchFamily="18" charset="2"/>
              <a:buChar char="-"/>
            </a:pPr>
            <a:r>
              <a:rPr lang="en-GB" sz="2000" dirty="0">
                <a:ea typeface="+mj-ea"/>
                <a:cs typeface="+mj-cs"/>
              </a:rPr>
              <a:t>Transport and storage solutions for smaller fuel assemblies </a:t>
            </a:r>
            <a:r>
              <a:rPr lang="en-GB" sz="2000" dirty="0">
                <a:ea typeface="+mj-ea"/>
                <a:cs typeface="+mj-cs"/>
                <a:sym typeface="Symbol" panose="05050102010706020507" pitchFamily="18" charset="2"/>
              </a:rPr>
              <a:t> </a:t>
            </a:r>
            <a:r>
              <a:rPr lang="en-GB" sz="2000" dirty="0">
                <a:ea typeface="+mj-ea"/>
                <a:cs typeface="+mj-cs"/>
              </a:rPr>
              <a:t>recertification or new developments are needed</a:t>
            </a:r>
          </a:p>
          <a:p>
            <a:pPr marL="243405" indent="-243405">
              <a:lnSpc>
                <a:spcPct val="100000"/>
              </a:lnSpc>
              <a:spcBef>
                <a:spcPts val="1800"/>
              </a:spcBef>
            </a:pPr>
            <a:r>
              <a:rPr lang="en-GB" sz="2400" dirty="0">
                <a:ea typeface="+mj-ea"/>
                <a:cs typeface="+mj-cs"/>
              </a:rPr>
              <a:t>LWR-type SMRs: Enrichment levels up to 20% (HALEU)</a:t>
            </a:r>
            <a:endParaRPr lang="en-GB" dirty="0">
              <a:ea typeface="+mj-ea"/>
              <a:cs typeface="+mj-cs"/>
            </a:endParaRPr>
          </a:p>
          <a:p>
            <a:pPr marL="243405" indent="-243405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dirty="0"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C8B1EE-422E-3421-26A1-7515804A81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" r="31415"/>
          <a:stretch/>
        </p:blipFill>
        <p:spPr>
          <a:xfrm>
            <a:off x="9315080" y="3561080"/>
            <a:ext cx="995816" cy="20945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5B387F-1C49-42F6-17A2-05AA8F4061B3}"/>
              </a:ext>
            </a:extLst>
          </p:cNvPr>
          <p:cNvSpPr txBox="1"/>
          <p:nvPr/>
        </p:nvSpPr>
        <p:spPr>
          <a:xfrm>
            <a:off x="823832" y="4456422"/>
            <a:ext cx="7690248" cy="1636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ea typeface="+mj-ea"/>
                <a:cs typeface="+mj-cs"/>
              </a:rPr>
              <a:t>CHALLENGES</a:t>
            </a:r>
            <a:endParaRPr lang="en-GB" dirty="0"/>
          </a:p>
          <a:p>
            <a:pPr marL="285750" indent="-285750">
              <a:spcBef>
                <a:spcPts val="500"/>
              </a:spcBef>
              <a:buFont typeface="Symbol" panose="05050102010706020507" pitchFamily="18" charset="2"/>
              <a:buChar char="-"/>
            </a:pPr>
            <a:r>
              <a:rPr lang="en-GB" dirty="0"/>
              <a:t>Necessary code validation, e.g. </a:t>
            </a:r>
            <a:r>
              <a:rPr lang="en-GB"/>
              <a:t>decay heat, …, </a:t>
            </a:r>
            <a:r>
              <a:rPr lang="en-GB" dirty="0"/>
              <a:t>calculations. International collaboration is key!</a:t>
            </a:r>
          </a:p>
          <a:p>
            <a:pPr marL="285750" indent="-285750">
              <a:spcBef>
                <a:spcPts val="500"/>
              </a:spcBef>
              <a:buFont typeface="Symbol" panose="05050102010706020507" pitchFamily="18" charset="2"/>
              <a:buChar char="-"/>
            </a:pPr>
            <a:r>
              <a:rPr lang="en-GB" dirty="0"/>
              <a:t>More attractiveness for recycling Pu and </a:t>
            </a:r>
            <a:r>
              <a:rPr lang="en-GB" dirty="0" err="1"/>
              <a:t>RepU</a:t>
            </a:r>
            <a:r>
              <a:rPr lang="en-GB" dirty="0"/>
              <a:t> </a:t>
            </a:r>
            <a:r>
              <a:rPr lang="en-GB" dirty="0">
                <a:sym typeface="Symbol" panose="05050102010706020507" pitchFamily="18" charset="2"/>
              </a:rPr>
              <a:t> expand current reprocessing and recycling capacities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09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F395F-E60A-DBC6-0971-6FE49BE22DF4}"/>
              </a:ext>
            </a:extLst>
          </p:cNvPr>
          <p:cNvSpPr txBox="1">
            <a:spLocks/>
          </p:cNvSpPr>
          <p:nvPr/>
        </p:nvSpPr>
        <p:spPr>
          <a:xfrm>
            <a:off x="3308809" y="218769"/>
            <a:ext cx="8729220" cy="1758014"/>
          </a:xfr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000" dirty="0"/>
              <a:t>Identified Challenges for the Management of SMRs’ Spent Fuels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68BE850-C53B-E231-FCFA-6A2D06B33613}"/>
              </a:ext>
            </a:extLst>
          </p:cNvPr>
          <p:cNvSpPr txBox="1">
            <a:spLocks/>
          </p:cNvSpPr>
          <p:nvPr/>
        </p:nvSpPr>
        <p:spPr>
          <a:xfrm>
            <a:off x="282097" y="1656258"/>
            <a:ext cx="9975792" cy="434110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3405" indent="-243405">
              <a:lnSpc>
                <a:spcPct val="100000"/>
              </a:lnSpc>
              <a:spcAft>
                <a:spcPts val="1800"/>
              </a:spcAft>
            </a:pPr>
            <a:r>
              <a:rPr lang="en-GB" sz="2400" dirty="0">
                <a:ea typeface="+mj-ea"/>
                <a:cs typeface="+mj-cs"/>
              </a:rPr>
              <a:t>HTGR-type SMRs: TRISO particles in Pebble beds/Prismatic blocks</a:t>
            </a:r>
          </a:p>
          <a:p>
            <a:pPr marL="447675" indent="90488">
              <a:lnSpc>
                <a:spcPct val="100000"/>
              </a:lnSpc>
              <a:buNone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69B4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CHALLENGES</a:t>
            </a:r>
          </a:p>
          <a:p>
            <a:pPr marL="243405" indent="-24340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000" dirty="0">
              <a:ea typeface="+mj-ea"/>
              <a:cs typeface="+mj-cs"/>
            </a:endParaRPr>
          </a:p>
          <a:p>
            <a:pPr marL="243405" indent="-24340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000" dirty="0">
              <a:ea typeface="+mj-ea"/>
              <a:cs typeface="+mj-cs"/>
            </a:endParaRPr>
          </a:p>
          <a:p>
            <a:pPr marL="243405" indent="-24340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000" b="1" dirty="0">
              <a:ea typeface="+mj-ea"/>
              <a:cs typeface="+mj-cs"/>
            </a:endParaRPr>
          </a:p>
          <a:p>
            <a:pPr marL="243405" indent="-24340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000" b="1" dirty="0">
              <a:ea typeface="+mj-ea"/>
              <a:cs typeface="+mj-cs"/>
            </a:endParaRPr>
          </a:p>
          <a:p>
            <a:pPr marL="243405" indent="-24340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000" b="1" dirty="0">
              <a:ea typeface="+mj-ea"/>
              <a:cs typeface="+mj-cs"/>
            </a:endParaRPr>
          </a:p>
          <a:p>
            <a:pPr marL="243405" indent="-243405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GB" sz="2000" b="1" dirty="0">
              <a:ea typeface="+mj-ea"/>
              <a:cs typeface="+mj-cs"/>
            </a:endParaRPr>
          </a:p>
          <a:p>
            <a:pPr marL="243405" indent="-243405">
              <a:lnSpc>
                <a:spcPct val="100000"/>
              </a:lnSpc>
              <a:buFont typeface="Arial" panose="020B0604020202020204" pitchFamily="34" charset="0"/>
              <a:buNone/>
            </a:pPr>
            <a:endParaRPr lang="en-GB" sz="2000" dirty="0">
              <a:ea typeface="+mj-ea"/>
              <a:cs typeface="+mj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DC6A95A-BFB6-B8B0-5F26-02D27632A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403" y="2362811"/>
            <a:ext cx="8729220" cy="446522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87EF66A-B9BF-6658-FD5C-F00DEEB0D63A}"/>
              </a:ext>
            </a:extLst>
          </p:cNvPr>
          <p:cNvSpPr txBox="1"/>
          <p:nvPr/>
        </p:nvSpPr>
        <p:spPr>
          <a:xfrm>
            <a:off x="305403" y="2878574"/>
            <a:ext cx="32485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1063" marR="0" lvl="1" indent="-34290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lang="en-GB" sz="2000" u="sng" dirty="0">
                <a:ea typeface="+mj-ea"/>
                <a:cs typeface="+mj-cs"/>
              </a:rPr>
              <a:t>Very limited worldwide experience </a:t>
            </a:r>
            <a:r>
              <a:rPr lang="en-GB" sz="2000" dirty="0">
                <a:ea typeface="+mj-ea"/>
                <a:cs typeface="+mj-cs"/>
              </a:rPr>
              <a:t>in managing the back end of the fuel cycle</a:t>
            </a:r>
          </a:p>
        </p:txBody>
      </p:sp>
    </p:spTree>
    <p:extLst>
      <p:ext uri="{BB962C8B-B14F-4D97-AF65-F5344CB8AC3E}">
        <p14:creationId xmlns:p14="http://schemas.microsoft.com/office/powerpoint/2010/main" val="3862839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A077F6-1CD0-43FC-2EB5-41BCAC4F3C7C}"/>
              </a:ext>
            </a:extLst>
          </p:cNvPr>
          <p:cNvSpPr txBox="1">
            <a:spLocks/>
          </p:cNvSpPr>
          <p:nvPr/>
        </p:nvSpPr>
        <p:spPr>
          <a:xfrm>
            <a:off x="505616" y="1737825"/>
            <a:ext cx="10365584" cy="434110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43405" indent="-243405">
              <a:lnSpc>
                <a:spcPct val="100000"/>
              </a:lnSpc>
              <a:spcAft>
                <a:spcPts val="1800"/>
              </a:spcAft>
            </a:pPr>
            <a:r>
              <a:rPr lang="en-GB" sz="2400" dirty="0">
                <a:ea typeface="+mj-ea"/>
                <a:cs typeface="+mj-cs"/>
              </a:rPr>
              <a:t>Liquid Metal Fast Neutron SMRs: New fuel types (Oxide, Nitride, Metallic)</a:t>
            </a:r>
          </a:p>
          <a:p>
            <a:pPr marL="447675" indent="-92075">
              <a:lnSpc>
                <a:spcPct val="100000"/>
              </a:lnSpc>
              <a:buNone/>
            </a:pPr>
            <a:r>
              <a:rPr lang="en-GB" sz="2000" b="1" dirty="0">
                <a:ea typeface="+mj-ea"/>
                <a:cs typeface="+mj-cs"/>
              </a:rPr>
              <a:t>CHALLENGES</a:t>
            </a:r>
          </a:p>
          <a:p>
            <a:pPr marL="720725" indent="-365125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GB" sz="2000" dirty="0">
                <a:ea typeface="+mj-ea"/>
                <a:cs typeface="+mj-cs"/>
              </a:rPr>
              <a:t>New spent fuel characteristics and chemistry</a:t>
            </a:r>
          </a:p>
          <a:p>
            <a:pPr marL="720725" indent="-365125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en-GB" sz="2000" dirty="0">
                <a:ea typeface="+mj-ea"/>
                <a:cs typeface="+mj-cs"/>
              </a:rPr>
              <a:t>Envisaged for </a:t>
            </a:r>
            <a:r>
              <a:rPr lang="en-GB" sz="2000" dirty="0" err="1">
                <a:ea typeface="+mj-ea"/>
                <a:cs typeface="+mj-cs"/>
              </a:rPr>
              <a:t>multirecycling</a:t>
            </a:r>
            <a:r>
              <a:rPr lang="en-GB" sz="2000" dirty="0">
                <a:ea typeface="+mj-ea"/>
                <a:cs typeface="+mj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D2F58F-3FB7-EA34-1F1D-4DF5CDC82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339" y="2367618"/>
            <a:ext cx="1208508" cy="144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94B598-2453-54D8-A053-8F8A25B58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7572" y="4681280"/>
            <a:ext cx="1114268" cy="18960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DE7B60-AE1C-2BFE-6BB6-062E593C4864}"/>
              </a:ext>
            </a:extLst>
          </p:cNvPr>
          <p:cNvSpPr txBox="1"/>
          <p:nvPr/>
        </p:nvSpPr>
        <p:spPr>
          <a:xfrm>
            <a:off x="486633" y="4014823"/>
            <a:ext cx="10960750" cy="2682786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marL="242981" indent="-242981">
              <a:spcBef>
                <a:spcPts val="6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lang="en-GB" sz="2400" dirty="0">
                <a:ea typeface="+mj-ea"/>
                <a:cs typeface="+mj-cs"/>
              </a:rPr>
              <a:t>Molten Salt SMRs (Th, FR): Nuclear fuel (Th, U, Pu, MA) dissolved in melted chloride/fluoride salts </a:t>
            </a:r>
          </a:p>
          <a:p>
            <a:pPr marL="447675" indent="-92075">
              <a:spcBef>
                <a:spcPts val="1000"/>
              </a:spcBef>
              <a:defRPr/>
            </a:pPr>
            <a:r>
              <a:rPr lang="en-GB" sz="2000" b="1" dirty="0">
                <a:ea typeface="+mj-ea"/>
                <a:cs typeface="+mj-cs"/>
              </a:rPr>
              <a:t>CHALLENGES</a:t>
            </a:r>
            <a:endParaRPr lang="en-GB" sz="2400" dirty="0">
              <a:ea typeface="+mj-ea"/>
              <a:cs typeface="+mj-cs"/>
            </a:endParaRPr>
          </a:p>
          <a:p>
            <a:pPr marL="720725" indent="-365125">
              <a:spcBef>
                <a:spcPts val="600"/>
              </a:spcBef>
              <a:buFont typeface="Symbol" panose="05050102010706020507" pitchFamily="18" charset="2"/>
              <a:buChar char="-"/>
              <a:defRPr/>
            </a:pPr>
            <a:r>
              <a:rPr lang="en-GB" sz="2000" dirty="0">
                <a:ea typeface="+mj-ea"/>
                <a:cs typeface="+mj-cs"/>
              </a:rPr>
              <a:t>Chemistry of the fuel cycle </a:t>
            </a:r>
          </a:p>
          <a:p>
            <a:pPr marL="720725" indent="-365125">
              <a:spcBef>
                <a:spcPts val="600"/>
              </a:spcBef>
              <a:buFont typeface="Symbol" panose="05050102010706020507" pitchFamily="18" charset="2"/>
              <a:buChar char="-"/>
              <a:defRPr/>
            </a:pPr>
            <a:r>
              <a:rPr lang="en-GB" sz="2000" dirty="0">
                <a:ea typeface="+mj-ea"/>
                <a:cs typeface="+mj-cs"/>
              </a:rPr>
              <a:t>Recycling of fissile material</a:t>
            </a:r>
          </a:p>
          <a:p>
            <a:pPr marL="720725" indent="-365125">
              <a:spcBef>
                <a:spcPts val="600"/>
              </a:spcBef>
              <a:buFont typeface="Symbol" panose="05050102010706020507" pitchFamily="18" charset="2"/>
              <a:buChar char="-"/>
              <a:defRPr/>
            </a:pPr>
            <a:r>
              <a:rPr lang="en-GB" sz="2000" dirty="0">
                <a:ea typeface="+mj-ea"/>
                <a:cs typeface="+mj-cs"/>
              </a:rPr>
              <a:t>Managing salt mixtures containing all fission products </a:t>
            </a:r>
            <a:endParaRPr lang="en-US" sz="2000" dirty="0"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C884B7-2CD0-5598-16E5-D241A635FA0C}"/>
              </a:ext>
            </a:extLst>
          </p:cNvPr>
          <p:cNvSpPr txBox="1">
            <a:spLocks/>
          </p:cNvSpPr>
          <p:nvPr/>
        </p:nvSpPr>
        <p:spPr>
          <a:xfrm>
            <a:off x="3308809" y="218769"/>
            <a:ext cx="8729220" cy="1758014"/>
          </a:xfr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4000" dirty="0"/>
              <a:t>Identified Challenges for the Management of SMRs’ Spent Fuels</a:t>
            </a:r>
          </a:p>
        </p:txBody>
      </p:sp>
      <p:pic>
        <p:nvPicPr>
          <p:cNvPr id="14" name="Picture 13" descr="A picture containing small, sitting, table, colorful&#10;&#10;Description automatically generated">
            <a:extLst>
              <a:ext uri="{FF2B5EF4-FFF2-40B4-BE49-F238E27FC236}">
                <a16:creationId xmlns:a16="http://schemas.microsoft.com/office/drawing/2014/main" id="{35ECFF31-2F5A-2073-AE4C-25AEB5A094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t="4506" r="17195" b="1"/>
          <a:stretch/>
        </p:blipFill>
        <p:spPr>
          <a:xfrm>
            <a:off x="9671725" y="2261773"/>
            <a:ext cx="1208507" cy="1595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A011355-C45F-2401-AB23-897FCA87D17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2"/>
          <a:stretch/>
        </p:blipFill>
        <p:spPr bwMode="auto">
          <a:xfrm>
            <a:off x="8219078" y="4658893"/>
            <a:ext cx="1309771" cy="1980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487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221483A-8B02-718A-0360-C2524E7B21A8}"/>
              </a:ext>
            </a:extLst>
          </p:cNvPr>
          <p:cNvGrpSpPr/>
          <p:nvPr/>
        </p:nvGrpSpPr>
        <p:grpSpPr>
          <a:xfrm>
            <a:off x="1599246" y="2744784"/>
            <a:ext cx="5371083" cy="3072675"/>
            <a:chOff x="2435273" y="1561360"/>
            <a:chExt cx="5240578" cy="282071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ED340B0-F7EC-1F82-B9DA-6E72F7B9A0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888" t="10927"/>
            <a:stretch/>
          </p:blipFill>
          <p:spPr>
            <a:xfrm>
              <a:off x="2797649" y="1561360"/>
              <a:ext cx="4878202" cy="282071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7089BCC-AD65-F6EE-3D66-7CA2A6E191A5}"/>
                </a:ext>
              </a:extLst>
            </p:cNvPr>
            <p:cNvSpPr/>
            <p:nvPr/>
          </p:nvSpPr>
          <p:spPr>
            <a:xfrm>
              <a:off x="2697556" y="1595710"/>
              <a:ext cx="505805" cy="6013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E328A1-6DB1-12E2-D910-58E103BF7BC5}"/>
                </a:ext>
              </a:extLst>
            </p:cNvPr>
            <p:cNvSpPr/>
            <p:nvPr/>
          </p:nvSpPr>
          <p:spPr>
            <a:xfrm>
              <a:off x="2435273" y="3655816"/>
              <a:ext cx="768088" cy="6859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1B8E6295-65BB-5829-313A-6EA7EFB6691A}"/>
              </a:ext>
            </a:extLst>
          </p:cNvPr>
          <p:cNvSpPr txBox="1">
            <a:spLocks/>
          </p:cNvSpPr>
          <p:nvPr/>
        </p:nvSpPr>
        <p:spPr>
          <a:xfrm>
            <a:off x="3149599" y="152715"/>
            <a:ext cx="8239047" cy="121780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GB" dirty="0"/>
              <a:t>Overview of Back End of the Fuel Cycle Implications for SMRs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69F3D-839A-D202-6BBD-B14B79F89154}"/>
              </a:ext>
            </a:extLst>
          </p:cNvPr>
          <p:cNvSpPr txBox="1"/>
          <p:nvPr/>
        </p:nvSpPr>
        <p:spPr>
          <a:xfrm>
            <a:off x="6970496" y="2491591"/>
            <a:ext cx="5081367" cy="22621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/>
              <a:t>Reprocessing and </a:t>
            </a:r>
            <a:r>
              <a:rPr lang="en-US" b="1" dirty="0"/>
              <a:t>recycling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Reprocessing is specialized on current fuels and capacities are limited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Ageing of available </a:t>
            </a:r>
            <a:r>
              <a:rPr lang="en-US" dirty="0" err="1"/>
              <a:t>Rep&amp;Rec</a:t>
            </a:r>
            <a:r>
              <a:rPr lang="en-US" dirty="0"/>
              <a:t> facilities, specially in Europe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Accelerate implementation of Multi-recycling in LWRs as transition to AMRs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758213-5A83-A763-85A7-31E11666A0CF}"/>
              </a:ext>
            </a:extLst>
          </p:cNvPr>
          <p:cNvSpPr txBox="1"/>
          <p:nvPr/>
        </p:nvSpPr>
        <p:spPr>
          <a:xfrm>
            <a:off x="6970329" y="1396606"/>
            <a:ext cx="5089196" cy="10002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/>
              <a:t>Storage</a:t>
            </a:r>
            <a:r>
              <a:rPr lang="en-US" dirty="0"/>
              <a:t> systems are optimized for current fuels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New spent fuels will require major changes and research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308FEE-CDDE-D92C-B631-D2268B0E9528}"/>
              </a:ext>
            </a:extLst>
          </p:cNvPr>
          <p:cNvSpPr txBox="1"/>
          <p:nvPr/>
        </p:nvSpPr>
        <p:spPr>
          <a:xfrm>
            <a:off x="374767" y="6359829"/>
            <a:ext cx="1138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Integration of existing and new fuel cycles is key for sustainability</a:t>
            </a:r>
            <a:endParaRPr lang="en-GB" sz="2400" i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E64474-F732-F03E-7ADD-37174C68B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41" y="2801863"/>
            <a:ext cx="1634658" cy="2440422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1C72BB-AFA6-4396-47FC-EF785BC49FE3}"/>
              </a:ext>
            </a:extLst>
          </p:cNvPr>
          <p:cNvSpPr txBox="1"/>
          <p:nvPr/>
        </p:nvSpPr>
        <p:spPr>
          <a:xfrm>
            <a:off x="1032370" y="1599467"/>
            <a:ext cx="4468720" cy="723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b="1" dirty="0"/>
              <a:t>Transport </a:t>
            </a:r>
            <a:r>
              <a:rPr lang="en-US" dirty="0"/>
              <a:t>packages are content specific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Needed at all stages of the Fuel Cycle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B4F7B9-D50D-26BB-DDE7-FE5CD0CB17F3}"/>
              </a:ext>
            </a:extLst>
          </p:cNvPr>
          <p:cNvSpPr txBox="1"/>
          <p:nvPr/>
        </p:nvSpPr>
        <p:spPr>
          <a:xfrm>
            <a:off x="6970329" y="4843978"/>
            <a:ext cx="5089196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Disposal</a:t>
            </a:r>
            <a:endParaRPr lang="en-US" dirty="0"/>
          </a:p>
          <a:p>
            <a:r>
              <a:rPr lang="en-US" dirty="0"/>
              <a:t>Designs under development are based on current spent fuel and HLW </a:t>
            </a:r>
          </a:p>
          <a:p>
            <a:r>
              <a:rPr lang="en-US" dirty="0"/>
              <a:t>New spent fuels and wastes will require additional research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31297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5824BB-07FC-65F2-B09A-26BB97A85437}"/>
              </a:ext>
            </a:extLst>
          </p:cNvPr>
          <p:cNvSpPr txBox="1"/>
          <p:nvPr/>
        </p:nvSpPr>
        <p:spPr>
          <a:xfrm>
            <a:off x="2832335" y="266042"/>
            <a:ext cx="89837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Coordinated Research Project on </a:t>
            </a:r>
            <a:r>
              <a:rPr lang="en-GB" sz="3200" i="1" u="sng" dirty="0"/>
              <a:t>C</a:t>
            </a:r>
            <a:r>
              <a:rPr lang="en-GB" sz="3200" i="1" dirty="0"/>
              <a:t>hallenges, </a:t>
            </a:r>
            <a:r>
              <a:rPr lang="en-GB" sz="3200" i="1" u="sng" dirty="0"/>
              <a:t>G</a:t>
            </a:r>
            <a:r>
              <a:rPr lang="en-GB" sz="3200" i="1" dirty="0"/>
              <a:t>aps and </a:t>
            </a:r>
            <a:r>
              <a:rPr lang="en-GB" sz="3200" i="1" u="sng" dirty="0"/>
              <a:t>O</a:t>
            </a:r>
            <a:r>
              <a:rPr lang="en-GB" sz="3200" i="1" dirty="0"/>
              <a:t>pportunities for Managing </a:t>
            </a:r>
            <a:r>
              <a:rPr lang="en-GB" sz="3200" i="1" u="sng" dirty="0"/>
              <a:t>S</a:t>
            </a:r>
            <a:r>
              <a:rPr lang="en-GB" sz="3200" i="1" dirty="0"/>
              <a:t>pent Fuel from </a:t>
            </a:r>
            <a:r>
              <a:rPr lang="en-GB" sz="3200" i="1" u="sng" dirty="0"/>
              <a:t>SMR</a:t>
            </a:r>
            <a:r>
              <a:rPr lang="en-GB" sz="3200" i="1" dirty="0"/>
              <a:t>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D328E0-2840-56AF-256A-83DFEF7C7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562" y="2969504"/>
            <a:ext cx="4926705" cy="36224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8EB10B-7D3A-B1BE-D780-385DF6646B3D}"/>
              </a:ext>
            </a:extLst>
          </p:cNvPr>
          <p:cNvSpPr/>
          <p:nvPr/>
        </p:nvSpPr>
        <p:spPr>
          <a:xfrm>
            <a:off x="7297576" y="2181853"/>
            <a:ext cx="4538679" cy="54726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E8275-A2A7-4BD5-6511-99A743414357}"/>
              </a:ext>
            </a:extLst>
          </p:cNvPr>
          <p:cNvSpPr txBox="1"/>
          <p:nvPr/>
        </p:nvSpPr>
        <p:spPr>
          <a:xfrm>
            <a:off x="7455861" y="2192608"/>
            <a:ext cx="4360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/>
              <a:t>SMR-COGS, CRP T13021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74CE0-0F93-C9E7-7206-67CD40599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4293" y="2808134"/>
            <a:ext cx="933802" cy="828372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D16789D-28E7-ADEF-F1DF-94C25E248819}"/>
              </a:ext>
            </a:extLst>
          </p:cNvPr>
          <p:cNvSpPr txBox="1">
            <a:spLocks/>
          </p:cNvSpPr>
          <p:nvPr/>
        </p:nvSpPr>
        <p:spPr>
          <a:xfrm>
            <a:off x="214733" y="2052817"/>
            <a:ext cx="6713671" cy="462230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/>
              <a:t>Understanding the implications of the management of new spent fuels is paramount to make informed decisions</a:t>
            </a:r>
          </a:p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/>
              <a:t>MAIN OBJECTIVES:</a:t>
            </a:r>
          </a:p>
          <a:p>
            <a:pPr marL="265113" indent="-265113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dirty="0"/>
              <a:t>To identify viable nuclear fuel cycle options for the different SMR technologies</a:t>
            </a:r>
          </a:p>
          <a:p>
            <a:pPr marL="265113" indent="-265113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dirty="0"/>
              <a:t>To identify common technologies/similarities for various reactor types and/or significant differences</a:t>
            </a:r>
          </a:p>
          <a:p>
            <a:pPr marL="265113" indent="-265113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000" dirty="0"/>
              <a:t>To prepare a list of generic key parameters for countries to perform their analysis incorporating their specific context </a:t>
            </a:r>
          </a:p>
        </p:txBody>
      </p:sp>
    </p:spTree>
    <p:extLst>
      <p:ext uri="{BB962C8B-B14F-4D97-AF65-F5344CB8AC3E}">
        <p14:creationId xmlns:p14="http://schemas.microsoft.com/office/powerpoint/2010/main" val="3565573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5824BB-07FC-65F2-B09A-26BB97A85437}"/>
              </a:ext>
            </a:extLst>
          </p:cNvPr>
          <p:cNvSpPr txBox="1"/>
          <p:nvPr/>
        </p:nvSpPr>
        <p:spPr>
          <a:xfrm>
            <a:off x="2871602" y="121920"/>
            <a:ext cx="89837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dirty="0"/>
              <a:t>Coordinated Research Project on </a:t>
            </a:r>
            <a:r>
              <a:rPr lang="en-GB" sz="3200" i="1" u="sng" dirty="0"/>
              <a:t>C</a:t>
            </a:r>
            <a:r>
              <a:rPr lang="en-GB" sz="3200" i="1" dirty="0"/>
              <a:t>hallenges, </a:t>
            </a:r>
            <a:r>
              <a:rPr lang="en-GB" sz="3200" i="1" u="sng" dirty="0"/>
              <a:t>G</a:t>
            </a:r>
            <a:r>
              <a:rPr lang="en-GB" sz="3200" i="1" dirty="0"/>
              <a:t>aps and </a:t>
            </a:r>
            <a:r>
              <a:rPr lang="en-GB" sz="3200" i="1" u="sng" dirty="0"/>
              <a:t>O</a:t>
            </a:r>
            <a:r>
              <a:rPr lang="en-GB" sz="3200" i="1" dirty="0"/>
              <a:t>pportunities for Managing </a:t>
            </a:r>
            <a:r>
              <a:rPr lang="en-GB" sz="3200" i="1" u="sng" dirty="0"/>
              <a:t>S</a:t>
            </a:r>
            <a:r>
              <a:rPr lang="en-GB" sz="3200" i="1" dirty="0"/>
              <a:t>pent Fuel from </a:t>
            </a:r>
            <a:r>
              <a:rPr lang="en-GB" sz="3200" i="1" u="sng" dirty="0"/>
              <a:t>SMR</a:t>
            </a:r>
            <a:r>
              <a:rPr lang="en-GB" sz="3200" i="1" dirty="0"/>
              <a:t>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D16789D-28E7-ADEF-F1DF-94C25E248819}"/>
              </a:ext>
            </a:extLst>
          </p:cNvPr>
          <p:cNvSpPr txBox="1">
            <a:spLocks/>
          </p:cNvSpPr>
          <p:nvPr/>
        </p:nvSpPr>
        <p:spPr>
          <a:xfrm>
            <a:off x="319866" y="1437718"/>
            <a:ext cx="11518694" cy="496788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b="1" dirty="0"/>
              <a:t>MAIN OUTPUTS</a:t>
            </a:r>
          </a:p>
          <a:p>
            <a:pPr marL="265113" indent="-265113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700" dirty="0"/>
              <a:t>Development of </a:t>
            </a:r>
            <a:r>
              <a:rPr lang="en-GB" sz="1700" b="1" i="1" u="sng" dirty="0"/>
              <a:t>specific roadmaps</a:t>
            </a:r>
            <a:r>
              <a:rPr lang="en-GB" sz="1700" b="1" i="1" dirty="0"/>
              <a:t> </a:t>
            </a:r>
            <a:r>
              <a:rPr lang="en-GB" sz="1700" dirty="0"/>
              <a:t>for </a:t>
            </a:r>
            <a:r>
              <a:rPr lang="en-GB" sz="1700" b="1" dirty="0"/>
              <a:t>managing spent fuel from the different SMR technologies</a:t>
            </a:r>
            <a:r>
              <a:rPr lang="en-GB" sz="1700" dirty="0"/>
              <a:t>, identifying what can be derived, optimized or adapted from existing practices, or what needs to be fully developed </a:t>
            </a:r>
          </a:p>
          <a:p>
            <a:pPr marL="265113" indent="-265113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700" dirty="0"/>
              <a:t>To compare various SMR systems, in terms of efforts required to develop and implement an SFM strategy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600" dirty="0"/>
              <a:t>Nuclear fuel cycle facilities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600" dirty="0"/>
              <a:t>Technology readiness level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600" dirty="0"/>
              <a:t>Nuclear materials involved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600" dirty="0"/>
              <a:t>Infrastructures (e.g., human resources, financing)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600" dirty="0"/>
              <a:t>R&amp;D / Demonstrations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600" dirty="0"/>
              <a:t>Enablers/Synergies</a:t>
            </a:r>
          </a:p>
          <a:p>
            <a:pPr marL="0" indent="0" algn="just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sz="2000" b="1" dirty="0"/>
              <a:t>STATUS of the Coordinated Research Project SMR-COGS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GB" sz="1600" dirty="0"/>
              <a:t>14 Research Contracts from ARG, ARM, CPR, CZR, EGY, INS, LIT, MEX, POL, ROM, UKR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600" dirty="0"/>
              <a:t>17 Research Agreements from FRA, CAN, DEN, JOR, NOR, SIN, SPA, SWE, TUR, UK, USA</a:t>
            </a:r>
          </a:p>
          <a:p>
            <a:pPr marL="457200" lvl="1" indent="0"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600" dirty="0"/>
              <a:t>from Industry, Operators, Researchers, Regulators, etc.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441A84-C6B8-24A3-18A4-D511EF29C7ED}"/>
              </a:ext>
            </a:extLst>
          </p:cNvPr>
          <p:cNvSpPr txBox="1"/>
          <p:nvPr/>
        </p:nvSpPr>
        <p:spPr>
          <a:xfrm>
            <a:off x="834829" y="6324319"/>
            <a:ext cx="10488769" cy="461665"/>
          </a:xfrm>
          <a:prstGeom prst="rect">
            <a:avLst/>
          </a:prstGeom>
          <a:solidFill>
            <a:schemeClr val="bg1"/>
          </a:solidFill>
          <a:ln w="3175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First Research Coordination Meeting on 11 to 15 November 2024 in Vienna </a:t>
            </a:r>
            <a:endParaRPr lang="en-GB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73B246-AEA3-F6CA-027E-0DB642E32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714" y="3119138"/>
            <a:ext cx="3516820" cy="188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62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204BA-67D5-3743-898C-D8685EA7E241}"/>
              </a:ext>
            </a:extLst>
          </p:cNvPr>
          <p:cNvSpPr txBox="1">
            <a:spLocks/>
          </p:cNvSpPr>
          <p:nvPr/>
        </p:nvSpPr>
        <p:spPr>
          <a:xfrm>
            <a:off x="3023387" y="419236"/>
            <a:ext cx="10508952" cy="9971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9B4"/>
                </a:solidFill>
              </a:rPr>
              <a:t>Up-Coming Related IAEA Activities</a:t>
            </a:r>
            <a:endParaRPr lang="en-GB" dirty="0">
              <a:solidFill>
                <a:srgbClr val="0069B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567E4E-5212-836A-50B5-784EB776A84A}"/>
              </a:ext>
            </a:extLst>
          </p:cNvPr>
          <p:cNvSpPr txBox="1"/>
          <p:nvPr/>
        </p:nvSpPr>
        <p:spPr>
          <a:xfrm>
            <a:off x="284479" y="2040096"/>
            <a:ext cx="11540375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Technical Meeting on Operating Experience and Lessons-learned on Managing Non-standard/Exotic Legacy Power and Research Reactor Fuels, </a:t>
            </a:r>
            <a:r>
              <a:rPr lang="en-GB" sz="2400" b="1" dirty="0"/>
              <a:t>18 – 21 February 2025,  Vienna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Technical Meeting on the Management of Spent Fuel from High Temperature Gas Cooled Reactors, </a:t>
            </a:r>
            <a:r>
              <a:rPr lang="en-GB" sz="2400" b="1" dirty="0"/>
              <a:t>7 – 11 July 2025, Vienna</a:t>
            </a:r>
          </a:p>
          <a:p>
            <a:pPr marL="285750" indent="-285750"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Workshop on the Challenges in Managing Spent Evolutionary Advanced Technology Fuels, </a:t>
            </a:r>
            <a:r>
              <a:rPr lang="en-GB" sz="2400" b="1" dirty="0"/>
              <a:t>10 – 14 November 2025, Vienna</a:t>
            </a:r>
          </a:p>
        </p:txBody>
      </p:sp>
    </p:spTree>
    <p:extLst>
      <p:ext uri="{BB962C8B-B14F-4D97-AF65-F5344CB8AC3E}">
        <p14:creationId xmlns:p14="http://schemas.microsoft.com/office/powerpoint/2010/main" val="84029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6BCBF6-F15A-F67F-A360-069D34A0BC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s-ES" dirty="0"/>
              <a:t>A.Gonzalez-Espartero@iaea.org 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D5E0B1D4-49E9-A33E-C1FC-E2C749C8F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663" y="4265229"/>
            <a:ext cx="3960042" cy="498598"/>
          </a:xfrm>
        </p:spPr>
        <p:txBody>
          <a:bodyPr/>
          <a:lstStyle/>
          <a:p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/>
              <a:t>You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8698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E6F1A084-0EFB-20BA-B4DB-E56BB152D793}"/>
              </a:ext>
            </a:extLst>
          </p:cNvPr>
          <p:cNvSpPr txBox="1">
            <a:spLocks/>
          </p:cNvSpPr>
          <p:nvPr/>
        </p:nvSpPr>
        <p:spPr>
          <a:xfrm>
            <a:off x="281375" y="1656080"/>
            <a:ext cx="11629250" cy="52019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525" indent="-263525">
              <a:lnSpc>
                <a:spcPct val="100000"/>
              </a:lnSpc>
              <a:spcAft>
                <a:spcPts val="1200"/>
              </a:spcAft>
            </a:pPr>
            <a:r>
              <a:rPr lang="en-GB" sz="2000" dirty="0"/>
              <a:t>Recommendations (in 2019) from the Technical Working Group on Nuclear Fuel Cycle Options and Spent Fuel Management on the Nuclear Fuel Cycle Options of SMRs</a:t>
            </a:r>
          </a:p>
          <a:p>
            <a:pPr marL="263525" indent="-263525">
              <a:lnSpc>
                <a:spcPct val="100000"/>
              </a:lnSpc>
              <a:spcAft>
                <a:spcPts val="1200"/>
              </a:spcAft>
            </a:pPr>
            <a:r>
              <a:rPr lang="en-GB" sz="2000" dirty="0"/>
              <a:t>IAEA Technical Meeting on Backend of the Fuel Cycle Considerations for SMRs, held in 2022</a:t>
            </a:r>
          </a:p>
          <a:p>
            <a:pPr marL="263525" indent="-263525">
              <a:lnSpc>
                <a:spcPct val="100000"/>
              </a:lnSpc>
              <a:spcAft>
                <a:spcPts val="1200"/>
              </a:spcAft>
            </a:pPr>
            <a:r>
              <a:rPr lang="en-GB" sz="2000" dirty="0"/>
              <a:t>International Workshop on the Chemistry of Fuel Cycles for Molten Salt Reactor Technologies, held on 2-6 Oct. 2023, in cooperation with the OECD-NEA</a:t>
            </a:r>
          </a:p>
          <a:p>
            <a:pPr marL="263525" indent="-263525">
              <a:lnSpc>
                <a:spcPct val="100000"/>
              </a:lnSpc>
              <a:spcAft>
                <a:spcPts val="1200"/>
              </a:spcAft>
            </a:pPr>
            <a:r>
              <a:rPr lang="en-GB" sz="2000" dirty="0"/>
              <a:t>International Conference on Spent Fuel Management: Meeting the Moment, held in June 2024</a:t>
            </a:r>
          </a:p>
          <a:p>
            <a:pPr marL="263525" indent="-263525">
              <a:lnSpc>
                <a:spcPct val="100000"/>
              </a:lnSpc>
              <a:spcAft>
                <a:spcPts val="1200"/>
              </a:spcAft>
            </a:pPr>
            <a:r>
              <a:rPr lang="en-GB" sz="2000" b="1" dirty="0"/>
              <a:t>Coordinated Research Project on Challenges, Gaps and Opportunities for Managing Spent Fuel from SMRs (CRP SMR-COGS)</a:t>
            </a:r>
          </a:p>
          <a:p>
            <a:pPr marL="263525" indent="-263525">
              <a:lnSpc>
                <a:spcPct val="100000"/>
              </a:lnSpc>
              <a:spcAft>
                <a:spcPts val="1200"/>
              </a:spcAft>
            </a:pPr>
            <a:r>
              <a:rPr lang="en-GB" sz="2000" dirty="0"/>
              <a:t>Upcoming Related IAEA Meetings</a:t>
            </a:r>
          </a:p>
          <a:p>
            <a:pPr>
              <a:lnSpc>
                <a:spcPct val="100000"/>
              </a:lnSpc>
            </a:pPr>
            <a:endParaRPr lang="en-GB" dirty="0"/>
          </a:p>
        </p:txBody>
      </p:sp>
      <p:sp>
        <p:nvSpPr>
          <p:cNvPr id="3" name="Title 7">
            <a:extLst>
              <a:ext uri="{FF2B5EF4-FFF2-40B4-BE49-F238E27FC236}">
                <a16:creationId xmlns:a16="http://schemas.microsoft.com/office/drawing/2014/main" id="{E3A99187-BBD2-2CB6-5998-B83DFA42BCEC}"/>
              </a:ext>
            </a:extLst>
          </p:cNvPr>
          <p:cNvSpPr txBox="1">
            <a:spLocks/>
          </p:cNvSpPr>
          <p:nvPr/>
        </p:nvSpPr>
        <p:spPr>
          <a:xfrm>
            <a:off x="5298829" y="410231"/>
            <a:ext cx="2382131" cy="9971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1408203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2E3AE-B7B5-A1AF-35C1-729603F8238C}"/>
              </a:ext>
            </a:extLst>
          </p:cNvPr>
          <p:cNvSpPr txBox="1">
            <a:spLocks/>
          </p:cNvSpPr>
          <p:nvPr/>
        </p:nvSpPr>
        <p:spPr>
          <a:xfrm>
            <a:off x="2567998" y="77666"/>
            <a:ext cx="9400174" cy="8640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Technical Working Group on Nuclear Fuel Cycle Options and Spent Fuel Management (TWG-NFCO)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6DB42-CFA0-7E8C-D3BB-B7B4F9705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146" y="2879071"/>
            <a:ext cx="4517917" cy="3260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0DEB8E-B868-0BA5-0BE3-80E840B52289}"/>
              </a:ext>
            </a:extLst>
          </p:cNvPr>
          <p:cNvSpPr txBox="1"/>
          <p:nvPr/>
        </p:nvSpPr>
        <p:spPr>
          <a:xfrm>
            <a:off x="7841751" y="2872850"/>
            <a:ext cx="393070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GB" sz="1600" b="1" dirty="0">
                <a:solidFill>
                  <a:schemeClr val="tx2"/>
                </a:solidFill>
              </a:rPr>
              <a:t>TWG-NFCO Meeting April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0526CC-9006-6E01-DD1E-0DB35CBBA843}"/>
              </a:ext>
            </a:extLst>
          </p:cNvPr>
          <p:cNvSpPr/>
          <p:nvPr/>
        </p:nvSpPr>
        <p:spPr>
          <a:xfrm>
            <a:off x="223827" y="1763690"/>
            <a:ext cx="11744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600"/>
              </a:spcBef>
              <a:spcAft>
                <a:spcPts val="600"/>
              </a:spcAft>
            </a:pPr>
            <a:r>
              <a:rPr lang="en-GB" sz="1600" b="1" dirty="0">
                <a:solidFill>
                  <a:srgbClr val="003399">
                    <a:lumMod val="75000"/>
                  </a:srgbClr>
                </a:solidFill>
                <a:latin typeface="Arial "/>
              </a:rPr>
              <a:t>20 Member States </a:t>
            </a:r>
            <a:r>
              <a:rPr lang="en-GB" sz="1600" dirty="0">
                <a:solidFill>
                  <a:srgbClr val="003399">
                    <a:lumMod val="75000"/>
                  </a:srgbClr>
                </a:solidFill>
                <a:latin typeface="Arial "/>
              </a:rPr>
              <a:t>(Belgium, Canada, China, Finland, France, Hungary, India, Japan, RoK, Mexico, Netherlands, Romania, Russia, Spain, Sweden, Slovakia, UK, UAE, Ukraine, USA). </a:t>
            </a:r>
            <a:r>
              <a:rPr lang="en-GB" sz="1600" b="1" dirty="0">
                <a:solidFill>
                  <a:srgbClr val="003399">
                    <a:lumMod val="75000"/>
                  </a:srgbClr>
                </a:solidFill>
                <a:latin typeface="Arial "/>
              </a:rPr>
              <a:t>Three International Organizations </a:t>
            </a:r>
            <a:r>
              <a:rPr lang="en-GB" sz="1600" dirty="0">
                <a:solidFill>
                  <a:srgbClr val="003399">
                    <a:lumMod val="75000"/>
                  </a:srgbClr>
                </a:solidFill>
                <a:latin typeface="Arial "/>
              </a:rPr>
              <a:t>(EC, OECD/NEA and WNA)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4A0417-21D8-187D-AD04-87D03DCC0B2B}"/>
              </a:ext>
            </a:extLst>
          </p:cNvPr>
          <p:cNvSpPr txBox="1"/>
          <p:nvPr/>
        </p:nvSpPr>
        <p:spPr>
          <a:xfrm>
            <a:off x="223827" y="2503017"/>
            <a:ext cx="7242202" cy="165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600" b="1" dirty="0">
                <a:solidFill>
                  <a:srgbClr val="003399">
                    <a:lumMod val="75000"/>
                  </a:srgbClr>
                </a:solidFill>
                <a:latin typeface="Arial "/>
              </a:rPr>
              <a:t>TWG-NFCO focuses on nuclear fuel cycle options </a:t>
            </a:r>
            <a:r>
              <a:rPr lang="en-GB" sz="1600" dirty="0">
                <a:solidFill>
                  <a:srgbClr val="003399">
                    <a:lumMod val="75000"/>
                  </a:srgbClr>
                </a:solidFill>
                <a:latin typeface="Arial "/>
              </a:rPr>
              <a:t>with an emphasis on:</a:t>
            </a:r>
          </a:p>
          <a:p>
            <a:pPr marL="243411" indent="-243411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003399">
                    <a:lumMod val="75000"/>
                  </a:srgbClr>
                </a:solidFill>
                <a:latin typeface="Arial "/>
              </a:rPr>
              <a:t>Spent fuel management </a:t>
            </a:r>
            <a:r>
              <a:rPr lang="en-GB" sz="1600" dirty="0">
                <a:solidFill>
                  <a:srgbClr val="003399">
                    <a:lumMod val="75000"/>
                  </a:srgbClr>
                </a:solidFill>
                <a:latin typeface="Arial "/>
              </a:rPr>
              <a:t>(storage, recycling and transportation)</a:t>
            </a:r>
          </a:p>
          <a:p>
            <a:pPr marL="243411" indent="-243411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003399">
                    <a:lumMod val="75000"/>
                  </a:srgbClr>
                </a:solidFill>
                <a:latin typeface="Arial "/>
              </a:rPr>
              <a:t>Innovative fuel cycles </a:t>
            </a:r>
            <a:r>
              <a:rPr lang="en-GB" sz="1600" dirty="0">
                <a:solidFill>
                  <a:srgbClr val="003399">
                    <a:lumMod val="75000"/>
                  </a:srgbClr>
                </a:solidFill>
                <a:latin typeface="Arial "/>
              </a:rPr>
              <a:t>(</a:t>
            </a:r>
            <a:r>
              <a:rPr lang="en-GB" sz="1600" dirty="0" err="1">
                <a:solidFill>
                  <a:srgbClr val="003399">
                    <a:lumMod val="75000"/>
                  </a:srgbClr>
                </a:solidFill>
                <a:latin typeface="Arial "/>
              </a:rPr>
              <a:t>multirecycling</a:t>
            </a:r>
            <a:r>
              <a:rPr lang="en-GB" sz="1600" dirty="0">
                <a:solidFill>
                  <a:srgbClr val="003399">
                    <a:lumMod val="75000"/>
                  </a:srgbClr>
                </a:solidFill>
                <a:latin typeface="Arial "/>
              </a:rPr>
              <a:t>, minor actinides management and P&amp;T of long-lived fission products) </a:t>
            </a:r>
          </a:p>
          <a:p>
            <a:pPr marL="243411" indent="-243411" algn="just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b="1" dirty="0">
                <a:solidFill>
                  <a:srgbClr val="003399">
                    <a:lumMod val="75000"/>
                  </a:srgbClr>
                </a:solidFill>
                <a:latin typeface="Arial "/>
              </a:rPr>
              <a:t>Nuclear materials management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99739C18-2769-507B-DCF5-B73582F7799E}"/>
              </a:ext>
            </a:extLst>
          </p:cNvPr>
          <p:cNvSpPr txBox="1">
            <a:spLocks/>
          </p:cNvSpPr>
          <p:nvPr/>
        </p:nvSpPr>
        <p:spPr>
          <a:xfrm>
            <a:off x="263630" y="4227471"/>
            <a:ext cx="7153170" cy="252069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600" b="1" i="1" dirty="0"/>
              <a:t>In its Annual Meeting in April 2019, TWG-NFCO recommended the IAEA that</a:t>
            </a:r>
            <a:r>
              <a:rPr lang="en-GB" sz="1600" i="1" dirty="0"/>
              <a:t>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400" i="1" dirty="0"/>
              <a:t>“… the IAEA has several Sections looking into several different aspects of SMR deployment…, </a:t>
            </a:r>
            <a:r>
              <a:rPr lang="en-GB" sz="1400" i="1" dirty="0">
                <a:highlight>
                  <a:srgbClr val="FFFF00"/>
                </a:highlight>
              </a:rPr>
              <a:t>however, fuel cycle and in particular spent fuel management from SMRs does not appear to be a topic of investigation.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400" i="1" dirty="0"/>
              <a:t>The next update of the Advances in Small Modular Reactor Technology Developments Report </a:t>
            </a:r>
            <a:r>
              <a:rPr lang="en-GB" sz="1400" i="1" dirty="0">
                <a:highlight>
                  <a:srgbClr val="FFFF00"/>
                </a:highlight>
              </a:rPr>
              <a:t>should consider technologies for managing SNF from SMRs including the back-end infrastructure that would be needed to support SMRs (e.g. transportation, storage, recycling, and disposal).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1400" i="1" dirty="0">
                <a:highlight>
                  <a:srgbClr val="FFFF00"/>
                </a:highlight>
              </a:rPr>
              <a:t>Nuclear fuel cycle aspects, in particular the backend, should be integrated into all IAEA working groups that are looking at SMRs</a:t>
            </a:r>
            <a:r>
              <a:rPr lang="en-GB" sz="1400" i="1" dirty="0"/>
              <a:t>…”</a:t>
            </a:r>
          </a:p>
        </p:txBody>
      </p:sp>
    </p:spTree>
    <p:extLst>
      <p:ext uri="{BB962C8B-B14F-4D97-AF65-F5344CB8AC3E}">
        <p14:creationId xmlns:p14="http://schemas.microsoft.com/office/powerpoint/2010/main" val="934700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0FB43-DF84-49DD-112F-D821586157FC}"/>
              </a:ext>
            </a:extLst>
          </p:cNvPr>
          <p:cNvSpPr txBox="1">
            <a:spLocks/>
          </p:cNvSpPr>
          <p:nvPr/>
        </p:nvSpPr>
        <p:spPr>
          <a:xfrm>
            <a:off x="3469637" y="94865"/>
            <a:ext cx="7990844" cy="132117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dirty="0"/>
              <a:t>IAEA-ARIS SMR Booklet</a:t>
            </a:r>
          </a:p>
          <a:p>
            <a:pPr algn="ctr">
              <a:lnSpc>
                <a:spcPct val="120000"/>
              </a:lnSpc>
            </a:pPr>
            <a:r>
              <a:rPr lang="en-US" dirty="0"/>
              <a:t>2020/2022 Editions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A67DCD-564D-5617-2F4E-D07C50B10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56" y="1556978"/>
            <a:ext cx="2540091" cy="3465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06BC48-E26A-B0DB-7ACD-F928A4197726}"/>
              </a:ext>
            </a:extLst>
          </p:cNvPr>
          <p:cNvSpPr txBox="1"/>
          <p:nvPr/>
        </p:nvSpPr>
        <p:spPr>
          <a:xfrm>
            <a:off x="2728047" y="1724655"/>
            <a:ext cx="6128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2020 Edition: For the first time </a:t>
            </a:r>
            <a:r>
              <a:rPr lang="en-US" dirty="0"/>
              <a:t>a </a:t>
            </a:r>
            <a:r>
              <a:rPr lang="en-GB" dirty="0"/>
              <a:t>special coverage on fuel cycle approaches and waste management by technology </a:t>
            </a:r>
            <a:r>
              <a:rPr lang="en-US" dirty="0"/>
              <a:t>was included </a:t>
            </a:r>
            <a:endParaRPr lang="en-GB" dirty="0"/>
          </a:p>
          <a:p>
            <a:endParaRPr lang="en-GB" dirty="0"/>
          </a:p>
          <a:p>
            <a:r>
              <a:rPr lang="en-GB" dirty="0"/>
              <a:t>Insightful annexes with various charts and tables</a:t>
            </a:r>
          </a:p>
          <a:p>
            <a:r>
              <a:rPr lang="en-US" dirty="0"/>
              <a:t>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7E02F8-F29F-8BF4-0C6B-45CC4DD30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468" y="3663647"/>
            <a:ext cx="6087345" cy="3079673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11BC537F-B257-1492-0AB0-71D736F5E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3822" y="1529390"/>
            <a:ext cx="2770164" cy="38811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A3CFF1-8A70-7490-FF84-E9DD77AD574E}"/>
              </a:ext>
            </a:extLst>
          </p:cNvPr>
          <p:cNvSpPr txBox="1"/>
          <p:nvPr/>
        </p:nvSpPr>
        <p:spPr>
          <a:xfrm>
            <a:off x="8453120" y="5565469"/>
            <a:ext cx="3606391" cy="923330"/>
          </a:xfrm>
          <a:prstGeom prst="rect">
            <a:avLst/>
          </a:prstGeom>
          <a:noFill/>
          <a:ln w="38100">
            <a:solidFill>
              <a:srgbClr val="FF993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C00000"/>
                </a:solidFill>
              </a:rPr>
              <a:t>Very limited experience worldwide </a:t>
            </a:r>
            <a:r>
              <a:rPr lang="en-US" i="1" dirty="0"/>
              <a:t>on the management of SNF from SMR technologies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792039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17B7A0-A9E1-A4F2-8A3B-C1D614AD5626}"/>
              </a:ext>
            </a:extLst>
          </p:cNvPr>
          <p:cNvSpPr txBox="1"/>
          <p:nvPr/>
        </p:nvSpPr>
        <p:spPr>
          <a:xfrm>
            <a:off x="4148796" y="369987"/>
            <a:ext cx="7087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Nuclear Fuel Cycle Options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D5B687-B57E-2484-C94A-9DBC757B5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256" y="1586196"/>
            <a:ext cx="6625851" cy="40107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AF9B6C-F661-C558-FF62-ADB746990470}"/>
              </a:ext>
            </a:extLst>
          </p:cNvPr>
          <p:cNvSpPr txBox="1">
            <a:spLocks/>
          </p:cNvSpPr>
          <p:nvPr/>
        </p:nvSpPr>
        <p:spPr>
          <a:xfrm>
            <a:off x="777546" y="5916034"/>
            <a:ext cx="10636908" cy="707886"/>
          </a:xfrm>
          <a:prstGeom prst="rect">
            <a:avLst/>
          </a:prstGeom>
          <a:ln w="38100">
            <a:solidFill>
              <a:schemeClr val="tx1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"/>
                <a:ea typeface="+mj-ea"/>
                <a:cs typeface="+mj-cs"/>
              </a:defRPr>
            </a:lvl1pPr>
          </a:lstStyle>
          <a:p>
            <a:pPr algn="ctr"/>
            <a:r>
              <a:rPr lang="es-ES" sz="2800" dirty="0" err="1"/>
              <a:t>Each</a:t>
            </a:r>
            <a:r>
              <a:rPr lang="es-ES" sz="2800" dirty="0"/>
              <a:t> </a:t>
            </a:r>
            <a:r>
              <a:rPr lang="es-ES" sz="2800" dirty="0" err="1"/>
              <a:t>Type</a:t>
            </a:r>
            <a:r>
              <a:rPr lang="es-ES" sz="2800" dirty="0"/>
              <a:t> of Reactor has </a:t>
            </a:r>
            <a:r>
              <a:rPr lang="es-ES" sz="2800" dirty="0" err="1"/>
              <a:t>an</a:t>
            </a:r>
            <a:r>
              <a:rPr lang="es-ES" sz="2800" dirty="0"/>
              <a:t> </a:t>
            </a:r>
            <a:r>
              <a:rPr lang="es-ES" sz="2800" dirty="0" err="1"/>
              <a:t>Associated</a:t>
            </a:r>
            <a:r>
              <a:rPr lang="es-ES" sz="2800" dirty="0"/>
              <a:t> Nuclear Fuel </a:t>
            </a:r>
            <a:r>
              <a:rPr lang="es-ES" sz="2800" dirty="0" err="1"/>
              <a:t>Cycle</a:t>
            </a:r>
            <a:r>
              <a:rPr lang="es-ES" sz="2800" dirty="0"/>
              <a:t>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9CE223E-2766-E47C-EAAD-C4C5A31C7EF2}"/>
              </a:ext>
            </a:extLst>
          </p:cNvPr>
          <p:cNvSpPr/>
          <p:nvPr/>
        </p:nvSpPr>
        <p:spPr>
          <a:xfrm>
            <a:off x="10780410" y="1423312"/>
            <a:ext cx="1147430" cy="3778608"/>
          </a:xfrm>
          <a:prstGeom prst="roundRect">
            <a:avLst/>
          </a:prstGeom>
          <a:noFill/>
          <a:ln w="508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399EC0C-6642-6B3B-C7E7-7E881BD42B3E}"/>
              </a:ext>
            </a:extLst>
          </p:cNvPr>
          <p:cNvSpPr txBox="1">
            <a:spLocks/>
          </p:cNvSpPr>
          <p:nvPr/>
        </p:nvSpPr>
        <p:spPr>
          <a:xfrm>
            <a:off x="107269" y="1363913"/>
            <a:ext cx="5051253" cy="3311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2000" dirty="0"/>
              <a:t>For Nuclear power to be sustainable, the nuclear fuel cycle must remain </a:t>
            </a:r>
            <a:r>
              <a:rPr lang="en-GB" sz="2000" b="1" dirty="0"/>
              <a:t>economically viable and competitive </a:t>
            </a:r>
            <a:r>
              <a:rPr lang="en-GB" sz="2000" dirty="0"/>
              <a:t>through the optimization of the use of fissile materials in reactor cores or the </a:t>
            </a:r>
            <a:r>
              <a:rPr lang="en-GB" sz="2000" b="1" dirty="0"/>
              <a:t>recycling of valuable materials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2000" dirty="0"/>
              <a:t>This results in different fuel </a:t>
            </a:r>
            <a:r>
              <a:rPr lang="en-GB" sz="2000" b="1" dirty="0"/>
              <a:t>cycle options</a:t>
            </a:r>
            <a:r>
              <a:rPr lang="en-GB" sz="2000" dirty="0"/>
              <a:t>, some already implemented and others may be deployed in the future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GB" sz="2000" dirty="0"/>
              <a:t>Potential future synergies between LWR-SMRs and AMRs will bring new spectrum of Nuclear Fuel Cycle Options</a:t>
            </a:r>
          </a:p>
        </p:txBody>
      </p:sp>
    </p:spTree>
    <p:extLst>
      <p:ext uri="{BB962C8B-B14F-4D97-AF65-F5344CB8AC3E}">
        <p14:creationId xmlns:p14="http://schemas.microsoft.com/office/powerpoint/2010/main" val="2351470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B54E-0CC0-E3B2-C642-106D9B5C4492}"/>
              </a:ext>
            </a:extLst>
          </p:cNvPr>
          <p:cNvSpPr txBox="1">
            <a:spLocks/>
          </p:cNvSpPr>
          <p:nvPr/>
        </p:nvSpPr>
        <p:spPr>
          <a:xfrm>
            <a:off x="2974037" y="223325"/>
            <a:ext cx="8897452" cy="159927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/>
              <a:t>Technical Meeting on </a:t>
            </a:r>
            <a:br>
              <a:rPr lang="en-US" sz="3600" dirty="0"/>
            </a:br>
            <a:r>
              <a:rPr lang="en-US" sz="3600" b="1" dirty="0"/>
              <a:t>Backend of the Fuel Cycle Considerations for SMRs</a:t>
            </a:r>
            <a:r>
              <a:rPr lang="en-US" sz="3600" dirty="0"/>
              <a:t>, 20-23 September 2022</a:t>
            </a:r>
            <a:endParaRPr lang="en-GB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2484E2-CC42-A4D2-AA68-F3016F037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07"/>
          <a:stretch/>
        </p:blipFill>
        <p:spPr>
          <a:xfrm>
            <a:off x="2919669" y="1920093"/>
            <a:ext cx="5879253" cy="26972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F822CF-CB34-ECFB-6F82-5CB7DB689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037" y="4856019"/>
            <a:ext cx="2822636" cy="1670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014BF0-8780-81B5-50A2-70CFDECEF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896" y="4856018"/>
            <a:ext cx="2928026" cy="16708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B71216-5455-B96C-D07A-61F0A82B0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196" y="2274838"/>
            <a:ext cx="2954969" cy="4262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75012C-4C4B-CEA8-689C-3A22C43DAD3F}"/>
              </a:ext>
            </a:extLst>
          </p:cNvPr>
          <p:cNvSpPr txBox="1"/>
          <p:nvPr/>
        </p:nvSpPr>
        <p:spPr>
          <a:xfrm>
            <a:off x="9341770" y="5297586"/>
            <a:ext cx="2528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Published in Dec. 2023</a:t>
            </a:r>
            <a:endParaRPr lang="en-GB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6909C-F1E3-57A4-7DE5-122612D52221}"/>
              </a:ext>
            </a:extLst>
          </p:cNvPr>
          <p:cNvSpPr txBox="1"/>
          <p:nvPr/>
        </p:nvSpPr>
        <p:spPr>
          <a:xfrm>
            <a:off x="131904" y="2274838"/>
            <a:ext cx="2718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107</a:t>
            </a:r>
            <a:r>
              <a:rPr lang="en-GB" sz="2400" dirty="0"/>
              <a:t> Participating Experts </a:t>
            </a:r>
          </a:p>
          <a:p>
            <a:pPr algn="ctr"/>
            <a:r>
              <a:rPr lang="en-GB" sz="2400" dirty="0"/>
              <a:t>from </a:t>
            </a:r>
            <a:r>
              <a:rPr lang="en-GB" sz="2400" b="1" dirty="0"/>
              <a:t>32</a:t>
            </a:r>
            <a:r>
              <a:rPr lang="en-GB" sz="2400" dirty="0"/>
              <a:t> Member States &amp;</a:t>
            </a:r>
          </a:p>
          <a:p>
            <a:pPr algn="ctr"/>
            <a:r>
              <a:rPr lang="en-GB" sz="2400" b="1" dirty="0"/>
              <a:t>3</a:t>
            </a:r>
            <a:r>
              <a:rPr lang="en-GB" sz="2400" dirty="0"/>
              <a:t> International Organizations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39D0C1-39E5-D62A-1C65-7B92E920A26C}"/>
              </a:ext>
            </a:extLst>
          </p:cNvPr>
          <p:cNvSpPr txBox="1"/>
          <p:nvPr/>
        </p:nvSpPr>
        <p:spPr>
          <a:xfrm>
            <a:off x="131904" y="5075903"/>
            <a:ext cx="27185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</a:rPr>
              <a:t>~ 40</a:t>
            </a:r>
            <a:r>
              <a:rPr lang="en-GB" sz="2000" dirty="0"/>
              <a:t> Presentations and Extended Abstracts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8C7E99-00C5-0333-529D-A0214ED23FEC}"/>
              </a:ext>
            </a:extLst>
          </p:cNvPr>
          <p:cNvSpPr txBox="1"/>
          <p:nvPr/>
        </p:nvSpPr>
        <p:spPr>
          <a:xfrm>
            <a:off x="21304" y="6526828"/>
            <a:ext cx="43640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hlinkClick r:id="rId6"/>
              </a:rPr>
              <a:t>https://conferences.iaea.org/event/321/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767832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997EE5-0DF6-BCB7-1AED-84556A4DDBFB}"/>
              </a:ext>
            </a:extLst>
          </p:cNvPr>
          <p:cNvSpPr txBox="1"/>
          <p:nvPr/>
        </p:nvSpPr>
        <p:spPr>
          <a:xfrm>
            <a:off x="369150" y="1456521"/>
            <a:ext cx="6715893" cy="51244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GB" sz="2400" b="1" dirty="0"/>
              <a:t>International Workshop on the Chemistry of Fuel Cycles for Molten Salt Reactor Technologies, 2-6 Oct. 2023</a:t>
            </a:r>
            <a:r>
              <a:rPr lang="en-GB" sz="2400" dirty="0"/>
              <a:t>, in cooperation with the OECD/NEA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dirty="0"/>
              <a:t>Global attendance from national laboratories and SMR developers</a:t>
            </a:r>
          </a:p>
          <a:p>
            <a:pPr marL="1200150" lvl="2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44 participants including 4 SMR developers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GB" dirty="0"/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dirty="0"/>
              <a:t>Follow-up activities: to develop </a:t>
            </a:r>
          </a:p>
          <a:p>
            <a:pPr marL="1200150" lvl="2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a </a:t>
            </a:r>
            <a:r>
              <a:rPr lang="en-GB" sz="1800" b="1" dirty="0"/>
              <a:t>Taxonomy</a:t>
            </a:r>
            <a:r>
              <a:rPr lang="en-GB" sz="1800" dirty="0"/>
              <a:t> of nuclear fuel cycle options for MSRs</a:t>
            </a:r>
          </a:p>
          <a:p>
            <a:pPr marL="1200150" lvl="2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/>
              <a:t>a</a:t>
            </a:r>
            <a:r>
              <a:rPr lang="en-GB" sz="1800" dirty="0"/>
              <a:t> </a:t>
            </a:r>
            <a:r>
              <a:rPr lang="en-GB" sz="1800" b="1" dirty="0"/>
              <a:t>Terminology</a:t>
            </a:r>
            <a:r>
              <a:rPr lang="en-GB" sz="1800" dirty="0"/>
              <a:t> associated to nuclear fuel cycle options for MSRs, to help when communicating on  concepts </a:t>
            </a:r>
            <a:br>
              <a:rPr lang="en-GB" sz="2400" b="1" dirty="0"/>
            </a:br>
            <a:endParaRPr lang="en-GB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46126C-C49B-8F72-B14F-B80053C35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031"/>
          <a:stretch/>
        </p:blipFill>
        <p:spPr>
          <a:xfrm>
            <a:off x="6973284" y="3670617"/>
            <a:ext cx="5106956" cy="2603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E1A6D5-5E93-1C9C-811D-D2E451297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049" y="1081334"/>
            <a:ext cx="3997184" cy="241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35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0110BFB5-3F4E-CAA6-5C55-3C4B21CB8A36}"/>
              </a:ext>
            </a:extLst>
          </p:cNvPr>
          <p:cNvSpPr txBox="1">
            <a:spLocks/>
          </p:cNvSpPr>
          <p:nvPr/>
        </p:nvSpPr>
        <p:spPr>
          <a:xfrm>
            <a:off x="3220719" y="96715"/>
            <a:ext cx="9253611" cy="9971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International Conference on Spent Fuel Management: </a:t>
            </a:r>
            <a:r>
              <a:rPr lang="en-US" sz="3600" i="1" dirty="0"/>
              <a:t>Meeting the Moment</a:t>
            </a:r>
          </a:p>
          <a:p>
            <a:r>
              <a:rPr lang="en-US" sz="2800" i="1" dirty="0"/>
              <a:t>10-14 June 2024</a:t>
            </a:r>
            <a:endParaRPr lang="en-GB" sz="2800" i="1" dirty="0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90CC3768-76DB-9E88-2ADB-A9C8DDF5A3D1}"/>
              </a:ext>
            </a:extLst>
          </p:cNvPr>
          <p:cNvSpPr txBox="1">
            <a:spLocks/>
          </p:cNvSpPr>
          <p:nvPr/>
        </p:nvSpPr>
        <p:spPr>
          <a:xfrm>
            <a:off x="-159026" y="1743665"/>
            <a:ext cx="8148729" cy="52929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800" dirty="0"/>
              <a:t>In cooperation with OECD/NEA, WNA, EC, WNTI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800" dirty="0"/>
              <a:t>300 in person participants from 50+ countries and 4 Int Org</a:t>
            </a:r>
          </a:p>
          <a:p>
            <a:pPr marL="1200150" lvl="2" indent="-285750">
              <a:lnSpc>
                <a:spcPct val="100000"/>
              </a:lnSpc>
              <a:spcBef>
                <a:spcPts val="600"/>
              </a:spcBef>
            </a:pPr>
            <a:r>
              <a:rPr lang="en-GB" sz="1600" dirty="0"/>
              <a:t>86 women and 214 men present</a:t>
            </a:r>
          </a:p>
          <a:p>
            <a:pPr marL="1200150" lvl="2" indent="-285750">
              <a:lnSpc>
                <a:spcPct val="100000"/>
              </a:lnSpc>
              <a:spcBef>
                <a:spcPts val="600"/>
              </a:spcBef>
            </a:pPr>
            <a:r>
              <a:rPr lang="en-GB" sz="1600" dirty="0"/>
              <a:t>About 220 participants online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800" dirty="0"/>
              <a:t>77 oral presentations, 4 panels, 2 side events, 13 E-posters, 21 posters</a:t>
            </a:r>
          </a:p>
          <a:p>
            <a:pPr marL="742950" lvl="1" indent="-2857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GB" sz="1800" b="1" dirty="0"/>
              <a:t>Proceedings </a:t>
            </a:r>
            <a:r>
              <a:rPr lang="en-GB" sz="1800" dirty="0"/>
              <a:t>in progress (publication: early 2025)</a:t>
            </a:r>
            <a:br>
              <a:rPr lang="en-GB" b="1" dirty="0"/>
            </a:br>
            <a:br>
              <a:rPr lang="en-GB" b="1" dirty="0"/>
            </a:br>
            <a:endParaRPr lang="en-GB" b="1" dirty="0"/>
          </a:p>
        </p:txBody>
      </p:sp>
      <p:pic>
        <p:nvPicPr>
          <p:cNvPr id="4" name="Picture 3" descr="A cover of a book&#10;&#10;Description automatically generated">
            <a:extLst>
              <a:ext uri="{FF2B5EF4-FFF2-40B4-BE49-F238E27FC236}">
                <a16:creationId xmlns:a16="http://schemas.microsoft.com/office/drawing/2014/main" id="{AA8842AF-36F6-4B53-ECC3-EAE4823B7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054" y="1670066"/>
            <a:ext cx="3313044" cy="46460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8CDAC3-AEC6-7FC9-A444-2B30C0876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4" t="11290" r="2061" b="-579"/>
          <a:stretch/>
        </p:blipFill>
        <p:spPr>
          <a:xfrm>
            <a:off x="723783" y="3960582"/>
            <a:ext cx="5199036" cy="280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66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B2DB2-2A38-85E6-D0E9-5B827A71F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986" y="267991"/>
            <a:ext cx="11027893" cy="997196"/>
          </a:xfrm>
        </p:spPr>
        <p:txBody>
          <a:bodyPr>
            <a:norm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97FD5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#SFM24 Panel Discussions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1F427B-8DAD-2C96-C14D-ED8DDAB43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30" y="1265187"/>
            <a:ext cx="4614411" cy="2525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1B60FF-E501-ABA6-4CA6-5F475605F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898" y="1265186"/>
            <a:ext cx="4351472" cy="2525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56A414-06A8-B652-BF78-0A3FDB080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9" y="4092790"/>
            <a:ext cx="5230543" cy="2665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2C96E7-C2D2-8973-638F-4DB04F981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6702" y="4092790"/>
            <a:ext cx="5353664" cy="2665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D03903-F827-F323-94E0-83411B484B5E}"/>
              </a:ext>
            </a:extLst>
          </p:cNvPr>
          <p:cNvSpPr/>
          <p:nvPr/>
        </p:nvSpPr>
        <p:spPr>
          <a:xfrm>
            <a:off x="7701280" y="4092790"/>
            <a:ext cx="3413760" cy="387770"/>
          </a:xfrm>
          <a:prstGeom prst="roundRect">
            <a:avLst/>
          </a:prstGeom>
          <a:noFill/>
          <a:ln w="41275">
            <a:solidFill>
              <a:srgbClr val="FF99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4415410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IAEA">
      <a:dk1>
        <a:srgbClr val="0069B4"/>
      </a:dk1>
      <a:lt1>
        <a:srgbClr val="FFFFFF"/>
      </a:lt1>
      <a:dk2>
        <a:srgbClr val="333233"/>
      </a:dk2>
      <a:lt2>
        <a:srgbClr val="EEF1F7"/>
      </a:lt2>
      <a:accent1>
        <a:srgbClr val="8ECBF9"/>
      </a:accent1>
      <a:accent2>
        <a:srgbClr val="B9222D"/>
      </a:accent2>
      <a:accent3>
        <a:srgbClr val="B8BE54"/>
      </a:accent3>
      <a:accent4>
        <a:srgbClr val="FCC30A"/>
      </a:accent4>
      <a:accent5>
        <a:srgbClr val="C8B485"/>
      </a:accent5>
      <a:accent6>
        <a:srgbClr val="A61951"/>
      </a:accent6>
      <a:hlink>
        <a:srgbClr val="0069B4"/>
      </a:hlink>
      <a:folHlink>
        <a:srgbClr val="413F8F"/>
      </a:folHlink>
    </a:clrScheme>
    <a:fontScheme name="IAEA - Roboto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AEA PPT template" id="{F375058E-0EC4-744F-A57D-8D861F2311F9}" vid="{1C9E6154-247E-9D4D-BBEC-358B3467DAA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0869021-763a-4744-852e-56944c44dd84">
      <Terms xmlns="http://schemas.microsoft.com/office/infopath/2007/PartnerControls"/>
    </lcf76f155ced4ddcb4097134ff3c332f>
    <TaxCatchAll xmlns="14c06119-ec40-4b27-86d6-9a5ce0424f6e" xsi:nil="true"/>
    <_tzSourceUrl xmlns="14c06119-ec40-4b27-86d6-9a5ce0424f6e" xsi:nil="true"/>
    <FolderDescription xmlns="30869021-763a-4744-852e-56944c44dd8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BB6525EDCB8A4CA8D110E11004D738" ma:contentTypeVersion="15" ma:contentTypeDescription="Create a new document." ma:contentTypeScope="" ma:versionID="547be7249df5d0f4de205d1c9230465f">
  <xsd:schema xmlns:xsd="http://www.w3.org/2001/XMLSchema" xmlns:xs="http://www.w3.org/2001/XMLSchema" xmlns:p="http://schemas.microsoft.com/office/2006/metadata/properties" xmlns:ns2="14c06119-ec40-4b27-86d6-9a5ce0424f6e" xmlns:ns3="30869021-763a-4744-852e-56944c44dd84" targetNamespace="http://schemas.microsoft.com/office/2006/metadata/properties" ma:root="true" ma:fieldsID="f5b2a0c5350e508a01ed577e20d5f18a" ns2:_="" ns3:_="">
    <xsd:import namespace="14c06119-ec40-4b27-86d6-9a5ce0424f6e"/>
    <xsd:import namespace="30869021-763a-4744-852e-56944c44dd84"/>
    <xsd:element name="properties">
      <xsd:complexType>
        <xsd:sequence>
          <xsd:element name="documentManagement">
            <xsd:complexType>
              <xsd:all>
                <xsd:element ref="ns2:_tzSourceUrl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  <xsd:element ref="ns3:FolderDescrip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c06119-ec40-4b27-86d6-9a5ce0424f6e" elementFormDefault="qualified">
    <xsd:import namespace="http://schemas.microsoft.com/office/2006/documentManagement/types"/>
    <xsd:import namespace="http://schemas.microsoft.com/office/infopath/2007/PartnerControls"/>
    <xsd:element name="_tzSourceUrl" ma:index="8" nillable="true" ma:displayName="Tzunami Source URL" ma:description="The source URL of the item" ma:format="" ma:hidden="true" ma:internalName="_tzSourceUrl" ma:readOnly="false">
      <xsd:simpleType>
        <xsd:restriction base="dms:Text"/>
      </xsd:simpleType>
    </xsd:element>
    <xsd:element name="TaxCatchAll" ma:index="19" nillable="true" ma:displayName="Taxonomy Catch All Column" ma:hidden="true" ma:list="{6daa335d-3042-4d38-8cd8-f75d5ff1a845}" ma:internalName="TaxCatchAll" ma:showField="CatchAllData" ma:web="14c06119-ec40-4b27-86d6-9a5ce0424f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869021-763a-4744-852e-56944c44dd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38c7bd71-0de2-450a-8d3d-78c533438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  <xsd:element name="FolderDescription" ma:index="22" nillable="true" ma:displayName="Folder Description" ma:format="Dropdown" ma:internalName="FolderDescription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208786-5C86-49D7-8DC1-3E521A0B2908}">
  <ds:schemaRefs>
    <ds:schemaRef ds:uri="http://schemas.microsoft.com/office/2006/documentManagement/types"/>
    <ds:schemaRef ds:uri="14c06119-ec40-4b27-86d6-9a5ce0424f6e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30869021-763a-4744-852e-56944c44dd8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F0162CD-12D7-459D-AB1A-4F8BA7A146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5E8CA4E-24CE-4493-AB87-272A067D99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c06119-ec40-4b27-86d6-9a5ce0424f6e"/>
    <ds:schemaRef ds:uri="30869021-763a-4744-852e-56944c44dd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6739</TotalTime>
  <Words>1408</Words>
  <Application>Microsoft Office PowerPoint</Application>
  <PresentationFormat>Widescreen</PresentationFormat>
  <Paragraphs>136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Aptos</vt:lpstr>
      <vt:lpstr>Symbol</vt:lpstr>
      <vt:lpstr>Calibri</vt:lpstr>
      <vt:lpstr>Roboto Light</vt:lpstr>
      <vt:lpstr>Wingdings</vt:lpstr>
      <vt:lpstr>Roboto</vt:lpstr>
      <vt:lpstr>Courier New</vt:lpstr>
      <vt:lpstr>Arial</vt:lpstr>
      <vt:lpstr>Calibri Light</vt:lpstr>
      <vt:lpstr>Arial </vt:lpstr>
      <vt:lpstr>Tema di Office</vt:lpstr>
      <vt:lpstr>IAEA Coordinated Research Project on Challenges, Gaps and Opportunities  for  Managing Spent Fuel from SMRs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#SFM24 Panel Discussions</vt:lpstr>
      <vt:lpstr>Scientific Conference Programme from 8:30h to 18:30h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/>
  <Company>IAEA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IAEA Power Point Presentation Template new</dc:title>
  <dc:subject/>
  <dc:creator>OPIC</dc:creator>
  <cp:keywords>Power Point Presentation Template IAEA OPIC Visual Identity IAEA Blue</cp:keywords>
  <dc:description>This template is designed to uphold our commitment to clarity and professionalism. It features a clean layout and incorporates the official IAEA blue, ensuring consistency and impact in your presentations. Use this template to convey your messages effectively and showcase information with precision.</dc:description>
  <cp:lastModifiedBy>GONZALEZ ESPARTERO, Amparo</cp:lastModifiedBy>
  <cp:revision>196</cp:revision>
  <cp:lastPrinted>2024-10-18T18:51:46Z</cp:lastPrinted>
  <dcterms:created xsi:type="dcterms:W3CDTF">2023-12-11T14:26:18Z</dcterms:created>
  <dcterms:modified xsi:type="dcterms:W3CDTF">2024-10-22T12:06:10Z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0x0101006D934D5977348841B66669B61313F704</vt:lpwstr>
  </property>
  <property fmtid="{D5CDD505-2E9C-101B-9397-08002B2CF9AE}" pid="3" name="MediaServiceImageTags">
    <vt:lpwstr/>
  </property>
  <property fmtid="{D5CDD505-2E9C-101B-9397-08002B2CF9AE}" pid="4" name="SearchTaxonomy">
    <vt:lpwstr/>
  </property>
</Properties>
</file>