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sldIdLst>
    <p:sldId id="256" r:id="rId7"/>
    <p:sldId id="257" r:id="rId8"/>
    <p:sldId id="258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10A23B-151F-E267-A5EC-82C28B734B14}" name="James E. Lainsbury" initials="JL" userId="S::James.Lainsbury@inl.gov::89829117-91a5-4f38-98fa-0ac191886d8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E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8CB07C-E1F2-4604-AA8E-AE961DB2238B}" v="1" dt="2024-10-01T12:03:35.2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2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8/10/relationships/authors" Target="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582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909763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759FE-B453-423D-8A3E-DBE4C176F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2024-10-07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E082A-8926-41AB-A442-E74D00F4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48BDA-51CA-4CEA-A280-C6361F5F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919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1B8BB-2B32-4C3B-AE7E-001194DFD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1056"/>
            <a:ext cx="10515600" cy="458590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4D69A-33C5-486D-BF72-5D6613E0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2024-10-07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86119-F657-4B77-BC2B-1F51CFBB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83F7A-9B91-4CA6-8A2A-C74D3EE0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C51232-3849-4FF5-B284-73C697C97A62}"/>
              </a:ext>
            </a:extLst>
          </p:cNvPr>
          <p:cNvSpPr txBox="1">
            <a:spLocks/>
          </p:cNvSpPr>
          <p:nvPr userDrawn="1"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863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71DE-9ADE-4FDA-914B-50ADFEFD7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6AFF7-5422-464D-9640-A343B2C6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A1CEB-4E9D-40A0-9676-277BC606A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2024-10-07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E6A1F-11CE-4450-9164-57F6EFD42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D11E9-3210-4333-BE6C-2CC3AF9B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220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6AC1B-8870-45FB-996F-B7052614F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6B249-818E-40C2-894A-72424F477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D5D8C-512C-42CB-AF28-79A4CF2D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2024-10-07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6C41C-9F54-4018-B6ED-D71C059E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CABD5-560E-442B-B16E-885272B0D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271F8C-0430-4817-9691-A9152CDA6335}"/>
              </a:ext>
            </a:extLst>
          </p:cNvPr>
          <p:cNvSpPr txBox="1">
            <a:spLocks/>
          </p:cNvSpPr>
          <p:nvPr userDrawn="1"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105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BCFA9-8C0B-4953-A523-605D10509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7BEC5-4045-45D8-9042-38CAAB45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B778C-F4A7-4281-B1E3-535B244FB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156FA-5233-43BF-9D0C-0684E87C4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357067-4C60-4A3C-8D0C-E6ECBBF6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2024-10-07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61C6-2BC2-4800-993C-24C4F6EF3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1F74-C816-4B43-8762-C03471C3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DB35753-45F7-4205-8B26-196B0355869B}"/>
              </a:ext>
            </a:extLst>
          </p:cNvPr>
          <p:cNvSpPr txBox="1">
            <a:spLocks/>
          </p:cNvSpPr>
          <p:nvPr userDrawn="1"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621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257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EBE28C-D55D-458D-A65A-6A7DEF3D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2024-10-07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5F28E1-7A4D-47A1-B72D-4744884C3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9372E-DC35-4589-A5D0-F116D3B6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178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759FE-B453-423D-8A3E-DBE4C176F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2024-10-07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E082A-8926-41AB-A442-E74D00F4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48BDA-51CA-4CEA-A280-C6361F5F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354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EB9B2-A5AD-426B-A36E-14CA2DFAC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1B8BB-2B32-4C3B-AE7E-001194DFD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4D69A-33C5-486D-BF72-5D6613E0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2024-10-07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86119-F657-4B77-BC2B-1F51CFBB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83F7A-9B91-4CA6-8A2A-C74D3EE0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558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71DE-9ADE-4FDA-914B-50ADFEFD7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6AFF7-5422-464D-9640-A343B2C6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A1CEB-4E9D-40A0-9676-277BC606A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2024-10-07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E6A1F-11CE-4450-9164-57F6EFD42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D11E9-3210-4333-BE6C-2CC3AF9B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816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8ABD7-C77C-46B5-8E32-90A2168AA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6AC1B-8870-45FB-996F-B7052614F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6B249-818E-40C2-894A-72424F477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D5D8C-512C-42CB-AF28-79A4CF2D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2024-10-07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6C41C-9F54-4018-B6ED-D71C059E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CABD5-560E-442B-B16E-885272B0D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917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B32F5-3031-47F0-9B45-6741134A9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BCFA9-8C0B-4953-A523-605D10509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7BEC5-4045-45D8-9042-38CAAB45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B778C-F4A7-4281-B1E3-535B244FB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156FA-5233-43BF-9D0C-0684E87C4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357067-4C60-4A3C-8D0C-E6ECBBF6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2024-10-07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61C6-2BC2-4800-993C-24C4F6EF3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1F74-C816-4B43-8762-C03471C3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88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98E3-73A1-47DF-BE6D-AC36FE94C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D3C976-B07D-4478-AA37-DEF2D410F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2024-10-07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F66520-0B13-46B6-A3D1-2B712CB1F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BB3A0B-6EDF-463C-8982-24B539CA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904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EBE28C-D55D-458D-A65A-6A7DEF3D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2024-10-07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5F28E1-7A4D-47A1-B72D-4744884C3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9372E-DC35-4589-A5D0-F116D3B6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860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909763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1247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2024-10-07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1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2024-10-07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3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2024-10-07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9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troy.burnett@inl.gov" TargetMode="Externa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kuula.co/share/NptDj/collection/7kdfP?logo=1&amp;info=0&amp;logosize=60&amp;fs=1&amp;vr=1&amp;zoom=1&amp;initload=0&amp;thumbs=1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jpeg"/><Relationship Id="rId4" Type="http://schemas.openxmlformats.org/officeDocument/2006/relationships/hyperlink" Target="https://kuula.co/share/NlmZl/collection/7kRsP?logo=0&amp;info=0&amp;fs=1&amp;vr=1&amp;sd=1&amp;initload=0&amp;thumbs=1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141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NRIC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FD42B7-90A1-DC78-5B09-A3C28AACA8AE}"/>
              </a:ext>
            </a:extLst>
          </p:cNvPr>
          <p:cNvSpPr txBox="1"/>
          <p:nvPr/>
        </p:nvSpPr>
        <p:spPr>
          <a:xfrm>
            <a:off x="2406089" y="3601274"/>
            <a:ext cx="6788245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dirty="0">
                <a:solidFill>
                  <a:srgbClr val="006E96"/>
                </a:solidFill>
                <a:latin typeface="Montserrat" panose="00000500000000000000" pitchFamily="2" charset="0"/>
              </a:rPr>
              <a:t>Questions?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dirty="0">
                <a:solidFill>
                  <a:srgbClr val="006E96"/>
                </a:solidFill>
                <a:latin typeface="Montserrat" panose="00000500000000000000" pitchFamily="2" charset="0"/>
              </a:rPr>
              <a:t>Contact: Troy Burnett, P.E. – </a:t>
            </a:r>
            <a:r>
              <a:rPr lang="en-US" sz="2000" b="1" dirty="0">
                <a:solidFill>
                  <a:srgbClr val="006E96"/>
                </a:solidFill>
                <a:latin typeface="Montserrat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troy.burnett@inl.gov</a:t>
            </a:r>
            <a:endParaRPr lang="en-US" sz="2000" b="1" dirty="0">
              <a:solidFill>
                <a:srgbClr val="006E96"/>
              </a:solidFill>
              <a:latin typeface="Montserrat" panose="00000500000000000000" pitchFamily="2" charset="0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dirty="0">
                <a:solidFill>
                  <a:srgbClr val="006E96"/>
                </a:solidFill>
                <a:latin typeface="Montserrat" panose="00000500000000000000" pitchFamily="2" charset="0"/>
              </a:rPr>
              <a:t>NRIC – nric@inl.gov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4000" b="1" dirty="0">
              <a:solidFill>
                <a:srgbClr val="006E96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415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39F9C1-811F-4FE5-A656-1616D6F16D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Accelerating Microreactor Development and Deployment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31E5A99-86B7-4696-9D98-C28D48D148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Through Joint Public</a:t>
            </a:r>
          </a:p>
          <a:p>
            <a:r>
              <a:rPr lang="en-US" dirty="0"/>
              <a:t>Test Beds and Private Advanced Reactor </a:t>
            </a:r>
          </a:p>
          <a:p>
            <a:r>
              <a:rPr lang="en-US" dirty="0"/>
              <a:t>Development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9761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National Reactor Innovation Center (NRIC)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D56EF0E-C891-901C-F608-120CB497784F}"/>
              </a:ext>
            </a:extLst>
          </p:cNvPr>
          <p:cNvSpPr txBox="1">
            <a:spLocks/>
          </p:cNvSpPr>
          <p:nvPr/>
        </p:nvSpPr>
        <p:spPr>
          <a:xfrm>
            <a:off x="441960" y="1340315"/>
            <a:ext cx="5499411" cy="542206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6E96"/>
                </a:solidFill>
                <a:latin typeface="Montserrat Medium" panose="00000600000000000000" pitchFamily="2" charset="0"/>
              </a:rPr>
              <a:t>NRIC Enables Nuclear</a:t>
            </a:r>
            <a:br>
              <a:rPr lang="en-US" dirty="0">
                <a:solidFill>
                  <a:srgbClr val="006E96"/>
                </a:solidFill>
                <a:latin typeface="Montserrat Medium" panose="00000600000000000000" pitchFamily="2" charset="0"/>
              </a:rPr>
            </a:br>
            <a:r>
              <a:rPr lang="en-US" dirty="0">
                <a:solidFill>
                  <a:srgbClr val="006E96"/>
                </a:solidFill>
                <a:latin typeface="Montserrat Medium" panose="00000600000000000000" pitchFamily="2" charset="0"/>
              </a:rPr>
              <a:t>Reactor Tests and</a:t>
            </a:r>
            <a:br>
              <a:rPr lang="en-US" dirty="0">
                <a:solidFill>
                  <a:srgbClr val="006E96"/>
                </a:solidFill>
                <a:latin typeface="Montserrat Medium" panose="00000600000000000000" pitchFamily="2" charset="0"/>
              </a:rPr>
            </a:br>
            <a:r>
              <a:rPr lang="en-US" dirty="0">
                <a:solidFill>
                  <a:srgbClr val="006E96"/>
                </a:solidFill>
                <a:latin typeface="Montserrat Medium" panose="00000600000000000000" pitchFamily="2" charset="0"/>
              </a:rPr>
              <a:t>Demonstrations</a:t>
            </a:r>
          </a:p>
          <a:p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United States (U.S.) government authorized NRIC through the Nuclear Energy Innovation Capabilities Act (NEICA)</a:t>
            </a:r>
          </a:p>
          <a:p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NRIC is under the U.S. Department of Energy (DOE) Office of Nuclear Energy</a:t>
            </a:r>
          </a:p>
          <a:p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Located at the Idaho National Lab (INL)  in the Nuclear Science &amp; Technology division</a:t>
            </a:r>
          </a:p>
          <a:p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Partner with industry to bridge the gap</a:t>
            </a:r>
            <a:b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</a:br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between research and commercial </a:t>
            </a:r>
            <a:b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</a:br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deployment</a:t>
            </a:r>
          </a:p>
          <a:p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Leverage U.S. national lab expertise and infrastructure</a:t>
            </a:r>
          </a:p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2D02C1-905C-B35E-D95C-0BFDFCE3B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371" y="1255776"/>
            <a:ext cx="5883150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16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Collaborative Approach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D56EF0E-C891-901C-F608-120CB497784F}"/>
              </a:ext>
            </a:extLst>
          </p:cNvPr>
          <p:cNvSpPr txBox="1">
            <a:spLocks/>
          </p:cNvSpPr>
          <p:nvPr/>
        </p:nvSpPr>
        <p:spPr>
          <a:xfrm>
            <a:off x="773413" y="2568971"/>
            <a:ext cx="4876228" cy="419340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16E97"/>
                </a:solidFill>
                <a:effectLst/>
                <a:uLnTx/>
                <a:uFillTx/>
                <a:latin typeface="Montserrat Medium" panose="00000600000000000000" pitchFamily="2" charset="0"/>
              </a:rPr>
              <a:t>NRIC Is Partnering Nationally to Support Demonstrations</a:t>
            </a:r>
          </a:p>
          <a:p>
            <a:pPr marL="0" indent="0">
              <a:buNone/>
            </a:pPr>
            <a:endParaRPr lang="en-US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EC0461-439A-58A8-3B44-63168A65038D}"/>
              </a:ext>
            </a:extLst>
          </p:cNvPr>
          <p:cNvGrpSpPr/>
          <p:nvPr/>
        </p:nvGrpSpPr>
        <p:grpSpPr>
          <a:xfrm>
            <a:off x="5755341" y="1559859"/>
            <a:ext cx="7045430" cy="5298141"/>
            <a:chOff x="4029773" y="15283"/>
            <a:chExt cx="8450453" cy="684271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964713C-A743-ADB1-7978-1EB372047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9136"/>
            <a:stretch/>
          </p:blipFill>
          <p:spPr>
            <a:xfrm>
              <a:off x="4029773" y="15283"/>
              <a:ext cx="8450453" cy="68427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800EA5-CB22-1637-B1F1-5540BF766552}"/>
                </a:ext>
              </a:extLst>
            </p:cNvPr>
            <p:cNvSpPr txBox="1"/>
            <p:nvPr/>
          </p:nvSpPr>
          <p:spPr>
            <a:xfrm rot="19053892">
              <a:off x="8016251" y="1672123"/>
              <a:ext cx="28261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336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Advanced Reactor Developers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B2535D-E869-021A-041C-054C4641CB13}"/>
                </a:ext>
              </a:extLst>
            </p:cNvPr>
            <p:cNvSpPr txBox="1"/>
            <p:nvPr/>
          </p:nvSpPr>
          <p:spPr>
            <a:xfrm rot="18948664">
              <a:off x="5274616" y="4235894"/>
              <a:ext cx="13452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336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ANL &amp; ORNL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380E234-70FC-847C-A49C-BE8D0FBC48AB}"/>
                </a:ext>
              </a:extLst>
            </p:cNvPr>
            <p:cNvSpPr txBox="1"/>
            <p:nvPr/>
          </p:nvSpPr>
          <p:spPr>
            <a:xfrm rot="18948664">
              <a:off x="6488674" y="4095376"/>
              <a:ext cx="10615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336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End Users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9FC23D4-3269-09A4-0054-FB4C5630916A}"/>
                </a:ext>
              </a:extLst>
            </p:cNvPr>
            <p:cNvSpPr txBox="1"/>
            <p:nvPr/>
          </p:nvSpPr>
          <p:spPr>
            <a:xfrm rot="18948664">
              <a:off x="7232624" y="5296750"/>
              <a:ext cx="9998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336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Investors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56BEE76-5AA6-D527-C9F9-C6531BF17604}"/>
                </a:ext>
              </a:extLst>
            </p:cNvPr>
            <p:cNvSpPr txBox="1"/>
            <p:nvPr/>
          </p:nvSpPr>
          <p:spPr>
            <a:xfrm rot="2593003">
              <a:off x="8351663" y="4877225"/>
              <a:ext cx="2043908" cy="356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336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DOE NE-3/4/5/7 and ID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0B9E77-C398-7F42-E202-C5BC7C9C26B3}"/>
                </a:ext>
              </a:extLst>
            </p:cNvPr>
            <p:cNvSpPr txBox="1"/>
            <p:nvPr/>
          </p:nvSpPr>
          <p:spPr>
            <a:xfrm rot="2722431">
              <a:off x="3938765" y="805171"/>
              <a:ext cx="6832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336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LANL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BFB2C6-B7DA-5CD2-9FF7-A6E4C9ABC6D1}"/>
                </a:ext>
              </a:extLst>
            </p:cNvPr>
            <p:cNvSpPr txBox="1"/>
            <p:nvPr/>
          </p:nvSpPr>
          <p:spPr>
            <a:xfrm rot="2722431">
              <a:off x="11013752" y="5991493"/>
              <a:ext cx="7732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336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NNSS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A4C79C-CC89-DC6E-92DE-D012A9340777}"/>
                </a:ext>
              </a:extLst>
            </p:cNvPr>
            <p:cNvSpPr txBox="1"/>
            <p:nvPr/>
          </p:nvSpPr>
          <p:spPr>
            <a:xfrm rot="2722431">
              <a:off x="9946509" y="4007632"/>
              <a:ext cx="7056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336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PNNL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65E1830-3EFE-AB3B-2E69-4138E14C124C}"/>
                </a:ext>
              </a:extLst>
            </p:cNvPr>
            <p:cNvSpPr txBox="1"/>
            <p:nvPr/>
          </p:nvSpPr>
          <p:spPr>
            <a:xfrm rot="18960008">
              <a:off x="6124640" y="5054492"/>
              <a:ext cx="1854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336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DOD; NASA; others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732699-FE5C-7817-7847-212B62FADC58}"/>
                </a:ext>
              </a:extLst>
            </p:cNvPr>
            <p:cNvSpPr txBox="1"/>
            <p:nvPr/>
          </p:nvSpPr>
          <p:spPr>
            <a:xfrm rot="2670905">
              <a:off x="8155712" y="5296750"/>
              <a:ext cx="14059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336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Policymakers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210BA83-FB40-8A6E-53C3-0BC936CD366E}"/>
                </a:ext>
              </a:extLst>
            </p:cNvPr>
            <p:cNvSpPr txBox="1"/>
            <p:nvPr/>
          </p:nvSpPr>
          <p:spPr>
            <a:xfrm rot="2522343">
              <a:off x="5336544" y="1751754"/>
              <a:ext cx="3770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336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INL MFC, NS&amp;T, ATR,ESH&amp;Q, F&amp;SS, S&amp;S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9BB6494-0DF6-2D74-2B15-CF0D2BFEED96}"/>
                </a:ext>
              </a:extLst>
            </p:cNvPr>
            <p:cNvSpPr txBox="1"/>
            <p:nvPr/>
          </p:nvSpPr>
          <p:spPr>
            <a:xfrm rot="19074893">
              <a:off x="8642677" y="2759192"/>
              <a:ext cx="3262507" cy="336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336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Complementary Tech Fields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4FEF3BA-8702-8858-ACCE-82EE4EEA88E4}"/>
                </a:ext>
              </a:extLst>
            </p:cNvPr>
            <p:cNvSpPr txBox="1"/>
            <p:nvPr/>
          </p:nvSpPr>
          <p:spPr>
            <a:xfrm rot="2533949">
              <a:off x="5442186" y="2782950"/>
              <a:ext cx="1897614" cy="356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336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IES, NSUF, ART, ARDP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0882279-523B-5F7A-49AA-9BCE4CE961CB}"/>
                </a:ext>
              </a:extLst>
            </p:cNvPr>
            <p:cNvSpPr txBox="1"/>
            <p:nvPr/>
          </p:nvSpPr>
          <p:spPr>
            <a:xfrm rot="2722431">
              <a:off x="9493983" y="4501835"/>
              <a:ext cx="6944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336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NRC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98C2258-97A5-1BDE-3814-86EFC36DAA19}"/>
                </a:ext>
              </a:extLst>
            </p:cNvPr>
            <p:cNvSpPr txBox="1"/>
            <p:nvPr/>
          </p:nvSpPr>
          <p:spPr>
            <a:xfrm rot="2528621">
              <a:off x="4954029" y="2972352"/>
              <a:ext cx="11721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336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Demo Sites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C019384-C4D8-E360-BEB4-490006D80BEA}"/>
                </a:ext>
              </a:extLst>
            </p:cNvPr>
            <p:cNvSpPr txBox="1"/>
            <p:nvPr/>
          </p:nvSpPr>
          <p:spPr>
            <a:xfrm rot="19129122">
              <a:off x="8280435" y="2155340"/>
              <a:ext cx="3262507" cy="336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336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International Partners &amp; Resources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79CAB3F-D3F0-1065-1C9F-728BB13B672A}"/>
                </a:ext>
              </a:extLst>
            </p:cNvPr>
            <p:cNvSpPr txBox="1"/>
            <p:nvPr/>
          </p:nvSpPr>
          <p:spPr>
            <a:xfrm rot="2555478">
              <a:off x="5119669" y="2329218"/>
              <a:ext cx="3352743" cy="356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336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Advanced Construction Tech Developers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4844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Portfolio Built to Empower Innovators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2C9A0B2E-7CE6-625D-ED0E-6F14275242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10" b="43496"/>
          <a:stretch/>
        </p:blipFill>
        <p:spPr>
          <a:xfrm>
            <a:off x="631371" y="1425538"/>
            <a:ext cx="10515600" cy="245682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65542F1-991C-6E0F-C8C9-1C4F9DE994D2}"/>
              </a:ext>
            </a:extLst>
          </p:cNvPr>
          <p:cNvSpPr txBox="1"/>
          <p:nvPr/>
        </p:nvSpPr>
        <p:spPr>
          <a:xfrm>
            <a:off x="103058" y="4221109"/>
            <a:ext cx="6526342" cy="1695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srgbClr val="006E96"/>
                </a:solidFill>
                <a:latin typeface="Montserrat" panose="00000500000000000000" pitchFamily="2" charset="0"/>
              </a:rPr>
              <a:t>Building Testing Foundation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Advanced reactor test beds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Experimental facilities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Virtual test bed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E5253A-26AB-60C8-A9A9-0C264344E906}"/>
              </a:ext>
            </a:extLst>
          </p:cNvPr>
          <p:cNvSpPr txBox="1"/>
          <p:nvPr/>
        </p:nvSpPr>
        <p:spPr>
          <a:xfrm>
            <a:off x="6037217" y="4221109"/>
            <a:ext cx="5712823" cy="1695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srgbClr val="006E96"/>
                </a:solidFill>
                <a:latin typeface="Montserrat" panose="00000500000000000000" pitchFamily="2" charset="0"/>
              </a:rPr>
              <a:t>Addressing Costs &amp; Markets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Advanced construction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Digital engineering for nuclear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Maritime applications</a:t>
            </a:r>
          </a:p>
        </p:txBody>
      </p:sp>
    </p:spTree>
    <p:extLst>
      <p:ext uri="{BB962C8B-B14F-4D97-AF65-F5344CB8AC3E}">
        <p14:creationId xmlns:p14="http://schemas.microsoft.com/office/powerpoint/2010/main" val="2725379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NRIC Test Bed Strategy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5542F1-991C-6E0F-C8C9-1C4F9DE994D2}"/>
              </a:ext>
            </a:extLst>
          </p:cNvPr>
          <p:cNvSpPr txBox="1"/>
          <p:nvPr/>
        </p:nvSpPr>
        <p:spPr>
          <a:xfrm>
            <a:off x="199784" y="1436914"/>
            <a:ext cx="6886816" cy="4351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srgbClr val="006E96"/>
                </a:solidFill>
                <a:latin typeface="Montserrat" panose="00000500000000000000" pitchFamily="2" charset="0"/>
              </a:rPr>
              <a:t>Leveraging INL’s Resources and Capabilities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NRIC Demonstration of Microreactor Experiments (DOME) test bed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NRIC  Laboratory for Operations and Testing in the United States (LOTUS) test bed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006E96"/>
                </a:solidFill>
                <a:latin typeface="Montserrat" panose="00000500000000000000" pitchFamily="2" charset="0"/>
              </a:rPr>
              <a:t>Working with Other U.S. DOE Facilities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Existing Resources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Expertise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Capabilities</a:t>
            </a:r>
          </a:p>
        </p:txBody>
      </p:sp>
      <p:pic>
        <p:nvPicPr>
          <p:cNvPr id="2" name="Content Placeholder 6">
            <a:hlinkClick r:id="rId2"/>
            <a:extLst>
              <a:ext uri="{FF2B5EF4-FFF2-40B4-BE49-F238E27FC236}">
                <a16:creationId xmlns:a16="http://schemas.microsoft.com/office/drawing/2014/main" id="{029CEE50-D226-C26E-AD4E-B1C370648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7265" y="1363879"/>
            <a:ext cx="2956816" cy="2219136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  <p:pic>
        <p:nvPicPr>
          <p:cNvPr id="5" name="Picture 2" descr="Zero Power Physics Reactor - Wikipedia">
            <a:hlinkClick r:id="rId4"/>
            <a:extLst>
              <a:ext uri="{FF2B5EF4-FFF2-40B4-BE49-F238E27FC236}">
                <a16:creationId xmlns:a16="http://schemas.microsoft.com/office/drawing/2014/main" id="{347A74BA-9C17-6337-9EE4-D64AE4762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7264" y="3839789"/>
            <a:ext cx="2956817" cy="2255521"/>
          </a:xfrm>
          <a:prstGeom prst="rect">
            <a:avLst/>
          </a:prstGeom>
          <a:noFill/>
          <a:ln w="15875"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030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NRIC-LOTUS Test Bed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5542F1-991C-6E0F-C8C9-1C4F9DE994D2}"/>
              </a:ext>
            </a:extLst>
          </p:cNvPr>
          <p:cNvSpPr txBox="1"/>
          <p:nvPr/>
        </p:nvSpPr>
        <p:spPr>
          <a:xfrm>
            <a:off x="199784" y="1436914"/>
            <a:ext cx="5972643" cy="5020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006E96"/>
                </a:solidFill>
                <a:latin typeface="Montserrat" panose="00000500000000000000" pitchFamily="2" charset="0"/>
              </a:rPr>
              <a:t>Facility Specifications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6E96"/>
                </a:solidFill>
                <a:latin typeface="Montserrat" panose="00000500000000000000" pitchFamily="2" charset="0"/>
              </a:rPr>
              <a:t>Hazard Category 2 facility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6E96"/>
                </a:solidFill>
                <a:latin typeface="Montserrat" panose="00000500000000000000" pitchFamily="2" charset="0"/>
              </a:rPr>
              <a:t>Designed for experiments using high security fuels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6E96"/>
                </a:solidFill>
                <a:latin typeface="Montserrat" panose="00000500000000000000" pitchFamily="2" charset="0"/>
              </a:rPr>
              <a:t>Provides safety class confinement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6E96"/>
                </a:solidFill>
                <a:latin typeface="Montserrat" panose="00000500000000000000" pitchFamily="2" charset="0"/>
              </a:rPr>
              <a:t>Test cell space</a:t>
            </a:r>
          </a:p>
          <a:p>
            <a:pPr marL="1257300" lvl="2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6E96"/>
                </a:solidFill>
                <a:latin typeface="Montserrat" panose="00000500000000000000" pitchFamily="2" charset="0"/>
              </a:rPr>
              <a:t>~50 ft (~15.2 m) diameter floor space</a:t>
            </a:r>
          </a:p>
          <a:p>
            <a:pPr marL="1257300" lvl="2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6E96"/>
                </a:solidFill>
                <a:latin typeface="Montserrat" panose="00000500000000000000" pitchFamily="2" charset="0"/>
              </a:rPr>
              <a:t>~17 ft (~5.2 m) to bottom of crane hook</a:t>
            </a:r>
          </a:p>
          <a:p>
            <a:pPr marL="1257300" lvl="2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6E96"/>
                </a:solidFill>
                <a:latin typeface="Montserrat" panose="00000500000000000000" pitchFamily="2" charset="0"/>
              </a:rPr>
              <a:t>13 ft (~4m) x 13 ft (~4m) material transfer tunnel 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6E96"/>
                </a:solidFill>
                <a:latin typeface="Montserrat" panose="00000500000000000000" pitchFamily="2" charset="0"/>
              </a:rPr>
              <a:t>Polar Crane Capacity – 5 US ton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6E96"/>
                </a:solidFill>
                <a:latin typeface="Montserrat" panose="00000500000000000000" pitchFamily="2" charset="0"/>
              </a:rPr>
              <a:t>Argon Cover Gas System Available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6E96"/>
                </a:solidFill>
                <a:latin typeface="Montserrat" panose="00000500000000000000" pitchFamily="2" charset="0"/>
              </a:rPr>
              <a:t>Cell and Yard Equipment Power</a:t>
            </a:r>
          </a:p>
          <a:p>
            <a:pPr marL="1257300" lvl="2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6E96"/>
                </a:solidFill>
                <a:latin typeface="Montserrat" panose="00000500000000000000" pitchFamily="2" charset="0"/>
              </a:rPr>
              <a:t>Standby Diesel Generator</a:t>
            </a:r>
          </a:p>
        </p:txBody>
      </p:sp>
      <p:pic>
        <p:nvPicPr>
          <p:cNvPr id="3" name="Content Placeholder 5" descr="A building with a ramp and a truck in the desert">
            <a:extLst>
              <a:ext uri="{FF2B5EF4-FFF2-40B4-BE49-F238E27FC236}">
                <a16:creationId xmlns:a16="http://schemas.microsoft.com/office/drawing/2014/main" id="{643B9475-183F-8D6F-20DA-1A222317F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87" b="7371"/>
          <a:stretch/>
        </p:blipFill>
        <p:spPr>
          <a:xfrm>
            <a:off x="6172427" y="4163224"/>
            <a:ext cx="5895289" cy="226380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6733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NRIC-DOME Test Bed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 descr="A grey dome building with a white object in the middle&#10;&#10;Description automatically generated with medium confidence">
            <a:extLst>
              <a:ext uri="{FF2B5EF4-FFF2-40B4-BE49-F238E27FC236}">
                <a16:creationId xmlns:a16="http://schemas.microsoft.com/office/drawing/2014/main" id="{62A2D3AF-0F01-5252-89CC-30A833BB5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372" y="1255776"/>
            <a:ext cx="5702726" cy="3037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 descr="A video game of a room with lights and circles&#10;&#10;Description automatically generated">
            <a:extLst>
              <a:ext uri="{FF2B5EF4-FFF2-40B4-BE49-F238E27FC236}">
                <a16:creationId xmlns:a16="http://schemas.microsoft.com/office/drawing/2014/main" id="{9AE25599-8D7F-5478-7141-99D3B8B9C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491" y="4471424"/>
            <a:ext cx="4246487" cy="2261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6FD42B7-90A1-DC78-5B09-A3C28AACA8AE}"/>
              </a:ext>
            </a:extLst>
          </p:cNvPr>
          <p:cNvSpPr txBox="1"/>
          <p:nvPr/>
        </p:nvSpPr>
        <p:spPr>
          <a:xfrm>
            <a:off x="199784" y="1436914"/>
            <a:ext cx="6429615" cy="4698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006E96"/>
                </a:solidFill>
                <a:latin typeface="Montserrat" panose="00000500000000000000" pitchFamily="2" charset="0"/>
              </a:rPr>
              <a:t>Facility Specifications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Hazard category 2 facility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Provides safety class confinement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Large floor space for reactor experiments</a:t>
            </a:r>
          </a:p>
          <a:p>
            <a:pPr marL="1143000" lvl="2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~65-ft. (~19.8 m) diameter</a:t>
            </a:r>
          </a:p>
          <a:p>
            <a:pPr marL="1143000" lvl="2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~46-ft. </a:t>
            </a:r>
            <a:r>
              <a:rPr lang="en-US" sz="2000">
                <a:solidFill>
                  <a:srgbClr val="006E96"/>
                </a:solidFill>
                <a:latin typeface="Montserrat" panose="00000500000000000000" pitchFamily="2" charset="0"/>
              </a:rPr>
              <a:t>(~14 </a:t>
            </a:r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m) height to crane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Hatch opening</a:t>
            </a:r>
          </a:p>
          <a:p>
            <a:pPr marL="1144588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~15 ft. (~4.6 m)wide × ~17 ft. (~5.2 m) tall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Penetrations </a:t>
            </a:r>
          </a:p>
          <a:p>
            <a:pPr marL="1143000" lvl="2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Small penetrations for process</a:t>
            </a:r>
          </a:p>
          <a:p>
            <a:pPr marL="1143000" lvl="2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Large penetrations for primary reactor cooling</a:t>
            </a:r>
          </a:p>
        </p:txBody>
      </p:sp>
    </p:spTree>
    <p:extLst>
      <p:ext uri="{BB962C8B-B14F-4D97-AF65-F5344CB8AC3E}">
        <p14:creationId xmlns:p14="http://schemas.microsoft.com/office/powerpoint/2010/main" val="509973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of Working with NRIC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FD42B7-90A1-DC78-5B09-A3C28AACA8AE}"/>
              </a:ext>
            </a:extLst>
          </p:cNvPr>
          <p:cNvSpPr txBox="1"/>
          <p:nvPr/>
        </p:nvSpPr>
        <p:spPr>
          <a:xfrm>
            <a:off x="199784" y="1436914"/>
            <a:ext cx="6788245" cy="4165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006E96"/>
                </a:solidFill>
                <a:latin typeface="Montserrat" panose="00000500000000000000" pitchFamily="2" charset="0"/>
              </a:rPr>
              <a:t>Help overcome barriers to nuclear innovation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Financial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Technological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Regulatory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006E96"/>
                </a:solidFill>
                <a:latin typeface="Montserrat" panose="00000500000000000000" pitchFamily="2" charset="0"/>
              </a:rPr>
              <a:t>Provide infrastructure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NRIC-DOME test bed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6E96"/>
                </a:solidFill>
                <a:latin typeface="Montserrat" panose="00000500000000000000" pitchFamily="2" charset="0"/>
              </a:rPr>
              <a:t>NRIC-LOTUS test bed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006E96"/>
                </a:solidFill>
                <a:latin typeface="Montserrat" panose="00000500000000000000" pitchFamily="2" charset="0"/>
              </a:rPr>
              <a:t>Expand industry knowledge and expertise on nuclear technologies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006E96"/>
                </a:solidFill>
                <a:latin typeface="Montserrat" panose="00000500000000000000" pitchFamily="2" charset="0"/>
              </a:rPr>
              <a:t>Improve accessibility to DOE to support private industry and government agencies</a:t>
            </a:r>
          </a:p>
        </p:txBody>
      </p:sp>
    </p:spTree>
    <p:extLst>
      <p:ext uri="{BB962C8B-B14F-4D97-AF65-F5344CB8AC3E}">
        <p14:creationId xmlns:p14="http://schemas.microsoft.com/office/powerpoint/2010/main" val="2352786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c86d073-1633-4ce8-8d52-3ef450cad9c9">
      <Terms xmlns="http://schemas.microsoft.com/office/infopath/2007/PartnerControls"/>
    </lcf76f155ced4ddcb4097134ff3c332f>
    <TaxCatchAll xmlns="79981476-ab2e-4699-999e-ee59a07c603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5F73588AA23E4FB8DB8C81E095439B" ma:contentTypeVersion="14" ma:contentTypeDescription="Create a new document." ma:contentTypeScope="" ma:versionID="e0b97cfaa77b81d44c3fd1f56faaa53d">
  <xsd:schema xmlns:xsd="http://www.w3.org/2001/XMLSchema" xmlns:xs="http://www.w3.org/2001/XMLSchema" xmlns:p="http://schemas.microsoft.com/office/2006/metadata/properties" xmlns:ns2="ac86d073-1633-4ce8-8d52-3ef450cad9c9" xmlns:ns3="79981476-ab2e-4699-999e-ee59a07c6031" targetNamespace="http://schemas.microsoft.com/office/2006/metadata/properties" ma:root="true" ma:fieldsID="a892c05341886982094e1229afc1bd45" ns2:_="" ns3:_="">
    <xsd:import namespace="ac86d073-1633-4ce8-8d52-3ef450cad9c9"/>
    <xsd:import namespace="79981476-ab2e-4699-999e-ee59a07c60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86d073-1633-4ce8-8d52-3ef450cad9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0b78db39-37aa-4e28-bb7e-9642684d42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981476-ab2e-4699-999e-ee59a07c603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0d790e9a-d9db-4905-aba9-83a4e21ca4d9}" ma:internalName="TaxCatchAll" ma:showField="CatchAllData" ma:web="79981476-ab2e-4699-999e-ee59a07c60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F5A183-8DB8-4E33-A3B8-B56576635C6B}">
  <ds:schemaRefs>
    <ds:schemaRef ds:uri="http://schemas.microsoft.com/office/2006/metadata/properties"/>
    <ds:schemaRef ds:uri="http://schemas.microsoft.com/office/infopath/2007/PartnerControls"/>
    <ds:schemaRef ds:uri="2d1b3375-85a6-4ec3-9d45-85c3f7ff19cc"/>
    <ds:schemaRef ds:uri="a8853164-03d1-4052-89d1-ac895618168d"/>
    <ds:schemaRef ds:uri="28c46709-a72c-47b6-8a9d-476190a8ab3f"/>
    <ds:schemaRef ds:uri="94bacced-d3e9-4230-8110-5185e6b8723a"/>
    <ds:schemaRef ds:uri="0311a6d6-6c49-40aa-926b-e98182ea64d2"/>
    <ds:schemaRef ds:uri="ac86d073-1633-4ce8-8d52-3ef450cad9c9"/>
    <ds:schemaRef ds:uri="79981476-ab2e-4699-999e-ee59a07c6031"/>
  </ds:schemaRefs>
</ds:datastoreItem>
</file>

<file path=customXml/itemProps2.xml><?xml version="1.0" encoding="utf-8"?>
<ds:datastoreItem xmlns:ds="http://schemas.openxmlformats.org/officeDocument/2006/customXml" ds:itemID="{D803D3D1-F39D-490F-A4CD-77C72E40E0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2FCEE7-9C36-49F0-8A72-9CB59466F5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86d073-1633-4ce8-8d52-3ef450cad9c9"/>
    <ds:schemaRef ds:uri="79981476-ab2e-4699-999e-ee59a07c60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474</Words>
  <Application>Microsoft Office PowerPoint</Application>
  <PresentationFormat>Widescreen</PresentationFormat>
  <Paragraphs>86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Montserrat</vt:lpstr>
      <vt:lpstr>Montserrat Medium</vt:lpstr>
      <vt:lpstr>Office Theme</vt:lpstr>
      <vt:lpstr>1_Office Theme</vt:lpstr>
      <vt:lpstr>2_Office Theme</vt:lpstr>
      <vt:lpstr>PowerPoint Presentation</vt:lpstr>
      <vt:lpstr>Accelerating Microreactor Development and Deployment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PARKER, Gregory</dc:creator>
  <cp:lastModifiedBy>CONSTANTIN, Alina</cp:lastModifiedBy>
  <cp:revision>10</cp:revision>
  <dcterms:created xsi:type="dcterms:W3CDTF">2019-10-29T08:33:20Z</dcterms:created>
  <dcterms:modified xsi:type="dcterms:W3CDTF">2024-10-07T09:31:59Z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0x0101000D5F73588AA23E4FB8DB8C81E095439B</vt:lpwstr>
  </property>
  <property fmtid="{D5CDD505-2E9C-101B-9397-08002B2CF9AE}" pid="3" name="MediaServiceImageTags">
    <vt:lpwstr/>
  </property>
</Properties>
</file>