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93" r:id="rId6"/>
    <p:sldMasterId id="2147483716" r:id="rId7"/>
    <p:sldMasterId id="2147483727" r:id="rId8"/>
    <p:sldMasterId id="2147483738" r:id="rId9"/>
    <p:sldMasterId id="2147483749" r:id="rId10"/>
  </p:sldMasterIdLst>
  <p:notesMasterIdLst>
    <p:notesMasterId r:id="rId30"/>
  </p:notesMasterIdLst>
  <p:sldIdLst>
    <p:sldId id="298" r:id="rId11"/>
    <p:sldId id="329" r:id="rId12"/>
    <p:sldId id="372" r:id="rId13"/>
    <p:sldId id="351" r:id="rId14"/>
    <p:sldId id="304" r:id="rId15"/>
    <p:sldId id="373" r:id="rId16"/>
    <p:sldId id="331" r:id="rId17"/>
    <p:sldId id="332" r:id="rId18"/>
    <p:sldId id="374" r:id="rId19"/>
    <p:sldId id="345" r:id="rId20"/>
    <p:sldId id="369" r:id="rId21"/>
    <p:sldId id="334" r:id="rId22"/>
    <p:sldId id="347" r:id="rId23"/>
    <p:sldId id="338" r:id="rId24"/>
    <p:sldId id="352" r:id="rId25"/>
    <p:sldId id="370" r:id="rId26"/>
    <p:sldId id="354" r:id="rId27"/>
    <p:sldId id="341"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25" userDrawn="1">
          <p15:clr>
            <a:srgbClr val="A4A3A4"/>
          </p15:clr>
        </p15:guide>
        <p15:guide id="2" pos="125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um Maqsood" initials="MM" lastIdx="1" clrIdx="0">
    <p:extLst>
      <p:ext uri="{19B8F6BF-5375-455C-9EA6-DF929625EA0E}">
        <p15:presenceInfo xmlns:p15="http://schemas.microsoft.com/office/powerpoint/2012/main" userId="S::Marium.Maqsood@CANDU.ORG::36550217-46a0-4bf2-a9d8-f8dac4f8ee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8DC"/>
    <a:srgbClr val="96969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59E761-F05A-170F-9810-571E60CAB98A}" v="3" dt="2023-08-21T14:39:19.8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63" autoAdjust="0"/>
  </p:normalViewPr>
  <p:slideViewPr>
    <p:cSldViewPr snapToGrid="0">
      <p:cViewPr varScale="1">
        <p:scale>
          <a:sx n="87" d="100"/>
          <a:sy n="87" d="100"/>
        </p:scale>
        <p:origin x="672" y="96"/>
      </p:cViewPr>
      <p:guideLst>
        <p:guide orient="horz" pos="3725"/>
        <p:guide pos="125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microsoft.com/office/2015/10/relationships/revisionInfo" Target="revisionInfo.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4.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8.png"/><Relationship Id="rId1" Type="http://schemas.openxmlformats.org/officeDocument/2006/relationships/image" Target="../media/image3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8.png"/><Relationship Id="rId1"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71DDC0-F9BA-4FF3-B07C-8AEC46BAC156}"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26B245FB-F948-4464-B3DA-0B539C62A615}">
      <dgm:prSet phldrT="[Text]"/>
      <dgm:spPr/>
      <dgm:t>
        <a:bodyPr/>
        <a:lstStyle/>
        <a:p>
          <a:r>
            <a:rPr lang="en-US">
              <a:latin typeface="Arial" panose="020B0604020202020204" pitchFamily="34" charset="0"/>
              <a:cs typeface="Arial" panose="020B0604020202020204" pitchFamily="34" charset="0"/>
            </a:rPr>
            <a:t>Bruce Power</a:t>
          </a:r>
        </a:p>
      </dgm:t>
    </dgm:pt>
    <dgm:pt modelId="{487D358B-8FB4-4F0F-AFBF-06981134BF91}" type="parTrans" cxnId="{17A2B3FB-3AF3-4CCD-BCB3-D17B11953B22}">
      <dgm:prSet/>
      <dgm:spPr/>
      <dgm:t>
        <a:bodyPr/>
        <a:lstStyle/>
        <a:p>
          <a:endParaRPr lang="en-US"/>
        </a:p>
      </dgm:t>
    </dgm:pt>
    <dgm:pt modelId="{719CB17B-CF45-42AF-BD6E-FB4C74729D52}" type="sibTrans" cxnId="{17A2B3FB-3AF3-4CCD-BCB3-D17B11953B22}">
      <dgm:prSet/>
      <dgm:spPr/>
      <dgm:t>
        <a:bodyPr/>
        <a:lstStyle/>
        <a:p>
          <a:endParaRPr lang="en-US"/>
        </a:p>
      </dgm:t>
    </dgm:pt>
    <dgm:pt modelId="{32329F89-8D25-4056-8364-8BBEB6AC9A17}">
      <dgm:prSet phldrT="[Text]"/>
      <dgm:spPr/>
      <dgm:t>
        <a:bodyPr/>
        <a:lstStyle/>
        <a:p>
          <a:r>
            <a:rPr lang="en-US">
              <a:latin typeface="Arial" panose="020B0604020202020204" pitchFamily="34" charset="0"/>
              <a:cs typeface="Arial" panose="020B0604020202020204" pitchFamily="34" charset="0"/>
            </a:rPr>
            <a:t>Canadian Nuclear Laboratories</a:t>
          </a:r>
        </a:p>
      </dgm:t>
    </dgm:pt>
    <dgm:pt modelId="{0D8FA79A-DD90-4695-97DD-2F462378F2EF}" type="parTrans" cxnId="{80B94C81-7854-4C86-B570-2F4352787E07}">
      <dgm:prSet/>
      <dgm:spPr/>
      <dgm:t>
        <a:bodyPr/>
        <a:lstStyle/>
        <a:p>
          <a:endParaRPr lang="en-US"/>
        </a:p>
      </dgm:t>
    </dgm:pt>
    <dgm:pt modelId="{32FDE736-C8B0-428B-98BF-E01CA991BBE8}" type="sibTrans" cxnId="{80B94C81-7854-4C86-B570-2F4352787E07}">
      <dgm:prSet/>
      <dgm:spPr/>
      <dgm:t>
        <a:bodyPr/>
        <a:lstStyle/>
        <a:p>
          <a:endParaRPr lang="en-US"/>
        </a:p>
      </dgm:t>
    </dgm:pt>
    <dgm:pt modelId="{5E3D1538-FF7B-4231-ADD5-94EE097273E5}">
      <dgm:prSet phldrT="[Text]"/>
      <dgm:spPr/>
      <dgm:t>
        <a:bodyPr/>
        <a:lstStyle/>
        <a:p>
          <a:r>
            <a:rPr lang="en-US">
              <a:latin typeface="Arial" panose="020B0604020202020204" pitchFamily="34" charset="0"/>
              <a:cs typeface="Arial" panose="020B0604020202020204" pitchFamily="34" charset="0"/>
            </a:rPr>
            <a:t>New Brunswick Power</a:t>
          </a:r>
        </a:p>
      </dgm:t>
    </dgm:pt>
    <dgm:pt modelId="{465394B5-40D2-4EB5-A4FF-7FE24673764D}" type="parTrans" cxnId="{163FC704-B512-490F-AA3B-0219B95EF253}">
      <dgm:prSet/>
      <dgm:spPr/>
      <dgm:t>
        <a:bodyPr/>
        <a:lstStyle/>
        <a:p>
          <a:endParaRPr lang="en-US"/>
        </a:p>
      </dgm:t>
    </dgm:pt>
    <dgm:pt modelId="{6445EFA1-915C-468C-A5B8-3D7F1BF2F00B}" type="sibTrans" cxnId="{163FC704-B512-490F-AA3B-0219B95EF253}">
      <dgm:prSet/>
      <dgm:spPr/>
      <dgm:t>
        <a:bodyPr/>
        <a:lstStyle/>
        <a:p>
          <a:endParaRPr lang="en-US"/>
        </a:p>
      </dgm:t>
    </dgm:pt>
    <dgm:pt modelId="{07342464-BAA2-4629-A907-B7E79A47F1FF}">
      <dgm:prSet phldrT="[Text]"/>
      <dgm:spPr/>
      <dgm:t>
        <a:bodyPr/>
        <a:lstStyle/>
        <a:p>
          <a:r>
            <a:rPr lang="en-US">
              <a:latin typeface="Arial" panose="020B0604020202020204" pitchFamily="34" charset="0"/>
              <a:cs typeface="Arial" panose="020B0604020202020204" pitchFamily="34" charset="0"/>
            </a:rPr>
            <a:t>Ontario Power Generation</a:t>
          </a:r>
        </a:p>
      </dgm:t>
    </dgm:pt>
    <dgm:pt modelId="{951A6EA3-870E-4427-B9F3-452AE33E5C1B}" type="parTrans" cxnId="{6E425ECE-86A6-4CC8-BA33-28B3F9D3512A}">
      <dgm:prSet/>
      <dgm:spPr/>
      <dgm:t>
        <a:bodyPr/>
        <a:lstStyle/>
        <a:p>
          <a:endParaRPr lang="en-US"/>
        </a:p>
      </dgm:t>
    </dgm:pt>
    <dgm:pt modelId="{4E4CDDAB-652F-4983-A5FB-64735381298D}" type="sibTrans" cxnId="{6E425ECE-86A6-4CC8-BA33-28B3F9D3512A}">
      <dgm:prSet/>
      <dgm:spPr/>
      <dgm:t>
        <a:bodyPr/>
        <a:lstStyle/>
        <a:p>
          <a:endParaRPr lang="en-US"/>
        </a:p>
      </dgm:t>
    </dgm:pt>
    <dgm:pt modelId="{9C2C9C45-69B3-F044-94F9-BFB8D7635C6E}">
      <dgm:prSet phldrT="[Text]"/>
      <dgm:spPr/>
      <dgm:t>
        <a:bodyPr/>
        <a:lstStyle/>
        <a:p>
          <a:r>
            <a:rPr lang="en-US">
              <a:latin typeface="Arial" panose="020B0604020202020204" pitchFamily="34" charset="0"/>
              <a:cs typeface="Arial" panose="020B0604020202020204" pitchFamily="34" charset="0"/>
            </a:rPr>
            <a:t>Saskatchewan Research Council</a:t>
          </a:r>
        </a:p>
      </dgm:t>
    </dgm:pt>
    <dgm:pt modelId="{E929F795-3FA6-B14A-8764-0E20C7892059}" type="parTrans" cxnId="{D73AC06F-EA6B-2F4D-9F25-B28C6D2D7F5C}">
      <dgm:prSet/>
      <dgm:spPr/>
      <dgm:t>
        <a:bodyPr/>
        <a:lstStyle/>
        <a:p>
          <a:endParaRPr lang="en-US"/>
        </a:p>
      </dgm:t>
    </dgm:pt>
    <dgm:pt modelId="{3DE3FBFA-495B-484A-A8B9-8E492806078F}" type="sibTrans" cxnId="{D73AC06F-EA6B-2F4D-9F25-B28C6D2D7F5C}">
      <dgm:prSet/>
      <dgm:spPr/>
      <dgm:t>
        <a:bodyPr/>
        <a:lstStyle/>
        <a:p>
          <a:endParaRPr lang="en-US"/>
        </a:p>
      </dgm:t>
    </dgm:pt>
    <dgm:pt modelId="{10D387B8-A31C-3B4A-AF3D-CA9367D94706}">
      <dgm:prSet phldrT="[Text]"/>
      <dgm:spPr/>
      <dgm:t>
        <a:bodyPr/>
        <a:lstStyle/>
        <a:p>
          <a:r>
            <a:rPr lang="en-US">
              <a:latin typeface="Arial" panose="020B0604020202020204" pitchFamily="34" charset="0"/>
              <a:cs typeface="Arial" panose="020B0604020202020204" pitchFamily="34" charset="0"/>
            </a:rPr>
            <a:t>SaskPower</a:t>
          </a:r>
        </a:p>
      </dgm:t>
    </dgm:pt>
    <dgm:pt modelId="{0838BFD1-36D8-7A46-938F-FC145A8F0E12}" type="parTrans" cxnId="{6B2E1367-D9CA-6B49-A45F-A659055E682D}">
      <dgm:prSet/>
      <dgm:spPr/>
      <dgm:t>
        <a:bodyPr/>
        <a:lstStyle/>
        <a:p>
          <a:endParaRPr lang="en-US"/>
        </a:p>
      </dgm:t>
    </dgm:pt>
    <dgm:pt modelId="{F254FB73-296D-0044-B9F9-DE44F050BFA1}" type="sibTrans" cxnId="{6B2E1367-D9CA-6B49-A45F-A659055E682D}">
      <dgm:prSet/>
      <dgm:spPr/>
      <dgm:t>
        <a:bodyPr/>
        <a:lstStyle/>
        <a:p>
          <a:endParaRPr lang="en-US"/>
        </a:p>
      </dgm:t>
    </dgm:pt>
    <dgm:pt modelId="{18273FD5-C21B-4BA1-AFCD-1CC0150A85E0}" type="pres">
      <dgm:prSet presAssocID="{2371DDC0-F9BA-4FF3-B07C-8AEC46BAC156}" presName="Name0" presStyleCnt="0">
        <dgm:presLayoutVars>
          <dgm:dir/>
          <dgm:resizeHandles val="exact"/>
        </dgm:presLayoutVars>
      </dgm:prSet>
      <dgm:spPr/>
    </dgm:pt>
    <dgm:pt modelId="{D2648D33-578F-4BD1-B17E-F53DB1EB6803}" type="pres">
      <dgm:prSet presAssocID="{26B245FB-F948-4464-B3DA-0B539C62A615}" presName="compNode" presStyleCnt="0"/>
      <dgm:spPr/>
    </dgm:pt>
    <dgm:pt modelId="{B8F6F0C6-996E-4ECD-BD56-A046B178FAE6}" type="pres">
      <dgm:prSet presAssocID="{26B245FB-F948-4464-B3DA-0B539C62A615}" presName="pictRect" presStyleLbl="node1" presStyleIdx="0" presStyleCnt="6"/>
      <dgm:spPr>
        <a:blipFill rotWithShape="1">
          <a:blip xmlns:r="http://schemas.openxmlformats.org/officeDocument/2006/relationships" r:embed="rId1"/>
          <a:stretch>
            <a:fillRect/>
          </a:stretch>
        </a:blipFill>
      </dgm:spPr>
    </dgm:pt>
    <dgm:pt modelId="{808ECA2E-A674-4C9C-BCBB-2BC8E8C4DF79}" type="pres">
      <dgm:prSet presAssocID="{26B245FB-F948-4464-B3DA-0B539C62A615}" presName="textRect" presStyleLbl="revTx" presStyleIdx="0" presStyleCnt="6">
        <dgm:presLayoutVars>
          <dgm:bulletEnabled val="1"/>
        </dgm:presLayoutVars>
      </dgm:prSet>
      <dgm:spPr/>
    </dgm:pt>
    <dgm:pt modelId="{3B953F91-EAD9-401A-B48C-C018C1CFF664}" type="pres">
      <dgm:prSet presAssocID="{719CB17B-CF45-42AF-BD6E-FB4C74729D52}" presName="sibTrans" presStyleLbl="sibTrans2D1" presStyleIdx="0" presStyleCnt="0"/>
      <dgm:spPr/>
    </dgm:pt>
    <dgm:pt modelId="{FE5A7111-B926-4603-B5D0-D6DA455D3B2C}" type="pres">
      <dgm:prSet presAssocID="{32329F89-8D25-4056-8364-8BBEB6AC9A17}" presName="compNode" presStyleCnt="0"/>
      <dgm:spPr/>
    </dgm:pt>
    <dgm:pt modelId="{B552C8C2-2E3B-4529-94EA-D1FA4ED3DE13}" type="pres">
      <dgm:prSet presAssocID="{32329F89-8D25-4056-8364-8BBEB6AC9A17}" presName="pictRect" presStyleLbl="node1" presStyleIdx="1" presStyleCnt="6" custLinFactNeighborX="-2607" custLinFactNeighborY="1391"/>
      <dgm:spPr>
        <a:blipFill rotWithShape="1">
          <a:blip xmlns:r="http://schemas.openxmlformats.org/officeDocument/2006/relationships" r:embed="rId2"/>
          <a:srcRect/>
          <a:stretch>
            <a:fillRect l="-4000" r="-4000"/>
          </a:stretch>
        </a:blipFill>
      </dgm:spPr>
    </dgm:pt>
    <dgm:pt modelId="{A1BEF8C0-266E-48DB-BC41-BFBDE3552CA8}" type="pres">
      <dgm:prSet presAssocID="{32329F89-8D25-4056-8364-8BBEB6AC9A17}" presName="textRect" presStyleLbl="revTx" presStyleIdx="1" presStyleCnt="6">
        <dgm:presLayoutVars>
          <dgm:bulletEnabled val="1"/>
        </dgm:presLayoutVars>
      </dgm:prSet>
      <dgm:spPr/>
    </dgm:pt>
    <dgm:pt modelId="{2A2053D7-523B-40D4-AFC1-22247A8D06B0}" type="pres">
      <dgm:prSet presAssocID="{32FDE736-C8B0-428B-98BF-E01CA991BBE8}" presName="sibTrans" presStyleLbl="sibTrans2D1" presStyleIdx="0" presStyleCnt="0"/>
      <dgm:spPr/>
    </dgm:pt>
    <dgm:pt modelId="{AC6867E2-DA30-4FF5-8EE1-4DAD46E2A2D3}" type="pres">
      <dgm:prSet presAssocID="{5E3D1538-FF7B-4231-ADD5-94EE097273E5}" presName="compNode" presStyleCnt="0"/>
      <dgm:spPr/>
    </dgm:pt>
    <dgm:pt modelId="{6DE19A0E-1235-45E2-BFA8-209D423FD8DB}" type="pres">
      <dgm:prSet presAssocID="{5E3D1538-FF7B-4231-ADD5-94EE097273E5}" presName="pictRect" presStyleLbl="node1" presStyleIdx="2" presStyleCnt="6"/>
      <dgm:spPr>
        <a:blipFill rotWithShape="1">
          <a:blip xmlns:r="http://schemas.openxmlformats.org/officeDocument/2006/relationships" r:embed="rId3"/>
          <a:stretch>
            <a:fillRect/>
          </a:stretch>
        </a:blipFill>
      </dgm:spPr>
    </dgm:pt>
    <dgm:pt modelId="{5E70B49F-2DA4-4FAA-9965-63C40D28252F}" type="pres">
      <dgm:prSet presAssocID="{5E3D1538-FF7B-4231-ADD5-94EE097273E5}" presName="textRect" presStyleLbl="revTx" presStyleIdx="2" presStyleCnt="6">
        <dgm:presLayoutVars>
          <dgm:bulletEnabled val="1"/>
        </dgm:presLayoutVars>
      </dgm:prSet>
      <dgm:spPr/>
    </dgm:pt>
    <dgm:pt modelId="{CBA298DC-B8F3-41CD-BC2F-3CCA7F454F1F}" type="pres">
      <dgm:prSet presAssocID="{6445EFA1-915C-468C-A5B8-3D7F1BF2F00B}" presName="sibTrans" presStyleLbl="sibTrans2D1" presStyleIdx="0" presStyleCnt="0"/>
      <dgm:spPr/>
    </dgm:pt>
    <dgm:pt modelId="{DCF6A325-ADC7-4A81-AB22-A2137087129D}" type="pres">
      <dgm:prSet presAssocID="{07342464-BAA2-4629-A907-B7E79A47F1FF}" presName="compNode" presStyleCnt="0"/>
      <dgm:spPr/>
    </dgm:pt>
    <dgm:pt modelId="{62A7034D-7FBA-4EC6-B97B-EAACA2764030}" type="pres">
      <dgm:prSet presAssocID="{07342464-BAA2-4629-A907-B7E79A47F1FF}" presName="pictRect" presStyleLbl="node1" presStyleIdx="3" presStyleCnt="6"/>
      <dgm:spPr>
        <a:blipFill rotWithShape="1">
          <a:blip xmlns:r="http://schemas.openxmlformats.org/officeDocument/2006/relationships" r:embed="rId4"/>
          <a:stretch>
            <a:fillRect/>
          </a:stretch>
        </a:blipFill>
      </dgm:spPr>
    </dgm:pt>
    <dgm:pt modelId="{7C5410B0-9315-4371-BC08-AA790F0D3152}" type="pres">
      <dgm:prSet presAssocID="{07342464-BAA2-4629-A907-B7E79A47F1FF}" presName="textRect" presStyleLbl="revTx" presStyleIdx="3" presStyleCnt="6">
        <dgm:presLayoutVars>
          <dgm:bulletEnabled val="1"/>
        </dgm:presLayoutVars>
      </dgm:prSet>
      <dgm:spPr/>
    </dgm:pt>
    <dgm:pt modelId="{6ECDDCBA-CFEA-F244-A13B-1BA2CA12C77E}" type="pres">
      <dgm:prSet presAssocID="{4E4CDDAB-652F-4983-A5FB-64735381298D}" presName="sibTrans" presStyleLbl="sibTrans2D1" presStyleIdx="0" presStyleCnt="0"/>
      <dgm:spPr/>
    </dgm:pt>
    <dgm:pt modelId="{3DAC3310-998A-9C49-A907-432188F8F706}" type="pres">
      <dgm:prSet presAssocID="{10D387B8-A31C-3B4A-AF3D-CA9367D94706}" presName="compNode" presStyleCnt="0"/>
      <dgm:spPr/>
    </dgm:pt>
    <dgm:pt modelId="{3D1AB90D-8CAD-3445-980E-C162B79D2843}" type="pres">
      <dgm:prSet presAssocID="{10D387B8-A31C-3B4A-AF3D-CA9367D94706}" presName="pictRect" presStyleLbl="nod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dgm:spPr>
    </dgm:pt>
    <dgm:pt modelId="{E5504CF0-B404-7E47-862D-A8D8DBA86290}" type="pres">
      <dgm:prSet presAssocID="{10D387B8-A31C-3B4A-AF3D-CA9367D94706}" presName="textRect" presStyleLbl="revTx" presStyleIdx="4" presStyleCnt="6">
        <dgm:presLayoutVars>
          <dgm:bulletEnabled val="1"/>
        </dgm:presLayoutVars>
      </dgm:prSet>
      <dgm:spPr/>
    </dgm:pt>
    <dgm:pt modelId="{09BCD33F-42A2-2542-A8BF-7B2B3045FFE5}" type="pres">
      <dgm:prSet presAssocID="{F254FB73-296D-0044-B9F9-DE44F050BFA1}" presName="sibTrans" presStyleLbl="sibTrans2D1" presStyleIdx="0" presStyleCnt="0"/>
      <dgm:spPr/>
    </dgm:pt>
    <dgm:pt modelId="{4D22CE50-928D-4A41-A4BD-AADD1D69D15B}" type="pres">
      <dgm:prSet presAssocID="{9C2C9C45-69B3-F044-94F9-BFB8D7635C6E}" presName="compNode" presStyleCnt="0"/>
      <dgm:spPr/>
    </dgm:pt>
    <dgm:pt modelId="{AA72BE9D-C703-3346-8F15-2EFF55F627FE}" type="pres">
      <dgm:prSet presAssocID="{9C2C9C45-69B3-F044-94F9-BFB8D7635C6E}" presName="pictRect" presStyleLbl="nod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9000" r="-19000"/>
          </a:stretch>
        </a:blipFill>
      </dgm:spPr>
    </dgm:pt>
    <dgm:pt modelId="{EDB2EF67-4916-6543-9497-6FB4BB706235}" type="pres">
      <dgm:prSet presAssocID="{9C2C9C45-69B3-F044-94F9-BFB8D7635C6E}" presName="textRect" presStyleLbl="revTx" presStyleIdx="5" presStyleCnt="6">
        <dgm:presLayoutVars>
          <dgm:bulletEnabled val="1"/>
        </dgm:presLayoutVars>
      </dgm:prSet>
      <dgm:spPr/>
    </dgm:pt>
  </dgm:ptLst>
  <dgm:cxnLst>
    <dgm:cxn modelId="{163FC704-B512-490F-AA3B-0219B95EF253}" srcId="{2371DDC0-F9BA-4FF3-B07C-8AEC46BAC156}" destId="{5E3D1538-FF7B-4231-ADD5-94EE097273E5}" srcOrd="2" destOrd="0" parTransId="{465394B5-40D2-4EB5-A4FF-7FE24673764D}" sibTransId="{6445EFA1-915C-468C-A5B8-3D7F1BF2F00B}"/>
    <dgm:cxn modelId="{4775E22A-C625-48F2-807E-B0D1608A87FD}" type="presOf" srcId="{5E3D1538-FF7B-4231-ADD5-94EE097273E5}" destId="{5E70B49F-2DA4-4FAA-9965-63C40D28252F}" srcOrd="0" destOrd="0" presId="urn:microsoft.com/office/officeart/2005/8/layout/pList1"/>
    <dgm:cxn modelId="{C55ABC33-2FD0-574F-A12D-D8EAEA82CFF9}" type="presOf" srcId="{9C2C9C45-69B3-F044-94F9-BFB8D7635C6E}" destId="{EDB2EF67-4916-6543-9497-6FB4BB706235}" srcOrd="0" destOrd="0" presId="urn:microsoft.com/office/officeart/2005/8/layout/pList1"/>
    <dgm:cxn modelId="{D7C34439-6382-A24E-9788-EC04F358904E}" type="presOf" srcId="{10D387B8-A31C-3B4A-AF3D-CA9367D94706}" destId="{E5504CF0-B404-7E47-862D-A8D8DBA86290}" srcOrd="0" destOrd="0" presId="urn:microsoft.com/office/officeart/2005/8/layout/pList1"/>
    <dgm:cxn modelId="{6B2E1367-D9CA-6B49-A45F-A659055E682D}" srcId="{2371DDC0-F9BA-4FF3-B07C-8AEC46BAC156}" destId="{10D387B8-A31C-3B4A-AF3D-CA9367D94706}" srcOrd="4" destOrd="0" parTransId="{0838BFD1-36D8-7A46-938F-FC145A8F0E12}" sibTransId="{F254FB73-296D-0044-B9F9-DE44F050BFA1}"/>
    <dgm:cxn modelId="{15EDF068-4F05-4756-BDA2-7437268E4DB3}" type="presOf" srcId="{32329F89-8D25-4056-8364-8BBEB6AC9A17}" destId="{A1BEF8C0-266E-48DB-BC41-BFBDE3552CA8}" srcOrd="0" destOrd="0" presId="urn:microsoft.com/office/officeart/2005/8/layout/pList1"/>
    <dgm:cxn modelId="{D73AC06F-EA6B-2F4D-9F25-B28C6D2D7F5C}" srcId="{2371DDC0-F9BA-4FF3-B07C-8AEC46BAC156}" destId="{9C2C9C45-69B3-F044-94F9-BFB8D7635C6E}" srcOrd="5" destOrd="0" parTransId="{E929F795-3FA6-B14A-8764-0E20C7892059}" sibTransId="{3DE3FBFA-495B-484A-A8B9-8E492806078F}"/>
    <dgm:cxn modelId="{FC3D797E-9F2F-49D7-A146-1039C16C7495}" type="presOf" srcId="{719CB17B-CF45-42AF-BD6E-FB4C74729D52}" destId="{3B953F91-EAD9-401A-B48C-C018C1CFF664}" srcOrd="0" destOrd="0" presId="urn:microsoft.com/office/officeart/2005/8/layout/pList1"/>
    <dgm:cxn modelId="{80B94C81-7854-4C86-B570-2F4352787E07}" srcId="{2371DDC0-F9BA-4FF3-B07C-8AEC46BAC156}" destId="{32329F89-8D25-4056-8364-8BBEB6AC9A17}" srcOrd="1" destOrd="0" parTransId="{0D8FA79A-DD90-4695-97DD-2F462378F2EF}" sibTransId="{32FDE736-C8B0-428B-98BF-E01CA991BBE8}"/>
    <dgm:cxn modelId="{3E86B999-5A15-444C-AB5A-CFA50E8284BC}" type="presOf" srcId="{4E4CDDAB-652F-4983-A5FB-64735381298D}" destId="{6ECDDCBA-CFEA-F244-A13B-1BA2CA12C77E}" srcOrd="0" destOrd="0" presId="urn:microsoft.com/office/officeart/2005/8/layout/pList1"/>
    <dgm:cxn modelId="{6E425ECE-86A6-4CC8-BA33-28B3F9D3512A}" srcId="{2371DDC0-F9BA-4FF3-B07C-8AEC46BAC156}" destId="{07342464-BAA2-4629-A907-B7E79A47F1FF}" srcOrd="3" destOrd="0" parTransId="{951A6EA3-870E-4427-B9F3-452AE33E5C1B}" sibTransId="{4E4CDDAB-652F-4983-A5FB-64735381298D}"/>
    <dgm:cxn modelId="{1768C2E5-0D8E-47CA-93D6-D9523C1211E6}" type="presOf" srcId="{6445EFA1-915C-468C-A5B8-3D7F1BF2F00B}" destId="{CBA298DC-B8F3-41CD-BC2F-3CCA7F454F1F}" srcOrd="0" destOrd="0" presId="urn:microsoft.com/office/officeart/2005/8/layout/pList1"/>
    <dgm:cxn modelId="{93BB1DE7-0855-4848-BFD9-5EC763394F42}" type="presOf" srcId="{F254FB73-296D-0044-B9F9-DE44F050BFA1}" destId="{09BCD33F-42A2-2542-A8BF-7B2B3045FFE5}" srcOrd="0" destOrd="0" presId="urn:microsoft.com/office/officeart/2005/8/layout/pList1"/>
    <dgm:cxn modelId="{939FDFF1-D991-4A60-99C1-CFD5F3F9DD98}" type="presOf" srcId="{2371DDC0-F9BA-4FF3-B07C-8AEC46BAC156}" destId="{18273FD5-C21B-4BA1-AFCD-1CC0150A85E0}" srcOrd="0" destOrd="0" presId="urn:microsoft.com/office/officeart/2005/8/layout/pList1"/>
    <dgm:cxn modelId="{14A798F4-D462-4683-B8AF-3183B47AE370}" type="presOf" srcId="{26B245FB-F948-4464-B3DA-0B539C62A615}" destId="{808ECA2E-A674-4C9C-BCBB-2BC8E8C4DF79}" srcOrd="0" destOrd="0" presId="urn:microsoft.com/office/officeart/2005/8/layout/pList1"/>
    <dgm:cxn modelId="{5B3264F8-8A2F-48A6-945D-E7CAA9D612EC}" type="presOf" srcId="{32FDE736-C8B0-428B-98BF-E01CA991BBE8}" destId="{2A2053D7-523B-40D4-AFC1-22247A8D06B0}" srcOrd="0" destOrd="0" presId="urn:microsoft.com/office/officeart/2005/8/layout/pList1"/>
    <dgm:cxn modelId="{3F942CFA-287C-4A00-8FAA-799992501547}" type="presOf" srcId="{07342464-BAA2-4629-A907-B7E79A47F1FF}" destId="{7C5410B0-9315-4371-BC08-AA790F0D3152}" srcOrd="0" destOrd="0" presId="urn:microsoft.com/office/officeart/2005/8/layout/pList1"/>
    <dgm:cxn modelId="{17A2B3FB-3AF3-4CCD-BCB3-D17B11953B22}" srcId="{2371DDC0-F9BA-4FF3-B07C-8AEC46BAC156}" destId="{26B245FB-F948-4464-B3DA-0B539C62A615}" srcOrd="0" destOrd="0" parTransId="{487D358B-8FB4-4F0F-AFBF-06981134BF91}" sibTransId="{719CB17B-CF45-42AF-BD6E-FB4C74729D52}"/>
    <dgm:cxn modelId="{8EA3EBC7-2B98-4EAB-B8D3-7DB397D9EEF6}" type="presParOf" srcId="{18273FD5-C21B-4BA1-AFCD-1CC0150A85E0}" destId="{D2648D33-578F-4BD1-B17E-F53DB1EB6803}" srcOrd="0" destOrd="0" presId="urn:microsoft.com/office/officeart/2005/8/layout/pList1"/>
    <dgm:cxn modelId="{073CDE16-4383-4379-88DC-140F7884AA7E}" type="presParOf" srcId="{D2648D33-578F-4BD1-B17E-F53DB1EB6803}" destId="{B8F6F0C6-996E-4ECD-BD56-A046B178FAE6}" srcOrd="0" destOrd="0" presId="urn:microsoft.com/office/officeart/2005/8/layout/pList1"/>
    <dgm:cxn modelId="{8E64DA09-1FE3-434C-AD88-ACA3F94D907B}" type="presParOf" srcId="{D2648D33-578F-4BD1-B17E-F53DB1EB6803}" destId="{808ECA2E-A674-4C9C-BCBB-2BC8E8C4DF79}" srcOrd="1" destOrd="0" presId="urn:microsoft.com/office/officeart/2005/8/layout/pList1"/>
    <dgm:cxn modelId="{D9CD910F-9F44-4CDB-AF66-23410F03C116}" type="presParOf" srcId="{18273FD5-C21B-4BA1-AFCD-1CC0150A85E0}" destId="{3B953F91-EAD9-401A-B48C-C018C1CFF664}" srcOrd="1" destOrd="0" presId="urn:microsoft.com/office/officeart/2005/8/layout/pList1"/>
    <dgm:cxn modelId="{26A44F21-2ED2-4B1C-9F05-3EFF59D64874}" type="presParOf" srcId="{18273FD5-C21B-4BA1-AFCD-1CC0150A85E0}" destId="{FE5A7111-B926-4603-B5D0-D6DA455D3B2C}" srcOrd="2" destOrd="0" presId="urn:microsoft.com/office/officeart/2005/8/layout/pList1"/>
    <dgm:cxn modelId="{3E9ECB5C-7AB3-4996-B8FF-A6F678249F24}" type="presParOf" srcId="{FE5A7111-B926-4603-B5D0-D6DA455D3B2C}" destId="{B552C8C2-2E3B-4529-94EA-D1FA4ED3DE13}" srcOrd="0" destOrd="0" presId="urn:microsoft.com/office/officeart/2005/8/layout/pList1"/>
    <dgm:cxn modelId="{BC5CD909-31A9-4842-9107-7366DB8A45FB}" type="presParOf" srcId="{FE5A7111-B926-4603-B5D0-D6DA455D3B2C}" destId="{A1BEF8C0-266E-48DB-BC41-BFBDE3552CA8}" srcOrd="1" destOrd="0" presId="urn:microsoft.com/office/officeart/2005/8/layout/pList1"/>
    <dgm:cxn modelId="{2F018357-B971-46CB-9D1E-FC9D93741643}" type="presParOf" srcId="{18273FD5-C21B-4BA1-AFCD-1CC0150A85E0}" destId="{2A2053D7-523B-40D4-AFC1-22247A8D06B0}" srcOrd="3" destOrd="0" presId="urn:microsoft.com/office/officeart/2005/8/layout/pList1"/>
    <dgm:cxn modelId="{AF279B25-3E64-454D-BF5D-6DE18A940FCD}" type="presParOf" srcId="{18273FD5-C21B-4BA1-AFCD-1CC0150A85E0}" destId="{AC6867E2-DA30-4FF5-8EE1-4DAD46E2A2D3}" srcOrd="4" destOrd="0" presId="urn:microsoft.com/office/officeart/2005/8/layout/pList1"/>
    <dgm:cxn modelId="{52421B2A-AB48-4E18-8B72-D6F770A2675D}" type="presParOf" srcId="{AC6867E2-DA30-4FF5-8EE1-4DAD46E2A2D3}" destId="{6DE19A0E-1235-45E2-BFA8-209D423FD8DB}" srcOrd="0" destOrd="0" presId="urn:microsoft.com/office/officeart/2005/8/layout/pList1"/>
    <dgm:cxn modelId="{880E4B34-FF9C-4A4F-9257-E1FA22AE412C}" type="presParOf" srcId="{AC6867E2-DA30-4FF5-8EE1-4DAD46E2A2D3}" destId="{5E70B49F-2DA4-4FAA-9965-63C40D28252F}" srcOrd="1" destOrd="0" presId="urn:microsoft.com/office/officeart/2005/8/layout/pList1"/>
    <dgm:cxn modelId="{1878BA83-BE44-418B-8E08-C1A89275A297}" type="presParOf" srcId="{18273FD5-C21B-4BA1-AFCD-1CC0150A85E0}" destId="{CBA298DC-B8F3-41CD-BC2F-3CCA7F454F1F}" srcOrd="5" destOrd="0" presId="urn:microsoft.com/office/officeart/2005/8/layout/pList1"/>
    <dgm:cxn modelId="{A34C2ED6-A003-4F20-B1B8-B62E5D2125A0}" type="presParOf" srcId="{18273FD5-C21B-4BA1-AFCD-1CC0150A85E0}" destId="{DCF6A325-ADC7-4A81-AB22-A2137087129D}" srcOrd="6" destOrd="0" presId="urn:microsoft.com/office/officeart/2005/8/layout/pList1"/>
    <dgm:cxn modelId="{2ECC9D5D-504D-4B6B-9146-5E91508E6389}" type="presParOf" srcId="{DCF6A325-ADC7-4A81-AB22-A2137087129D}" destId="{62A7034D-7FBA-4EC6-B97B-EAACA2764030}" srcOrd="0" destOrd="0" presId="urn:microsoft.com/office/officeart/2005/8/layout/pList1"/>
    <dgm:cxn modelId="{0B644ED2-B8A5-433D-A8C6-3A596765A44E}" type="presParOf" srcId="{DCF6A325-ADC7-4A81-AB22-A2137087129D}" destId="{7C5410B0-9315-4371-BC08-AA790F0D3152}" srcOrd="1" destOrd="0" presId="urn:microsoft.com/office/officeart/2005/8/layout/pList1"/>
    <dgm:cxn modelId="{40C9EB11-CC94-914C-9357-8B023811B99D}" type="presParOf" srcId="{18273FD5-C21B-4BA1-AFCD-1CC0150A85E0}" destId="{6ECDDCBA-CFEA-F244-A13B-1BA2CA12C77E}" srcOrd="7" destOrd="0" presId="urn:microsoft.com/office/officeart/2005/8/layout/pList1"/>
    <dgm:cxn modelId="{7045466D-80B9-F944-A127-9096FEABAB45}" type="presParOf" srcId="{18273FD5-C21B-4BA1-AFCD-1CC0150A85E0}" destId="{3DAC3310-998A-9C49-A907-432188F8F706}" srcOrd="8" destOrd="0" presId="urn:microsoft.com/office/officeart/2005/8/layout/pList1"/>
    <dgm:cxn modelId="{E57F60FE-4B43-9040-9658-B23B235F4BD5}" type="presParOf" srcId="{3DAC3310-998A-9C49-A907-432188F8F706}" destId="{3D1AB90D-8CAD-3445-980E-C162B79D2843}" srcOrd="0" destOrd="0" presId="urn:microsoft.com/office/officeart/2005/8/layout/pList1"/>
    <dgm:cxn modelId="{94E65C07-CAA9-F045-884D-6BE70F0A563F}" type="presParOf" srcId="{3DAC3310-998A-9C49-A907-432188F8F706}" destId="{E5504CF0-B404-7E47-862D-A8D8DBA86290}" srcOrd="1" destOrd="0" presId="urn:microsoft.com/office/officeart/2005/8/layout/pList1"/>
    <dgm:cxn modelId="{ADE4EA85-6B48-A14E-BFAA-1C3AA58E47AD}" type="presParOf" srcId="{18273FD5-C21B-4BA1-AFCD-1CC0150A85E0}" destId="{09BCD33F-42A2-2542-A8BF-7B2B3045FFE5}" srcOrd="9" destOrd="0" presId="urn:microsoft.com/office/officeart/2005/8/layout/pList1"/>
    <dgm:cxn modelId="{1AB7D9CA-75D4-8C4B-BF90-F7DD1424A3E6}" type="presParOf" srcId="{18273FD5-C21B-4BA1-AFCD-1CC0150A85E0}" destId="{4D22CE50-928D-4A41-A4BD-AADD1D69D15B}" srcOrd="10" destOrd="0" presId="urn:microsoft.com/office/officeart/2005/8/layout/pList1"/>
    <dgm:cxn modelId="{0E2A2218-FD43-4F46-8F07-C6C171A559BC}" type="presParOf" srcId="{4D22CE50-928D-4A41-A4BD-AADD1D69D15B}" destId="{AA72BE9D-C703-3346-8F15-2EFF55F627FE}" srcOrd="0" destOrd="0" presId="urn:microsoft.com/office/officeart/2005/8/layout/pList1"/>
    <dgm:cxn modelId="{A15DCB21-36D0-1C42-B71B-F39B6CE768D8}" type="presParOf" srcId="{4D22CE50-928D-4A41-A4BD-AADD1D69D15B}" destId="{EDB2EF67-4916-6543-9497-6FB4BB70623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283581-DC7A-4E48-9929-92C67EE4C7C8}"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8DD056C7-4941-4336-BE7E-75EFDC478F98}">
      <dgm:prSet phldrT="[Text]" custT="1"/>
      <dgm:spPr/>
      <dgm:t>
        <a:bodyPr/>
        <a:lstStyle/>
        <a:p>
          <a:r>
            <a:rPr lang="en-US" sz="1600">
              <a:latin typeface="Arial" panose="020B0604020202020204" pitchFamily="34" charset="0"/>
              <a:cs typeface="Arial" panose="020B0604020202020204" pitchFamily="34" charset="0"/>
            </a:rPr>
            <a:t>CNNO, China</a:t>
          </a:r>
        </a:p>
      </dgm:t>
    </dgm:pt>
    <dgm:pt modelId="{C918E450-B2E7-440D-9F2D-A037A738D4AF}" type="parTrans" cxnId="{6C188832-53E4-4F17-847B-F6056DE125A0}">
      <dgm:prSet/>
      <dgm:spPr/>
      <dgm:t>
        <a:bodyPr/>
        <a:lstStyle/>
        <a:p>
          <a:endParaRPr lang="en-US"/>
        </a:p>
      </dgm:t>
    </dgm:pt>
    <dgm:pt modelId="{50043327-E67C-44AF-881C-600E4A3CE43F}" type="sibTrans" cxnId="{6C188832-53E4-4F17-847B-F6056DE125A0}">
      <dgm:prSet/>
      <dgm:spPr/>
      <dgm:t>
        <a:bodyPr/>
        <a:lstStyle/>
        <a:p>
          <a:endParaRPr lang="en-US"/>
        </a:p>
      </dgm:t>
    </dgm:pt>
    <dgm:pt modelId="{355DD94E-A741-495B-A2B8-1F9B5670ED01}">
      <dgm:prSet phldrT="[Text]" custT="1"/>
      <dgm:spPr/>
      <dgm:t>
        <a:bodyPr/>
        <a:lstStyle/>
        <a:p>
          <a:r>
            <a:rPr lang="en-US" sz="1600">
              <a:latin typeface="Arial" panose="020B0604020202020204" pitchFamily="34" charset="0"/>
              <a:cs typeface="Arial" panose="020B0604020202020204" pitchFamily="34" charset="0"/>
            </a:rPr>
            <a:t>NPCIL, India</a:t>
          </a:r>
        </a:p>
      </dgm:t>
    </dgm:pt>
    <dgm:pt modelId="{F6D98DB8-FB32-45D0-AAAA-048442B604BD}" type="parTrans" cxnId="{A0F2397C-9905-42C4-AFA3-8388640C0FC3}">
      <dgm:prSet/>
      <dgm:spPr/>
      <dgm:t>
        <a:bodyPr/>
        <a:lstStyle/>
        <a:p>
          <a:endParaRPr lang="en-US"/>
        </a:p>
      </dgm:t>
    </dgm:pt>
    <dgm:pt modelId="{8E577A89-6FEB-4799-8E32-08A2FBC58A67}" type="sibTrans" cxnId="{A0F2397C-9905-42C4-AFA3-8388640C0FC3}">
      <dgm:prSet/>
      <dgm:spPr/>
      <dgm:t>
        <a:bodyPr/>
        <a:lstStyle/>
        <a:p>
          <a:endParaRPr lang="en-US"/>
        </a:p>
      </dgm:t>
    </dgm:pt>
    <dgm:pt modelId="{85558FF6-F81A-4A97-8492-8A58282D08F1}">
      <dgm:prSet phldrT="[Text]" custT="1"/>
      <dgm:spPr/>
      <dgm:t>
        <a:bodyPr/>
        <a:lstStyle/>
        <a:p>
          <a:r>
            <a:rPr lang="en-US" sz="1600">
              <a:latin typeface="Arial" panose="020B0604020202020204" pitchFamily="34" charset="0"/>
              <a:cs typeface="Arial" panose="020B0604020202020204" pitchFamily="34" charset="0"/>
            </a:rPr>
            <a:t>SNN, Romania</a:t>
          </a:r>
        </a:p>
      </dgm:t>
    </dgm:pt>
    <dgm:pt modelId="{C26536AE-BFD9-47E0-962C-A354B6426A88}" type="parTrans" cxnId="{F0A5D41A-FB31-4584-B0AE-722C4B8A62D3}">
      <dgm:prSet/>
      <dgm:spPr/>
      <dgm:t>
        <a:bodyPr/>
        <a:lstStyle/>
        <a:p>
          <a:endParaRPr lang="en-US"/>
        </a:p>
      </dgm:t>
    </dgm:pt>
    <dgm:pt modelId="{166AF292-4155-47D7-B714-F3E05D9AD476}" type="sibTrans" cxnId="{F0A5D41A-FB31-4584-B0AE-722C4B8A62D3}">
      <dgm:prSet/>
      <dgm:spPr/>
      <dgm:t>
        <a:bodyPr/>
        <a:lstStyle/>
        <a:p>
          <a:endParaRPr lang="en-US"/>
        </a:p>
      </dgm:t>
    </dgm:pt>
    <dgm:pt modelId="{8A49F2B2-557F-4C90-BCEE-6782FCB0E222}">
      <dgm:prSet custT="1"/>
      <dgm:spPr/>
      <dgm:t>
        <a:bodyPr/>
        <a:lstStyle/>
        <a:p>
          <a:r>
            <a:rPr lang="en-US" sz="1600">
              <a:latin typeface="Arial" panose="020B0604020202020204" pitchFamily="34" charset="0"/>
              <a:cs typeface="Arial" panose="020B0604020202020204" pitchFamily="34" charset="0"/>
            </a:rPr>
            <a:t>KHNP, Korea</a:t>
          </a:r>
        </a:p>
      </dgm:t>
    </dgm:pt>
    <dgm:pt modelId="{1A128EEA-77BA-4991-A943-961F49DC2587}" type="parTrans" cxnId="{7C602E30-D2C8-4F0C-BF59-4333BE62115E}">
      <dgm:prSet/>
      <dgm:spPr/>
      <dgm:t>
        <a:bodyPr/>
        <a:lstStyle/>
        <a:p>
          <a:endParaRPr lang="en-US"/>
        </a:p>
      </dgm:t>
    </dgm:pt>
    <dgm:pt modelId="{2C0158E2-7484-42E4-8165-756363A4F3F9}" type="sibTrans" cxnId="{7C602E30-D2C8-4F0C-BF59-4333BE62115E}">
      <dgm:prSet/>
      <dgm:spPr/>
      <dgm:t>
        <a:bodyPr/>
        <a:lstStyle/>
        <a:p>
          <a:endParaRPr lang="en-US"/>
        </a:p>
      </dgm:t>
    </dgm:pt>
    <dgm:pt modelId="{790BEF73-0B88-44F9-900E-5B31E158074F}">
      <dgm:prSet custT="1"/>
      <dgm:spPr/>
      <dgm:t>
        <a:bodyPr/>
        <a:lstStyle/>
        <a:p>
          <a:r>
            <a:rPr lang="en-US" sz="1600">
              <a:latin typeface="Arial" panose="020B0604020202020204" pitchFamily="34" charset="0"/>
              <a:cs typeface="Arial" panose="020B0604020202020204" pitchFamily="34" charset="0"/>
            </a:rPr>
            <a:t>NASA, Argentina</a:t>
          </a:r>
        </a:p>
      </dgm:t>
    </dgm:pt>
    <dgm:pt modelId="{979006D3-1C11-4BB1-A3F3-576B7CA73C30}" type="parTrans" cxnId="{77C37955-88B6-43DA-A606-EB729F911978}">
      <dgm:prSet/>
      <dgm:spPr/>
      <dgm:t>
        <a:bodyPr/>
        <a:lstStyle/>
        <a:p>
          <a:endParaRPr lang="en-US"/>
        </a:p>
      </dgm:t>
    </dgm:pt>
    <dgm:pt modelId="{E340A342-E15C-4693-9008-4EBBF7D51DE7}" type="sibTrans" cxnId="{77C37955-88B6-43DA-A606-EB729F911978}">
      <dgm:prSet/>
      <dgm:spPr/>
      <dgm:t>
        <a:bodyPr/>
        <a:lstStyle/>
        <a:p>
          <a:endParaRPr lang="en-US"/>
        </a:p>
      </dgm:t>
    </dgm:pt>
    <dgm:pt modelId="{C121D53C-9447-408A-9D98-2D4136D3FA19}" type="pres">
      <dgm:prSet presAssocID="{D1283581-DC7A-4E48-9929-92C67EE4C7C8}" presName="Name0" presStyleCnt="0">
        <dgm:presLayoutVars>
          <dgm:dir/>
          <dgm:resizeHandles val="exact"/>
        </dgm:presLayoutVars>
      </dgm:prSet>
      <dgm:spPr/>
    </dgm:pt>
    <dgm:pt modelId="{218B2219-1151-44C4-AA6E-9F069710BBD0}" type="pres">
      <dgm:prSet presAssocID="{8DD056C7-4941-4336-BE7E-75EFDC478F98}" presName="compNode" presStyleCnt="0"/>
      <dgm:spPr/>
    </dgm:pt>
    <dgm:pt modelId="{90428A02-DA68-43C6-843E-3EFABFCB8478}" type="pres">
      <dgm:prSet presAssocID="{8DD056C7-4941-4336-BE7E-75EFDC478F98}" presName="pictRect" presStyleLbl="node1" presStyleIdx="0" presStyleCnt="5"/>
      <dgm:spPr>
        <a:blipFill rotWithShape="1">
          <a:blip xmlns:r="http://schemas.openxmlformats.org/officeDocument/2006/relationships" r:embed="rId1"/>
          <a:stretch>
            <a:fillRect/>
          </a:stretch>
        </a:blipFill>
      </dgm:spPr>
    </dgm:pt>
    <dgm:pt modelId="{BF02BB9B-5529-4DD2-B289-B170DA16111F}" type="pres">
      <dgm:prSet presAssocID="{8DD056C7-4941-4336-BE7E-75EFDC478F98}" presName="textRect" presStyleLbl="revTx" presStyleIdx="0" presStyleCnt="5">
        <dgm:presLayoutVars>
          <dgm:bulletEnabled val="1"/>
        </dgm:presLayoutVars>
      </dgm:prSet>
      <dgm:spPr/>
    </dgm:pt>
    <dgm:pt modelId="{5BAA7BEC-4681-455E-874D-46C2CC9F39B8}" type="pres">
      <dgm:prSet presAssocID="{50043327-E67C-44AF-881C-600E4A3CE43F}" presName="sibTrans" presStyleLbl="sibTrans2D1" presStyleIdx="0" presStyleCnt="0"/>
      <dgm:spPr/>
    </dgm:pt>
    <dgm:pt modelId="{8F73854A-5C63-41FE-B601-B17C3316751D}" type="pres">
      <dgm:prSet presAssocID="{8A49F2B2-557F-4C90-BCEE-6782FCB0E222}" presName="compNode" presStyleCnt="0"/>
      <dgm:spPr/>
    </dgm:pt>
    <dgm:pt modelId="{02014581-41F1-43EC-8F19-7602628D085C}" type="pres">
      <dgm:prSet presAssocID="{8A49F2B2-557F-4C90-BCEE-6782FCB0E222}" presName="pictRect" presStyleLbl="node1" presStyleIdx="1" presStyleCnt="5"/>
      <dgm:spPr>
        <a:blipFill rotWithShape="1">
          <a:blip xmlns:r="http://schemas.openxmlformats.org/officeDocument/2006/relationships" r:embed="rId2"/>
          <a:stretch>
            <a:fillRect/>
          </a:stretch>
        </a:blipFill>
      </dgm:spPr>
    </dgm:pt>
    <dgm:pt modelId="{DA78CCC6-3E90-4D72-8EEB-1F3148CFE27F}" type="pres">
      <dgm:prSet presAssocID="{8A49F2B2-557F-4C90-BCEE-6782FCB0E222}" presName="textRect" presStyleLbl="revTx" presStyleIdx="1" presStyleCnt="5">
        <dgm:presLayoutVars>
          <dgm:bulletEnabled val="1"/>
        </dgm:presLayoutVars>
      </dgm:prSet>
      <dgm:spPr/>
    </dgm:pt>
    <dgm:pt modelId="{DC839D33-B93B-4FA3-B9AA-8F71A713E062}" type="pres">
      <dgm:prSet presAssocID="{2C0158E2-7484-42E4-8165-756363A4F3F9}" presName="sibTrans" presStyleLbl="sibTrans2D1" presStyleIdx="0" presStyleCnt="0"/>
      <dgm:spPr/>
    </dgm:pt>
    <dgm:pt modelId="{24AF1C15-5788-404E-B3A1-8C97357D23C7}" type="pres">
      <dgm:prSet presAssocID="{790BEF73-0B88-44F9-900E-5B31E158074F}" presName="compNode" presStyleCnt="0"/>
      <dgm:spPr/>
    </dgm:pt>
    <dgm:pt modelId="{61583E2C-A2F6-4AE9-8213-5ABF41ECBFA0}" type="pres">
      <dgm:prSet presAssocID="{790BEF73-0B88-44F9-900E-5B31E158074F}" presName="pictRect" presStyleLbl="node1" presStyleIdx="2" presStyleCnt="5"/>
      <dgm:spPr>
        <a:blipFill rotWithShape="1">
          <a:blip xmlns:r="http://schemas.openxmlformats.org/officeDocument/2006/relationships" r:embed="rId3"/>
          <a:stretch>
            <a:fillRect/>
          </a:stretch>
        </a:blipFill>
      </dgm:spPr>
    </dgm:pt>
    <dgm:pt modelId="{0B35C64D-C6DE-4E21-A6B2-6ACD78F0AA5C}" type="pres">
      <dgm:prSet presAssocID="{790BEF73-0B88-44F9-900E-5B31E158074F}" presName="textRect" presStyleLbl="revTx" presStyleIdx="2" presStyleCnt="5">
        <dgm:presLayoutVars>
          <dgm:bulletEnabled val="1"/>
        </dgm:presLayoutVars>
      </dgm:prSet>
      <dgm:spPr/>
    </dgm:pt>
    <dgm:pt modelId="{FC83E2CC-7CBA-4486-884C-C5CB378D3506}" type="pres">
      <dgm:prSet presAssocID="{E340A342-E15C-4693-9008-4EBBF7D51DE7}" presName="sibTrans" presStyleLbl="sibTrans2D1" presStyleIdx="0" presStyleCnt="0"/>
      <dgm:spPr/>
    </dgm:pt>
    <dgm:pt modelId="{01EA005D-3154-426E-B628-92FDF69D5F64}" type="pres">
      <dgm:prSet presAssocID="{355DD94E-A741-495B-A2B8-1F9B5670ED01}" presName="compNode" presStyleCnt="0"/>
      <dgm:spPr/>
    </dgm:pt>
    <dgm:pt modelId="{410D03FF-188D-4801-A60D-D966BD08EE31}" type="pres">
      <dgm:prSet presAssocID="{355DD94E-A741-495B-A2B8-1F9B5670ED01}" presName="pictRect" presStyleLbl="node1" presStyleIdx="3" presStyleCnt="5"/>
      <dgm:spPr>
        <a:blipFill rotWithShape="1">
          <a:blip xmlns:r="http://schemas.openxmlformats.org/officeDocument/2006/relationships" r:embed="rId4"/>
          <a:stretch>
            <a:fillRect/>
          </a:stretch>
        </a:blipFill>
      </dgm:spPr>
    </dgm:pt>
    <dgm:pt modelId="{0735907B-58F6-439E-B13B-D9183F4AFE07}" type="pres">
      <dgm:prSet presAssocID="{355DD94E-A741-495B-A2B8-1F9B5670ED01}" presName="textRect" presStyleLbl="revTx" presStyleIdx="3" presStyleCnt="5">
        <dgm:presLayoutVars>
          <dgm:bulletEnabled val="1"/>
        </dgm:presLayoutVars>
      </dgm:prSet>
      <dgm:spPr/>
    </dgm:pt>
    <dgm:pt modelId="{B4918E14-84C2-4A18-AE2D-6959B13E50CC}" type="pres">
      <dgm:prSet presAssocID="{8E577A89-6FEB-4799-8E32-08A2FBC58A67}" presName="sibTrans" presStyleLbl="sibTrans2D1" presStyleIdx="0" presStyleCnt="0"/>
      <dgm:spPr/>
    </dgm:pt>
    <dgm:pt modelId="{60728C94-1CF7-46DE-B80C-A851667537F9}" type="pres">
      <dgm:prSet presAssocID="{85558FF6-F81A-4A97-8492-8A58282D08F1}" presName="compNode" presStyleCnt="0"/>
      <dgm:spPr/>
    </dgm:pt>
    <dgm:pt modelId="{59CBEA0A-D3DA-4D14-BEDE-AE760E19BD92}" type="pres">
      <dgm:prSet presAssocID="{85558FF6-F81A-4A97-8492-8A58282D08F1}" presName="pictRect" presStyleLbl="node1" presStyleIdx="4" presStyleCnt="5"/>
      <dgm:spPr>
        <a:blipFill rotWithShape="1">
          <a:blip xmlns:r="http://schemas.openxmlformats.org/officeDocument/2006/relationships" r:embed="rId5"/>
          <a:stretch>
            <a:fillRect/>
          </a:stretch>
        </a:blipFill>
      </dgm:spPr>
    </dgm:pt>
    <dgm:pt modelId="{C89347A6-4668-4884-82A6-F2EA70D8BAA5}" type="pres">
      <dgm:prSet presAssocID="{85558FF6-F81A-4A97-8492-8A58282D08F1}" presName="textRect" presStyleLbl="revTx" presStyleIdx="4" presStyleCnt="5">
        <dgm:presLayoutVars>
          <dgm:bulletEnabled val="1"/>
        </dgm:presLayoutVars>
      </dgm:prSet>
      <dgm:spPr/>
    </dgm:pt>
  </dgm:ptLst>
  <dgm:cxnLst>
    <dgm:cxn modelId="{93E5030F-8F62-4814-8B4A-8151D9F070A9}" type="presOf" srcId="{85558FF6-F81A-4A97-8492-8A58282D08F1}" destId="{C89347A6-4668-4884-82A6-F2EA70D8BAA5}" srcOrd="0" destOrd="0" presId="urn:microsoft.com/office/officeart/2005/8/layout/pList1"/>
    <dgm:cxn modelId="{F0A5D41A-FB31-4584-B0AE-722C4B8A62D3}" srcId="{D1283581-DC7A-4E48-9929-92C67EE4C7C8}" destId="{85558FF6-F81A-4A97-8492-8A58282D08F1}" srcOrd="4" destOrd="0" parTransId="{C26536AE-BFD9-47E0-962C-A354B6426A88}" sibTransId="{166AF292-4155-47D7-B714-F3E05D9AD476}"/>
    <dgm:cxn modelId="{97C15B1F-A114-4510-8DC8-FED55C31536F}" type="presOf" srcId="{8A49F2B2-557F-4C90-BCEE-6782FCB0E222}" destId="{DA78CCC6-3E90-4D72-8EEB-1F3148CFE27F}" srcOrd="0" destOrd="0" presId="urn:microsoft.com/office/officeart/2005/8/layout/pList1"/>
    <dgm:cxn modelId="{B6C26725-BDC7-41DF-B003-3ED843F25B87}" type="presOf" srcId="{8DD056C7-4941-4336-BE7E-75EFDC478F98}" destId="{BF02BB9B-5529-4DD2-B289-B170DA16111F}" srcOrd="0" destOrd="0" presId="urn:microsoft.com/office/officeart/2005/8/layout/pList1"/>
    <dgm:cxn modelId="{7C602E30-D2C8-4F0C-BF59-4333BE62115E}" srcId="{D1283581-DC7A-4E48-9929-92C67EE4C7C8}" destId="{8A49F2B2-557F-4C90-BCEE-6782FCB0E222}" srcOrd="1" destOrd="0" parTransId="{1A128EEA-77BA-4991-A943-961F49DC2587}" sibTransId="{2C0158E2-7484-42E4-8165-756363A4F3F9}"/>
    <dgm:cxn modelId="{6C188832-53E4-4F17-847B-F6056DE125A0}" srcId="{D1283581-DC7A-4E48-9929-92C67EE4C7C8}" destId="{8DD056C7-4941-4336-BE7E-75EFDC478F98}" srcOrd="0" destOrd="0" parTransId="{C918E450-B2E7-440D-9F2D-A037A738D4AF}" sibTransId="{50043327-E67C-44AF-881C-600E4A3CE43F}"/>
    <dgm:cxn modelId="{85B0BD3E-1FC1-400E-A6B8-1A1DF0A81970}" type="presOf" srcId="{E340A342-E15C-4693-9008-4EBBF7D51DE7}" destId="{FC83E2CC-7CBA-4486-884C-C5CB378D3506}" srcOrd="0" destOrd="0" presId="urn:microsoft.com/office/officeart/2005/8/layout/pList1"/>
    <dgm:cxn modelId="{E1256242-47AE-4E39-B5C4-936D2FAEC68B}" type="presOf" srcId="{2C0158E2-7484-42E4-8165-756363A4F3F9}" destId="{DC839D33-B93B-4FA3-B9AA-8F71A713E062}" srcOrd="0" destOrd="0" presId="urn:microsoft.com/office/officeart/2005/8/layout/pList1"/>
    <dgm:cxn modelId="{24380D44-67F9-47CE-8066-072A3A178636}" type="presOf" srcId="{355DD94E-A741-495B-A2B8-1F9B5670ED01}" destId="{0735907B-58F6-439E-B13B-D9183F4AFE07}" srcOrd="0" destOrd="0" presId="urn:microsoft.com/office/officeart/2005/8/layout/pList1"/>
    <dgm:cxn modelId="{77C37955-88B6-43DA-A606-EB729F911978}" srcId="{D1283581-DC7A-4E48-9929-92C67EE4C7C8}" destId="{790BEF73-0B88-44F9-900E-5B31E158074F}" srcOrd="2" destOrd="0" parTransId="{979006D3-1C11-4BB1-A3F3-576B7CA73C30}" sibTransId="{E340A342-E15C-4693-9008-4EBBF7D51DE7}"/>
    <dgm:cxn modelId="{A0F2397C-9905-42C4-AFA3-8388640C0FC3}" srcId="{D1283581-DC7A-4E48-9929-92C67EE4C7C8}" destId="{355DD94E-A741-495B-A2B8-1F9B5670ED01}" srcOrd="3" destOrd="0" parTransId="{F6D98DB8-FB32-45D0-AAAA-048442B604BD}" sibTransId="{8E577A89-6FEB-4799-8E32-08A2FBC58A67}"/>
    <dgm:cxn modelId="{8B75B7C1-A87B-4542-AE5D-E5DE7B34A242}" type="presOf" srcId="{D1283581-DC7A-4E48-9929-92C67EE4C7C8}" destId="{C121D53C-9447-408A-9D98-2D4136D3FA19}" srcOrd="0" destOrd="0" presId="urn:microsoft.com/office/officeart/2005/8/layout/pList1"/>
    <dgm:cxn modelId="{536204C3-13F5-4E7A-A1AC-A1BCB34653E1}" type="presOf" srcId="{8E577A89-6FEB-4799-8E32-08A2FBC58A67}" destId="{B4918E14-84C2-4A18-AE2D-6959B13E50CC}" srcOrd="0" destOrd="0" presId="urn:microsoft.com/office/officeart/2005/8/layout/pList1"/>
    <dgm:cxn modelId="{16E79CCA-DA40-4DC5-858D-D013A395196A}" type="presOf" srcId="{790BEF73-0B88-44F9-900E-5B31E158074F}" destId="{0B35C64D-C6DE-4E21-A6B2-6ACD78F0AA5C}" srcOrd="0" destOrd="0" presId="urn:microsoft.com/office/officeart/2005/8/layout/pList1"/>
    <dgm:cxn modelId="{C1F098F6-D9AC-4F8C-93DD-BD27A0F9632F}" type="presOf" srcId="{50043327-E67C-44AF-881C-600E4A3CE43F}" destId="{5BAA7BEC-4681-455E-874D-46C2CC9F39B8}" srcOrd="0" destOrd="0" presId="urn:microsoft.com/office/officeart/2005/8/layout/pList1"/>
    <dgm:cxn modelId="{D596E1D1-7AEE-4894-8A26-8F733C2E4204}" type="presParOf" srcId="{C121D53C-9447-408A-9D98-2D4136D3FA19}" destId="{218B2219-1151-44C4-AA6E-9F069710BBD0}" srcOrd="0" destOrd="0" presId="urn:microsoft.com/office/officeart/2005/8/layout/pList1"/>
    <dgm:cxn modelId="{C103DF45-0D8C-407B-B929-F2ABAD1288B9}" type="presParOf" srcId="{218B2219-1151-44C4-AA6E-9F069710BBD0}" destId="{90428A02-DA68-43C6-843E-3EFABFCB8478}" srcOrd="0" destOrd="0" presId="urn:microsoft.com/office/officeart/2005/8/layout/pList1"/>
    <dgm:cxn modelId="{78A6F063-A727-4214-8BDA-33F428D6B331}" type="presParOf" srcId="{218B2219-1151-44C4-AA6E-9F069710BBD0}" destId="{BF02BB9B-5529-4DD2-B289-B170DA16111F}" srcOrd="1" destOrd="0" presId="urn:microsoft.com/office/officeart/2005/8/layout/pList1"/>
    <dgm:cxn modelId="{4B1236D4-B624-480F-AA6D-3E81678160D4}" type="presParOf" srcId="{C121D53C-9447-408A-9D98-2D4136D3FA19}" destId="{5BAA7BEC-4681-455E-874D-46C2CC9F39B8}" srcOrd="1" destOrd="0" presId="urn:microsoft.com/office/officeart/2005/8/layout/pList1"/>
    <dgm:cxn modelId="{848DE1AA-F68A-4CD6-88FB-4DBC2F219AB7}" type="presParOf" srcId="{C121D53C-9447-408A-9D98-2D4136D3FA19}" destId="{8F73854A-5C63-41FE-B601-B17C3316751D}" srcOrd="2" destOrd="0" presId="urn:microsoft.com/office/officeart/2005/8/layout/pList1"/>
    <dgm:cxn modelId="{A1A99AE6-78B4-4BA0-8727-05562156BE38}" type="presParOf" srcId="{8F73854A-5C63-41FE-B601-B17C3316751D}" destId="{02014581-41F1-43EC-8F19-7602628D085C}" srcOrd="0" destOrd="0" presId="urn:microsoft.com/office/officeart/2005/8/layout/pList1"/>
    <dgm:cxn modelId="{C379EEB7-7350-4CEC-AD21-5163FB2CCC3F}" type="presParOf" srcId="{8F73854A-5C63-41FE-B601-B17C3316751D}" destId="{DA78CCC6-3E90-4D72-8EEB-1F3148CFE27F}" srcOrd="1" destOrd="0" presId="urn:microsoft.com/office/officeart/2005/8/layout/pList1"/>
    <dgm:cxn modelId="{2B3B4D9F-7881-4777-B760-4EB18D04A875}" type="presParOf" srcId="{C121D53C-9447-408A-9D98-2D4136D3FA19}" destId="{DC839D33-B93B-4FA3-B9AA-8F71A713E062}" srcOrd="3" destOrd="0" presId="urn:microsoft.com/office/officeart/2005/8/layout/pList1"/>
    <dgm:cxn modelId="{D95A6339-ED7B-4BF4-8943-346DF9A758CD}" type="presParOf" srcId="{C121D53C-9447-408A-9D98-2D4136D3FA19}" destId="{24AF1C15-5788-404E-B3A1-8C97357D23C7}" srcOrd="4" destOrd="0" presId="urn:microsoft.com/office/officeart/2005/8/layout/pList1"/>
    <dgm:cxn modelId="{1231B18E-F1D7-4984-90FE-132BC83A4540}" type="presParOf" srcId="{24AF1C15-5788-404E-B3A1-8C97357D23C7}" destId="{61583E2C-A2F6-4AE9-8213-5ABF41ECBFA0}" srcOrd="0" destOrd="0" presId="urn:microsoft.com/office/officeart/2005/8/layout/pList1"/>
    <dgm:cxn modelId="{594DB68B-F6AD-443D-B674-C7F8B12B6F95}" type="presParOf" srcId="{24AF1C15-5788-404E-B3A1-8C97357D23C7}" destId="{0B35C64D-C6DE-4E21-A6B2-6ACD78F0AA5C}" srcOrd="1" destOrd="0" presId="urn:microsoft.com/office/officeart/2005/8/layout/pList1"/>
    <dgm:cxn modelId="{07527160-3505-4E8C-9D72-FBF51DA5CAC5}" type="presParOf" srcId="{C121D53C-9447-408A-9D98-2D4136D3FA19}" destId="{FC83E2CC-7CBA-4486-884C-C5CB378D3506}" srcOrd="5" destOrd="0" presId="urn:microsoft.com/office/officeart/2005/8/layout/pList1"/>
    <dgm:cxn modelId="{43E37F33-4929-4560-BBF9-B3407EBEFF5C}" type="presParOf" srcId="{C121D53C-9447-408A-9D98-2D4136D3FA19}" destId="{01EA005D-3154-426E-B628-92FDF69D5F64}" srcOrd="6" destOrd="0" presId="urn:microsoft.com/office/officeart/2005/8/layout/pList1"/>
    <dgm:cxn modelId="{7A08F299-013C-4E1C-AE4B-678D22F929FA}" type="presParOf" srcId="{01EA005D-3154-426E-B628-92FDF69D5F64}" destId="{410D03FF-188D-4801-A60D-D966BD08EE31}" srcOrd="0" destOrd="0" presId="urn:microsoft.com/office/officeart/2005/8/layout/pList1"/>
    <dgm:cxn modelId="{EBC112D3-D123-4111-AF3A-C5FA89070531}" type="presParOf" srcId="{01EA005D-3154-426E-B628-92FDF69D5F64}" destId="{0735907B-58F6-439E-B13B-D9183F4AFE07}" srcOrd="1" destOrd="0" presId="urn:microsoft.com/office/officeart/2005/8/layout/pList1"/>
    <dgm:cxn modelId="{AB7047C3-D156-40BC-96AC-FC563B5ADBB3}" type="presParOf" srcId="{C121D53C-9447-408A-9D98-2D4136D3FA19}" destId="{B4918E14-84C2-4A18-AE2D-6959B13E50CC}" srcOrd="7" destOrd="0" presId="urn:microsoft.com/office/officeart/2005/8/layout/pList1"/>
    <dgm:cxn modelId="{3FFE8127-44F3-40DF-B8A7-B15FDDC1D6F3}" type="presParOf" srcId="{C121D53C-9447-408A-9D98-2D4136D3FA19}" destId="{60728C94-1CF7-46DE-B80C-A851667537F9}" srcOrd="8" destOrd="0" presId="urn:microsoft.com/office/officeart/2005/8/layout/pList1"/>
    <dgm:cxn modelId="{9944384F-0242-46ED-864F-A03CE9733552}" type="presParOf" srcId="{60728C94-1CF7-46DE-B80C-A851667537F9}" destId="{59CBEA0A-D3DA-4D14-BEDE-AE760E19BD92}" srcOrd="0" destOrd="0" presId="urn:microsoft.com/office/officeart/2005/8/layout/pList1"/>
    <dgm:cxn modelId="{016A603F-4ACB-40FB-98BD-E0168B29B43D}" type="presParOf" srcId="{60728C94-1CF7-46DE-B80C-A851667537F9}" destId="{C89347A6-4668-4884-82A6-F2EA70D8BAA5}" srcOrd="1" destOrd="0" presId="urn:microsoft.com/office/officeart/2005/8/layout/p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53D68B-7FD5-4928-AC0A-97BFA6C7089E}" type="doc">
      <dgm:prSet loTypeId="urn:microsoft.com/office/officeart/2005/8/layout/hList7" loCatId="list" qsTypeId="urn:microsoft.com/office/officeart/2005/8/quickstyle/simple5" qsCatId="simple" csTypeId="urn:microsoft.com/office/officeart/2005/8/colors/accent5_1" csCatId="accent5" phldr="1"/>
      <dgm:spPr/>
    </dgm:pt>
    <dgm:pt modelId="{C6B9269B-CC38-40D1-A23B-2A0D616CDE6F}">
      <dgm:prSet phldrT="[Text]" custT="1"/>
      <dgm:spPr>
        <a:gradFill rotWithShape="0">
          <a:gsLst>
            <a:gs pos="0">
              <a:schemeClr val="accent5"/>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gradFill>
      </dgm:spPr>
      <dgm:t>
        <a:bodyPr/>
        <a:lstStyle/>
        <a:p>
          <a:r>
            <a:rPr lang="en-US" sz="4000" dirty="0"/>
            <a:t>Stream 1</a:t>
          </a:r>
        </a:p>
        <a:p>
          <a:r>
            <a:rPr lang="en-US" sz="1800" dirty="0"/>
            <a:t>On-grid SMRs in the short term to provide a clean and innovative energy option</a:t>
          </a:r>
          <a:r>
            <a:rPr lang="en-US" sz="1800" b="1" dirty="0"/>
            <a:t> </a:t>
          </a:r>
          <a:endParaRPr lang="en-CA" sz="1800" dirty="0"/>
        </a:p>
      </dgm:t>
    </dgm:pt>
    <dgm:pt modelId="{7BDC50B7-7FF9-4B1F-AEFF-AD506F397FB5}" type="parTrans" cxnId="{45B70C46-EFCC-42CD-83EF-E98AAFD651BD}">
      <dgm:prSet/>
      <dgm:spPr/>
      <dgm:t>
        <a:bodyPr/>
        <a:lstStyle/>
        <a:p>
          <a:endParaRPr lang="en-CA"/>
        </a:p>
      </dgm:t>
    </dgm:pt>
    <dgm:pt modelId="{B904FB15-0698-45C5-920F-8DB661EF3F54}" type="sibTrans" cxnId="{45B70C46-EFCC-42CD-83EF-E98AAFD651BD}">
      <dgm:prSet/>
      <dgm:spPr/>
      <dgm:t>
        <a:bodyPr/>
        <a:lstStyle/>
        <a:p>
          <a:endParaRPr lang="en-CA"/>
        </a:p>
      </dgm:t>
    </dgm:pt>
    <dgm:pt modelId="{AC8B04C1-8D77-4CFA-9A7D-3FBAE8F77E9D}">
      <dgm:prSet phldrT="[Text]" custT="1"/>
      <dgm:spPr>
        <a:gradFill rotWithShape="0">
          <a:gsLst>
            <a:gs pos="0">
              <a:schemeClr val="accent5"/>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gradFill>
      </dgm:spPr>
      <dgm:t>
        <a:bodyPr/>
        <a:lstStyle/>
        <a:p>
          <a:r>
            <a:rPr lang="en-US" sz="4000" dirty="0"/>
            <a:t>Stream 2</a:t>
          </a:r>
        </a:p>
        <a:p>
          <a:r>
            <a:rPr lang="en-US" sz="1800" dirty="0"/>
            <a:t>On-grid advanced reactor designs to reduce nuclear by-products</a:t>
          </a:r>
          <a:endParaRPr lang="en-CA" sz="1800" dirty="0"/>
        </a:p>
      </dgm:t>
    </dgm:pt>
    <dgm:pt modelId="{DAAE86E9-50B1-4E60-BECD-1455B98183F2}" type="parTrans" cxnId="{BB3F922B-9BE9-4D7C-A1A9-D4EEA801AB0D}">
      <dgm:prSet/>
      <dgm:spPr/>
      <dgm:t>
        <a:bodyPr/>
        <a:lstStyle/>
        <a:p>
          <a:endParaRPr lang="en-CA"/>
        </a:p>
      </dgm:t>
    </dgm:pt>
    <dgm:pt modelId="{301003F3-EAC0-418A-9976-8FFCBC1B8CCD}" type="sibTrans" cxnId="{BB3F922B-9BE9-4D7C-A1A9-D4EEA801AB0D}">
      <dgm:prSet/>
      <dgm:spPr/>
      <dgm:t>
        <a:bodyPr/>
        <a:lstStyle/>
        <a:p>
          <a:endParaRPr lang="en-CA"/>
        </a:p>
      </dgm:t>
    </dgm:pt>
    <dgm:pt modelId="{07FE4724-C02B-4BA5-A4BF-167283D2C648}">
      <dgm:prSet phldrT="[Text]" custT="1"/>
      <dgm:spPr>
        <a:gradFill rotWithShape="0">
          <a:gsLst>
            <a:gs pos="0">
              <a:schemeClr val="accent5"/>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gradFill>
      </dgm:spPr>
      <dgm:t>
        <a:bodyPr/>
        <a:lstStyle/>
        <a:p>
          <a:r>
            <a:rPr lang="en-US" sz="4000" dirty="0"/>
            <a:t>Stream 3</a:t>
          </a:r>
        </a:p>
        <a:p>
          <a:r>
            <a:rPr lang="en-US" sz="1800" dirty="0"/>
            <a:t>Micro SMRs for heat and electricity generation and remote applications</a:t>
          </a:r>
        </a:p>
      </dgm:t>
    </dgm:pt>
    <dgm:pt modelId="{DB71AF0C-F168-4EAD-9AAC-F14B3692E317}" type="parTrans" cxnId="{75E34F7A-6B45-4410-B487-F4943F1B52B7}">
      <dgm:prSet/>
      <dgm:spPr/>
      <dgm:t>
        <a:bodyPr/>
        <a:lstStyle/>
        <a:p>
          <a:endParaRPr lang="en-CA"/>
        </a:p>
      </dgm:t>
    </dgm:pt>
    <dgm:pt modelId="{89F7302F-22AB-4C36-A4B2-CE48DF0E33A5}" type="sibTrans" cxnId="{75E34F7A-6B45-4410-B487-F4943F1B52B7}">
      <dgm:prSet/>
      <dgm:spPr/>
      <dgm:t>
        <a:bodyPr/>
        <a:lstStyle/>
        <a:p>
          <a:endParaRPr lang="en-CA"/>
        </a:p>
      </dgm:t>
    </dgm:pt>
    <dgm:pt modelId="{F2FF7079-36E1-4CD7-9414-DCE9D42B79BD}" type="pres">
      <dgm:prSet presAssocID="{9F53D68B-7FD5-4928-AC0A-97BFA6C7089E}" presName="Name0" presStyleCnt="0">
        <dgm:presLayoutVars>
          <dgm:dir/>
          <dgm:resizeHandles val="exact"/>
        </dgm:presLayoutVars>
      </dgm:prSet>
      <dgm:spPr/>
    </dgm:pt>
    <dgm:pt modelId="{98B49DD3-E960-41C6-A132-A2BB2B78B0A4}" type="pres">
      <dgm:prSet presAssocID="{9F53D68B-7FD5-4928-AC0A-97BFA6C7089E}" presName="fgShape" presStyleLbl="fgShp" presStyleIdx="0" presStyleCnt="1" custLinFactNeighborX="-904" custLinFactNeighborY="13019"/>
      <dgm:spPr/>
    </dgm:pt>
    <dgm:pt modelId="{BC5C5F53-6F6E-4052-9895-EFC59EA83724}" type="pres">
      <dgm:prSet presAssocID="{9F53D68B-7FD5-4928-AC0A-97BFA6C7089E}" presName="linComp" presStyleCnt="0"/>
      <dgm:spPr/>
    </dgm:pt>
    <dgm:pt modelId="{80119B83-F9AC-4B43-9F90-B2536250BFBE}" type="pres">
      <dgm:prSet presAssocID="{C6B9269B-CC38-40D1-A23B-2A0D616CDE6F}" presName="compNode" presStyleCnt="0"/>
      <dgm:spPr/>
    </dgm:pt>
    <dgm:pt modelId="{FB6DB01D-FDF3-4AAC-A262-01A5DEEC347C}" type="pres">
      <dgm:prSet presAssocID="{C6B9269B-CC38-40D1-A23B-2A0D616CDE6F}" presName="bkgdShape" presStyleLbl="node1" presStyleIdx="0" presStyleCnt="3" custLinFactNeighborX="-546" custLinFactNeighborY="-440"/>
      <dgm:spPr/>
    </dgm:pt>
    <dgm:pt modelId="{3954144A-2845-4A58-857E-7D8CECD7BB6F}" type="pres">
      <dgm:prSet presAssocID="{C6B9269B-CC38-40D1-A23B-2A0D616CDE6F}" presName="nodeTx" presStyleLbl="node1" presStyleIdx="0" presStyleCnt="3">
        <dgm:presLayoutVars>
          <dgm:bulletEnabled val="1"/>
        </dgm:presLayoutVars>
      </dgm:prSet>
      <dgm:spPr/>
    </dgm:pt>
    <dgm:pt modelId="{30300CB0-5159-412F-95F8-FDC6099706C8}" type="pres">
      <dgm:prSet presAssocID="{C6B9269B-CC38-40D1-A23B-2A0D616CDE6F}" presName="invisiNode" presStyleLbl="node1" presStyleIdx="0" presStyleCnt="3"/>
      <dgm:spPr/>
    </dgm:pt>
    <dgm:pt modelId="{24BDC8D6-AB2A-43FE-BD20-C05741534393}" type="pres">
      <dgm:prSet presAssocID="{C6B9269B-CC38-40D1-A23B-2A0D616CDE6F}" presName="imagNode" presStyleLbl="fgImgPlace1" presStyleIdx="0" presStyleCnt="3"/>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849" r="-70151"/>
          </a:stretch>
        </a:blipFill>
      </dgm:spPr>
    </dgm:pt>
    <dgm:pt modelId="{36936C09-A980-47C5-B768-52E2B4ECAF27}" type="pres">
      <dgm:prSet presAssocID="{B904FB15-0698-45C5-920F-8DB661EF3F54}" presName="sibTrans" presStyleLbl="sibTrans2D1" presStyleIdx="0" presStyleCnt="0"/>
      <dgm:spPr/>
    </dgm:pt>
    <dgm:pt modelId="{93045AA3-32B7-4150-866A-FA776D8F1CE8}" type="pres">
      <dgm:prSet presAssocID="{AC8B04C1-8D77-4CFA-9A7D-3FBAE8F77E9D}" presName="compNode" presStyleCnt="0"/>
      <dgm:spPr/>
    </dgm:pt>
    <dgm:pt modelId="{4D9DC079-5304-4506-8CBF-AA457C8D8BA4}" type="pres">
      <dgm:prSet presAssocID="{AC8B04C1-8D77-4CFA-9A7D-3FBAE8F77E9D}" presName="bkgdShape" presStyleLbl="node1" presStyleIdx="1" presStyleCnt="3" custLinFactNeighborX="455"/>
      <dgm:spPr/>
    </dgm:pt>
    <dgm:pt modelId="{1272E86E-51C7-4A0D-A66B-F1EE65ED82F5}" type="pres">
      <dgm:prSet presAssocID="{AC8B04C1-8D77-4CFA-9A7D-3FBAE8F77E9D}" presName="nodeTx" presStyleLbl="node1" presStyleIdx="1" presStyleCnt="3">
        <dgm:presLayoutVars>
          <dgm:bulletEnabled val="1"/>
        </dgm:presLayoutVars>
      </dgm:prSet>
      <dgm:spPr/>
    </dgm:pt>
    <dgm:pt modelId="{29142159-0D2D-49E8-9C99-3CEEF3066E89}" type="pres">
      <dgm:prSet presAssocID="{AC8B04C1-8D77-4CFA-9A7D-3FBAE8F77E9D}" presName="invisiNode" presStyleLbl="node1" presStyleIdx="1" presStyleCnt="3"/>
      <dgm:spPr/>
    </dgm:pt>
    <dgm:pt modelId="{C28E4B15-F1F2-47C6-BAC9-180DE98759DF}" type="pres">
      <dgm:prSet presAssocID="{AC8B04C1-8D77-4CFA-9A7D-3FBAE8F77E9D}" presName="imagNode" presStyleLbl="fgImgPlace1" presStyleIdx="1" presStyleCnt="3"/>
      <dgm:spPr>
        <a:blipFill>
          <a:blip xmlns:r="http://schemas.openxmlformats.org/officeDocument/2006/relationships" r:embed="rId2"/>
          <a:srcRect/>
          <a:stretch>
            <a:fillRect/>
          </a:stretch>
        </a:blipFill>
      </dgm:spPr>
    </dgm:pt>
    <dgm:pt modelId="{096CF847-0BB1-4AE0-BB2B-80E50EA8A120}" type="pres">
      <dgm:prSet presAssocID="{301003F3-EAC0-418A-9976-8FFCBC1B8CCD}" presName="sibTrans" presStyleLbl="sibTrans2D1" presStyleIdx="0" presStyleCnt="0"/>
      <dgm:spPr/>
    </dgm:pt>
    <dgm:pt modelId="{C55E6632-0033-428C-A710-5663BC7A4845}" type="pres">
      <dgm:prSet presAssocID="{07FE4724-C02B-4BA5-A4BF-167283D2C648}" presName="compNode" presStyleCnt="0"/>
      <dgm:spPr/>
    </dgm:pt>
    <dgm:pt modelId="{7453EC6B-08D0-40DF-8E59-23E401B5D700}" type="pres">
      <dgm:prSet presAssocID="{07FE4724-C02B-4BA5-A4BF-167283D2C648}" presName="bkgdShape" presStyleLbl="node1" presStyleIdx="2" presStyleCnt="3"/>
      <dgm:spPr/>
    </dgm:pt>
    <dgm:pt modelId="{C6435E6D-E65F-4B0C-B0D7-83C92949F397}" type="pres">
      <dgm:prSet presAssocID="{07FE4724-C02B-4BA5-A4BF-167283D2C648}" presName="nodeTx" presStyleLbl="node1" presStyleIdx="2" presStyleCnt="3">
        <dgm:presLayoutVars>
          <dgm:bulletEnabled val="1"/>
        </dgm:presLayoutVars>
      </dgm:prSet>
      <dgm:spPr/>
    </dgm:pt>
    <dgm:pt modelId="{915AE7B6-B64A-4BBE-A639-5A778B94E829}" type="pres">
      <dgm:prSet presAssocID="{07FE4724-C02B-4BA5-A4BF-167283D2C648}" presName="invisiNode" presStyleLbl="node1" presStyleIdx="2" presStyleCnt="3"/>
      <dgm:spPr/>
    </dgm:pt>
    <dgm:pt modelId="{2C3CF674-00A5-45C2-9BAD-40CAD6C5ECB6}" type="pres">
      <dgm:prSet presAssocID="{07FE4724-C02B-4BA5-A4BF-167283D2C648}"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pt>
  </dgm:ptLst>
  <dgm:cxnLst>
    <dgm:cxn modelId="{2C35471F-6472-41A8-8521-05771DBB12E3}" type="presOf" srcId="{AC8B04C1-8D77-4CFA-9A7D-3FBAE8F77E9D}" destId="{4D9DC079-5304-4506-8CBF-AA457C8D8BA4}" srcOrd="0" destOrd="0" presId="urn:microsoft.com/office/officeart/2005/8/layout/hList7"/>
    <dgm:cxn modelId="{BB3F922B-9BE9-4D7C-A1A9-D4EEA801AB0D}" srcId="{9F53D68B-7FD5-4928-AC0A-97BFA6C7089E}" destId="{AC8B04C1-8D77-4CFA-9A7D-3FBAE8F77E9D}" srcOrd="1" destOrd="0" parTransId="{DAAE86E9-50B1-4E60-BECD-1455B98183F2}" sibTransId="{301003F3-EAC0-418A-9976-8FFCBC1B8CCD}"/>
    <dgm:cxn modelId="{A37B805E-031E-4674-B175-ADB87B0AC66C}" type="presOf" srcId="{9F53D68B-7FD5-4928-AC0A-97BFA6C7089E}" destId="{F2FF7079-36E1-4CD7-9414-DCE9D42B79BD}" srcOrd="0" destOrd="0" presId="urn:microsoft.com/office/officeart/2005/8/layout/hList7"/>
    <dgm:cxn modelId="{5280E45E-67E0-4E26-8868-9F748077AC3C}" type="presOf" srcId="{AC8B04C1-8D77-4CFA-9A7D-3FBAE8F77E9D}" destId="{1272E86E-51C7-4A0D-A66B-F1EE65ED82F5}" srcOrd="1" destOrd="0" presId="urn:microsoft.com/office/officeart/2005/8/layout/hList7"/>
    <dgm:cxn modelId="{55D56643-28BA-4490-B725-FC9B2673CA02}" type="presOf" srcId="{B904FB15-0698-45C5-920F-8DB661EF3F54}" destId="{36936C09-A980-47C5-B768-52E2B4ECAF27}" srcOrd="0" destOrd="0" presId="urn:microsoft.com/office/officeart/2005/8/layout/hList7"/>
    <dgm:cxn modelId="{45B70C46-EFCC-42CD-83EF-E98AAFD651BD}" srcId="{9F53D68B-7FD5-4928-AC0A-97BFA6C7089E}" destId="{C6B9269B-CC38-40D1-A23B-2A0D616CDE6F}" srcOrd="0" destOrd="0" parTransId="{7BDC50B7-7FF9-4B1F-AEFF-AD506F397FB5}" sibTransId="{B904FB15-0698-45C5-920F-8DB661EF3F54}"/>
    <dgm:cxn modelId="{1E91A253-A165-443D-88DC-F238693B9B39}" type="presOf" srcId="{C6B9269B-CC38-40D1-A23B-2A0D616CDE6F}" destId="{3954144A-2845-4A58-857E-7D8CECD7BB6F}" srcOrd="1" destOrd="0" presId="urn:microsoft.com/office/officeart/2005/8/layout/hList7"/>
    <dgm:cxn modelId="{75E34F7A-6B45-4410-B487-F4943F1B52B7}" srcId="{9F53D68B-7FD5-4928-AC0A-97BFA6C7089E}" destId="{07FE4724-C02B-4BA5-A4BF-167283D2C648}" srcOrd="2" destOrd="0" parTransId="{DB71AF0C-F168-4EAD-9AAC-F14B3692E317}" sibTransId="{89F7302F-22AB-4C36-A4B2-CE48DF0E33A5}"/>
    <dgm:cxn modelId="{F26ED393-1D4E-4093-927B-98F5E01F8B63}" type="presOf" srcId="{C6B9269B-CC38-40D1-A23B-2A0D616CDE6F}" destId="{FB6DB01D-FDF3-4AAC-A262-01A5DEEC347C}" srcOrd="0" destOrd="0" presId="urn:microsoft.com/office/officeart/2005/8/layout/hList7"/>
    <dgm:cxn modelId="{1AC98EF0-52FA-4DA9-ACFF-2A52FF8C5254}" type="presOf" srcId="{301003F3-EAC0-418A-9976-8FFCBC1B8CCD}" destId="{096CF847-0BB1-4AE0-BB2B-80E50EA8A120}" srcOrd="0" destOrd="0" presId="urn:microsoft.com/office/officeart/2005/8/layout/hList7"/>
    <dgm:cxn modelId="{73FBF9F5-E8C2-4CEE-B41C-AAA23682A116}" type="presOf" srcId="{07FE4724-C02B-4BA5-A4BF-167283D2C648}" destId="{C6435E6D-E65F-4B0C-B0D7-83C92949F397}" srcOrd="1" destOrd="0" presId="urn:microsoft.com/office/officeart/2005/8/layout/hList7"/>
    <dgm:cxn modelId="{CE3DF9FF-6DA8-4DFD-B6CB-4FB9AAF87C99}" type="presOf" srcId="{07FE4724-C02B-4BA5-A4BF-167283D2C648}" destId="{7453EC6B-08D0-40DF-8E59-23E401B5D700}" srcOrd="0" destOrd="0" presId="urn:microsoft.com/office/officeart/2005/8/layout/hList7"/>
    <dgm:cxn modelId="{E6E714A8-273C-4BE8-BA79-BE36554C15AC}" type="presParOf" srcId="{F2FF7079-36E1-4CD7-9414-DCE9D42B79BD}" destId="{98B49DD3-E960-41C6-A132-A2BB2B78B0A4}" srcOrd="0" destOrd="0" presId="urn:microsoft.com/office/officeart/2005/8/layout/hList7"/>
    <dgm:cxn modelId="{3E768C55-A2F9-4B36-AF0B-4CA1E9BCCEB8}" type="presParOf" srcId="{F2FF7079-36E1-4CD7-9414-DCE9D42B79BD}" destId="{BC5C5F53-6F6E-4052-9895-EFC59EA83724}" srcOrd="1" destOrd="0" presId="urn:microsoft.com/office/officeart/2005/8/layout/hList7"/>
    <dgm:cxn modelId="{74557802-FAF3-4D26-9A27-FB4110E21DA1}" type="presParOf" srcId="{BC5C5F53-6F6E-4052-9895-EFC59EA83724}" destId="{80119B83-F9AC-4B43-9F90-B2536250BFBE}" srcOrd="0" destOrd="0" presId="urn:microsoft.com/office/officeart/2005/8/layout/hList7"/>
    <dgm:cxn modelId="{50C9FB30-BFED-479B-8B83-936424E5937B}" type="presParOf" srcId="{80119B83-F9AC-4B43-9F90-B2536250BFBE}" destId="{FB6DB01D-FDF3-4AAC-A262-01A5DEEC347C}" srcOrd="0" destOrd="0" presId="urn:microsoft.com/office/officeart/2005/8/layout/hList7"/>
    <dgm:cxn modelId="{7C1BC89D-A3E0-48E2-8980-C89B2AC85D32}" type="presParOf" srcId="{80119B83-F9AC-4B43-9F90-B2536250BFBE}" destId="{3954144A-2845-4A58-857E-7D8CECD7BB6F}" srcOrd="1" destOrd="0" presId="urn:microsoft.com/office/officeart/2005/8/layout/hList7"/>
    <dgm:cxn modelId="{67B06436-6668-4554-AE18-912BB245861B}" type="presParOf" srcId="{80119B83-F9AC-4B43-9F90-B2536250BFBE}" destId="{30300CB0-5159-412F-95F8-FDC6099706C8}" srcOrd="2" destOrd="0" presId="urn:microsoft.com/office/officeart/2005/8/layout/hList7"/>
    <dgm:cxn modelId="{6E91E574-5670-4362-9FA1-2156F15BB14F}" type="presParOf" srcId="{80119B83-F9AC-4B43-9F90-B2536250BFBE}" destId="{24BDC8D6-AB2A-43FE-BD20-C05741534393}" srcOrd="3" destOrd="0" presId="urn:microsoft.com/office/officeart/2005/8/layout/hList7"/>
    <dgm:cxn modelId="{A9ABB931-AA25-4B9C-A209-F91018818652}" type="presParOf" srcId="{BC5C5F53-6F6E-4052-9895-EFC59EA83724}" destId="{36936C09-A980-47C5-B768-52E2B4ECAF27}" srcOrd="1" destOrd="0" presId="urn:microsoft.com/office/officeart/2005/8/layout/hList7"/>
    <dgm:cxn modelId="{6AB9BD0C-DCEB-46D2-9DAD-996903F80C0A}" type="presParOf" srcId="{BC5C5F53-6F6E-4052-9895-EFC59EA83724}" destId="{93045AA3-32B7-4150-866A-FA776D8F1CE8}" srcOrd="2" destOrd="0" presId="urn:microsoft.com/office/officeart/2005/8/layout/hList7"/>
    <dgm:cxn modelId="{626D45AA-644E-402F-9671-DF470D8E85AA}" type="presParOf" srcId="{93045AA3-32B7-4150-866A-FA776D8F1CE8}" destId="{4D9DC079-5304-4506-8CBF-AA457C8D8BA4}" srcOrd="0" destOrd="0" presId="urn:microsoft.com/office/officeart/2005/8/layout/hList7"/>
    <dgm:cxn modelId="{F14CB3B9-F0BC-467B-9C8E-551B038601C9}" type="presParOf" srcId="{93045AA3-32B7-4150-866A-FA776D8F1CE8}" destId="{1272E86E-51C7-4A0D-A66B-F1EE65ED82F5}" srcOrd="1" destOrd="0" presId="urn:microsoft.com/office/officeart/2005/8/layout/hList7"/>
    <dgm:cxn modelId="{093A2C97-C918-4518-BC02-98D13C5E79B3}" type="presParOf" srcId="{93045AA3-32B7-4150-866A-FA776D8F1CE8}" destId="{29142159-0D2D-49E8-9C99-3CEEF3066E89}" srcOrd="2" destOrd="0" presId="urn:microsoft.com/office/officeart/2005/8/layout/hList7"/>
    <dgm:cxn modelId="{3E7E532A-ACF6-4A11-85DC-9A698254D51F}" type="presParOf" srcId="{93045AA3-32B7-4150-866A-FA776D8F1CE8}" destId="{C28E4B15-F1F2-47C6-BAC9-180DE98759DF}" srcOrd="3" destOrd="0" presId="urn:microsoft.com/office/officeart/2005/8/layout/hList7"/>
    <dgm:cxn modelId="{3CDAB29A-5351-40A4-B7CA-3BE5F78779D8}" type="presParOf" srcId="{BC5C5F53-6F6E-4052-9895-EFC59EA83724}" destId="{096CF847-0BB1-4AE0-BB2B-80E50EA8A120}" srcOrd="3" destOrd="0" presId="urn:microsoft.com/office/officeart/2005/8/layout/hList7"/>
    <dgm:cxn modelId="{A9960718-E11C-477D-A127-842048DE2596}" type="presParOf" srcId="{BC5C5F53-6F6E-4052-9895-EFC59EA83724}" destId="{C55E6632-0033-428C-A710-5663BC7A4845}" srcOrd="4" destOrd="0" presId="urn:microsoft.com/office/officeart/2005/8/layout/hList7"/>
    <dgm:cxn modelId="{0CC45913-03BF-4D51-9DC3-902329CE59C1}" type="presParOf" srcId="{C55E6632-0033-428C-A710-5663BC7A4845}" destId="{7453EC6B-08D0-40DF-8E59-23E401B5D700}" srcOrd="0" destOrd="0" presId="urn:microsoft.com/office/officeart/2005/8/layout/hList7"/>
    <dgm:cxn modelId="{C25ED272-BE62-41CE-AD1B-EA8DCD9DD4CE}" type="presParOf" srcId="{C55E6632-0033-428C-A710-5663BC7A4845}" destId="{C6435E6D-E65F-4B0C-B0D7-83C92949F397}" srcOrd="1" destOrd="0" presId="urn:microsoft.com/office/officeart/2005/8/layout/hList7"/>
    <dgm:cxn modelId="{76CA70E2-DB8A-4169-A7FB-8EB416CD9F56}" type="presParOf" srcId="{C55E6632-0033-428C-A710-5663BC7A4845}" destId="{915AE7B6-B64A-4BBE-A639-5A778B94E829}" srcOrd="2" destOrd="0" presId="urn:microsoft.com/office/officeart/2005/8/layout/hList7"/>
    <dgm:cxn modelId="{9E39AF37-C2C0-4D01-A726-7945B5AFC14C}" type="presParOf" srcId="{C55E6632-0033-428C-A710-5663BC7A4845}" destId="{2C3CF674-00A5-45C2-9BAD-40CAD6C5ECB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6F0C6-996E-4ECD-BD56-A046B178FAE6}">
      <dsp:nvSpPr>
        <dsp:cNvPr id="0" name=""/>
        <dsp:cNvSpPr/>
      </dsp:nvSpPr>
      <dsp:spPr>
        <a:xfrm>
          <a:off x="1055" y="69566"/>
          <a:ext cx="1674634" cy="1153822"/>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ECA2E-A674-4C9C-BCBB-2BC8E8C4DF79}">
      <dsp:nvSpPr>
        <dsp:cNvPr id="0" name=""/>
        <dsp:cNvSpPr/>
      </dsp:nvSpPr>
      <dsp:spPr>
        <a:xfrm>
          <a:off x="1055" y="1223389"/>
          <a:ext cx="1674634" cy="621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Bruce Power</a:t>
          </a:r>
        </a:p>
      </dsp:txBody>
      <dsp:txXfrm>
        <a:off x="1055" y="1223389"/>
        <a:ext cx="1674634" cy="621289"/>
      </dsp:txXfrm>
    </dsp:sp>
    <dsp:sp modelId="{B552C8C2-2E3B-4529-94EA-D1FA4ED3DE13}">
      <dsp:nvSpPr>
        <dsp:cNvPr id="0" name=""/>
        <dsp:cNvSpPr/>
      </dsp:nvSpPr>
      <dsp:spPr>
        <a:xfrm>
          <a:off x="1799565" y="85616"/>
          <a:ext cx="1674634" cy="1153822"/>
        </a:xfrm>
        <a:prstGeom prst="roundRect">
          <a:avLst/>
        </a:prstGeom>
        <a:blipFill rotWithShape="1">
          <a:blip xmlns:r="http://schemas.openxmlformats.org/officeDocument/2006/relationships" r:embed="rId2"/>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BEF8C0-266E-48DB-BC41-BFBDE3552CA8}">
      <dsp:nvSpPr>
        <dsp:cNvPr id="0" name=""/>
        <dsp:cNvSpPr/>
      </dsp:nvSpPr>
      <dsp:spPr>
        <a:xfrm>
          <a:off x="1843223" y="1223389"/>
          <a:ext cx="1674634" cy="621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Canadian Nuclear Laboratories</a:t>
          </a:r>
        </a:p>
      </dsp:txBody>
      <dsp:txXfrm>
        <a:off x="1843223" y="1223389"/>
        <a:ext cx="1674634" cy="621289"/>
      </dsp:txXfrm>
    </dsp:sp>
    <dsp:sp modelId="{6DE19A0E-1235-45E2-BFA8-209D423FD8DB}">
      <dsp:nvSpPr>
        <dsp:cNvPr id="0" name=""/>
        <dsp:cNvSpPr/>
      </dsp:nvSpPr>
      <dsp:spPr>
        <a:xfrm>
          <a:off x="3685391" y="69566"/>
          <a:ext cx="1674634" cy="1153822"/>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70B49F-2DA4-4FAA-9965-63C40D28252F}">
      <dsp:nvSpPr>
        <dsp:cNvPr id="0" name=""/>
        <dsp:cNvSpPr/>
      </dsp:nvSpPr>
      <dsp:spPr>
        <a:xfrm>
          <a:off x="3685391" y="1223389"/>
          <a:ext cx="1674634" cy="621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New Brunswick Power</a:t>
          </a:r>
        </a:p>
      </dsp:txBody>
      <dsp:txXfrm>
        <a:off x="3685391" y="1223389"/>
        <a:ext cx="1674634" cy="621289"/>
      </dsp:txXfrm>
    </dsp:sp>
    <dsp:sp modelId="{62A7034D-7FBA-4EC6-B97B-EAACA2764030}">
      <dsp:nvSpPr>
        <dsp:cNvPr id="0" name=""/>
        <dsp:cNvSpPr/>
      </dsp:nvSpPr>
      <dsp:spPr>
        <a:xfrm>
          <a:off x="1055" y="2012142"/>
          <a:ext cx="1674634" cy="1153822"/>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410B0-9315-4371-BC08-AA790F0D3152}">
      <dsp:nvSpPr>
        <dsp:cNvPr id="0" name=""/>
        <dsp:cNvSpPr/>
      </dsp:nvSpPr>
      <dsp:spPr>
        <a:xfrm>
          <a:off x="1055" y="3165965"/>
          <a:ext cx="1674634" cy="621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Ontario Power Generation</a:t>
          </a:r>
        </a:p>
      </dsp:txBody>
      <dsp:txXfrm>
        <a:off x="1055" y="3165965"/>
        <a:ext cx="1674634" cy="621289"/>
      </dsp:txXfrm>
    </dsp:sp>
    <dsp:sp modelId="{3D1AB90D-8CAD-3445-980E-C162B79D2843}">
      <dsp:nvSpPr>
        <dsp:cNvPr id="0" name=""/>
        <dsp:cNvSpPr/>
      </dsp:nvSpPr>
      <dsp:spPr>
        <a:xfrm>
          <a:off x="1843223" y="2012142"/>
          <a:ext cx="1674634" cy="1153822"/>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04CF0-B404-7E47-862D-A8D8DBA86290}">
      <dsp:nvSpPr>
        <dsp:cNvPr id="0" name=""/>
        <dsp:cNvSpPr/>
      </dsp:nvSpPr>
      <dsp:spPr>
        <a:xfrm>
          <a:off x="1843223" y="3165965"/>
          <a:ext cx="1674634" cy="621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SaskPower</a:t>
          </a:r>
        </a:p>
      </dsp:txBody>
      <dsp:txXfrm>
        <a:off x="1843223" y="3165965"/>
        <a:ext cx="1674634" cy="621289"/>
      </dsp:txXfrm>
    </dsp:sp>
    <dsp:sp modelId="{AA72BE9D-C703-3346-8F15-2EFF55F627FE}">
      <dsp:nvSpPr>
        <dsp:cNvPr id="0" name=""/>
        <dsp:cNvSpPr/>
      </dsp:nvSpPr>
      <dsp:spPr>
        <a:xfrm>
          <a:off x="3685391" y="2012142"/>
          <a:ext cx="1674634" cy="1153822"/>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B2EF67-4916-6543-9497-6FB4BB706235}">
      <dsp:nvSpPr>
        <dsp:cNvPr id="0" name=""/>
        <dsp:cNvSpPr/>
      </dsp:nvSpPr>
      <dsp:spPr>
        <a:xfrm>
          <a:off x="3685391" y="3165965"/>
          <a:ext cx="1674634" cy="621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Saskatchewan Research Council</a:t>
          </a:r>
        </a:p>
      </dsp:txBody>
      <dsp:txXfrm>
        <a:off x="3685391" y="3165965"/>
        <a:ext cx="1674634" cy="621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28A02-DA68-43C6-843E-3EFABFCB8478}">
      <dsp:nvSpPr>
        <dsp:cNvPr id="0" name=""/>
        <dsp:cNvSpPr/>
      </dsp:nvSpPr>
      <dsp:spPr>
        <a:xfrm>
          <a:off x="1037" y="101210"/>
          <a:ext cx="1646126" cy="1134180"/>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2BB9B-5529-4DD2-B289-B170DA16111F}">
      <dsp:nvSpPr>
        <dsp:cNvPr id="0" name=""/>
        <dsp:cNvSpPr/>
      </dsp:nvSpPr>
      <dsp:spPr>
        <a:xfrm>
          <a:off x="1037" y="1235391"/>
          <a:ext cx="1646126" cy="610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CNNO, China</a:t>
          </a:r>
        </a:p>
      </dsp:txBody>
      <dsp:txXfrm>
        <a:off x="1037" y="1235391"/>
        <a:ext cx="1646126" cy="610712"/>
      </dsp:txXfrm>
    </dsp:sp>
    <dsp:sp modelId="{02014581-41F1-43EC-8F19-7602628D085C}">
      <dsp:nvSpPr>
        <dsp:cNvPr id="0" name=""/>
        <dsp:cNvSpPr/>
      </dsp:nvSpPr>
      <dsp:spPr>
        <a:xfrm>
          <a:off x="1811845" y="101210"/>
          <a:ext cx="1646126" cy="1134180"/>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8CCC6-3E90-4D72-8EEB-1F3148CFE27F}">
      <dsp:nvSpPr>
        <dsp:cNvPr id="0" name=""/>
        <dsp:cNvSpPr/>
      </dsp:nvSpPr>
      <dsp:spPr>
        <a:xfrm>
          <a:off x="1811845" y="1235391"/>
          <a:ext cx="1646126" cy="610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KHNP, Korea</a:t>
          </a:r>
        </a:p>
      </dsp:txBody>
      <dsp:txXfrm>
        <a:off x="1811845" y="1235391"/>
        <a:ext cx="1646126" cy="610712"/>
      </dsp:txXfrm>
    </dsp:sp>
    <dsp:sp modelId="{61583E2C-A2F6-4AE9-8213-5ABF41ECBFA0}">
      <dsp:nvSpPr>
        <dsp:cNvPr id="0" name=""/>
        <dsp:cNvSpPr/>
      </dsp:nvSpPr>
      <dsp:spPr>
        <a:xfrm>
          <a:off x="3622653" y="101210"/>
          <a:ext cx="1646126" cy="1134180"/>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35C64D-C6DE-4E21-A6B2-6ACD78F0AA5C}">
      <dsp:nvSpPr>
        <dsp:cNvPr id="0" name=""/>
        <dsp:cNvSpPr/>
      </dsp:nvSpPr>
      <dsp:spPr>
        <a:xfrm>
          <a:off x="3622653" y="1235391"/>
          <a:ext cx="1646126" cy="610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NASA, Argentina</a:t>
          </a:r>
        </a:p>
      </dsp:txBody>
      <dsp:txXfrm>
        <a:off x="3622653" y="1235391"/>
        <a:ext cx="1646126" cy="610712"/>
      </dsp:txXfrm>
    </dsp:sp>
    <dsp:sp modelId="{410D03FF-188D-4801-A60D-D966BD08EE31}">
      <dsp:nvSpPr>
        <dsp:cNvPr id="0" name=""/>
        <dsp:cNvSpPr/>
      </dsp:nvSpPr>
      <dsp:spPr>
        <a:xfrm>
          <a:off x="906441" y="2010716"/>
          <a:ext cx="1646126" cy="1134180"/>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35907B-58F6-439E-B13B-D9183F4AFE07}">
      <dsp:nvSpPr>
        <dsp:cNvPr id="0" name=""/>
        <dsp:cNvSpPr/>
      </dsp:nvSpPr>
      <dsp:spPr>
        <a:xfrm>
          <a:off x="906441" y="3144897"/>
          <a:ext cx="1646126" cy="610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NPCIL, India</a:t>
          </a:r>
        </a:p>
      </dsp:txBody>
      <dsp:txXfrm>
        <a:off x="906441" y="3144897"/>
        <a:ext cx="1646126" cy="610712"/>
      </dsp:txXfrm>
    </dsp:sp>
    <dsp:sp modelId="{59CBEA0A-D3DA-4D14-BEDE-AE760E19BD92}">
      <dsp:nvSpPr>
        <dsp:cNvPr id="0" name=""/>
        <dsp:cNvSpPr/>
      </dsp:nvSpPr>
      <dsp:spPr>
        <a:xfrm>
          <a:off x="2717249" y="2010716"/>
          <a:ext cx="1646126" cy="1134180"/>
        </a:xfrm>
        <a:prstGeom prst="round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9347A6-4668-4884-82A6-F2EA70D8BAA5}">
      <dsp:nvSpPr>
        <dsp:cNvPr id="0" name=""/>
        <dsp:cNvSpPr/>
      </dsp:nvSpPr>
      <dsp:spPr>
        <a:xfrm>
          <a:off x="2717249" y="3144897"/>
          <a:ext cx="1646126" cy="610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SNN, Romania</a:t>
          </a:r>
        </a:p>
      </dsp:txBody>
      <dsp:txXfrm>
        <a:off x="2717249" y="3144897"/>
        <a:ext cx="1646126" cy="6107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DB01D-FDF3-4AAC-A262-01A5DEEC347C}">
      <dsp:nvSpPr>
        <dsp:cNvPr id="0" name=""/>
        <dsp:cNvSpPr/>
      </dsp:nvSpPr>
      <dsp:spPr>
        <a:xfrm>
          <a:off x="0" y="0"/>
          <a:ext cx="3490808" cy="4736212"/>
        </a:xfrm>
        <a:prstGeom prst="roundRect">
          <a:avLst>
            <a:gd name="adj" fmla="val 10000"/>
          </a:avLst>
        </a:prstGeom>
        <a:gradFill rotWithShape="0">
          <a:gsLst>
            <a:gs pos="0">
              <a:schemeClr val="accent5"/>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Stream 1</a:t>
          </a:r>
        </a:p>
        <a:p>
          <a:pPr marL="0" lvl="0" indent="0" algn="ctr" defTabSz="1778000">
            <a:lnSpc>
              <a:spcPct val="90000"/>
            </a:lnSpc>
            <a:spcBef>
              <a:spcPct val="0"/>
            </a:spcBef>
            <a:spcAft>
              <a:spcPct val="35000"/>
            </a:spcAft>
            <a:buNone/>
          </a:pPr>
          <a:r>
            <a:rPr lang="en-US" sz="1800" kern="1200" dirty="0"/>
            <a:t>On-grid SMRs in the short term to provide a clean and innovative energy option</a:t>
          </a:r>
          <a:r>
            <a:rPr lang="en-US" sz="1800" b="1" kern="1200" dirty="0"/>
            <a:t> </a:t>
          </a:r>
          <a:endParaRPr lang="en-CA" sz="1800" kern="1200" dirty="0"/>
        </a:p>
      </dsp:txBody>
      <dsp:txXfrm>
        <a:off x="0" y="1894484"/>
        <a:ext cx="3490808" cy="1894484"/>
      </dsp:txXfrm>
    </dsp:sp>
    <dsp:sp modelId="{24BDC8D6-AB2A-43FE-BD20-C05741534393}">
      <dsp:nvSpPr>
        <dsp:cNvPr id="0" name=""/>
        <dsp:cNvSpPr/>
      </dsp:nvSpPr>
      <dsp:spPr>
        <a:xfrm>
          <a:off x="959068" y="284172"/>
          <a:ext cx="1577158" cy="1577158"/>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849" r="-70151"/>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D9DC079-5304-4506-8CBF-AA457C8D8BA4}">
      <dsp:nvSpPr>
        <dsp:cNvPr id="0" name=""/>
        <dsp:cNvSpPr/>
      </dsp:nvSpPr>
      <dsp:spPr>
        <a:xfrm>
          <a:off x="3613659" y="0"/>
          <a:ext cx="3490808" cy="4736212"/>
        </a:xfrm>
        <a:prstGeom prst="roundRect">
          <a:avLst>
            <a:gd name="adj" fmla="val 10000"/>
          </a:avLst>
        </a:prstGeom>
        <a:gradFill rotWithShape="0">
          <a:gsLst>
            <a:gs pos="0">
              <a:schemeClr val="accent5"/>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Stream 2</a:t>
          </a:r>
        </a:p>
        <a:p>
          <a:pPr marL="0" lvl="0" indent="0" algn="ctr" defTabSz="1778000">
            <a:lnSpc>
              <a:spcPct val="90000"/>
            </a:lnSpc>
            <a:spcBef>
              <a:spcPct val="0"/>
            </a:spcBef>
            <a:spcAft>
              <a:spcPct val="35000"/>
            </a:spcAft>
            <a:buNone/>
          </a:pPr>
          <a:r>
            <a:rPr lang="en-US" sz="1800" kern="1200" dirty="0"/>
            <a:t>On-grid advanced reactor designs to reduce nuclear by-products</a:t>
          </a:r>
          <a:endParaRPr lang="en-CA" sz="1800" kern="1200" dirty="0"/>
        </a:p>
      </dsp:txBody>
      <dsp:txXfrm>
        <a:off x="3613659" y="1894484"/>
        <a:ext cx="3490808" cy="1894484"/>
      </dsp:txXfrm>
    </dsp:sp>
    <dsp:sp modelId="{C28E4B15-F1F2-47C6-BAC9-180DE98759DF}">
      <dsp:nvSpPr>
        <dsp:cNvPr id="0" name=""/>
        <dsp:cNvSpPr/>
      </dsp:nvSpPr>
      <dsp:spPr>
        <a:xfrm>
          <a:off x="4554601" y="284172"/>
          <a:ext cx="1577158" cy="1577158"/>
        </a:xfrm>
        <a:prstGeom prst="ellipse">
          <a:avLst/>
        </a:prstGeom>
        <a:blipFill>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53EC6B-08D0-40DF-8E59-23E401B5D700}">
      <dsp:nvSpPr>
        <dsp:cNvPr id="0" name=""/>
        <dsp:cNvSpPr/>
      </dsp:nvSpPr>
      <dsp:spPr>
        <a:xfrm>
          <a:off x="7193309" y="0"/>
          <a:ext cx="3490808" cy="4736212"/>
        </a:xfrm>
        <a:prstGeom prst="roundRect">
          <a:avLst>
            <a:gd name="adj" fmla="val 10000"/>
          </a:avLst>
        </a:prstGeom>
        <a:gradFill rotWithShape="0">
          <a:gsLst>
            <a:gs pos="0">
              <a:schemeClr val="accent5"/>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t>Stream 3</a:t>
          </a:r>
        </a:p>
        <a:p>
          <a:pPr marL="0" lvl="0" indent="0" algn="ctr" defTabSz="1778000">
            <a:lnSpc>
              <a:spcPct val="90000"/>
            </a:lnSpc>
            <a:spcBef>
              <a:spcPct val="0"/>
            </a:spcBef>
            <a:spcAft>
              <a:spcPct val="35000"/>
            </a:spcAft>
            <a:buNone/>
          </a:pPr>
          <a:r>
            <a:rPr lang="en-US" sz="1800" kern="1200" dirty="0"/>
            <a:t>Micro SMRs for heat and electricity generation and remote applications</a:t>
          </a:r>
        </a:p>
      </dsp:txBody>
      <dsp:txXfrm>
        <a:off x="7193309" y="1894484"/>
        <a:ext cx="3490808" cy="1894484"/>
      </dsp:txXfrm>
    </dsp:sp>
    <dsp:sp modelId="{2C3CF674-00A5-45C2-9BAD-40CAD6C5ECB6}">
      <dsp:nvSpPr>
        <dsp:cNvPr id="0" name=""/>
        <dsp:cNvSpPr/>
      </dsp:nvSpPr>
      <dsp:spPr>
        <a:xfrm>
          <a:off x="8150134" y="284172"/>
          <a:ext cx="1577158" cy="157715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8B49DD3-E960-41C6-A132-A2BB2B78B0A4}">
      <dsp:nvSpPr>
        <dsp:cNvPr id="0" name=""/>
        <dsp:cNvSpPr/>
      </dsp:nvSpPr>
      <dsp:spPr>
        <a:xfrm>
          <a:off x="338578" y="3881460"/>
          <a:ext cx="9831453" cy="710431"/>
        </a:xfrm>
        <a:prstGeom prst="leftRightArrow">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2C156-2994-47C4-BFDB-EEAA0B6084FB}" type="datetimeFigureOut">
              <a:rPr lang="en-CA" smtClean="0"/>
              <a:t>2024-10-10</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E94FD-BA74-4DA3-AD82-1CE0A7A7AAB2}" type="slidenum">
              <a:rPr lang="en-CA" smtClean="0"/>
              <a:t>‹#›</a:t>
            </a:fld>
            <a:endParaRPr lang="en-CA" dirty="0"/>
          </a:p>
        </p:txBody>
      </p:sp>
    </p:spTree>
    <p:extLst>
      <p:ext uri="{BB962C8B-B14F-4D97-AF65-F5344CB8AC3E}">
        <p14:creationId xmlns:p14="http://schemas.microsoft.com/office/powerpoint/2010/main" val="3227934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andu.org/Pages/JPS.aspx" TargetMode="External"/><Relationship Id="rId7" Type="http://schemas.openxmlformats.org/officeDocument/2006/relationships/hyperlink" Target="http://www.candu.org/Pages/NSEA.aspx"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candu.org/Pages/LD.aspx" TargetMode="External"/><Relationship Id="rId5" Type="http://schemas.openxmlformats.org/officeDocument/2006/relationships/hyperlink" Target="http://www.candu.org/Pages/IE.aspx" TargetMode="External"/><Relationship Id="rId4" Type="http://schemas.openxmlformats.org/officeDocument/2006/relationships/hyperlink" Target="http://www.candu.org/Pages/RD.asp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D0E94FD-BA74-4DA3-AD82-1CE0A7A7AAB2}" type="slidenum">
              <a:rPr lang="en-CA" smtClean="0"/>
              <a:t>1</a:t>
            </a:fld>
            <a:endParaRPr lang="en-CA" dirty="0"/>
          </a:p>
        </p:txBody>
      </p:sp>
    </p:spTree>
    <p:extLst>
      <p:ext uri="{BB962C8B-B14F-4D97-AF65-F5344CB8AC3E}">
        <p14:creationId xmlns:p14="http://schemas.microsoft.com/office/powerpoint/2010/main" val="4042805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15</a:t>
            </a:fld>
            <a:endParaRPr lang="en-CA" dirty="0"/>
          </a:p>
        </p:txBody>
      </p:sp>
    </p:spTree>
    <p:extLst>
      <p:ext uri="{BB962C8B-B14F-4D97-AF65-F5344CB8AC3E}">
        <p14:creationId xmlns:p14="http://schemas.microsoft.com/office/powerpoint/2010/main" val="4290305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600"/>
              </a:spcAft>
            </a:pPr>
            <a:r>
              <a:rPr lang="en-US" dirty="0"/>
              <a:t>Interim joint report on Classification and Assignment of Engineering Design Rules to Structures, Systems and Components (June 2023)</a:t>
            </a:r>
            <a:r>
              <a:rPr lang="en-CA" dirty="0"/>
              <a:t> </a:t>
            </a:r>
          </a:p>
          <a:p>
            <a:pPr lvl="1">
              <a:spcAft>
                <a:spcPts val="600"/>
              </a:spcAft>
            </a:pPr>
            <a:r>
              <a:rPr lang="en-CA" dirty="0"/>
              <a:t>Final report on </a:t>
            </a:r>
            <a:r>
              <a:rPr lang="en-CA" dirty="0" err="1"/>
              <a:t>Tristructural</a:t>
            </a:r>
            <a:r>
              <a:rPr lang="en-CA" dirty="0"/>
              <a:t> Isotropic (TRISO) Fuel Qualification </a:t>
            </a:r>
            <a:r>
              <a:rPr lang="en-US" dirty="0"/>
              <a:t>(June 2023)</a:t>
            </a:r>
            <a:r>
              <a:rPr lang="en-CA" dirty="0"/>
              <a:t> </a:t>
            </a:r>
          </a:p>
          <a:p>
            <a:pPr lvl="1">
              <a:spcAft>
                <a:spcPts val="600"/>
              </a:spcAft>
            </a:pPr>
            <a:r>
              <a:rPr lang="en-US" dirty="0"/>
              <a:t>X-energy’s reactor pressure vessel construction code assessment white paper (August 2021)</a:t>
            </a:r>
          </a:p>
          <a:p>
            <a:pPr lvl="1">
              <a:spcAft>
                <a:spcPts val="600"/>
              </a:spcAft>
            </a:pPr>
            <a:r>
              <a:rPr lang="en-US" dirty="0"/>
              <a:t>Technology-inclusive, risk-informed reviews for advanced reactors (August 2021)</a:t>
            </a:r>
          </a:p>
          <a:p>
            <a:pPr lvl="1">
              <a:spcAft>
                <a:spcPts val="600"/>
              </a:spcAft>
            </a:pPr>
            <a:r>
              <a:rPr lang="en-US" dirty="0"/>
              <a:t>GE Hitachi’s Containment Evaluation Method (April 2022)</a:t>
            </a:r>
          </a:p>
          <a:p>
            <a:pPr lvl="1">
              <a:spcAft>
                <a:spcPts val="600"/>
              </a:spcAft>
            </a:pPr>
            <a:r>
              <a:rPr lang="en-US" dirty="0"/>
              <a:t>Terrestrial Energy’s Methodology for Developing a PIEs List for the Integral Molten Salt Reactor (May 2022)</a:t>
            </a:r>
          </a:p>
          <a:p>
            <a:pPr lvl="1">
              <a:spcAft>
                <a:spcPts val="600"/>
              </a:spcAft>
            </a:pPr>
            <a:endParaRPr lang="en-US" dirty="0"/>
          </a:p>
          <a:p>
            <a:pPr lvl="1">
              <a:spcAft>
                <a:spcPts val="600"/>
              </a:spcAft>
            </a:pPr>
            <a:endParaRPr lang="en-US" dirty="0"/>
          </a:p>
          <a:p>
            <a:pPr lvl="1">
              <a:spcAft>
                <a:spcPts val="600"/>
              </a:spcAft>
            </a:pPr>
            <a:endParaRPr lang="en-US" dirty="0"/>
          </a:p>
          <a:p>
            <a:pPr lvl="1">
              <a:spcAft>
                <a:spcPts val="600"/>
              </a:spcAft>
            </a:pPr>
            <a:r>
              <a:rPr lang="en-US" dirty="0"/>
              <a:t>Joint Report on GEH BWRX-300 Steel-Plate Composite (SC) Containment Vessel (SCCV) and Reactor Building Structural Design White Paper (June 2023)Joint Report on GEH BWRX-300 Safety Strategy White Paper (July 2023)</a:t>
            </a:r>
          </a:p>
          <a:p>
            <a:pPr lvl="1">
              <a:spcAft>
                <a:spcPts val="600"/>
              </a:spcAft>
            </a:pPr>
            <a:endParaRPr lang="en-US" dirty="0"/>
          </a:p>
          <a:p>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16</a:t>
            </a:fld>
            <a:endParaRPr lang="en-CA" dirty="0"/>
          </a:p>
        </p:txBody>
      </p:sp>
    </p:spTree>
    <p:extLst>
      <p:ext uri="{BB962C8B-B14F-4D97-AF65-F5344CB8AC3E}">
        <p14:creationId xmlns:p14="http://schemas.microsoft.com/office/powerpoint/2010/main" val="2980065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17</a:t>
            </a:fld>
            <a:endParaRPr lang="en-CA" dirty="0"/>
          </a:p>
        </p:txBody>
      </p:sp>
    </p:spTree>
    <p:extLst>
      <p:ext uri="{BB962C8B-B14F-4D97-AF65-F5344CB8AC3E}">
        <p14:creationId xmlns:p14="http://schemas.microsoft.com/office/powerpoint/2010/main" val="2449086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18</a:t>
            </a:fld>
            <a:endParaRPr lang="en-CA" dirty="0"/>
          </a:p>
        </p:txBody>
      </p:sp>
    </p:spTree>
    <p:extLst>
      <p:ext uri="{BB962C8B-B14F-4D97-AF65-F5344CB8AC3E}">
        <p14:creationId xmlns:p14="http://schemas.microsoft.com/office/powerpoint/2010/main" val="2579889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D0E94FD-BA74-4DA3-AD82-1CE0A7A7AAB2}" type="slidenum">
              <a:rPr lang="en-CA" smtClean="0"/>
              <a:t>19</a:t>
            </a:fld>
            <a:endParaRPr lang="en-CA" dirty="0"/>
          </a:p>
        </p:txBody>
      </p:sp>
    </p:spTree>
    <p:extLst>
      <p:ext uri="{BB962C8B-B14F-4D97-AF65-F5344CB8AC3E}">
        <p14:creationId xmlns:p14="http://schemas.microsoft.com/office/powerpoint/2010/main" val="3212975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Through COG's various lines of business, COG facilitates research, joint projects, information exchange and industry alignment on industry standards, regulations and the most recent trends and areas of interest of our members and participants. </a:t>
            </a:r>
          </a:p>
          <a:p>
            <a:r>
              <a:rPr lang="en-US" sz="1200" b="1" i="0" u="none" strike="noStrike" kern="1200" dirty="0">
                <a:solidFill>
                  <a:schemeClr val="tx1"/>
                </a:solidFill>
                <a:effectLst/>
                <a:latin typeface="+mn-lt"/>
                <a:ea typeface="+mn-ea"/>
                <a:cs typeface="+mn-cs"/>
                <a:hlinkClick r:id="rId3"/>
              </a:rPr>
              <a:t>Joint Projects and Services (JP)</a:t>
            </a:r>
            <a:r>
              <a:rPr lang="en-US" sz="1200" b="0" i="0" kern="1200" dirty="0">
                <a:solidFill>
                  <a:schemeClr val="tx1"/>
                </a:solidFill>
                <a:effectLst/>
                <a:latin typeface="+mn-lt"/>
                <a:ea typeface="+mn-ea"/>
                <a:cs typeface="+mn-cs"/>
              </a:rPr>
              <a:t> develops solutions to problems and issues shared by two or more COG members through shared resources and provides a wide range of services including quality assurance auditing.</a:t>
            </a:r>
          </a:p>
          <a:p>
            <a:r>
              <a:rPr lang="en-US" sz="1200" b="1" i="0" u="none" strike="noStrike" kern="1200" dirty="0">
                <a:solidFill>
                  <a:schemeClr val="tx1"/>
                </a:solidFill>
                <a:effectLst/>
                <a:latin typeface="+mn-lt"/>
                <a:ea typeface="+mn-ea"/>
                <a:cs typeface="+mn-cs"/>
                <a:hlinkClick r:id="rId4"/>
              </a:rPr>
              <a:t>Research and Development (R&amp;D)</a:t>
            </a:r>
            <a:r>
              <a:rPr lang="en-US" sz="1200" b="0" i="0" kern="1200" dirty="0">
                <a:solidFill>
                  <a:schemeClr val="tx1"/>
                </a:solidFill>
                <a:effectLst/>
                <a:latin typeface="+mn-lt"/>
                <a:ea typeface="+mn-ea"/>
                <a:cs typeface="+mn-cs"/>
              </a:rPr>
              <a:t> is a mechanism for COG members to share the risks, costs and the rewards of R&amp;D projects in six program areas including five core areas related to more immediate industry opportunities and challenges, as well as in Strategic Research and Development (SRD) focussed on longer-term issues.</a:t>
            </a:r>
          </a:p>
          <a:p>
            <a:r>
              <a:rPr lang="en-US" sz="1200" b="1" i="0" u="none" strike="noStrike" kern="1200" dirty="0">
                <a:solidFill>
                  <a:schemeClr val="tx1"/>
                </a:solidFill>
                <a:effectLst/>
                <a:latin typeface="+mn-lt"/>
                <a:ea typeface="+mn-ea"/>
                <a:cs typeface="+mn-cs"/>
                <a:hlinkClick r:id="rId5"/>
              </a:rPr>
              <a:t>Information Exchange (IE)</a:t>
            </a:r>
            <a:r>
              <a:rPr lang="en-US" sz="1200" b="0" i="0" kern="1200" dirty="0">
                <a:solidFill>
                  <a:schemeClr val="tx1"/>
                </a:solidFill>
                <a:effectLst/>
                <a:latin typeface="+mn-lt"/>
                <a:ea typeface="+mn-ea"/>
                <a:cs typeface="+mn-cs"/>
              </a:rPr>
              <a:t>, including </a:t>
            </a:r>
            <a:r>
              <a:rPr lang="en-US" sz="1200" b="1" i="0" u="none" strike="noStrike" kern="1200" dirty="0">
                <a:solidFill>
                  <a:schemeClr val="tx1"/>
                </a:solidFill>
                <a:effectLst/>
                <a:latin typeface="+mn-lt"/>
                <a:ea typeface="+mn-ea"/>
                <a:cs typeface="+mn-cs"/>
                <a:hlinkClick r:id="rId6"/>
              </a:rPr>
              <a:t>Learning &amp; Development (L&amp;D)</a:t>
            </a:r>
            <a:r>
              <a:rPr lang="en-US" sz="1200" b="0" i="0" kern="1200" dirty="0">
                <a:solidFill>
                  <a:schemeClr val="tx1"/>
                </a:solidFill>
                <a:effectLst/>
                <a:latin typeface="+mn-lt"/>
                <a:ea typeface="+mn-ea"/>
                <a:cs typeface="+mn-cs"/>
              </a:rPr>
              <a:t>, leverages experience across the industry and among CANDU utilities to share experience and best practices through shared operating experience, through the work of industry peer teams and several other collaboration mechanisms. As well, through the IE line of business, COG provides a series of professional development and training workshops and programs to strengthen today's nuclear leaders and to prepare the people who will be the leaders of tomorrow.</a:t>
            </a:r>
          </a:p>
          <a:p>
            <a:r>
              <a:rPr lang="en-US" sz="1200" b="1" i="0" u="none" strike="noStrike" kern="1200" dirty="0">
                <a:solidFill>
                  <a:schemeClr val="tx1"/>
                </a:solidFill>
                <a:effectLst/>
                <a:latin typeface="+mn-lt"/>
                <a:ea typeface="+mn-ea"/>
                <a:cs typeface="+mn-cs"/>
                <a:hlinkClick r:id="rId7"/>
              </a:rPr>
              <a:t>Nuclear Safety and Environmental Affairs (NSEA)</a:t>
            </a:r>
            <a:r>
              <a:rPr lang="en-US" sz="1200" b="0" i="0" kern="1200" dirty="0">
                <a:solidFill>
                  <a:schemeClr val="tx1"/>
                </a:solidFill>
                <a:effectLst/>
                <a:latin typeface="+mn-lt"/>
                <a:ea typeface="+mn-ea"/>
                <a:cs typeface="+mn-cs"/>
              </a:rPr>
              <a:t> facilitates industry alignment on industry standards and regulations, both in Canada and internationally. As well, NSEA facilitates industry progress in the areas of nuclear safety and environmental management. It facilitates collaboration amongst members, participants and partner organizations to explore and develop common positions and activities in new areas of COG member interest, including small modular reactor development and decommissioning and radioactive waste management. Through forums, peer teams and participant groups, NSEA is helping the industry as it evolves to meet new opportunities and changing expectations.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a:p>
            <a:endParaRPr lang="en-US" dirty="0"/>
          </a:p>
          <a:p>
            <a:endParaRPr lang="en-US" dirty="0"/>
          </a:p>
          <a:p>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4</a:t>
            </a:fld>
            <a:endParaRPr lang="en-CA" dirty="0"/>
          </a:p>
        </p:txBody>
      </p:sp>
    </p:spTree>
    <p:extLst>
      <p:ext uri="{BB962C8B-B14F-4D97-AF65-F5344CB8AC3E}">
        <p14:creationId xmlns:p14="http://schemas.microsoft.com/office/powerpoint/2010/main" val="343430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D0E94FD-BA74-4DA3-AD82-1CE0A7A7AAB2}" type="slidenum">
              <a:rPr lang="en-CA" smtClean="0"/>
              <a:t>6</a:t>
            </a:fld>
            <a:endParaRPr lang="en-CA" dirty="0"/>
          </a:p>
        </p:txBody>
      </p:sp>
    </p:spTree>
    <p:extLst>
      <p:ext uri="{BB962C8B-B14F-4D97-AF65-F5344CB8AC3E}">
        <p14:creationId xmlns:p14="http://schemas.microsoft.com/office/powerpoint/2010/main" val="1231569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the SMR Action Plan will be critical because it is Canada’s plan for the development, demonstration, and deployment of SMRs to reduce emissions, decarbonize heavy industry, and spur economic development.</a:t>
            </a:r>
          </a:p>
          <a:p>
            <a:endParaRPr lang="en-US" dirty="0"/>
          </a:p>
          <a:p>
            <a:endParaRPr lang="en-US" dirty="0"/>
          </a:p>
          <a:p>
            <a:r>
              <a:rPr lang="en-US" dirty="0"/>
              <a:t>It is encouraging to see the level of work and collaboration that has been taking place in the nuclear domain in the past few years. However, we recognize that more is needed to fully capitalize on Canada’s SMR opportunity. The SMR Action Plan Leadership Table will continue to meet biannually and work with the full spectrum of Canada’s nuclear energy sector to develop an SMR supply chain and sector that will benefit Canadians economically, environmentally, and socially.</a:t>
            </a:r>
          </a:p>
          <a:p>
            <a:endParaRPr lang="en-US" dirty="0"/>
          </a:p>
          <a:p>
            <a:r>
              <a:rPr lang="en-US" dirty="0"/>
              <a:t>The Leadership Table represents an arrayof cross-jurisdictional and multidisciplinary leaders in Canada’s nuclear energy sector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mandate of the Leadership Table is to provide a forum composed of the federal government, interested provincial and territorial governments, Indigenous representatives, industry (nuclear and high-emitting sectors), electric utilities, and non-governmental organizations to review progress and discuss strategic priorities as they relate to the development and deployment of SMRs. The Leadership Table will provide advice and guidance as required to ensure progress is made towards advancing the development and deployment of SMRs in Canada</a:t>
            </a:r>
          </a:p>
          <a:p>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8</a:t>
            </a:fld>
            <a:endParaRPr lang="en-CA" dirty="0"/>
          </a:p>
        </p:txBody>
      </p:sp>
    </p:spTree>
    <p:extLst>
      <p:ext uri="{BB962C8B-B14F-4D97-AF65-F5344CB8AC3E}">
        <p14:creationId xmlns:p14="http://schemas.microsoft.com/office/powerpoint/2010/main" val="4012307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Stream 2 - </a:t>
            </a:r>
            <a:r>
              <a:rPr lang="en-US" dirty="0"/>
              <a:t>On-grid advanced reactor designs to reduce nuclear by-products</a:t>
            </a:r>
            <a:endParaRPr lang="en-CA" dirty="0"/>
          </a:p>
          <a:p>
            <a:r>
              <a:rPr lang="en-CA" b="1" dirty="0"/>
              <a:t>Stream 3 - </a:t>
            </a:r>
            <a:r>
              <a:rPr lang="en-US" dirty="0"/>
              <a:t>Micro SMRs to displace diesel generation and bring affordable, clean energy to remote areas for mining and in northern remote communities for heat and electricity generation.</a:t>
            </a:r>
            <a:endParaRPr lang="en-CA" dirty="0"/>
          </a:p>
          <a:p>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9</a:t>
            </a:fld>
            <a:endParaRPr lang="en-CA" dirty="0"/>
          </a:p>
        </p:txBody>
      </p:sp>
    </p:spTree>
    <p:extLst>
      <p:ext uri="{BB962C8B-B14F-4D97-AF65-F5344CB8AC3E}">
        <p14:creationId xmlns:p14="http://schemas.microsoft.com/office/powerpoint/2010/main" val="1781839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D0E94FD-BA74-4DA3-AD82-1CE0A7A7AAB2}" type="slidenum">
              <a:rPr lang="en-CA" smtClean="0"/>
              <a:t>10</a:t>
            </a:fld>
            <a:endParaRPr lang="en-CA" dirty="0"/>
          </a:p>
        </p:txBody>
      </p:sp>
    </p:spTree>
    <p:extLst>
      <p:ext uri="{BB962C8B-B14F-4D97-AF65-F5344CB8AC3E}">
        <p14:creationId xmlns:p14="http://schemas.microsoft.com/office/powerpoint/2010/main" val="4043091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Declaration to triple nuclear energy!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identified in the Pan-Canadian SMR Roadmap, SMRs cover a wide range of power levels, designs, technological readiness levels and end user applications. In Canada, that can range from traditional on-grid generation to co-generation, heavy industry, mining, and remote community applications.</a:t>
            </a:r>
          </a:p>
          <a:p>
            <a:r>
              <a:rPr lang="en-US" sz="1200" b="0" i="0" kern="1200" dirty="0">
                <a:solidFill>
                  <a:schemeClr val="tx1"/>
                </a:solidFill>
                <a:effectLst/>
                <a:latin typeface="+mn-lt"/>
                <a:ea typeface="+mn-ea"/>
                <a:cs typeface="+mn-cs"/>
              </a:rPr>
              <a:t>To meet this broad-based Canadian need, the four Utilities (SaskPower, OPG, Bruce Power and NB Power) have been working collectively and investing over the last two years to develop three streams of SMR projects. The three streams of projects will reduce carbon emissions and create growth opportunities for communities connected to the grid (Stream 1), will support advancement in nuclear technology and innovative methods to reduce nuclear by-products (Stream 2), and will bring affordable, clean energy to remote communities and mines (Stream 3). These three streams are being developed in parallel with equal priority.</a:t>
            </a:r>
          </a:p>
          <a:p>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11</a:t>
            </a:fld>
            <a:endParaRPr lang="en-CA" dirty="0"/>
          </a:p>
        </p:txBody>
      </p:sp>
    </p:spTree>
    <p:extLst>
      <p:ext uri="{BB962C8B-B14F-4D97-AF65-F5344CB8AC3E}">
        <p14:creationId xmlns:p14="http://schemas.microsoft.com/office/powerpoint/2010/main" val="21718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Real first projects (not MOUs) are critical to making SMRs a practical tool to combat climate change.  </a:t>
            </a:r>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dirty="0"/>
              <a:t>OPG</a:t>
            </a:r>
            <a:r>
              <a:rPr lang="en-US" baseline="0" dirty="0"/>
              <a:t> Announcement re: GEH – December 2021. Only site in Canada that has a LPS for new nuclear.</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Stream 1 - </a:t>
            </a:r>
            <a:r>
              <a:rPr lang="en-US" dirty="0"/>
              <a:t>OPG and SaskPower undertook comprehensive Stream 1 technology selections.</a:t>
            </a:r>
            <a:endParaRPr lang="en-CA" dirty="0"/>
          </a:p>
          <a:p>
            <a:r>
              <a:rPr lang="en-US" sz="1200" b="0" i="0" kern="1200" dirty="0">
                <a:solidFill>
                  <a:schemeClr val="tx1"/>
                </a:solidFill>
                <a:effectLst/>
                <a:latin typeface="+mn-lt"/>
                <a:ea typeface="+mn-ea"/>
                <a:cs typeface="+mn-cs"/>
              </a:rPr>
              <a:t>Selection of the same technology by OPG</a:t>
            </a:r>
            <a:r>
              <a:rPr lang="en-US" sz="1200" b="0" i="0" kern="1200" baseline="0" dirty="0">
                <a:solidFill>
                  <a:schemeClr val="tx1"/>
                </a:solidFill>
                <a:effectLst/>
                <a:latin typeface="+mn-lt"/>
                <a:ea typeface="+mn-ea"/>
                <a:cs typeface="+mn-cs"/>
              </a:rPr>
              <a:t> and SaskPower</a:t>
            </a:r>
            <a:r>
              <a:rPr lang="en-US" sz="1200" b="0" i="0" kern="1200" dirty="0">
                <a:solidFill>
                  <a:schemeClr val="tx1"/>
                </a:solidFill>
                <a:effectLst/>
                <a:latin typeface="+mn-lt"/>
                <a:ea typeface="+mn-ea"/>
                <a:cs typeface="+mn-cs"/>
              </a:rPr>
              <a:t> helps enable a pan-Canadian, fleet-based approach to SMR deployment.</a:t>
            </a:r>
            <a:endParaRPr lang="en-US" baseline="0" dirty="0"/>
          </a:p>
          <a:p>
            <a:endParaRPr lang="en-US" baseline="0" dirty="0"/>
          </a:p>
          <a:p>
            <a:endParaRPr lang="en-US" baseline="0" dirty="0"/>
          </a:p>
          <a:p>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12</a:t>
            </a:fld>
            <a:endParaRPr lang="en-CA" dirty="0"/>
          </a:p>
        </p:txBody>
      </p:sp>
    </p:spTree>
    <p:extLst>
      <p:ext uri="{BB962C8B-B14F-4D97-AF65-F5344CB8AC3E}">
        <p14:creationId xmlns:p14="http://schemas.microsoft.com/office/powerpoint/2010/main" val="394895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COG members, and the nuclear industry as a whole, are pursuing the future prospect of advanced technologies and small modular reactor (SMR) deployment in Canada and worldwide.</a:t>
            </a:r>
          </a:p>
          <a:p>
            <a:r>
              <a:rPr lang="en-US" sz="1200" b="0" i="0" kern="1200" dirty="0">
                <a:solidFill>
                  <a:schemeClr val="tx1"/>
                </a:solidFill>
                <a:effectLst/>
                <a:latin typeface="+mn-lt"/>
                <a:ea typeface="+mn-ea"/>
                <a:cs typeface="+mn-cs"/>
              </a:rPr>
              <a:t>In response to this, COG established a set of SMR activities consisting of:</a:t>
            </a:r>
          </a:p>
          <a:p>
            <a:r>
              <a:rPr lang="en-US" sz="1200" b="0" i="0" kern="1200" dirty="0">
                <a:solidFill>
                  <a:schemeClr val="tx1"/>
                </a:solidFill>
                <a:effectLst/>
                <a:latin typeface="+mn-lt"/>
                <a:ea typeface="+mn-ea"/>
                <a:cs typeface="+mn-cs"/>
              </a:rPr>
              <a:t>The SMR Technology Forum (SMRTF) and related SMR Task Teams;</a:t>
            </a:r>
          </a:p>
          <a:p>
            <a:r>
              <a:rPr lang="en-US" sz="1200" b="0" i="0" kern="1200" dirty="0">
                <a:solidFill>
                  <a:schemeClr val="tx1"/>
                </a:solidFill>
                <a:effectLst/>
                <a:latin typeface="+mn-lt"/>
                <a:ea typeface="+mn-ea"/>
                <a:cs typeface="+mn-cs"/>
              </a:rPr>
              <a:t>The COG SMR Vendor Participant Program (SMR VPP); and</a:t>
            </a:r>
          </a:p>
          <a:p>
            <a:r>
              <a:rPr lang="en-US" sz="1200" b="0" i="0" kern="1200" dirty="0">
                <a:solidFill>
                  <a:schemeClr val="tx1"/>
                </a:solidFill>
                <a:effectLst/>
                <a:latin typeface="+mn-lt"/>
                <a:ea typeface="+mn-ea"/>
                <a:cs typeface="+mn-cs"/>
              </a:rPr>
              <a:t>The CEO SMR Forum.</a:t>
            </a:r>
          </a:p>
          <a:p>
            <a:r>
              <a:rPr lang="en-US" sz="1200" b="0" i="0" kern="1200" dirty="0">
                <a:solidFill>
                  <a:schemeClr val="tx1"/>
                </a:solidFill>
                <a:effectLst/>
                <a:latin typeface="+mn-lt"/>
                <a:ea typeface="+mn-ea"/>
                <a:cs typeface="+mn-cs"/>
              </a:rPr>
              <a:t>These groups were established to drive a collaborative effort to accelerate the development and implementation of SMRs – for both flexible on-grid application and to provide energy self-sufficiency in remote areas. An integrated and collaborative approach brings advantages by de-risking plans for all partners. </a:t>
            </a:r>
          </a:p>
          <a:p>
            <a:endParaRPr lang="en-CA" dirty="0"/>
          </a:p>
          <a:p>
            <a:endParaRPr lang="en-CA" dirty="0"/>
          </a:p>
          <a:p>
            <a:r>
              <a:rPr lang="en-CA" dirty="0"/>
              <a:t>VPP: X-energy, USNC, Westinghouse, ARC Clean</a:t>
            </a:r>
            <a:r>
              <a:rPr lang="en-CA" baseline="0" dirty="0"/>
              <a:t> Technology, GEH, Terrestrial Energy, NuScale, Moltex Energy</a:t>
            </a:r>
            <a:endParaRPr lang="en-CA" dirty="0"/>
          </a:p>
        </p:txBody>
      </p:sp>
      <p:sp>
        <p:nvSpPr>
          <p:cNvPr id="4" name="Slide Number Placeholder 3"/>
          <p:cNvSpPr>
            <a:spLocks noGrp="1"/>
          </p:cNvSpPr>
          <p:nvPr>
            <p:ph type="sldNum" sz="quarter" idx="10"/>
          </p:nvPr>
        </p:nvSpPr>
        <p:spPr/>
        <p:txBody>
          <a:bodyPr/>
          <a:lstStyle/>
          <a:p>
            <a:fld id="{BD0E94FD-BA74-4DA3-AD82-1CE0A7A7AAB2}" type="slidenum">
              <a:rPr lang="en-CA" smtClean="0"/>
              <a:t>14</a:t>
            </a:fld>
            <a:endParaRPr lang="en-CA" dirty="0"/>
          </a:p>
        </p:txBody>
      </p:sp>
    </p:spTree>
    <p:extLst>
      <p:ext uri="{BB962C8B-B14F-4D97-AF65-F5344CB8AC3E}">
        <p14:creationId xmlns:p14="http://schemas.microsoft.com/office/powerpoint/2010/main" val="2436038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6E4978-7C71-F3F9-6AC9-B456FAB40486}"/>
              </a:ext>
            </a:extLst>
          </p:cNvPr>
          <p:cNvPicPr>
            <a:picLocks noChangeAspect="1"/>
          </p:cNvPicPr>
          <p:nvPr userDrawn="1"/>
        </p:nvPicPr>
        <p:blipFill>
          <a:blip r:embed="rId2"/>
          <a:stretch>
            <a:fillRect/>
          </a:stretch>
        </p:blipFill>
        <p:spPr>
          <a:xfrm>
            <a:off x="0" y="0"/>
            <a:ext cx="12192000" cy="3323492"/>
          </a:xfrm>
          <a:prstGeom prst="rect">
            <a:avLst/>
          </a:prstGeom>
        </p:spPr>
      </p:pic>
      <p:sp>
        <p:nvSpPr>
          <p:cNvPr id="11" name="TextBox 10">
            <a:extLst>
              <a:ext uri="{FF2B5EF4-FFF2-40B4-BE49-F238E27FC236}">
                <a16:creationId xmlns:a16="http://schemas.microsoft.com/office/drawing/2014/main" id="{830B179D-8D64-65E0-DED8-7D25EF56A115}"/>
              </a:ext>
            </a:extLst>
          </p:cNvPr>
          <p:cNvSpPr txBox="1"/>
          <p:nvPr userDrawn="1"/>
        </p:nvSpPr>
        <p:spPr>
          <a:xfrm>
            <a:off x="4336275" y="4864072"/>
            <a:ext cx="3518913" cy="461665"/>
          </a:xfrm>
          <a:prstGeom prst="rect">
            <a:avLst/>
          </a:prstGeom>
          <a:noFill/>
        </p:spPr>
        <p:txBody>
          <a:bodyPr wrap="none" rtlCol="0">
            <a:spAutoFit/>
          </a:bodyPr>
          <a:lstStyle/>
          <a:p>
            <a:pPr algn="ctr"/>
            <a:r>
              <a:rPr lang="en-CA" sz="2400" b="1" dirty="0">
                <a:latin typeface="Arial" panose="020B0604020202020204" pitchFamily="34" charset="0"/>
                <a:cs typeface="Arial" panose="020B0604020202020204" pitchFamily="34" charset="0"/>
              </a:rPr>
              <a:t>CANDU Owners Group</a:t>
            </a:r>
          </a:p>
        </p:txBody>
      </p:sp>
      <p:sp>
        <p:nvSpPr>
          <p:cNvPr id="14" name="Picture Placeholder 2">
            <a:extLst>
              <a:ext uri="{FF2B5EF4-FFF2-40B4-BE49-F238E27FC236}">
                <a16:creationId xmlns:a16="http://schemas.microsoft.com/office/drawing/2014/main" id="{71AC91ED-8BC8-4C09-845A-6575CD7E2E20}"/>
              </a:ext>
            </a:extLst>
          </p:cNvPr>
          <p:cNvSpPr>
            <a:spLocks noGrp="1"/>
          </p:cNvSpPr>
          <p:nvPr>
            <p:ph type="pic" idx="1" hasCustomPrompt="1"/>
          </p:nvPr>
        </p:nvSpPr>
        <p:spPr>
          <a:xfrm>
            <a:off x="8910084" y="269174"/>
            <a:ext cx="3009014" cy="1846706"/>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a:t>Tap to add icon</a:t>
            </a:r>
          </a:p>
        </p:txBody>
      </p:sp>
      <p:sp>
        <p:nvSpPr>
          <p:cNvPr id="17" name="Footer Placeholder 16">
            <a:extLst>
              <a:ext uri="{FF2B5EF4-FFF2-40B4-BE49-F238E27FC236}">
                <a16:creationId xmlns:a16="http://schemas.microsoft.com/office/drawing/2014/main" id="{8A4549C1-4FE9-D821-F95C-D5CC87ADBA38}"/>
              </a:ext>
            </a:extLst>
          </p:cNvPr>
          <p:cNvSpPr>
            <a:spLocks noGrp="1"/>
          </p:cNvSpPr>
          <p:nvPr>
            <p:ph type="ftr" sz="quarter" idx="11"/>
          </p:nvPr>
        </p:nvSpPr>
        <p:spPr>
          <a:xfrm>
            <a:off x="4336275" y="6356350"/>
            <a:ext cx="4114800" cy="365125"/>
          </a:xfrm>
        </p:spPr>
        <p:txBody>
          <a:bodyPr/>
          <a:lstStyle>
            <a:lvl1pPr>
              <a:defRPr>
                <a:latin typeface="Arial" panose="020B0604020202020204" pitchFamily="34" charset="0"/>
                <a:cs typeface="Arial" panose="020B0604020202020204" pitchFamily="34" charset="0"/>
              </a:defRPr>
            </a:lvl1pPr>
          </a:lstStyle>
          <a:p>
            <a:r>
              <a:rPr lang="en-CA" dirty="0"/>
              <a:t>Page ‹#›</a:t>
            </a:r>
          </a:p>
        </p:txBody>
      </p:sp>
      <p:sp>
        <p:nvSpPr>
          <p:cNvPr id="18" name="TextBox 17">
            <a:extLst>
              <a:ext uri="{FF2B5EF4-FFF2-40B4-BE49-F238E27FC236}">
                <a16:creationId xmlns:a16="http://schemas.microsoft.com/office/drawing/2014/main" id="{E1356D7D-B978-6526-062C-658028B2BE5C}"/>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09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dirty="0"/>
          </a:p>
        </p:txBody>
      </p:sp>
      <p:sp>
        <p:nvSpPr>
          <p:cNvPr id="4" name="Footer Placeholder 3"/>
          <p:cNvSpPr>
            <a:spLocks noGrp="1"/>
          </p:cNvSpPr>
          <p:nvPr>
            <p:ph type="ftr" sz="quarter" idx="11"/>
          </p:nvPr>
        </p:nvSpPr>
        <p:spPr/>
        <p:txBody>
          <a:bodyPr/>
          <a:lstStyle/>
          <a:p>
            <a:r>
              <a:rPr lang="en-CA" dirty="0"/>
              <a:t>Page ‹#›</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A705697-7C0D-4599-AD2A-C8BD0FEF7D1A}" type="slidenum">
              <a:rPr lang="en-CA" smtClean="0"/>
              <a:t>‹#›</a:t>
            </a:fld>
            <a:endParaRPr lang="en-CA" dirty="0"/>
          </a:p>
        </p:txBody>
      </p:sp>
    </p:spTree>
    <p:extLst>
      <p:ext uri="{BB962C8B-B14F-4D97-AF65-F5344CB8AC3E}">
        <p14:creationId xmlns:p14="http://schemas.microsoft.com/office/powerpoint/2010/main" val="106144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dirty="0"/>
          </a:p>
        </p:txBody>
      </p:sp>
      <p:sp>
        <p:nvSpPr>
          <p:cNvPr id="6" name="Footer Placeholder 5"/>
          <p:cNvSpPr>
            <a:spLocks noGrp="1"/>
          </p:cNvSpPr>
          <p:nvPr>
            <p:ph type="ftr" sz="quarter" idx="11"/>
          </p:nvPr>
        </p:nvSpPr>
        <p:spPr/>
        <p:txBody>
          <a:bodyPr/>
          <a:lstStyle/>
          <a:p>
            <a:r>
              <a:rPr lang="en-CA" dirty="0"/>
              <a:t>Page ‹#›</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705697-7C0D-4599-AD2A-C8BD0FEF7D1A}" type="slidenum">
              <a:rPr lang="en-CA" smtClean="0"/>
              <a:t>‹#›</a:t>
            </a:fld>
            <a:endParaRPr lang="en-CA" dirty="0"/>
          </a:p>
        </p:txBody>
      </p:sp>
    </p:spTree>
    <p:extLst>
      <p:ext uri="{BB962C8B-B14F-4D97-AF65-F5344CB8AC3E}">
        <p14:creationId xmlns:p14="http://schemas.microsoft.com/office/powerpoint/2010/main" val="3066998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dirty="0"/>
          </a:p>
        </p:txBody>
      </p:sp>
      <p:sp>
        <p:nvSpPr>
          <p:cNvPr id="6" name="Footer Placeholder 5"/>
          <p:cNvSpPr>
            <a:spLocks noGrp="1"/>
          </p:cNvSpPr>
          <p:nvPr>
            <p:ph type="ftr" sz="quarter" idx="11"/>
          </p:nvPr>
        </p:nvSpPr>
        <p:spPr/>
        <p:txBody>
          <a:bodyPr/>
          <a:lstStyle/>
          <a:p>
            <a:r>
              <a:rPr lang="en-CA" dirty="0"/>
              <a:t>Page ‹#›</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705697-7C0D-4599-AD2A-C8BD0FEF7D1A}" type="slidenum">
              <a:rPr lang="en-CA" smtClean="0"/>
              <a:t>‹#›</a:t>
            </a:fld>
            <a:endParaRPr lang="en-CA" dirty="0"/>
          </a:p>
        </p:txBody>
      </p:sp>
    </p:spTree>
    <p:extLst>
      <p:ext uri="{BB962C8B-B14F-4D97-AF65-F5344CB8AC3E}">
        <p14:creationId xmlns:p14="http://schemas.microsoft.com/office/powerpoint/2010/main" val="3486450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p:txBody>
          <a:bodyPr/>
          <a:lstStyle/>
          <a:p>
            <a:r>
              <a:rPr lang="en-CA" dirty="0"/>
              <a:t>Page ‹#›</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705697-7C0D-4599-AD2A-C8BD0FEF7D1A}" type="slidenum">
              <a:rPr lang="en-CA" smtClean="0"/>
              <a:t>‹#›</a:t>
            </a:fld>
            <a:endParaRPr lang="en-CA" dirty="0"/>
          </a:p>
        </p:txBody>
      </p:sp>
    </p:spTree>
    <p:extLst>
      <p:ext uri="{BB962C8B-B14F-4D97-AF65-F5344CB8AC3E}">
        <p14:creationId xmlns:p14="http://schemas.microsoft.com/office/powerpoint/2010/main" val="128761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p:txBody>
          <a:bodyPr/>
          <a:lstStyle/>
          <a:p>
            <a:r>
              <a:rPr lang="en-CA" dirty="0"/>
              <a:t>Page ‹#›</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705697-7C0D-4599-AD2A-C8BD0FEF7D1A}" type="slidenum">
              <a:rPr lang="en-CA" smtClean="0"/>
              <a:t>‹#›</a:t>
            </a:fld>
            <a:endParaRPr lang="en-CA" dirty="0"/>
          </a:p>
        </p:txBody>
      </p:sp>
    </p:spTree>
    <p:extLst>
      <p:ext uri="{BB962C8B-B14F-4D97-AF65-F5344CB8AC3E}">
        <p14:creationId xmlns:p14="http://schemas.microsoft.com/office/powerpoint/2010/main" val="2025310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CB1C-1CD9-DF47-AE81-4A80DCD63A1C}"/>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918CED15-6BA6-9C4A-A84E-212006F5F54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8CFD110-1D5F-C448-B945-A96CB02E5AE5}"/>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091539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2F1A-C31C-B74B-8D30-17568D4C9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A60C8-1A93-124F-B570-6651577207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40E3C-B261-7C46-9D3A-C1661EA65579}"/>
              </a:ext>
            </a:extLst>
          </p:cNvPr>
          <p:cNvSpPr>
            <a:spLocks noGrp="1"/>
          </p:cNvSpPr>
          <p:nvPr>
            <p:ph type="dt" sz="half" idx="10"/>
          </p:nvPr>
        </p:nvSpPr>
        <p:spPr>
          <a:xfrm>
            <a:off x="838200" y="6356350"/>
            <a:ext cx="2743200" cy="365125"/>
          </a:xfrm>
          <a:prstGeom prst="rect">
            <a:avLst/>
          </a:prstGeom>
        </p:spPr>
        <p:txBody>
          <a:bodyPr/>
          <a:lstStyle/>
          <a:p>
            <a:fld id="{AF285CDD-C85E-E04F-BBDF-9A2DCB4AC4F8}" type="datetime4">
              <a:rPr lang="en-CA" smtClean="0"/>
              <a:t>October 10, 2024</a:t>
            </a:fld>
            <a:endParaRPr lang="en-US" dirty="0"/>
          </a:p>
        </p:txBody>
      </p:sp>
      <p:sp>
        <p:nvSpPr>
          <p:cNvPr id="6" name="Slide Number Placeholder 5">
            <a:extLst>
              <a:ext uri="{FF2B5EF4-FFF2-40B4-BE49-F238E27FC236}">
                <a16:creationId xmlns:a16="http://schemas.microsoft.com/office/drawing/2014/main" id="{115369E1-EC25-D849-B617-C9842DB92313}"/>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922961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F863-949D-DB43-84FE-6C4AE9C977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DFA645-EEFF-954A-9997-0F4B93F04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C0B8AE-1042-E94F-9D6C-79BF68A6ED6A}"/>
              </a:ext>
            </a:extLst>
          </p:cNvPr>
          <p:cNvSpPr>
            <a:spLocks noGrp="1"/>
          </p:cNvSpPr>
          <p:nvPr>
            <p:ph type="dt" sz="half" idx="10"/>
          </p:nvPr>
        </p:nvSpPr>
        <p:spPr>
          <a:xfrm>
            <a:off x="838200" y="6356350"/>
            <a:ext cx="2743200" cy="365125"/>
          </a:xfrm>
          <a:prstGeom prst="rect">
            <a:avLst/>
          </a:prstGeom>
        </p:spPr>
        <p:txBody>
          <a:bodyPr/>
          <a:lstStyle/>
          <a:p>
            <a:fld id="{A5D0864D-FC47-0940-9754-6E1CA5CB8D28}" type="datetime4">
              <a:rPr lang="en-CA" smtClean="0"/>
              <a:t>October 10, 2024</a:t>
            </a:fld>
            <a:endParaRPr lang="en-US" dirty="0"/>
          </a:p>
        </p:txBody>
      </p:sp>
      <p:sp>
        <p:nvSpPr>
          <p:cNvPr id="6" name="Slide Number Placeholder 5">
            <a:extLst>
              <a:ext uri="{FF2B5EF4-FFF2-40B4-BE49-F238E27FC236}">
                <a16:creationId xmlns:a16="http://schemas.microsoft.com/office/drawing/2014/main" id="{8D47D85C-E2E0-604D-A40C-002AE7BDE4D5}"/>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026178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DB0-C2E2-9746-8F5B-AD4E68B4FD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8E46E-EFB5-6148-8563-6D2507B7D2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5ACB2-B50E-0546-B43D-BBE78A3BC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E5AD08-BE91-0446-A509-0AC883475BE2}"/>
              </a:ext>
            </a:extLst>
          </p:cNvPr>
          <p:cNvSpPr>
            <a:spLocks noGrp="1"/>
          </p:cNvSpPr>
          <p:nvPr>
            <p:ph type="dt" sz="half" idx="10"/>
          </p:nvPr>
        </p:nvSpPr>
        <p:spPr>
          <a:xfrm>
            <a:off x="838200" y="6356350"/>
            <a:ext cx="2743200" cy="365125"/>
          </a:xfrm>
          <a:prstGeom prst="rect">
            <a:avLst/>
          </a:prstGeom>
        </p:spPr>
        <p:txBody>
          <a:bodyPr/>
          <a:lstStyle/>
          <a:p>
            <a:fld id="{D838ADA5-B114-BC48-AB6C-39EAF771634D}" type="datetime4">
              <a:rPr lang="en-CA" smtClean="0"/>
              <a:t>October 10, 2024</a:t>
            </a:fld>
            <a:endParaRPr lang="en-US" dirty="0"/>
          </a:p>
        </p:txBody>
      </p:sp>
      <p:sp>
        <p:nvSpPr>
          <p:cNvPr id="7" name="Slide Number Placeholder 6">
            <a:extLst>
              <a:ext uri="{FF2B5EF4-FFF2-40B4-BE49-F238E27FC236}">
                <a16:creationId xmlns:a16="http://schemas.microsoft.com/office/drawing/2014/main" id="{BC03883D-0EA3-7249-950F-B579D7EF2E01}"/>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503626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7DFC-DB57-0E43-886C-55B6DFE154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726C5-418A-AE48-B681-A9810A85F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CC142E-9AAF-D445-8E0F-B1A354B0E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831A2-23C1-B442-86B4-1A1973748B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4C1C5-2157-B245-8372-94A81EDAE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8F36BC-909E-C04E-8C9E-D51719BE44DF}"/>
              </a:ext>
            </a:extLst>
          </p:cNvPr>
          <p:cNvSpPr>
            <a:spLocks noGrp="1"/>
          </p:cNvSpPr>
          <p:nvPr>
            <p:ph type="dt" sz="half" idx="10"/>
          </p:nvPr>
        </p:nvSpPr>
        <p:spPr>
          <a:xfrm>
            <a:off x="838200" y="6356350"/>
            <a:ext cx="2743200" cy="365125"/>
          </a:xfrm>
          <a:prstGeom prst="rect">
            <a:avLst/>
          </a:prstGeom>
        </p:spPr>
        <p:txBody>
          <a:bodyPr/>
          <a:lstStyle/>
          <a:p>
            <a:fld id="{3A7F62A7-EEEA-BC44-8E9F-2230520F917F}" type="datetime4">
              <a:rPr lang="en-CA" smtClean="0"/>
              <a:t>October 10, 2024</a:t>
            </a:fld>
            <a:endParaRPr lang="en-US" dirty="0"/>
          </a:p>
        </p:txBody>
      </p:sp>
      <p:sp>
        <p:nvSpPr>
          <p:cNvPr id="9" name="Slide Number Placeholder 8">
            <a:extLst>
              <a:ext uri="{FF2B5EF4-FFF2-40B4-BE49-F238E27FC236}">
                <a16:creationId xmlns:a16="http://schemas.microsoft.com/office/drawing/2014/main" id="{F36315FD-D992-9D49-AD60-8D33CFCEFE0E}"/>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859851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6">
            <a:extLst>
              <a:ext uri="{FF2B5EF4-FFF2-40B4-BE49-F238E27FC236}">
                <a16:creationId xmlns:a16="http://schemas.microsoft.com/office/drawing/2014/main" id="{16B62119-58C0-6785-9B28-E62A039B2625}"/>
              </a:ext>
            </a:extLst>
          </p:cNvPr>
          <p:cNvSpPr>
            <a:spLocks noGrp="1"/>
          </p:cNvSpPr>
          <p:nvPr>
            <p:ph type="ftr" sz="quarter" idx="11"/>
          </p:nvPr>
        </p:nvSpPr>
        <p:spPr>
          <a:xfrm>
            <a:off x="4336275" y="6469039"/>
            <a:ext cx="4114800" cy="252436"/>
          </a:xfrm>
        </p:spPr>
        <p:txBody>
          <a:bodyPr/>
          <a:lstStyle>
            <a:lvl1pPr>
              <a:defRPr sz="1100">
                <a:latin typeface="Arial" panose="020B0604020202020204" pitchFamily="34" charset="0"/>
                <a:cs typeface="Arial" panose="020B0604020202020204" pitchFamily="34" charset="0"/>
              </a:defRPr>
            </a:lvl1pPr>
          </a:lstStyle>
          <a:p>
            <a:r>
              <a:rPr lang="en-CA" dirty="0"/>
              <a:t>Page </a:t>
            </a:r>
            <a:fld id="{086831A8-5B2F-4622-BDFF-F4F4EE20379D}" type="slidenum">
              <a:rPr lang="en-CA" smtClean="0"/>
              <a:pPr/>
              <a:t>‹#›</a:t>
            </a:fld>
            <a:endParaRPr lang="en-CA" dirty="0"/>
          </a:p>
        </p:txBody>
      </p:sp>
      <p:sp>
        <p:nvSpPr>
          <p:cNvPr id="3" name="TextBox 2">
            <a:extLst>
              <a:ext uri="{FF2B5EF4-FFF2-40B4-BE49-F238E27FC236}">
                <a16:creationId xmlns:a16="http://schemas.microsoft.com/office/drawing/2014/main" id="{E22A184E-A751-CE83-3B28-A5A7E018E4E4}"/>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475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D176-FA76-0F46-A200-839DF4ABE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97568-19AF-684D-901D-ADDA7B0DB5F8}"/>
              </a:ext>
            </a:extLst>
          </p:cNvPr>
          <p:cNvSpPr>
            <a:spLocks noGrp="1"/>
          </p:cNvSpPr>
          <p:nvPr>
            <p:ph type="dt" sz="half" idx="10"/>
          </p:nvPr>
        </p:nvSpPr>
        <p:spPr>
          <a:xfrm>
            <a:off x="838200" y="6356350"/>
            <a:ext cx="2743200" cy="365125"/>
          </a:xfrm>
          <a:prstGeom prst="rect">
            <a:avLst/>
          </a:prstGeom>
        </p:spPr>
        <p:txBody>
          <a:bodyPr/>
          <a:lstStyle/>
          <a:p>
            <a:fld id="{C53F9C23-29FF-F147-8D32-E02D3BCA578A}" type="datetime4">
              <a:rPr lang="en-CA" smtClean="0"/>
              <a:t>October 10, 2024</a:t>
            </a:fld>
            <a:endParaRPr lang="en-US" dirty="0"/>
          </a:p>
        </p:txBody>
      </p:sp>
      <p:sp>
        <p:nvSpPr>
          <p:cNvPr id="5" name="Slide Number Placeholder 4">
            <a:extLst>
              <a:ext uri="{FF2B5EF4-FFF2-40B4-BE49-F238E27FC236}">
                <a16:creationId xmlns:a16="http://schemas.microsoft.com/office/drawing/2014/main" id="{3C1FFD61-392D-0A4A-90D2-59E0D31904A1}"/>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830634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0CB11-CF93-2840-B4B3-D793EEB8F801}"/>
              </a:ext>
            </a:extLst>
          </p:cNvPr>
          <p:cNvSpPr>
            <a:spLocks noGrp="1"/>
          </p:cNvSpPr>
          <p:nvPr>
            <p:ph type="dt" sz="half" idx="10"/>
          </p:nvPr>
        </p:nvSpPr>
        <p:spPr>
          <a:xfrm>
            <a:off x="838200" y="6356350"/>
            <a:ext cx="2743200" cy="365125"/>
          </a:xfrm>
          <a:prstGeom prst="rect">
            <a:avLst/>
          </a:prstGeom>
        </p:spPr>
        <p:txBody>
          <a:bodyPr/>
          <a:lstStyle/>
          <a:p>
            <a:fld id="{107C0294-67A1-3D47-A5A8-25FFCD5DFEFB}" type="datetime4">
              <a:rPr lang="en-CA" smtClean="0"/>
              <a:t>October 10, 2024</a:t>
            </a:fld>
            <a:endParaRPr lang="en-US" dirty="0"/>
          </a:p>
        </p:txBody>
      </p:sp>
      <p:sp>
        <p:nvSpPr>
          <p:cNvPr id="4" name="Slide Number Placeholder 3">
            <a:extLst>
              <a:ext uri="{FF2B5EF4-FFF2-40B4-BE49-F238E27FC236}">
                <a16:creationId xmlns:a16="http://schemas.microsoft.com/office/drawing/2014/main" id="{5E292617-B241-644E-AFEF-30C1780BB097}"/>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97744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8E37-EF57-B543-878D-1C8CB4554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195E8-12F9-CD41-BDE4-28B5D180D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9B722-F85F-DF4E-B148-3C451C8EA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9EECE-8463-5244-B476-2076ADC9F23E}"/>
              </a:ext>
            </a:extLst>
          </p:cNvPr>
          <p:cNvSpPr>
            <a:spLocks noGrp="1"/>
          </p:cNvSpPr>
          <p:nvPr>
            <p:ph type="dt" sz="half" idx="10"/>
          </p:nvPr>
        </p:nvSpPr>
        <p:spPr>
          <a:xfrm>
            <a:off x="838200" y="6356350"/>
            <a:ext cx="2743200" cy="365125"/>
          </a:xfrm>
          <a:prstGeom prst="rect">
            <a:avLst/>
          </a:prstGeom>
        </p:spPr>
        <p:txBody>
          <a:bodyPr/>
          <a:lstStyle/>
          <a:p>
            <a:fld id="{24BD1D9F-7788-604D-AC7E-F841612D89A1}" type="datetime4">
              <a:rPr lang="en-CA" smtClean="0"/>
              <a:t>October 10, 2024</a:t>
            </a:fld>
            <a:endParaRPr lang="en-US" dirty="0"/>
          </a:p>
        </p:txBody>
      </p:sp>
      <p:sp>
        <p:nvSpPr>
          <p:cNvPr id="7" name="Slide Number Placeholder 6">
            <a:extLst>
              <a:ext uri="{FF2B5EF4-FFF2-40B4-BE49-F238E27FC236}">
                <a16:creationId xmlns:a16="http://schemas.microsoft.com/office/drawing/2014/main" id="{D3E8E40E-FDF5-2E42-9117-217EE1B20376}"/>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645691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450-ADCF-3047-9DC6-4D8DD4BB0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E48D59-6918-294E-997D-7CF9398D8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F90FCA1-C0F4-5B44-A3B6-18AE1B233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2E0BC-B1D2-114E-B0BD-C1CA1A4557D2}"/>
              </a:ext>
            </a:extLst>
          </p:cNvPr>
          <p:cNvSpPr>
            <a:spLocks noGrp="1"/>
          </p:cNvSpPr>
          <p:nvPr>
            <p:ph type="dt" sz="half" idx="10"/>
          </p:nvPr>
        </p:nvSpPr>
        <p:spPr>
          <a:xfrm>
            <a:off x="838200" y="6356350"/>
            <a:ext cx="2743200" cy="365125"/>
          </a:xfrm>
          <a:prstGeom prst="rect">
            <a:avLst/>
          </a:prstGeom>
        </p:spPr>
        <p:txBody>
          <a:bodyPr/>
          <a:lstStyle/>
          <a:p>
            <a:fld id="{AF8CEA30-20FC-9341-9FB6-F769819C0E23}" type="datetime4">
              <a:rPr lang="en-CA" smtClean="0"/>
              <a:t>October 10, 2024</a:t>
            </a:fld>
            <a:endParaRPr lang="en-US" dirty="0"/>
          </a:p>
        </p:txBody>
      </p:sp>
      <p:sp>
        <p:nvSpPr>
          <p:cNvPr id="7" name="Slide Number Placeholder 6">
            <a:extLst>
              <a:ext uri="{FF2B5EF4-FFF2-40B4-BE49-F238E27FC236}">
                <a16:creationId xmlns:a16="http://schemas.microsoft.com/office/drawing/2014/main" id="{626021C4-E9DD-1C41-AE14-CE7DAD411A0C}"/>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493135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1EA1-D243-4F43-A5F8-F82CBBD398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9AB95-A3A3-7748-957C-4F214EAC43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156AA-FFCE-6C4E-BE78-ECE24C99960C}"/>
              </a:ext>
            </a:extLst>
          </p:cNvPr>
          <p:cNvSpPr>
            <a:spLocks noGrp="1"/>
          </p:cNvSpPr>
          <p:nvPr>
            <p:ph type="dt" sz="half" idx="10"/>
          </p:nvPr>
        </p:nvSpPr>
        <p:spPr>
          <a:xfrm>
            <a:off x="838200" y="6356350"/>
            <a:ext cx="2743200" cy="365125"/>
          </a:xfrm>
          <a:prstGeom prst="rect">
            <a:avLst/>
          </a:prstGeom>
        </p:spPr>
        <p:txBody>
          <a:bodyPr/>
          <a:lstStyle/>
          <a:p>
            <a:fld id="{3A7D5858-B81C-7C41-9C7C-AE8A9C78F9D4}" type="datetime4">
              <a:rPr lang="en-CA" smtClean="0"/>
              <a:t>October 10, 2024</a:t>
            </a:fld>
            <a:endParaRPr lang="en-US" dirty="0"/>
          </a:p>
        </p:txBody>
      </p:sp>
      <p:sp>
        <p:nvSpPr>
          <p:cNvPr id="6" name="Slide Number Placeholder 5">
            <a:extLst>
              <a:ext uri="{FF2B5EF4-FFF2-40B4-BE49-F238E27FC236}">
                <a16:creationId xmlns:a16="http://schemas.microsoft.com/office/drawing/2014/main" id="{F930F742-3DEA-D64B-9CD1-7D9E3A3B511F}"/>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645453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1" name="TextBox 10"/>
          <p:cNvSpPr txBox="1"/>
          <p:nvPr/>
        </p:nvSpPr>
        <p:spPr>
          <a:xfrm>
            <a:off x="-1" y="6"/>
            <a:ext cx="12192001" cy="150041"/>
          </a:xfrm>
          <a:prstGeom prst="rect">
            <a:avLst/>
          </a:prstGeom>
          <a:solidFill>
            <a:srgbClr val="002060"/>
          </a:solidFill>
        </p:spPr>
        <p:txBody>
          <a:bodyPr wrap="square" rtlCol="0">
            <a:spAutoFit/>
          </a:bodyPr>
          <a:lstStyle/>
          <a:p>
            <a:endParaRPr lang="en-US" sz="375" dirty="0"/>
          </a:p>
        </p:txBody>
      </p:sp>
      <p:sp>
        <p:nvSpPr>
          <p:cNvPr id="5" name="Text Placeholder 2">
            <a:extLst>
              <a:ext uri="{FF2B5EF4-FFF2-40B4-BE49-F238E27FC236}">
                <a16:creationId xmlns:a16="http://schemas.microsoft.com/office/drawing/2014/main" id="{98EC72AE-E297-9444-BBD2-EF610B3E335F}"/>
              </a:ext>
            </a:extLst>
          </p:cNvPr>
          <p:cNvSpPr>
            <a:spLocks noGrp="1"/>
          </p:cNvSpPr>
          <p:nvPr>
            <p:ph idx="10"/>
          </p:nvPr>
        </p:nvSpPr>
        <p:spPr>
          <a:xfrm>
            <a:off x="838200" y="1396695"/>
            <a:ext cx="10515600" cy="4780269"/>
          </a:xfrm>
          <a:prstGeom prst="rect">
            <a:avLst/>
          </a:prstGeom>
        </p:spPr>
        <p:txBody>
          <a:bodyPr vert="horz" lIns="91440" tIns="45720" rIns="91440" bIns="45720" rtlCol="0">
            <a:normAutofit/>
          </a:bodyPr>
          <a:lstStyle>
            <a:lvl1pPr>
              <a:lnSpc>
                <a:spcPct val="100000"/>
              </a:lnSpc>
              <a:defRPr>
                <a:solidFill>
                  <a:schemeClr val="tx2">
                    <a:lumMod val="75000"/>
                  </a:schemeClr>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7DA65148-3AB5-6848-B63D-179DC900CFE5}"/>
              </a:ext>
            </a:extLst>
          </p:cNvPr>
          <p:cNvSpPr>
            <a:spLocks noGrp="1"/>
          </p:cNvSpPr>
          <p:nvPr>
            <p:ph type="title"/>
          </p:nvPr>
        </p:nvSpPr>
        <p:spPr>
          <a:xfrm>
            <a:off x="838200" y="-54595"/>
            <a:ext cx="10515600" cy="1324800"/>
          </a:xfrm>
          <a:prstGeom prst="rect">
            <a:avLst/>
          </a:prstGeom>
        </p:spPr>
        <p:txBody>
          <a:bodyPr vert="horz" lIns="91440" tIns="45720" rIns="91440" bIns="45720" rtlCol="0" anchor="ct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3347296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CB1C-1CD9-DF47-AE81-4A80DCD63A1C}"/>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918CED15-6BA6-9C4A-A84E-212006F5F54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8CFD110-1D5F-C448-B945-A96CB02E5AE5}"/>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645415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2F1A-C31C-B74B-8D30-17568D4C9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A60C8-1A93-124F-B570-6651577207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40E3C-B261-7C46-9D3A-C1661EA65579}"/>
              </a:ext>
            </a:extLst>
          </p:cNvPr>
          <p:cNvSpPr>
            <a:spLocks noGrp="1"/>
          </p:cNvSpPr>
          <p:nvPr>
            <p:ph type="dt" sz="half" idx="10"/>
          </p:nvPr>
        </p:nvSpPr>
        <p:spPr>
          <a:xfrm>
            <a:off x="838200" y="6356350"/>
            <a:ext cx="2743200" cy="365125"/>
          </a:xfrm>
          <a:prstGeom prst="rect">
            <a:avLst/>
          </a:prstGeom>
        </p:spPr>
        <p:txBody>
          <a:bodyPr/>
          <a:lstStyle/>
          <a:p>
            <a:fld id="{C7B07678-9F59-B747-B67B-4C2E6C1129EC}" type="datetime4">
              <a:rPr lang="en-CA" smtClean="0"/>
              <a:t>October 10, 2024</a:t>
            </a:fld>
            <a:endParaRPr lang="en-US" dirty="0"/>
          </a:p>
        </p:txBody>
      </p:sp>
      <p:sp>
        <p:nvSpPr>
          <p:cNvPr id="6" name="Slide Number Placeholder 5">
            <a:extLst>
              <a:ext uri="{FF2B5EF4-FFF2-40B4-BE49-F238E27FC236}">
                <a16:creationId xmlns:a16="http://schemas.microsoft.com/office/drawing/2014/main" id="{115369E1-EC25-D849-B617-C9842DB92313}"/>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704911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F863-949D-DB43-84FE-6C4AE9C977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DFA645-EEFF-954A-9997-0F4B93F04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C0B8AE-1042-E94F-9D6C-79BF68A6ED6A}"/>
              </a:ext>
            </a:extLst>
          </p:cNvPr>
          <p:cNvSpPr>
            <a:spLocks noGrp="1"/>
          </p:cNvSpPr>
          <p:nvPr>
            <p:ph type="dt" sz="half" idx="10"/>
          </p:nvPr>
        </p:nvSpPr>
        <p:spPr>
          <a:xfrm>
            <a:off x="838200" y="6356350"/>
            <a:ext cx="2743200" cy="365125"/>
          </a:xfrm>
          <a:prstGeom prst="rect">
            <a:avLst/>
          </a:prstGeom>
        </p:spPr>
        <p:txBody>
          <a:bodyPr/>
          <a:lstStyle/>
          <a:p>
            <a:fld id="{CF05CB9C-6454-C843-A281-F77BDE98A51D}" type="datetime4">
              <a:rPr lang="en-CA" smtClean="0"/>
              <a:t>October 10, 2024</a:t>
            </a:fld>
            <a:endParaRPr lang="en-US" dirty="0"/>
          </a:p>
        </p:txBody>
      </p:sp>
      <p:sp>
        <p:nvSpPr>
          <p:cNvPr id="6" name="Slide Number Placeholder 5">
            <a:extLst>
              <a:ext uri="{FF2B5EF4-FFF2-40B4-BE49-F238E27FC236}">
                <a16:creationId xmlns:a16="http://schemas.microsoft.com/office/drawing/2014/main" id="{8D47D85C-E2E0-604D-A40C-002AE7BDE4D5}"/>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013852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DB0-C2E2-9746-8F5B-AD4E68B4FD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8E46E-EFB5-6148-8563-6D2507B7D2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5ACB2-B50E-0546-B43D-BBE78A3BC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E5AD08-BE91-0446-A509-0AC883475BE2}"/>
              </a:ext>
            </a:extLst>
          </p:cNvPr>
          <p:cNvSpPr>
            <a:spLocks noGrp="1"/>
          </p:cNvSpPr>
          <p:nvPr>
            <p:ph type="dt" sz="half" idx="10"/>
          </p:nvPr>
        </p:nvSpPr>
        <p:spPr>
          <a:xfrm>
            <a:off x="838200" y="6356350"/>
            <a:ext cx="2743200" cy="365125"/>
          </a:xfrm>
          <a:prstGeom prst="rect">
            <a:avLst/>
          </a:prstGeom>
        </p:spPr>
        <p:txBody>
          <a:bodyPr/>
          <a:lstStyle/>
          <a:p>
            <a:fld id="{0AEFFE4A-1E46-C84D-B891-391861D6EB2A}" type="datetime4">
              <a:rPr lang="en-CA" smtClean="0"/>
              <a:t>October 10, 2024</a:t>
            </a:fld>
            <a:endParaRPr lang="en-US" dirty="0"/>
          </a:p>
        </p:txBody>
      </p:sp>
      <p:sp>
        <p:nvSpPr>
          <p:cNvPr id="7" name="Slide Number Placeholder 6">
            <a:extLst>
              <a:ext uri="{FF2B5EF4-FFF2-40B4-BE49-F238E27FC236}">
                <a16:creationId xmlns:a16="http://schemas.microsoft.com/office/drawing/2014/main" id="{BC03883D-0EA3-7249-950F-B579D7EF2E01}"/>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52168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Footer Placeholder 16">
            <a:extLst>
              <a:ext uri="{FF2B5EF4-FFF2-40B4-BE49-F238E27FC236}">
                <a16:creationId xmlns:a16="http://schemas.microsoft.com/office/drawing/2014/main" id="{16B62119-58C0-6785-9B28-E62A039B2625}"/>
              </a:ext>
            </a:extLst>
          </p:cNvPr>
          <p:cNvSpPr>
            <a:spLocks noGrp="1"/>
          </p:cNvSpPr>
          <p:nvPr>
            <p:ph type="ftr" sz="quarter" idx="11"/>
          </p:nvPr>
        </p:nvSpPr>
        <p:spPr>
          <a:xfrm>
            <a:off x="4336275" y="6469039"/>
            <a:ext cx="4114800" cy="252436"/>
          </a:xfrm>
        </p:spPr>
        <p:txBody>
          <a:bodyPr/>
          <a:lstStyle>
            <a:lvl1pPr>
              <a:defRPr sz="1100">
                <a:latin typeface="Arial" panose="020B0604020202020204" pitchFamily="34" charset="0"/>
                <a:cs typeface="Arial" panose="020B0604020202020204" pitchFamily="34" charset="0"/>
              </a:defRPr>
            </a:lvl1pPr>
          </a:lstStyle>
          <a:p>
            <a:r>
              <a:rPr lang="en-CA" dirty="0"/>
              <a:t>Page </a:t>
            </a:r>
            <a:fld id="{086831A8-5B2F-4622-BDFF-F4F4EE20379D}" type="slidenum">
              <a:rPr lang="en-CA" smtClean="0"/>
              <a:pPr/>
              <a:t>‹#›</a:t>
            </a:fld>
            <a:endParaRPr lang="en-CA" dirty="0"/>
          </a:p>
        </p:txBody>
      </p:sp>
      <p:sp>
        <p:nvSpPr>
          <p:cNvPr id="3" name="TextBox 2">
            <a:extLst>
              <a:ext uri="{FF2B5EF4-FFF2-40B4-BE49-F238E27FC236}">
                <a16:creationId xmlns:a16="http://schemas.microsoft.com/office/drawing/2014/main" id="{E22A184E-A751-CE83-3B28-A5A7E018E4E4}"/>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7A86745-B390-FB41-EA71-6925231BB08E}"/>
              </a:ext>
            </a:extLst>
          </p:cNvPr>
          <p:cNvSpPr/>
          <p:nvPr userDrawn="1"/>
        </p:nvSpPr>
        <p:spPr>
          <a:xfrm>
            <a:off x="0" y="-1"/>
            <a:ext cx="12192000" cy="20792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itle 1">
            <a:extLst>
              <a:ext uri="{FF2B5EF4-FFF2-40B4-BE49-F238E27FC236}">
                <a16:creationId xmlns:a16="http://schemas.microsoft.com/office/drawing/2014/main" id="{49649BD6-ED46-C4C5-0127-D063369F581A}"/>
              </a:ext>
            </a:extLst>
          </p:cNvPr>
          <p:cNvSpPr txBox="1">
            <a:spLocks/>
          </p:cNvSpPr>
          <p:nvPr userDrawn="1"/>
        </p:nvSpPr>
        <p:spPr>
          <a:xfrm>
            <a:off x="628649" y="203462"/>
            <a:ext cx="8043636" cy="67548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defTabSz="914400"/>
            <a:r>
              <a:rPr lang="en-US" sz="2800" b="1" dirty="0">
                <a:latin typeface="Arial" panose="020B0604020202020204"/>
                <a:cs typeface="+mj-cs"/>
              </a:rPr>
              <a:t>Boilerplate Slides</a:t>
            </a:r>
          </a:p>
        </p:txBody>
      </p:sp>
    </p:spTree>
    <p:extLst>
      <p:ext uri="{BB962C8B-B14F-4D97-AF65-F5344CB8AC3E}">
        <p14:creationId xmlns:p14="http://schemas.microsoft.com/office/powerpoint/2010/main" val="968234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7DFC-DB57-0E43-886C-55B6DFE154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726C5-418A-AE48-B681-A9810A85F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CC142E-9AAF-D445-8E0F-B1A354B0E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831A2-23C1-B442-86B4-1A1973748B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4C1C5-2157-B245-8372-94A81EDAE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8F36BC-909E-C04E-8C9E-D51719BE44DF}"/>
              </a:ext>
            </a:extLst>
          </p:cNvPr>
          <p:cNvSpPr>
            <a:spLocks noGrp="1"/>
          </p:cNvSpPr>
          <p:nvPr>
            <p:ph type="dt" sz="half" idx="10"/>
          </p:nvPr>
        </p:nvSpPr>
        <p:spPr>
          <a:xfrm>
            <a:off x="838200" y="6356350"/>
            <a:ext cx="2743200" cy="365125"/>
          </a:xfrm>
          <a:prstGeom prst="rect">
            <a:avLst/>
          </a:prstGeom>
        </p:spPr>
        <p:txBody>
          <a:bodyPr/>
          <a:lstStyle/>
          <a:p>
            <a:fld id="{34D078AD-CF08-AE48-A71C-DE793446B66A}" type="datetime4">
              <a:rPr lang="en-CA" smtClean="0"/>
              <a:t>October 10, 2024</a:t>
            </a:fld>
            <a:endParaRPr lang="en-US" dirty="0"/>
          </a:p>
        </p:txBody>
      </p:sp>
      <p:sp>
        <p:nvSpPr>
          <p:cNvPr id="9" name="Slide Number Placeholder 8">
            <a:extLst>
              <a:ext uri="{FF2B5EF4-FFF2-40B4-BE49-F238E27FC236}">
                <a16:creationId xmlns:a16="http://schemas.microsoft.com/office/drawing/2014/main" id="{F36315FD-D992-9D49-AD60-8D33CFCEFE0E}"/>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665047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D176-FA76-0F46-A200-839DF4ABE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97568-19AF-684D-901D-ADDA7B0DB5F8}"/>
              </a:ext>
            </a:extLst>
          </p:cNvPr>
          <p:cNvSpPr>
            <a:spLocks noGrp="1"/>
          </p:cNvSpPr>
          <p:nvPr>
            <p:ph type="dt" sz="half" idx="10"/>
          </p:nvPr>
        </p:nvSpPr>
        <p:spPr>
          <a:xfrm>
            <a:off x="838200" y="6356350"/>
            <a:ext cx="2743200" cy="365125"/>
          </a:xfrm>
          <a:prstGeom prst="rect">
            <a:avLst/>
          </a:prstGeom>
        </p:spPr>
        <p:txBody>
          <a:bodyPr/>
          <a:lstStyle/>
          <a:p>
            <a:fld id="{3C6CB7F3-FBB1-C440-802E-8927A13A35F6}" type="datetime4">
              <a:rPr lang="en-CA" smtClean="0"/>
              <a:t>October 10, 2024</a:t>
            </a:fld>
            <a:endParaRPr lang="en-US" dirty="0"/>
          </a:p>
        </p:txBody>
      </p:sp>
      <p:sp>
        <p:nvSpPr>
          <p:cNvPr id="5" name="Slide Number Placeholder 4">
            <a:extLst>
              <a:ext uri="{FF2B5EF4-FFF2-40B4-BE49-F238E27FC236}">
                <a16:creationId xmlns:a16="http://schemas.microsoft.com/office/drawing/2014/main" id="{3C1FFD61-392D-0A4A-90D2-59E0D31904A1}"/>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730483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0CB11-CF93-2840-B4B3-D793EEB8F801}"/>
              </a:ext>
            </a:extLst>
          </p:cNvPr>
          <p:cNvSpPr>
            <a:spLocks noGrp="1"/>
          </p:cNvSpPr>
          <p:nvPr>
            <p:ph type="dt" sz="half" idx="10"/>
          </p:nvPr>
        </p:nvSpPr>
        <p:spPr>
          <a:xfrm>
            <a:off x="838200" y="6356350"/>
            <a:ext cx="2743200" cy="365125"/>
          </a:xfrm>
          <a:prstGeom prst="rect">
            <a:avLst/>
          </a:prstGeom>
        </p:spPr>
        <p:txBody>
          <a:bodyPr/>
          <a:lstStyle/>
          <a:p>
            <a:fld id="{3291C77C-58FC-F949-8AE3-42783B25C79D}" type="datetime4">
              <a:rPr lang="en-CA" smtClean="0"/>
              <a:t>October 10, 2024</a:t>
            </a:fld>
            <a:endParaRPr lang="en-US" dirty="0"/>
          </a:p>
        </p:txBody>
      </p:sp>
      <p:sp>
        <p:nvSpPr>
          <p:cNvPr id="4" name="Slide Number Placeholder 3">
            <a:extLst>
              <a:ext uri="{FF2B5EF4-FFF2-40B4-BE49-F238E27FC236}">
                <a16:creationId xmlns:a16="http://schemas.microsoft.com/office/drawing/2014/main" id="{5E292617-B241-644E-AFEF-30C1780BB097}"/>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4294271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8E37-EF57-B543-878D-1C8CB4554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195E8-12F9-CD41-BDE4-28B5D180D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9B722-F85F-DF4E-B148-3C451C8EA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9EECE-8463-5244-B476-2076ADC9F23E}"/>
              </a:ext>
            </a:extLst>
          </p:cNvPr>
          <p:cNvSpPr>
            <a:spLocks noGrp="1"/>
          </p:cNvSpPr>
          <p:nvPr>
            <p:ph type="dt" sz="half" idx="10"/>
          </p:nvPr>
        </p:nvSpPr>
        <p:spPr>
          <a:xfrm>
            <a:off x="838200" y="6356350"/>
            <a:ext cx="2743200" cy="365125"/>
          </a:xfrm>
          <a:prstGeom prst="rect">
            <a:avLst/>
          </a:prstGeom>
        </p:spPr>
        <p:txBody>
          <a:bodyPr/>
          <a:lstStyle/>
          <a:p>
            <a:fld id="{D9B6AE79-AA3A-3F4A-952D-04BCB6E8655E}" type="datetime4">
              <a:rPr lang="en-CA" smtClean="0"/>
              <a:t>October 10, 2024</a:t>
            </a:fld>
            <a:endParaRPr lang="en-US" dirty="0"/>
          </a:p>
        </p:txBody>
      </p:sp>
      <p:sp>
        <p:nvSpPr>
          <p:cNvPr id="7" name="Slide Number Placeholder 6">
            <a:extLst>
              <a:ext uri="{FF2B5EF4-FFF2-40B4-BE49-F238E27FC236}">
                <a16:creationId xmlns:a16="http://schemas.microsoft.com/office/drawing/2014/main" id="{D3E8E40E-FDF5-2E42-9117-217EE1B20376}"/>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801114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450-ADCF-3047-9DC6-4D8DD4BB0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E48D59-6918-294E-997D-7CF9398D8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F90FCA1-C0F4-5B44-A3B6-18AE1B233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2E0BC-B1D2-114E-B0BD-C1CA1A4557D2}"/>
              </a:ext>
            </a:extLst>
          </p:cNvPr>
          <p:cNvSpPr>
            <a:spLocks noGrp="1"/>
          </p:cNvSpPr>
          <p:nvPr>
            <p:ph type="dt" sz="half" idx="10"/>
          </p:nvPr>
        </p:nvSpPr>
        <p:spPr>
          <a:xfrm>
            <a:off x="838200" y="6356350"/>
            <a:ext cx="2743200" cy="365125"/>
          </a:xfrm>
          <a:prstGeom prst="rect">
            <a:avLst/>
          </a:prstGeom>
        </p:spPr>
        <p:txBody>
          <a:bodyPr/>
          <a:lstStyle/>
          <a:p>
            <a:fld id="{E07A37D5-FE54-3948-93B8-CECE34BA3136}" type="datetime4">
              <a:rPr lang="en-CA" smtClean="0"/>
              <a:t>October 10, 2024</a:t>
            </a:fld>
            <a:endParaRPr lang="en-US" dirty="0"/>
          </a:p>
        </p:txBody>
      </p:sp>
      <p:sp>
        <p:nvSpPr>
          <p:cNvPr id="7" name="Slide Number Placeholder 6">
            <a:extLst>
              <a:ext uri="{FF2B5EF4-FFF2-40B4-BE49-F238E27FC236}">
                <a16:creationId xmlns:a16="http://schemas.microsoft.com/office/drawing/2014/main" id="{626021C4-E9DD-1C41-AE14-CE7DAD411A0C}"/>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4262817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1EA1-D243-4F43-A5F8-F82CBBD398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9AB95-A3A3-7748-957C-4F214EAC43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156AA-FFCE-6C4E-BE78-ECE24C99960C}"/>
              </a:ext>
            </a:extLst>
          </p:cNvPr>
          <p:cNvSpPr>
            <a:spLocks noGrp="1"/>
          </p:cNvSpPr>
          <p:nvPr>
            <p:ph type="dt" sz="half" idx="10"/>
          </p:nvPr>
        </p:nvSpPr>
        <p:spPr>
          <a:xfrm>
            <a:off x="838200" y="6356350"/>
            <a:ext cx="2743200" cy="365125"/>
          </a:xfrm>
          <a:prstGeom prst="rect">
            <a:avLst/>
          </a:prstGeom>
        </p:spPr>
        <p:txBody>
          <a:bodyPr/>
          <a:lstStyle/>
          <a:p>
            <a:fld id="{E25DA106-3F66-5946-856B-9C1E32FD68C1}" type="datetime4">
              <a:rPr lang="en-CA" smtClean="0"/>
              <a:t>October 10, 2024</a:t>
            </a:fld>
            <a:endParaRPr lang="en-US" dirty="0"/>
          </a:p>
        </p:txBody>
      </p:sp>
      <p:sp>
        <p:nvSpPr>
          <p:cNvPr id="6" name="Slide Number Placeholder 5">
            <a:extLst>
              <a:ext uri="{FF2B5EF4-FFF2-40B4-BE49-F238E27FC236}">
                <a16:creationId xmlns:a16="http://schemas.microsoft.com/office/drawing/2014/main" id="{F930F742-3DEA-D64B-9CD1-7D9E3A3B511F}"/>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480093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CB1C-1CD9-DF47-AE81-4A80DCD63A1C}"/>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918CED15-6BA6-9C4A-A84E-212006F5F54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8CFD110-1D5F-C448-B945-A96CB02E5AE5}"/>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529994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2F1A-C31C-B74B-8D30-17568D4C9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A60C8-1A93-124F-B570-6651577207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40E3C-B261-7C46-9D3A-C1661EA65579}"/>
              </a:ext>
            </a:extLst>
          </p:cNvPr>
          <p:cNvSpPr>
            <a:spLocks noGrp="1"/>
          </p:cNvSpPr>
          <p:nvPr>
            <p:ph type="dt" sz="half" idx="10"/>
          </p:nvPr>
        </p:nvSpPr>
        <p:spPr>
          <a:xfrm>
            <a:off x="838200" y="6356350"/>
            <a:ext cx="2743200" cy="365125"/>
          </a:xfrm>
          <a:prstGeom prst="rect">
            <a:avLst/>
          </a:prstGeom>
        </p:spPr>
        <p:txBody>
          <a:bodyPr/>
          <a:lstStyle/>
          <a:p>
            <a:fld id="{C7B07678-9F59-B747-B67B-4C2E6C1129EC}" type="datetime4">
              <a:rPr lang="en-CA" smtClean="0"/>
              <a:t>October 10, 2024</a:t>
            </a:fld>
            <a:endParaRPr lang="en-US" dirty="0"/>
          </a:p>
        </p:txBody>
      </p:sp>
      <p:sp>
        <p:nvSpPr>
          <p:cNvPr id="6" name="Slide Number Placeholder 5">
            <a:extLst>
              <a:ext uri="{FF2B5EF4-FFF2-40B4-BE49-F238E27FC236}">
                <a16:creationId xmlns:a16="http://schemas.microsoft.com/office/drawing/2014/main" id="{115369E1-EC25-D849-B617-C9842DB92313}"/>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130831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F863-949D-DB43-84FE-6C4AE9C977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DFA645-EEFF-954A-9997-0F4B93F04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C0B8AE-1042-E94F-9D6C-79BF68A6ED6A}"/>
              </a:ext>
            </a:extLst>
          </p:cNvPr>
          <p:cNvSpPr>
            <a:spLocks noGrp="1"/>
          </p:cNvSpPr>
          <p:nvPr>
            <p:ph type="dt" sz="half" idx="10"/>
          </p:nvPr>
        </p:nvSpPr>
        <p:spPr>
          <a:xfrm>
            <a:off x="838200" y="6356350"/>
            <a:ext cx="2743200" cy="365125"/>
          </a:xfrm>
          <a:prstGeom prst="rect">
            <a:avLst/>
          </a:prstGeom>
        </p:spPr>
        <p:txBody>
          <a:bodyPr/>
          <a:lstStyle/>
          <a:p>
            <a:fld id="{CF05CB9C-6454-C843-A281-F77BDE98A51D}" type="datetime4">
              <a:rPr lang="en-CA" smtClean="0"/>
              <a:t>October 10, 2024</a:t>
            </a:fld>
            <a:endParaRPr lang="en-US" dirty="0"/>
          </a:p>
        </p:txBody>
      </p:sp>
      <p:sp>
        <p:nvSpPr>
          <p:cNvPr id="6" name="Slide Number Placeholder 5">
            <a:extLst>
              <a:ext uri="{FF2B5EF4-FFF2-40B4-BE49-F238E27FC236}">
                <a16:creationId xmlns:a16="http://schemas.microsoft.com/office/drawing/2014/main" id="{8D47D85C-E2E0-604D-A40C-002AE7BDE4D5}"/>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378981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DB0-C2E2-9746-8F5B-AD4E68B4FD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8E46E-EFB5-6148-8563-6D2507B7D2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5ACB2-B50E-0546-B43D-BBE78A3BC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E5AD08-BE91-0446-A509-0AC883475BE2}"/>
              </a:ext>
            </a:extLst>
          </p:cNvPr>
          <p:cNvSpPr>
            <a:spLocks noGrp="1"/>
          </p:cNvSpPr>
          <p:nvPr>
            <p:ph type="dt" sz="half" idx="10"/>
          </p:nvPr>
        </p:nvSpPr>
        <p:spPr>
          <a:xfrm>
            <a:off x="838200" y="6356350"/>
            <a:ext cx="2743200" cy="365125"/>
          </a:xfrm>
          <a:prstGeom prst="rect">
            <a:avLst/>
          </a:prstGeom>
        </p:spPr>
        <p:txBody>
          <a:bodyPr/>
          <a:lstStyle/>
          <a:p>
            <a:fld id="{0AEFFE4A-1E46-C84D-B891-391861D6EB2A}" type="datetime4">
              <a:rPr lang="en-CA" smtClean="0"/>
              <a:t>October 10, 2024</a:t>
            </a:fld>
            <a:endParaRPr lang="en-US" dirty="0"/>
          </a:p>
        </p:txBody>
      </p:sp>
      <p:sp>
        <p:nvSpPr>
          <p:cNvPr id="7" name="Slide Number Placeholder 6">
            <a:extLst>
              <a:ext uri="{FF2B5EF4-FFF2-40B4-BE49-F238E27FC236}">
                <a16:creationId xmlns:a16="http://schemas.microsoft.com/office/drawing/2014/main" id="{BC03883D-0EA3-7249-950F-B579D7EF2E01}"/>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89538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descr="A picture containing person, indoor, table&#10;&#10;Description automatically generated">
            <a:extLst>
              <a:ext uri="{FF2B5EF4-FFF2-40B4-BE49-F238E27FC236}">
                <a16:creationId xmlns:a16="http://schemas.microsoft.com/office/drawing/2014/main" id="{92E4DCD7-F847-DC58-E89A-EEC6B2914B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Footer Placeholder 16">
            <a:extLst>
              <a:ext uri="{FF2B5EF4-FFF2-40B4-BE49-F238E27FC236}">
                <a16:creationId xmlns:a16="http://schemas.microsoft.com/office/drawing/2014/main" id="{16B62119-58C0-6785-9B28-E62A039B2625}"/>
              </a:ext>
            </a:extLst>
          </p:cNvPr>
          <p:cNvSpPr>
            <a:spLocks noGrp="1"/>
          </p:cNvSpPr>
          <p:nvPr>
            <p:ph type="ftr" sz="quarter" idx="11"/>
          </p:nvPr>
        </p:nvSpPr>
        <p:spPr>
          <a:xfrm>
            <a:off x="4336275" y="6469039"/>
            <a:ext cx="4114800" cy="252436"/>
          </a:xfrm>
        </p:spPr>
        <p:txBody>
          <a:bodyPr/>
          <a:lstStyle>
            <a:lvl1pPr>
              <a:defRPr sz="1100">
                <a:latin typeface="Arial" panose="020B0604020202020204" pitchFamily="34" charset="0"/>
                <a:cs typeface="Arial" panose="020B0604020202020204" pitchFamily="34" charset="0"/>
              </a:defRPr>
            </a:lvl1pPr>
          </a:lstStyle>
          <a:p>
            <a:r>
              <a:rPr lang="en-CA" dirty="0"/>
              <a:t>Page </a:t>
            </a:r>
            <a:fld id="{086831A8-5B2F-4622-BDFF-F4F4EE20379D}" type="slidenum">
              <a:rPr lang="en-CA" smtClean="0"/>
              <a:pPr/>
              <a:t>‹#›</a:t>
            </a:fld>
            <a:endParaRPr lang="en-CA" dirty="0"/>
          </a:p>
        </p:txBody>
      </p:sp>
      <p:sp>
        <p:nvSpPr>
          <p:cNvPr id="3" name="TextBox 2">
            <a:extLst>
              <a:ext uri="{FF2B5EF4-FFF2-40B4-BE49-F238E27FC236}">
                <a16:creationId xmlns:a16="http://schemas.microsoft.com/office/drawing/2014/main" id="{E22A184E-A751-CE83-3B28-A5A7E018E4E4}"/>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89C834A9-760F-9A29-9E2A-995CA560E0FD}"/>
              </a:ext>
            </a:extLst>
          </p:cNvPr>
          <p:cNvSpPr txBox="1">
            <a:spLocks/>
          </p:cNvSpPr>
          <p:nvPr userDrawn="1"/>
        </p:nvSpPr>
        <p:spPr>
          <a:xfrm>
            <a:off x="307708" y="189825"/>
            <a:ext cx="10237983" cy="132480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CA" sz="2800" dirty="0">
                <a:solidFill>
                  <a:srgbClr val="0D234C"/>
                </a:solidFill>
                <a:latin typeface="Arial" panose="020B0604020202020204"/>
              </a:rPr>
              <a:t>What We Do</a:t>
            </a:r>
          </a:p>
        </p:txBody>
      </p:sp>
      <p:sp>
        <p:nvSpPr>
          <p:cNvPr id="6" name="TextBox 5">
            <a:extLst>
              <a:ext uri="{FF2B5EF4-FFF2-40B4-BE49-F238E27FC236}">
                <a16:creationId xmlns:a16="http://schemas.microsoft.com/office/drawing/2014/main" id="{D6F044A3-2B89-30FA-8CAF-A58EDD5113C8}"/>
              </a:ext>
            </a:extLst>
          </p:cNvPr>
          <p:cNvSpPr txBox="1"/>
          <p:nvPr userDrawn="1"/>
        </p:nvSpPr>
        <p:spPr>
          <a:xfrm>
            <a:off x="5480111" y="260164"/>
            <a:ext cx="6400799" cy="3108543"/>
          </a:xfrm>
          <a:prstGeom prst="rect">
            <a:avLst/>
          </a:prstGeom>
          <a:solidFill>
            <a:schemeClr val="accent3">
              <a:lumMod val="20000"/>
              <a:lumOff val="80000"/>
              <a:alpha val="78000"/>
            </a:schemeClr>
          </a:solidFill>
          <a:ln w="28575">
            <a:noFill/>
          </a:ln>
        </p:spPr>
        <p:txBody>
          <a:bodyPr wrap="square" rtlCol="0">
            <a:spAutoFit/>
          </a:bodyPr>
          <a:lstStyle/>
          <a:p>
            <a:r>
              <a:rPr lang="en-CA" sz="2800" b="1" dirty="0">
                <a:solidFill>
                  <a:srgbClr val="002060"/>
                </a:solidFill>
                <a:latin typeface="Arial" panose="020B0604020202020204"/>
              </a:rPr>
              <a:t>We generate powerful synergies for our members and nuclear partners </a:t>
            </a:r>
          </a:p>
          <a:p>
            <a:r>
              <a:rPr lang="en-CA" sz="2800" b="1" dirty="0">
                <a:solidFill>
                  <a:srgbClr val="002060"/>
                </a:solidFill>
                <a:latin typeface="Arial" panose="020B0604020202020204"/>
              </a:rPr>
              <a:t>to help them create solutions, transform and achieve </a:t>
            </a:r>
          </a:p>
          <a:p>
            <a:r>
              <a:rPr lang="en-CA" sz="2800" b="1" dirty="0">
                <a:solidFill>
                  <a:srgbClr val="002060"/>
                </a:solidFill>
                <a:latin typeface="Arial" panose="020B0604020202020204"/>
              </a:rPr>
              <a:t>performance excellence – </a:t>
            </a:r>
          </a:p>
          <a:p>
            <a:r>
              <a:rPr lang="en-CA" sz="2800" b="1" dirty="0">
                <a:solidFill>
                  <a:srgbClr val="002060"/>
                </a:solidFill>
                <a:latin typeface="Arial" panose="020B0604020202020204"/>
              </a:rPr>
              <a:t>better, faster, and at a lower cost than they could on their own. </a:t>
            </a:r>
          </a:p>
        </p:txBody>
      </p:sp>
    </p:spTree>
    <p:extLst>
      <p:ext uri="{BB962C8B-B14F-4D97-AF65-F5344CB8AC3E}">
        <p14:creationId xmlns:p14="http://schemas.microsoft.com/office/powerpoint/2010/main" val="3581840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7DFC-DB57-0E43-886C-55B6DFE154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726C5-418A-AE48-B681-A9810A85F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CC142E-9AAF-D445-8E0F-B1A354B0E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831A2-23C1-B442-86B4-1A1973748B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4C1C5-2157-B245-8372-94A81EDAE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8F36BC-909E-C04E-8C9E-D51719BE44DF}"/>
              </a:ext>
            </a:extLst>
          </p:cNvPr>
          <p:cNvSpPr>
            <a:spLocks noGrp="1"/>
          </p:cNvSpPr>
          <p:nvPr>
            <p:ph type="dt" sz="half" idx="10"/>
          </p:nvPr>
        </p:nvSpPr>
        <p:spPr>
          <a:xfrm>
            <a:off x="838200" y="6356350"/>
            <a:ext cx="2743200" cy="365125"/>
          </a:xfrm>
          <a:prstGeom prst="rect">
            <a:avLst/>
          </a:prstGeom>
        </p:spPr>
        <p:txBody>
          <a:bodyPr/>
          <a:lstStyle/>
          <a:p>
            <a:fld id="{34D078AD-CF08-AE48-A71C-DE793446B66A}" type="datetime4">
              <a:rPr lang="en-CA" smtClean="0"/>
              <a:t>October 10, 2024</a:t>
            </a:fld>
            <a:endParaRPr lang="en-US" dirty="0"/>
          </a:p>
        </p:txBody>
      </p:sp>
      <p:sp>
        <p:nvSpPr>
          <p:cNvPr id="9" name="Slide Number Placeholder 8">
            <a:extLst>
              <a:ext uri="{FF2B5EF4-FFF2-40B4-BE49-F238E27FC236}">
                <a16:creationId xmlns:a16="http://schemas.microsoft.com/office/drawing/2014/main" id="{F36315FD-D992-9D49-AD60-8D33CFCEFE0E}"/>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772975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D176-FA76-0F46-A200-839DF4ABE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97568-19AF-684D-901D-ADDA7B0DB5F8}"/>
              </a:ext>
            </a:extLst>
          </p:cNvPr>
          <p:cNvSpPr>
            <a:spLocks noGrp="1"/>
          </p:cNvSpPr>
          <p:nvPr>
            <p:ph type="dt" sz="half" idx="10"/>
          </p:nvPr>
        </p:nvSpPr>
        <p:spPr>
          <a:xfrm>
            <a:off x="838200" y="6356350"/>
            <a:ext cx="2743200" cy="365125"/>
          </a:xfrm>
          <a:prstGeom prst="rect">
            <a:avLst/>
          </a:prstGeom>
        </p:spPr>
        <p:txBody>
          <a:bodyPr/>
          <a:lstStyle/>
          <a:p>
            <a:fld id="{3C6CB7F3-FBB1-C440-802E-8927A13A35F6}" type="datetime4">
              <a:rPr lang="en-CA" smtClean="0"/>
              <a:t>October 10, 2024</a:t>
            </a:fld>
            <a:endParaRPr lang="en-US" dirty="0"/>
          </a:p>
        </p:txBody>
      </p:sp>
      <p:sp>
        <p:nvSpPr>
          <p:cNvPr id="5" name="Slide Number Placeholder 4">
            <a:extLst>
              <a:ext uri="{FF2B5EF4-FFF2-40B4-BE49-F238E27FC236}">
                <a16:creationId xmlns:a16="http://schemas.microsoft.com/office/drawing/2014/main" id="{3C1FFD61-392D-0A4A-90D2-59E0D31904A1}"/>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461271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0CB11-CF93-2840-B4B3-D793EEB8F801}"/>
              </a:ext>
            </a:extLst>
          </p:cNvPr>
          <p:cNvSpPr>
            <a:spLocks noGrp="1"/>
          </p:cNvSpPr>
          <p:nvPr>
            <p:ph type="dt" sz="half" idx="10"/>
          </p:nvPr>
        </p:nvSpPr>
        <p:spPr>
          <a:xfrm>
            <a:off x="838200" y="6356350"/>
            <a:ext cx="2743200" cy="365125"/>
          </a:xfrm>
          <a:prstGeom prst="rect">
            <a:avLst/>
          </a:prstGeom>
        </p:spPr>
        <p:txBody>
          <a:bodyPr/>
          <a:lstStyle/>
          <a:p>
            <a:fld id="{3291C77C-58FC-F949-8AE3-42783B25C79D}" type="datetime4">
              <a:rPr lang="en-CA" smtClean="0"/>
              <a:t>October 10, 2024</a:t>
            </a:fld>
            <a:endParaRPr lang="en-US" dirty="0"/>
          </a:p>
        </p:txBody>
      </p:sp>
      <p:sp>
        <p:nvSpPr>
          <p:cNvPr id="4" name="Slide Number Placeholder 3">
            <a:extLst>
              <a:ext uri="{FF2B5EF4-FFF2-40B4-BE49-F238E27FC236}">
                <a16:creationId xmlns:a16="http://schemas.microsoft.com/office/drawing/2014/main" id="{5E292617-B241-644E-AFEF-30C1780BB097}"/>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40810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8E37-EF57-B543-878D-1C8CB4554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195E8-12F9-CD41-BDE4-28B5D180D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9B722-F85F-DF4E-B148-3C451C8EA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9EECE-8463-5244-B476-2076ADC9F23E}"/>
              </a:ext>
            </a:extLst>
          </p:cNvPr>
          <p:cNvSpPr>
            <a:spLocks noGrp="1"/>
          </p:cNvSpPr>
          <p:nvPr>
            <p:ph type="dt" sz="half" idx="10"/>
          </p:nvPr>
        </p:nvSpPr>
        <p:spPr>
          <a:xfrm>
            <a:off x="838200" y="6356350"/>
            <a:ext cx="2743200" cy="365125"/>
          </a:xfrm>
          <a:prstGeom prst="rect">
            <a:avLst/>
          </a:prstGeom>
        </p:spPr>
        <p:txBody>
          <a:bodyPr/>
          <a:lstStyle/>
          <a:p>
            <a:fld id="{D9B6AE79-AA3A-3F4A-952D-04BCB6E8655E}" type="datetime4">
              <a:rPr lang="en-CA" smtClean="0"/>
              <a:t>October 10, 2024</a:t>
            </a:fld>
            <a:endParaRPr lang="en-US" dirty="0"/>
          </a:p>
        </p:txBody>
      </p:sp>
      <p:sp>
        <p:nvSpPr>
          <p:cNvPr id="7" name="Slide Number Placeholder 6">
            <a:extLst>
              <a:ext uri="{FF2B5EF4-FFF2-40B4-BE49-F238E27FC236}">
                <a16:creationId xmlns:a16="http://schemas.microsoft.com/office/drawing/2014/main" id="{D3E8E40E-FDF5-2E42-9117-217EE1B20376}"/>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608248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450-ADCF-3047-9DC6-4D8DD4BB0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E48D59-6918-294E-997D-7CF9398D8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F90FCA1-C0F4-5B44-A3B6-18AE1B233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2E0BC-B1D2-114E-B0BD-C1CA1A4557D2}"/>
              </a:ext>
            </a:extLst>
          </p:cNvPr>
          <p:cNvSpPr>
            <a:spLocks noGrp="1"/>
          </p:cNvSpPr>
          <p:nvPr>
            <p:ph type="dt" sz="half" idx="10"/>
          </p:nvPr>
        </p:nvSpPr>
        <p:spPr>
          <a:xfrm>
            <a:off x="838200" y="6356350"/>
            <a:ext cx="2743200" cy="365125"/>
          </a:xfrm>
          <a:prstGeom prst="rect">
            <a:avLst/>
          </a:prstGeom>
        </p:spPr>
        <p:txBody>
          <a:bodyPr/>
          <a:lstStyle/>
          <a:p>
            <a:fld id="{E07A37D5-FE54-3948-93B8-CECE34BA3136}" type="datetime4">
              <a:rPr lang="en-CA" smtClean="0"/>
              <a:t>October 10, 2024</a:t>
            </a:fld>
            <a:endParaRPr lang="en-US" dirty="0"/>
          </a:p>
        </p:txBody>
      </p:sp>
      <p:sp>
        <p:nvSpPr>
          <p:cNvPr id="7" name="Slide Number Placeholder 6">
            <a:extLst>
              <a:ext uri="{FF2B5EF4-FFF2-40B4-BE49-F238E27FC236}">
                <a16:creationId xmlns:a16="http://schemas.microsoft.com/office/drawing/2014/main" id="{626021C4-E9DD-1C41-AE14-CE7DAD411A0C}"/>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43227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1EA1-D243-4F43-A5F8-F82CBBD398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9AB95-A3A3-7748-957C-4F214EAC43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156AA-FFCE-6C4E-BE78-ECE24C99960C}"/>
              </a:ext>
            </a:extLst>
          </p:cNvPr>
          <p:cNvSpPr>
            <a:spLocks noGrp="1"/>
          </p:cNvSpPr>
          <p:nvPr>
            <p:ph type="dt" sz="half" idx="10"/>
          </p:nvPr>
        </p:nvSpPr>
        <p:spPr>
          <a:xfrm>
            <a:off x="838200" y="6356350"/>
            <a:ext cx="2743200" cy="365125"/>
          </a:xfrm>
          <a:prstGeom prst="rect">
            <a:avLst/>
          </a:prstGeom>
        </p:spPr>
        <p:txBody>
          <a:bodyPr/>
          <a:lstStyle/>
          <a:p>
            <a:fld id="{E25DA106-3F66-5946-856B-9C1E32FD68C1}" type="datetime4">
              <a:rPr lang="en-CA" smtClean="0"/>
              <a:t>October 10, 2024</a:t>
            </a:fld>
            <a:endParaRPr lang="en-US" dirty="0"/>
          </a:p>
        </p:txBody>
      </p:sp>
      <p:sp>
        <p:nvSpPr>
          <p:cNvPr id="6" name="Slide Number Placeholder 5">
            <a:extLst>
              <a:ext uri="{FF2B5EF4-FFF2-40B4-BE49-F238E27FC236}">
                <a16:creationId xmlns:a16="http://schemas.microsoft.com/office/drawing/2014/main" id="{F930F742-3DEA-D64B-9CD1-7D9E3A3B511F}"/>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501257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CB1C-1CD9-DF47-AE81-4A80DCD63A1C}"/>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918CED15-6BA6-9C4A-A84E-212006F5F54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8CFD110-1D5F-C448-B945-A96CB02E5AE5}"/>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895905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2F1A-C31C-B74B-8D30-17568D4C9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A60C8-1A93-124F-B570-6651577207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40E3C-B261-7C46-9D3A-C1661EA65579}"/>
              </a:ext>
            </a:extLst>
          </p:cNvPr>
          <p:cNvSpPr>
            <a:spLocks noGrp="1"/>
          </p:cNvSpPr>
          <p:nvPr>
            <p:ph type="dt" sz="half" idx="10"/>
          </p:nvPr>
        </p:nvSpPr>
        <p:spPr>
          <a:xfrm>
            <a:off x="838200" y="6356350"/>
            <a:ext cx="2743200" cy="365125"/>
          </a:xfrm>
          <a:prstGeom prst="rect">
            <a:avLst/>
          </a:prstGeom>
        </p:spPr>
        <p:txBody>
          <a:bodyPr/>
          <a:lstStyle/>
          <a:p>
            <a:fld id="{C7B07678-9F59-B747-B67B-4C2E6C1129EC}" type="datetime4">
              <a:rPr lang="en-CA" smtClean="0"/>
              <a:t>October 10, 2024</a:t>
            </a:fld>
            <a:endParaRPr lang="en-US" dirty="0"/>
          </a:p>
        </p:txBody>
      </p:sp>
      <p:sp>
        <p:nvSpPr>
          <p:cNvPr id="6" name="Slide Number Placeholder 5">
            <a:extLst>
              <a:ext uri="{FF2B5EF4-FFF2-40B4-BE49-F238E27FC236}">
                <a16:creationId xmlns:a16="http://schemas.microsoft.com/office/drawing/2014/main" id="{115369E1-EC25-D849-B617-C9842DB92313}"/>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4005948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F863-949D-DB43-84FE-6C4AE9C977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DFA645-EEFF-954A-9997-0F4B93F04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C0B8AE-1042-E94F-9D6C-79BF68A6ED6A}"/>
              </a:ext>
            </a:extLst>
          </p:cNvPr>
          <p:cNvSpPr>
            <a:spLocks noGrp="1"/>
          </p:cNvSpPr>
          <p:nvPr>
            <p:ph type="dt" sz="half" idx="10"/>
          </p:nvPr>
        </p:nvSpPr>
        <p:spPr>
          <a:xfrm>
            <a:off x="838200" y="6356350"/>
            <a:ext cx="2743200" cy="365125"/>
          </a:xfrm>
          <a:prstGeom prst="rect">
            <a:avLst/>
          </a:prstGeom>
        </p:spPr>
        <p:txBody>
          <a:bodyPr/>
          <a:lstStyle/>
          <a:p>
            <a:fld id="{CF05CB9C-6454-C843-A281-F77BDE98A51D}" type="datetime4">
              <a:rPr lang="en-CA" smtClean="0"/>
              <a:t>October 10, 2024</a:t>
            </a:fld>
            <a:endParaRPr lang="en-US" dirty="0"/>
          </a:p>
        </p:txBody>
      </p:sp>
      <p:sp>
        <p:nvSpPr>
          <p:cNvPr id="6" name="Slide Number Placeholder 5">
            <a:extLst>
              <a:ext uri="{FF2B5EF4-FFF2-40B4-BE49-F238E27FC236}">
                <a16:creationId xmlns:a16="http://schemas.microsoft.com/office/drawing/2014/main" id="{8D47D85C-E2E0-604D-A40C-002AE7BDE4D5}"/>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851187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DB0-C2E2-9746-8F5B-AD4E68B4FD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8E46E-EFB5-6148-8563-6D2507B7D2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5ACB2-B50E-0546-B43D-BBE78A3BC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E5AD08-BE91-0446-A509-0AC883475BE2}"/>
              </a:ext>
            </a:extLst>
          </p:cNvPr>
          <p:cNvSpPr>
            <a:spLocks noGrp="1"/>
          </p:cNvSpPr>
          <p:nvPr>
            <p:ph type="dt" sz="half" idx="10"/>
          </p:nvPr>
        </p:nvSpPr>
        <p:spPr>
          <a:xfrm>
            <a:off x="838200" y="6356350"/>
            <a:ext cx="2743200" cy="365125"/>
          </a:xfrm>
          <a:prstGeom prst="rect">
            <a:avLst/>
          </a:prstGeom>
        </p:spPr>
        <p:txBody>
          <a:bodyPr/>
          <a:lstStyle/>
          <a:p>
            <a:fld id="{0AEFFE4A-1E46-C84D-B891-391861D6EB2A}" type="datetime4">
              <a:rPr lang="en-CA" smtClean="0"/>
              <a:t>October 10, 2024</a:t>
            </a:fld>
            <a:endParaRPr lang="en-US" dirty="0"/>
          </a:p>
        </p:txBody>
      </p:sp>
      <p:sp>
        <p:nvSpPr>
          <p:cNvPr id="7" name="Slide Number Placeholder 6">
            <a:extLst>
              <a:ext uri="{FF2B5EF4-FFF2-40B4-BE49-F238E27FC236}">
                <a16:creationId xmlns:a16="http://schemas.microsoft.com/office/drawing/2014/main" id="{BC03883D-0EA3-7249-950F-B579D7EF2E01}"/>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680139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10" name="Picture 9" descr="A picture containing several&#10;&#10;Description automatically generated">
            <a:extLst>
              <a:ext uri="{FF2B5EF4-FFF2-40B4-BE49-F238E27FC236}">
                <a16:creationId xmlns:a16="http://schemas.microsoft.com/office/drawing/2014/main" id="{B81921E0-8B5A-303C-F4B3-F0CB2C3320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98568"/>
          </a:xfrm>
          <a:prstGeom prst="rect">
            <a:avLst/>
          </a:prstGeom>
        </p:spPr>
      </p:pic>
      <p:sp>
        <p:nvSpPr>
          <p:cNvPr id="2" name="Footer Placeholder 16">
            <a:extLst>
              <a:ext uri="{FF2B5EF4-FFF2-40B4-BE49-F238E27FC236}">
                <a16:creationId xmlns:a16="http://schemas.microsoft.com/office/drawing/2014/main" id="{16B62119-58C0-6785-9B28-E62A039B2625}"/>
              </a:ext>
            </a:extLst>
          </p:cNvPr>
          <p:cNvSpPr>
            <a:spLocks noGrp="1"/>
          </p:cNvSpPr>
          <p:nvPr>
            <p:ph type="ftr" sz="quarter" idx="11"/>
          </p:nvPr>
        </p:nvSpPr>
        <p:spPr>
          <a:xfrm>
            <a:off x="4336275" y="6469039"/>
            <a:ext cx="4114800" cy="252436"/>
          </a:xfrm>
        </p:spPr>
        <p:txBody>
          <a:bodyPr/>
          <a:lstStyle>
            <a:lvl1pPr>
              <a:defRPr sz="1100">
                <a:latin typeface="Arial" panose="020B0604020202020204" pitchFamily="34" charset="0"/>
                <a:cs typeface="Arial" panose="020B0604020202020204" pitchFamily="34" charset="0"/>
              </a:defRPr>
            </a:lvl1pPr>
          </a:lstStyle>
          <a:p>
            <a:r>
              <a:rPr lang="en-CA" dirty="0"/>
              <a:t>Page </a:t>
            </a:r>
            <a:fld id="{086831A8-5B2F-4622-BDFF-F4F4EE20379D}" type="slidenum">
              <a:rPr lang="en-CA" smtClean="0"/>
              <a:pPr/>
              <a:t>‹#›</a:t>
            </a:fld>
            <a:endParaRPr lang="en-CA" dirty="0"/>
          </a:p>
        </p:txBody>
      </p:sp>
      <p:sp>
        <p:nvSpPr>
          <p:cNvPr id="3" name="TextBox 2">
            <a:extLst>
              <a:ext uri="{FF2B5EF4-FFF2-40B4-BE49-F238E27FC236}">
                <a16:creationId xmlns:a16="http://schemas.microsoft.com/office/drawing/2014/main" id="{E22A184E-A751-CE83-3B28-A5A7E018E4E4}"/>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89C834A9-760F-9A29-9E2A-995CA560E0FD}"/>
              </a:ext>
            </a:extLst>
          </p:cNvPr>
          <p:cNvSpPr txBox="1">
            <a:spLocks/>
          </p:cNvSpPr>
          <p:nvPr userDrawn="1"/>
        </p:nvSpPr>
        <p:spPr>
          <a:xfrm>
            <a:off x="307708" y="189825"/>
            <a:ext cx="10237983" cy="132480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CA" sz="2800" dirty="0">
                <a:solidFill>
                  <a:srgbClr val="0D234C"/>
                </a:solidFill>
                <a:latin typeface="Arial" panose="020B0604020202020204"/>
              </a:rPr>
              <a:t>What We Do</a:t>
            </a:r>
          </a:p>
        </p:txBody>
      </p:sp>
      <p:sp>
        <p:nvSpPr>
          <p:cNvPr id="7" name="Content Placeholder 3">
            <a:extLst>
              <a:ext uri="{FF2B5EF4-FFF2-40B4-BE49-F238E27FC236}">
                <a16:creationId xmlns:a16="http://schemas.microsoft.com/office/drawing/2014/main" id="{DA7FB866-056F-DF77-8F40-7D7FC0522733}"/>
              </a:ext>
            </a:extLst>
          </p:cNvPr>
          <p:cNvSpPr txBox="1">
            <a:spLocks/>
          </p:cNvSpPr>
          <p:nvPr userDrawn="1"/>
        </p:nvSpPr>
        <p:spPr>
          <a:xfrm>
            <a:off x="2037281" y="953681"/>
            <a:ext cx="7915612" cy="5078313"/>
          </a:xfrm>
          <a:prstGeom prst="rect">
            <a:avLst/>
          </a:prstGeom>
          <a:solidFill>
            <a:schemeClr val="accent3">
              <a:lumMod val="20000"/>
              <a:lumOff val="80000"/>
              <a:alpha val="91000"/>
            </a:schemeClr>
          </a:solidFill>
          <a:ln w="28575">
            <a:noFill/>
          </a:ln>
        </p:spPr>
        <p:txBody>
          <a:bodyPr vert="horz" wrap="square" lIns="91440" tIns="45720" rIns="91440" bIns="45720" rtlCol="0" anchor="ctr">
            <a:spAutoFit/>
          </a:bodyPr>
          <a:lstStyle>
            <a:defPPr>
              <a:defRPr lang="en-US"/>
            </a:defPPr>
            <a:lvl1pPr marL="0" algn="l" defTabSz="914400" rtl="0" eaLnBrk="1" latinLnBrk="0" hangingPunct="1">
              <a:defRPr sz="1200"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800" b="1" i="0" dirty="0">
                <a:solidFill>
                  <a:srgbClr val="002060"/>
                </a:solidFill>
                <a:latin typeface="Arial" panose="020B0604020202020204"/>
              </a:rPr>
              <a:t>COG is a well-established organization of expert talent in:</a:t>
            </a:r>
          </a:p>
          <a:p>
            <a:r>
              <a:rPr lang="en-CA" sz="1800" b="1" i="0" dirty="0">
                <a:solidFill>
                  <a:schemeClr val="tx1"/>
                </a:solidFill>
                <a:latin typeface="Arial" panose="020B0604020202020204"/>
              </a:rPr>
              <a:t> </a:t>
            </a:r>
          </a:p>
          <a:p>
            <a:pPr marL="457200" indent="-457200">
              <a:buFont typeface="Arial" panose="020B0604020202020204" pitchFamily="34" charset="0"/>
              <a:buChar char="•"/>
            </a:pPr>
            <a:r>
              <a:rPr lang="en-CA" sz="1800" i="0" dirty="0">
                <a:solidFill>
                  <a:schemeClr val="tx1"/>
                </a:solidFill>
                <a:latin typeface="Arial" panose="020B0604020202020204"/>
              </a:rPr>
              <a:t>Management of complex, multi-member projects</a:t>
            </a:r>
          </a:p>
          <a:p>
            <a:endParaRPr lang="en-CA" sz="1800" i="0" dirty="0">
              <a:solidFill>
                <a:schemeClr val="tx1"/>
              </a:solidFill>
              <a:latin typeface="Arial" panose="020B0604020202020204"/>
            </a:endParaRPr>
          </a:p>
          <a:p>
            <a:pPr marL="457200" indent="-457200">
              <a:buFont typeface="Arial" panose="020B0604020202020204" pitchFamily="34" charset="0"/>
              <a:buChar char="•"/>
            </a:pPr>
            <a:r>
              <a:rPr lang="en-CA" sz="1800" i="0" dirty="0">
                <a:solidFill>
                  <a:schemeClr val="tx1"/>
                </a:solidFill>
                <a:latin typeface="Arial" panose="020B0604020202020204"/>
              </a:rPr>
              <a:t>Nuclear science and engineering – largest CANDU industry R&amp;D program</a:t>
            </a:r>
          </a:p>
          <a:p>
            <a:endParaRPr lang="en-CA" sz="1800" i="0" dirty="0">
              <a:solidFill>
                <a:schemeClr val="tx1"/>
              </a:solidFill>
              <a:latin typeface="Arial" panose="020B0604020202020204"/>
            </a:endParaRPr>
          </a:p>
          <a:p>
            <a:pPr marL="457200" indent="-457200">
              <a:buFont typeface="Arial" panose="020B0604020202020204" pitchFamily="34" charset="0"/>
              <a:buChar char="•"/>
            </a:pPr>
            <a:r>
              <a:rPr lang="en-CA" sz="1800" i="0" dirty="0">
                <a:solidFill>
                  <a:schemeClr val="tx1"/>
                </a:solidFill>
                <a:latin typeface="Arial" panose="020B0604020202020204"/>
              </a:rPr>
              <a:t>Nuclear safety, environmental and regulatory affairs</a:t>
            </a:r>
          </a:p>
          <a:p>
            <a:endParaRPr lang="en-CA" sz="1800" i="0" dirty="0">
              <a:solidFill>
                <a:schemeClr val="tx1"/>
              </a:solidFill>
              <a:latin typeface="Arial" panose="020B0604020202020204"/>
            </a:endParaRPr>
          </a:p>
          <a:p>
            <a:pPr marL="457200" indent="-457200">
              <a:buFont typeface="Arial" panose="020B0604020202020204" pitchFamily="34" charset="0"/>
              <a:buChar char="•"/>
            </a:pPr>
            <a:r>
              <a:rPr lang="en-CA" sz="1800" i="0" dirty="0">
                <a:solidFill>
                  <a:schemeClr val="tx1"/>
                </a:solidFill>
                <a:latin typeface="Arial" panose="020B0604020202020204"/>
              </a:rPr>
              <a:t>Procurement of goods and services across international jurisdictions</a:t>
            </a:r>
          </a:p>
          <a:p>
            <a:endParaRPr lang="en-CA" sz="1800" i="0" dirty="0">
              <a:solidFill>
                <a:schemeClr val="tx1"/>
              </a:solidFill>
              <a:latin typeface="Arial" panose="020B0604020202020204"/>
            </a:endParaRPr>
          </a:p>
          <a:p>
            <a:pPr marL="457200" indent="-457200">
              <a:buFont typeface="Arial" panose="020B0604020202020204" pitchFamily="34" charset="0"/>
              <a:buChar char="•"/>
            </a:pPr>
            <a:r>
              <a:rPr lang="en-CA" sz="1800" i="0" dirty="0">
                <a:solidFill>
                  <a:schemeClr val="tx1"/>
                </a:solidFill>
                <a:latin typeface="Arial" panose="020B0604020202020204"/>
              </a:rPr>
              <a:t>Training </a:t>
            </a:r>
          </a:p>
          <a:p>
            <a:endParaRPr lang="en-CA" sz="1800" i="0" dirty="0">
              <a:solidFill>
                <a:schemeClr val="tx1"/>
              </a:solidFill>
              <a:latin typeface="Arial" panose="020B0604020202020204"/>
            </a:endParaRPr>
          </a:p>
          <a:p>
            <a:pPr marL="457200" indent="-457200">
              <a:buFont typeface="Arial" panose="020B0604020202020204" pitchFamily="34" charset="0"/>
              <a:buChar char="•"/>
            </a:pPr>
            <a:r>
              <a:rPr lang="en-CA" sz="1800" i="0" dirty="0">
                <a:solidFill>
                  <a:schemeClr val="tx1"/>
                </a:solidFill>
                <a:latin typeface="Arial" panose="020B0604020202020204"/>
              </a:rPr>
              <a:t>Peer group/workshop facilitation</a:t>
            </a:r>
          </a:p>
          <a:p>
            <a:endParaRPr lang="en-CA" sz="1800" i="0" dirty="0">
              <a:solidFill>
                <a:schemeClr val="tx1"/>
              </a:solidFill>
              <a:latin typeface="Arial" panose="020B0604020202020204"/>
            </a:endParaRPr>
          </a:p>
          <a:p>
            <a:pPr marL="457200" indent="-457200">
              <a:buFont typeface="Arial" panose="020B0604020202020204" pitchFamily="34" charset="0"/>
              <a:buChar char="•"/>
            </a:pPr>
            <a:r>
              <a:rPr lang="en-CA" sz="1800" i="0" dirty="0">
                <a:solidFill>
                  <a:schemeClr val="tx1"/>
                </a:solidFill>
                <a:latin typeface="Arial" panose="020B0604020202020204"/>
              </a:rPr>
              <a:t>Management of industry-wide OPEX and best practices to support continuous improvement and international benchmarking</a:t>
            </a:r>
          </a:p>
          <a:p>
            <a:endParaRPr lang="en-CA" sz="1800" i="0" dirty="0">
              <a:solidFill>
                <a:schemeClr val="tx1"/>
              </a:solidFill>
              <a:latin typeface="Arial" panose="020B0604020202020204"/>
            </a:endParaRPr>
          </a:p>
        </p:txBody>
      </p:sp>
    </p:spTree>
    <p:extLst>
      <p:ext uri="{BB962C8B-B14F-4D97-AF65-F5344CB8AC3E}">
        <p14:creationId xmlns:p14="http://schemas.microsoft.com/office/powerpoint/2010/main" val="42658639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7DFC-DB57-0E43-886C-55B6DFE154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726C5-418A-AE48-B681-A9810A85F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CC142E-9AAF-D445-8E0F-B1A354B0E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831A2-23C1-B442-86B4-1A1973748B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4C1C5-2157-B245-8372-94A81EDAE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8F36BC-909E-C04E-8C9E-D51719BE44DF}"/>
              </a:ext>
            </a:extLst>
          </p:cNvPr>
          <p:cNvSpPr>
            <a:spLocks noGrp="1"/>
          </p:cNvSpPr>
          <p:nvPr>
            <p:ph type="dt" sz="half" idx="10"/>
          </p:nvPr>
        </p:nvSpPr>
        <p:spPr>
          <a:xfrm>
            <a:off x="838200" y="6356350"/>
            <a:ext cx="2743200" cy="365125"/>
          </a:xfrm>
          <a:prstGeom prst="rect">
            <a:avLst/>
          </a:prstGeom>
        </p:spPr>
        <p:txBody>
          <a:bodyPr/>
          <a:lstStyle/>
          <a:p>
            <a:fld id="{34D078AD-CF08-AE48-A71C-DE793446B66A}" type="datetime4">
              <a:rPr lang="en-CA" smtClean="0"/>
              <a:t>October 10, 2024</a:t>
            </a:fld>
            <a:endParaRPr lang="en-US" dirty="0"/>
          </a:p>
        </p:txBody>
      </p:sp>
      <p:sp>
        <p:nvSpPr>
          <p:cNvPr id="9" name="Slide Number Placeholder 8">
            <a:extLst>
              <a:ext uri="{FF2B5EF4-FFF2-40B4-BE49-F238E27FC236}">
                <a16:creationId xmlns:a16="http://schemas.microsoft.com/office/drawing/2014/main" id="{F36315FD-D992-9D49-AD60-8D33CFCEFE0E}"/>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343784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D176-FA76-0F46-A200-839DF4ABE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97568-19AF-684D-901D-ADDA7B0DB5F8}"/>
              </a:ext>
            </a:extLst>
          </p:cNvPr>
          <p:cNvSpPr>
            <a:spLocks noGrp="1"/>
          </p:cNvSpPr>
          <p:nvPr>
            <p:ph type="dt" sz="half" idx="10"/>
          </p:nvPr>
        </p:nvSpPr>
        <p:spPr>
          <a:xfrm>
            <a:off x="838200" y="6356350"/>
            <a:ext cx="2743200" cy="365125"/>
          </a:xfrm>
          <a:prstGeom prst="rect">
            <a:avLst/>
          </a:prstGeom>
        </p:spPr>
        <p:txBody>
          <a:bodyPr/>
          <a:lstStyle/>
          <a:p>
            <a:fld id="{3C6CB7F3-FBB1-C440-802E-8927A13A35F6}" type="datetime4">
              <a:rPr lang="en-CA" smtClean="0"/>
              <a:t>October 10, 2024</a:t>
            </a:fld>
            <a:endParaRPr lang="en-US" dirty="0"/>
          </a:p>
        </p:txBody>
      </p:sp>
      <p:sp>
        <p:nvSpPr>
          <p:cNvPr id="5" name="Slide Number Placeholder 4">
            <a:extLst>
              <a:ext uri="{FF2B5EF4-FFF2-40B4-BE49-F238E27FC236}">
                <a16:creationId xmlns:a16="http://schemas.microsoft.com/office/drawing/2014/main" id="{3C1FFD61-392D-0A4A-90D2-59E0D31904A1}"/>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899316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0CB11-CF93-2840-B4B3-D793EEB8F801}"/>
              </a:ext>
            </a:extLst>
          </p:cNvPr>
          <p:cNvSpPr>
            <a:spLocks noGrp="1"/>
          </p:cNvSpPr>
          <p:nvPr>
            <p:ph type="dt" sz="half" idx="10"/>
          </p:nvPr>
        </p:nvSpPr>
        <p:spPr>
          <a:xfrm>
            <a:off x="838200" y="6356350"/>
            <a:ext cx="2743200" cy="365125"/>
          </a:xfrm>
          <a:prstGeom prst="rect">
            <a:avLst/>
          </a:prstGeom>
        </p:spPr>
        <p:txBody>
          <a:bodyPr/>
          <a:lstStyle/>
          <a:p>
            <a:fld id="{3291C77C-58FC-F949-8AE3-42783B25C79D}" type="datetime4">
              <a:rPr lang="en-CA" smtClean="0"/>
              <a:t>October 10, 2024</a:t>
            </a:fld>
            <a:endParaRPr lang="en-US" dirty="0"/>
          </a:p>
        </p:txBody>
      </p:sp>
      <p:sp>
        <p:nvSpPr>
          <p:cNvPr id="4" name="Slide Number Placeholder 3">
            <a:extLst>
              <a:ext uri="{FF2B5EF4-FFF2-40B4-BE49-F238E27FC236}">
                <a16:creationId xmlns:a16="http://schemas.microsoft.com/office/drawing/2014/main" id="{5E292617-B241-644E-AFEF-30C1780BB097}"/>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795462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8E37-EF57-B543-878D-1C8CB4554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195E8-12F9-CD41-BDE4-28B5D180D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9B722-F85F-DF4E-B148-3C451C8EA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9EECE-8463-5244-B476-2076ADC9F23E}"/>
              </a:ext>
            </a:extLst>
          </p:cNvPr>
          <p:cNvSpPr>
            <a:spLocks noGrp="1"/>
          </p:cNvSpPr>
          <p:nvPr>
            <p:ph type="dt" sz="half" idx="10"/>
          </p:nvPr>
        </p:nvSpPr>
        <p:spPr>
          <a:xfrm>
            <a:off x="838200" y="6356350"/>
            <a:ext cx="2743200" cy="365125"/>
          </a:xfrm>
          <a:prstGeom prst="rect">
            <a:avLst/>
          </a:prstGeom>
        </p:spPr>
        <p:txBody>
          <a:bodyPr/>
          <a:lstStyle/>
          <a:p>
            <a:fld id="{D9B6AE79-AA3A-3F4A-952D-04BCB6E8655E}" type="datetime4">
              <a:rPr lang="en-CA" smtClean="0"/>
              <a:t>October 10, 2024</a:t>
            </a:fld>
            <a:endParaRPr lang="en-US" dirty="0"/>
          </a:p>
        </p:txBody>
      </p:sp>
      <p:sp>
        <p:nvSpPr>
          <p:cNvPr id="7" name="Slide Number Placeholder 6">
            <a:extLst>
              <a:ext uri="{FF2B5EF4-FFF2-40B4-BE49-F238E27FC236}">
                <a16:creationId xmlns:a16="http://schemas.microsoft.com/office/drawing/2014/main" id="{D3E8E40E-FDF5-2E42-9117-217EE1B20376}"/>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813218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450-ADCF-3047-9DC6-4D8DD4BB0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E48D59-6918-294E-997D-7CF9398D8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F90FCA1-C0F4-5B44-A3B6-18AE1B233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2E0BC-B1D2-114E-B0BD-C1CA1A4557D2}"/>
              </a:ext>
            </a:extLst>
          </p:cNvPr>
          <p:cNvSpPr>
            <a:spLocks noGrp="1"/>
          </p:cNvSpPr>
          <p:nvPr>
            <p:ph type="dt" sz="half" idx="10"/>
          </p:nvPr>
        </p:nvSpPr>
        <p:spPr>
          <a:xfrm>
            <a:off x="838200" y="6356350"/>
            <a:ext cx="2743200" cy="365125"/>
          </a:xfrm>
          <a:prstGeom prst="rect">
            <a:avLst/>
          </a:prstGeom>
        </p:spPr>
        <p:txBody>
          <a:bodyPr/>
          <a:lstStyle/>
          <a:p>
            <a:fld id="{E07A37D5-FE54-3948-93B8-CECE34BA3136}" type="datetime4">
              <a:rPr lang="en-CA" smtClean="0"/>
              <a:t>October 10, 2024</a:t>
            </a:fld>
            <a:endParaRPr lang="en-US" dirty="0"/>
          </a:p>
        </p:txBody>
      </p:sp>
      <p:sp>
        <p:nvSpPr>
          <p:cNvPr id="7" name="Slide Number Placeholder 6">
            <a:extLst>
              <a:ext uri="{FF2B5EF4-FFF2-40B4-BE49-F238E27FC236}">
                <a16:creationId xmlns:a16="http://schemas.microsoft.com/office/drawing/2014/main" id="{626021C4-E9DD-1C41-AE14-CE7DAD411A0C}"/>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727842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1EA1-D243-4F43-A5F8-F82CBBD398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9AB95-A3A3-7748-957C-4F214EAC43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156AA-FFCE-6C4E-BE78-ECE24C99960C}"/>
              </a:ext>
            </a:extLst>
          </p:cNvPr>
          <p:cNvSpPr>
            <a:spLocks noGrp="1"/>
          </p:cNvSpPr>
          <p:nvPr>
            <p:ph type="dt" sz="half" idx="10"/>
          </p:nvPr>
        </p:nvSpPr>
        <p:spPr>
          <a:xfrm>
            <a:off x="838200" y="6356350"/>
            <a:ext cx="2743200" cy="365125"/>
          </a:xfrm>
          <a:prstGeom prst="rect">
            <a:avLst/>
          </a:prstGeom>
        </p:spPr>
        <p:txBody>
          <a:bodyPr/>
          <a:lstStyle/>
          <a:p>
            <a:fld id="{E25DA106-3F66-5946-856B-9C1E32FD68C1}" type="datetime4">
              <a:rPr lang="en-CA" smtClean="0"/>
              <a:t>October 10, 2024</a:t>
            </a:fld>
            <a:endParaRPr lang="en-US" dirty="0"/>
          </a:p>
        </p:txBody>
      </p:sp>
      <p:sp>
        <p:nvSpPr>
          <p:cNvPr id="6" name="Slide Number Placeholder 5">
            <a:extLst>
              <a:ext uri="{FF2B5EF4-FFF2-40B4-BE49-F238E27FC236}">
                <a16:creationId xmlns:a16="http://schemas.microsoft.com/office/drawing/2014/main" id="{F930F742-3DEA-D64B-9CD1-7D9E3A3B511F}"/>
              </a:ext>
            </a:extLst>
          </p:cNvPr>
          <p:cNvSpPr>
            <a:spLocks noGrp="1"/>
          </p:cNvSpPr>
          <p:nvPr>
            <p:ph type="sldNum" sz="quarter" idx="12"/>
          </p:nvPr>
        </p:nvSpPr>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4017808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CB1C-1CD9-DF47-AE81-4A80DCD63A1C}"/>
              </a:ext>
            </a:extLst>
          </p:cNvPr>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918CED15-6BA6-9C4A-A84E-212006F5F54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8CFD110-1D5F-C448-B945-A96CB02E5AE5}"/>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279196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2F1A-C31C-B74B-8D30-17568D4C9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A60C8-1A93-124F-B570-6651577207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40E3C-B261-7C46-9D3A-C1661EA65579}"/>
              </a:ext>
            </a:extLst>
          </p:cNvPr>
          <p:cNvSpPr>
            <a:spLocks noGrp="1"/>
          </p:cNvSpPr>
          <p:nvPr>
            <p:ph type="dt" sz="half" idx="10"/>
          </p:nvPr>
        </p:nvSpPr>
        <p:spPr>
          <a:xfrm>
            <a:off x="838200" y="6356350"/>
            <a:ext cx="2743200" cy="365125"/>
          </a:xfrm>
          <a:prstGeom prst="rect">
            <a:avLst/>
          </a:prstGeom>
        </p:spPr>
        <p:txBody>
          <a:bodyPr/>
          <a:lstStyle/>
          <a:p>
            <a:fld id="{AF285CDD-C85E-E04F-BBDF-9A2DCB4AC4F8}" type="datetime4">
              <a:rPr lang="en-CA" smtClean="0"/>
              <a:t>October 10, 2024</a:t>
            </a:fld>
            <a:endParaRPr lang="en-US" dirty="0"/>
          </a:p>
        </p:txBody>
      </p:sp>
      <p:sp>
        <p:nvSpPr>
          <p:cNvPr id="6" name="Slide Number Placeholder 5">
            <a:extLst>
              <a:ext uri="{FF2B5EF4-FFF2-40B4-BE49-F238E27FC236}">
                <a16:creationId xmlns:a16="http://schemas.microsoft.com/office/drawing/2014/main" id="{115369E1-EC25-D849-B617-C9842DB92313}"/>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6326139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F863-949D-DB43-84FE-6C4AE9C977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DFA645-EEFF-954A-9997-0F4B93F04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C0B8AE-1042-E94F-9D6C-79BF68A6ED6A}"/>
              </a:ext>
            </a:extLst>
          </p:cNvPr>
          <p:cNvSpPr>
            <a:spLocks noGrp="1"/>
          </p:cNvSpPr>
          <p:nvPr>
            <p:ph type="dt" sz="half" idx="10"/>
          </p:nvPr>
        </p:nvSpPr>
        <p:spPr>
          <a:xfrm>
            <a:off x="838200" y="6356350"/>
            <a:ext cx="2743200" cy="365125"/>
          </a:xfrm>
          <a:prstGeom prst="rect">
            <a:avLst/>
          </a:prstGeom>
        </p:spPr>
        <p:txBody>
          <a:bodyPr/>
          <a:lstStyle/>
          <a:p>
            <a:fld id="{A5D0864D-FC47-0940-9754-6E1CA5CB8D28}" type="datetime4">
              <a:rPr lang="en-CA" smtClean="0"/>
              <a:t>October 10, 2024</a:t>
            </a:fld>
            <a:endParaRPr lang="en-US" dirty="0"/>
          </a:p>
        </p:txBody>
      </p:sp>
      <p:sp>
        <p:nvSpPr>
          <p:cNvPr id="6" name="Slide Number Placeholder 5">
            <a:extLst>
              <a:ext uri="{FF2B5EF4-FFF2-40B4-BE49-F238E27FC236}">
                <a16:creationId xmlns:a16="http://schemas.microsoft.com/office/drawing/2014/main" id="{8D47D85C-E2E0-604D-A40C-002AE7BDE4D5}"/>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392248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DB0-C2E2-9746-8F5B-AD4E68B4FD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8E46E-EFB5-6148-8563-6D2507B7D2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5ACB2-B50E-0546-B43D-BBE78A3BC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E5AD08-BE91-0446-A509-0AC883475BE2}"/>
              </a:ext>
            </a:extLst>
          </p:cNvPr>
          <p:cNvSpPr>
            <a:spLocks noGrp="1"/>
          </p:cNvSpPr>
          <p:nvPr>
            <p:ph type="dt" sz="half" idx="10"/>
          </p:nvPr>
        </p:nvSpPr>
        <p:spPr>
          <a:xfrm>
            <a:off x="838200" y="6356350"/>
            <a:ext cx="2743200" cy="365125"/>
          </a:xfrm>
          <a:prstGeom prst="rect">
            <a:avLst/>
          </a:prstGeom>
        </p:spPr>
        <p:txBody>
          <a:bodyPr/>
          <a:lstStyle/>
          <a:p>
            <a:fld id="{D838ADA5-B114-BC48-AB6C-39EAF771634D}" type="datetime4">
              <a:rPr lang="en-CA" smtClean="0"/>
              <a:t>October 10, 2024</a:t>
            </a:fld>
            <a:endParaRPr lang="en-US" dirty="0"/>
          </a:p>
        </p:txBody>
      </p:sp>
      <p:sp>
        <p:nvSpPr>
          <p:cNvPr id="7" name="Slide Number Placeholder 6">
            <a:extLst>
              <a:ext uri="{FF2B5EF4-FFF2-40B4-BE49-F238E27FC236}">
                <a16:creationId xmlns:a16="http://schemas.microsoft.com/office/drawing/2014/main" id="{BC03883D-0EA3-7249-950F-B579D7EF2E01}"/>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5681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11" name="Picture 10" descr="A group of people shaking hands">
            <a:extLst>
              <a:ext uri="{FF2B5EF4-FFF2-40B4-BE49-F238E27FC236}">
                <a16:creationId xmlns:a16="http://schemas.microsoft.com/office/drawing/2014/main" id="{E3B044FD-F566-6741-1C42-9C5A75B650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6818"/>
          </a:xfrm>
          <a:prstGeom prst="rect">
            <a:avLst/>
          </a:prstGeom>
        </p:spPr>
      </p:pic>
      <p:sp>
        <p:nvSpPr>
          <p:cNvPr id="2" name="Footer Placeholder 16">
            <a:extLst>
              <a:ext uri="{FF2B5EF4-FFF2-40B4-BE49-F238E27FC236}">
                <a16:creationId xmlns:a16="http://schemas.microsoft.com/office/drawing/2014/main" id="{16B62119-58C0-6785-9B28-E62A039B2625}"/>
              </a:ext>
            </a:extLst>
          </p:cNvPr>
          <p:cNvSpPr>
            <a:spLocks noGrp="1"/>
          </p:cNvSpPr>
          <p:nvPr>
            <p:ph type="ftr" sz="quarter" idx="11"/>
          </p:nvPr>
        </p:nvSpPr>
        <p:spPr>
          <a:xfrm>
            <a:off x="4336275" y="6469039"/>
            <a:ext cx="4114800" cy="252436"/>
          </a:xfrm>
        </p:spPr>
        <p:txBody>
          <a:bodyPr/>
          <a:lstStyle>
            <a:lvl1pPr>
              <a:defRPr sz="1100">
                <a:latin typeface="Arial" panose="020B0604020202020204" pitchFamily="34" charset="0"/>
                <a:cs typeface="Arial" panose="020B0604020202020204" pitchFamily="34" charset="0"/>
              </a:defRPr>
            </a:lvl1pPr>
          </a:lstStyle>
          <a:p>
            <a:r>
              <a:rPr lang="en-CA" dirty="0"/>
              <a:t>Page </a:t>
            </a:r>
            <a:fld id="{086831A8-5B2F-4622-BDFF-F4F4EE20379D}" type="slidenum">
              <a:rPr lang="en-CA" smtClean="0"/>
              <a:pPr/>
              <a:t>‹#›</a:t>
            </a:fld>
            <a:endParaRPr lang="en-CA" dirty="0"/>
          </a:p>
        </p:txBody>
      </p:sp>
      <p:sp>
        <p:nvSpPr>
          <p:cNvPr id="4" name="Rectangle 3">
            <a:extLst>
              <a:ext uri="{FF2B5EF4-FFF2-40B4-BE49-F238E27FC236}">
                <a16:creationId xmlns:a16="http://schemas.microsoft.com/office/drawing/2014/main" id="{76F16DD7-ADF6-0EF7-8A15-5360407AE321}"/>
              </a:ext>
            </a:extLst>
          </p:cNvPr>
          <p:cNvSpPr/>
          <p:nvPr userDrawn="1"/>
        </p:nvSpPr>
        <p:spPr>
          <a:xfrm>
            <a:off x="781664" y="1206810"/>
            <a:ext cx="5764101" cy="52789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6">
            <a:extLst>
              <a:ext uri="{FF2B5EF4-FFF2-40B4-BE49-F238E27FC236}">
                <a16:creationId xmlns:a16="http://schemas.microsoft.com/office/drawing/2014/main" id="{340F95C9-9865-068A-6B70-D635E682D25B}"/>
              </a:ext>
            </a:extLst>
          </p:cNvPr>
          <p:cNvPicPr>
            <a:picLocks noChangeAspect="1"/>
          </p:cNvPicPr>
          <p:nvPr userDrawn="1"/>
        </p:nvPicPr>
        <p:blipFill rotWithShape="1">
          <a:blip r:embed="rId3"/>
          <a:srcRect l="26195" t="76738" r="21825"/>
          <a:stretch/>
        </p:blipFill>
        <p:spPr>
          <a:xfrm>
            <a:off x="2130665" y="5179557"/>
            <a:ext cx="2963008" cy="1223883"/>
          </a:xfrm>
          <a:prstGeom prst="rect">
            <a:avLst/>
          </a:prstGeom>
        </p:spPr>
      </p:pic>
      <p:sp>
        <p:nvSpPr>
          <p:cNvPr id="3" name="TextBox 2">
            <a:extLst>
              <a:ext uri="{FF2B5EF4-FFF2-40B4-BE49-F238E27FC236}">
                <a16:creationId xmlns:a16="http://schemas.microsoft.com/office/drawing/2014/main" id="{E22A184E-A751-CE83-3B28-A5A7E018E4E4}"/>
              </a:ext>
            </a:extLst>
          </p:cNvPr>
          <p:cNvSpPr txBox="1"/>
          <p:nvPr userDrawn="1"/>
        </p:nvSpPr>
        <p:spPr>
          <a:xfrm>
            <a:off x="155431" y="6185705"/>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DEB70BF-658F-1A7B-18EC-177FE803ED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7507" b="22973"/>
          <a:stretch/>
        </p:blipFill>
        <p:spPr>
          <a:xfrm>
            <a:off x="781665" y="1206811"/>
            <a:ext cx="2992255" cy="4055094"/>
          </a:xfrm>
          <a:prstGeom prst="rect">
            <a:avLst/>
          </a:prstGeom>
          <a:solidFill>
            <a:srgbClr val="0070C0"/>
          </a:solidFill>
        </p:spPr>
      </p:pic>
      <p:pic>
        <p:nvPicPr>
          <p:cNvPr id="6" name="Picture 5">
            <a:extLst>
              <a:ext uri="{FF2B5EF4-FFF2-40B4-BE49-F238E27FC236}">
                <a16:creationId xmlns:a16="http://schemas.microsoft.com/office/drawing/2014/main" id="{84273B17-8C60-15B6-017B-2D3F8BDD8870}"/>
              </a:ext>
            </a:extLst>
          </p:cNvPr>
          <p:cNvPicPr>
            <a:picLocks noChangeAspect="1"/>
          </p:cNvPicPr>
          <p:nvPr userDrawn="1"/>
        </p:nvPicPr>
        <p:blipFill rotWithShape="1">
          <a:blip r:embed="rId5"/>
          <a:srcRect l="49177" r="4877" b="24294"/>
          <a:stretch/>
        </p:blipFill>
        <p:spPr>
          <a:xfrm>
            <a:off x="3773921" y="1206811"/>
            <a:ext cx="2619024" cy="3972746"/>
          </a:xfrm>
          <a:prstGeom prst="rect">
            <a:avLst/>
          </a:prstGeom>
        </p:spPr>
      </p:pic>
      <p:sp>
        <p:nvSpPr>
          <p:cNvPr id="8" name="Rectangle 7">
            <a:extLst>
              <a:ext uri="{FF2B5EF4-FFF2-40B4-BE49-F238E27FC236}">
                <a16:creationId xmlns:a16="http://schemas.microsoft.com/office/drawing/2014/main" id="{F9D24475-56B2-9580-7D8E-9BD87487A32A}"/>
              </a:ext>
            </a:extLst>
          </p:cNvPr>
          <p:cNvSpPr/>
          <p:nvPr userDrawn="1"/>
        </p:nvSpPr>
        <p:spPr>
          <a:xfrm>
            <a:off x="781665" y="444386"/>
            <a:ext cx="5764101" cy="523220"/>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COG Business Drivers</a:t>
            </a:r>
            <a:endParaRPr lang="en-CA"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415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7DFC-DB57-0E43-886C-55B6DFE154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726C5-418A-AE48-B681-A9810A85F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CC142E-9AAF-D445-8E0F-B1A354B0E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831A2-23C1-B442-86B4-1A1973748B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4C1C5-2157-B245-8372-94A81EDAE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8F36BC-909E-C04E-8C9E-D51719BE44DF}"/>
              </a:ext>
            </a:extLst>
          </p:cNvPr>
          <p:cNvSpPr>
            <a:spLocks noGrp="1"/>
          </p:cNvSpPr>
          <p:nvPr>
            <p:ph type="dt" sz="half" idx="10"/>
          </p:nvPr>
        </p:nvSpPr>
        <p:spPr>
          <a:xfrm>
            <a:off x="838200" y="6356350"/>
            <a:ext cx="2743200" cy="365125"/>
          </a:xfrm>
          <a:prstGeom prst="rect">
            <a:avLst/>
          </a:prstGeom>
        </p:spPr>
        <p:txBody>
          <a:bodyPr/>
          <a:lstStyle/>
          <a:p>
            <a:fld id="{3A7F62A7-EEEA-BC44-8E9F-2230520F917F}" type="datetime4">
              <a:rPr lang="en-CA" smtClean="0"/>
              <a:t>October 10, 2024</a:t>
            </a:fld>
            <a:endParaRPr lang="en-US" dirty="0"/>
          </a:p>
        </p:txBody>
      </p:sp>
      <p:sp>
        <p:nvSpPr>
          <p:cNvPr id="9" name="Slide Number Placeholder 8">
            <a:extLst>
              <a:ext uri="{FF2B5EF4-FFF2-40B4-BE49-F238E27FC236}">
                <a16:creationId xmlns:a16="http://schemas.microsoft.com/office/drawing/2014/main" id="{F36315FD-D992-9D49-AD60-8D33CFCEFE0E}"/>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2232524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D176-FA76-0F46-A200-839DF4ABE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097568-19AF-684D-901D-ADDA7B0DB5F8}"/>
              </a:ext>
            </a:extLst>
          </p:cNvPr>
          <p:cNvSpPr>
            <a:spLocks noGrp="1"/>
          </p:cNvSpPr>
          <p:nvPr>
            <p:ph type="dt" sz="half" idx="10"/>
          </p:nvPr>
        </p:nvSpPr>
        <p:spPr>
          <a:xfrm>
            <a:off x="838200" y="6356350"/>
            <a:ext cx="2743200" cy="365125"/>
          </a:xfrm>
          <a:prstGeom prst="rect">
            <a:avLst/>
          </a:prstGeom>
        </p:spPr>
        <p:txBody>
          <a:bodyPr/>
          <a:lstStyle/>
          <a:p>
            <a:fld id="{C53F9C23-29FF-F147-8D32-E02D3BCA578A}" type="datetime4">
              <a:rPr lang="en-CA" smtClean="0"/>
              <a:t>October 10, 2024</a:t>
            </a:fld>
            <a:endParaRPr lang="en-US" dirty="0"/>
          </a:p>
        </p:txBody>
      </p:sp>
      <p:sp>
        <p:nvSpPr>
          <p:cNvPr id="5" name="Slide Number Placeholder 4">
            <a:extLst>
              <a:ext uri="{FF2B5EF4-FFF2-40B4-BE49-F238E27FC236}">
                <a16:creationId xmlns:a16="http://schemas.microsoft.com/office/drawing/2014/main" id="{3C1FFD61-392D-0A4A-90D2-59E0D31904A1}"/>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744236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F0CB11-CF93-2840-B4B3-D793EEB8F801}"/>
              </a:ext>
            </a:extLst>
          </p:cNvPr>
          <p:cNvSpPr>
            <a:spLocks noGrp="1"/>
          </p:cNvSpPr>
          <p:nvPr>
            <p:ph type="dt" sz="half" idx="10"/>
          </p:nvPr>
        </p:nvSpPr>
        <p:spPr>
          <a:xfrm>
            <a:off x="838200" y="6356350"/>
            <a:ext cx="2743200" cy="365125"/>
          </a:xfrm>
          <a:prstGeom prst="rect">
            <a:avLst/>
          </a:prstGeom>
        </p:spPr>
        <p:txBody>
          <a:bodyPr/>
          <a:lstStyle/>
          <a:p>
            <a:fld id="{107C0294-67A1-3D47-A5A8-25FFCD5DFEFB}" type="datetime4">
              <a:rPr lang="en-CA" smtClean="0"/>
              <a:t>October 10, 2024</a:t>
            </a:fld>
            <a:endParaRPr lang="en-US" dirty="0"/>
          </a:p>
        </p:txBody>
      </p:sp>
      <p:sp>
        <p:nvSpPr>
          <p:cNvPr id="4" name="Slide Number Placeholder 3">
            <a:extLst>
              <a:ext uri="{FF2B5EF4-FFF2-40B4-BE49-F238E27FC236}">
                <a16:creationId xmlns:a16="http://schemas.microsoft.com/office/drawing/2014/main" id="{5E292617-B241-644E-AFEF-30C1780BB097}"/>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833933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8E37-EF57-B543-878D-1C8CB4554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195E8-12F9-CD41-BDE4-28B5D180D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9B722-F85F-DF4E-B148-3C451C8EA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9EECE-8463-5244-B476-2076ADC9F23E}"/>
              </a:ext>
            </a:extLst>
          </p:cNvPr>
          <p:cNvSpPr>
            <a:spLocks noGrp="1"/>
          </p:cNvSpPr>
          <p:nvPr>
            <p:ph type="dt" sz="half" idx="10"/>
          </p:nvPr>
        </p:nvSpPr>
        <p:spPr>
          <a:xfrm>
            <a:off x="838200" y="6356350"/>
            <a:ext cx="2743200" cy="365125"/>
          </a:xfrm>
          <a:prstGeom prst="rect">
            <a:avLst/>
          </a:prstGeom>
        </p:spPr>
        <p:txBody>
          <a:bodyPr/>
          <a:lstStyle/>
          <a:p>
            <a:fld id="{24BD1D9F-7788-604D-AC7E-F841612D89A1}" type="datetime4">
              <a:rPr lang="en-CA" smtClean="0"/>
              <a:t>October 10, 2024</a:t>
            </a:fld>
            <a:endParaRPr lang="en-US" dirty="0"/>
          </a:p>
        </p:txBody>
      </p:sp>
      <p:sp>
        <p:nvSpPr>
          <p:cNvPr id="7" name="Slide Number Placeholder 6">
            <a:extLst>
              <a:ext uri="{FF2B5EF4-FFF2-40B4-BE49-F238E27FC236}">
                <a16:creationId xmlns:a16="http://schemas.microsoft.com/office/drawing/2014/main" id="{D3E8E40E-FDF5-2E42-9117-217EE1B20376}"/>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30052037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450-ADCF-3047-9DC6-4D8DD4BB0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E48D59-6918-294E-997D-7CF9398D8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F90FCA1-C0F4-5B44-A3B6-18AE1B233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2E0BC-B1D2-114E-B0BD-C1CA1A4557D2}"/>
              </a:ext>
            </a:extLst>
          </p:cNvPr>
          <p:cNvSpPr>
            <a:spLocks noGrp="1"/>
          </p:cNvSpPr>
          <p:nvPr>
            <p:ph type="dt" sz="half" idx="10"/>
          </p:nvPr>
        </p:nvSpPr>
        <p:spPr>
          <a:xfrm>
            <a:off x="838200" y="6356350"/>
            <a:ext cx="2743200" cy="365125"/>
          </a:xfrm>
          <a:prstGeom prst="rect">
            <a:avLst/>
          </a:prstGeom>
        </p:spPr>
        <p:txBody>
          <a:bodyPr/>
          <a:lstStyle/>
          <a:p>
            <a:fld id="{AF8CEA30-20FC-9341-9FB6-F769819C0E23}" type="datetime4">
              <a:rPr lang="en-CA" smtClean="0"/>
              <a:t>October 10, 2024</a:t>
            </a:fld>
            <a:endParaRPr lang="en-US" dirty="0"/>
          </a:p>
        </p:txBody>
      </p:sp>
      <p:sp>
        <p:nvSpPr>
          <p:cNvPr id="7" name="Slide Number Placeholder 6">
            <a:extLst>
              <a:ext uri="{FF2B5EF4-FFF2-40B4-BE49-F238E27FC236}">
                <a16:creationId xmlns:a16="http://schemas.microsoft.com/office/drawing/2014/main" id="{626021C4-E9DD-1C41-AE14-CE7DAD411A0C}"/>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8476104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1EA1-D243-4F43-A5F8-F82CBBD398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9AB95-A3A3-7748-957C-4F214EAC43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156AA-FFCE-6C4E-BE78-ECE24C99960C}"/>
              </a:ext>
            </a:extLst>
          </p:cNvPr>
          <p:cNvSpPr>
            <a:spLocks noGrp="1"/>
          </p:cNvSpPr>
          <p:nvPr>
            <p:ph type="dt" sz="half" idx="10"/>
          </p:nvPr>
        </p:nvSpPr>
        <p:spPr>
          <a:xfrm>
            <a:off x="838200" y="6356350"/>
            <a:ext cx="2743200" cy="365125"/>
          </a:xfrm>
          <a:prstGeom prst="rect">
            <a:avLst/>
          </a:prstGeom>
        </p:spPr>
        <p:txBody>
          <a:bodyPr/>
          <a:lstStyle/>
          <a:p>
            <a:fld id="{3A7D5858-B81C-7C41-9C7C-AE8A9C78F9D4}" type="datetime4">
              <a:rPr lang="en-CA" smtClean="0"/>
              <a:t>October 10, 2024</a:t>
            </a:fld>
            <a:endParaRPr lang="en-US" dirty="0"/>
          </a:p>
        </p:txBody>
      </p:sp>
      <p:sp>
        <p:nvSpPr>
          <p:cNvPr id="6" name="Slide Number Placeholder 5">
            <a:extLst>
              <a:ext uri="{FF2B5EF4-FFF2-40B4-BE49-F238E27FC236}">
                <a16:creationId xmlns:a16="http://schemas.microsoft.com/office/drawing/2014/main" id="{F930F742-3DEA-D64B-9CD1-7D9E3A3B511F}"/>
              </a:ext>
            </a:extLst>
          </p:cNvPr>
          <p:cNvSpPr>
            <a:spLocks noGrp="1"/>
          </p:cNvSpPr>
          <p:nvPr>
            <p:ph type="sldNum" sz="quarter" idx="12"/>
          </p:nvPr>
        </p:nvSpPr>
        <p:spPr>
          <a:xfrm>
            <a:off x="4724400" y="6356350"/>
            <a:ext cx="2743200" cy="365125"/>
          </a:xfrm>
          <a:prstGeom prst="rect">
            <a:avLst/>
          </a:prstGeom>
        </p:spPr>
        <p:txBody>
          <a:bodyPr/>
          <a:lstStyle/>
          <a:p>
            <a:fld id="{9822C86E-14C1-F04A-97CC-D0F543C54280}" type="slidenum">
              <a:rPr lang="en-US" smtClean="0"/>
              <a:t>‹#›</a:t>
            </a:fld>
            <a:endParaRPr lang="en-US" dirty="0"/>
          </a:p>
        </p:txBody>
      </p:sp>
    </p:spTree>
    <p:extLst>
      <p:ext uri="{BB962C8B-B14F-4D97-AF65-F5344CB8AC3E}">
        <p14:creationId xmlns:p14="http://schemas.microsoft.com/office/powerpoint/2010/main" val="1155123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1" name="TextBox 10"/>
          <p:cNvSpPr txBox="1"/>
          <p:nvPr/>
        </p:nvSpPr>
        <p:spPr>
          <a:xfrm>
            <a:off x="-1" y="6"/>
            <a:ext cx="12192001" cy="150041"/>
          </a:xfrm>
          <a:prstGeom prst="rect">
            <a:avLst/>
          </a:prstGeom>
          <a:solidFill>
            <a:srgbClr val="002060"/>
          </a:solidFill>
        </p:spPr>
        <p:txBody>
          <a:bodyPr wrap="square" rtlCol="0">
            <a:spAutoFit/>
          </a:bodyPr>
          <a:lstStyle/>
          <a:p>
            <a:endParaRPr lang="en-US" sz="375" dirty="0"/>
          </a:p>
        </p:txBody>
      </p:sp>
      <p:sp>
        <p:nvSpPr>
          <p:cNvPr id="5" name="Text Placeholder 2">
            <a:extLst>
              <a:ext uri="{FF2B5EF4-FFF2-40B4-BE49-F238E27FC236}">
                <a16:creationId xmlns:a16="http://schemas.microsoft.com/office/drawing/2014/main" id="{98EC72AE-E297-9444-BBD2-EF610B3E335F}"/>
              </a:ext>
            </a:extLst>
          </p:cNvPr>
          <p:cNvSpPr>
            <a:spLocks noGrp="1"/>
          </p:cNvSpPr>
          <p:nvPr>
            <p:ph idx="10"/>
          </p:nvPr>
        </p:nvSpPr>
        <p:spPr>
          <a:xfrm>
            <a:off x="838200" y="1396695"/>
            <a:ext cx="10515600" cy="4780269"/>
          </a:xfrm>
          <a:prstGeom prst="rect">
            <a:avLst/>
          </a:prstGeom>
        </p:spPr>
        <p:txBody>
          <a:bodyPr vert="horz" lIns="91440" tIns="45720" rIns="91440" bIns="45720" rtlCol="0">
            <a:normAutofit/>
          </a:bodyPr>
          <a:lstStyle>
            <a:lvl1pPr>
              <a:lnSpc>
                <a:spcPct val="100000"/>
              </a:lnSpc>
              <a:defRPr>
                <a:solidFill>
                  <a:schemeClr val="tx2">
                    <a:lumMod val="75000"/>
                  </a:schemeClr>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7DA65148-3AB5-6848-B63D-179DC900CFE5}"/>
              </a:ext>
            </a:extLst>
          </p:cNvPr>
          <p:cNvSpPr>
            <a:spLocks noGrp="1"/>
          </p:cNvSpPr>
          <p:nvPr>
            <p:ph type="title"/>
          </p:nvPr>
        </p:nvSpPr>
        <p:spPr>
          <a:xfrm>
            <a:off x="838200" y="-54595"/>
            <a:ext cx="10515600" cy="1324800"/>
          </a:xfrm>
          <a:prstGeom prst="rect">
            <a:avLst/>
          </a:prstGeom>
        </p:spPr>
        <p:txBody>
          <a:bodyPr vert="horz" lIns="91440" tIns="45720" rIns="91440" bIns="45720" rtlCol="0" anchor="ct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102487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p:txBody>
          <a:bodyPr/>
          <a:lstStyle/>
          <a:p>
            <a:r>
              <a:rPr lang="en-CA" dirty="0"/>
              <a:t>Page ‹#›</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705697-7C0D-4599-AD2A-C8BD0FEF7D1A}" type="slidenum">
              <a:rPr lang="en-CA" smtClean="0"/>
              <a:t>‹#›</a:t>
            </a:fld>
            <a:endParaRPr lang="en-CA" dirty="0"/>
          </a:p>
        </p:txBody>
      </p:sp>
    </p:spTree>
    <p:extLst>
      <p:ext uri="{BB962C8B-B14F-4D97-AF65-F5344CB8AC3E}">
        <p14:creationId xmlns:p14="http://schemas.microsoft.com/office/powerpoint/2010/main" val="382851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dirty="0"/>
          </a:p>
        </p:txBody>
      </p:sp>
      <p:sp>
        <p:nvSpPr>
          <p:cNvPr id="6" name="Footer Placeholder 5"/>
          <p:cNvSpPr>
            <a:spLocks noGrp="1"/>
          </p:cNvSpPr>
          <p:nvPr>
            <p:ph type="ftr" sz="quarter" idx="11"/>
          </p:nvPr>
        </p:nvSpPr>
        <p:spPr/>
        <p:txBody>
          <a:bodyPr/>
          <a:lstStyle/>
          <a:p>
            <a:r>
              <a:rPr lang="en-CA" dirty="0"/>
              <a:t>Page ‹#›</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705697-7C0D-4599-AD2A-C8BD0FEF7D1A}" type="slidenum">
              <a:rPr lang="en-CA" smtClean="0"/>
              <a:t>‹#›</a:t>
            </a:fld>
            <a:endParaRPr lang="en-CA" dirty="0"/>
          </a:p>
        </p:txBody>
      </p:sp>
    </p:spTree>
    <p:extLst>
      <p:ext uri="{BB962C8B-B14F-4D97-AF65-F5344CB8AC3E}">
        <p14:creationId xmlns:p14="http://schemas.microsoft.com/office/powerpoint/2010/main" val="328955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dirty="0"/>
          </a:p>
        </p:txBody>
      </p:sp>
      <p:sp>
        <p:nvSpPr>
          <p:cNvPr id="8" name="Footer Placeholder 7"/>
          <p:cNvSpPr>
            <a:spLocks noGrp="1"/>
          </p:cNvSpPr>
          <p:nvPr>
            <p:ph type="ftr" sz="quarter" idx="11"/>
          </p:nvPr>
        </p:nvSpPr>
        <p:spPr/>
        <p:txBody>
          <a:bodyPr/>
          <a:lstStyle/>
          <a:p>
            <a:r>
              <a:rPr lang="en-CA" dirty="0"/>
              <a:t>Page ‹#›</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A705697-7C0D-4599-AD2A-C8BD0FEF7D1A}" type="slidenum">
              <a:rPr lang="en-CA" smtClean="0"/>
              <a:t>‹#›</a:t>
            </a:fld>
            <a:endParaRPr lang="en-CA" dirty="0"/>
          </a:p>
        </p:txBody>
      </p:sp>
    </p:spTree>
    <p:extLst>
      <p:ext uri="{BB962C8B-B14F-4D97-AF65-F5344CB8AC3E}">
        <p14:creationId xmlns:p14="http://schemas.microsoft.com/office/powerpoint/2010/main" val="3221871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9.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0.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1.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0.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12.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3.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229600" y="633919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dirty="0"/>
              <a:t>Page ‹#›</a:t>
            </a:r>
          </a:p>
        </p:txBody>
      </p:sp>
      <p:sp>
        <p:nvSpPr>
          <p:cNvPr id="7" name="Rectangle 6">
            <a:extLst>
              <a:ext uri="{FF2B5EF4-FFF2-40B4-BE49-F238E27FC236}">
                <a16:creationId xmlns:a16="http://schemas.microsoft.com/office/drawing/2014/main" id="{BF3CA7A3-9180-0A44-9AB6-3C0F659CCEC6}"/>
              </a:ext>
            </a:extLst>
          </p:cNvPr>
          <p:cNvSpPr/>
          <p:nvPr userDrawn="1"/>
        </p:nvSpPr>
        <p:spPr>
          <a:xfrm>
            <a:off x="10972800" y="6051550"/>
            <a:ext cx="1023937" cy="609599"/>
          </a:xfrm>
          <a:prstGeom prst="rect">
            <a:avLst/>
          </a:prstGeom>
          <a:blipFill>
            <a:blip r:embed="rId1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EA298725-04D7-C410-EA04-CDB3843F083D}"/>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030865"/>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3" r:id="rId3"/>
    <p:sldLayoutId id="2147483660" r:id="rId4"/>
    <p:sldLayoutId id="2147483661" r:id="rId5"/>
    <p:sldLayoutId id="2147483662" r:id="rId6"/>
    <p:sldLayoutId id="2147483651" r:id="rId7"/>
    <p:sldLayoutId id="2147483652" r:id="rId8"/>
    <p:sldLayoutId id="2147483653" r:id="rId9"/>
    <p:sldLayoutId id="2147483654" r:id="rId10"/>
    <p:sldLayoutId id="2147483656" r:id="rId11"/>
    <p:sldLayoutId id="2147483657" r:id="rId12"/>
    <p:sldLayoutId id="2147483658" r:id="rId13"/>
    <p:sldLayoutId id="2147483659" r:id="rId14"/>
  </p:sldLayoutIdLst>
  <p:hf hdr="0" dt="0"/>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36000" b="-3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76EE06-9A0A-5145-8AFF-9AD9C7B128DA}"/>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23CA7559-8D03-4741-AC8B-44D404601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39483A-9F32-AA41-99BA-BABECFB80F5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b="1">
                <a:solidFill>
                  <a:schemeClr val="bg1"/>
                </a:solidFill>
              </a:defRPr>
            </a:lvl1pPr>
          </a:lstStyle>
          <a:p>
            <a:fld id="{9822C86E-14C1-F04A-97CC-D0F543C54280}" type="slidenum">
              <a:rPr lang="en-US" smtClean="0"/>
              <a:pPr/>
              <a:t>‹#›</a:t>
            </a:fld>
            <a:endParaRPr lang="en-US" dirty="0"/>
          </a:p>
        </p:txBody>
      </p:sp>
      <p:pic>
        <p:nvPicPr>
          <p:cNvPr id="7" name="Picture 6" descr="Logo&#10;&#10;Description automatically generated">
            <a:extLst>
              <a:ext uri="{FF2B5EF4-FFF2-40B4-BE49-F238E27FC236}">
                <a16:creationId xmlns:a16="http://schemas.microsoft.com/office/drawing/2014/main" id="{BC9393EC-19B4-544F-B376-A07FD226AB9C}"/>
              </a:ext>
            </a:extLst>
          </p:cNvPr>
          <p:cNvPicPr>
            <a:picLocks noChangeAspect="1"/>
          </p:cNvPicPr>
          <p:nvPr/>
        </p:nvPicPr>
        <p:blipFill>
          <a:blip r:embed="rId14"/>
          <a:stretch>
            <a:fillRect/>
          </a:stretch>
        </p:blipFill>
        <p:spPr>
          <a:xfrm>
            <a:off x="10998927" y="6083784"/>
            <a:ext cx="859971" cy="545130"/>
          </a:xfrm>
          <a:prstGeom prst="rect">
            <a:avLst/>
          </a:prstGeom>
        </p:spPr>
      </p:pic>
      <p:sp>
        <p:nvSpPr>
          <p:cNvPr id="5" name="TextBox 4">
            <a:extLst>
              <a:ext uri="{FF2B5EF4-FFF2-40B4-BE49-F238E27FC236}">
                <a16:creationId xmlns:a16="http://schemas.microsoft.com/office/drawing/2014/main" id="{1450F4CD-5F2C-6B66-E062-C4B01E18E200}"/>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17771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t="-35000" b="-3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76EE06-9A0A-5145-8AFF-9AD9C7B128DA}"/>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23CA7559-8D03-4741-AC8B-44D404601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39483A-9F32-AA41-99BA-BABECFB80F5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b="1">
                <a:solidFill>
                  <a:schemeClr val="bg1"/>
                </a:solidFill>
              </a:defRPr>
            </a:lvl1pPr>
          </a:lstStyle>
          <a:p>
            <a:fld id="{9822C86E-14C1-F04A-97CC-D0F543C54280}"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BBABB53C-CB48-DACD-FF29-9D25E690F0A7}"/>
              </a:ext>
            </a:extLst>
          </p:cNvPr>
          <p:cNvPicPr>
            <a:picLocks noChangeAspect="1"/>
          </p:cNvPicPr>
          <p:nvPr userDrawn="1"/>
        </p:nvPicPr>
        <p:blipFill>
          <a:blip r:embed="rId13"/>
          <a:stretch>
            <a:fillRect/>
          </a:stretch>
        </p:blipFill>
        <p:spPr>
          <a:xfrm>
            <a:off x="10998927" y="6083784"/>
            <a:ext cx="859971" cy="545130"/>
          </a:xfrm>
          <a:prstGeom prst="rect">
            <a:avLst/>
          </a:prstGeom>
        </p:spPr>
      </p:pic>
      <p:sp>
        <p:nvSpPr>
          <p:cNvPr id="7" name="TextBox 6">
            <a:extLst>
              <a:ext uri="{FF2B5EF4-FFF2-40B4-BE49-F238E27FC236}">
                <a16:creationId xmlns:a16="http://schemas.microsoft.com/office/drawing/2014/main" id="{34D08CEF-E3AF-8787-001F-9E87E2100116}"/>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66947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ft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t="-37000" b="-3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76EE06-9A0A-5145-8AFF-9AD9C7B128DA}"/>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23CA7559-8D03-4741-AC8B-44D404601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39483A-9F32-AA41-99BA-BABECFB80F5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b="1">
                <a:solidFill>
                  <a:schemeClr val="bg1"/>
                </a:solidFill>
              </a:defRPr>
            </a:lvl1pPr>
          </a:lstStyle>
          <a:p>
            <a:fld id="{9822C86E-14C1-F04A-97CC-D0F543C54280}"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EFA37B62-517D-EE96-5344-2DA5FB42B93C}"/>
              </a:ext>
            </a:extLst>
          </p:cNvPr>
          <p:cNvPicPr>
            <a:picLocks noChangeAspect="1"/>
          </p:cNvPicPr>
          <p:nvPr userDrawn="1"/>
        </p:nvPicPr>
        <p:blipFill>
          <a:blip r:embed="rId13"/>
          <a:stretch>
            <a:fillRect/>
          </a:stretch>
        </p:blipFill>
        <p:spPr>
          <a:xfrm>
            <a:off x="10998927" y="6083784"/>
            <a:ext cx="859971" cy="545130"/>
          </a:xfrm>
          <a:prstGeom prst="rect">
            <a:avLst/>
          </a:prstGeom>
        </p:spPr>
      </p:pic>
      <p:sp>
        <p:nvSpPr>
          <p:cNvPr id="7" name="TextBox 6">
            <a:extLst>
              <a:ext uri="{FF2B5EF4-FFF2-40B4-BE49-F238E27FC236}">
                <a16:creationId xmlns:a16="http://schemas.microsoft.com/office/drawing/2014/main" id="{C029D1BD-AF27-E40D-FC87-9A1F77B4B094}"/>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19978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hf hdr="0" ft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t="-36000" b="-3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76EE06-9A0A-5145-8AFF-9AD9C7B128DA}"/>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23CA7559-8D03-4741-AC8B-44D404601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39483A-9F32-AA41-99BA-BABECFB80F5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b="1">
                <a:solidFill>
                  <a:schemeClr val="bg1"/>
                </a:solidFill>
              </a:defRPr>
            </a:lvl1pPr>
          </a:lstStyle>
          <a:p>
            <a:fld id="{9822C86E-14C1-F04A-97CC-D0F543C54280}" type="slidenum">
              <a:rPr lang="en-US" smtClean="0"/>
              <a:pPr/>
              <a:t>‹#›</a:t>
            </a:fld>
            <a:endParaRPr lang="en-US" dirty="0"/>
          </a:p>
        </p:txBody>
      </p:sp>
      <p:sp>
        <p:nvSpPr>
          <p:cNvPr id="5" name="Rectangle 4">
            <a:extLst>
              <a:ext uri="{FF2B5EF4-FFF2-40B4-BE49-F238E27FC236}">
                <a16:creationId xmlns:a16="http://schemas.microsoft.com/office/drawing/2014/main" id="{56AD0DF4-D743-8AF9-3194-0D416F4846FD}"/>
              </a:ext>
            </a:extLst>
          </p:cNvPr>
          <p:cNvSpPr/>
          <p:nvPr userDrawn="1"/>
        </p:nvSpPr>
        <p:spPr>
          <a:xfrm>
            <a:off x="10972800" y="6051550"/>
            <a:ext cx="1023937" cy="609599"/>
          </a:xfrm>
          <a:prstGeom prst="rect">
            <a:avLst/>
          </a:prstGeom>
          <a:blipFill>
            <a:blip r:embed="rId1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D98CE3AF-412A-D853-92E6-17812D40ACB8}"/>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8212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Lst>
  <p:hf hdr="0" ft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36000" b="-3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76EE06-9A0A-5145-8AFF-9AD9C7B128DA}"/>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23CA7559-8D03-4741-AC8B-44D404601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10;&#10;Description automatically generated">
            <a:extLst>
              <a:ext uri="{FF2B5EF4-FFF2-40B4-BE49-F238E27FC236}">
                <a16:creationId xmlns:a16="http://schemas.microsoft.com/office/drawing/2014/main" id="{BC9393EC-19B4-544F-B376-A07FD226AB9C}"/>
              </a:ext>
            </a:extLst>
          </p:cNvPr>
          <p:cNvPicPr>
            <a:picLocks noChangeAspect="1"/>
          </p:cNvPicPr>
          <p:nvPr/>
        </p:nvPicPr>
        <p:blipFill>
          <a:blip r:embed="rId14"/>
          <a:stretch>
            <a:fillRect/>
          </a:stretch>
        </p:blipFill>
        <p:spPr>
          <a:xfrm>
            <a:off x="10998927" y="6083784"/>
            <a:ext cx="859971" cy="545130"/>
          </a:xfrm>
          <a:prstGeom prst="rect">
            <a:avLst/>
          </a:prstGeom>
        </p:spPr>
      </p:pic>
      <p:sp>
        <p:nvSpPr>
          <p:cNvPr id="5" name="TextBox 4">
            <a:extLst>
              <a:ext uri="{FF2B5EF4-FFF2-40B4-BE49-F238E27FC236}">
                <a16:creationId xmlns:a16="http://schemas.microsoft.com/office/drawing/2014/main" id="{1450F4CD-5F2C-6B66-E062-C4B01E18E200}"/>
              </a:ext>
            </a:extLst>
          </p:cNvPr>
          <p:cNvSpPr txBox="1"/>
          <p:nvPr userDrawn="1"/>
        </p:nvSpPr>
        <p:spPr>
          <a:xfrm>
            <a:off x="232010" y="6129458"/>
            <a:ext cx="3452884" cy="600164"/>
          </a:xfrm>
          <a:prstGeom prst="rect">
            <a:avLst/>
          </a:prstGeom>
          <a:noFill/>
        </p:spPr>
        <p:txBody>
          <a:bodyPr wrap="square" rtlCol="0">
            <a:spAutoFit/>
          </a:bodyPr>
          <a:lstStyle/>
          <a:p>
            <a:r>
              <a:rPr lang="en-US" sz="1100" b="0" i="0" dirty="0">
                <a:solidFill>
                  <a:schemeClr val="bg1">
                    <a:lumMod val="65000"/>
                  </a:schemeClr>
                </a:solidFill>
                <a:effectLst/>
                <a:latin typeface="Arial" panose="020B0604020202020204" pitchFamily="34" charset="0"/>
                <a:cs typeface="Arial" panose="020B0604020202020204" pitchFamily="34" charset="0"/>
              </a:rPr>
              <a:t>CONFIDENTIALITY NOTICE: This presentation contains information that cannot be shared without permission from CANDU Owners Group.</a:t>
            </a:r>
            <a:endParaRPr lang="en-CA" sz="11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74485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hdr="0" ft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notesSlide" Target="../notesSlides/notesSlide10.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jpg"/><Relationship Id="rId19" Type="http://schemas.openxmlformats.org/officeDocument/2006/relationships/image" Target="../media/image59.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smrroadmap.c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mractionplan.c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smractionplan.ca/sites/smractionplan/files/2023-01/full-appoved-progress-update-eng-access.pdf"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BBAE71A-6053-063D-7E53-78978201D8ED}"/>
              </a:ext>
            </a:extLst>
          </p:cNvPr>
          <p:cNvSpPr txBox="1">
            <a:spLocks/>
          </p:cNvSpPr>
          <p:nvPr/>
        </p:nvSpPr>
        <p:spPr>
          <a:xfrm>
            <a:off x="199977" y="3785443"/>
            <a:ext cx="11791506" cy="567074"/>
          </a:xfrm>
          <a:prstGeom prst="rect">
            <a:avLst/>
          </a:prstGeom>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2060"/>
                </a:solidFill>
                <a:latin typeface="Arial"/>
                <a:cs typeface="Arial"/>
              </a:rPr>
              <a:t>CANDU Owners Group: Excellence Through Collaboration for an Evolving Nuclear Landscape</a:t>
            </a:r>
            <a:endParaRPr lang="en-US" b="1" dirty="0">
              <a:solidFill>
                <a:srgbClr val="002060"/>
              </a:solidFill>
              <a:latin typeface="Arial"/>
              <a:cs typeface="Arial"/>
            </a:endParaRPr>
          </a:p>
        </p:txBody>
      </p:sp>
      <p:sp>
        <p:nvSpPr>
          <p:cNvPr id="3" name="Text Placeholder 4">
            <a:extLst>
              <a:ext uri="{FF2B5EF4-FFF2-40B4-BE49-F238E27FC236}">
                <a16:creationId xmlns:a16="http://schemas.microsoft.com/office/drawing/2014/main" id="{556D80F9-9FF5-4F9C-A3E8-CCDF316F3F0D}"/>
              </a:ext>
            </a:extLst>
          </p:cNvPr>
          <p:cNvSpPr txBox="1">
            <a:spLocks/>
          </p:cNvSpPr>
          <p:nvPr/>
        </p:nvSpPr>
        <p:spPr>
          <a:xfrm>
            <a:off x="2835005" y="5401607"/>
            <a:ext cx="6521450" cy="43021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latin typeface="Arial" panose="020B0604020202020204" pitchFamily="34" charset="0"/>
                <a:cs typeface="Arial" panose="020B0604020202020204" pitchFamily="34" charset="0"/>
              </a:rPr>
              <a:t>October 24, 2024</a:t>
            </a:r>
          </a:p>
        </p:txBody>
      </p:sp>
      <p:sp>
        <p:nvSpPr>
          <p:cNvPr id="4" name="TextBox 3">
            <a:extLst>
              <a:ext uri="{FF2B5EF4-FFF2-40B4-BE49-F238E27FC236}">
                <a16:creationId xmlns:a16="http://schemas.microsoft.com/office/drawing/2014/main" id="{C903796B-CB38-A2AD-AD12-3F1A28EDF16E}"/>
              </a:ext>
            </a:extLst>
          </p:cNvPr>
          <p:cNvSpPr txBox="1"/>
          <p:nvPr/>
        </p:nvSpPr>
        <p:spPr>
          <a:xfrm>
            <a:off x="528809" y="4971394"/>
            <a:ext cx="11134381" cy="400110"/>
          </a:xfrm>
          <a:prstGeom prst="rect">
            <a:avLst/>
          </a:prstGeom>
          <a:solidFill>
            <a:schemeClr val="bg1"/>
          </a:solidFill>
        </p:spPr>
        <p:txBody>
          <a:bodyPr wrap="square" rtlCol="0">
            <a:spAutoFit/>
          </a:bodyPr>
          <a:lstStyle/>
          <a:p>
            <a:pPr algn="ctr"/>
            <a:r>
              <a:rPr lang="en-CA" sz="2000" dirty="0">
                <a:latin typeface="Arial" panose="020B0604020202020204" pitchFamily="34" charset="0"/>
                <a:cs typeface="Arial" panose="020B0604020202020204" pitchFamily="34" charset="0"/>
              </a:rPr>
              <a:t>Sonia Iqbal</a:t>
            </a:r>
          </a:p>
        </p:txBody>
      </p:sp>
      <p:sp>
        <p:nvSpPr>
          <p:cNvPr id="11" name="Picture Placeholder 1">
            <a:extLst>
              <a:ext uri="{FF2B5EF4-FFF2-40B4-BE49-F238E27FC236}">
                <a16:creationId xmlns:a16="http://schemas.microsoft.com/office/drawing/2014/main" id="{296C760E-56AA-0C21-B09A-682EF7F01A09}"/>
              </a:ext>
            </a:extLst>
          </p:cNvPr>
          <p:cNvSpPr>
            <a:spLocks noGrp="1"/>
          </p:cNvSpPr>
          <p:nvPr>
            <p:ph type="pic" idx="1"/>
          </p:nvPr>
        </p:nvSpPr>
        <p:spPr>
          <a:xfrm>
            <a:off x="392907" y="404905"/>
            <a:ext cx="7422356" cy="1846706"/>
          </a:xfrm>
        </p:spPr>
        <p:txBody>
          <a:bodyPr>
            <a:normAutofit fontScale="92500" lnSpcReduction="10000"/>
          </a:bodyPr>
          <a:lstStyle/>
          <a:p>
            <a:r>
              <a:rPr lang="en-CA" b="1" dirty="0"/>
              <a:t>IAEA International Conference on small modular reactors and their applications</a:t>
            </a:r>
          </a:p>
          <a:p>
            <a:endParaRPr lang="en-CA" dirty="0"/>
          </a:p>
          <a:p>
            <a:r>
              <a:rPr lang="en-CA" dirty="0"/>
              <a:t>October 21-25, 2024</a:t>
            </a:r>
          </a:p>
        </p:txBody>
      </p:sp>
    </p:spTree>
    <p:extLst>
      <p:ext uri="{BB962C8B-B14F-4D97-AF65-F5344CB8AC3E}">
        <p14:creationId xmlns:p14="http://schemas.microsoft.com/office/powerpoint/2010/main" val="316165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Canadian Nuclear Landscape</a:t>
            </a:r>
          </a:p>
        </p:txBody>
      </p:sp>
      <p:sp>
        <p:nvSpPr>
          <p:cNvPr id="2" name="Footer Placeholder 1"/>
          <p:cNvSpPr>
            <a:spLocks noGrp="1"/>
          </p:cNvSpPr>
          <p:nvPr>
            <p:ph type="ftr" sz="quarter" idx="11"/>
          </p:nvPr>
        </p:nvSpPr>
        <p:spPr>
          <a:prstGeom prst="rect">
            <a:avLst/>
          </a:prstGeom>
        </p:spPr>
        <p:txBody>
          <a:bodyPr/>
          <a:lstStyle/>
          <a:p>
            <a:r>
              <a:rPr lang="en-CA"/>
              <a:t>Page </a:t>
            </a:r>
            <a:fld id="{086831A8-5B2F-4622-BDFF-F4F4EE20379D}" type="slidenum">
              <a:rPr lang="en-CA" smtClean="0"/>
              <a:pPr/>
              <a:t>10</a:t>
            </a:fld>
            <a:endParaRPr lang="en-CA"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772" t="12931" r="15052" b="12335"/>
          <a:stretch/>
        </p:blipFill>
        <p:spPr>
          <a:xfrm>
            <a:off x="3729169" y="1690688"/>
            <a:ext cx="4733662" cy="3890477"/>
          </a:xfrm>
          <a:prstGeom prst="rect">
            <a:avLst/>
          </a:prstGeom>
        </p:spPr>
      </p:pic>
    </p:spTree>
    <p:extLst>
      <p:ext uri="{BB962C8B-B14F-4D97-AF65-F5344CB8AC3E}">
        <p14:creationId xmlns:p14="http://schemas.microsoft.com/office/powerpoint/2010/main" val="175972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p:txBody>
          <a:bodyPr/>
          <a:lstStyle/>
          <a:p>
            <a:r>
              <a:rPr lang="en-CA" dirty="0"/>
              <a:t>Page </a:t>
            </a:r>
            <a:fld id="{086831A8-5B2F-4622-BDFF-F4F4EE20379D}" type="slidenum">
              <a:rPr lang="en-CA" smtClean="0"/>
              <a:pPr/>
              <a:t>11</a:t>
            </a:fld>
            <a:endParaRPr lang="en-CA" dirty="0"/>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583494" y="316089"/>
            <a:ext cx="8043636"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cs typeface="+mj-cs"/>
              </a:rPr>
              <a:t>Canada’s Climate Change Goals</a:t>
            </a:r>
          </a:p>
        </p:txBody>
      </p:sp>
      <p:sp>
        <p:nvSpPr>
          <p:cNvPr id="5" name="Rectangle: Rounded Corners 4">
            <a:extLst>
              <a:ext uri="{FF2B5EF4-FFF2-40B4-BE49-F238E27FC236}">
                <a16:creationId xmlns:a16="http://schemas.microsoft.com/office/drawing/2014/main" id="{FD1D84D1-D5A8-3706-B312-0290A469BFC9}"/>
              </a:ext>
            </a:extLst>
          </p:cNvPr>
          <p:cNvSpPr/>
          <p:nvPr/>
        </p:nvSpPr>
        <p:spPr>
          <a:xfrm>
            <a:off x="4829060" y="1517866"/>
            <a:ext cx="2533880" cy="722489"/>
          </a:xfrm>
          <a:prstGeom prst="roundRect">
            <a:avLst/>
          </a:prstGeom>
          <a:solidFill>
            <a:srgbClr val="002060"/>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r>
              <a:rPr lang="en-CA" dirty="0"/>
              <a:t>~ 24GWe New Nuclear</a:t>
            </a:r>
          </a:p>
        </p:txBody>
      </p:sp>
      <p:sp>
        <p:nvSpPr>
          <p:cNvPr id="6" name="Rectangle: Rounded Corners 5">
            <a:extLst>
              <a:ext uri="{FF2B5EF4-FFF2-40B4-BE49-F238E27FC236}">
                <a16:creationId xmlns:a16="http://schemas.microsoft.com/office/drawing/2014/main" id="{4A9DB85B-9224-445D-1652-8CE3968C5FFC}"/>
              </a:ext>
            </a:extLst>
          </p:cNvPr>
          <p:cNvSpPr/>
          <p:nvPr/>
        </p:nvSpPr>
        <p:spPr>
          <a:xfrm>
            <a:off x="2669754" y="2756006"/>
            <a:ext cx="2159306" cy="722489"/>
          </a:xfrm>
          <a:prstGeom prst="roundRect">
            <a:avLst/>
          </a:prstGeom>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r>
              <a:rPr lang="en-CA" dirty="0"/>
              <a:t>Large NPPs</a:t>
            </a:r>
          </a:p>
        </p:txBody>
      </p:sp>
      <p:sp>
        <p:nvSpPr>
          <p:cNvPr id="7" name="Rectangle: Rounded Corners 6">
            <a:extLst>
              <a:ext uri="{FF2B5EF4-FFF2-40B4-BE49-F238E27FC236}">
                <a16:creationId xmlns:a16="http://schemas.microsoft.com/office/drawing/2014/main" id="{39F5AEF5-CF1F-5E48-C4E0-EA9E69AA9BB9}"/>
              </a:ext>
            </a:extLst>
          </p:cNvPr>
          <p:cNvSpPr/>
          <p:nvPr/>
        </p:nvSpPr>
        <p:spPr>
          <a:xfrm>
            <a:off x="7362940" y="2729720"/>
            <a:ext cx="2159306" cy="722489"/>
          </a:xfrm>
          <a:prstGeom prst="roundRect">
            <a:avLst/>
          </a:prstGeom>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r>
              <a:rPr lang="en-CA" dirty="0"/>
              <a:t>SMRs and Advanced Reactors</a:t>
            </a:r>
          </a:p>
        </p:txBody>
      </p:sp>
      <p:sp>
        <p:nvSpPr>
          <p:cNvPr id="8" name="Rectangle: Rounded Corners 7">
            <a:extLst>
              <a:ext uri="{FF2B5EF4-FFF2-40B4-BE49-F238E27FC236}">
                <a16:creationId xmlns:a16="http://schemas.microsoft.com/office/drawing/2014/main" id="{179A7520-F474-384A-81B2-D715B429AB0C}"/>
              </a:ext>
            </a:extLst>
          </p:cNvPr>
          <p:cNvSpPr/>
          <p:nvPr/>
        </p:nvSpPr>
        <p:spPr>
          <a:xfrm>
            <a:off x="7362940" y="3959356"/>
            <a:ext cx="3844886" cy="417380"/>
          </a:xfrm>
          <a:prstGeom prst="roundRect">
            <a:avLst/>
          </a:prstGeom>
          <a:ln w="12700">
            <a:solidFill>
              <a:schemeClr val="tx1">
                <a:lumMod val="75000"/>
                <a:lumOff val="25000"/>
              </a:schemeClr>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tIns="36000" rtlCol="0" anchor="ctr"/>
          <a:lstStyle/>
          <a:p>
            <a:pPr algn="ctr"/>
            <a:r>
              <a:rPr lang="en-CA" dirty="0"/>
              <a:t>Stream 1: On-grid SMRs</a:t>
            </a:r>
          </a:p>
        </p:txBody>
      </p:sp>
      <p:sp>
        <p:nvSpPr>
          <p:cNvPr id="9" name="Rectangle: Rounded Corners 8">
            <a:extLst>
              <a:ext uri="{FF2B5EF4-FFF2-40B4-BE49-F238E27FC236}">
                <a16:creationId xmlns:a16="http://schemas.microsoft.com/office/drawing/2014/main" id="{95329681-2584-4F86-B39D-F7EF9B02CBB7}"/>
              </a:ext>
            </a:extLst>
          </p:cNvPr>
          <p:cNvSpPr/>
          <p:nvPr/>
        </p:nvSpPr>
        <p:spPr>
          <a:xfrm>
            <a:off x="7362940" y="4638261"/>
            <a:ext cx="3844887" cy="417380"/>
          </a:xfrm>
          <a:prstGeom prst="roundRect">
            <a:avLst/>
          </a:prstGeom>
          <a:ln w="12700">
            <a:solidFill>
              <a:schemeClr val="tx1">
                <a:lumMod val="75000"/>
                <a:lumOff val="25000"/>
              </a:schemeClr>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tIns="36000" rtlCol="0" anchor="ctr"/>
          <a:lstStyle/>
          <a:p>
            <a:pPr algn="ctr"/>
            <a:r>
              <a:rPr lang="en-CA" dirty="0"/>
              <a:t>Stream 2: On-grid Advanced Reactors</a:t>
            </a:r>
          </a:p>
        </p:txBody>
      </p:sp>
      <p:sp>
        <p:nvSpPr>
          <p:cNvPr id="10" name="Rectangle: Rounded Corners 9">
            <a:extLst>
              <a:ext uri="{FF2B5EF4-FFF2-40B4-BE49-F238E27FC236}">
                <a16:creationId xmlns:a16="http://schemas.microsoft.com/office/drawing/2014/main" id="{A6476BC0-5A84-5900-4F89-2423C6E7A6D9}"/>
              </a:ext>
            </a:extLst>
          </p:cNvPr>
          <p:cNvSpPr/>
          <p:nvPr/>
        </p:nvSpPr>
        <p:spPr>
          <a:xfrm>
            <a:off x="7362941" y="5317165"/>
            <a:ext cx="3844886" cy="417380"/>
          </a:xfrm>
          <a:prstGeom prst="roundRect">
            <a:avLst/>
          </a:prstGeom>
          <a:ln w="12700">
            <a:solidFill>
              <a:schemeClr val="tx1">
                <a:lumMod val="75000"/>
                <a:lumOff val="25000"/>
              </a:schemeClr>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tIns="36000" rtlCol="0" anchor="ctr"/>
          <a:lstStyle/>
          <a:p>
            <a:pPr algn="ctr"/>
            <a:r>
              <a:rPr lang="en-CA" dirty="0"/>
              <a:t>Stream 3: Micro SMRs</a:t>
            </a:r>
          </a:p>
        </p:txBody>
      </p:sp>
      <p:sp>
        <p:nvSpPr>
          <p:cNvPr id="11" name="Rectangle: Rounded Corners 10">
            <a:extLst>
              <a:ext uri="{FF2B5EF4-FFF2-40B4-BE49-F238E27FC236}">
                <a16:creationId xmlns:a16="http://schemas.microsoft.com/office/drawing/2014/main" id="{3BB7FC79-D63C-8F71-95AB-B3D69044FE01}"/>
              </a:ext>
            </a:extLst>
          </p:cNvPr>
          <p:cNvSpPr/>
          <p:nvPr/>
        </p:nvSpPr>
        <p:spPr>
          <a:xfrm>
            <a:off x="2420478" y="3959356"/>
            <a:ext cx="2408582" cy="766813"/>
          </a:xfrm>
          <a:prstGeom prst="roundRect">
            <a:avLst/>
          </a:prstGeom>
          <a:solidFill>
            <a:srgbClr val="7030A0"/>
          </a:solidFill>
          <a:ln w="12700">
            <a:solidFill>
              <a:schemeClr val="tx1">
                <a:lumMod val="75000"/>
                <a:lumOff val="25000"/>
              </a:schemeClr>
            </a:solidFill>
          </a:ln>
          <a:scene3d>
            <a:camera prst="orthographicFront"/>
            <a:lightRig rig="threePt" dir="t"/>
          </a:scene3d>
          <a:sp3d>
            <a:bevelT prst="angle"/>
          </a:sp3d>
        </p:spPr>
        <p:style>
          <a:lnRef idx="3">
            <a:schemeClr val="lt1"/>
          </a:lnRef>
          <a:fillRef idx="1">
            <a:schemeClr val="accent6"/>
          </a:fillRef>
          <a:effectRef idx="1">
            <a:schemeClr val="accent6"/>
          </a:effectRef>
          <a:fontRef idx="minor">
            <a:schemeClr val="lt1"/>
          </a:fontRef>
        </p:style>
        <p:txBody>
          <a:bodyPr tIns="36000" rtlCol="0" anchor="ctr"/>
          <a:lstStyle/>
          <a:p>
            <a:pPr algn="ctr"/>
            <a:r>
              <a:rPr lang="en-CA" dirty="0"/>
              <a:t>Various technologies under consideration</a:t>
            </a:r>
          </a:p>
        </p:txBody>
      </p:sp>
      <p:cxnSp>
        <p:nvCxnSpPr>
          <p:cNvPr id="26" name="Straight Connector 25">
            <a:extLst>
              <a:ext uri="{FF2B5EF4-FFF2-40B4-BE49-F238E27FC236}">
                <a16:creationId xmlns:a16="http://schemas.microsoft.com/office/drawing/2014/main" id="{BE0BC2F9-1D93-212E-03E6-0A740CE33F48}"/>
              </a:ext>
            </a:extLst>
          </p:cNvPr>
          <p:cNvCxnSpPr>
            <a:cxnSpLocks/>
          </p:cNvCxnSpPr>
          <p:nvPr/>
        </p:nvCxnSpPr>
        <p:spPr>
          <a:xfrm>
            <a:off x="6265364" y="2240354"/>
            <a:ext cx="0" cy="757903"/>
          </a:xfrm>
          <a:prstGeom prst="line">
            <a:avLst/>
          </a:prstGeom>
          <a:ln w="3810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F3329A1-AF02-8EF4-032B-57D2CDD14751}"/>
              </a:ext>
            </a:extLst>
          </p:cNvPr>
          <p:cNvCxnSpPr>
            <a:cxnSpLocks/>
          </p:cNvCxnSpPr>
          <p:nvPr/>
        </p:nvCxnSpPr>
        <p:spPr>
          <a:xfrm>
            <a:off x="5940148" y="2240354"/>
            <a:ext cx="0" cy="767175"/>
          </a:xfrm>
          <a:prstGeom prst="line">
            <a:avLst/>
          </a:prstGeom>
          <a:ln w="3810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061E7D0-B36C-42B2-CFFB-ADD81A62F07E}"/>
              </a:ext>
            </a:extLst>
          </p:cNvPr>
          <p:cNvCxnSpPr/>
          <p:nvPr/>
        </p:nvCxnSpPr>
        <p:spPr>
          <a:xfrm>
            <a:off x="6265364" y="2998257"/>
            <a:ext cx="1097576" cy="0"/>
          </a:xfrm>
          <a:prstGeom prst="straightConnector1">
            <a:avLst/>
          </a:prstGeom>
          <a:ln w="38100">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682D719-D6B5-A399-71DD-AF8E3D26C938}"/>
              </a:ext>
            </a:extLst>
          </p:cNvPr>
          <p:cNvCxnSpPr>
            <a:cxnSpLocks/>
          </p:cNvCxnSpPr>
          <p:nvPr/>
        </p:nvCxnSpPr>
        <p:spPr>
          <a:xfrm flipH="1">
            <a:off x="4829059" y="3007529"/>
            <a:ext cx="1111089" cy="0"/>
          </a:xfrm>
          <a:prstGeom prst="straightConnector1">
            <a:avLst/>
          </a:prstGeom>
          <a:ln w="38100">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943668-6303-3104-F4F2-CDCBAAAF17FE}"/>
              </a:ext>
            </a:extLst>
          </p:cNvPr>
          <p:cNvCxnSpPr>
            <a:cxnSpLocks/>
          </p:cNvCxnSpPr>
          <p:nvPr/>
        </p:nvCxnSpPr>
        <p:spPr>
          <a:xfrm flipH="1" flipV="1">
            <a:off x="6265364" y="3189898"/>
            <a:ext cx="1097576" cy="1"/>
          </a:xfrm>
          <a:prstGeom prst="line">
            <a:avLst/>
          </a:prstGeom>
          <a:ln w="3810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4AEA718-41D2-884D-32D2-AC9E5B865C2B}"/>
              </a:ext>
            </a:extLst>
          </p:cNvPr>
          <p:cNvCxnSpPr>
            <a:cxnSpLocks/>
          </p:cNvCxnSpPr>
          <p:nvPr/>
        </p:nvCxnSpPr>
        <p:spPr>
          <a:xfrm>
            <a:off x="6265364" y="3189898"/>
            <a:ext cx="0" cy="2324779"/>
          </a:xfrm>
          <a:prstGeom prst="line">
            <a:avLst/>
          </a:prstGeom>
          <a:ln w="3810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3DC74B1-8A22-F79B-4A67-398135611EBA}"/>
              </a:ext>
            </a:extLst>
          </p:cNvPr>
          <p:cNvCxnSpPr>
            <a:endCxn id="8" idx="1"/>
          </p:cNvCxnSpPr>
          <p:nvPr/>
        </p:nvCxnSpPr>
        <p:spPr>
          <a:xfrm>
            <a:off x="6265363" y="4168046"/>
            <a:ext cx="1097577" cy="0"/>
          </a:xfrm>
          <a:prstGeom prst="straightConnector1">
            <a:avLst/>
          </a:prstGeom>
          <a:ln w="38100">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CF36430-E671-6BF5-9A2F-0D4109B79706}"/>
              </a:ext>
            </a:extLst>
          </p:cNvPr>
          <p:cNvCxnSpPr/>
          <p:nvPr/>
        </p:nvCxnSpPr>
        <p:spPr>
          <a:xfrm>
            <a:off x="6282476" y="5514677"/>
            <a:ext cx="1097577" cy="0"/>
          </a:xfrm>
          <a:prstGeom prst="straightConnector1">
            <a:avLst/>
          </a:prstGeom>
          <a:ln w="38100">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A264F9E-B4B8-FB51-C651-1286BD3ECB3F}"/>
              </a:ext>
            </a:extLst>
          </p:cNvPr>
          <p:cNvCxnSpPr/>
          <p:nvPr/>
        </p:nvCxnSpPr>
        <p:spPr>
          <a:xfrm>
            <a:off x="6265364" y="4874300"/>
            <a:ext cx="1097577" cy="0"/>
          </a:xfrm>
          <a:prstGeom prst="straightConnector1">
            <a:avLst/>
          </a:prstGeom>
          <a:ln w="38100">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B1948DC-072D-245F-45CB-64F03EFC5144}"/>
              </a:ext>
            </a:extLst>
          </p:cNvPr>
          <p:cNvCxnSpPr>
            <a:cxnSpLocks/>
          </p:cNvCxnSpPr>
          <p:nvPr/>
        </p:nvCxnSpPr>
        <p:spPr>
          <a:xfrm>
            <a:off x="5940148" y="3189897"/>
            <a:ext cx="0" cy="978150"/>
          </a:xfrm>
          <a:prstGeom prst="line">
            <a:avLst/>
          </a:prstGeom>
          <a:ln w="3810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41C335D-23E7-03B4-09C5-7A33976E72DC}"/>
              </a:ext>
            </a:extLst>
          </p:cNvPr>
          <p:cNvCxnSpPr>
            <a:cxnSpLocks/>
          </p:cNvCxnSpPr>
          <p:nvPr/>
        </p:nvCxnSpPr>
        <p:spPr>
          <a:xfrm flipH="1">
            <a:off x="4829059" y="4168047"/>
            <a:ext cx="1111088" cy="0"/>
          </a:xfrm>
          <a:prstGeom prst="straightConnector1">
            <a:avLst/>
          </a:prstGeom>
          <a:ln w="38100">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D67B56-233B-CB65-7EC3-674612C18BBD}"/>
              </a:ext>
            </a:extLst>
          </p:cNvPr>
          <p:cNvCxnSpPr>
            <a:cxnSpLocks/>
          </p:cNvCxnSpPr>
          <p:nvPr/>
        </p:nvCxnSpPr>
        <p:spPr>
          <a:xfrm flipH="1">
            <a:off x="4829059" y="3189897"/>
            <a:ext cx="1111088" cy="0"/>
          </a:xfrm>
          <a:prstGeom prst="line">
            <a:avLst/>
          </a:prstGeom>
          <a:ln w="3810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45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a:xfrm>
            <a:off x="4325258" y="6415693"/>
            <a:ext cx="4114800" cy="252436"/>
          </a:xfrm>
        </p:spPr>
        <p:txBody>
          <a:bodyPr/>
          <a:lstStyle/>
          <a:p>
            <a:r>
              <a:rPr lang="en-CA" dirty="0"/>
              <a:t>Page </a:t>
            </a:r>
            <a:fld id="{086831A8-5B2F-4622-BDFF-F4F4EE20379D}" type="slidenum">
              <a:rPr lang="en-CA" smtClean="0"/>
              <a:pPr/>
              <a:t>12</a:t>
            </a:fld>
            <a:endParaRPr lang="en-CA" dirty="0"/>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583494" y="316089"/>
            <a:ext cx="8043636" cy="722489"/>
          </a:xfrm>
          <a:prstGeom prst="rect">
            <a:avLst/>
          </a:prstGeom>
        </p:spPr>
        <p:txBody>
          <a:bodyPr vert="horz" lIns="91440" tIns="45720" rIns="91440" bIns="45720" rtlCol="0" anchor="ctr">
            <a:normAutofit fontScale="92500"/>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cs typeface="+mj-cs"/>
              </a:rPr>
              <a:t>Canada’s Three Stream Strategy: Vision to Reality</a:t>
            </a:r>
          </a:p>
        </p:txBody>
      </p:sp>
      <p:graphicFrame>
        <p:nvGraphicFramePr>
          <p:cNvPr id="5" name="Table 4">
            <a:extLst>
              <a:ext uri="{FF2B5EF4-FFF2-40B4-BE49-F238E27FC236}">
                <a16:creationId xmlns:a16="http://schemas.microsoft.com/office/drawing/2014/main" id="{6DD82BCC-345F-979C-CB5E-229D947ED765}"/>
              </a:ext>
            </a:extLst>
          </p:cNvPr>
          <p:cNvGraphicFramePr>
            <a:graphicFrameLocks noGrp="1"/>
          </p:cNvGraphicFramePr>
          <p:nvPr>
            <p:extLst>
              <p:ext uri="{D42A27DB-BD31-4B8C-83A1-F6EECF244321}">
                <p14:modId xmlns:p14="http://schemas.microsoft.com/office/powerpoint/2010/main" val="105082578"/>
              </p:ext>
            </p:extLst>
          </p:nvPr>
        </p:nvGraphicFramePr>
        <p:xfrm>
          <a:off x="583494" y="862310"/>
          <a:ext cx="11056964" cy="5213661"/>
        </p:xfrm>
        <a:graphic>
          <a:graphicData uri="http://schemas.openxmlformats.org/drawingml/2006/table">
            <a:tbl>
              <a:tblPr firstRow="1" firstCol="1" bandRow="1">
                <a:tableStyleId>{5C22544A-7EE6-4342-B048-85BDC9FD1C3A}</a:tableStyleId>
              </a:tblPr>
              <a:tblGrid>
                <a:gridCol w="2190258">
                  <a:extLst>
                    <a:ext uri="{9D8B030D-6E8A-4147-A177-3AD203B41FA5}">
                      <a16:colId xmlns:a16="http://schemas.microsoft.com/office/drawing/2014/main" val="3828185396"/>
                    </a:ext>
                  </a:extLst>
                </a:gridCol>
                <a:gridCol w="2190258">
                  <a:extLst>
                    <a:ext uri="{9D8B030D-6E8A-4147-A177-3AD203B41FA5}">
                      <a16:colId xmlns:a16="http://schemas.microsoft.com/office/drawing/2014/main" val="317609115"/>
                    </a:ext>
                  </a:extLst>
                </a:gridCol>
                <a:gridCol w="1727077">
                  <a:extLst>
                    <a:ext uri="{9D8B030D-6E8A-4147-A177-3AD203B41FA5}">
                      <a16:colId xmlns:a16="http://schemas.microsoft.com/office/drawing/2014/main" val="912603594"/>
                    </a:ext>
                  </a:extLst>
                </a:gridCol>
                <a:gridCol w="4949371">
                  <a:extLst>
                    <a:ext uri="{9D8B030D-6E8A-4147-A177-3AD203B41FA5}">
                      <a16:colId xmlns:a16="http://schemas.microsoft.com/office/drawing/2014/main" val="2846891259"/>
                    </a:ext>
                  </a:extLst>
                </a:gridCol>
              </a:tblGrid>
              <a:tr h="360000">
                <a:tc>
                  <a:txBody>
                    <a:bodyPr/>
                    <a:lstStyle/>
                    <a:p>
                      <a:pPr algn="ctr">
                        <a:lnSpc>
                          <a:spcPts val="1300"/>
                        </a:lnSpc>
                      </a:pPr>
                      <a:r>
                        <a:rPr lang="en-GB" sz="1500" dirty="0">
                          <a:effectLst/>
                          <a:latin typeface="Arial" panose="020B0604020202020204" pitchFamily="34" charset="0"/>
                          <a:cs typeface="Arial" panose="020B0604020202020204" pitchFamily="34" charset="0"/>
                        </a:rPr>
                        <a:t>Licensee</a:t>
                      </a:r>
                      <a:endParaRPr lang="en-CA" sz="15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50000"/>
                      </a:schemeClr>
                    </a:solidFill>
                  </a:tcPr>
                </a:tc>
                <a:tc>
                  <a:txBody>
                    <a:bodyPr/>
                    <a:lstStyle/>
                    <a:p>
                      <a:pPr algn="ctr">
                        <a:lnSpc>
                          <a:spcPts val="1300"/>
                        </a:lnSpc>
                      </a:pPr>
                      <a:r>
                        <a:rPr lang="en-GB" sz="1500" dirty="0">
                          <a:effectLst/>
                          <a:latin typeface="Arial" panose="020B0604020202020204" pitchFamily="34" charset="0"/>
                          <a:cs typeface="Arial" panose="020B0604020202020204" pitchFamily="34" charset="0"/>
                        </a:rPr>
                        <a:t>Technology</a:t>
                      </a:r>
                      <a:endParaRPr lang="en-CA" sz="15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2060"/>
                    </a:solidFill>
                  </a:tcPr>
                </a:tc>
                <a:tc>
                  <a:txBody>
                    <a:bodyPr/>
                    <a:lstStyle/>
                    <a:p>
                      <a:pPr algn="ctr">
                        <a:lnSpc>
                          <a:spcPts val="1300"/>
                        </a:lnSpc>
                      </a:pPr>
                      <a:r>
                        <a:rPr lang="en-GB" sz="1500" dirty="0">
                          <a:effectLst/>
                          <a:latin typeface="Arial" panose="020B0604020202020204" pitchFamily="34" charset="0"/>
                          <a:cs typeface="Arial" panose="020B0604020202020204" pitchFamily="34" charset="0"/>
                        </a:rPr>
                        <a:t>Location</a:t>
                      </a:r>
                      <a:endParaRPr lang="en-CA" sz="15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2060"/>
                    </a:solidFill>
                  </a:tcPr>
                </a:tc>
                <a:tc>
                  <a:txBody>
                    <a:bodyPr/>
                    <a:lstStyle/>
                    <a:p>
                      <a:pPr algn="ctr">
                        <a:lnSpc>
                          <a:spcPts val="1300"/>
                        </a:lnSpc>
                      </a:pPr>
                      <a:r>
                        <a:rPr lang="en-GB" sz="1500" dirty="0">
                          <a:effectLst/>
                          <a:latin typeface="Arial" panose="020B0604020202020204" pitchFamily="34" charset="0"/>
                          <a:cs typeface="Arial" panose="020B0604020202020204" pitchFamily="34" charset="0"/>
                        </a:rPr>
                        <a:t>Status</a:t>
                      </a:r>
                      <a:endParaRPr lang="en-CA" sz="1600" dirty="0">
                        <a:effectLst/>
                        <a:latin typeface="Times New Roman" panose="02020603050405020304" pitchFamily="18" charset="0"/>
                        <a:ea typeface="Times New Roman" panose="02020603050405020304" pitchFamily="18" charset="0"/>
                      </a:endParaRPr>
                    </a:p>
                  </a:txBody>
                  <a:tcPr marL="68580" marR="68580" marT="0" marB="0" anchor="ctr">
                    <a:solidFill>
                      <a:srgbClr val="002060"/>
                    </a:solidFill>
                  </a:tcPr>
                </a:tc>
                <a:extLst>
                  <a:ext uri="{0D108BD9-81ED-4DB2-BD59-A6C34878D82A}">
                    <a16:rowId xmlns:a16="http://schemas.microsoft.com/office/drawing/2014/main" val="657256410"/>
                  </a:ext>
                </a:extLst>
              </a:tr>
              <a:tr h="324000">
                <a:tc gridSpan="4">
                  <a:txBody>
                    <a:bodyPr/>
                    <a:lstStyle/>
                    <a:p>
                      <a:pPr algn="just">
                        <a:lnSpc>
                          <a:spcPts val="1300"/>
                        </a:lnSpc>
                        <a:spcAft>
                          <a:spcPts val="600"/>
                        </a:spcAft>
                      </a:pPr>
                      <a:r>
                        <a:rPr lang="en-GB" sz="1400" dirty="0">
                          <a:effectLst/>
                          <a:latin typeface="Arial" panose="020B0604020202020204" pitchFamily="34" charset="0"/>
                          <a:cs typeface="Arial" panose="020B0604020202020204" pitchFamily="34" charset="0"/>
                        </a:rPr>
                        <a:t>Stream 1: On-grid SMR deployment</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6000" marB="0" anchor="ctr">
                    <a:solidFill>
                      <a:schemeClr val="accent5">
                        <a:lumMod val="75000"/>
                      </a:schemeClr>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28332945"/>
                  </a:ext>
                </a:extLst>
              </a:tr>
              <a:tr h="825401">
                <a:tc>
                  <a:txBody>
                    <a:bodyPr/>
                    <a:lstStyle/>
                    <a:p>
                      <a:pPr algn="l">
                        <a:lnSpc>
                          <a:spcPts val="1300"/>
                        </a:lnSpc>
                      </a:pPr>
                      <a:r>
                        <a:rPr lang="en-GB" sz="1400" b="0" dirty="0">
                          <a:solidFill>
                            <a:schemeClr val="tx1"/>
                          </a:solidFill>
                          <a:effectLst/>
                          <a:latin typeface="Arial" panose="020B0604020202020204" pitchFamily="34" charset="0"/>
                          <a:cs typeface="Arial" panose="020B0604020202020204" pitchFamily="34" charset="0"/>
                        </a:rPr>
                        <a:t>Ontario Power Generation</a:t>
                      </a:r>
                      <a:endParaRPr lang="en-CA"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lnSpc>
                          <a:spcPts val="1300"/>
                        </a:lnSpc>
                      </a:pPr>
                      <a:r>
                        <a:rPr lang="en-GB" sz="1400" dirty="0">
                          <a:effectLst/>
                          <a:latin typeface="Arial" panose="020B0604020202020204" pitchFamily="34" charset="0"/>
                          <a:cs typeface="Arial" panose="020B0604020202020204" pitchFamily="34" charset="0"/>
                        </a:rPr>
                        <a:t>GE-Hitachi </a:t>
                      </a:r>
                      <a:br>
                        <a:rPr lang="en-GB" sz="1400" dirty="0">
                          <a:effectLst/>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BWRX-300</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ts val="1300"/>
                        </a:lnSpc>
                      </a:pPr>
                      <a:r>
                        <a:rPr lang="en-GB" sz="1400" dirty="0">
                          <a:effectLst/>
                          <a:latin typeface="Arial" panose="020B0604020202020204" pitchFamily="34" charset="0"/>
                          <a:cs typeface="Arial" panose="020B0604020202020204" pitchFamily="34" charset="0"/>
                        </a:rPr>
                        <a:t>Darlington, Ontario</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hangingPunct="0">
                        <a:lnSpc>
                          <a:spcPct val="100000"/>
                        </a:lnSpc>
                        <a:spcBef>
                          <a:spcPts val="300"/>
                        </a:spcBef>
                        <a:spcAft>
                          <a:spcPts val="300"/>
                        </a:spcAft>
                      </a:pPr>
                      <a:r>
                        <a:rPr lang="en-GB" sz="1400" dirty="0">
                          <a:effectLst/>
                          <a:latin typeface="Arial" panose="020B0604020202020204" pitchFamily="34" charset="0"/>
                          <a:cs typeface="Arial" panose="020B0604020202020204" pitchFamily="34" charset="0"/>
                        </a:rPr>
                        <a:t>October 2022: Application for Licence to Construct submitted to CNSC</a:t>
                      </a:r>
                      <a:endParaRPr lang="en-CA" sz="1400" dirty="0">
                        <a:effectLst/>
                        <a:latin typeface="Arial" panose="020B0604020202020204" pitchFamily="34" charset="0"/>
                        <a:cs typeface="Arial" panose="020B0604020202020204" pitchFamily="34" charset="0"/>
                      </a:endParaRPr>
                    </a:p>
                    <a:p>
                      <a:pPr algn="just">
                        <a:lnSpc>
                          <a:spcPct val="100000"/>
                        </a:lnSpc>
                        <a:spcBef>
                          <a:spcPts val="300"/>
                        </a:spcBef>
                        <a:spcAft>
                          <a:spcPts val="300"/>
                        </a:spcAft>
                      </a:pPr>
                      <a:r>
                        <a:rPr lang="en-GB" sz="1400" dirty="0">
                          <a:effectLst/>
                          <a:latin typeface="Arial" panose="020B0604020202020204" pitchFamily="34" charset="0"/>
                          <a:cs typeface="Arial" panose="020B0604020202020204" pitchFamily="34" charset="0"/>
                        </a:rPr>
                        <a:t>Construction to be completed as early as end of 2028</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32143845"/>
                  </a:ext>
                </a:extLst>
              </a:tr>
              <a:tr h="968859">
                <a:tc>
                  <a:txBody>
                    <a:bodyPr/>
                    <a:lstStyle/>
                    <a:p>
                      <a:pPr algn="l">
                        <a:lnSpc>
                          <a:spcPts val="1300"/>
                        </a:lnSpc>
                      </a:pPr>
                      <a:r>
                        <a:rPr lang="en-GB" sz="1400" b="0" dirty="0">
                          <a:solidFill>
                            <a:schemeClr val="tx1"/>
                          </a:solidFill>
                          <a:effectLst/>
                          <a:latin typeface="Arial" panose="020B0604020202020204" pitchFamily="34" charset="0"/>
                          <a:cs typeface="Arial" panose="020B0604020202020204" pitchFamily="34" charset="0"/>
                        </a:rPr>
                        <a:t>SaskPower</a:t>
                      </a:r>
                      <a:endParaRPr lang="en-CA"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algn="ctr">
                        <a:lnSpc>
                          <a:spcPts val="1300"/>
                        </a:lnSpc>
                      </a:pPr>
                      <a:r>
                        <a:rPr lang="en-GB" sz="1400" dirty="0">
                          <a:effectLst/>
                          <a:latin typeface="Arial" panose="020B0604020202020204" pitchFamily="34" charset="0"/>
                          <a:cs typeface="Arial" panose="020B0604020202020204" pitchFamily="34" charset="0"/>
                        </a:rPr>
                        <a:t>GE-Hitachi </a:t>
                      </a:r>
                      <a:br>
                        <a:rPr lang="en-GB" sz="1400" dirty="0">
                          <a:effectLst/>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BWRX-300</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algn="ctr">
                        <a:lnSpc>
                          <a:spcPts val="1300"/>
                        </a:lnSpc>
                      </a:pPr>
                      <a:r>
                        <a:rPr lang="en-GB" sz="1400" dirty="0">
                          <a:effectLst/>
                          <a:latin typeface="Arial" panose="020B0604020202020204" pitchFamily="34" charset="0"/>
                          <a:cs typeface="Arial" panose="020B0604020202020204" pitchFamily="34" charset="0"/>
                        </a:rPr>
                        <a:t>Two potential sites in Estevan, Saskatchewan </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hangingPunct="0">
                        <a:lnSpc>
                          <a:spcPct val="100000"/>
                        </a:lnSpc>
                        <a:spcBef>
                          <a:spcPts val="300"/>
                        </a:spcBef>
                        <a:spcAft>
                          <a:spcPts val="300"/>
                        </a:spcAft>
                      </a:pPr>
                      <a:r>
                        <a:rPr lang="en-GB" sz="1400" dirty="0">
                          <a:effectLst/>
                          <a:latin typeface="Arial" panose="020B0604020202020204" pitchFamily="34" charset="0"/>
                          <a:cs typeface="Arial" panose="020B0604020202020204" pitchFamily="34" charset="0"/>
                        </a:rPr>
                        <a:t>Final site selection in 2025</a:t>
                      </a:r>
                      <a:endParaRPr lang="en-CA" sz="1400" dirty="0">
                        <a:effectLst/>
                        <a:latin typeface="Arial" panose="020B0604020202020204" pitchFamily="34" charset="0"/>
                        <a:cs typeface="Arial" panose="020B0604020202020204" pitchFamily="34" charset="0"/>
                      </a:endParaRPr>
                    </a:p>
                    <a:p>
                      <a:pPr hangingPunct="0">
                        <a:lnSpc>
                          <a:spcPct val="100000"/>
                        </a:lnSpc>
                        <a:spcBef>
                          <a:spcPts val="300"/>
                        </a:spcBef>
                        <a:spcAft>
                          <a:spcPts val="300"/>
                        </a:spcAft>
                      </a:pPr>
                      <a:r>
                        <a:rPr lang="en-GB" sz="1400" dirty="0">
                          <a:effectLst/>
                          <a:latin typeface="Arial" panose="020B0604020202020204" pitchFamily="34" charset="0"/>
                          <a:cs typeface="Arial" panose="020B0604020202020204" pitchFamily="34" charset="0"/>
                        </a:rPr>
                        <a:t>Decision on whether to build an SMR will be made in 2029</a:t>
                      </a:r>
                      <a:endParaRPr lang="en-CA" sz="1400" dirty="0">
                        <a:effectLst/>
                        <a:latin typeface="Arial" panose="020B0604020202020204" pitchFamily="34" charset="0"/>
                        <a:cs typeface="Arial" panose="020B0604020202020204" pitchFamily="34" charset="0"/>
                      </a:endParaRPr>
                    </a:p>
                    <a:p>
                      <a:pPr algn="just">
                        <a:lnSpc>
                          <a:spcPct val="100000"/>
                        </a:lnSpc>
                        <a:spcBef>
                          <a:spcPts val="300"/>
                        </a:spcBef>
                        <a:spcAft>
                          <a:spcPts val="300"/>
                        </a:spcAft>
                      </a:pPr>
                      <a:r>
                        <a:rPr lang="en-GB" sz="1400" dirty="0">
                          <a:effectLst/>
                          <a:latin typeface="Arial" panose="020B0604020202020204" pitchFamily="34" charset="0"/>
                          <a:cs typeface="Arial" panose="020B0604020202020204" pitchFamily="34" charset="0"/>
                        </a:rPr>
                        <a:t>Potential deployment in mid-2030s</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3558834055"/>
                  </a:ext>
                </a:extLst>
              </a:tr>
              <a:tr h="324000">
                <a:tc gridSpan="4">
                  <a:txBody>
                    <a:bodyPr/>
                    <a:lstStyle/>
                    <a:p>
                      <a:pPr algn="l">
                        <a:lnSpc>
                          <a:spcPts val="1300"/>
                        </a:lnSpc>
                        <a:spcAft>
                          <a:spcPts val="600"/>
                        </a:spcAft>
                      </a:pPr>
                      <a:r>
                        <a:rPr lang="en-GB" sz="1400" dirty="0">
                          <a:effectLst/>
                          <a:latin typeface="Arial" panose="020B0604020202020204" pitchFamily="34" charset="0"/>
                          <a:cs typeface="Arial" panose="020B0604020202020204" pitchFamily="34" charset="0"/>
                        </a:rPr>
                        <a:t>Stream 2: On-grid advanced reactor development</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6000" marB="0" anchor="ctr">
                    <a:solidFill>
                      <a:schemeClr val="accent5">
                        <a:lumMod val="75000"/>
                      </a:schemeClr>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552070278"/>
                  </a:ext>
                </a:extLst>
              </a:tr>
              <a:tr h="504000">
                <a:tc>
                  <a:txBody>
                    <a:bodyPr/>
                    <a:lstStyle/>
                    <a:p>
                      <a:pPr algn="l">
                        <a:lnSpc>
                          <a:spcPts val="1300"/>
                        </a:lnSpc>
                      </a:pPr>
                      <a:r>
                        <a:rPr lang="en-GB" sz="1400" b="0">
                          <a:solidFill>
                            <a:schemeClr val="tx1"/>
                          </a:solidFill>
                          <a:effectLst/>
                          <a:latin typeface="Arial" panose="020B0604020202020204" pitchFamily="34" charset="0"/>
                          <a:cs typeface="Arial" panose="020B0604020202020204" pitchFamily="34" charset="0"/>
                        </a:rPr>
                        <a:t>New Brunswick Power</a:t>
                      </a:r>
                      <a:endParaRPr lang="en-CA" sz="14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lnSpc>
                          <a:spcPts val="1300"/>
                        </a:lnSpc>
                      </a:pPr>
                      <a:r>
                        <a:rPr lang="en-GB" sz="1400" dirty="0">
                          <a:effectLst/>
                          <a:latin typeface="Arial" panose="020B0604020202020204" pitchFamily="34" charset="0"/>
                          <a:cs typeface="Arial" panose="020B0604020202020204" pitchFamily="34" charset="0"/>
                        </a:rPr>
                        <a:t>ARC-100</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lnSpc>
                          <a:spcPts val="1300"/>
                        </a:lnSpc>
                      </a:pPr>
                      <a:r>
                        <a:rPr lang="en-GB" sz="1400" dirty="0">
                          <a:effectLst/>
                          <a:latin typeface="Arial" panose="020B0604020202020204" pitchFamily="34" charset="0"/>
                          <a:cs typeface="Arial" panose="020B0604020202020204" pitchFamily="34" charset="0"/>
                        </a:rPr>
                        <a:t>Point </a:t>
                      </a:r>
                      <a:r>
                        <a:rPr lang="en-GB" sz="1400" dirty="0" err="1">
                          <a:effectLst/>
                          <a:latin typeface="Arial" panose="020B0604020202020204" pitchFamily="34" charset="0"/>
                          <a:cs typeface="Arial" panose="020B0604020202020204" pitchFamily="34" charset="0"/>
                        </a:rPr>
                        <a:t>Lepreau</a:t>
                      </a:r>
                      <a:r>
                        <a:rPr lang="en-GB" sz="1400" dirty="0">
                          <a:effectLst/>
                          <a:latin typeface="Arial" panose="020B0604020202020204" pitchFamily="34" charset="0"/>
                          <a:cs typeface="Arial" panose="020B0604020202020204" pitchFamily="34" charset="0"/>
                        </a:rPr>
                        <a:t>, New Brunswick</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hangingPunct="0"/>
                      <a:r>
                        <a:rPr lang="en-GB" sz="1400" dirty="0">
                          <a:effectLst/>
                          <a:latin typeface="Arial" panose="020B0604020202020204" pitchFamily="34" charset="0"/>
                          <a:cs typeface="Arial" panose="020B0604020202020204" pitchFamily="34" charset="0"/>
                        </a:rPr>
                        <a:t>June 2023: License to prepare site submitted</a:t>
                      </a:r>
                      <a:endParaRPr lang="en-CA" sz="1400" dirty="0">
                        <a:effectLst/>
                        <a:latin typeface="Arial" panose="020B0604020202020204" pitchFamily="34" charset="0"/>
                        <a:cs typeface="Arial" panose="020B0604020202020204" pitchFamily="34" charset="0"/>
                      </a:endParaRPr>
                    </a:p>
                    <a:p>
                      <a:pPr algn="l">
                        <a:lnSpc>
                          <a:spcPts val="1300"/>
                        </a:lnSpc>
                        <a:spcAft>
                          <a:spcPts val="600"/>
                        </a:spcAft>
                      </a:pPr>
                      <a:r>
                        <a:rPr lang="en-GB" sz="1400" dirty="0">
                          <a:effectLst/>
                          <a:latin typeface="Arial" panose="020B0604020202020204" pitchFamily="34" charset="0"/>
                          <a:cs typeface="Arial" panose="020B0604020202020204" pitchFamily="34" charset="0"/>
                        </a:rPr>
                        <a:t>Targeted to be fully operational by early 2030’s</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2896797479"/>
                  </a:ext>
                </a:extLst>
              </a:tr>
              <a:tr h="617935">
                <a:tc>
                  <a:txBody>
                    <a:bodyPr/>
                    <a:lstStyle/>
                    <a:p>
                      <a:pPr algn="l">
                        <a:lnSpc>
                          <a:spcPts val="1300"/>
                        </a:lnSpc>
                      </a:pPr>
                      <a:r>
                        <a:rPr lang="en-GB" sz="1400" b="0" dirty="0">
                          <a:solidFill>
                            <a:schemeClr val="tx1"/>
                          </a:solidFill>
                          <a:effectLst/>
                          <a:latin typeface="Arial" panose="020B0604020202020204" pitchFamily="34" charset="0"/>
                          <a:cs typeface="Arial" panose="020B0604020202020204" pitchFamily="34" charset="0"/>
                        </a:rPr>
                        <a:t>New Brunswick Power</a:t>
                      </a:r>
                      <a:endParaRPr lang="en-CA"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algn="ctr">
                        <a:lnSpc>
                          <a:spcPts val="1300"/>
                        </a:lnSpc>
                      </a:pPr>
                      <a:r>
                        <a:rPr lang="en-GB" sz="1400" dirty="0">
                          <a:effectLst/>
                          <a:latin typeface="Arial" panose="020B0604020202020204" pitchFamily="34" charset="0"/>
                          <a:cs typeface="Arial" panose="020B0604020202020204" pitchFamily="34" charset="0"/>
                        </a:rPr>
                        <a:t>Stable Salt Reactor -</a:t>
                      </a:r>
                      <a:r>
                        <a:rPr lang="en-GB" sz="1400" dirty="0" err="1">
                          <a:effectLst/>
                          <a:latin typeface="Arial" panose="020B0604020202020204" pitchFamily="34" charset="0"/>
                          <a:cs typeface="Arial" panose="020B0604020202020204" pitchFamily="34" charset="0"/>
                        </a:rPr>
                        <a:t>Wasteburner</a:t>
                      </a:r>
                      <a:r>
                        <a:rPr lang="en-GB" sz="1400" dirty="0">
                          <a:effectLst/>
                          <a:latin typeface="Arial" panose="020B0604020202020204" pitchFamily="34" charset="0"/>
                          <a:cs typeface="Arial" panose="020B0604020202020204" pitchFamily="34" charset="0"/>
                        </a:rPr>
                        <a:t> </a:t>
                      </a:r>
                      <a:br>
                        <a:rPr lang="en-GB" sz="1400" dirty="0">
                          <a:effectLst/>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(SSR-W)</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algn="ctr">
                        <a:lnSpc>
                          <a:spcPts val="1300"/>
                        </a:lnSpc>
                      </a:pPr>
                      <a:r>
                        <a:rPr lang="en-GB" sz="1400">
                          <a:effectLst/>
                          <a:latin typeface="Arial" panose="020B0604020202020204" pitchFamily="34" charset="0"/>
                          <a:cs typeface="Arial" panose="020B0604020202020204" pitchFamily="34" charset="0"/>
                        </a:rPr>
                        <a:t>Point Lepreau, New Brunswick</a:t>
                      </a:r>
                      <a:endParaRPr lang="en-CA"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algn="l">
                        <a:lnSpc>
                          <a:spcPts val="1300"/>
                        </a:lnSpc>
                      </a:pPr>
                      <a:r>
                        <a:rPr lang="en-GB" sz="1400" dirty="0">
                          <a:effectLst/>
                          <a:latin typeface="Arial" panose="020B0604020202020204" pitchFamily="34" charset="0"/>
                          <a:cs typeface="Arial" panose="020B0604020202020204" pitchFamily="34" charset="0"/>
                        </a:rPr>
                        <a:t>Expected to be in operation by early 2030s</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787688455"/>
                  </a:ext>
                </a:extLst>
              </a:tr>
              <a:tr h="324000">
                <a:tc gridSpan="4">
                  <a:txBody>
                    <a:bodyPr/>
                    <a:lstStyle/>
                    <a:p>
                      <a:pPr marL="0" marR="0" lvl="0" indent="0" algn="l" defTabSz="914400" rtl="0" eaLnBrk="1" fontAlgn="auto" latinLnBrk="0" hangingPunct="1">
                        <a:lnSpc>
                          <a:spcPts val="1300"/>
                        </a:lnSpc>
                        <a:spcBef>
                          <a:spcPts val="0"/>
                        </a:spcBef>
                        <a:spcAft>
                          <a:spcPts val="600"/>
                        </a:spcAft>
                        <a:buClrTx/>
                        <a:buSzTx/>
                        <a:buFontTx/>
                        <a:buNone/>
                        <a:tabLst/>
                        <a:defRPr/>
                      </a:pPr>
                      <a:r>
                        <a:rPr lang="en-GB" sz="1400" dirty="0">
                          <a:effectLst/>
                          <a:latin typeface="Arial" panose="020B0604020202020204" pitchFamily="34" charset="0"/>
                          <a:cs typeface="Arial" panose="020B0604020202020204" pitchFamily="34" charset="0"/>
                        </a:rPr>
                        <a:t>Stream 3: Micro-SMR deployment to </a:t>
                      </a:r>
                      <a:r>
                        <a:rPr lang="en-US" sz="1400" dirty="0">
                          <a:latin typeface="Arial" panose="020B0604020202020204" pitchFamily="34" charset="0"/>
                          <a:cs typeface="Arial" panose="020B0604020202020204" pitchFamily="34" charset="0"/>
                        </a:rPr>
                        <a:t>for heat and electricity generation and remote applications</a:t>
                      </a:r>
                      <a:endParaRPr lang="en-CA" sz="1400" dirty="0">
                        <a:latin typeface="Arial" panose="020B0604020202020204" pitchFamily="34" charset="0"/>
                        <a:cs typeface="Arial" panose="020B0604020202020204" pitchFamily="34" charset="0"/>
                      </a:endParaRPr>
                    </a:p>
                  </a:txBody>
                  <a:tcPr marL="68580" marR="68580" marT="36000" marB="0" anchor="ctr">
                    <a:solidFill>
                      <a:schemeClr val="accent5">
                        <a:lumMod val="75000"/>
                      </a:schemeClr>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141175272"/>
                  </a:ext>
                </a:extLst>
              </a:tr>
              <a:tr h="461466">
                <a:tc>
                  <a:txBody>
                    <a:bodyPr/>
                    <a:lstStyle/>
                    <a:p>
                      <a:pPr algn="l">
                        <a:lnSpc>
                          <a:spcPts val="1300"/>
                        </a:lnSpc>
                      </a:pPr>
                      <a:r>
                        <a:rPr lang="en-GB" sz="1400" b="0" dirty="0">
                          <a:solidFill>
                            <a:schemeClr val="tx1"/>
                          </a:solidFill>
                          <a:effectLst/>
                          <a:latin typeface="Arial" panose="020B0604020202020204" pitchFamily="34" charset="0"/>
                          <a:cs typeface="Arial" panose="020B0604020202020204" pitchFamily="34" charset="0"/>
                        </a:rPr>
                        <a:t>Global First Power</a:t>
                      </a:r>
                      <a:endParaRPr lang="en-CA"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a:txBody>
                    <a:bodyPr/>
                    <a:lstStyle/>
                    <a:p>
                      <a:pPr algn="ctr">
                        <a:lnSpc>
                          <a:spcPts val="1300"/>
                        </a:lnSpc>
                      </a:pPr>
                      <a:r>
                        <a:rPr lang="en-GB" sz="1400" dirty="0">
                          <a:effectLst/>
                          <a:latin typeface="Arial" panose="020B0604020202020204" pitchFamily="34" charset="0"/>
                          <a:cs typeface="Arial" panose="020B0604020202020204" pitchFamily="34" charset="0"/>
                        </a:rPr>
                        <a:t>USNC MMR</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ts val="1300"/>
                        </a:lnSpc>
                      </a:pPr>
                      <a:r>
                        <a:rPr lang="en-GB" sz="1400" dirty="0">
                          <a:effectLst/>
                          <a:latin typeface="Arial" panose="020B0604020202020204" pitchFamily="34" charset="0"/>
                          <a:cs typeface="Arial" panose="020B0604020202020204" pitchFamily="34" charset="0"/>
                        </a:rPr>
                        <a:t>Chalk River, Ontario</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ts val="1300"/>
                        </a:lnSpc>
                      </a:pPr>
                      <a:r>
                        <a:rPr lang="en-GB" sz="1400" dirty="0">
                          <a:effectLst/>
                          <a:latin typeface="Arial" panose="020B0604020202020204" pitchFamily="34" charset="0"/>
                          <a:cs typeface="Arial" panose="020B0604020202020204" pitchFamily="34" charset="0"/>
                        </a:rPr>
                        <a:t>Environmental and licensing assessments are ongoing</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41035579"/>
                  </a:ext>
                </a:extLst>
              </a:tr>
              <a:tr h="504000">
                <a:tc>
                  <a:txBody>
                    <a:bodyPr/>
                    <a:lstStyle/>
                    <a:p>
                      <a:pPr algn="l">
                        <a:lnSpc>
                          <a:spcPts val="1300"/>
                        </a:lnSpc>
                      </a:pPr>
                      <a:r>
                        <a:rPr lang="en-US" sz="1400" b="0" dirty="0">
                          <a:solidFill>
                            <a:schemeClr val="tx1"/>
                          </a:solidFill>
                          <a:effectLst/>
                          <a:latin typeface="Arial" panose="020B0604020202020204" pitchFamily="34" charset="0"/>
                          <a:cs typeface="Arial" panose="020B0604020202020204" pitchFamily="34" charset="0"/>
                        </a:rPr>
                        <a:t>Saskatchewan Research Council (SRC) Nuclear</a:t>
                      </a:r>
                      <a:endParaRPr lang="en-CA"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algn="ctr">
                        <a:lnSpc>
                          <a:spcPts val="1300"/>
                        </a:lnSpc>
                      </a:pPr>
                      <a:r>
                        <a:rPr lang="en-GB" sz="1400" dirty="0" err="1">
                          <a:effectLst/>
                          <a:latin typeface="Arial" panose="020B0604020202020204" pitchFamily="34" charset="0"/>
                          <a:cs typeface="Arial" panose="020B0604020202020204" pitchFamily="34" charset="0"/>
                        </a:rPr>
                        <a:t>eVinci</a:t>
                      </a:r>
                      <a:r>
                        <a:rPr lang="en-GB" sz="1400" dirty="0">
                          <a:effectLst/>
                          <a:latin typeface="Arial" panose="020B0604020202020204" pitchFamily="34" charset="0"/>
                          <a:cs typeface="Arial" panose="020B0604020202020204" pitchFamily="34" charset="0"/>
                        </a:rPr>
                        <a:t> </a:t>
                      </a:r>
                      <a:br>
                        <a:rPr lang="en-GB" sz="1400" dirty="0">
                          <a:effectLst/>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micro-reactor</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algn="ctr">
                        <a:lnSpc>
                          <a:spcPts val="1300"/>
                        </a:lnSpc>
                      </a:pPr>
                      <a:r>
                        <a:rPr lang="en-GB" sz="1400" dirty="0">
                          <a:effectLst/>
                          <a:latin typeface="Arial" panose="020B0604020202020204" pitchFamily="34" charset="0"/>
                          <a:cs typeface="Arial" panose="020B0604020202020204" pitchFamily="34" charset="0"/>
                        </a:rPr>
                        <a:t>Saskatchewan</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tc>
                  <a:txBody>
                    <a:bodyPr/>
                    <a:lstStyle/>
                    <a:p>
                      <a:pPr algn="l">
                        <a:lnSpc>
                          <a:spcPts val="1300"/>
                        </a:lnSpc>
                      </a:pPr>
                      <a:r>
                        <a:rPr lang="en-US" sz="1400" dirty="0">
                          <a:effectLst/>
                          <a:latin typeface="Arial" panose="020B0604020202020204" pitchFamily="34" charset="0"/>
                          <a:cs typeface="Arial" panose="020B0604020202020204" pitchFamily="34" charset="0"/>
                        </a:rPr>
                        <a:t>Expected to be operational by 2029 (subject to licensing and regulatory requirements)</a:t>
                      </a:r>
                      <a:r>
                        <a:rPr lang="en-GB" sz="1400" dirty="0">
                          <a:effectLst/>
                          <a:latin typeface="Arial" panose="020B0604020202020204" pitchFamily="34" charset="0"/>
                          <a:cs typeface="Arial" panose="020B0604020202020204" pitchFamily="34" charset="0"/>
                        </a:rPr>
                        <a:t> </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2090915635"/>
                  </a:ext>
                </a:extLst>
              </a:tr>
            </a:tbl>
          </a:graphicData>
        </a:graphic>
      </p:graphicFrame>
    </p:spTree>
    <p:extLst>
      <p:ext uri="{BB962C8B-B14F-4D97-AF65-F5344CB8AC3E}">
        <p14:creationId xmlns:p14="http://schemas.microsoft.com/office/powerpoint/2010/main" val="1598811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COG SMR Program</a:t>
            </a:r>
          </a:p>
        </p:txBody>
      </p:sp>
      <p:sp>
        <p:nvSpPr>
          <p:cNvPr id="2" name="Footer Placeholder 1"/>
          <p:cNvSpPr>
            <a:spLocks noGrp="1"/>
          </p:cNvSpPr>
          <p:nvPr>
            <p:ph type="ftr" sz="quarter" idx="11"/>
          </p:nvPr>
        </p:nvSpPr>
        <p:spPr>
          <a:prstGeom prst="rect">
            <a:avLst/>
          </a:prstGeom>
        </p:spPr>
        <p:txBody>
          <a:bodyPr/>
          <a:lstStyle/>
          <a:p>
            <a:r>
              <a:rPr lang="en-CA" dirty="0"/>
              <a:t>Page </a:t>
            </a:r>
            <a:fld id="{086831A8-5B2F-4622-BDFF-F4F4EE20379D}" type="slidenum">
              <a:rPr lang="en-CA" smtClean="0"/>
              <a:pPr/>
              <a:t>13</a:t>
            </a:fld>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440" y="2060617"/>
            <a:ext cx="8199120" cy="2875158"/>
          </a:xfrm>
          <a:prstGeom prst="rect">
            <a:avLst/>
          </a:prstGeom>
        </p:spPr>
      </p:pic>
    </p:spTree>
    <p:extLst>
      <p:ext uri="{BB962C8B-B14F-4D97-AF65-F5344CB8AC3E}">
        <p14:creationId xmlns:p14="http://schemas.microsoft.com/office/powerpoint/2010/main" val="2296599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p:txBody>
          <a:bodyPr/>
          <a:lstStyle/>
          <a:p>
            <a:r>
              <a:rPr lang="en-CA" dirty="0"/>
              <a:t>Page </a:t>
            </a:r>
            <a:fld id="{086831A8-5B2F-4622-BDFF-F4F4EE20379D}" type="slidenum">
              <a:rPr lang="en-CA" smtClean="0"/>
              <a:pPr/>
              <a:t>14</a:t>
            </a:fld>
            <a:endParaRPr lang="en-CA" dirty="0"/>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583494" y="316089"/>
            <a:ext cx="8043636"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cs typeface="+mj-cs"/>
              </a:rPr>
              <a:t>COG SMR Forums</a:t>
            </a:r>
          </a:p>
        </p:txBody>
      </p:sp>
      <p:pic>
        <p:nvPicPr>
          <p:cNvPr id="6" name="Picture 5">
            <a:extLst>
              <a:ext uri="{FF2B5EF4-FFF2-40B4-BE49-F238E27FC236}">
                <a16:creationId xmlns:a16="http://schemas.microsoft.com/office/drawing/2014/main" id="{1010300E-B666-8819-4808-282CDB9FFA49}"/>
              </a:ext>
            </a:extLst>
          </p:cNvPr>
          <p:cNvPicPr>
            <a:picLocks noChangeAspect="1"/>
          </p:cNvPicPr>
          <p:nvPr/>
        </p:nvPicPr>
        <p:blipFill>
          <a:blip r:embed="rId3"/>
          <a:stretch>
            <a:fillRect/>
          </a:stretch>
        </p:blipFill>
        <p:spPr>
          <a:xfrm>
            <a:off x="3002747" y="896657"/>
            <a:ext cx="6186505" cy="5064685"/>
          </a:xfrm>
          <a:prstGeom prst="rect">
            <a:avLst/>
          </a:prstGeom>
        </p:spPr>
      </p:pic>
    </p:spTree>
    <p:extLst>
      <p:ext uri="{BB962C8B-B14F-4D97-AF65-F5344CB8AC3E}">
        <p14:creationId xmlns:p14="http://schemas.microsoft.com/office/powerpoint/2010/main" val="1939445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75062" y="1271186"/>
            <a:ext cx="8502190" cy="2300133"/>
          </a:xfrm>
          <a:prstGeom prst="rect">
            <a:avLst/>
          </a:prstGeom>
        </p:spPr>
      </p:pic>
      <p:sp>
        <p:nvSpPr>
          <p:cNvPr id="14" name="Rectangle 13">
            <a:extLst>
              <a:ext uri="{FF2B5EF4-FFF2-40B4-BE49-F238E27FC236}">
                <a16:creationId xmlns:a16="http://schemas.microsoft.com/office/drawing/2014/main" id="{F9EA8694-EF09-6ECF-7066-3E76F0C3BB7B}"/>
              </a:ext>
            </a:extLst>
          </p:cNvPr>
          <p:cNvSpPr/>
          <p:nvPr/>
        </p:nvSpPr>
        <p:spPr>
          <a:xfrm>
            <a:off x="3236119" y="1820914"/>
            <a:ext cx="2159844" cy="1535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p:txBody>
          <a:bodyPr/>
          <a:lstStyle/>
          <a:p>
            <a:r>
              <a:rPr lang="en-CA" dirty="0"/>
              <a:t>Page </a:t>
            </a:r>
            <a:fld id="{086831A8-5B2F-4622-BDFF-F4F4EE20379D}" type="slidenum">
              <a:rPr lang="en-CA" smtClean="0"/>
              <a:pPr/>
              <a:t>15</a:t>
            </a:fld>
            <a:endParaRPr lang="en-CA" dirty="0"/>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668555" y="3954031"/>
            <a:ext cx="10936884"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algn="ctr" defTabSz="914400" fontAlgn="auto">
              <a:spcAft>
                <a:spcPts val="0"/>
              </a:spcAft>
              <a:buClrTx/>
              <a:buSzTx/>
              <a:tabLst/>
              <a:defRPr/>
            </a:pPr>
            <a:r>
              <a:rPr lang="en-US" sz="2400" b="1" dirty="0">
                <a:solidFill>
                  <a:srgbClr val="0D234C"/>
                </a:solidFill>
                <a:latin typeface="Arial" panose="020B0604020202020204"/>
                <a:cs typeface="+mj-cs"/>
              </a:rPr>
              <a:t>SMR Vendor Participant Program (VPP) Members</a:t>
            </a:r>
          </a:p>
        </p:txBody>
      </p:sp>
      <p:pic>
        <p:nvPicPr>
          <p:cNvPr id="7" name="Picture 6"/>
          <p:cNvPicPr>
            <a:picLocks noChangeAspect="1"/>
          </p:cNvPicPr>
          <p:nvPr/>
        </p:nvPicPr>
        <p:blipFill rotWithShape="1">
          <a:blip r:embed="rId4"/>
          <a:srcRect t="13631" b="22706"/>
          <a:stretch/>
        </p:blipFill>
        <p:spPr>
          <a:xfrm>
            <a:off x="8784606" y="3278892"/>
            <a:ext cx="1469420" cy="216638"/>
          </a:xfrm>
          <a:prstGeom prst="rect">
            <a:avLst/>
          </a:prstGeom>
        </p:spPr>
      </p:pic>
      <p:pic>
        <p:nvPicPr>
          <p:cNvPr id="8" name="Picture 7"/>
          <p:cNvPicPr>
            <a:picLocks noChangeAspect="1"/>
          </p:cNvPicPr>
          <p:nvPr/>
        </p:nvPicPr>
        <p:blipFill rotWithShape="1">
          <a:blip r:embed="rId5"/>
          <a:srcRect r="6054"/>
          <a:stretch/>
        </p:blipFill>
        <p:spPr>
          <a:xfrm>
            <a:off x="2881658" y="3200969"/>
            <a:ext cx="2477483" cy="619678"/>
          </a:xfrm>
          <a:prstGeom prst="rect">
            <a:avLst/>
          </a:prstGeom>
        </p:spPr>
      </p:pic>
      <p:pic>
        <p:nvPicPr>
          <p:cNvPr id="10" name="Picture 9"/>
          <p:cNvPicPr>
            <a:picLocks noChangeAspect="1"/>
          </p:cNvPicPr>
          <p:nvPr/>
        </p:nvPicPr>
        <p:blipFill rotWithShape="1">
          <a:blip r:embed="rId6"/>
          <a:srcRect l="2524" t="18107" r="-8922" b="27868"/>
          <a:stretch/>
        </p:blipFill>
        <p:spPr>
          <a:xfrm>
            <a:off x="3215404" y="2674394"/>
            <a:ext cx="2687985" cy="535886"/>
          </a:xfrm>
          <a:prstGeom prst="rect">
            <a:avLst/>
          </a:prstGeom>
        </p:spPr>
      </p:pic>
      <p:sp>
        <p:nvSpPr>
          <p:cNvPr id="12" name="Title 1">
            <a:extLst>
              <a:ext uri="{FF2B5EF4-FFF2-40B4-BE49-F238E27FC236}">
                <a16:creationId xmlns:a16="http://schemas.microsoft.com/office/drawing/2014/main" id="{FCC1BDDB-3178-4097-3046-35F2B6AE3E9F}"/>
              </a:ext>
            </a:extLst>
          </p:cNvPr>
          <p:cNvSpPr txBox="1">
            <a:spLocks/>
          </p:cNvSpPr>
          <p:nvPr/>
        </p:nvSpPr>
        <p:spPr>
          <a:xfrm>
            <a:off x="757158" y="632900"/>
            <a:ext cx="10991819"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algn="ctr" defTabSz="914400" fontAlgn="auto">
              <a:spcAft>
                <a:spcPts val="0"/>
              </a:spcAft>
              <a:buClrTx/>
              <a:buSzTx/>
              <a:tabLst/>
              <a:defRPr/>
            </a:pPr>
            <a:r>
              <a:rPr lang="en-US" sz="2400" b="1" dirty="0">
                <a:solidFill>
                  <a:srgbClr val="0D234C"/>
                </a:solidFill>
                <a:latin typeface="Arial" panose="020B0604020202020204"/>
                <a:cs typeface="+mj-cs"/>
              </a:rPr>
              <a:t>Small &amp; Medium Sized Reactor Technology Forum (SMRTF) Members</a:t>
            </a:r>
          </a:p>
        </p:txBody>
      </p:sp>
      <p:pic>
        <p:nvPicPr>
          <p:cNvPr id="15" name="Picture 14"/>
          <p:cNvPicPr>
            <a:picLocks noChangeAspect="1"/>
          </p:cNvPicPr>
          <p:nvPr/>
        </p:nvPicPr>
        <p:blipFill>
          <a:blip r:embed="rId7"/>
          <a:stretch>
            <a:fillRect/>
          </a:stretch>
        </p:blipFill>
        <p:spPr>
          <a:xfrm>
            <a:off x="2679739" y="4690705"/>
            <a:ext cx="966551" cy="449362"/>
          </a:xfrm>
          <a:prstGeom prst="rect">
            <a:avLst/>
          </a:prstGeom>
        </p:spPr>
      </p:pic>
      <p:pic>
        <p:nvPicPr>
          <p:cNvPr id="19" name="Picture 18"/>
          <p:cNvPicPr>
            <a:picLocks noChangeAspect="1"/>
          </p:cNvPicPr>
          <p:nvPr/>
        </p:nvPicPr>
        <p:blipFill>
          <a:blip r:embed="rId8"/>
          <a:stretch>
            <a:fillRect/>
          </a:stretch>
        </p:blipFill>
        <p:spPr>
          <a:xfrm>
            <a:off x="3677047" y="4578117"/>
            <a:ext cx="2062716" cy="62439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0474" y="4687520"/>
            <a:ext cx="1638379" cy="476043"/>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7240" y="5376408"/>
            <a:ext cx="1585803" cy="475071"/>
          </a:xfrm>
          <a:prstGeom prst="rect">
            <a:avLst/>
          </a:prstGeom>
        </p:spPr>
      </p:pic>
      <p:pic>
        <p:nvPicPr>
          <p:cNvPr id="22" name="Picture 21"/>
          <p:cNvPicPr>
            <a:picLocks noChangeAspect="1"/>
          </p:cNvPicPr>
          <p:nvPr/>
        </p:nvPicPr>
        <p:blipFill>
          <a:blip r:embed="rId11"/>
          <a:stretch>
            <a:fillRect/>
          </a:stretch>
        </p:blipFill>
        <p:spPr>
          <a:xfrm>
            <a:off x="7409340" y="4590149"/>
            <a:ext cx="1993231" cy="559897"/>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51825" y="5418261"/>
            <a:ext cx="1375552" cy="398040"/>
          </a:xfrm>
          <a:prstGeom prst="rect">
            <a:avLst/>
          </a:prstGeom>
        </p:spPr>
      </p:pic>
      <p:pic>
        <p:nvPicPr>
          <p:cNvPr id="6" name="Picture 5"/>
          <p:cNvPicPr>
            <a:picLocks noChangeAspect="1"/>
          </p:cNvPicPr>
          <p:nvPr/>
        </p:nvPicPr>
        <p:blipFill rotWithShape="1">
          <a:blip r:embed="rId13"/>
          <a:srcRect b="8970"/>
          <a:stretch/>
        </p:blipFill>
        <p:spPr>
          <a:xfrm>
            <a:off x="5739763" y="1778151"/>
            <a:ext cx="1599676" cy="561694"/>
          </a:xfrm>
          <a:prstGeom prst="rect">
            <a:avLst/>
          </a:prstGeom>
        </p:spPr>
      </p:pic>
      <p:pic>
        <p:nvPicPr>
          <p:cNvPr id="11" name="Picture 10"/>
          <p:cNvPicPr>
            <a:picLocks noChangeAspect="1"/>
          </p:cNvPicPr>
          <p:nvPr/>
        </p:nvPicPr>
        <p:blipFill>
          <a:blip r:embed="rId14"/>
          <a:stretch>
            <a:fillRect/>
          </a:stretch>
        </p:blipFill>
        <p:spPr>
          <a:xfrm>
            <a:off x="7239793" y="2201577"/>
            <a:ext cx="1020016" cy="495762"/>
          </a:xfrm>
          <a:prstGeom prst="rect">
            <a:avLst/>
          </a:prstGeom>
        </p:spPr>
      </p:pic>
      <p:pic>
        <p:nvPicPr>
          <p:cNvPr id="13" name="Picture 12" descr="A logo of a nuclear power plant&#10;&#10;Description automatically generated">
            <a:extLst>
              <a:ext uri="{FF2B5EF4-FFF2-40B4-BE49-F238E27FC236}">
                <a16:creationId xmlns:a16="http://schemas.microsoft.com/office/drawing/2014/main" id="{B8AD257E-C94F-5732-FF09-C29D3E23AB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58533" y="3247028"/>
            <a:ext cx="1021371" cy="483187"/>
          </a:xfrm>
          <a:prstGeom prst="rect">
            <a:avLst/>
          </a:prstGeom>
        </p:spPr>
      </p:pic>
      <p:pic>
        <p:nvPicPr>
          <p:cNvPr id="9" name="Picture 8"/>
          <p:cNvPicPr>
            <a:picLocks noChangeAspect="1"/>
          </p:cNvPicPr>
          <p:nvPr/>
        </p:nvPicPr>
        <p:blipFill rotWithShape="1">
          <a:blip r:embed="rId16"/>
          <a:srcRect r="-11235"/>
          <a:stretch/>
        </p:blipFill>
        <p:spPr>
          <a:xfrm>
            <a:off x="3244951" y="1912957"/>
            <a:ext cx="1584577" cy="673237"/>
          </a:xfrm>
          <a:prstGeom prst="rect">
            <a:avLst/>
          </a:prstGeom>
        </p:spPr>
      </p:pic>
      <p:sp>
        <p:nvSpPr>
          <p:cNvPr id="3" name="Rectangle 2">
            <a:extLst>
              <a:ext uri="{FF2B5EF4-FFF2-40B4-BE49-F238E27FC236}">
                <a16:creationId xmlns:a16="http://schemas.microsoft.com/office/drawing/2014/main" id="{F7E0FF1B-F1CA-95E2-6059-A632A874E724}"/>
              </a:ext>
            </a:extLst>
          </p:cNvPr>
          <p:cNvSpPr/>
          <p:nvPr/>
        </p:nvSpPr>
        <p:spPr>
          <a:xfrm>
            <a:off x="5643176" y="1728218"/>
            <a:ext cx="1599676" cy="17604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Image result for pathways alliance">
            <a:extLst>
              <a:ext uri="{FF2B5EF4-FFF2-40B4-BE49-F238E27FC236}">
                <a16:creationId xmlns:a16="http://schemas.microsoft.com/office/drawing/2014/main" id="{0C331A35-9794-1383-28EC-E814A613C672}"/>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7765" t="28642" r="16254" b="24767"/>
          <a:stretch/>
        </p:blipFill>
        <p:spPr bwMode="auto">
          <a:xfrm>
            <a:off x="6014891" y="2217370"/>
            <a:ext cx="1177466" cy="526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ECL">
            <a:extLst>
              <a:ext uri="{FF2B5EF4-FFF2-40B4-BE49-F238E27FC236}">
                <a16:creationId xmlns:a16="http://schemas.microsoft.com/office/drawing/2014/main" id="{10FF32CB-2B23-C965-3B72-B8673564F8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22803" y="3223817"/>
            <a:ext cx="1118297" cy="3026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rcan logo">
            <a:extLst>
              <a:ext uri="{FF2B5EF4-FFF2-40B4-BE49-F238E27FC236}">
                <a16:creationId xmlns:a16="http://schemas.microsoft.com/office/drawing/2014/main" id="{887D5472-F907-C6DF-AC52-A7314EEFD295}"/>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0608" t="24758" r="10632" b="21328"/>
          <a:stretch/>
        </p:blipFill>
        <p:spPr bwMode="auto">
          <a:xfrm>
            <a:off x="5791888" y="2696924"/>
            <a:ext cx="1515550" cy="44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14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p:txBody>
          <a:bodyPr/>
          <a:lstStyle/>
          <a:p>
            <a:r>
              <a:rPr lang="en-CA" dirty="0"/>
              <a:t>Page </a:t>
            </a:r>
            <a:fld id="{086831A8-5B2F-4622-BDFF-F4F4EE20379D}" type="slidenum">
              <a:rPr lang="en-CA" smtClean="0"/>
              <a:pPr/>
              <a:t>16</a:t>
            </a:fld>
            <a:endParaRPr lang="en-CA" dirty="0"/>
          </a:p>
        </p:txBody>
      </p:sp>
      <p:sp>
        <p:nvSpPr>
          <p:cNvPr id="3" name="Content Placeholder 2">
            <a:extLst>
              <a:ext uri="{FF2B5EF4-FFF2-40B4-BE49-F238E27FC236}">
                <a16:creationId xmlns:a16="http://schemas.microsoft.com/office/drawing/2014/main" id="{4EB2B38C-DF8C-7EA3-600A-C56C1FC053F9}"/>
              </a:ext>
            </a:extLst>
          </p:cNvPr>
          <p:cNvSpPr txBox="1">
            <a:spLocks/>
          </p:cNvSpPr>
          <p:nvPr/>
        </p:nvSpPr>
        <p:spPr>
          <a:xfrm>
            <a:off x="583494" y="1274314"/>
            <a:ext cx="11473827" cy="4958989"/>
          </a:xfrm>
          <a:prstGeom prst="rect">
            <a:avLst/>
          </a:prstGeom>
        </p:spPr>
        <p:txBody>
          <a:bodyPr vert="horz" lIns="91440" tIns="45720" rIns="91440" bIns="45720" rtlCol="0">
            <a:normAutofit/>
          </a:bodyPr>
          <a:lstStyle>
            <a:lvl1pPr marL="171442" indent="-171442" algn="l" defTabSz="685766" rtl="0" eaLnBrk="1" latinLnBrk="0" hangingPunct="1">
              <a:lnSpc>
                <a:spcPct val="100000"/>
              </a:lnSpc>
              <a:spcBef>
                <a:spcPts val="75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100000"/>
              </a:lnSpc>
              <a:spcBef>
                <a:spcPts val="375"/>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100000"/>
              </a:lnSpc>
              <a:spcBef>
                <a:spcPts val="375"/>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lvl="1">
              <a:spcAft>
                <a:spcPts val="600"/>
              </a:spcAft>
              <a:defRPr/>
            </a:pPr>
            <a:r>
              <a:rPr lang="en-US" dirty="0">
                <a:solidFill>
                  <a:srgbClr val="000000"/>
                </a:solidFill>
              </a:rPr>
              <a:t>Regulatory Priorities Briefing Book</a:t>
            </a:r>
          </a:p>
          <a:p>
            <a:pPr lvl="1">
              <a:spcAft>
                <a:spcPts val="600"/>
              </a:spcAft>
            </a:pPr>
            <a:r>
              <a:rPr lang="en-US" dirty="0"/>
              <a:t>Recommendations for CSA Standards improvements</a:t>
            </a:r>
          </a:p>
          <a:p>
            <a:pPr lvl="1">
              <a:spcAft>
                <a:spcPts val="600"/>
              </a:spcAft>
            </a:pPr>
            <a:r>
              <a:rPr lang="en-US" dirty="0">
                <a:solidFill>
                  <a:srgbClr val="000000"/>
                </a:solidFill>
              </a:rPr>
              <a:t>SMR Training &amp; Certification Industry Group</a:t>
            </a:r>
          </a:p>
          <a:p>
            <a:pPr lvl="1">
              <a:spcAft>
                <a:spcPts val="600"/>
              </a:spcAft>
            </a:pPr>
            <a:r>
              <a:rPr lang="en-US" dirty="0">
                <a:solidFill>
                  <a:srgbClr val="000000"/>
                </a:solidFill>
              </a:rPr>
              <a:t>Workforce and talent development</a:t>
            </a:r>
          </a:p>
          <a:p>
            <a:pPr lvl="1">
              <a:spcAft>
                <a:spcPts val="600"/>
              </a:spcAft>
            </a:pPr>
            <a:r>
              <a:rPr lang="en-US" dirty="0">
                <a:solidFill>
                  <a:srgbClr val="000000"/>
                </a:solidFill>
              </a:rPr>
              <a:t>Participation in Canadian and international initiatives</a:t>
            </a:r>
          </a:p>
          <a:p>
            <a:pPr lvl="2">
              <a:spcAft>
                <a:spcPts val="600"/>
              </a:spcAft>
            </a:pPr>
            <a:r>
              <a:rPr lang="en-US" dirty="0">
                <a:solidFill>
                  <a:srgbClr val="000000"/>
                </a:solidFill>
              </a:rPr>
              <a:t>Canada/US Execute Task Force on SMR Regulation</a:t>
            </a:r>
          </a:p>
          <a:p>
            <a:pPr lvl="2">
              <a:spcAft>
                <a:spcPts val="600"/>
              </a:spcAft>
            </a:pPr>
            <a:r>
              <a:rPr lang="en-US" dirty="0">
                <a:solidFill>
                  <a:srgbClr val="000000"/>
                </a:solidFill>
              </a:rPr>
              <a:t>CSA Task Forces for Small Reactors and Harmonization</a:t>
            </a:r>
          </a:p>
          <a:p>
            <a:pPr lvl="2">
              <a:spcAft>
                <a:spcPts val="600"/>
              </a:spcAft>
            </a:pPr>
            <a:r>
              <a:rPr lang="en-US" dirty="0">
                <a:solidFill>
                  <a:srgbClr val="000000"/>
                </a:solidFill>
              </a:rPr>
              <a:t>IAEA Technical Working Group on SMRs (TWG-SMR)</a:t>
            </a:r>
          </a:p>
          <a:p>
            <a:pPr lvl="2">
              <a:spcAft>
                <a:spcPts val="600"/>
              </a:spcAft>
            </a:pPr>
            <a:r>
              <a:rPr lang="en-US" dirty="0">
                <a:solidFill>
                  <a:srgbClr val="000000"/>
                </a:solidFill>
              </a:rPr>
              <a:t>IAEA </a:t>
            </a:r>
            <a:r>
              <a:rPr lang="en-GB" dirty="0">
                <a:solidFill>
                  <a:srgbClr val="000000"/>
                </a:solidFill>
              </a:rPr>
              <a:t>Harmonization &amp; Standardization Initiative (NHSI) Industry Track Working Groups</a:t>
            </a:r>
          </a:p>
          <a:p>
            <a:pPr lvl="2">
              <a:spcAft>
                <a:spcPts val="600"/>
              </a:spcAft>
            </a:pPr>
            <a:r>
              <a:rPr lang="en-GB" dirty="0">
                <a:solidFill>
                  <a:srgbClr val="000000"/>
                </a:solidFill>
              </a:rPr>
              <a:t>NEI/EPRI Advanced Reactors Codes and Standards Collaborative (ARCSC)</a:t>
            </a:r>
            <a:endParaRPr lang="en-CA" dirty="0">
              <a:solidFill>
                <a:srgbClr val="000000"/>
              </a:solidFill>
            </a:endParaRPr>
          </a:p>
          <a:p>
            <a:pPr lvl="2">
              <a:spcAft>
                <a:spcPts val="600"/>
              </a:spcAft>
            </a:pPr>
            <a:endParaRPr lang="en-US" dirty="0">
              <a:solidFill>
                <a:srgbClr val="000000"/>
              </a:solidFill>
              <a:highlight>
                <a:srgbClr val="FFFF00"/>
              </a:highlight>
            </a:endParaRPr>
          </a:p>
          <a:p>
            <a:pPr lvl="2">
              <a:spcAft>
                <a:spcPts val="600"/>
              </a:spcAft>
            </a:pPr>
            <a:endParaRPr lang="en-US" dirty="0">
              <a:solidFill>
                <a:srgbClr val="000000"/>
              </a:solidFill>
            </a:endParaRPr>
          </a:p>
          <a:p>
            <a:pPr lvl="1">
              <a:spcAft>
                <a:spcPts val="600"/>
              </a:spcAft>
            </a:pPr>
            <a:endParaRPr lang="en-US" dirty="0"/>
          </a:p>
          <a:p>
            <a:pPr lvl="1">
              <a:spcAft>
                <a:spcPts val="600"/>
              </a:spcAft>
            </a:pPr>
            <a:endParaRPr lang="en-US" dirty="0"/>
          </a:p>
          <a:p>
            <a:pPr lvl="1">
              <a:spcAft>
                <a:spcPts val="600"/>
              </a:spcAft>
              <a:defRPr/>
            </a:pPr>
            <a:endParaRPr lang="en-US" dirty="0">
              <a:solidFill>
                <a:srgbClr val="000000"/>
              </a:solidFill>
            </a:endParaRPr>
          </a:p>
          <a:p>
            <a:pPr marL="685765" lvl="2" indent="0">
              <a:spcAft>
                <a:spcPts val="600"/>
              </a:spcAft>
              <a:buNone/>
              <a:defRPr/>
            </a:pPr>
            <a:endParaRPr lang="en-US" dirty="0">
              <a:solidFill>
                <a:srgbClr val="000000"/>
              </a:solidFill>
            </a:endParaRPr>
          </a:p>
          <a:p>
            <a:pPr lvl="2">
              <a:spcAft>
                <a:spcPts val="600"/>
              </a:spcAft>
              <a:defRPr/>
            </a:pPr>
            <a:endParaRPr lang="en-US" dirty="0">
              <a:solidFill>
                <a:srgbClr val="000000"/>
              </a:solidFill>
            </a:endParaRPr>
          </a:p>
          <a:p>
            <a:pPr lvl="1">
              <a:spcAft>
                <a:spcPts val="600"/>
              </a:spcAft>
              <a:defRPr/>
            </a:pPr>
            <a:endParaRPr kumimoji="0" lang="en-US" i="0" u="none" strike="noStrike" kern="1200" cap="none" spc="0" normalizeH="0" baseline="0" noProof="0" dirty="0">
              <a:ln>
                <a:noFill/>
              </a:ln>
              <a:solidFill>
                <a:srgbClr val="000000"/>
              </a:solidFill>
              <a:effectLst/>
              <a:uLnTx/>
              <a:uFillTx/>
            </a:endParaRPr>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583494" y="316089"/>
            <a:ext cx="8043636"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rPr>
              <a:t>Other SMR Initiatives</a:t>
            </a:r>
          </a:p>
        </p:txBody>
      </p:sp>
    </p:spTree>
    <p:extLst>
      <p:ext uri="{BB962C8B-B14F-4D97-AF65-F5344CB8AC3E}">
        <p14:creationId xmlns:p14="http://schemas.microsoft.com/office/powerpoint/2010/main" val="132698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Looking Ahead</a:t>
            </a:r>
          </a:p>
        </p:txBody>
      </p:sp>
      <p:sp>
        <p:nvSpPr>
          <p:cNvPr id="2" name="Footer Placeholder 1"/>
          <p:cNvSpPr>
            <a:spLocks noGrp="1"/>
          </p:cNvSpPr>
          <p:nvPr>
            <p:ph type="ftr" sz="quarter" idx="11"/>
          </p:nvPr>
        </p:nvSpPr>
        <p:spPr>
          <a:prstGeom prst="rect">
            <a:avLst/>
          </a:prstGeom>
        </p:spPr>
        <p:txBody>
          <a:bodyPr/>
          <a:lstStyle/>
          <a:p>
            <a:r>
              <a:rPr lang="en-CA" dirty="0"/>
              <a:t>Page </a:t>
            </a:r>
            <a:fld id="{086831A8-5B2F-4622-BDFF-F4F4EE20379D}" type="slidenum">
              <a:rPr lang="en-CA" smtClean="0"/>
              <a:pPr/>
              <a:t>17</a:t>
            </a:fld>
            <a:endParaRPr lang="en-CA" dirty="0"/>
          </a:p>
        </p:txBody>
      </p:sp>
      <p:pic>
        <p:nvPicPr>
          <p:cNvPr id="5" name="Picture 4"/>
          <p:cNvPicPr>
            <a:picLocks noChangeAspect="1"/>
          </p:cNvPicPr>
          <p:nvPr/>
        </p:nvPicPr>
        <p:blipFill>
          <a:blip r:embed="rId3"/>
          <a:stretch>
            <a:fillRect/>
          </a:stretch>
        </p:blipFill>
        <p:spPr>
          <a:xfrm>
            <a:off x="1213870" y="1970465"/>
            <a:ext cx="9764260" cy="3414904"/>
          </a:xfrm>
          <a:prstGeom prst="rect">
            <a:avLst/>
          </a:prstGeom>
        </p:spPr>
      </p:pic>
    </p:spTree>
    <p:extLst>
      <p:ext uri="{BB962C8B-B14F-4D97-AF65-F5344CB8AC3E}">
        <p14:creationId xmlns:p14="http://schemas.microsoft.com/office/powerpoint/2010/main" val="3339880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p:txBody>
          <a:bodyPr/>
          <a:lstStyle/>
          <a:p>
            <a:r>
              <a:rPr lang="en-CA" dirty="0"/>
              <a:t>Page </a:t>
            </a:r>
            <a:fld id="{086831A8-5B2F-4622-BDFF-F4F4EE20379D}" type="slidenum">
              <a:rPr lang="en-CA" smtClean="0"/>
              <a:pPr/>
              <a:t>18</a:t>
            </a:fld>
            <a:endParaRPr lang="en-CA" dirty="0"/>
          </a:p>
        </p:txBody>
      </p:sp>
      <p:sp>
        <p:nvSpPr>
          <p:cNvPr id="3" name="Content Placeholder 2">
            <a:extLst>
              <a:ext uri="{FF2B5EF4-FFF2-40B4-BE49-F238E27FC236}">
                <a16:creationId xmlns:a16="http://schemas.microsoft.com/office/drawing/2014/main" id="{4EB2B38C-DF8C-7EA3-600A-C56C1FC053F9}"/>
              </a:ext>
            </a:extLst>
          </p:cNvPr>
          <p:cNvSpPr txBox="1">
            <a:spLocks/>
          </p:cNvSpPr>
          <p:nvPr/>
        </p:nvSpPr>
        <p:spPr>
          <a:xfrm>
            <a:off x="583493" y="1274314"/>
            <a:ext cx="10864091" cy="4958989"/>
          </a:xfrm>
          <a:prstGeom prst="rect">
            <a:avLst/>
          </a:prstGeom>
        </p:spPr>
        <p:txBody>
          <a:bodyPr vert="horz" lIns="91440" tIns="45720" rIns="91440" bIns="45720" rtlCol="0">
            <a:normAutofit/>
          </a:bodyPr>
          <a:lstStyle>
            <a:lvl1pPr marL="171442" indent="-171442" algn="l" defTabSz="685766" rtl="0" eaLnBrk="1" latinLnBrk="0" hangingPunct="1">
              <a:lnSpc>
                <a:spcPct val="100000"/>
              </a:lnSpc>
              <a:spcBef>
                <a:spcPts val="75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100000"/>
              </a:lnSpc>
              <a:spcBef>
                <a:spcPts val="375"/>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100000"/>
              </a:lnSpc>
              <a:spcBef>
                <a:spcPts val="375"/>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GB" dirty="0"/>
              <a:t>Canadian nuclear landscape is evolving to include SMRs</a:t>
            </a:r>
          </a:p>
          <a:p>
            <a:r>
              <a:rPr lang="en-US" dirty="0"/>
              <a:t>Expect industry will continue to evolve with projected widespread introduction of non-electric nuclear applications, new licensees and non-traditional operator/licensing models</a:t>
            </a:r>
            <a:endParaRPr lang="en-GB" dirty="0"/>
          </a:p>
          <a:p>
            <a:r>
              <a:rPr lang="en-US" dirty="0"/>
              <a:t>COG will continue to support its members with their future aspirations and to accommodate broader industry collaboration</a:t>
            </a:r>
          </a:p>
          <a:p>
            <a:pPr lvl="1"/>
            <a:r>
              <a:rPr lang="en-US" dirty="0"/>
              <a:t>Technology-specific research and development and joint projects to solve common challenges in compliance with the Canadian regulatory framework</a:t>
            </a:r>
          </a:p>
          <a:p>
            <a:pPr lvl="1"/>
            <a:r>
              <a:rPr lang="en-US" dirty="0"/>
              <a:t>De-risk plans for all partners and provide support to new entrants</a:t>
            </a:r>
          </a:p>
          <a:p>
            <a:r>
              <a:rPr lang="en-US" dirty="0"/>
              <a:t>22 new reactors were deployed in Canada between 1971 and 1992</a:t>
            </a:r>
          </a:p>
          <a:p>
            <a:pPr lvl="1"/>
            <a:r>
              <a:rPr lang="en-US" dirty="0"/>
              <a:t>Leverage the COG collaboration model and Team Canada approach</a:t>
            </a:r>
          </a:p>
          <a:p>
            <a:pPr lvl="1"/>
            <a:r>
              <a:rPr lang="en-US" dirty="0"/>
              <a:t>“We can do it again, and we can do it better” </a:t>
            </a:r>
          </a:p>
          <a:p>
            <a:pPr lvl="1"/>
            <a:endParaRPr lang="en-US" dirty="0"/>
          </a:p>
          <a:p>
            <a:pPr lvl="1"/>
            <a:endParaRPr lang="en-US" dirty="0"/>
          </a:p>
          <a:p>
            <a:endParaRPr lang="en-GB" dirty="0">
              <a:highlight>
                <a:srgbClr val="FFFF00"/>
              </a:highlight>
            </a:endParaRPr>
          </a:p>
          <a:p>
            <a:endParaRPr lang="en-CA" dirty="0">
              <a:highlight>
                <a:srgbClr val="FFFF00"/>
              </a:highlight>
            </a:endParaRPr>
          </a:p>
          <a:p>
            <a:endParaRPr lang="en-US" dirty="0">
              <a:highlight>
                <a:srgbClr val="FFFF00"/>
              </a:highlight>
            </a:endParaRPr>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583493" y="316089"/>
            <a:ext cx="11439437"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cs typeface="+mj-cs"/>
              </a:rPr>
              <a:t>Looking Ahead</a:t>
            </a:r>
          </a:p>
        </p:txBody>
      </p:sp>
    </p:spTree>
    <p:extLst>
      <p:ext uri="{BB962C8B-B14F-4D97-AF65-F5344CB8AC3E}">
        <p14:creationId xmlns:p14="http://schemas.microsoft.com/office/powerpoint/2010/main" val="4244698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EDE79A-36FC-2A12-037B-D9B40B9C3AD2}"/>
              </a:ext>
            </a:extLst>
          </p:cNvPr>
          <p:cNvSpPr>
            <a:spLocks noGrp="1"/>
          </p:cNvSpPr>
          <p:nvPr>
            <p:ph type="ftr" sz="quarter" idx="11"/>
          </p:nvPr>
        </p:nvSpPr>
        <p:spPr/>
        <p:txBody>
          <a:bodyPr/>
          <a:lstStyle/>
          <a:p>
            <a:r>
              <a:rPr lang="en-CA" dirty="0"/>
              <a:t>Page </a:t>
            </a:r>
            <a:fld id="{086831A8-5B2F-4622-BDFF-F4F4EE20379D}" type="slidenum">
              <a:rPr lang="en-CA" smtClean="0"/>
              <a:pPr/>
              <a:t>19</a:t>
            </a:fld>
            <a:endParaRPr lang="en-CA" dirty="0"/>
          </a:p>
        </p:txBody>
      </p:sp>
      <p:grpSp>
        <p:nvGrpSpPr>
          <p:cNvPr id="3" name="Group 2">
            <a:extLst>
              <a:ext uri="{FF2B5EF4-FFF2-40B4-BE49-F238E27FC236}">
                <a16:creationId xmlns:a16="http://schemas.microsoft.com/office/drawing/2014/main" id="{DE576ED6-DF1A-1FC0-3164-6CCCE399C9F7}"/>
              </a:ext>
            </a:extLst>
          </p:cNvPr>
          <p:cNvGrpSpPr/>
          <p:nvPr/>
        </p:nvGrpSpPr>
        <p:grpSpPr>
          <a:xfrm>
            <a:off x="0" y="0"/>
            <a:ext cx="12192000" cy="5191368"/>
            <a:chOff x="0" y="0"/>
            <a:chExt cx="5117105" cy="2654120"/>
          </a:xfrm>
        </p:grpSpPr>
        <p:sp>
          <p:nvSpPr>
            <p:cNvPr id="4" name="Freeform 3">
              <a:extLst>
                <a:ext uri="{FF2B5EF4-FFF2-40B4-BE49-F238E27FC236}">
                  <a16:creationId xmlns:a16="http://schemas.microsoft.com/office/drawing/2014/main" id="{F9C4C530-1784-7070-A396-4E007E885A7A}"/>
                </a:ext>
              </a:extLst>
            </p:cNvPr>
            <p:cNvSpPr/>
            <p:nvPr/>
          </p:nvSpPr>
          <p:spPr>
            <a:xfrm>
              <a:off x="0" y="0"/>
              <a:ext cx="5117105" cy="2654120"/>
            </a:xfrm>
            <a:custGeom>
              <a:avLst/>
              <a:gdLst/>
              <a:ahLst/>
              <a:cxnLst/>
              <a:rect l="l" t="t" r="r" b="b"/>
              <a:pathLst>
                <a:path w="5117105" h="2654120">
                  <a:moveTo>
                    <a:pt x="0" y="0"/>
                  </a:moveTo>
                  <a:lnTo>
                    <a:pt x="5117105" y="0"/>
                  </a:lnTo>
                  <a:lnTo>
                    <a:pt x="5117105" y="2654120"/>
                  </a:lnTo>
                  <a:lnTo>
                    <a:pt x="0" y="2654120"/>
                  </a:lnTo>
                  <a:close/>
                </a:path>
              </a:pathLst>
            </a:custGeom>
            <a:solidFill>
              <a:srgbClr val="021F5A"/>
            </a:solidFill>
          </p:spPr>
          <p:txBody>
            <a:bodyPr/>
            <a:lstStyle/>
            <a:p>
              <a:endParaRPr lang="en-CA"/>
            </a:p>
          </p:txBody>
        </p:sp>
        <p:sp>
          <p:nvSpPr>
            <p:cNvPr id="5" name="TextBox 4">
              <a:extLst>
                <a:ext uri="{FF2B5EF4-FFF2-40B4-BE49-F238E27FC236}">
                  <a16:creationId xmlns:a16="http://schemas.microsoft.com/office/drawing/2014/main" id="{2270CEF7-6463-52D2-45DA-8CBE30335F2E}"/>
                </a:ext>
              </a:extLst>
            </p:cNvPr>
            <p:cNvSpPr txBox="1"/>
            <p:nvPr/>
          </p:nvSpPr>
          <p:spPr>
            <a:xfrm>
              <a:off x="0" y="-47625"/>
              <a:ext cx="812800" cy="860425"/>
            </a:xfrm>
            <a:prstGeom prst="rect">
              <a:avLst/>
            </a:prstGeom>
          </p:spPr>
          <p:txBody>
            <a:bodyPr lIns="34637" tIns="34637" rIns="34637" bIns="34637" rtlCol="0" anchor="ctr"/>
            <a:lstStyle/>
            <a:p>
              <a:pPr marL="0" marR="0" lvl="0" indent="0" algn="ctr" defTabSz="914400" rtl="0" eaLnBrk="1" fontAlgn="auto" latinLnBrk="0" hangingPunct="1">
                <a:lnSpc>
                  <a:spcPts val="117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4F711E18-20C9-8788-5B1C-A17A0EADE65A}"/>
              </a:ext>
            </a:extLst>
          </p:cNvPr>
          <p:cNvGrpSpPr>
            <a:grpSpLocks noChangeAspect="1"/>
          </p:cNvGrpSpPr>
          <p:nvPr/>
        </p:nvGrpSpPr>
        <p:grpSpPr>
          <a:xfrm>
            <a:off x="1" y="0"/>
            <a:ext cx="5299363" cy="5162129"/>
            <a:chOff x="0" y="0"/>
            <a:chExt cx="4762500" cy="4635500"/>
          </a:xfrm>
        </p:grpSpPr>
        <p:sp>
          <p:nvSpPr>
            <p:cNvPr id="7" name="Freeform 6">
              <a:extLst>
                <a:ext uri="{FF2B5EF4-FFF2-40B4-BE49-F238E27FC236}">
                  <a16:creationId xmlns:a16="http://schemas.microsoft.com/office/drawing/2014/main" id="{CFBE43A3-7299-7FCD-6958-8D801A5512FB}"/>
                </a:ext>
              </a:extLst>
            </p:cNvPr>
            <p:cNvSpPr/>
            <p:nvPr/>
          </p:nvSpPr>
          <p:spPr>
            <a:xfrm>
              <a:off x="0" y="0"/>
              <a:ext cx="4762500" cy="4635500"/>
            </a:xfrm>
            <a:custGeom>
              <a:avLst/>
              <a:gdLst/>
              <a:ahLst/>
              <a:cxnLst/>
              <a:rect l="l" t="t" r="r" b="b"/>
              <a:pathLst>
                <a:path w="4762500" h="4635500">
                  <a:moveTo>
                    <a:pt x="0" y="0"/>
                  </a:moveTo>
                  <a:lnTo>
                    <a:pt x="0" y="4635500"/>
                  </a:lnTo>
                  <a:lnTo>
                    <a:pt x="4762500" y="3911600"/>
                  </a:lnTo>
                  <a:lnTo>
                    <a:pt x="4762500" y="0"/>
                  </a:lnTo>
                  <a:close/>
                </a:path>
              </a:pathLst>
            </a:custGeom>
            <a:blipFill>
              <a:blip r:embed="rId3"/>
              <a:stretch>
                <a:fillRect l="-39296" r="-39296"/>
              </a:stretch>
            </a:blipFill>
          </p:spPr>
          <p:txBody>
            <a:bodyPr/>
            <a:lstStyle/>
            <a:p>
              <a:endParaRPr lang="en-CA"/>
            </a:p>
          </p:txBody>
        </p:sp>
      </p:grpSp>
      <p:grpSp>
        <p:nvGrpSpPr>
          <p:cNvPr id="8" name="Group 8">
            <a:extLst>
              <a:ext uri="{FF2B5EF4-FFF2-40B4-BE49-F238E27FC236}">
                <a16:creationId xmlns:a16="http://schemas.microsoft.com/office/drawing/2014/main" id="{4F4CCC66-A6A6-E96D-9BFE-003F7E21B6D7}"/>
              </a:ext>
            </a:extLst>
          </p:cNvPr>
          <p:cNvGrpSpPr/>
          <p:nvPr/>
        </p:nvGrpSpPr>
        <p:grpSpPr>
          <a:xfrm>
            <a:off x="2125820" y="3034305"/>
            <a:ext cx="1047724" cy="1047724"/>
            <a:chOff x="0" y="0"/>
            <a:chExt cx="812800" cy="812800"/>
          </a:xfrm>
        </p:grpSpPr>
        <p:sp>
          <p:nvSpPr>
            <p:cNvPr id="9" name="Freeform 9">
              <a:extLst>
                <a:ext uri="{FF2B5EF4-FFF2-40B4-BE49-F238E27FC236}">
                  <a16:creationId xmlns:a16="http://schemas.microsoft.com/office/drawing/2014/main" id="{6B668ADE-2263-ADCC-18FD-D0EE67DF4DE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alpha val="74902"/>
              </a:srgbClr>
            </a:solidFill>
          </p:spPr>
          <p:txBody>
            <a:bodyPr/>
            <a:lstStyle/>
            <a:p>
              <a:endParaRPr lang="en-CA"/>
            </a:p>
          </p:txBody>
        </p:sp>
        <p:sp>
          <p:nvSpPr>
            <p:cNvPr id="10" name="TextBox 10">
              <a:extLst>
                <a:ext uri="{FF2B5EF4-FFF2-40B4-BE49-F238E27FC236}">
                  <a16:creationId xmlns:a16="http://schemas.microsoft.com/office/drawing/2014/main" id="{9ADE2252-A5AA-4B3E-0623-3F2F14812147}"/>
                </a:ext>
              </a:extLst>
            </p:cNvPr>
            <p:cNvSpPr txBox="1"/>
            <p:nvPr/>
          </p:nvSpPr>
          <p:spPr>
            <a:xfrm>
              <a:off x="76200" y="28575"/>
              <a:ext cx="660400" cy="708025"/>
            </a:xfrm>
            <a:prstGeom prst="rect">
              <a:avLst/>
            </a:prstGeom>
          </p:spPr>
          <p:txBody>
            <a:bodyPr lIns="34637" tIns="34637" rIns="34637" bIns="34637" rtlCol="0" anchor="ctr"/>
            <a:lstStyle/>
            <a:p>
              <a:pPr marL="0" marR="0" lvl="0" indent="0" algn="ctr" defTabSz="914400" rtl="0" eaLnBrk="1" fontAlgn="auto" latinLnBrk="0" hangingPunct="1">
                <a:lnSpc>
                  <a:spcPts val="117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TextBox 15">
            <a:extLst>
              <a:ext uri="{FF2B5EF4-FFF2-40B4-BE49-F238E27FC236}">
                <a16:creationId xmlns:a16="http://schemas.microsoft.com/office/drawing/2014/main" id="{9B2396E6-C5DB-8910-9BA9-B847712EF329}"/>
              </a:ext>
            </a:extLst>
          </p:cNvPr>
          <p:cNvSpPr txBox="1"/>
          <p:nvPr/>
        </p:nvSpPr>
        <p:spPr>
          <a:xfrm>
            <a:off x="5891012" y="2212437"/>
            <a:ext cx="2762945" cy="737253"/>
          </a:xfrm>
          <a:prstGeom prst="rect">
            <a:avLst/>
          </a:prstGeom>
        </p:spPr>
        <p:txBody>
          <a:bodyPr wrap="square"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lang="en-US" sz="4500" dirty="0">
                <a:solidFill>
                  <a:prstClr val="white"/>
                </a:solidFill>
                <a:latin typeface="Arial" panose="020B0604020202020204" pitchFamily="34" charset="0"/>
                <a:cs typeface="Arial" panose="020B0604020202020204" pitchFamily="34" charset="0"/>
              </a:rPr>
              <a:t>Thank you</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4B924754-C8F6-55E7-9CDC-73C9FD56E3CC}"/>
              </a:ext>
            </a:extLst>
          </p:cNvPr>
          <p:cNvPicPr>
            <a:picLocks noChangeAspect="1"/>
          </p:cNvPicPr>
          <p:nvPr/>
        </p:nvPicPr>
        <p:blipFill>
          <a:blip r:embed="rId4"/>
          <a:srcRect/>
          <a:stretch>
            <a:fillRect/>
          </a:stretch>
        </p:blipFill>
        <p:spPr>
          <a:xfrm>
            <a:off x="2062943" y="2971429"/>
            <a:ext cx="1173475" cy="1173475"/>
          </a:xfrm>
          <a:prstGeom prst="rect">
            <a:avLst/>
          </a:prstGeom>
        </p:spPr>
      </p:pic>
    </p:spTree>
    <p:extLst>
      <p:ext uri="{BB962C8B-B14F-4D97-AF65-F5344CB8AC3E}">
        <p14:creationId xmlns:p14="http://schemas.microsoft.com/office/powerpoint/2010/main" val="36785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p:txBody>
          <a:bodyPr/>
          <a:lstStyle/>
          <a:p>
            <a:r>
              <a:rPr lang="en-CA" dirty="0"/>
              <a:t>Page </a:t>
            </a:r>
            <a:fld id="{086831A8-5B2F-4622-BDFF-F4F4EE20379D}" type="slidenum">
              <a:rPr lang="en-CA" smtClean="0"/>
              <a:pPr/>
              <a:t>2</a:t>
            </a:fld>
            <a:endParaRPr lang="en-CA" dirty="0"/>
          </a:p>
        </p:txBody>
      </p:sp>
      <p:sp>
        <p:nvSpPr>
          <p:cNvPr id="3" name="Content Placeholder 2">
            <a:extLst>
              <a:ext uri="{FF2B5EF4-FFF2-40B4-BE49-F238E27FC236}">
                <a16:creationId xmlns:a16="http://schemas.microsoft.com/office/drawing/2014/main" id="{4EB2B38C-DF8C-7EA3-600A-C56C1FC053F9}"/>
              </a:ext>
            </a:extLst>
          </p:cNvPr>
          <p:cNvSpPr txBox="1">
            <a:spLocks/>
          </p:cNvSpPr>
          <p:nvPr/>
        </p:nvSpPr>
        <p:spPr>
          <a:xfrm>
            <a:off x="583494" y="1487734"/>
            <a:ext cx="10864091" cy="4958989"/>
          </a:xfrm>
          <a:prstGeom prst="rect">
            <a:avLst/>
          </a:prstGeom>
        </p:spPr>
        <p:txBody>
          <a:bodyPr vert="horz" lIns="91440" tIns="45720" rIns="91440" bIns="45720" rtlCol="0">
            <a:normAutofit/>
          </a:bodyPr>
          <a:lstStyle>
            <a:lvl1pPr marL="171442" indent="-171442" algn="l" defTabSz="685766" rtl="0" eaLnBrk="1" latinLnBrk="0" hangingPunct="1">
              <a:lnSpc>
                <a:spcPct val="100000"/>
              </a:lnSpc>
              <a:spcBef>
                <a:spcPts val="75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100000"/>
              </a:lnSpc>
              <a:spcBef>
                <a:spcPts val="375"/>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100000"/>
              </a:lnSpc>
              <a:spcBef>
                <a:spcPts val="375"/>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spcBef>
                <a:spcPts val="0"/>
              </a:spcBef>
              <a:spcAft>
                <a:spcPts val="600"/>
              </a:spcAft>
            </a:pPr>
            <a:r>
              <a:rPr lang="en-US" dirty="0"/>
              <a:t>Introduction to CANDU Owners Group (COG)</a:t>
            </a:r>
          </a:p>
          <a:p>
            <a:pPr>
              <a:spcBef>
                <a:spcPts val="0"/>
              </a:spcBef>
              <a:spcAft>
                <a:spcPts val="600"/>
              </a:spcAft>
            </a:pPr>
            <a:r>
              <a:rPr lang="en-US" dirty="0"/>
              <a:t>Early Industry Collaboration to Support SMR Development and Deployment</a:t>
            </a:r>
          </a:p>
          <a:p>
            <a:pPr>
              <a:spcBef>
                <a:spcPts val="0"/>
              </a:spcBef>
              <a:spcAft>
                <a:spcPts val="600"/>
              </a:spcAft>
            </a:pPr>
            <a:r>
              <a:rPr lang="en-US" dirty="0"/>
              <a:t>Canadian Nuclear Landscape </a:t>
            </a:r>
          </a:p>
          <a:p>
            <a:pPr>
              <a:spcBef>
                <a:spcPts val="0"/>
              </a:spcBef>
              <a:spcAft>
                <a:spcPts val="600"/>
              </a:spcAft>
            </a:pPr>
            <a:r>
              <a:rPr lang="en-US" dirty="0"/>
              <a:t>COG SMR Program</a:t>
            </a:r>
          </a:p>
          <a:p>
            <a:pPr>
              <a:spcBef>
                <a:spcPts val="0"/>
              </a:spcBef>
              <a:spcAft>
                <a:spcPts val="600"/>
              </a:spcAft>
            </a:pPr>
            <a:r>
              <a:rPr lang="en-US" dirty="0"/>
              <a:t>Looking Ahead</a:t>
            </a:r>
          </a:p>
          <a:p>
            <a:pPr>
              <a:spcBef>
                <a:spcPts val="0"/>
              </a:spcBef>
              <a:spcAft>
                <a:spcPts val="600"/>
              </a:spcAft>
              <a:defRPr/>
            </a:pPr>
            <a:endParaRPr kumimoji="0" lang="en-US" b="0" i="0" u="none" strike="noStrike" kern="1200" cap="none" spc="0" normalizeH="0" baseline="0" noProof="0" dirty="0">
              <a:ln>
                <a:noFill/>
              </a:ln>
              <a:solidFill>
                <a:srgbClr val="000000"/>
              </a:solidFill>
              <a:effectLst/>
              <a:uLnTx/>
              <a:uFillTx/>
            </a:endParaRPr>
          </a:p>
          <a:p>
            <a:pPr marL="1028648" marR="0" lvl="3" indent="0" algn="l" defTabSz="685766" rtl="0" eaLnBrk="1" fontAlgn="auto" latinLnBrk="0" hangingPunct="1">
              <a:lnSpc>
                <a:spcPct val="100000"/>
              </a:lnSpc>
              <a:spcBef>
                <a:spcPts val="375"/>
              </a:spcBef>
              <a:spcAft>
                <a:spcPts val="0"/>
              </a:spcAft>
              <a:buClrTx/>
              <a:buSz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583494" y="316089"/>
            <a:ext cx="8043636"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cs typeface="+mj-cs"/>
              </a:rPr>
              <a:t>Presentation Outline</a:t>
            </a:r>
          </a:p>
        </p:txBody>
      </p:sp>
    </p:spTree>
    <p:extLst>
      <p:ext uri="{BB962C8B-B14F-4D97-AF65-F5344CB8AC3E}">
        <p14:creationId xmlns:p14="http://schemas.microsoft.com/office/powerpoint/2010/main" val="1091559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nchor="ctr">
            <a:normAutofit/>
          </a:bodyPr>
          <a:lstStyle/>
          <a:p>
            <a:r>
              <a:rPr lang="en-CA"/>
              <a:t>Introduction to CANDU Owners Group</a:t>
            </a:r>
          </a:p>
        </p:txBody>
      </p:sp>
      <p:sp>
        <p:nvSpPr>
          <p:cNvPr id="2" name="Footer Placeholder 1"/>
          <p:cNvSpPr>
            <a:spLocks noGrp="1"/>
          </p:cNvSpPr>
          <p:nvPr>
            <p:ph type="ftr" sz="quarter" idx="11"/>
          </p:nvPr>
        </p:nvSpPr>
        <p:spPr>
          <a:xfrm>
            <a:off x="4038600" y="6356350"/>
            <a:ext cx="4114800" cy="365125"/>
          </a:xfrm>
        </p:spPr>
        <p:txBody>
          <a:bodyPr anchor="ctr">
            <a:normAutofit/>
          </a:bodyPr>
          <a:lstStyle/>
          <a:p>
            <a:pPr>
              <a:spcAft>
                <a:spcPts val="600"/>
              </a:spcAft>
            </a:pPr>
            <a:r>
              <a:rPr lang="en-CA"/>
              <a:t>Page </a:t>
            </a:r>
            <a:fld id="{086831A8-5B2F-4622-BDFF-F4F4EE20379D}" type="slidenum">
              <a:rPr lang="en-CA" smtClean="0"/>
              <a:pPr>
                <a:spcAft>
                  <a:spcPts val="600"/>
                </a:spcAft>
              </a:pPr>
              <a:t>3</a:t>
            </a:fld>
            <a:endParaRPr lang="en-CA"/>
          </a:p>
        </p:txBody>
      </p:sp>
      <p:sp>
        <p:nvSpPr>
          <p:cNvPr id="7" name="AutoShape 2">
            <a:extLst>
              <a:ext uri="{FF2B5EF4-FFF2-40B4-BE49-F238E27FC236}">
                <a16:creationId xmlns:a16="http://schemas.microsoft.com/office/drawing/2014/main" id="{B20CF86C-8F97-742C-6ECF-C877F84909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Picture 11" descr="A sign with a group of metal pipes&#10;&#10;Description automatically generated with medium confidence">
            <a:extLst>
              <a:ext uri="{FF2B5EF4-FFF2-40B4-BE49-F238E27FC236}">
                <a16:creationId xmlns:a16="http://schemas.microsoft.com/office/drawing/2014/main" id="{9C8D4F09-23B9-2305-AA89-70169B241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406" y="1690688"/>
            <a:ext cx="9501188" cy="4222750"/>
          </a:xfrm>
          <a:prstGeom prst="rect">
            <a:avLst/>
          </a:prstGeom>
        </p:spPr>
      </p:pic>
    </p:spTree>
    <p:extLst>
      <p:ext uri="{BB962C8B-B14F-4D97-AF65-F5344CB8AC3E}">
        <p14:creationId xmlns:p14="http://schemas.microsoft.com/office/powerpoint/2010/main" val="1417726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C1BDDB-3178-4097-3046-35F2B6AE3E9F}"/>
              </a:ext>
            </a:extLst>
          </p:cNvPr>
          <p:cNvSpPr txBox="1">
            <a:spLocks/>
          </p:cNvSpPr>
          <p:nvPr/>
        </p:nvSpPr>
        <p:spPr>
          <a:xfrm>
            <a:off x="583494" y="316089"/>
            <a:ext cx="8043636"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cs typeface="+mj-cs"/>
              </a:rPr>
              <a:t>CANDU Owners Group (COG)</a:t>
            </a:r>
          </a:p>
        </p:txBody>
      </p:sp>
      <p:pic>
        <p:nvPicPr>
          <p:cNvPr id="5" name="Picture 4"/>
          <p:cNvPicPr>
            <a:picLocks noChangeAspect="1"/>
          </p:cNvPicPr>
          <p:nvPr/>
        </p:nvPicPr>
        <p:blipFill>
          <a:blip r:embed="rId3"/>
          <a:stretch>
            <a:fillRect/>
          </a:stretch>
        </p:blipFill>
        <p:spPr>
          <a:xfrm>
            <a:off x="7527819" y="2754485"/>
            <a:ext cx="2924568" cy="1516799"/>
          </a:xfrm>
          <a:prstGeom prst="rect">
            <a:avLst/>
          </a:prstGeom>
        </p:spPr>
      </p:pic>
      <p:grpSp>
        <p:nvGrpSpPr>
          <p:cNvPr id="2" name="Group 1">
            <a:extLst>
              <a:ext uri="{FF2B5EF4-FFF2-40B4-BE49-F238E27FC236}">
                <a16:creationId xmlns:a16="http://schemas.microsoft.com/office/drawing/2014/main" id="{7C927DA3-A89C-C6A0-0846-EA89D0605B6C}"/>
              </a:ext>
            </a:extLst>
          </p:cNvPr>
          <p:cNvGrpSpPr/>
          <p:nvPr/>
        </p:nvGrpSpPr>
        <p:grpSpPr>
          <a:xfrm>
            <a:off x="1433253" y="1088031"/>
            <a:ext cx="9325493" cy="1378229"/>
            <a:chOff x="1448487" y="1198634"/>
            <a:chExt cx="9325493" cy="1378229"/>
          </a:xfrm>
        </p:grpSpPr>
        <p:pic>
          <p:nvPicPr>
            <p:cNvPr id="22" name="Picture 21">
              <a:extLst>
                <a:ext uri="{FF2B5EF4-FFF2-40B4-BE49-F238E27FC236}">
                  <a16:creationId xmlns:a16="http://schemas.microsoft.com/office/drawing/2014/main" id="{83B19D7E-EB1A-4C1E-57CB-53D071182754}"/>
                </a:ext>
              </a:extLst>
            </p:cNvPr>
            <p:cNvPicPr>
              <a:picLocks noChangeAspect="1"/>
            </p:cNvPicPr>
            <p:nvPr/>
          </p:nvPicPr>
          <p:blipFill>
            <a:blip r:embed="rId4"/>
            <a:stretch>
              <a:fillRect/>
            </a:stretch>
          </p:blipFill>
          <p:spPr>
            <a:xfrm>
              <a:off x="8826577" y="1198634"/>
              <a:ext cx="1947403" cy="1355904"/>
            </a:xfrm>
            <a:prstGeom prst="rect">
              <a:avLst/>
            </a:prstGeom>
          </p:spPr>
        </p:pic>
        <p:pic>
          <p:nvPicPr>
            <p:cNvPr id="6" name="Picture 5"/>
            <p:cNvPicPr>
              <a:picLocks noChangeAspect="1"/>
            </p:cNvPicPr>
            <p:nvPr/>
          </p:nvPicPr>
          <p:blipFill>
            <a:blip r:embed="rId5"/>
            <a:stretch>
              <a:fillRect/>
            </a:stretch>
          </p:blipFill>
          <p:spPr>
            <a:xfrm>
              <a:off x="1448487" y="1198634"/>
              <a:ext cx="7378090" cy="1378229"/>
            </a:xfrm>
            <a:prstGeom prst="rect">
              <a:avLst/>
            </a:prstGeom>
          </p:spPr>
        </p:pic>
      </p:grpSp>
      <p:pic>
        <p:nvPicPr>
          <p:cNvPr id="7" name="Picture 6"/>
          <p:cNvPicPr>
            <a:picLocks noChangeAspect="1"/>
          </p:cNvPicPr>
          <p:nvPr/>
        </p:nvPicPr>
        <p:blipFill>
          <a:blip r:embed="rId6"/>
          <a:stretch>
            <a:fillRect/>
          </a:stretch>
        </p:blipFill>
        <p:spPr>
          <a:xfrm>
            <a:off x="1626311" y="2727229"/>
            <a:ext cx="2953429" cy="1571314"/>
          </a:xfrm>
          <a:prstGeom prst="rect">
            <a:avLst/>
          </a:prstGeom>
        </p:spPr>
      </p:pic>
      <p:pic>
        <p:nvPicPr>
          <p:cNvPr id="9" name="Picture 8"/>
          <p:cNvPicPr>
            <a:picLocks noChangeAspect="1"/>
          </p:cNvPicPr>
          <p:nvPr/>
        </p:nvPicPr>
        <p:blipFill>
          <a:blip r:embed="rId7"/>
          <a:stretch>
            <a:fillRect/>
          </a:stretch>
        </p:blipFill>
        <p:spPr>
          <a:xfrm>
            <a:off x="7527819" y="4435772"/>
            <a:ext cx="2914948" cy="1558487"/>
          </a:xfrm>
          <a:prstGeom prst="rect">
            <a:avLst/>
          </a:prstGeom>
        </p:spPr>
      </p:pic>
      <p:sp>
        <p:nvSpPr>
          <p:cNvPr id="10" name="TextBox 9"/>
          <p:cNvSpPr txBox="1"/>
          <p:nvPr/>
        </p:nvSpPr>
        <p:spPr>
          <a:xfrm>
            <a:off x="271581" y="3220498"/>
            <a:ext cx="1533247" cy="584775"/>
          </a:xfrm>
          <a:prstGeom prst="rect">
            <a:avLst/>
          </a:prstGeom>
          <a:noFill/>
        </p:spPr>
        <p:txBody>
          <a:bodyPr wrap="square"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Information Exchange</a:t>
            </a:r>
            <a:endParaRPr lang="en-CA" sz="1600" b="1" dirty="0">
              <a:solidFill>
                <a:schemeClr val="accent1"/>
              </a:solidFill>
              <a:latin typeface="Calibri" panose="020F0502020204030204" pitchFamily="34" charset="0"/>
              <a:cs typeface="Calibri" panose="020F0502020204030204" pitchFamily="34" charset="0"/>
            </a:endParaRPr>
          </a:p>
        </p:txBody>
      </p:sp>
      <p:sp>
        <p:nvSpPr>
          <p:cNvPr id="12" name="TextBox 11"/>
          <p:cNvSpPr txBox="1"/>
          <p:nvPr/>
        </p:nvSpPr>
        <p:spPr>
          <a:xfrm>
            <a:off x="10354597" y="3257335"/>
            <a:ext cx="1533247" cy="584775"/>
          </a:xfrm>
          <a:prstGeom prst="rect">
            <a:avLst/>
          </a:prstGeom>
          <a:noFill/>
        </p:spPr>
        <p:txBody>
          <a:bodyPr wrap="square"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Research &amp;</a:t>
            </a:r>
            <a:br>
              <a:rPr lang="en-US" sz="1600" b="1" dirty="0">
                <a:solidFill>
                  <a:schemeClr val="accent1"/>
                </a:solidFill>
                <a:latin typeface="Calibri" panose="020F0502020204030204" pitchFamily="34" charset="0"/>
                <a:cs typeface="Calibri" panose="020F0502020204030204" pitchFamily="34" charset="0"/>
              </a:rPr>
            </a:br>
            <a:r>
              <a:rPr lang="en-US" sz="1600" b="1" dirty="0">
                <a:solidFill>
                  <a:schemeClr val="accent1"/>
                </a:solidFill>
                <a:latin typeface="Calibri" panose="020F0502020204030204" pitchFamily="34" charset="0"/>
                <a:cs typeface="Calibri" panose="020F0502020204030204" pitchFamily="34" charset="0"/>
              </a:rPr>
              <a:t>Development</a:t>
            </a:r>
            <a:endParaRPr lang="en-CA" sz="1600" b="1" dirty="0">
              <a:solidFill>
                <a:schemeClr val="accent1"/>
              </a:solidFill>
              <a:latin typeface="Calibri" panose="020F0502020204030204" pitchFamily="34" charset="0"/>
              <a:cs typeface="Calibri" panose="020F0502020204030204" pitchFamily="34" charset="0"/>
            </a:endParaRPr>
          </a:p>
        </p:txBody>
      </p:sp>
      <p:sp>
        <p:nvSpPr>
          <p:cNvPr id="13" name="TextBox 12"/>
          <p:cNvSpPr txBox="1"/>
          <p:nvPr/>
        </p:nvSpPr>
        <p:spPr>
          <a:xfrm>
            <a:off x="10354597" y="4927326"/>
            <a:ext cx="1533247" cy="584775"/>
          </a:xfrm>
          <a:prstGeom prst="rect">
            <a:avLst/>
          </a:prstGeom>
          <a:noFill/>
        </p:spPr>
        <p:txBody>
          <a:bodyPr wrap="square"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Joint Projects </a:t>
            </a:r>
            <a:br>
              <a:rPr lang="en-US" sz="1600" b="1" dirty="0">
                <a:solidFill>
                  <a:schemeClr val="accent1"/>
                </a:solidFill>
                <a:latin typeface="Calibri" panose="020F0502020204030204" pitchFamily="34" charset="0"/>
                <a:cs typeface="Calibri" panose="020F0502020204030204" pitchFamily="34" charset="0"/>
              </a:rPr>
            </a:br>
            <a:r>
              <a:rPr lang="en-US" sz="1600" b="1" dirty="0">
                <a:solidFill>
                  <a:schemeClr val="accent1"/>
                </a:solidFill>
                <a:latin typeface="Calibri" panose="020F0502020204030204" pitchFamily="34" charset="0"/>
                <a:cs typeface="Calibri" panose="020F0502020204030204" pitchFamily="34" charset="0"/>
              </a:rPr>
              <a:t>&amp; Services</a:t>
            </a:r>
            <a:endParaRPr lang="en-CA" sz="1600" b="1" dirty="0">
              <a:solidFill>
                <a:schemeClr val="accent1"/>
              </a:solidFill>
              <a:latin typeface="Calibri" panose="020F0502020204030204" pitchFamily="34" charset="0"/>
              <a:cs typeface="Calibri" panose="020F0502020204030204" pitchFamily="34" charset="0"/>
            </a:endParaRPr>
          </a:p>
        </p:txBody>
      </p:sp>
      <p:pic>
        <p:nvPicPr>
          <p:cNvPr id="3" name="Picture 2" descr="A finger pointing at a screen&#10;&#10;Description automatically generated">
            <a:extLst>
              <a:ext uri="{FF2B5EF4-FFF2-40B4-BE49-F238E27FC236}">
                <a16:creationId xmlns:a16="http://schemas.microsoft.com/office/drawing/2014/main" id="{C18140C7-A284-0535-6ED0-38C45A3A28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640" r="18324" b="3384"/>
          <a:stretch/>
        </p:blipFill>
        <p:spPr>
          <a:xfrm>
            <a:off x="1992313" y="4508500"/>
            <a:ext cx="2519362" cy="1402419"/>
          </a:xfrm>
          <a:prstGeom prst="rect">
            <a:avLst/>
          </a:prstGeom>
        </p:spPr>
      </p:pic>
      <p:pic>
        <p:nvPicPr>
          <p:cNvPr id="15" name="Picture 14" descr="A blue circle with white brain in it&#10;&#10;Description automatically generated">
            <a:extLst>
              <a:ext uri="{FF2B5EF4-FFF2-40B4-BE49-F238E27FC236}">
                <a16:creationId xmlns:a16="http://schemas.microsoft.com/office/drawing/2014/main" id="{EA83F813-D75A-4602-31F3-F20B0227B1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7038" y="4863744"/>
            <a:ext cx="609601" cy="609601"/>
          </a:xfrm>
          <a:prstGeom prst="rect">
            <a:avLst/>
          </a:prstGeom>
        </p:spPr>
      </p:pic>
      <p:sp>
        <p:nvSpPr>
          <p:cNvPr id="16" name="Footer Placeholder 1">
            <a:extLst>
              <a:ext uri="{FF2B5EF4-FFF2-40B4-BE49-F238E27FC236}">
                <a16:creationId xmlns:a16="http://schemas.microsoft.com/office/drawing/2014/main" id="{B05571BB-4E22-9AA1-D6FB-14223714429F}"/>
              </a:ext>
            </a:extLst>
          </p:cNvPr>
          <p:cNvSpPr>
            <a:spLocks noGrp="1"/>
          </p:cNvSpPr>
          <p:nvPr>
            <p:ph type="ftr" sz="quarter" idx="11"/>
          </p:nvPr>
        </p:nvSpPr>
        <p:spPr>
          <a:xfrm>
            <a:off x="4336275" y="6469039"/>
            <a:ext cx="4114800" cy="252436"/>
          </a:xfrm>
        </p:spPr>
        <p:txBody>
          <a:bodyPr/>
          <a:lstStyle/>
          <a:p>
            <a:r>
              <a:rPr lang="en-CA" dirty="0"/>
              <a:t>Page </a:t>
            </a:r>
            <a:fld id="{086831A8-5B2F-4622-BDFF-F4F4EE20379D}" type="slidenum">
              <a:rPr lang="en-CA" smtClean="0"/>
              <a:pPr/>
              <a:t>4</a:t>
            </a:fld>
            <a:endParaRPr lang="en-CA" dirty="0"/>
          </a:p>
        </p:txBody>
      </p:sp>
      <p:sp>
        <p:nvSpPr>
          <p:cNvPr id="17" name="TextBox 16">
            <a:extLst>
              <a:ext uri="{FF2B5EF4-FFF2-40B4-BE49-F238E27FC236}">
                <a16:creationId xmlns:a16="http://schemas.microsoft.com/office/drawing/2014/main" id="{B72D1038-4D6F-71D1-BC6B-4C885326291C}"/>
              </a:ext>
            </a:extLst>
          </p:cNvPr>
          <p:cNvSpPr txBox="1"/>
          <p:nvPr/>
        </p:nvSpPr>
        <p:spPr>
          <a:xfrm>
            <a:off x="271581" y="4917321"/>
            <a:ext cx="1533247" cy="584775"/>
          </a:xfrm>
          <a:prstGeom prst="rect">
            <a:avLst/>
          </a:prstGeom>
          <a:noFill/>
        </p:spPr>
        <p:txBody>
          <a:bodyPr wrap="square"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Learning &amp; Development</a:t>
            </a:r>
            <a:endParaRPr lang="en-CA" sz="1600" b="1" dirty="0">
              <a:solidFill>
                <a:schemeClr val="accent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0919ED0E-3194-2802-7A42-9B7B151937C2}"/>
              </a:ext>
            </a:extLst>
          </p:cNvPr>
          <p:cNvGrpSpPr/>
          <p:nvPr/>
        </p:nvGrpSpPr>
        <p:grpSpPr>
          <a:xfrm>
            <a:off x="4664182" y="3155521"/>
            <a:ext cx="2863640" cy="2396014"/>
            <a:chOff x="4665613" y="3318803"/>
            <a:chExt cx="2863640" cy="2396014"/>
          </a:xfrm>
        </p:grpSpPr>
        <p:sp>
          <p:nvSpPr>
            <p:cNvPr id="11" name="TextBox 10"/>
            <p:cNvSpPr txBox="1"/>
            <p:nvPr/>
          </p:nvSpPr>
          <p:spPr>
            <a:xfrm>
              <a:off x="5263261" y="4883820"/>
              <a:ext cx="1668344" cy="830997"/>
            </a:xfrm>
            <a:prstGeom prst="rect">
              <a:avLst/>
            </a:prstGeom>
            <a:noFill/>
          </p:spPr>
          <p:txBody>
            <a:bodyPr wrap="square" rtlCol="0">
              <a:spAutoFit/>
            </a:bodyPr>
            <a:lstStyle/>
            <a:p>
              <a:pPr algn="ctr"/>
              <a:r>
                <a:rPr lang="en-US" sz="1600" b="1" dirty="0">
                  <a:solidFill>
                    <a:schemeClr val="accent1"/>
                  </a:solidFill>
                  <a:latin typeface="Calibri" panose="020F0502020204030204" pitchFamily="34" charset="0"/>
                  <a:cs typeface="Calibri" panose="020F0502020204030204" pitchFamily="34" charset="0"/>
                </a:rPr>
                <a:t>Nuclear Safety &amp; Environmental Affairs</a:t>
              </a:r>
              <a:endParaRPr lang="en-CA" sz="1600" b="1" dirty="0">
                <a:solidFill>
                  <a:schemeClr val="accent1"/>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10"/>
            <a:stretch>
              <a:fillRect/>
            </a:stretch>
          </p:blipFill>
          <p:spPr>
            <a:xfrm>
              <a:off x="4665613" y="3318803"/>
              <a:ext cx="2863640" cy="1532833"/>
            </a:xfrm>
            <a:prstGeom prst="rect">
              <a:avLst/>
            </a:prstGeom>
          </p:spPr>
        </p:pic>
      </p:grpSp>
      <p:sp>
        <p:nvSpPr>
          <p:cNvPr id="18" name="Rectangle 17">
            <a:extLst>
              <a:ext uri="{FF2B5EF4-FFF2-40B4-BE49-F238E27FC236}">
                <a16:creationId xmlns:a16="http://schemas.microsoft.com/office/drawing/2014/main" id="{686DA364-9115-80CF-178A-1DC54F1460B3}"/>
              </a:ext>
            </a:extLst>
          </p:cNvPr>
          <p:cNvSpPr/>
          <p:nvPr/>
        </p:nvSpPr>
        <p:spPr>
          <a:xfrm>
            <a:off x="304156" y="2644048"/>
            <a:ext cx="11483892" cy="3350211"/>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86329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9CCC27-950A-EFE7-C665-5750026B1890}"/>
              </a:ext>
            </a:extLst>
          </p:cNvPr>
          <p:cNvSpPr>
            <a:spLocks noGrp="1"/>
          </p:cNvSpPr>
          <p:nvPr>
            <p:ph type="ftr" sz="quarter" idx="11"/>
          </p:nvPr>
        </p:nvSpPr>
        <p:spPr/>
        <p:txBody>
          <a:bodyPr/>
          <a:lstStyle/>
          <a:p>
            <a:r>
              <a:rPr lang="en-CA"/>
              <a:t>Page </a:t>
            </a:r>
            <a:fld id="{086831A8-5B2F-4622-BDFF-F4F4EE20379D}" type="slidenum">
              <a:rPr lang="en-CA" smtClean="0"/>
              <a:pPr/>
              <a:t>5</a:t>
            </a:fld>
            <a:endParaRPr lang="en-CA"/>
          </a:p>
        </p:txBody>
      </p:sp>
      <p:sp>
        <p:nvSpPr>
          <p:cNvPr id="3" name="Rectangle 2">
            <a:extLst>
              <a:ext uri="{FF2B5EF4-FFF2-40B4-BE49-F238E27FC236}">
                <a16:creationId xmlns:a16="http://schemas.microsoft.com/office/drawing/2014/main" id="{5C424D50-8EA8-F184-7B9F-91023655A1D3}"/>
              </a:ext>
            </a:extLst>
          </p:cNvPr>
          <p:cNvSpPr/>
          <p:nvPr/>
        </p:nvSpPr>
        <p:spPr>
          <a:xfrm>
            <a:off x="3086124" y="3851910"/>
            <a:ext cx="2594586" cy="3657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aphicFrame>
        <p:nvGraphicFramePr>
          <p:cNvPr id="4" name="Diagram 3">
            <a:extLst>
              <a:ext uri="{FF2B5EF4-FFF2-40B4-BE49-F238E27FC236}">
                <a16:creationId xmlns:a16="http://schemas.microsoft.com/office/drawing/2014/main" id="{BCA0463B-2A5C-6D05-801B-73CC8BAC729D}"/>
              </a:ext>
            </a:extLst>
          </p:cNvPr>
          <p:cNvGraphicFramePr/>
          <p:nvPr/>
        </p:nvGraphicFramePr>
        <p:xfrm>
          <a:off x="517204" y="2043282"/>
          <a:ext cx="5361081" cy="3856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9286E043-390F-92DD-0EE9-677FAFE990F5}"/>
              </a:ext>
            </a:extLst>
          </p:cNvPr>
          <p:cNvGraphicFramePr/>
          <p:nvPr/>
        </p:nvGraphicFramePr>
        <p:xfrm>
          <a:off x="6480270" y="1923499"/>
          <a:ext cx="5269817" cy="38568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itle 1">
            <a:extLst>
              <a:ext uri="{FF2B5EF4-FFF2-40B4-BE49-F238E27FC236}">
                <a16:creationId xmlns:a16="http://schemas.microsoft.com/office/drawing/2014/main" id="{D1D833D1-69E9-7A4D-6A6A-35203D8F18FB}"/>
              </a:ext>
            </a:extLst>
          </p:cNvPr>
          <p:cNvSpPr txBox="1">
            <a:spLocks/>
          </p:cNvSpPr>
          <p:nvPr/>
        </p:nvSpPr>
        <p:spPr>
          <a:xfrm>
            <a:off x="628649" y="203462"/>
            <a:ext cx="8043636" cy="675484"/>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defTabSz="914400"/>
            <a:r>
              <a:rPr lang="en-US" sz="2800" b="1">
                <a:solidFill>
                  <a:srgbClr val="0D234C"/>
                </a:solidFill>
                <a:latin typeface="Arial" panose="020B0604020202020204"/>
                <a:cs typeface="+mj-cs"/>
              </a:rPr>
              <a:t>COG Members</a:t>
            </a:r>
          </a:p>
        </p:txBody>
      </p:sp>
      <p:sp>
        <p:nvSpPr>
          <p:cNvPr id="7" name="TextBox 6">
            <a:extLst>
              <a:ext uri="{FF2B5EF4-FFF2-40B4-BE49-F238E27FC236}">
                <a16:creationId xmlns:a16="http://schemas.microsoft.com/office/drawing/2014/main" id="{51C84EF4-67E8-D126-0EB4-CD6FBAB214AB}"/>
              </a:ext>
            </a:extLst>
          </p:cNvPr>
          <p:cNvSpPr txBox="1"/>
          <p:nvPr/>
        </p:nvSpPr>
        <p:spPr>
          <a:xfrm>
            <a:off x="1922071" y="1264561"/>
            <a:ext cx="2536272" cy="400110"/>
          </a:xfrm>
          <a:prstGeom prst="rect">
            <a:avLst/>
          </a:prstGeom>
          <a:noFill/>
        </p:spPr>
        <p:txBody>
          <a:bodyPr wrap="none" rtlCol="0">
            <a:spAutoFit/>
          </a:bodyPr>
          <a:lstStyle/>
          <a:p>
            <a:r>
              <a:rPr lang="en-CA" sz="2000" b="1">
                <a:solidFill>
                  <a:srgbClr val="002060"/>
                </a:solidFill>
                <a:latin typeface="Arial" panose="020B0604020202020204" pitchFamily="34" charset="0"/>
                <a:cs typeface="Arial" panose="020B0604020202020204" pitchFamily="34" charset="0"/>
              </a:rPr>
              <a:t>Canadian Members</a:t>
            </a:r>
          </a:p>
        </p:txBody>
      </p:sp>
      <p:sp>
        <p:nvSpPr>
          <p:cNvPr id="8" name="TextBox 7">
            <a:extLst>
              <a:ext uri="{FF2B5EF4-FFF2-40B4-BE49-F238E27FC236}">
                <a16:creationId xmlns:a16="http://schemas.microsoft.com/office/drawing/2014/main" id="{AD716812-2F5B-378A-E5C9-3AE09AF216B5}"/>
              </a:ext>
            </a:extLst>
          </p:cNvPr>
          <p:cNvSpPr txBox="1"/>
          <p:nvPr/>
        </p:nvSpPr>
        <p:spPr>
          <a:xfrm>
            <a:off x="7783275" y="1264561"/>
            <a:ext cx="2917786" cy="400110"/>
          </a:xfrm>
          <a:prstGeom prst="rect">
            <a:avLst/>
          </a:prstGeom>
          <a:noFill/>
        </p:spPr>
        <p:txBody>
          <a:bodyPr wrap="none" rtlCol="0">
            <a:spAutoFit/>
          </a:bodyPr>
          <a:lstStyle/>
          <a:p>
            <a:r>
              <a:rPr lang="en-CA" sz="2000" b="1">
                <a:solidFill>
                  <a:srgbClr val="002060"/>
                </a:solidFill>
                <a:latin typeface="Arial" panose="020B0604020202020204" pitchFamily="34" charset="0"/>
                <a:cs typeface="Arial" panose="020B0604020202020204" pitchFamily="34" charset="0"/>
              </a:rPr>
              <a:t>International Members</a:t>
            </a:r>
          </a:p>
        </p:txBody>
      </p:sp>
    </p:spTree>
    <p:extLst>
      <p:ext uri="{BB962C8B-B14F-4D97-AF65-F5344CB8AC3E}">
        <p14:creationId xmlns:p14="http://schemas.microsoft.com/office/powerpoint/2010/main" val="196847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nchor="ctr">
            <a:normAutofit/>
          </a:bodyPr>
          <a:lstStyle/>
          <a:p>
            <a:r>
              <a:rPr lang="en-CA" sz="3600" dirty="0"/>
              <a:t>Early Industry Collaboration to Support SMR Development and Deployment</a:t>
            </a:r>
          </a:p>
        </p:txBody>
      </p:sp>
      <p:sp>
        <p:nvSpPr>
          <p:cNvPr id="2" name="Footer Placeholder 1"/>
          <p:cNvSpPr>
            <a:spLocks noGrp="1"/>
          </p:cNvSpPr>
          <p:nvPr>
            <p:ph type="ftr" sz="quarter" idx="11"/>
          </p:nvPr>
        </p:nvSpPr>
        <p:spPr>
          <a:xfrm>
            <a:off x="4038600" y="6356350"/>
            <a:ext cx="4114800" cy="365125"/>
          </a:xfrm>
        </p:spPr>
        <p:txBody>
          <a:bodyPr anchor="ctr">
            <a:normAutofit/>
          </a:bodyPr>
          <a:lstStyle/>
          <a:p>
            <a:pPr>
              <a:spcAft>
                <a:spcPts val="600"/>
              </a:spcAft>
            </a:pPr>
            <a:r>
              <a:rPr lang="en-CA"/>
              <a:t>Page </a:t>
            </a:r>
            <a:fld id="{086831A8-5B2F-4622-BDFF-F4F4EE20379D}" type="slidenum">
              <a:rPr lang="en-CA" smtClean="0"/>
              <a:pPr>
                <a:spcAft>
                  <a:spcPts val="600"/>
                </a:spcAft>
              </a:pPr>
              <a:t>6</a:t>
            </a:fld>
            <a:endParaRPr lang="en-CA"/>
          </a:p>
        </p:txBody>
      </p:sp>
      <p:sp>
        <p:nvSpPr>
          <p:cNvPr id="7" name="AutoShape 2">
            <a:extLst>
              <a:ext uri="{FF2B5EF4-FFF2-40B4-BE49-F238E27FC236}">
                <a16:creationId xmlns:a16="http://schemas.microsoft.com/office/drawing/2014/main" id="{B20CF86C-8F97-742C-6ECF-C877F84909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054" name="Picture 6" descr="International Collaboration for Developing Atomic Energy - Energy Portal">
            <a:extLst>
              <a:ext uri="{FF2B5EF4-FFF2-40B4-BE49-F238E27FC236}">
                <a16:creationId xmlns:a16="http://schemas.microsoft.com/office/drawing/2014/main" id="{540A7FB7-BDCD-074F-E667-4A33717B8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428" y="1690688"/>
            <a:ext cx="7003144" cy="437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640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p:txBody>
          <a:bodyPr/>
          <a:lstStyle/>
          <a:p>
            <a:r>
              <a:rPr lang="en-CA" dirty="0"/>
              <a:t>Page </a:t>
            </a:r>
            <a:fld id="{086831A8-5B2F-4622-BDFF-F4F4EE20379D}" type="slidenum">
              <a:rPr lang="en-CA" smtClean="0"/>
              <a:pPr/>
              <a:t>7</a:t>
            </a:fld>
            <a:endParaRPr lang="en-CA" dirty="0"/>
          </a:p>
        </p:txBody>
      </p:sp>
      <p:sp>
        <p:nvSpPr>
          <p:cNvPr id="3" name="Content Placeholder 2">
            <a:extLst>
              <a:ext uri="{FF2B5EF4-FFF2-40B4-BE49-F238E27FC236}">
                <a16:creationId xmlns:a16="http://schemas.microsoft.com/office/drawing/2014/main" id="{4EB2B38C-DF8C-7EA3-600A-C56C1FC053F9}"/>
              </a:ext>
            </a:extLst>
          </p:cNvPr>
          <p:cNvSpPr txBox="1">
            <a:spLocks/>
          </p:cNvSpPr>
          <p:nvPr/>
        </p:nvSpPr>
        <p:spPr>
          <a:xfrm>
            <a:off x="583494" y="1487734"/>
            <a:ext cx="6623365" cy="4958989"/>
          </a:xfrm>
          <a:prstGeom prst="rect">
            <a:avLst/>
          </a:prstGeom>
        </p:spPr>
        <p:txBody>
          <a:bodyPr vert="horz" lIns="91440" tIns="45720" rIns="91440" bIns="45720" rtlCol="0" anchor="ctr">
            <a:normAutofit/>
          </a:bodyPr>
          <a:lstStyle>
            <a:lvl1pPr marL="171442" indent="-171442" algn="l" defTabSz="685766" rtl="0" eaLnBrk="1" latinLnBrk="0" hangingPunct="1">
              <a:lnSpc>
                <a:spcPct val="100000"/>
              </a:lnSpc>
              <a:spcBef>
                <a:spcPts val="75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100000"/>
              </a:lnSpc>
              <a:spcBef>
                <a:spcPts val="375"/>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100000"/>
              </a:lnSpc>
              <a:spcBef>
                <a:spcPts val="375"/>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hlinkClick r:id="rId2"/>
              </a:rPr>
              <a:t>Roadmap</a:t>
            </a:r>
            <a:r>
              <a:rPr lang="en-US" dirty="0"/>
              <a:t> published November 2018</a:t>
            </a:r>
          </a:p>
          <a:p>
            <a:r>
              <a:rPr lang="en-US" dirty="0"/>
              <a:t>Success will rely on strategic partnerships – across the sector and internationally</a:t>
            </a:r>
          </a:p>
          <a:p>
            <a:r>
              <a:rPr lang="en-US" dirty="0"/>
              <a:t>Concrete set of recommendations across four thematic pillars to guide future actions needed by “Team Canada”</a:t>
            </a:r>
          </a:p>
          <a:p>
            <a:pPr lvl="1"/>
            <a:r>
              <a:rPr lang="en-US" dirty="0"/>
              <a:t>Demonstration and Deployment</a:t>
            </a:r>
          </a:p>
          <a:p>
            <a:pPr lvl="1"/>
            <a:r>
              <a:rPr lang="en-US" dirty="0"/>
              <a:t>Policy, Legislation and Regulation</a:t>
            </a:r>
          </a:p>
          <a:p>
            <a:pPr lvl="1"/>
            <a:r>
              <a:rPr lang="en-US" dirty="0"/>
              <a:t>Capacity, Engagement, and Public Confidence </a:t>
            </a:r>
          </a:p>
          <a:p>
            <a:pPr lvl="1"/>
            <a:r>
              <a:rPr lang="en-CA" dirty="0"/>
              <a:t>International Partnerships and Markets</a:t>
            </a:r>
            <a:endParaRPr lang="en-US" dirty="0"/>
          </a:p>
          <a:p>
            <a:pPr marL="1028648" marR="0" lvl="3" indent="0" algn="l" defTabSz="685766" rtl="0" eaLnBrk="1" fontAlgn="auto" latinLnBrk="0" hangingPunct="1">
              <a:lnSpc>
                <a:spcPct val="100000"/>
              </a:lnSpc>
              <a:spcBef>
                <a:spcPts val="375"/>
              </a:spcBef>
              <a:spcAft>
                <a:spcPts val="0"/>
              </a:spcAft>
              <a:buClrTx/>
              <a:buSz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583494" y="316089"/>
            <a:ext cx="8043636"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cs typeface="+mj-cs"/>
              </a:rPr>
              <a:t>Canadian Roadmap for SMRs</a:t>
            </a:r>
          </a:p>
        </p:txBody>
      </p:sp>
      <p:pic>
        <p:nvPicPr>
          <p:cNvPr id="5" name="Picture 4"/>
          <p:cNvPicPr>
            <a:picLocks noChangeAspect="1"/>
          </p:cNvPicPr>
          <p:nvPr/>
        </p:nvPicPr>
        <p:blipFill>
          <a:blip r:embed="rId3"/>
          <a:stretch>
            <a:fillRect/>
          </a:stretch>
        </p:blipFill>
        <p:spPr>
          <a:xfrm>
            <a:off x="7902866" y="1435696"/>
            <a:ext cx="3315149" cy="43076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96776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p:txBody>
          <a:bodyPr/>
          <a:lstStyle/>
          <a:p>
            <a:r>
              <a:rPr lang="en-CA" dirty="0"/>
              <a:t>Page </a:t>
            </a:r>
            <a:fld id="{086831A8-5B2F-4622-BDFF-F4F4EE20379D}" type="slidenum">
              <a:rPr lang="en-CA" smtClean="0"/>
              <a:pPr/>
              <a:t>8</a:t>
            </a:fld>
            <a:endParaRPr lang="en-CA" dirty="0"/>
          </a:p>
        </p:txBody>
      </p:sp>
      <p:sp>
        <p:nvSpPr>
          <p:cNvPr id="3" name="Content Placeholder 2">
            <a:extLst>
              <a:ext uri="{FF2B5EF4-FFF2-40B4-BE49-F238E27FC236}">
                <a16:creationId xmlns:a16="http://schemas.microsoft.com/office/drawing/2014/main" id="{4EB2B38C-DF8C-7EA3-600A-C56C1FC053F9}"/>
              </a:ext>
            </a:extLst>
          </p:cNvPr>
          <p:cNvSpPr txBox="1">
            <a:spLocks/>
          </p:cNvSpPr>
          <p:nvPr/>
        </p:nvSpPr>
        <p:spPr>
          <a:xfrm>
            <a:off x="583495" y="1328245"/>
            <a:ext cx="7867580" cy="4958989"/>
          </a:xfrm>
          <a:prstGeom prst="rect">
            <a:avLst/>
          </a:prstGeom>
        </p:spPr>
        <p:txBody>
          <a:bodyPr vert="horz" lIns="91440" tIns="45720" rIns="91440" bIns="45720" rtlCol="0" anchor="ctr">
            <a:normAutofit/>
          </a:bodyPr>
          <a:lstStyle>
            <a:lvl1pPr marL="171442" indent="-171442" algn="l" defTabSz="685766" rtl="0" eaLnBrk="1" latinLnBrk="0" hangingPunct="1">
              <a:lnSpc>
                <a:spcPct val="100000"/>
              </a:lnSpc>
              <a:spcBef>
                <a:spcPts val="75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100000"/>
              </a:lnSpc>
              <a:spcBef>
                <a:spcPts val="375"/>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100000"/>
              </a:lnSpc>
              <a:spcBef>
                <a:spcPts val="375"/>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spcBef>
                <a:spcPts val="0"/>
              </a:spcBef>
              <a:spcAft>
                <a:spcPts val="600"/>
              </a:spcAft>
              <a:defRPr/>
            </a:pPr>
            <a:r>
              <a:rPr kumimoji="0" lang="en-US" b="0" i="0" u="none" strike="noStrike" kern="1200" cap="none" spc="0" normalizeH="0" baseline="0" noProof="0" dirty="0">
                <a:ln>
                  <a:noFill/>
                </a:ln>
                <a:solidFill>
                  <a:srgbClr val="000000"/>
                </a:solidFill>
                <a:effectLst/>
                <a:uLnTx/>
                <a:uFillTx/>
                <a:hlinkClick r:id="rId3"/>
              </a:rPr>
              <a:t>SMR Action Plan </a:t>
            </a:r>
            <a:r>
              <a:rPr kumimoji="0" lang="en-US" b="0" i="0" u="none" strike="noStrike" kern="1200" cap="none" spc="0" normalizeH="0" baseline="0" noProof="0" dirty="0">
                <a:ln>
                  <a:noFill/>
                </a:ln>
                <a:solidFill>
                  <a:srgbClr val="000000"/>
                </a:solidFill>
                <a:effectLst/>
                <a:uLnTx/>
                <a:uFillTx/>
              </a:rPr>
              <a:t>responds</a:t>
            </a:r>
            <a:r>
              <a:rPr kumimoji="0" lang="en-US" b="0" i="0" u="none" strike="noStrike" kern="1200" cap="none" spc="0" normalizeH="0" noProof="0" dirty="0">
                <a:ln>
                  <a:noFill/>
                </a:ln>
                <a:solidFill>
                  <a:srgbClr val="000000"/>
                </a:solidFill>
                <a:effectLst/>
                <a:uLnTx/>
                <a:uFillTx/>
              </a:rPr>
              <a:t> to all 53 recommendations in </a:t>
            </a:r>
            <a:r>
              <a:rPr kumimoji="0" lang="en-US" b="0" i="0" u="none" strike="noStrike" kern="1200" cap="none" spc="0" normalizeH="0" noProof="0" dirty="0" err="1">
                <a:ln>
                  <a:noFill/>
                </a:ln>
                <a:solidFill>
                  <a:srgbClr val="000000"/>
                </a:solidFill>
                <a:effectLst/>
                <a:uLnTx/>
                <a:uFillTx/>
              </a:rPr>
              <a:t>Canad</a:t>
            </a:r>
            <a:r>
              <a:rPr lang="en-US" dirty="0">
                <a:solidFill>
                  <a:srgbClr val="000000"/>
                </a:solidFill>
              </a:rPr>
              <a:t>a’s SMR Roadmap and includes additional voluntary actions</a:t>
            </a:r>
          </a:p>
          <a:p>
            <a:pPr>
              <a:spcBef>
                <a:spcPts val="0"/>
              </a:spcBef>
              <a:spcAft>
                <a:spcPts val="600"/>
              </a:spcAft>
              <a:defRPr/>
            </a:pPr>
            <a:r>
              <a:rPr kumimoji="0" lang="en-US" b="0" i="0" u="none" strike="noStrike" kern="1200" cap="none" spc="0" normalizeH="0" baseline="0" noProof="0" dirty="0">
                <a:ln>
                  <a:noFill/>
                </a:ln>
                <a:solidFill>
                  <a:srgbClr val="000000"/>
                </a:solidFill>
                <a:effectLst/>
                <a:uLnTx/>
                <a:uFillTx/>
              </a:rPr>
              <a:t>Actions are </a:t>
            </a:r>
            <a:r>
              <a:rPr lang="en-US" dirty="0">
                <a:solidFill>
                  <a:srgbClr val="000000"/>
                </a:solidFill>
              </a:rPr>
              <a:t>g</a:t>
            </a:r>
            <a:r>
              <a:rPr kumimoji="0" lang="en-US" b="0" i="0" u="none" strike="noStrike" kern="1200" cap="none" spc="0" normalizeH="0" baseline="0" noProof="0" dirty="0">
                <a:ln>
                  <a:noFill/>
                </a:ln>
                <a:solidFill>
                  <a:srgbClr val="000000"/>
                </a:solidFill>
                <a:effectLst/>
                <a:uLnTx/>
                <a:uFillTx/>
              </a:rPr>
              <a:t>uided by thematic pillars</a:t>
            </a:r>
            <a:r>
              <a:rPr kumimoji="0" lang="en-US" b="0" i="0" u="none" strike="noStrike" kern="1200" cap="none" spc="0" normalizeH="0" noProof="0" dirty="0">
                <a:ln>
                  <a:noFill/>
                </a:ln>
                <a:solidFill>
                  <a:srgbClr val="000000"/>
                </a:solidFill>
                <a:effectLst/>
                <a:uLnTx/>
                <a:uFillTx/>
              </a:rPr>
              <a:t> from the roadmap</a:t>
            </a:r>
            <a:endParaRPr kumimoji="0" lang="en-US" b="0" i="0" u="none" strike="noStrike" kern="1200" cap="none" spc="0" normalizeH="0" baseline="0" noProof="0" dirty="0">
              <a:ln>
                <a:noFill/>
              </a:ln>
              <a:solidFill>
                <a:srgbClr val="000000"/>
              </a:solidFill>
              <a:effectLst/>
              <a:uLnTx/>
              <a:uFillTx/>
            </a:endParaRPr>
          </a:p>
          <a:p>
            <a:pPr>
              <a:spcBef>
                <a:spcPts val="0"/>
              </a:spcBef>
              <a:spcAft>
                <a:spcPts val="600"/>
              </a:spcAft>
              <a:defRPr/>
            </a:pPr>
            <a:r>
              <a:rPr lang="en-US" noProof="0" dirty="0">
                <a:solidFill>
                  <a:srgbClr val="000000"/>
                </a:solidFill>
              </a:rPr>
              <a:t>Introduction of pan-Canadian “three stream strategy”</a:t>
            </a:r>
          </a:p>
          <a:p>
            <a:pPr>
              <a:spcBef>
                <a:spcPts val="0"/>
              </a:spcBef>
              <a:spcAft>
                <a:spcPts val="600"/>
              </a:spcAft>
              <a:defRPr/>
            </a:pPr>
            <a:r>
              <a:rPr kumimoji="0" lang="en-US" b="0" i="0" u="none" strike="noStrike" kern="1200" cap="none" spc="0" normalizeH="0" baseline="0" dirty="0">
                <a:ln>
                  <a:noFill/>
                </a:ln>
                <a:solidFill>
                  <a:srgbClr val="000000"/>
                </a:solidFill>
                <a:effectLst/>
                <a:uLnTx/>
                <a:uFillTx/>
                <a:hlinkClick r:id="rId4"/>
              </a:rPr>
              <a:t>Progress Update</a:t>
            </a:r>
            <a:r>
              <a:rPr kumimoji="0" lang="en-US" b="0" i="0" u="none" strike="noStrike" kern="1200" cap="none" spc="0" normalizeH="0" dirty="0">
                <a:ln>
                  <a:noFill/>
                </a:ln>
                <a:solidFill>
                  <a:srgbClr val="000000"/>
                </a:solidFill>
                <a:effectLst/>
                <a:uLnTx/>
                <a:uFillTx/>
              </a:rPr>
              <a:t> published October 2022</a:t>
            </a:r>
          </a:p>
          <a:p>
            <a:pPr lvl="1">
              <a:spcBef>
                <a:spcPts val="0"/>
              </a:spcBef>
              <a:spcAft>
                <a:spcPts val="600"/>
              </a:spcAft>
              <a:defRPr/>
            </a:pPr>
            <a:endParaRPr kumimoji="0" lang="en-US" b="0" i="0" u="none" strike="noStrike" kern="1200" cap="none" spc="0" normalizeH="0" baseline="0" noProof="0" dirty="0">
              <a:ln>
                <a:noFill/>
              </a:ln>
              <a:solidFill>
                <a:srgbClr val="000000"/>
              </a:solidFill>
              <a:effectLst/>
              <a:uLnTx/>
              <a:uFillTx/>
            </a:endParaRPr>
          </a:p>
          <a:p>
            <a:pPr marL="1028648" marR="0" lvl="3" indent="0" algn="l" defTabSz="685766" rtl="0" eaLnBrk="1" fontAlgn="auto" latinLnBrk="0" hangingPunct="1">
              <a:lnSpc>
                <a:spcPct val="100000"/>
              </a:lnSpc>
              <a:spcBef>
                <a:spcPts val="375"/>
              </a:spcBef>
              <a:spcAft>
                <a:spcPts val="0"/>
              </a:spcAft>
              <a:buClrTx/>
              <a:buSz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583494" y="316089"/>
            <a:ext cx="8043636"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cs typeface="+mj-cs"/>
              </a:rPr>
              <a:t>Canada’s SMR Action Plan</a:t>
            </a:r>
          </a:p>
        </p:txBody>
      </p:sp>
      <p:pic>
        <p:nvPicPr>
          <p:cNvPr id="7" name="Picture 6"/>
          <p:cNvPicPr>
            <a:picLocks noChangeAspect="1"/>
          </p:cNvPicPr>
          <p:nvPr/>
        </p:nvPicPr>
        <p:blipFill rotWithShape="1">
          <a:blip r:embed="rId5"/>
          <a:srcRect r="50845"/>
          <a:stretch/>
        </p:blipFill>
        <p:spPr>
          <a:xfrm>
            <a:off x="9212686" y="1482410"/>
            <a:ext cx="2057826" cy="1817151"/>
          </a:xfrm>
          <a:prstGeom prst="rect">
            <a:avLst/>
          </a:prstGeom>
        </p:spPr>
      </p:pic>
      <p:pic>
        <p:nvPicPr>
          <p:cNvPr id="8" name="Picture 7"/>
          <p:cNvPicPr>
            <a:picLocks noChangeAspect="1"/>
          </p:cNvPicPr>
          <p:nvPr/>
        </p:nvPicPr>
        <p:blipFill rotWithShape="1">
          <a:blip r:embed="rId5"/>
          <a:srcRect l="51060"/>
          <a:stretch/>
        </p:blipFill>
        <p:spPr>
          <a:xfrm>
            <a:off x="9212686" y="3617781"/>
            <a:ext cx="2048824" cy="1817151"/>
          </a:xfrm>
          <a:prstGeom prst="rect">
            <a:avLst/>
          </a:prstGeom>
        </p:spPr>
      </p:pic>
    </p:spTree>
    <p:extLst>
      <p:ext uri="{BB962C8B-B14F-4D97-AF65-F5344CB8AC3E}">
        <p14:creationId xmlns:p14="http://schemas.microsoft.com/office/powerpoint/2010/main" val="1902997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47389-BD0C-2A68-1148-882301B04EF2}"/>
              </a:ext>
            </a:extLst>
          </p:cNvPr>
          <p:cNvSpPr>
            <a:spLocks noGrp="1"/>
          </p:cNvSpPr>
          <p:nvPr>
            <p:ph type="ftr" sz="quarter" idx="11"/>
          </p:nvPr>
        </p:nvSpPr>
        <p:spPr/>
        <p:txBody>
          <a:bodyPr/>
          <a:lstStyle/>
          <a:p>
            <a:r>
              <a:rPr lang="en-CA" dirty="0"/>
              <a:t>Page </a:t>
            </a:r>
            <a:fld id="{086831A8-5B2F-4622-BDFF-F4F4EE20379D}" type="slidenum">
              <a:rPr lang="en-CA" smtClean="0"/>
              <a:pPr/>
              <a:t>9</a:t>
            </a:fld>
            <a:endParaRPr lang="en-CA" dirty="0"/>
          </a:p>
        </p:txBody>
      </p:sp>
      <p:sp>
        <p:nvSpPr>
          <p:cNvPr id="3" name="Content Placeholder 2">
            <a:extLst>
              <a:ext uri="{FF2B5EF4-FFF2-40B4-BE49-F238E27FC236}">
                <a16:creationId xmlns:a16="http://schemas.microsoft.com/office/drawing/2014/main" id="{4EB2B38C-DF8C-7EA3-600A-C56C1FC053F9}"/>
              </a:ext>
            </a:extLst>
          </p:cNvPr>
          <p:cNvSpPr txBox="1">
            <a:spLocks/>
          </p:cNvSpPr>
          <p:nvPr/>
        </p:nvSpPr>
        <p:spPr>
          <a:xfrm>
            <a:off x="583494" y="1487734"/>
            <a:ext cx="10864091" cy="4958989"/>
          </a:xfrm>
          <a:prstGeom prst="rect">
            <a:avLst/>
          </a:prstGeom>
        </p:spPr>
        <p:txBody>
          <a:bodyPr vert="horz" lIns="91440" tIns="45720" rIns="91440" bIns="45720" rtlCol="0">
            <a:normAutofit/>
          </a:bodyPr>
          <a:lstStyle>
            <a:lvl1pPr marL="171442" indent="-171442" algn="l" defTabSz="685766" rtl="0" eaLnBrk="1" latinLnBrk="0" hangingPunct="1">
              <a:lnSpc>
                <a:spcPct val="100000"/>
              </a:lnSpc>
              <a:spcBef>
                <a:spcPts val="75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100000"/>
              </a:lnSpc>
              <a:spcBef>
                <a:spcPts val="375"/>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100000"/>
              </a:lnSpc>
              <a:spcBef>
                <a:spcPts val="375"/>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100000"/>
              </a:lnSpc>
              <a:spcBef>
                <a:spcPts val="375"/>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1028648" marR="0" lvl="3" indent="0" algn="l" defTabSz="685766" rtl="0" eaLnBrk="1" fontAlgn="auto" latinLnBrk="0" hangingPunct="1">
              <a:lnSpc>
                <a:spcPct val="100000"/>
              </a:lnSpc>
              <a:spcBef>
                <a:spcPts val="375"/>
              </a:spcBef>
              <a:spcAft>
                <a:spcPts val="0"/>
              </a:spcAft>
              <a:buClrTx/>
              <a:buSz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FCC1BDDB-3178-4097-3046-35F2B6AE3E9F}"/>
              </a:ext>
            </a:extLst>
          </p:cNvPr>
          <p:cNvSpPr txBox="1">
            <a:spLocks/>
          </p:cNvSpPr>
          <p:nvPr/>
        </p:nvSpPr>
        <p:spPr>
          <a:xfrm>
            <a:off x="583494" y="316089"/>
            <a:ext cx="8043636" cy="722489"/>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pPr marR="0" lvl="0" indent="0" defTabSz="914400" fontAlgn="auto">
              <a:spcAft>
                <a:spcPts val="0"/>
              </a:spcAft>
              <a:buClrTx/>
              <a:buSzTx/>
              <a:tabLst/>
              <a:defRPr/>
            </a:pPr>
            <a:r>
              <a:rPr lang="en-US" sz="2800" b="1" dirty="0">
                <a:solidFill>
                  <a:srgbClr val="0D234C"/>
                </a:solidFill>
                <a:latin typeface="Arial" panose="020B0604020202020204"/>
                <a:cs typeface="+mj-cs"/>
              </a:rPr>
              <a:t>Canada’s Three Stream Strategy</a:t>
            </a:r>
          </a:p>
        </p:txBody>
      </p:sp>
      <p:graphicFrame>
        <p:nvGraphicFramePr>
          <p:cNvPr id="5" name="Diagram 4">
            <a:extLst>
              <a:ext uri="{FF2B5EF4-FFF2-40B4-BE49-F238E27FC236}">
                <a16:creationId xmlns:a16="http://schemas.microsoft.com/office/drawing/2014/main" id="{1F5A7859-F47A-BB2F-37BE-0AC83BF33C30}"/>
              </a:ext>
            </a:extLst>
          </p:cNvPr>
          <p:cNvGraphicFramePr/>
          <p:nvPr>
            <p:extLst>
              <p:ext uri="{D42A27DB-BD31-4B8C-83A1-F6EECF244321}">
                <p14:modId xmlns:p14="http://schemas.microsoft.com/office/powerpoint/2010/main" val="2978542398"/>
              </p:ext>
            </p:extLst>
          </p:nvPr>
        </p:nvGraphicFramePr>
        <p:xfrm>
          <a:off x="761223" y="1060895"/>
          <a:ext cx="10686362" cy="473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8012A57-B822-0DF1-D305-D40033BCF079}"/>
              </a:ext>
            </a:extLst>
          </p:cNvPr>
          <p:cNvSpPr txBox="1"/>
          <p:nvPr/>
        </p:nvSpPr>
        <p:spPr>
          <a:xfrm>
            <a:off x="1562559" y="5109400"/>
            <a:ext cx="9066882" cy="369332"/>
          </a:xfrm>
          <a:prstGeom prst="rect">
            <a:avLst/>
          </a:prstGeom>
          <a:noFill/>
        </p:spPr>
        <p:txBody>
          <a:bodyPr wrap="square" rtlCol="0">
            <a:spAutoFit/>
          </a:bodyPr>
          <a:lstStyle/>
          <a:p>
            <a:pPr algn="ctr"/>
            <a:r>
              <a:rPr lang="en-US" sz="1800" b="0" i="0" kern="1200" dirty="0">
                <a:solidFill>
                  <a:schemeClr val="tx1"/>
                </a:solidFill>
                <a:effectLst/>
                <a:latin typeface="+mn-lt"/>
                <a:ea typeface="+mn-ea"/>
                <a:cs typeface="+mn-cs"/>
              </a:rPr>
              <a:t>The three streams are being developed in parallel with equal priority</a:t>
            </a:r>
            <a:endParaRPr lang="en-CA" dirty="0"/>
          </a:p>
        </p:txBody>
      </p:sp>
    </p:spTree>
    <p:extLst>
      <p:ext uri="{BB962C8B-B14F-4D97-AF65-F5344CB8AC3E}">
        <p14:creationId xmlns:p14="http://schemas.microsoft.com/office/powerpoint/2010/main" val="4075005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G (2021)">
      <a:dk1>
        <a:srgbClr val="000000"/>
      </a:dk1>
      <a:lt1>
        <a:srgbClr val="FFFFFF"/>
      </a:lt1>
      <a:dk2>
        <a:srgbClr val="474B4F"/>
      </a:dk2>
      <a:lt2>
        <a:srgbClr val="F3F3F3"/>
      </a:lt2>
      <a:accent1>
        <a:srgbClr val="0D234C"/>
      </a:accent1>
      <a:accent2>
        <a:srgbClr val="133471"/>
      </a:accent2>
      <a:accent3>
        <a:srgbClr val="0070C0"/>
      </a:accent3>
      <a:accent4>
        <a:srgbClr val="00B050"/>
      </a:accent4>
      <a:accent5>
        <a:srgbClr val="656175"/>
      </a:accent5>
      <a:accent6>
        <a:srgbClr val="4E6895"/>
      </a:accent6>
      <a:hlink>
        <a:srgbClr val="0070C0"/>
      </a:hlink>
      <a:folHlink>
        <a:srgbClr val="65617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OG (2021)">
      <a:dk1>
        <a:srgbClr val="000000"/>
      </a:dk1>
      <a:lt1>
        <a:srgbClr val="FFFFFF"/>
      </a:lt1>
      <a:dk2>
        <a:srgbClr val="474B4F"/>
      </a:dk2>
      <a:lt2>
        <a:srgbClr val="F3F3F3"/>
      </a:lt2>
      <a:accent1>
        <a:srgbClr val="0D234C"/>
      </a:accent1>
      <a:accent2>
        <a:srgbClr val="133471"/>
      </a:accent2>
      <a:accent3>
        <a:srgbClr val="0070C0"/>
      </a:accent3>
      <a:accent4>
        <a:srgbClr val="00B050"/>
      </a:accent4>
      <a:accent5>
        <a:srgbClr val="656175"/>
      </a:accent5>
      <a:accent6>
        <a:srgbClr val="4E6895"/>
      </a:accent6>
      <a:hlink>
        <a:srgbClr val="0070C0"/>
      </a:hlink>
      <a:folHlink>
        <a:srgbClr val="65617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OG (2021)">
      <a:dk1>
        <a:srgbClr val="000000"/>
      </a:dk1>
      <a:lt1>
        <a:srgbClr val="FFFFFF"/>
      </a:lt1>
      <a:dk2>
        <a:srgbClr val="474B4F"/>
      </a:dk2>
      <a:lt2>
        <a:srgbClr val="F3F3F3"/>
      </a:lt2>
      <a:accent1>
        <a:srgbClr val="0D234C"/>
      </a:accent1>
      <a:accent2>
        <a:srgbClr val="133471"/>
      </a:accent2>
      <a:accent3>
        <a:srgbClr val="0070C0"/>
      </a:accent3>
      <a:accent4>
        <a:srgbClr val="00B050"/>
      </a:accent4>
      <a:accent5>
        <a:srgbClr val="656175"/>
      </a:accent5>
      <a:accent6>
        <a:srgbClr val="4E6895"/>
      </a:accent6>
      <a:hlink>
        <a:srgbClr val="0070C0"/>
      </a:hlink>
      <a:folHlink>
        <a:srgbClr val="65617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OG (2021)">
      <a:dk1>
        <a:srgbClr val="000000"/>
      </a:dk1>
      <a:lt1>
        <a:srgbClr val="FFFFFF"/>
      </a:lt1>
      <a:dk2>
        <a:srgbClr val="474B4F"/>
      </a:dk2>
      <a:lt2>
        <a:srgbClr val="F3F3F3"/>
      </a:lt2>
      <a:accent1>
        <a:srgbClr val="0D234C"/>
      </a:accent1>
      <a:accent2>
        <a:srgbClr val="133471"/>
      </a:accent2>
      <a:accent3>
        <a:srgbClr val="0070C0"/>
      </a:accent3>
      <a:accent4>
        <a:srgbClr val="00B050"/>
      </a:accent4>
      <a:accent5>
        <a:srgbClr val="656175"/>
      </a:accent5>
      <a:accent6>
        <a:srgbClr val="4E6895"/>
      </a:accent6>
      <a:hlink>
        <a:srgbClr val="0070C0"/>
      </a:hlink>
      <a:folHlink>
        <a:srgbClr val="65617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COG (2021)">
      <a:dk1>
        <a:srgbClr val="000000"/>
      </a:dk1>
      <a:lt1>
        <a:srgbClr val="FFFFFF"/>
      </a:lt1>
      <a:dk2>
        <a:srgbClr val="474B4F"/>
      </a:dk2>
      <a:lt2>
        <a:srgbClr val="F3F3F3"/>
      </a:lt2>
      <a:accent1>
        <a:srgbClr val="0D234C"/>
      </a:accent1>
      <a:accent2>
        <a:srgbClr val="133471"/>
      </a:accent2>
      <a:accent3>
        <a:srgbClr val="0070C0"/>
      </a:accent3>
      <a:accent4>
        <a:srgbClr val="00B050"/>
      </a:accent4>
      <a:accent5>
        <a:srgbClr val="656175"/>
      </a:accent5>
      <a:accent6>
        <a:srgbClr val="4E6895"/>
      </a:accent6>
      <a:hlink>
        <a:srgbClr val="0070C0"/>
      </a:hlink>
      <a:folHlink>
        <a:srgbClr val="65617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PersistId xmlns="eb951bf9-cdaf-4a31-b0a8-8d33e93896e2" xsi:nil="true"/>
    <TaxCatchAll xmlns="eb951bf9-cdaf-4a31-b0a8-8d33e93896e2" xsi:nil="true"/>
    <lcf76f155ced4ddcb4097134ff3c332f xmlns="91706b51-d7ae-43a8-b321-a6dca002cd11">
      <Terms xmlns="http://schemas.microsoft.com/office/infopath/2007/PartnerControls"/>
    </lcf76f155ced4ddcb4097134ff3c332f>
    <Record xmlns="eb951bf9-cdaf-4a31-b0a8-8d33e93896e2">No</Record>
    <Meeting_x0020_Date xmlns="eb951bf9-cdaf-4a31-b0a8-8d33e93896e2" xsi:nil="true"/>
    <Document_x0020_Type xmlns="eb951bf9-cdaf-4a31-b0a8-8d33e93896e2" xsi:nil="true"/>
    <Document_x005f_x0020_ID xmlns="eb951bf9-cdaf-4a31-b0a8-8d33e93896e2" xsi:nil="true"/>
    <Meeting_x0020_Venue xmlns="eb951bf9-cdaf-4a31-b0a8-8d33e93896e2" xsi:nil="true"/>
    <Retention_x0020_Period xmlns="eb951bf9-cdaf-4a31-b0a8-8d33e93896e2">N/A</Retention_x0020_Period>
    <Summary_x005f_x002F_Abstract xmlns="eb951bf9-cdaf-4a31-b0a8-8d33e93896e2" xsi:nil="true"/>
    <Publishing_x0020_Date xmlns="eb951bf9-cdaf-4a31-b0a8-8d33e93896e2" xsi:nil="true"/>
    <Author_x005f_x0028_s_x005f_x0029_ xmlns="eb951bf9-cdaf-4a31-b0a8-8d33e93896e2" xsi:nil="true"/>
    <Author_x005f_x0020_Organization xmlns="eb951bf9-cdaf-4a31-b0a8-8d33e93896e2" xsi:nil="true"/>
    <Pertitent_x005f_x0020_Category xmlns="eb951bf9-cdaf-4a31-b0a8-8d33e93896e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COGinline Document" ma:contentTypeID="0x0101002F15616B182C904996F31D66F128125E01007B9FCD162646544AB82CD243FC35E4D3" ma:contentTypeVersion="65" ma:contentTypeDescription="" ma:contentTypeScope="" ma:versionID="562801631a7101f5d1786fcabb5ca1af">
  <xsd:schema xmlns:xsd="http://www.w3.org/2001/XMLSchema" xmlns:xs="http://www.w3.org/2001/XMLSchema" xmlns:p="http://schemas.microsoft.com/office/2006/metadata/properties" xmlns:ns2="eb951bf9-cdaf-4a31-b0a8-8d33e93896e2" xmlns:ns3="91706b51-d7ae-43a8-b321-a6dca002cd11" targetNamespace="http://schemas.microsoft.com/office/2006/metadata/properties" ma:root="true" ma:fieldsID="3b32b707f81a78e7f7255cc7c23507eb" ns2:_="" ns3:_="">
    <xsd:import namespace="eb951bf9-cdaf-4a31-b0a8-8d33e93896e2"/>
    <xsd:import namespace="91706b51-d7ae-43a8-b321-a6dca002cd11"/>
    <xsd:element name="properties">
      <xsd:complexType>
        <xsd:sequence>
          <xsd:element name="documentManagement">
            <xsd:complexType>
              <xsd:all>
                <xsd:element ref="ns2:Document_x005f_x0020_ID" minOccurs="0"/>
                <xsd:element ref="ns2:Author_x005f_x0028_s_x005f_x0029_" minOccurs="0"/>
                <xsd:element ref="ns2:Author_x005f_x0020_Organization" minOccurs="0"/>
                <xsd:element ref="ns2:Publishing_x0020_Date" minOccurs="0"/>
                <xsd:element ref="ns2:Document_x0020_Type" minOccurs="0"/>
                <xsd:element ref="ns2:Record" minOccurs="0"/>
                <xsd:element ref="ns2:Retention_x0020_Period" minOccurs="0"/>
                <xsd:element ref="ns2:Pertitent_x005f_x0020_Category" minOccurs="0"/>
                <xsd:element ref="ns2:Summary_x005f_x002F_Abstract" minOccurs="0"/>
                <xsd:element ref="ns2:Meeting_x0020_Date" minOccurs="0"/>
                <xsd:element ref="ns2:Meeting_x0020_Venue" minOccurs="0"/>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2:_dlc_DocId" minOccurs="0"/>
                <xsd:element ref="ns2:_dlc_DocIdUrl" minOccurs="0"/>
                <xsd:element ref="ns2:_dlc_DocIdPersistId"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951bf9-cdaf-4a31-b0a8-8d33e93896e2" elementFormDefault="qualified">
    <xsd:import namespace="http://schemas.microsoft.com/office/2006/documentManagement/types"/>
    <xsd:import namespace="http://schemas.microsoft.com/office/infopath/2007/PartnerControls"/>
    <xsd:element name="Document_x005f_x0020_ID" ma:index="1" nillable="true" ma:displayName="Document ID" ma:internalName="Document_x0020_ID" ma:readOnly="false">
      <xsd:simpleType>
        <xsd:restriction base="dms:Text">
          <xsd:maxLength value="20"/>
        </xsd:restriction>
      </xsd:simpleType>
    </xsd:element>
    <xsd:element name="Author_x005f_x0028_s_x005f_x0029_" ma:index="2" nillable="true" ma:displayName="Author(s)" ma:description="Name(s) of Author" ma:internalName="Author_x0028_s_x0029_" ma:readOnly="false">
      <xsd:simpleType>
        <xsd:restriction base="dms:Text">
          <xsd:maxLength value="255"/>
        </xsd:restriction>
      </xsd:simpleType>
    </xsd:element>
    <xsd:element name="Author_x005f_x0020_Organization" ma:index="3" nillable="true" ma:displayName="Author Organization" ma:description="Vendor/Organization of Author(s)" ma:internalName="Author_x0020_Organization" ma:readOnly="false">
      <xsd:simpleType>
        <xsd:restriction base="dms:Text">
          <xsd:maxLength value="255"/>
        </xsd:restriction>
      </xsd:simpleType>
    </xsd:element>
    <xsd:element name="Publishing_x0020_Date" ma:index="5" nillable="true" ma:displayName="Publishing Date" ma:format="DateOnly" ma:internalName="Publishing_x0020_Date" ma:readOnly="false">
      <xsd:simpleType>
        <xsd:restriction base="dms:DateTime"/>
      </xsd:simpleType>
    </xsd:element>
    <xsd:element name="Document_x0020_Type" ma:index="6" nillable="true" ma:displayName="Document Type" ma:description="Document Type - Filter column" ma:format="Dropdown" ma:internalName="Document_x0020_Type" ma:readOnly="false">
      <xsd:simpleType>
        <xsd:restriction base="dms:Choice">
          <xsd:enumeration value="Accounting - General"/>
          <xsd:enumeration value="Accounting - Year end"/>
          <xsd:enumeration value="Actions"/>
          <xsd:enumeration value="Agenda"/>
          <xsd:enumeration value="Bulletin/Advisory"/>
          <xsd:enumeration value="CANDU Performance Report"/>
          <xsd:enumeration value="Charters and Terms of References"/>
          <xsd:enumeration value="Contractual Document - Member"/>
          <xsd:enumeration value="Contractual Document - Vendor/Other"/>
          <xsd:enumeration value="Corporate Report"/>
          <xsd:enumeration value="Correspondence"/>
          <xsd:enumeration value="Design Package/Drawing"/>
          <xsd:enumeration value="Engineering Assessment"/>
          <xsd:enumeration value="Financial Plans"/>
          <xsd:enumeration value="Financial Reports"/>
          <xsd:enumeration value="Flyer"/>
          <xsd:enumeration value="General Admin"/>
          <xsd:enumeration value="Good Practices"/>
          <xsd:enumeration value="Governance"/>
          <xsd:enumeration value="Guidelines"/>
          <xsd:enumeration value="Heads Up"/>
          <xsd:enumeration value="Human Resources"/>
          <xsd:enumeration value="Impact Video"/>
          <xsd:enumeration value="Infrastructure"/>
          <xsd:enumeration value="JIT Briefing"/>
          <xsd:enumeration value="JP Other Product"/>
          <xsd:enumeration value="JP Other Report"/>
          <xsd:enumeration value="Legal"/>
          <xsd:enumeration value="List of participants"/>
          <xsd:enumeration value="Metrics (Performance Indicators)"/>
          <xsd:enumeration value="Minutes/Notes"/>
          <xsd:enumeration value="Miscellaneous"/>
          <xsd:enumeration value="News Items"/>
          <xsd:enumeration value="Newsletter"/>
          <xsd:enumeration value="OPEX Reports"/>
          <xsd:enumeration value="OPEX Support"/>
          <xsd:enumeration value="Presentations and Reference Material"/>
          <xsd:enumeration value="Program Administration"/>
          <xsd:enumeration value="Program/Project Management"/>
          <xsd:enumeration value="QA Documentation"/>
          <xsd:enumeration value="R&amp;D Administrative Report"/>
          <xsd:enumeration value="R&amp;D Other Product"/>
          <xsd:enumeration value="R&amp;D Report"/>
          <xsd:enumeration value="R&amp;D Software QA"/>
          <xsd:enumeration value="R&amp;D Technical Note"/>
          <xsd:enumeration value="RA Report"/>
          <xsd:enumeration value="RA Technical Note"/>
          <xsd:enumeration value="Satisfaction Survey (Forum Feedback)"/>
          <xsd:enumeration value="Task Sheets"/>
          <xsd:enumeration value="Working Group Information"/>
        </xsd:restriction>
      </xsd:simpleType>
    </xsd:element>
    <xsd:element name="Record" ma:index="13" nillable="true" ma:displayName="Record" ma:default="No" ma:format="Dropdown" ma:internalName="Record" ma:readOnly="false">
      <xsd:simpleType>
        <xsd:restriction base="dms:Choice">
          <xsd:enumeration value="No"/>
          <xsd:enumeration value="Yes"/>
        </xsd:restriction>
      </xsd:simpleType>
    </xsd:element>
    <xsd:element name="Retention_x0020_Period" ma:index="14" nillable="true" ma:displayName="Retention Period" ma:default="N/A" ma:format="Dropdown" ma:internalName="Retention_x0020_Period" ma:readOnly="false">
      <xsd:simpleType>
        <xsd:restriction base="dms:Choice">
          <xsd:enumeration value="N/A"/>
          <xsd:enumeration value="T"/>
          <xsd:enumeration value="P"/>
        </xsd:restriction>
      </xsd:simpleType>
    </xsd:element>
    <xsd:element name="Pertitent_x005f_x0020_Category" ma:index="17" nillable="true" ma:displayName="Pertinent Category" ma:internalName="Pertitent_x0020_Category" ma:readOnly="false">
      <xsd:complexType>
        <xsd:complexContent>
          <xsd:extension base="dms:MultiChoice">
            <xsd:sequence>
              <xsd:element name="Value" maxOccurs="unbounded" minOccurs="0" nillable="true">
                <xsd:simpleType>
                  <xsd:restriction base="dms:Choice">
                    <xsd:enumeration value="Administrative"/>
                    <xsd:enumeration value="Benefit-Cost"/>
                    <xsd:enumeration value="Chemistry"/>
                    <xsd:enumeration value="Compliance Reporting"/>
                    <xsd:enumeration value="D2O Management"/>
                    <xsd:enumeration value="Emergency Power"/>
                    <xsd:enumeration value="Emissions Management"/>
                    <xsd:enumeration value="Environmental Impacts &amp; Biodiversity"/>
                    <xsd:enumeration value="Environmental Management Systems"/>
                    <xsd:enumeration value="EQ &amp; Seismic"/>
                    <xsd:enumeration value="Equipment - Computers"/>
                    <xsd:enumeration value="Equipment - Electrical"/>
                    <xsd:enumeration value="Equipment - Heat Exchangers/Steam Generators"/>
                    <xsd:enumeration value="Equipment - Instrumentation &amp; Control"/>
                    <xsd:enumeration value="Equipment - Other"/>
                    <xsd:enumeration value="Equipment - Pumps"/>
                    <xsd:enumeration value="Equipment - Structures"/>
                    <xsd:enumeration value="Equipment - Turbine/Generator"/>
                    <xsd:enumeration value="Equipment - Valves"/>
                    <xsd:enumeration value="External Dosimetry"/>
                    <xsd:enumeration value="External Influences"/>
                    <xsd:enumeration value="Fire Protection"/>
                    <xsd:enumeration value="Foreign Material Exclusion (FME)"/>
                    <xsd:enumeration value="Fuel &amp; Physics"/>
                    <xsd:enumeration value="Fuel Channels"/>
                    <xsd:enumeration value="Fuel Handling"/>
                    <xsd:enumeration value="Grid/Switchyard"/>
                    <xsd:enumeration value="Heat Sink Management"/>
                    <xsd:enumeration value="Human Performance"/>
                    <xsd:enumeration value="Improved Components, Materials, Maintenance and Processes"/>
                    <xsd:enumeration value="Industrial Safety"/>
                    <xsd:enumeration value="Industry Standard Toolset"/>
                    <xsd:enumeration value="Inspection"/>
                    <xsd:enumeration value="Internal Dosimetry"/>
                    <xsd:enumeration value="Maintenance"/>
                    <xsd:enumeration value="Non Destructive Examination"/>
                    <xsd:enumeration value="Nuclear Asset Management &amp; Life Cycle Management"/>
                    <xsd:enumeration value="Operating Experience"/>
                    <xsd:enumeration value="Operations"/>
                    <xsd:enumeration value="Outage"/>
                    <xsd:enumeration value="Performance Indicators"/>
                    <xsd:enumeration value="Planning &amp; Scheduling"/>
                    <xsd:enumeration value="Probabilistic Safety Analysis"/>
                    <xsd:enumeration value="Radiation Monitoring"/>
                    <xsd:enumeration value="Radiation Protection"/>
                    <xsd:enumeration value="Radioactive Waste"/>
                    <xsd:enumeration value="Reactivity Management"/>
                    <xsd:enumeration value="Reactor Vessel and Piping Material Degradation"/>
                    <xsd:enumeration value="Records Management"/>
                    <xsd:enumeration value="Refurbishment"/>
                    <xsd:enumeration value="Regulatory Issues &amp; Generic Action Items"/>
                    <xsd:enumeration value="Risk &amp; Reliability"/>
                    <xsd:enumeration value="Risk-Informed Decision-Making"/>
                    <xsd:enumeration value="Safe Operating Envelope"/>
                    <xsd:enumeration value="Safety &amp; Licensing"/>
                    <xsd:enumeration value="Safety Analysis Methodology"/>
                    <xsd:enumeration value="Safety Margins"/>
                    <xsd:enumeration value="Security"/>
                    <xsd:enumeration value="Self Assessment"/>
                    <xsd:enumeration value="Severe Accidents"/>
                    <xsd:enumeration value="Source Terms"/>
                    <xsd:enumeration value="Spills Management"/>
                    <xsd:enumeration value="Supply &amp; Materials Management"/>
                    <xsd:enumeration value="System - Common Services"/>
                    <xsd:enumeration value="System - Condensate/Feedwater/Steam"/>
                    <xsd:enumeration value="System - Containment"/>
                    <xsd:enumeration value="System - Electrical"/>
                    <xsd:enumeration value="System - Emergency Core Cooling"/>
                    <xsd:enumeration value="System - Heat Transport"/>
                    <xsd:enumeration value="System - Moderator"/>
                    <xsd:enumeration value="System - Other"/>
                    <xsd:enumeration value="System - Reactor Auxiliaries"/>
                    <xsd:enumeration value="System - Reactor Control/Shutdown"/>
                    <xsd:enumeration value="System - Turbine/Generator"/>
                    <xsd:enumeration value="System Design"/>
                    <xsd:enumeration value="Training"/>
                    <xsd:enumeration value="Trip Effectiveness"/>
                    <xsd:enumeration value="Waste Management &amp; Pollution Prevention"/>
                  </xsd:restriction>
                </xsd:simpleType>
              </xsd:element>
            </xsd:sequence>
          </xsd:extension>
        </xsd:complexContent>
      </xsd:complexType>
    </xsd:element>
    <xsd:element name="Summary_x005f_x002F_Abstract" ma:index="18" nillable="true" ma:displayName="Summary/Abstract" ma:internalName="Summary_x002F_Abstract" ma:readOnly="false">
      <xsd:simpleType>
        <xsd:restriction base="dms:Note">
          <xsd:maxLength value="255"/>
        </xsd:restriction>
      </xsd:simpleType>
    </xsd:element>
    <xsd:element name="Meeting_x0020_Date" ma:index="19" nillable="true" ma:displayName="Meeting Date" ma:format="DateOnly" ma:internalName="Meeting_x0020_Date" ma:readOnly="false">
      <xsd:simpleType>
        <xsd:restriction base="dms:DateTime"/>
      </xsd:simpleType>
    </xsd:element>
    <xsd:element name="Meeting_x0020_Venue" ma:index="20" nillable="true" ma:displayName="Meeting Venue" ma:internalName="Meeting_x0020_Venue" ma:readOnly="false">
      <xsd:simpleType>
        <xsd:restriction base="dms:Text">
          <xsd:maxLength value="255"/>
        </xsd:restrictio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false">
      <xsd:simpleType>
        <xsd:restriction base="dms:Boolean"/>
      </xsd:simpleType>
    </xsd:element>
    <xsd:element name="TaxCatchAll" ma:index="32" nillable="true" ma:displayName="Taxonomy Catch All Column" ma:hidden="true" ma:list="{8ca2059e-696f-4f0a-84ff-302e8de30a3f}" ma:internalName="TaxCatchAll" ma:showField="CatchAllData" ma:web="eb951bf9-cdaf-4a31-b0a8-8d33e93896e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1706b51-d7ae-43a8-b321-a6dca002cd11" elementFormDefault="qualified">
    <xsd:import namespace="http://schemas.microsoft.com/office/2006/documentManagement/types"/>
    <xsd:import namespace="http://schemas.microsoft.com/office/infopath/2007/PartnerControls"/>
    <xsd:element name="MediaServiceMetadata" ma:index="23" nillable="true" ma:displayName="MediaServiceMetadata" ma:hidden="true" ma:internalName="MediaServiceMetadata" ma:readOnly="true">
      <xsd:simpleType>
        <xsd:restriction base="dms:Note"/>
      </xsd:simpleType>
    </xsd:element>
    <xsd:element name="MediaServiceFastMetadata" ma:index="24" nillable="true" ma:displayName="MediaServiceFastMetadata" ma:hidden="true" ma:internalName="MediaServiceFastMetadata" ma:readOnly="true">
      <xsd:simpleType>
        <xsd:restriction base="dms:Note"/>
      </xsd:simpleType>
    </xsd:element>
    <xsd:element name="MediaServiceDateTaken" ma:index="25" nillable="true" ma:displayName="MediaServiceDateTaken" ma:hidden="true" ma:internalName="MediaServiceDateTake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ce2b146a-52a9-4600-ac1b-b80d30b3416e" ma:termSetId="09814cd3-568e-fe90-9814-8d621ff8fb84" ma:anchorId="fba54fb3-c3e1-fe81-a776-ca4b69148c4d" ma:open="true" ma:isKeyword="false">
      <xsd:complexType>
        <xsd:sequence>
          <xsd:element ref="pc:Terms" minOccurs="0" maxOccurs="1"/>
        </xsd:sequence>
      </xsd:complex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4" ma:displayName="Item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C94334-93EB-41EF-AF04-780C4CAEE75A}">
  <ds:schemaRefs>
    <ds:schemaRef ds:uri="http://schemas.microsoft.com/office/2006/documentManagement/types"/>
    <ds:schemaRef ds:uri="http://purl.org/dc/terms/"/>
    <ds:schemaRef ds:uri="http://purl.org/dc/dcmitype/"/>
    <ds:schemaRef ds:uri="http://purl.org/dc/elements/1.1/"/>
    <ds:schemaRef ds:uri="http://schemas.microsoft.com/office/2006/metadata/properties"/>
    <ds:schemaRef ds:uri="http://schemas.microsoft.com/office/infopath/2007/PartnerControls"/>
    <ds:schemaRef ds:uri="91706b51-d7ae-43a8-b321-a6dca002cd11"/>
    <ds:schemaRef ds:uri="http://schemas.openxmlformats.org/package/2006/metadata/core-properties"/>
    <ds:schemaRef ds:uri="eb951bf9-cdaf-4a31-b0a8-8d33e93896e2"/>
    <ds:schemaRef ds:uri="http://www.w3.org/XML/1998/namespace"/>
  </ds:schemaRefs>
</ds:datastoreItem>
</file>

<file path=customXml/itemProps2.xml><?xml version="1.0" encoding="utf-8"?>
<ds:datastoreItem xmlns:ds="http://schemas.openxmlformats.org/officeDocument/2006/customXml" ds:itemID="{2B7D9CE2-079F-4043-A650-46D5CB00AFF1}">
  <ds:schemaRefs>
    <ds:schemaRef ds:uri="http://schemas.microsoft.com/sharepoint/v3/contenttype/forms"/>
  </ds:schemaRefs>
</ds:datastoreItem>
</file>

<file path=customXml/itemProps3.xml><?xml version="1.0" encoding="utf-8"?>
<ds:datastoreItem xmlns:ds="http://schemas.openxmlformats.org/officeDocument/2006/customXml" ds:itemID="{0C106614-79A3-4F8F-94FD-5534B369D224}">
  <ds:schemaRefs>
    <ds:schemaRef ds:uri="http://schemas.microsoft.com/sharepoint/events"/>
  </ds:schemaRefs>
</ds:datastoreItem>
</file>

<file path=customXml/itemProps4.xml><?xml version="1.0" encoding="utf-8"?>
<ds:datastoreItem xmlns:ds="http://schemas.openxmlformats.org/officeDocument/2006/customXml" ds:itemID="{4E3522D1-B676-4CDA-8046-5504ADC654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951bf9-cdaf-4a31-b0a8-8d33e93896e2"/>
    <ds:schemaRef ds:uri="91706b51-d7ae-43a8-b321-a6dca002c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2901</TotalTime>
  <Words>1876</Words>
  <Application>Microsoft Office PowerPoint</Application>
  <PresentationFormat>Widescreen</PresentationFormat>
  <Paragraphs>217</Paragraphs>
  <Slides>19</Slides>
  <Notes>14</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19</vt:i4>
      </vt:variant>
    </vt:vector>
  </HeadingPairs>
  <TitlesOfParts>
    <vt:vector size="28" baseType="lpstr">
      <vt:lpstr>Arial</vt:lpstr>
      <vt:lpstr>Calibri</vt:lpstr>
      <vt:lpstr>Times New Roman</vt:lpstr>
      <vt:lpstr>Office Theme</vt:lpstr>
      <vt:lpstr>1_Office Theme</vt:lpstr>
      <vt:lpstr>3_Office Theme</vt:lpstr>
      <vt:lpstr>4_Office Theme</vt:lpstr>
      <vt:lpstr>5_Office Theme</vt:lpstr>
      <vt:lpstr>1_Office Theme</vt:lpstr>
      <vt:lpstr>PowerPoint Presentation</vt:lpstr>
      <vt:lpstr>PowerPoint Presentation</vt:lpstr>
      <vt:lpstr>Introduction to CANDU Owners Group</vt:lpstr>
      <vt:lpstr>PowerPoint Presentation</vt:lpstr>
      <vt:lpstr>PowerPoint Presentation</vt:lpstr>
      <vt:lpstr>Early Industry Collaboration to Support SMR Development and Deployment</vt:lpstr>
      <vt:lpstr>PowerPoint Presentation</vt:lpstr>
      <vt:lpstr>PowerPoint Presentation</vt:lpstr>
      <vt:lpstr>PowerPoint Presentation</vt:lpstr>
      <vt:lpstr>Canadian Nuclear Landscape</vt:lpstr>
      <vt:lpstr>PowerPoint Presentation</vt:lpstr>
      <vt:lpstr>PowerPoint Presentation</vt:lpstr>
      <vt:lpstr>COG SMR Program</vt:lpstr>
      <vt:lpstr>PowerPoint Presentation</vt:lpstr>
      <vt:lpstr>PowerPoint Presentation</vt:lpstr>
      <vt:lpstr>PowerPoint Presentation</vt:lpstr>
      <vt:lpstr>Looking Ahead</vt:lpstr>
      <vt:lpstr>PowerPoint Presentation</vt:lpstr>
      <vt:lpstr>PowerPoint Presentation</vt:lpstr>
    </vt:vector>
  </TitlesOfParts>
  <Company>Candu Owners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Charuk</dc:creator>
  <cp:lastModifiedBy>Sonia Iqbal</cp:lastModifiedBy>
  <cp:revision>74</cp:revision>
  <dcterms:created xsi:type="dcterms:W3CDTF">2023-02-03T15:26:12Z</dcterms:created>
  <dcterms:modified xsi:type="dcterms:W3CDTF">2024-10-10T14:49:30Z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0x0101002F15616B182C904996F31D66F128125E01007B9FCD162646544AB82CD243FC35E4D3</vt:lpwstr>
  </property>
  <property fmtid="{D5CDD505-2E9C-101B-9397-08002B2CF9AE}" pid="3" name="MediaServiceImageTags">
    <vt:lpwstr/>
  </property>
</Properties>
</file>