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sldIdLst>
    <p:sldId id="256" r:id="rId7"/>
    <p:sldId id="257" r:id="rId8"/>
    <p:sldId id="259" r:id="rId9"/>
    <p:sldId id="262" r:id="rId10"/>
    <p:sldId id="266" r:id="rId11"/>
    <p:sldId id="267" r:id="rId12"/>
    <p:sldId id="270" r:id="rId13"/>
    <p:sldId id="268" r:id="rId14"/>
    <p:sldId id="273" r:id="rId15"/>
    <p:sldId id="274" r:id="rId16"/>
    <p:sldId id="269" r:id="rId17"/>
    <p:sldId id="276" r:id="rId18"/>
    <p:sldId id="277" r:id="rId19"/>
    <p:sldId id="275" r:id="rId20"/>
    <p:sldId id="283" r:id="rId21"/>
    <p:sldId id="280" r:id="rId22"/>
    <p:sldId id="281" r:id="rId23"/>
    <p:sldId id="282" r:id="rId24"/>
    <p:sldId id="272" r:id="rId25"/>
    <p:sldId id="284" r:id="rId26"/>
    <p:sldId id="264" r:id="rId27"/>
    <p:sldId id="279" r:id="rId28"/>
    <p:sldId id="278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2D647A-45D1-4361-879E-CF4F36A9717F}" v="1481" dt="2024-10-02T18:32:46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GP\HOME\EVANJA2\Jordan%20Shared\MARVEL\MARVEL%20Fuel%20Performance%20Report\Rev%202\Analytical%20Fuel%20Performance%20Calculations,%20high%20corrosion%20and%20xavg%20of%201.65,%2010-26-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62899776416838"/>
          <c:y val="5.511898512685915E-2"/>
          <c:w val="0.7087839020122485"/>
          <c:h val="0.55784689413823274"/>
        </c:manualLayout>
      </c:layout>
      <c:scatterChart>
        <c:scatterStyle val="smoothMarker"/>
        <c:varyColors val="0"/>
        <c:ser>
          <c:idx val="0"/>
          <c:order val="0"/>
          <c:tx>
            <c:v>304SS Hoop Stress</c:v>
          </c:tx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'Temp vs. Stress'!$C$29:$C$37</c:f>
              <c:numCache>
                <c:formatCode>General</c:formatCode>
                <c:ptCount val="9"/>
                <c:pt idx="0">
                  <c:v>715.13228272574997</c:v>
                </c:pt>
                <c:pt idx="1">
                  <c:v>732.6485302607</c:v>
                </c:pt>
                <c:pt idx="2">
                  <c:v>776.45280637810004</c:v>
                </c:pt>
                <c:pt idx="3">
                  <c:v>820.18041207990007</c:v>
                </c:pt>
                <c:pt idx="4">
                  <c:v>862.51292311329996</c:v>
                </c:pt>
                <c:pt idx="5">
                  <c:v>913.20879469580007</c:v>
                </c:pt>
                <c:pt idx="6">
                  <c:v>959.25736810339993</c:v>
                </c:pt>
                <c:pt idx="7">
                  <c:v>1005.7328051247999</c:v>
                </c:pt>
                <c:pt idx="8">
                  <c:v>1024.4570521528999</c:v>
                </c:pt>
              </c:numCache>
            </c:numRef>
          </c:xVal>
          <c:yVal>
            <c:numRef>
              <c:f>'Temp vs. Stress'!$E$29:$E$37</c:f>
              <c:numCache>
                <c:formatCode>General</c:formatCode>
                <c:ptCount val="9"/>
                <c:pt idx="0">
                  <c:v>11.899015533943336</c:v>
                </c:pt>
                <c:pt idx="1">
                  <c:v>12.247526832326827</c:v>
                </c:pt>
                <c:pt idx="2">
                  <c:v>13.991348655033677</c:v>
                </c:pt>
                <c:pt idx="3">
                  <c:v>17.943754554566773</c:v>
                </c:pt>
                <c:pt idx="4">
                  <c:v>25.934915540684408</c:v>
                </c:pt>
                <c:pt idx="5">
                  <c:v>45.407658292066699</c:v>
                </c:pt>
                <c:pt idx="6">
                  <c:v>77.743819209969018</c:v>
                </c:pt>
                <c:pt idx="7">
                  <c:v>134.72995647191095</c:v>
                </c:pt>
                <c:pt idx="8">
                  <c:v>167.41909770165302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911-468E-B496-32CA405A3603}"/>
            </c:ext>
          </c:extLst>
        </c:ser>
        <c:ser>
          <c:idx val="1"/>
          <c:order val="1"/>
          <c:tx>
            <c:v>304SS YS</c:v>
          </c:tx>
          <c:spPr>
            <a:ln w="254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'Temp vs. Stress'!$C$29:$C$37</c:f>
              <c:numCache>
                <c:formatCode>General</c:formatCode>
                <c:ptCount val="9"/>
                <c:pt idx="0">
                  <c:v>715.13228272574997</c:v>
                </c:pt>
                <c:pt idx="1">
                  <c:v>732.6485302607</c:v>
                </c:pt>
                <c:pt idx="2">
                  <c:v>776.45280637810004</c:v>
                </c:pt>
                <c:pt idx="3">
                  <c:v>820.18041207990007</c:v>
                </c:pt>
                <c:pt idx="4">
                  <c:v>862.51292311329996</c:v>
                </c:pt>
                <c:pt idx="5">
                  <c:v>913.20879469580007</c:v>
                </c:pt>
                <c:pt idx="6">
                  <c:v>959.25736810339993</c:v>
                </c:pt>
                <c:pt idx="7">
                  <c:v>1005.7328051247999</c:v>
                </c:pt>
                <c:pt idx="8">
                  <c:v>1024.4570521528999</c:v>
                </c:pt>
              </c:numCache>
            </c:numRef>
          </c:xVal>
          <c:yVal>
            <c:numRef>
              <c:f>'Temp vs. Stress'!$F$29:$F$37</c:f>
              <c:numCache>
                <c:formatCode>General</c:formatCode>
                <c:ptCount val="9"/>
                <c:pt idx="0">
                  <c:v>94.532436139206823</c:v>
                </c:pt>
                <c:pt idx="1">
                  <c:v>92.069323353560236</c:v>
                </c:pt>
                <c:pt idx="2">
                  <c:v>84.879113747545659</c:v>
                </c:pt>
                <c:pt idx="3">
                  <c:v>75.880553963796814</c:v>
                </c:pt>
                <c:pt idx="4">
                  <c:v>64.740233288945745</c:v>
                </c:pt>
                <c:pt idx="5">
                  <c:v>48.054867853193826</c:v>
                </c:pt>
                <c:pt idx="6">
                  <c:v>30.965764009888147</c:v>
                </c:pt>
                <c:pt idx="7">
                  <c:v>10.599816103078382</c:v>
                </c:pt>
                <c:pt idx="8">
                  <c:v>1.4557148265232343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911-468E-B496-32CA405A3603}"/>
            </c:ext>
          </c:extLst>
        </c:ser>
        <c:ser>
          <c:idx val="2"/>
          <c:order val="2"/>
          <c:tx>
            <c:v>304SS UTS</c:v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'Temp vs. Stress'!$C$29:$C$37</c:f>
              <c:numCache>
                <c:formatCode>General</c:formatCode>
                <c:ptCount val="9"/>
                <c:pt idx="0">
                  <c:v>715.13228272574997</c:v>
                </c:pt>
                <c:pt idx="1">
                  <c:v>732.6485302607</c:v>
                </c:pt>
                <c:pt idx="2">
                  <c:v>776.45280637810004</c:v>
                </c:pt>
                <c:pt idx="3">
                  <c:v>820.18041207990007</c:v>
                </c:pt>
                <c:pt idx="4">
                  <c:v>862.51292311329996</c:v>
                </c:pt>
                <c:pt idx="5">
                  <c:v>913.20879469580007</c:v>
                </c:pt>
                <c:pt idx="6">
                  <c:v>959.25736810339993</c:v>
                </c:pt>
                <c:pt idx="7">
                  <c:v>1005.7328051247999</c:v>
                </c:pt>
                <c:pt idx="8">
                  <c:v>1024.4570521528999</c:v>
                </c:pt>
              </c:numCache>
            </c:numRef>
          </c:xVal>
          <c:yVal>
            <c:numRef>
              <c:f>'Temp vs. Stress'!$G$29:$G$37</c:f>
              <c:numCache>
                <c:formatCode>General</c:formatCode>
                <c:ptCount val="9"/>
                <c:pt idx="0">
                  <c:v>310.17636120865774</c:v>
                </c:pt>
                <c:pt idx="1">
                  <c:v>292.80447577769047</c:v>
                </c:pt>
                <c:pt idx="2">
                  <c:v>245.86147427458019</c:v>
                </c:pt>
                <c:pt idx="3">
                  <c:v>196.06522045813728</c:v>
                </c:pt>
                <c:pt idx="4">
                  <c:v>147.32745419137592</c:v>
                </c:pt>
                <c:pt idx="5">
                  <c:v>95.928271820916791</c:v>
                </c:pt>
                <c:pt idx="6">
                  <c:v>63.066100737802856</c:v>
                </c:pt>
                <c:pt idx="7">
                  <c:v>41.352204680579064</c:v>
                </c:pt>
                <c:pt idx="8">
                  <c:v>35.731912298207874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911-468E-B496-32CA405A36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361616"/>
        <c:axId val="190643680"/>
      </c:scatterChart>
      <c:valAx>
        <c:axId val="183361616"/>
        <c:scaling>
          <c:orientation val="minMax"/>
          <c:max val="1000"/>
          <c:min val="7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  <a:headEnd type="none"/>
              <a:tailEnd type="none"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Peak Fuel Meat Temperature (°C)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0643680"/>
        <c:crosses val="autoZero"/>
        <c:crossBetween val="midCat"/>
        <c:majorUnit val="50"/>
      </c:valAx>
      <c:valAx>
        <c:axId val="190643680"/>
        <c:scaling>
          <c:orientation val="minMax"/>
          <c:max val="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Stress (MPa)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3361616"/>
        <c:crosses val="autoZero"/>
        <c:crossBetween val="midCat"/>
        <c:maj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5.2414169949783339E-2"/>
          <c:y val="0.87827646544181981"/>
          <c:w val="0.92015409246640834"/>
          <c:h val="0.105850518685164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58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91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056"/>
            <a:ext cx="10515600" cy="45859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C51232-3849-4FF5-B284-73C697C97A62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6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20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271F8C-0430-4817-9691-A9152CDA6335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0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B35753-45F7-4205-8B26-196B0355869B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2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257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17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5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B9B2-A5AD-426B-A36E-14CA2DFAC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55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81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8ABD7-C77C-46B5-8E32-90A2168A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91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32F5-3031-47F0-9B45-6741134A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8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98E3-73A1-47DF-BE6D-AC36FE94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3C976-B07D-4478-AA37-DEF2D410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66520-0B13-46B6-A3D1-2B712CB1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B3A0B-6EDF-463C-8982-24B539CA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90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86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24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1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3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9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tiff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microsoft.com/office/2007/relationships/hdphoto" Target="../media/hdphoto4.wdp"/><Relationship Id="rId3" Type="http://schemas.openxmlformats.org/officeDocument/2006/relationships/image" Target="../media/image60.png"/><Relationship Id="rId21" Type="http://schemas.openxmlformats.org/officeDocument/2006/relationships/image" Target="../media/image76.jpe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" Type="http://schemas.openxmlformats.org/officeDocument/2006/relationships/image" Target="../media/image59.png"/><Relationship Id="rId16" Type="http://schemas.openxmlformats.org/officeDocument/2006/relationships/image" Target="../media/image72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5" Type="http://schemas.microsoft.com/office/2007/relationships/hdphoto" Target="../media/hdphoto3.wdp"/><Relationship Id="rId23" Type="http://schemas.openxmlformats.org/officeDocument/2006/relationships/image" Target="../media/image13.png"/><Relationship Id="rId10" Type="http://schemas.openxmlformats.org/officeDocument/2006/relationships/image" Target="../media/image67.png"/><Relationship Id="rId19" Type="http://schemas.openxmlformats.org/officeDocument/2006/relationships/image" Target="../media/image74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osti.gov/biblio/2371533" TargetMode="Externa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qfreeaccountssjc1.az1.qualtrics.com/jfe/form/SV_72InKjSEz54Q2j4" TargetMode="Externa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microsoft.com/office/2007/relationships/hdphoto" Target="../media/hdphoto2.wdp"/><Relationship Id="rId7" Type="http://schemas.openxmlformats.org/officeDocument/2006/relationships/image" Target="../media/image25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14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Overview of Fuel and Core System (FCS)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165560-4DB2-F382-6B1A-F8E3A6F44A18}"/>
              </a:ext>
            </a:extLst>
          </p:cNvPr>
          <p:cNvGrpSpPr/>
          <p:nvPr/>
        </p:nvGrpSpPr>
        <p:grpSpPr>
          <a:xfrm>
            <a:off x="1523975" y="3048442"/>
            <a:ext cx="1563831" cy="3205415"/>
            <a:chOff x="411906" y="2408268"/>
            <a:chExt cx="2085109" cy="4273886"/>
          </a:xfrm>
        </p:grpSpPr>
        <p:pic>
          <p:nvPicPr>
            <p:cNvPr id="6" name="Picture 5" descr="A long thin gray object&#10;&#10;Description automatically generated with medium confidence">
              <a:extLst>
                <a:ext uri="{FF2B5EF4-FFF2-40B4-BE49-F238E27FC236}">
                  <a16:creationId xmlns:a16="http://schemas.microsoft.com/office/drawing/2014/main" id="{927943CE-16AC-952C-E806-2F5DEA3AE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1906" y="2408268"/>
              <a:ext cx="1781759" cy="320024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F4436A-B3CF-4E17-A834-FD695FBC2A19}"/>
                </a:ext>
              </a:extLst>
            </p:cNvPr>
            <p:cNvSpPr txBox="1"/>
            <p:nvPr/>
          </p:nvSpPr>
          <p:spPr>
            <a:xfrm>
              <a:off x="624873" y="5852160"/>
              <a:ext cx="16759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Fuel subsystem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FEDB6D-B4D1-A3B8-E7F3-F94C828CB8EE}"/>
                </a:ext>
              </a:extLst>
            </p:cNvPr>
            <p:cNvSpPr/>
            <p:nvPr/>
          </p:nvSpPr>
          <p:spPr>
            <a:xfrm>
              <a:off x="411906" y="2408268"/>
              <a:ext cx="2085109" cy="427388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2607FE-4BF1-1915-F3E9-8320179CDBEC}"/>
              </a:ext>
            </a:extLst>
          </p:cNvPr>
          <p:cNvGrpSpPr/>
          <p:nvPr/>
        </p:nvGrpSpPr>
        <p:grpSpPr>
          <a:xfrm>
            <a:off x="3654679" y="3048441"/>
            <a:ext cx="1563831" cy="3205415"/>
            <a:chOff x="2906490" y="2410994"/>
            <a:chExt cx="2085109" cy="4273886"/>
          </a:xfrm>
        </p:grpSpPr>
        <p:pic>
          <p:nvPicPr>
            <p:cNvPr id="10" name="Picture 9" descr="A diagram of a cylindrical object&#10;&#10;Description automatically generated">
              <a:extLst>
                <a:ext uri="{FF2B5EF4-FFF2-40B4-BE49-F238E27FC236}">
                  <a16:creationId xmlns:a16="http://schemas.microsoft.com/office/drawing/2014/main" id="{4795AEAB-ABF0-A7E6-380A-A096A8560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1879" y="2621823"/>
              <a:ext cx="1408976" cy="298669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0AB8E4-F698-5533-CBC2-B1853B96DBA6}"/>
                </a:ext>
              </a:extLst>
            </p:cNvPr>
            <p:cNvSpPr txBox="1"/>
            <p:nvPr/>
          </p:nvSpPr>
          <p:spPr>
            <a:xfrm>
              <a:off x="3054928" y="5826978"/>
              <a:ext cx="16759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Core support structures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10DD2C-B874-8656-F0C8-63F4C16B4428}"/>
                </a:ext>
              </a:extLst>
            </p:cNvPr>
            <p:cNvSpPr/>
            <p:nvPr/>
          </p:nvSpPr>
          <p:spPr>
            <a:xfrm>
              <a:off x="2906490" y="2410994"/>
              <a:ext cx="2085109" cy="427388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F4A7BE-6A03-30E8-6A57-CB72FA0C695A}"/>
              </a:ext>
            </a:extLst>
          </p:cNvPr>
          <p:cNvGrpSpPr/>
          <p:nvPr/>
        </p:nvGrpSpPr>
        <p:grpSpPr>
          <a:xfrm>
            <a:off x="5785387" y="3048443"/>
            <a:ext cx="1563832" cy="3205415"/>
            <a:chOff x="5442766" y="2408268"/>
            <a:chExt cx="2085109" cy="427388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A48C63-57F9-BBF3-4882-53EEF6C76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9021" y="2591931"/>
              <a:ext cx="1833521" cy="320024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A395AF-217F-D446-F012-DFBB59EB9B8A}"/>
                </a:ext>
              </a:extLst>
            </p:cNvPr>
            <p:cNvSpPr txBox="1"/>
            <p:nvPr/>
          </p:nvSpPr>
          <p:spPr>
            <a:xfrm>
              <a:off x="5655207" y="6035823"/>
              <a:ext cx="16759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Stationary core reflectors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0978539-8BE1-079F-0D73-D95CEA492DEB}"/>
                </a:ext>
              </a:extLst>
            </p:cNvPr>
            <p:cNvSpPr/>
            <p:nvPr/>
          </p:nvSpPr>
          <p:spPr>
            <a:xfrm>
              <a:off x="5442766" y="2408268"/>
              <a:ext cx="2085109" cy="427388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4367B1-0A43-2955-103A-FA8A69FB8490}"/>
              </a:ext>
            </a:extLst>
          </p:cNvPr>
          <p:cNvGrpSpPr/>
          <p:nvPr/>
        </p:nvGrpSpPr>
        <p:grpSpPr>
          <a:xfrm>
            <a:off x="7916093" y="3202491"/>
            <a:ext cx="3516774" cy="2897317"/>
            <a:chOff x="7281504" y="1875161"/>
            <a:chExt cx="4689032" cy="38630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3BEE863-1E9B-19F9-1ECF-C131C37757B2}"/>
                </a:ext>
              </a:extLst>
            </p:cNvPr>
            <p:cNvGrpSpPr/>
            <p:nvPr/>
          </p:nvGrpSpPr>
          <p:grpSpPr>
            <a:xfrm>
              <a:off x="7281504" y="1875161"/>
              <a:ext cx="4689032" cy="3863088"/>
              <a:chOff x="5182905" y="1019705"/>
              <a:chExt cx="6503259" cy="521265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129410E-7895-A947-0D35-8D86A1DC9B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373" t="6334" r="19491"/>
              <a:stretch/>
            </p:blipFill>
            <p:spPr bwMode="auto">
              <a:xfrm>
                <a:off x="9133570" y="1253331"/>
                <a:ext cx="2552594" cy="4048826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8E7D927-91DE-BA49-23A8-FAF8CD05DE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92521" y="4647297"/>
                <a:ext cx="4983302" cy="158506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092360E-8501-E883-2BA6-6BC1D4CD81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82905" y="1019705"/>
                <a:ext cx="4992918" cy="250280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3419697-38CB-A611-6D26-1E1D59674BB6}"/>
                  </a:ext>
                </a:extLst>
              </p:cNvPr>
              <p:cNvSpPr/>
              <p:nvPr/>
            </p:nvSpPr>
            <p:spPr>
              <a:xfrm>
                <a:off x="5209958" y="1040286"/>
                <a:ext cx="3585125" cy="519207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62AEAB6-2066-48CE-C54C-F77DB5D93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1226" y="1429037"/>
                <a:ext cx="2699808" cy="4576396"/>
              </a:xfrm>
              <a:prstGeom prst="rect">
                <a:avLst/>
              </a:prstGeom>
            </p:spPr>
          </p:pic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6A4B814-1379-4E38-5AB0-1179C24280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795084" y="1040286"/>
                <a:ext cx="1929819" cy="250280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643C6F1-AF24-6577-3E3F-056B6EE6D9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04699" y="4611957"/>
                <a:ext cx="1941251" cy="162040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0F7DE96-F179-4C1B-0520-AE66A3142AD0}"/>
                </a:ext>
              </a:extLst>
            </p:cNvPr>
            <p:cNvSpPr/>
            <p:nvPr/>
          </p:nvSpPr>
          <p:spPr>
            <a:xfrm>
              <a:off x="10881539" y="3729986"/>
              <a:ext cx="411079" cy="81832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2F4D1D3-C1E9-C3DF-4FA3-413A7600464D}"/>
              </a:ext>
            </a:extLst>
          </p:cNvPr>
          <p:cNvSpPr txBox="1">
            <a:spLocks/>
          </p:cNvSpPr>
          <p:nvPr/>
        </p:nvSpPr>
        <p:spPr>
          <a:xfrm>
            <a:off x="687389" y="1442438"/>
            <a:ext cx="6029092" cy="1231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/>
              <a:t>Includes Fuel Subsystem (FS) </a:t>
            </a:r>
          </a:p>
          <a:p>
            <a:pPr algn="l"/>
            <a:r>
              <a:rPr lang="en-US" sz="2000"/>
              <a:t>Core Support Structures Subsystem (CSS)</a:t>
            </a:r>
          </a:p>
          <a:p>
            <a:pPr algn="l"/>
            <a:r>
              <a:rPr lang="en-US" sz="2000"/>
              <a:t>Stationary Core Reflectors Subsystem (SCR)</a:t>
            </a:r>
          </a:p>
          <a:p>
            <a:pPr algn="l"/>
            <a:endParaRPr lang="en-US" sz="1600" b="1"/>
          </a:p>
          <a:p>
            <a:pPr algn="l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149642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MARVEL Fuel Element Design</a:t>
            </a:r>
            <a:endParaRPr lang="en-US"/>
          </a:p>
        </p:txBody>
      </p:sp>
      <p:pic>
        <p:nvPicPr>
          <p:cNvPr id="2" name="image7.png" descr="A picture containing diagram&#10;&#10;Description automatically generated">
            <a:extLst>
              <a:ext uri="{FF2B5EF4-FFF2-40B4-BE49-F238E27FC236}">
                <a16:creationId xmlns:a16="http://schemas.microsoft.com/office/drawing/2014/main" id="{00C71BB2-C31D-817D-E878-6C1F303A8A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55" y="1515120"/>
            <a:ext cx="9468239" cy="20632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D4A097-E023-483B-A484-C2DF2CC10105}"/>
              </a:ext>
            </a:extLst>
          </p:cNvPr>
          <p:cNvSpPr txBox="1"/>
          <p:nvPr/>
        </p:nvSpPr>
        <p:spPr>
          <a:xfrm>
            <a:off x="820661" y="2993626"/>
            <a:ext cx="14041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304 SS Cladding and End-Caps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B91646-2DA3-0D1C-B39F-7B26066656A7}"/>
              </a:ext>
            </a:extLst>
          </p:cNvPr>
          <p:cNvSpPr txBox="1"/>
          <p:nvPr/>
        </p:nvSpPr>
        <p:spPr>
          <a:xfrm>
            <a:off x="2491832" y="3345705"/>
            <a:ext cx="18632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Graphite Neutron Reflector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3A33F-2FB9-F1BC-7B75-96822D3F2BFA}"/>
              </a:ext>
            </a:extLst>
          </p:cNvPr>
          <p:cNvSpPr txBox="1"/>
          <p:nvPr/>
        </p:nvSpPr>
        <p:spPr>
          <a:xfrm>
            <a:off x="4803142" y="4018133"/>
            <a:ext cx="2125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(5x) </a:t>
            </a:r>
            <a:r>
              <a:rPr lang="en-US" sz="1350" i="1"/>
              <a:t>Annular</a:t>
            </a:r>
            <a:r>
              <a:rPr lang="en-US" sz="1350"/>
              <a:t> </a:t>
            </a:r>
            <a:r>
              <a:rPr lang="en-US" sz="1350" b="1"/>
              <a:t>U-ZrH</a:t>
            </a:r>
            <a:r>
              <a:rPr lang="en-US" sz="1350" b="1" baseline="-25000"/>
              <a:t>1.6</a:t>
            </a:r>
            <a:r>
              <a:rPr lang="en-US" sz="1350"/>
              <a:t> fuel meat (30 </a:t>
            </a:r>
            <a:r>
              <a:rPr lang="en-US" sz="1350" err="1"/>
              <a:t>wt</a:t>
            </a:r>
            <a:r>
              <a:rPr lang="en-US" sz="1350"/>
              <a:t>% uranium, 19.75% enrichment) with central Zr rod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BA74D9-A425-15BD-8923-A08585883160}"/>
              </a:ext>
            </a:extLst>
          </p:cNvPr>
          <p:cNvSpPr txBox="1"/>
          <p:nvPr/>
        </p:nvSpPr>
        <p:spPr>
          <a:xfrm>
            <a:off x="7319135" y="3473730"/>
            <a:ext cx="12620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Mo Diffusion Barrier Disc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6A8ECF-C5FB-0CBF-9C04-66DAD7009D78}"/>
              </a:ext>
            </a:extLst>
          </p:cNvPr>
          <p:cNvSpPr txBox="1"/>
          <p:nvPr/>
        </p:nvSpPr>
        <p:spPr>
          <a:xfrm>
            <a:off x="10064820" y="3402706"/>
            <a:ext cx="14711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Graphite Neutron Reflector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036E93-E5ED-FCDD-ACC1-58A8CDCF1237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9691207" y="2663302"/>
            <a:ext cx="1109204" cy="73940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E07267A-C580-9D44-C700-3D3572AA96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95" y="4191648"/>
            <a:ext cx="2452193" cy="17899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2567575-3168-50EC-260C-917E54A83E32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7950152" y="2663302"/>
            <a:ext cx="1023087" cy="81042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B43790B-62B5-F899-BA8C-8EB7DD76296D}"/>
              </a:ext>
            </a:extLst>
          </p:cNvPr>
          <p:cNvSpPr txBox="1"/>
          <p:nvPr/>
        </p:nvSpPr>
        <p:spPr>
          <a:xfrm>
            <a:off x="1138147" y="5693407"/>
            <a:ext cx="732999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U-</a:t>
            </a:r>
            <a:r>
              <a:rPr lang="en-US" err="1"/>
              <a:t>ZrHx</a:t>
            </a:r>
            <a:r>
              <a:rPr lang="en-US"/>
              <a:t> contains both the fuel (uranium) and neutron moderator (hydrogen) in one, reducing the size requirement of the reactor core to achieve the desired neutron energy spectrum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97B26A-8A3E-846B-B43A-C83B04A77CB8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423458" y="2663302"/>
            <a:ext cx="253393" cy="68240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2E90A86-005D-E9A9-2DC7-745656E24C48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4622081" y="2663302"/>
            <a:ext cx="1243785" cy="135483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155F418-13E0-B6CF-288A-9912ED850D65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6928590" y="4479798"/>
            <a:ext cx="1301010" cy="312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AE414D8-83EF-1837-5651-304105505A95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1522749" y="2546285"/>
            <a:ext cx="650783" cy="44734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504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MARVEL Scoping Analysis: Fuel Safety Margin</a:t>
            </a:r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CC13030-1B57-6547-2D50-F55F15D879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5747156"/>
              </p:ext>
            </p:extLst>
          </p:nvPr>
        </p:nvGraphicFramePr>
        <p:xfrm>
          <a:off x="7242959" y="1999944"/>
          <a:ext cx="4392449" cy="3695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DDC6E-5035-EA67-8007-BC12038EA915}"/>
              </a:ext>
            </a:extLst>
          </p:cNvPr>
          <p:cNvSpPr txBox="1">
            <a:spLocks/>
          </p:cNvSpPr>
          <p:nvPr/>
        </p:nvSpPr>
        <p:spPr>
          <a:xfrm>
            <a:off x="556591" y="1739901"/>
            <a:ext cx="6410651" cy="4207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800"/>
              <a:t>Peak fuel meat temp of 730 °C during the postulated “LOFA + LOCA” accident scenario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800"/>
              <a:t>The primary failure mechanism for MARVEL fuel is internal gas </a:t>
            </a:r>
            <a:r>
              <a:rPr lang="en-US" sz="1800" err="1"/>
              <a:t>overpressurization</a:t>
            </a:r>
            <a:r>
              <a:rPr lang="en-US" sz="1800"/>
              <a:t> (same as TRIGA)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800"/>
              <a:t>This is a function of fuel meat temp driven by hydrogen dissociation (same as TRIGA)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800"/>
              <a:t>Under the most conservative assumptions:</a:t>
            </a:r>
          </a:p>
          <a:p>
            <a:pPr marL="557213" lvl="1" indent="-214313" algn="l">
              <a:buFont typeface="Courier New" panose="02070309020205020404" pitchFamily="49" charset="0"/>
              <a:buChar char="o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 peak fuel meat temp of 916 °C precludes fuel element damage</a:t>
            </a:r>
          </a:p>
          <a:p>
            <a:pPr marL="557213" lvl="1" indent="-214313" algn="l">
              <a:buFont typeface="Courier New" panose="02070309020205020404" pitchFamily="49" charset="0"/>
              <a:buChar char="o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 peak fuel meat temp of 950 °C precludes fuel element rupture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800"/>
              <a:t>Rounding down for conservatism, we set the fuel element limit as a peak fuel meat temp of 900 °C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800"/>
              <a:t>We have a peak fuel meat temp margin of ~ 170 °C before challenging the integrity of the fuel element</a:t>
            </a:r>
          </a:p>
          <a:p>
            <a:pPr algn="l"/>
            <a:endParaRPr lang="en-US" sz="1800" b="1"/>
          </a:p>
          <a:p>
            <a:pPr algn="l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22699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Reactivity Control Overview</a:t>
            </a:r>
            <a:endParaRPr lang="en-US"/>
          </a:p>
        </p:txBody>
      </p:sp>
      <p:pic>
        <p:nvPicPr>
          <p:cNvPr id="73" name="Picture 72" descr="Diagram&#10;&#10;Description automatically generated">
            <a:extLst>
              <a:ext uri="{FF2B5EF4-FFF2-40B4-BE49-F238E27FC236}">
                <a16:creationId xmlns:a16="http://schemas.microsoft.com/office/drawing/2014/main" id="{7BAD4ACF-F9E2-975E-629A-017A61D42D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2757" y="2736329"/>
            <a:ext cx="4879243" cy="3981197"/>
          </a:xfrm>
          <a:prstGeom prst="rect">
            <a:avLst/>
          </a:prstGeom>
        </p:spPr>
      </p:pic>
      <p:sp>
        <p:nvSpPr>
          <p:cNvPr id="74" name="Right Brace 73">
            <a:extLst>
              <a:ext uri="{FF2B5EF4-FFF2-40B4-BE49-F238E27FC236}">
                <a16:creationId xmlns:a16="http://schemas.microsoft.com/office/drawing/2014/main" id="{E15D844F-52B3-3149-0809-7B80FCAE2458}"/>
              </a:ext>
            </a:extLst>
          </p:cNvPr>
          <p:cNvSpPr/>
          <p:nvPr/>
        </p:nvSpPr>
        <p:spPr>
          <a:xfrm>
            <a:off x="5258671" y="2953796"/>
            <a:ext cx="322648" cy="1243019"/>
          </a:xfrm>
          <a:prstGeom prst="rightBrace">
            <a:avLst>
              <a:gd name="adj1" fmla="val 71599"/>
              <a:gd name="adj2" fmla="val 2217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Content Placeholder 3">
            <a:extLst>
              <a:ext uri="{FF2B5EF4-FFF2-40B4-BE49-F238E27FC236}">
                <a16:creationId xmlns:a16="http://schemas.microsoft.com/office/drawing/2014/main" id="{65A0EFD3-918D-4AF8-FC58-55E66559DBE2}"/>
              </a:ext>
            </a:extLst>
          </p:cNvPr>
          <p:cNvSpPr txBox="1">
            <a:spLocks/>
          </p:cNvSpPr>
          <p:nvPr/>
        </p:nvSpPr>
        <p:spPr>
          <a:xfrm>
            <a:off x="526445" y="1532689"/>
            <a:ext cx="5520886" cy="1183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Four drums, one absorber, and associated drivers in control cabinet used to control reactor reactivity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720C862-6B2E-A508-9949-8E332B64B70C}"/>
              </a:ext>
            </a:extLst>
          </p:cNvPr>
          <p:cNvSpPr txBox="1">
            <a:spLocks/>
          </p:cNvSpPr>
          <p:nvPr/>
        </p:nvSpPr>
        <p:spPr>
          <a:xfrm>
            <a:off x="2622869" y="4526629"/>
            <a:ext cx="7198983" cy="20493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 pitchFamily="-110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292929"/>
                </a:solidFill>
                <a:latin typeface="+mn-lt"/>
                <a:ea typeface="ＭＳ Ｐゴシック" pitchFamily="-108" charset="-128"/>
                <a:cs typeface="ＭＳ Ｐゴシック"/>
              </a:defRPr>
            </a:lvl4pPr>
            <a:lvl5pPr marL="2057400" marR="0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»"/>
              <a:tabLst/>
              <a:defRPr lang="en-US" kern="1200" smtClean="0">
                <a:solidFill>
                  <a:srgbClr val="292929"/>
                </a:solidFill>
                <a:effectLst/>
                <a:latin typeface="+mn-lt"/>
                <a:ea typeface="ＭＳ Ｐゴシック" pitchFamily="-108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050"/>
          </a:p>
          <a:p>
            <a:endParaRPr lang="en-US" sz="105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664E1E4-FABC-B97C-5F02-928EAD44A7D2}"/>
              </a:ext>
            </a:extLst>
          </p:cNvPr>
          <p:cNvSpPr txBox="1"/>
          <p:nvPr/>
        </p:nvSpPr>
        <p:spPr>
          <a:xfrm>
            <a:off x="6854176" y="5068799"/>
            <a:ext cx="1164398" cy="550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/>
              <a:t>Full-in: Shutdown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40E2B5F-F30E-DEA3-1639-53EC96F75561}"/>
              </a:ext>
            </a:extLst>
          </p:cNvPr>
          <p:cNvSpPr txBox="1"/>
          <p:nvPr/>
        </p:nvSpPr>
        <p:spPr>
          <a:xfrm>
            <a:off x="8344013" y="5068799"/>
            <a:ext cx="1164398" cy="775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/>
              <a:t>Partial Out: Initial Criticality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1878D5A-F39C-0D7B-7E2A-F9D3C48445ED}"/>
              </a:ext>
            </a:extLst>
          </p:cNvPr>
          <p:cNvGrpSpPr/>
          <p:nvPr/>
        </p:nvGrpSpPr>
        <p:grpSpPr>
          <a:xfrm>
            <a:off x="6777519" y="3674460"/>
            <a:ext cx="4300808" cy="1379311"/>
            <a:chOff x="5046721" y="2263903"/>
            <a:chExt cx="7029703" cy="2230703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9745F388-6D41-DC4B-A0CC-BABD5D5F2C8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046721" y="2263903"/>
              <a:ext cx="7029703" cy="2230703"/>
            </a:xfrm>
            <a:prstGeom prst="rect">
              <a:avLst/>
            </a:prstGeom>
          </p:spPr>
        </p:pic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72C23E64-7EDE-DB2B-CA18-0988CFB149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2515" y="3097366"/>
              <a:ext cx="605534" cy="605534"/>
            </a:xfrm>
            <a:prstGeom prst="arc">
              <a:avLst>
                <a:gd name="adj1" fmla="val 8331214"/>
                <a:gd name="adj2" fmla="val 13515393"/>
              </a:avLst>
            </a:prstGeom>
            <a:ln w="57150">
              <a:solidFill>
                <a:srgbClr val="3C7CC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CE1D9E3D-F67D-ED2E-6C78-14B15A2024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8955" y="3076486"/>
              <a:ext cx="605534" cy="605534"/>
            </a:xfrm>
            <a:prstGeom prst="arc">
              <a:avLst>
                <a:gd name="adj1" fmla="val 18884115"/>
                <a:gd name="adj2" fmla="val 2682263"/>
              </a:avLst>
            </a:prstGeom>
            <a:ln w="57150">
              <a:solidFill>
                <a:srgbClr val="B500A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947FBF62-844D-292C-A7AF-9E8652A8AF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2372" y="2327120"/>
              <a:ext cx="605534" cy="605534"/>
            </a:xfrm>
            <a:prstGeom prst="arc">
              <a:avLst>
                <a:gd name="adj1" fmla="val 2884352"/>
                <a:gd name="adj2" fmla="val 8152777"/>
              </a:avLst>
            </a:prstGeom>
            <a:ln w="57150">
              <a:solidFill>
                <a:srgbClr val="B5B02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0DAABE28-CC17-FB0A-1ACC-E113C1AA33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2372" y="3849817"/>
              <a:ext cx="605534" cy="605534"/>
            </a:xfrm>
            <a:prstGeom prst="arc">
              <a:avLst>
                <a:gd name="adj1" fmla="val 13354251"/>
                <a:gd name="adj2" fmla="val 19172228"/>
              </a:avLst>
            </a:prstGeom>
            <a:ln w="57150">
              <a:solidFill>
                <a:srgbClr val="C02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4543A265-EE2C-6B91-BC54-D0CA207DE3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7052" y="3110194"/>
              <a:ext cx="605534" cy="605534"/>
            </a:xfrm>
            <a:prstGeom prst="arc">
              <a:avLst>
                <a:gd name="adj1" fmla="val 14390416"/>
                <a:gd name="adj2" fmla="val 19408588"/>
              </a:avLst>
            </a:prstGeom>
            <a:ln w="57150">
              <a:solidFill>
                <a:srgbClr val="3C7CC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78BC8386-908E-C17C-DA03-573C889845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3492" y="3089314"/>
              <a:ext cx="605534" cy="605534"/>
            </a:xfrm>
            <a:prstGeom prst="arc">
              <a:avLst>
                <a:gd name="adj1" fmla="val 3326700"/>
                <a:gd name="adj2" fmla="val 8538030"/>
              </a:avLst>
            </a:prstGeom>
            <a:ln w="57150">
              <a:solidFill>
                <a:srgbClr val="B500A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44D8CE85-AEF6-B4F5-7C8D-BA4D098787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65085" y="2339948"/>
              <a:ext cx="605534" cy="605534"/>
            </a:xfrm>
            <a:prstGeom prst="arc">
              <a:avLst>
                <a:gd name="adj1" fmla="val 8753618"/>
                <a:gd name="adj2" fmla="val 14142659"/>
              </a:avLst>
            </a:prstGeom>
            <a:ln w="57150">
              <a:solidFill>
                <a:srgbClr val="B5B02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40B11272-03E8-3B66-843F-4A7E7A9C20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46908" y="3862645"/>
              <a:ext cx="605534" cy="605534"/>
            </a:xfrm>
            <a:prstGeom prst="arc">
              <a:avLst>
                <a:gd name="adj1" fmla="val 19806459"/>
                <a:gd name="adj2" fmla="val 3603540"/>
              </a:avLst>
            </a:prstGeom>
            <a:ln w="57150">
              <a:solidFill>
                <a:srgbClr val="C02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1" name="Arc 90">
              <a:extLst>
                <a:ext uri="{FF2B5EF4-FFF2-40B4-BE49-F238E27FC236}">
                  <a16:creationId xmlns:a16="http://schemas.microsoft.com/office/drawing/2014/main" id="{F2CCE5EA-69D3-6A29-344B-8EF4553C0DA5}"/>
                </a:ext>
              </a:extLst>
            </p:cNvPr>
            <p:cNvSpPr>
              <a:spLocks noChangeAspect="1"/>
            </p:cNvSpPr>
            <p:nvPr/>
          </p:nvSpPr>
          <p:spPr>
            <a:xfrm rot="19200000">
              <a:off x="11424312" y="3109355"/>
              <a:ext cx="605534" cy="605534"/>
            </a:xfrm>
            <a:prstGeom prst="arc">
              <a:avLst>
                <a:gd name="adj1" fmla="val 18538834"/>
                <a:gd name="adj2" fmla="val 2836934"/>
              </a:avLst>
            </a:prstGeom>
            <a:ln w="57150">
              <a:solidFill>
                <a:srgbClr val="3C7CC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2" name="Arc 91">
              <a:extLst>
                <a:ext uri="{FF2B5EF4-FFF2-40B4-BE49-F238E27FC236}">
                  <a16:creationId xmlns:a16="http://schemas.microsoft.com/office/drawing/2014/main" id="{F141D6A7-CA34-4AF0-C267-8CFB2AD8FF7B}"/>
                </a:ext>
              </a:extLst>
            </p:cNvPr>
            <p:cNvSpPr>
              <a:spLocks noChangeAspect="1"/>
            </p:cNvSpPr>
            <p:nvPr/>
          </p:nvSpPr>
          <p:spPr>
            <a:xfrm rot="19200000">
              <a:off x="9967105" y="3097564"/>
              <a:ext cx="605534" cy="605534"/>
            </a:xfrm>
            <a:prstGeom prst="arc">
              <a:avLst>
                <a:gd name="adj1" fmla="val 8114709"/>
                <a:gd name="adj2" fmla="val 13573813"/>
              </a:avLst>
            </a:prstGeom>
            <a:ln w="57150">
              <a:solidFill>
                <a:srgbClr val="B500A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5566E3BC-2A8B-994D-CE67-81BCEB959DF2}"/>
                </a:ext>
              </a:extLst>
            </p:cNvPr>
            <p:cNvSpPr>
              <a:spLocks noChangeAspect="1"/>
            </p:cNvSpPr>
            <p:nvPr/>
          </p:nvSpPr>
          <p:spPr>
            <a:xfrm rot="19200000">
              <a:off x="10692345" y="2348198"/>
              <a:ext cx="605534" cy="605534"/>
            </a:xfrm>
            <a:prstGeom prst="arc">
              <a:avLst>
                <a:gd name="adj1" fmla="val 13657571"/>
                <a:gd name="adj2" fmla="val 18823954"/>
              </a:avLst>
            </a:prstGeom>
            <a:ln w="57150">
              <a:solidFill>
                <a:srgbClr val="B5B02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4" name="Arc 93">
              <a:extLst>
                <a:ext uri="{FF2B5EF4-FFF2-40B4-BE49-F238E27FC236}">
                  <a16:creationId xmlns:a16="http://schemas.microsoft.com/office/drawing/2014/main" id="{8E2C60DD-FD2A-2741-0C06-4A48AAFA922E}"/>
                </a:ext>
              </a:extLst>
            </p:cNvPr>
            <p:cNvSpPr>
              <a:spLocks noChangeAspect="1"/>
            </p:cNvSpPr>
            <p:nvPr/>
          </p:nvSpPr>
          <p:spPr>
            <a:xfrm rot="19200000">
              <a:off x="10692345" y="3843630"/>
              <a:ext cx="605534" cy="605534"/>
            </a:xfrm>
            <a:prstGeom prst="arc">
              <a:avLst>
                <a:gd name="adj1" fmla="val 2604031"/>
                <a:gd name="adj2" fmla="val 8120842"/>
              </a:avLst>
            </a:prstGeom>
            <a:ln w="57150">
              <a:solidFill>
                <a:srgbClr val="C02E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0910CC2-5476-B0E7-9AE7-062F478459D5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5597" y="3326730"/>
              <a:ext cx="135256" cy="125765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91A5E663-B0F5-D576-2CAF-5AA352E4737A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91151" y="3331051"/>
              <a:ext cx="135256" cy="125765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6318FF61-90FB-DAE2-227F-C0B4F1979A29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31276" y="3338822"/>
              <a:ext cx="135256" cy="125765"/>
            </a:xfrm>
            <a:prstGeom prst="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58A0895-C149-060F-B914-D989CFC76FE9}"/>
              </a:ext>
            </a:extLst>
          </p:cNvPr>
          <p:cNvGrpSpPr/>
          <p:nvPr/>
        </p:nvGrpSpPr>
        <p:grpSpPr>
          <a:xfrm>
            <a:off x="7724910" y="1377793"/>
            <a:ext cx="2460443" cy="2328718"/>
            <a:chOff x="7724910" y="1377793"/>
            <a:chExt cx="2460443" cy="2328718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1FFE90EE-C5A5-CC71-3A7E-35D8B6544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22962" y="1377793"/>
              <a:ext cx="2289252" cy="178066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32EEDC8-CBF1-1EB9-7166-755C5531F034}"/>
                </a:ext>
              </a:extLst>
            </p:cNvPr>
            <p:cNvSpPr txBox="1"/>
            <p:nvPr/>
          </p:nvSpPr>
          <p:spPr>
            <a:xfrm>
              <a:off x="7724910" y="3155973"/>
              <a:ext cx="1164398" cy="325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50"/>
                <a:t>CIA In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BAF7125-9872-891E-043D-2A032F957875}"/>
                </a:ext>
              </a:extLst>
            </p:cNvPr>
            <p:cNvSpPr txBox="1"/>
            <p:nvPr/>
          </p:nvSpPr>
          <p:spPr>
            <a:xfrm>
              <a:off x="9020955" y="3155973"/>
              <a:ext cx="1164398" cy="550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50"/>
                <a:t>Criticality Enabled</a:t>
              </a:r>
            </a:p>
          </p:txBody>
        </p:sp>
      </p:grpSp>
      <p:cxnSp>
        <p:nvCxnSpPr>
          <p:cNvPr id="101" name="Connector: Curved 100">
            <a:extLst>
              <a:ext uri="{FF2B5EF4-FFF2-40B4-BE49-F238E27FC236}">
                <a16:creationId xmlns:a16="http://schemas.microsoft.com/office/drawing/2014/main" id="{2D541F79-CE95-76CF-1C20-E2A848EDD1A1}"/>
              </a:ext>
            </a:extLst>
          </p:cNvPr>
          <p:cNvCxnSpPr>
            <a:cxnSpLocks/>
            <a:endCxn id="98" idx="1"/>
          </p:cNvCxnSpPr>
          <p:nvPr/>
        </p:nvCxnSpPr>
        <p:spPr>
          <a:xfrm flipV="1">
            <a:off x="5603268" y="2268128"/>
            <a:ext cx="2219694" cy="96062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or: Curved 101">
            <a:extLst>
              <a:ext uri="{FF2B5EF4-FFF2-40B4-BE49-F238E27FC236}">
                <a16:creationId xmlns:a16="http://schemas.microsoft.com/office/drawing/2014/main" id="{573A76FF-EBCD-485F-C0B8-27DDAC53C95A}"/>
              </a:ext>
            </a:extLst>
          </p:cNvPr>
          <p:cNvCxnSpPr>
            <a:cxnSpLocks/>
            <a:endCxn id="82" idx="1"/>
          </p:cNvCxnSpPr>
          <p:nvPr/>
        </p:nvCxnSpPr>
        <p:spPr>
          <a:xfrm flipV="1">
            <a:off x="5867752" y="4364115"/>
            <a:ext cx="909766" cy="139279"/>
          </a:xfrm>
          <a:prstGeom prst="curvedConnector3">
            <a:avLst>
              <a:gd name="adj1" fmla="val 50000"/>
            </a:avLst>
          </a:prstGeom>
          <a:ln>
            <a:solidFill>
              <a:srgbClr val="2C8BE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ight Brace 102">
            <a:extLst>
              <a:ext uri="{FF2B5EF4-FFF2-40B4-BE49-F238E27FC236}">
                <a16:creationId xmlns:a16="http://schemas.microsoft.com/office/drawing/2014/main" id="{985A3410-CE12-CDBA-735F-9BC5956B1B9A}"/>
              </a:ext>
            </a:extLst>
          </p:cNvPr>
          <p:cNvSpPr/>
          <p:nvPr/>
        </p:nvSpPr>
        <p:spPr>
          <a:xfrm>
            <a:off x="5545104" y="4196815"/>
            <a:ext cx="322648" cy="1469227"/>
          </a:xfrm>
          <a:prstGeom prst="rightBrace">
            <a:avLst>
              <a:gd name="adj1" fmla="val 71599"/>
              <a:gd name="adj2" fmla="val 20906"/>
            </a:avLst>
          </a:prstGeom>
          <a:ln>
            <a:solidFill>
              <a:srgbClr val="2C8B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6DD55FF4-25EB-9053-4355-508C6CD8119F}"/>
              </a:ext>
            </a:extLst>
          </p:cNvPr>
          <p:cNvSpPr>
            <a:spLocks noChangeAspect="1"/>
          </p:cNvSpPr>
          <p:nvPr/>
        </p:nvSpPr>
        <p:spPr>
          <a:xfrm flipV="1">
            <a:off x="7428748" y="4349335"/>
            <a:ext cx="40273" cy="39888"/>
          </a:xfrm>
          <a:prstGeom prst="ellipse">
            <a:avLst/>
          </a:prstGeom>
          <a:solidFill>
            <a:srgbClr val="EA2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67A4BF81-82E8-2F1B-6EBB-F7E77AEE05F0}"/>
              </a:ext>
            </a:extLst>
          </p:cNvPr>
          <p:cNvSpPr>
            <a:spLocks noChangeAspect="1"/>
          </p:cNvSpPr>
          <p:nvPr/>
        </p:nvSpPr>
        <p:spPr>
          <a:xfrm flipV="1">
            <a:off x="8909188" y="4349335"/>
            <a:ext cx="40273" cy="39888"/>
          </a:xfrm>
          <a:prstGeom prst="ellipse">
            <a:avLst/>
          </a:prstGeom>
          <a:solidFill>
            <a:srgbClr val="EA2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6C4EE9D5-3FF9-3ECE-D5A2-825383EC9E4F}"/>
              </a:ext>
            </a:extLst>
          </p:cNvPr>
          <p:cNvSpPr>
            <a:spLocks noChangeAspect="1"/>
          </p:cNvSpPr>
          <p:nvPr/>
        </p:nvSpPr>
        <p:spPr>
          <a:xfrm flipV="1">
            <a:off x="10396032" y="4359851"/>
            <a:ext cx="40273" cy="39888"/>
          </a:xfrm>
          <a:prstGeom prst="ellipse">
            <a:avLst/>
          </a:prstGeom>
          <a:solidFill>
            <a:srgbClr val="EA2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F8FFB50-DF94-D7A4-115E-16E0A9A882D7}"/>
              </a:ext>
            </a:extLst>
          </p:cNvPr>
          <p:cNvGrpSpPr/>
          <p:nvPr/>
        </p:nvGrpSpPr>
        <p:grpSpPr>
          <a:xfrm>
            <a:off x="9894114" y="5068799"/>
            <a:ext cx="1840885" cy="1075646"/>
            <a:chOff x="9894114" y="5049549"/>
            <a:chExt cx="1840885" cy="1075646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EDF7415-9B4C-BA5C-3C9E-FEA3AB480C57}"/>
                </a:ext>
              </a:extLst>
            </p:cNvPr>
            <p:cNvSpPr txBox="1"/>
            <p:nvPr/>
          </p:nvSpPr>
          <p:spPr>
            <a:xfrm>
              <a:off x="9894114" y="5049549"/>
              <a:ext cx="1164398" cy="7757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50"/>
                <a:t>Full Out: Maximum Reactivity*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40A007B-B70C-E4BD-439E-E37C4C16F2A4}"/>
                </a:ext>
              </a:extLst>
            </p:cNvPr>
            <p:cNvSpPr txBox="1"/>
            <p:nvPr/>
          </p:nvSpPr>
          <p:spPr>
            <a:xfrm>
              <a:off x="10003816" y="5790360"/>
              <a:ext cx="1731183" cy="334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88"/>
                <a:t>*Will be set </a:t>
              </a:r>
              <a:r>
                <a:rPr lang="en-US" sz="788" u="sng"/>
                <a:t>below</a:t>
              </a:r>
              <a:r>
                <a:rPr lang="en-US" sz="788"/>
                <a:t> full out</a:t>
              </a:r>
            </a:p>
            <a:p>
              <a:r>
                <a:rPr lang="en-US" sz="788"/>
                <a:t> (180 degree) using a tuned hard stop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7208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D3FDF-CE39-4C8D-A9B1-EE33AFDE3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027" y="1391751"/>
            <a:ext cx="4904742" cy="52710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931FDB1-73B9-960E-81D1-3826CB7C2B5D}"/>
              </a:ext>
            </a:extLst>
          </p:cNvPr>
          <p:cNvGrpSpPr/>
          <p:nvPr/>
        </p:nvGrpSpPr>
        <p:grpSpPr>
          <a:xfrm>
            <a:off x="7020595" y="1393641"/>
            <a:ext cx="3875258" cy="5287163"/>
            <a:chOff x="7020595" y="1393641"/>
            <a:chExt cx="3875258" cy="52871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7CBDA9-61A3-BC68-3BA7-64EDDD5C8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20595" y="1393641"/>
              <a:ext cx="3875258" cy="248374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BDE1BA-E442-CBF0-033D-47184044E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0595" y="3880138"/>
              <a:ext cx="3875258" cy="2800666"/>
            </a:xfrm>
            <a:prstGeom prst="rect">
              <a:avLst/>
            </a:prstGeom>
          </p:spPr>
        </p:pic>
      </p:grpSp>
      <p:pic>
        <p:nvPicPr>
          <p:cNvPr id="7" name="SOLIDWORKS Premium 2020 SP1.0 - [IHX in Plenum Block Analysis Model _] 2022-02-23 17-45-13">
            <a:hlinkClick r:id="" action="ppaction://media"/>
            <a:extLst>
              <a:ext uri="{FF2B5EF4-FFF2-40B4-BE49-F238E27FC236}">
                <a16:creationId xmlns:a16="http://schemas.microsoft.com/office/drawing/2014/main" id="{1069B464-23F8-3770-9BE4-E53B42DFFB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089.6458"/>
                </p14:media>
              </p:ext>
            </p:extLst>
          </p:nvPr>
        </p:nvPicPr>
        <p:blipFill rotWithShape="1">
          <a:blip r:embed="rId7"/>
          <a:srcRect l="53835" t="24318" r="20325" b="10232"/>
          <a:stretch/>
        </p:blipFill>
        <p:spPr>
          <a:xfrm>
            <a:off x="7025348" y="3877383"/>
            <a:ext cx="1263638" cy="18601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25A373-8BBD-2230-A2B8-691999E01CE9}"/>
              </a:ext>
            </a:extLst>
          </p:cNvPr>
          <p:cNvSpPr txBox="1">
            <a:spLocks/>
          </p:cNvSpPr>
          <p:nvPr/>
        </p:nvSpPr>
        <p:spPr>
          <a:xfrm>
            <a:off x="441960" y="521208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>
                <a:solidFill>
                  <a:schemeClr val="bg1"/>
                </a:solidFill>
                <a:latin typeface="Arial"/>
                <a:cs typeface="Arial"/>
              </a:rPr>
              <a:t>MARVEL Natural Circulation Model Validation </a:t>
            </a:r>
          </a:p>
          <a:p>
            <a:r>
              <a:rPr lang="en-US" sz="3400">
                <a:solidFill>
                  <a:schemeClr val="bg1"/>
                </a:solidFill>
              </a:rPr>
              <a:t>(Primary Coolant Apparatus Test – PCAT)</a:t>
            </a:r>
          </a:p>
        </p:txBody>
      </p:sp>
    </p:spTree>
    <p:extLst>
      <p:ext uri="{BB962C8B-B14F-4D97-AF65-F5344CB8AC3E}">
        <p14:creationId xmlns:p14="http://schemas.microsoft.com/office/powerpoint/2010/main" val="114591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331525" y="181334"/>
            <a:ext cx="10515600" cy="1030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7EBD3-C7B6-1E4A-215F-698ABCA9D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211" y="1870358"/>
            <a:ext cx="7428534" cy="482531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36290E-21DC-17E6-2F7F-2A9F6CB2648B}"/>
              </a:ext>
            </a:extLst>
          </p:cNvPr>
          <p:cNvSpPr txBox="1">
            <a:spLocks/>
          </p:cNvSpPr>
          <p:nvPr/>
        </p:nvSpPr>
        <p:spPr>
          <a:xfrm>
            <a:off x="323142" y="1870358"/>
            <a:ext cx="3929677" cy="4207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err="1">
                <a:latin typeface="Arial"/>
                <a:cs typeface="Arial"/>
              </a:rPr>
              <a:t>Stirlings</a:t>
            </a:r>
            <a:r>
              <a:rPr lang="en-US" sz="1800">
                <a:latin typeface="Arial"/>
                <a:cs typeface="Arial"/>
              </a:rPr>
              <a:t> mounted into </a:t>
            </a:r>
            <a:r>
              <a:rPr lang="en-US" sz="1800" err="1">
                <a:latin typeface="Arial"/>
                <a:cs typeface="Arial"/>
              </a:rPr>
              <a:t>eGa</a:t>
            </a:r>
            <a:r>
              <a:rPr lang="en-US" sz="1800">
                <a:latin typeface="Arial"/>
                <a:cs typeface="Arial"/>
              </a:rPr>
              <a:t>-In-Sn bath in Intermediate Heat Exchanger (IHX)</a:t>
            </a:r>
            <a:endParaRPr lang="en-US" sz="1800">
              <a:cs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IHX liner required to protect IHX from corrosive effect of</a:t>
            </a:r>
            <a:br>
              <a:rPr lang="en-US" sz="1800">
                <a:latin typeface="Arial"/>
                <a:cs typeface="Arial"/>
              </a:rPr>
            </a:br>
            <a:r>
              <a:rPr lang="en-US" sz="1800" err="1">
                <a:latin typeface="Arial"/>
                <a:cs typeface="Arial"/>
              </a:rPr>
              <a:t>eGa</a:t>
            </a:r>
            <a:r>
              <a:rPr lang="en-US" sz="1800">
                <a:latin typeface="Arial"/>
                <a:cs typeface="Arial"/>
              </a:rPr>
              <a:t>-In-Sn.  Liner and generator both require routine replacement</a:t>
            </a:r>
            <a:endParaRPr lang="en-US" sz="1800">
              <a:cs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Generators mounted on springs to allow free movement, expected ~1/16 inch amplitude at ~60 Hz. May be more during startup, shutdown and some transients</a:t>
            </a:r>
            <a:endParaRPr lang="en-US" sz="1800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DCD69-14A0-C584-EB0D-03C3DB83E187}"/>
              </a:ext>
            </a:extLst>
          </p:cNvPr>
          <p:cNvSpPr txBox="1">
            <a:spLocks/>
          </p:cNvSpPr>
          <p:nvPr/>
        </p:nvSpPr>
        <p:spPr>
          <a:xfrm>
            <a:off x="438912" y="521208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Mounting of Stirling Generators at Reactor Upper Plenum – Technical Risk Reduction</a:t>
            </a:r>
          </a:p>
        </p:txBody>
      </p:sp>
    </p:spTree>
    <p:extLst>
      <p:ext uri="{BB962C8B-B14F-4D97-AF65-F5344CB8AC3E}">
        <p14:creationId xmlns:p14="http://schemas.microsoft.com/office/powerpoint/2010/main" val="1147307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MARVEL Thermal Hydraulic Prototype - PCAT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5DC04A-6E7D-6F3A-B3C9-943568790F1C}"/>
              </a:ext>
            </a:extLst>
          </p:cNvPr>
          <p:cNvGrpSpPr/>
          <p:nvPr/>
        </p:nvGrpSpPr>
        <p:grpSpPr>
          <a:xfrm>
            <a:off x="1482006" y="4738222"/>
            <a:ext cx="2767082" cy="2012625"/>
            <a:chOff x="1828516" y="4747847"/>
            <a:chExt cx="2767082" cy="20126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4B18756-42FD-8995-B539-522218C82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516" y="4747847"/>
              <a:ext cx="2767082" cy="176585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BC1811-1FD3-5CC2-90F0-918415E0A38F}"/>
                </a:ext>
              </a:extLst>
            </p:cNvPr>
            <p:cNvSpPr txBox="1"/>
            <p:nvPr/>
          </p:nvSpPr>
          <p:spPr>
            <a:xfrm>
              <a:off x="1953445" y="6514251"/>
              <a:ext cx="2517224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Arial"/>
                  <a:cs typeface="Arial"/>
                </a:rPr>
                <a:t>NaK flow measurements through 4 loops</a:t>
              </a:r>
              <a:endParaRPr lang="en-US" sz="100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9B21C74-AA0D-670C-B5F2-79C1C518F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652" y="883478"/>
            <a:ext cx="6046304" cy="628926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FF1768-2B23-C535-0194-D488BEDBDDD2}"/>
              </a:ext>
            </a:extLst>
          </p:cNvPr>
          <p:cNvSpPr txBox="1">
            <a:spLocks/>
          </p:cNvSpPr>
          <p:nvPr/>
        </p:nvSpPr>
        <p:spPr>
          <a:xfrm>
            <a:off x="339768" y="1416460"/>
            <a:ext cx="6340164" cy="3231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345" indent="-347345" algn="l" rtl="0">
              <a:buFont typeface="Arial"/>
              <a:buChar char="•"/>
            </a:pPr>
            <a:r>
              <a:rPr lang="en-US" sz="1800" kern="1200">
                <a:latin typeface="Arial"/>
                <a:ea typeface="+mn-ea"/>
                <a:cs typeface="+mn-cs"/>
              </a:rPr>
              <a:t>Thermophysical twin of MARVEL</a:t>
            </a:r>
            <a:endParaRPr lang="en-US" sz="1800" kern="1200">
              <a:latin typeface="Arial"/>
              <a:cs typeface="Arial"/>
            </a:endParaRPr>
          </a:p>
          <a:p>
            <a:pPr marL="347345" indent="-347345" algn="l" rtl="0">
              <a:buFont typeface="Arial"/>
              <a:buChar char="•"/>
            </a:pPr>
            <a:r>
              <a:rPr lang="en-US" sz="1800" kern="1200">
                <a:latin typeface="Arial"/>
                <a:ea typeface="+mn-ea"/>
                <a:cs typeface="+mn-cs"/>
              </a:rPr>
              <a:t>Full-scale, electrically heated</a:t>
            </a:r>
            <a:endParaRPr lang="en-US" sz="1800" kern="1200">
              <a:latin typeface="Arial"/>
              <a:cs typeface="Arial"/>
            </a:endParaRPr>
          </a:p>
          <a:p>
            <a:pPr marL="347345" indent="-347345" algn="l" rtl="0">
              <a:buFont typeface="Arial"/>
              <a:buChar char="•"/>
            </a:pPr>
            <a:r>
              <a:rPr lang="en-US" sz="1800" kern="1200">
                <a:latin typeface="Arial"/>
                <a:ea typeface="+mn-ea"/>
                <a:cs typeface="+mn-cs"/>
              </a:rPr>
              <a:t>Data used to validate models, per NQA-1 </a:t>
            </a:r>
            <a:endParaRPr lang="en-US" sz="1800" kern="1200">
              <a:latin typeface="Arial"/>
              <a:cs typeface="Arial"/>
            </a:endParaRPr>
          </a:p>
          <a:p>
            <a:pPr marL="347345" indent="-347345" algn="l" rtl="0">
              <a:buFont typeface="Arial"/>
              <a:buChar char="•"/>
            </a:pPr>
            <a:r>
              <a:rPr lang="en-US" sz="1800" kern="1200">
                <a:latin typeface="Arial"/>
                <a:ea typeface="+mn-ea"/>
                <a:cs typeface="+mn-cs"/>
              </a:rPr>
              <a:t>Initial startup on September 19, 2023, with demonstration of natural circulation and power generation</a:t>
            </a:r>
            <a:endParaRPr lang="en-US" sz="1800" kern="1200">
              <a:latin typeface="Arial"/>
              <a:cs typeface="Arial"/>
            </a:endParaRPr>
          </a:p>
          <a:p>
            <a:pPr marL="347345" indent="-347345" algn="l" rtl="0">
              <a:buFont typeface="Arial"/>
              <a:buChar char="•"/>
            </a:pPr>
            <a:r>
              <a:rPr lang="en-US" sz="1800" kern="1200">
                <a:latin typeface="Arial"/>
                <a:ea typeface="+mn-ea"/>
                <a:cs typeface="+mn-cs"/>
              </a:rPr>
              <a:t>Paused testing due to Stirling engine coolant concern</a:t>
            </a:r>
            <a:endParaRPr lang="en-US" sz="1800" kern="1200">
              <a:latin typeface="Arial"/>
              <a:cs typeface="Arial"/>
            </a:endParaRPr>
          </a:p>
          <a:p>
            <a:pPr marL="347345" indent="-347345" algn="l" rtl="0">
              <a:buFont typeface="Arial"/>
              <a:buChar char="•"/>
            </a:pPr>
            <a:r>
              <a:rPr lang="en-US" sz="1800" kern="1200">
                <a:latin typeface="Arial"/>
                <a:ea typeface="+mn-ea"/>
                <a:cs typeface="+mn-cs"/>
              </a:rPr>
              <a:t>Three of the four Stirling engines failed due to freezing of intermediate coolant during pause</a:t>
            </a:r>
            <a:endParaRPr lang="en-US" sz="1800" kern="1200">
              <a:latin typeface="Arial"/>
              <a:cs typeface="Arial"/>
            </a:endParaRPr>
          </a:p>
          <a:p>
            <a:pPr marL="347345" indent="-347345" algn="l" rtl="0">
              <a:buFont typeface="Arial"/>
              <a:buChar char="•"/>
            </a:pPr>
            <a:r>
              <a:rPr lang="en-US" sz="1800" kern="1200">
                <a:latin typeface="Arial"/>
                <a:ea typeface="+mn-ea"/>
                <a:cs typeface="+mn-cs"/>
              </a:rPr>
              <a:t>Resume testing with engineering controls in place</a:t>
            </a:r>
            <a:endParaRPr lang="en-US" sz="1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3775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FY 24 Progress – MARVEL Fabrication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05750D-C433-FCAA-C681-054B40C7D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538" y="4822825"/>
            <a:ext cx="4121564" cy="2035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2A9F5E-F83B-1359-5711-76007C71F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487" y="1993115"/>
            <a:ext cx="2459384" cy="2583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BC31A3-017B-ACA5-136D-215A64A97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970" y="1255776"/>
            <a:ext cx="3266523" cy="258334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6CE4A8-1B08-D435-FE13-65D5756AF064}"/>
              </a:ext>
            </a:extLst>
          </p:cNvPr>
          <p:cNvSpPr txBox="1">
            <a:spLocks/>
          </p:cNvSpPr>
          <p:nvPr/>
        </p:nvSpPr>
        <p:spPr>
          <a:xfrm>
            <a:off x="622272" y="1581704"/>
            <a:ext cx="5735393" cy="4939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/>
              <a:t>Transferred all structural material and closed-out original fabricator contract.</a:t>
            </a:r>
            <a:endParaRPr lang="en-US" sz="1600"/>
          </a:p>
          <a:p>
            <a:pPr indent="-347472" algn="l"/>
            <a:r>
              <a:rPr lang="en-US" sz="1600" b="1"/>
              <a:t>Guard Vessel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Issued contract and staged all materials at vendor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Fabrication ~75% completed; on track for 09/13 completion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Weld Distortions- The items identified have all been resolved through the NCR process; strategies have discussed with the supplier to prevent re-occurrence. </a:t>
            </a:r>
          </a:p>
          <a:p>
            <a:pPr algn="l"/>
            <a:r>
              <a:rPr lang="en-US" sz="1600" b="1"/>
              <a:t>Primary Coolant System (PCS)</a:t>
            </a:r>
            <a:r>
              <a:rPr lang="en-US" sz="1600"/>
              <a:t>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Critical path; will be released as a limited funded contract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Bid is due back on August 26th with award shortly after, and shipment of structural material following. </a:t>
            </a:r>
          </a:p>
          <a:p>
            <a:pPr algn="l"/>
            <a:r>
              <a:rPr lang="en-US" sz="1600" b="1"/>
              <a:t>Reactor Support Frame (RFS)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RFP planned for FY25 Q1 release</a:t>
            </a:r>
          </a:p>
        </p:txBody>
      </p:sp>
    </p:spTree>
    <p:extLst>
      <p:ext uri="{BB962C8B-B14F-4D97-AF65-F5344CB8AC3E}">
        <p14:creationId xmlns:p14="http://schemas.microsoft.com/office/powerpoint/2010/main" val="1488985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Problems Encountered During Fabrication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25401F-A86D-936B-85AF-58FA63B51D2E}"/>
              </a:ext>
            </a:extLst>
          </p:cNvPr>
          <p:cNvSpPr txBox="1">
            <a:spLocks/>
          </p:cNvSpPr>
          <p:nvPr/>
        </p:nvSpPr>
        <p:spPr>
          <a:xfrm>
            <a:off x="838200" y="1708026"/>
            <a:ext cx="4363527" cy="45638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u="sng"/>
              <a:t>Weld Distortion Issues</a:t>
            </a:r>
          </a:p>
          <a:p>
            <a:pPr algn="l"/>
            <a:endParaRPr lang="en-US" sz="2000" b="1" u="sng"/>
          </a:p>
          <a:p>
            <a:pPr algn="l"/>
            <a:r>
              <a:rPr lang="en-US" sz="2000"/>
              <a:t>Throughout the project, the supplier has experienced weld distortion on several components. This can be attributed to excessive heat input and the absence of stiffeners, heat sinks or chill blocks. </a:t>
            </a:r>
          </a:p>
          <a:p>
            <a:pPr algn="l"/>
            <a:endParaRPr lang="en-US" sz="2000"/>
          </a:p>
          <a:p>
            <a:pPr algn="l"/>
            <a:r>
              <a:rPr lang="en-US" sz="2000"/>
              <a:t>The items identified have all been resolved through the NCR process. </a:t>
            </a:r>
          </a:p>
          <a:p>
            <a:pPr algn="l"/>
            <a:endParaRPr lang="en-US" sz="2000"/>
          </a:p>
          <a:p>
            <a:pPr algn="l"/>
            <a:r>
              <a:rPr lang="en-US" sz="2000"/>
              <a:t>Mitigation strategies have discussed with the supplier to prevent re-occurrence.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2E2ED-2CFE-BE84-3C5C-F236514CD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999" y="2114221"/>
            <a:ext cx="2890493" cy="3707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09AAF-A71B-C6E6-D293-6036E05B9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764" y="4196836"/>
            <a:ext cx="3264730" cy="2488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AD4F5F-49B3-17DF-59E0-C58BDF23B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445" y="1354417"/>
            <a:ext cx="2185367" cy="26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8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64047" y="214464"/>
            <a:ext cx="7964557" cy="110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A4C6B-2414-1B06-396F-A8DACA616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453" y="1468990"/>
            <a:ext cx="3962400" cy="2219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3E8EBD-8AC9-96ED-12DA-9378FD78A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702" y="3802970"/>
            <a:ext cx="3943350" cy="2628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AAED59-50C9-0D48-1F97-3B323017A711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1344E0-DADD-2778-098D-D25E3F775A6D}"/>
              </a:ext>
            </a:extLst>
          </p:cNvPr>
          <p:cNvSpPr txBox="1">
            <a:spLocks/>
          </p:cNvSpPr>
          <p:nvPr/>
        </p:nvSpPr>
        <p:spPr>
          <a:xfrm>
            <a:off x="438912" y="521208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MARVEL Value Statement for Public / End Users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9FBBF2B-3049-9D12-16D9-469FA15042BF}"/>
              </a:ext>
            </a:extLst>
          </p:cNvPr>
          <p:cNvSpPr txBox="1">
            <a:spLocks/>
          </p:cNvSpPr>
          <p:nvPr/>
        </p:nvSpPr>
        <p:spPr>
          <a:xfrm>
            <a:off x="557695" y="1501983"/>
            <a:ext cx="6823117" cy="4140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>
                <a:latin typeface="Arial"/>
                <a:cs typeface="Arial"/>
              </a:rPr>
              <a:t>Nuclear Energy is </a:t>
            </a:r>
            <a:r>
              <a:rPr lang="en-GB" sz="1800" b="1" u="sng">
                <a:latin typeface="Arial"/>
                <a:cs typeface="Arial"/>
              </a:rPr>
              <a:t>new</a:t>
            </a:r>
            <a:r>
              <a:rPr lang="en-GB" sz="1800" b="1">
                <a:latin typeface="Arial"/>
                <a:cs typeface="Arial"/>
              </a:rPr>
              <a:t> to microreactor entry market</a:t>
            </a:r>
            <a:endParaRPr lang="en-US" sz="1800" b="1">
              <a:latin typeface="Arial"/>
              <a:cs typeface="Arial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>
                <a:latin typeface="Arial"/>
                <a:cs typeface="Arial"/>
              </a:rPr>
              <a:t>Operation complexity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>
                <a:latin typeface="Arial"/>
                <a:cs typeface="Arial"/>
              </a:rPr>
              <a:t>Fear of colocation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>
                <a:latin typeface="Arial"/>
                <a:cs typeface="Arial"/>
              </a:rPr>
              <a:t>Training needs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>
                <a:latin typeface="Arial"/>
                <a:cs typeface="Arial"/>
              </a:rPr>
              <a:t>Reliability </a:t>
            </a:r>
          </a:p>
          <a:p>
            <a:pPr algn="l"/>
            <a:r>
              <a:rPr lang="en-GB" sz="1800" b="1">
                <a:latin typeface="Arial"/>
                <a:cs typeface="Arial"/>
              </a:rPr>
              <a:t>Customers reluctant to adopt microreactor technology unless they “see one” first (not willing to be the first in their backyard)</a:t>
            </a:r>
          </a:p>
          <a:p>
            <a:pPr algn="l"/>
            <a:r>
              <a:rPr lang="en-GB" sz="1800" b="1">
                <a:latin typeface="Arial"/>
                <a:cs typeface="Arial"/>
              </a:rPr>
              <a:t>Having no real test reactor is a barrier to market entry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>
                <a:latin typeface="Arial"/>
                <a:cs typeface="Arial"/>
              </a:rPr>
              <a:t>End users deem it necessary to “interact” with a microreactor prior to providing customer requirements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>
                <a:latin typeface="Arial"/>
                <a:cs typeface="Arial"/>
              </a:rPr>
              <a:t>End users unsure of technology potential prior to interaction </a:t>
            </a:r>
            <a:endParaRPr lang="en-US" sz="1800" b="1" u="sng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346357-4417-C7ED-D68D-20064497FC57}"/>
              </a:ext>
            </a:extLst>
          </p:cNvPr>
          <p:cNvSpPr txBox="1"/>
          <p:nvPr/>
        </p:nvSpPr>
        <p:spPr>
          <a:xfrm>
            <a:off x="1213044" y="5902886"/>
            <a:ext cx="5512417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MARVEL will be the first microreactor to achieve criticality to power end user applications</a:t>
            </a:r>
          </a:p>
        </p:txBody>
      </p:sp>
    </p:spTree>
    <p:extLst>
      <p:ext uri="{BB962C8B-B14F-4D97-AF65-F5344CB8AC3E}">
        <p14:creationId xmlns:p14="http://schemas.microsoft.com/office/powerpoint/2010/main" val="175086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39F9C1-811F-4FE5-A656-1616D6F16D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DOE MARVEL Microreactor - Status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1E5A99-86B7-4696-9D98-C28D48D148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1600" dirty="0"/>
              <a:t>IAEA SMR Conference</a:t>
            </a:r>
          </a:p>
          <a:p>
            <a:r>
              <a:rPr lang="en-GB" sz="1600" dirty="0"/>
              <a:t>John Jackson </a:t>
            </a:r>
          </a:p>
          <a:p>
            <a:r>
              <a:rPr lang="en-GB" sz="1600" dirty="0"/>
              <a:t>National Technical Director </a:t>
            </a:r>
          </a:p>
          <a:p>
            <a:r>
              <a:rPr lang="en-GB" sz="1600" dirty="0"/>
              <a:t>DOE-NE Microreactor Program</a:t>
            </a:r>
          </a:p>
          <a:p>
            <a:endParaRPr lang="en-GB" sz="1600" dirty="0"/>
          </a:p>
          <a:p>
            <a:r>
              <a:rPr lang="en-GB" sz="1600" dirty="0"/>
              <a:t>LRS # INL/CON-24-80711</a:t>
            </a:r>
          </a:p>
        </p:txBody>
      </p:sp>
    </p:spTree>
    <p:extLst>
      <p:ext uri="{BB962C8B-B14F-4D97-AF65-F5344CB8AC3E}">
        <p14:creationId xmlns:p14="http://schemas.microsoft.com/office/powerpoint/2010/main" val="1449761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E81834-1A99-A90C-DD06-CA21F1CCF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95" y="2475161"/>
            <a:ext cx="940101" cy="3863293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8E8EF7A8-D6FF-1EAE-D705-E739545CAC2C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>
                <a:solidFill>
                  <a:schemeClr val="bg1"/>
                </a:solidFill>
                <a:latin typeface="Arial"/>
                <a:cs typeface="Arial"/>
              </a:rPr>
              <a:t>Conceptual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 MARVEL Utilization Model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DBBAC04-2321-4082-92BF-F5405B7BF86A}"/>
              </a:ext>
            </a:extLst>
          </p:cNvPr>
          <p:cNvSpPr txBox="1"/>
          <p:nvPr/>
        </p:nvSpPr>
        <p:spPr>
          <a:xfrm>
            <a:off x="9088743" y="1998690"/>
            <a:ext cx="1428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</a:rPr>
              <a:t>Electricity Users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566AE8C7-62B7-CDFE-0759-10CF0F944F77}"/>
              </a:ext>
            </a:extLst>
          </p:cNvPr>
          <p:cNvGrpSpPr/>
          <p:nvPr/>
        </p:nvGrpSpPr>
        <p:grpSpPr>
          <a:xfrm>
            <a:off x="7648886" y="1992564"/>
            <a:ext cx="4103560" cy="4269991"/>
            <a:chOff x="7648886" y="1992564"/>
            <a:chExt cx="4103560" cy="4269991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DC01548-EDAC-4510-C50F-E9BBE0723B2A}"/>
                </a:ext>
              </a:extLst>
            </p:cNvPr>
            <p:cNvSpPr/>
            <p:nvPr/>
          </p:nvSpPr>
          <p:spPr>
            <a:xfrm>
              <a:off x="7648886" y="1992564"/>
              <a:ext cx="4103560" cy="4234792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E62A69B-050E-B343-C29E-658637A6408A}"/>
                </a:ext>
              </a:extLst>
            </p:cNvPr>
            <p:cNvSpPr/>
            <p:nvPr/>
          </p:nvSpPr>
          <p:spPr>
            <a:xfrm>
              <a:off x="7670770" y="1997831"/>
              <a:ext cx="1497833" cy="1525504"/>
            </a:xfrm>
            <a:prstGeom prst="rect">
              <a:avLst/>
            </a:prstGeom>
            <a:solidFill>
              <a:srgbClr val="92D050">
                <a:alpha val="378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E20014C-C516-4685-A238-53F5BC4B762C}"/>
                </a:ext>
              </a:extLst>
            </p:cNvPr>
            <p:cNvSpPr txBox="1"/>
            <p:nvPr/>
          </p:nvSpPr>
          <p:spPr>
            <a:xfrm>
              <a:off x="7892213" y="3092927"/>
              <a:ext cx="1066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Containerized Supercomputer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FD6ACA66-291F-04E8-4BD3-5E83FC94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9339" y="2328820"/>
              <a:ext cx="1312717" cy="678312"/>
            </a:xfrm>
            <a:prstGeom prst="rect">
              <a:avLst/>
            </a:prstGeom>
          </p:spPr>
        </p:pic>
        <p:pic>
          <p:nvPicPr>
            <p:cNvPr id="72" name="Picture 14" descr="Box, gaming, question mark, surprise icon">
              <a:extLst>
                <a:ext uri="{FF2B5EF4-FFF2-40B4-BE49-F238E27FC236}">
                  <a16:creationId xmlns:a16="http://schemas.microsoft.com/office/drawing/2014/main" id="{EE0FA121-4DC8-E7F6-D60E-6EDBCE94D4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5715" y="4123519"/>
              <a:ext cx="490691" cy="452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4" descr="Box, gaming, question mark, surprise icon">
              <a:extLst>
                <a:ext uri="{FF2B5EF4-FFF2-40B4-BE49-F238E27FC236}">
                  <a16:creationId xmlns:a16="http://schemas.microsoft.com/office/drawing/2014/main" id="{6C0CCA7B-A9D7-0554-60A4-6AE2800812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9946" y="4117233"/>
              <a:ext cx="490691" cy="452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83AEA8B-6684-6963-D608-B88A4CF771F4}"/>
                </a:ext>
              </a:extLst>
            </p:cNvPr>
            <p:cNvSpPr txBox="1"/>
            <p:nvPr/>
          </p:nvSpPr>
          <p:spPr>
            <a:xfrm>
              <a:off x="8176040" y="4419490"/>
              <a:ext cx="7513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Thermal Storage</a:t>
              </a:r>
            </a:p>
          </p:txBody>
        </p:sp>
        <p:pic>
          <p:nvPicPr>
            <p:cNvPr id="75" name="Picture 16" descr="Principle of thermal storage in concrete | Download Scientific Diagram">
              <a:extLst>
                <a:ext uri="{FF2B5EF4-FFF2-40B4-BE49-F238E27FC236}">
                  <a16:creationId xmlns:a16="http://schemas.microsoft.com/office/drawing/2014/main" id="{84A3F763-F2DB-6F73-8A67-9107BB6B0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998" y="3885956"/>
              <a:ext cx="1453408" cy="506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8" descr="Agritecture, Growing Upwards | Star citizen, Biodome, Space city">
              <a:extLst>
                <a:ext uri="{FF2B5EF4-FFF2-40B4-BE49-F238E27FC236}">
                  <a16:creationId xmlns:a16="http://schemas.microsoft.com/office/drawing/2014/main" id="{6CDD45EE-DCF4-12E0-3A43-8769A3C3E0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909" y="4953986"/>
              <a:ext cx="1411587" cy="714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8322EF8-8511-711E-974F-CCADF434F8A4}"/>
                </a:ext>
              </a:extLst>
            </p:cNvPr>
            <p:cNvSpPr txBox="1"/>
            <p:nvPr/>
          </p:nvSpPr>
          <p:spPr>
            <a:xfrm>
              <a:off x="8176040" y="5694840"/>
              <a:ext cx="7513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Bio dome</a:t>
              </a:r>
            </a:p>
          </p:txBody>
        </p:sp>
        <p:pic>
          <p:nvPicPr>
            <p:cNvPr id="78" name="Picture 14" descr="Box, gaming, question mark, surprise icon">
              <a:extLst>
                <a:ext uri="{FF2B5EF4-FFF2-40B4-BE49-F238E27FC236}">
                  <a16:creationId xmlns:a16="http://schemas.microsoft.com/office/drawing/2014/main" id="{399DA8E5-231C-A3A3-55DC-A9119F17F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4181" y="5127188"/>
              <a:ext cx="490691" cy="452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4" descr="Box, gaming, question mark, surprise icon">
              <a:extLst>
                <a:ext uri="{FF2B5EF4-FFF2-40B4-BE49-F238E27FC236}">
                  <a16:creationId xmlns:a16="http://schemas.microsoft.com/office/drawing/2014/main" id="{7E4228CB-A071-EA9F-FCF3-59695479AB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7022" y="5140498"/>
              <a:ext cx="490691" cy="452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16EC19C-8185-9A15-958B-7EA2CDC29EC9}"/>
                </a:ext>
              </a:extLst>
            </p:cNvPr>
            <p:cNvSpPr txBox="1"/>
            <p:nvPr/>
          </p:nvSpPr>
          <p:spPr>
            <a:xfrm>
              <a:off x="9088743" y="3558048"/>
              <a:ext cx="14284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FF0000"/>
                  </a:solidFill>
                </a:rPr>
                <a:t>Heat Users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D370D7E-E3FD-2D15-DD46-DCEC14C18A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61269" y="3514383"/>
              <a:ext cx="4091177" cy="17047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E7ECB292-6AE3-40D4-9CAF-62B2D1501FB1}"/>
                </a:ext>
              </a:extLst>
            </p:cNvPr>
            <p:cNvCxnSpPr>
              <a:cxnSpLocks/>
              <a:endCxn id="84" idx="0"/>
            </p:cNvCxnSpPr>
            <p:nvPr/>
          </p:nvCxnSpPr>
          <p:spPr>
            <a:xfrm>
              <a:off x="8400502" y="2186725"/>
              <a:ext cx="2544857" cy="456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Picture 14" descr="Box, gaming, question mark, surprise icon">
              <a:extLst>
                <a:ext uri="{FF2B5EF4-FFF2-40B4-BE49-F238E27FC236}">
                  <a16:creationId xmlns:a16="http://schemas.microsoft.com/office/drawing/2014/main" id="{2C2DB476-07E2-F084-2D0F-43A252DAD0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0012" y="2643604"/>
              <a:ext cx="490691" cy="452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14" descr="Box, gaming, question mark, surprise icon">
              <a:extLst>
                <a:ext uri="{FF2B5EF4-FFF2-40B4-BE49-F238E27FC236}">
                  <a16:creationId xmlns:a16="http://schemas.microsoft.com/office/drawing/2014/main" id="{112C7D8E-0922-DEBD-586D-9A5E430B8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4181" y="2620383"/>
              <a:ext cx="490691" cy="452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A4EBA5A-E098-4818-2EF0-F39D99F974FE}"/>
                </a:ext>
              </a:extLst>
            </p:cNvPr>
            <p:cNvSpPr txBox="1"/>
            <p:nvPr/>
          </p:nvSpPr>
          <p:spPr>
            <a:xfrm>
              <a:off x="7850346" y="5954778"/>
              <a:ext cx="1264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>
                      <a:lumMod val="65000"/>
                    </a:schemeClr>
                  </a:solidFill>
                </a:rPr>
                <a:t>Consumption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EFD3CF7-55C4-D0D8-7F91-81A5AAED156A}"/>
              </a:ext>
            </a:extLst>
          </p:cNvPr>
          <p:cNvGrpSpPr/>
          <p:nvPr/>
        </p:nvGrpSpPr>
        <p:grpSpPr>
          <a:xfrm>
            <a:off x="3896408" y="1280210"/>
            <a:ext cx="7964646" cy="718480"/>
            <a:chOff x="3896408" y="1280210"/>
            <a:chExt cx="7964646" cy="7184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CB2548-1F03-2B0D-EB4B-1AA97C90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96408" y="1280210"/>
              <a:ext cx="984892" cy="34567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62BD8FB-F390-9191-209E-D72B4B30D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19188" y="1280210"/>
              <a:ext cx="825011" cy="34567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9E6A1A6-B279-74C2-63DD-76993A189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3121" y="1280210"/>
              <a:ext cx="825011" cy="34567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CEDDBCB-729D-43F7-80FD-F50B86E18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97225" y="1280210"/>
              <a:ext cx="825011" cy="34567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B9FF156-A118-F014-283A-333A2F3B5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47446" y="1299335"/>
              <a:ext cx="696393" cy="263966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7FEEF8F-274C-0A14-A148-20A38D2E7B92}"/>
                </a:ext>
              </a:extLst>
            </p:cNvPr>
            <p:cNvSpPr txBox="1"/>
            <p:nvPr/>
          </p:nvSpPr>
          <p:spPr>
            <a:xfrm>
              <a:off x="4425671" y="1576352"/>
              <a:ext cx="7513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Assets by INL $$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2252F73-1C43-6217-4999-EA88A88D380C}"/>
                </a:ext>
              </a:extLst>
            </p:cNvPr>
            <p:cNvSpPr txBox="1"/>
            <p:nvPr/>
          </p:nvSpPr>
          <p:spPr>
            <a:xfrm>
              <a:off x="6627403" y="1576352"/>
              <a:ext cx="7513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Assets by Public $$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6C62F28-0829-A2D6-65E3-E0FCE647B37E}"/>
                </a:ext>
              </a:extLst>
            </p:cNvPr>
            <p:cNvSpPr txBox="1"/>
            <p:nvPr/>
          </p:nvSpPr>
          <p:spPr>
            <a:xfrm>
              <a:off x="9794449" y="1576352"/>
              <a:ext cx="846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Private  Incubator $$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D27FF75-1A8C-C3D4-A6B8-E7D6FD1FA246}"/>
                </a:ext>
              </a:extLst>
            </p:cNvPr>
            <p:cNvSpPr txBox="1"/>
            <p:nvPr/>
          </p:nvSpPr>
          <p:spPr>
            <a:xfrm>
              <a:off x="8423272" y="1653297"/>
              <a:ext cx="11020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Public-Private $$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9D61FA3-A191-9F9E-7DA6-67D49758CD46}"/>
                </a:ext>
              </a:extLst>
            </p:cNvPr>
            <p:cNvSpPr txBox="1"/>
            <p:nvPr/>
          </p:nvSpPr>
          <p:spPr>
            <a:xfrm>
              <a:off x="11109730" y="1653297"/>
              <a:ext cx="7513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Private $$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3AF84049-8570-ADDC-F633-67BD9468E003}"/>
                </a:ext>
              </a:extLst>
            </p:cNvPr>
            <p:cNvCxnSpPr>
              <a:stCxn id="19" idx="2"/>
              <a:endCxn id="54" idx="0"/>
            </p:cNvCxnSpPr>
            <p:nvPr/>
          </p:nvCxnSpPr>
          <p:spPr>
            <a:xfrm>
              <a:off x="6631694" y="1625883"/>
              <a:ext cx="4742" cy="3728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9CCF0456-0EC8-3A19-BDBE-48BEB4BA4FE2}"/>
                </a:ext>
              </a:extLst>
            </p:cNvPr>
            <p:cNvCxnSpPr>
              <a:cxnSpLocks/>
              <a:stCxn id="18" idx="2"/>
              <a:endCxn id="55" idx="0"/>
            </p:cNvCxnSpPr>
            <p:nvPr/>
          </p:nvCxnSpPr>
          <p:spPr>
            <a:xfrm flipH="1">
              <a:off x="4387411" y="1625883"/>
              <a:ext cx="1443" cy="3728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333B92CF-B15A-6309-1901-5878FE48B560}"/>
                </a:ext>
              </a:extLst>
            </p:cNvPr>
            <p:cNvCxnSpPr>
              <a:cxnSpLocks/>
              <a:stCxn id="20" idx="2"/>
              <a:endCxn id="69" idx="0"/>
            </p:cNvCxnSpPr>
            <p:nvPr/>
          </p:nvCxnSpPr>
          <p:spPr>
            <a:xfrm>
              <a:off x="8415627" y="1625883"/>
              <a:ext cx="4060" cy="3719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65840DE-5E38-0868-0F71-D9D0014DC1B8}"/>
                </a:ext>
              </a:extLst>
            </p:cNvPr>
            <p:cNvCxnSpPr>
              <a:cxnSpLocks/>
              <a:stCxn id="26" idx="2"/>
              <a:endCxn id="80" idx="0"/>
            </p:cNvCxnSpPr>
            <p:nvPr/>
          </p:nvCxnSpPr>
          <p:spPr>
            <a:xfrm>
              <a:off x="9795643" y="1563301"/>
              <a:ext cx="7340" cy="4353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FB99F2EE-EC09-F0C3-144F-AB53B36ECB03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11109731" y="1625883"/>
              <a:ext cx="0" cy="3666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1E540FA-6EAD-CB1B-A478-7B8F82EFA244}"/>
              </a:ext>
            </a:extLst>
          </p:cNvPr>
          <p:cNvGrpSpPr/>
          <p:nvPr/>
        </p:nvGrpSpPr>
        <p:grpSpPr>
          <a:xfrm>
            <a:off x="2793465" y="1982787"/>
            <a:ext cx="4728162" cy="4874426"/>
            <a:chOff x="2793465" y="1982787"/>
            <a:chExt cx="4728162" cy="487442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F7B8675-7692-0EAE-03C8-7081BB6B2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91725" y="6512423"/>
              <a:ext cx="1029331" cy="34479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C15E2A-9557-9201-5733-EFC05ACCB4D1}"/>
                </a:ext>
              </a:extLst>
            </p:cNvPr>
            <p:cNvSpPr/>
            <p:nvPr/>
          </p:nvSpPr>
          <p:spPr>
            <a:xfrm>
              <a:off x="2793465" y="1982787"/>
              <a:ext cx="4728162" cy="4249224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4F262F-D716-33FB-9B3E-AAD9B3D0D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0408"/>
            <a:stretch/>
          </p:blipFill>
          <p:spPr>
            <a:xfrm>
              <a:off x="3284776" y="5348109"/>
              <a:ext cx="916622" cy="44156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F841C5-3E34-CD1C-6176-DB0BADE1D948}"/>
                </a:ext>
              </a:extLst>
            </p:cNvPr>
            <p:cNvSpPr/>
            <p:nvPr/>
          </p:nvSpPr>
          <p:spPr>
            <a:xfrm>
              <a:off x="2810652" y="3531488"/>
              <a:ext cx="2985726" cy="2695868"/>
            </a:xfrm>
            <a:prstGeom prst="rect">
              <a:avLst/>
            </a:prstGeom>
            <a:solidFill>
              <a:srgbClr val="92D050">
                <a:alpha val="378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0B7887-DB2A-4CF5-3E4A-BFC6689B90FC}"/>
                </a:ext>
              </a:extLst>
            </p:cNvPr>
            <p:cNvSpPr txBox="1"/>
            <p:nvPr/>
          </p:nvSpPr>
          <p:spPr>
            <a:xfrm>
              <a:off x="4886655" y="4787233"/>
              <a:ext cx="862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High Grade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eat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FEE7CF-6EE3-5376-390A-8F7E22395560}"/>
                </a:ext>
              </a:extLst>
            </p:cNvPr>
            <p:cNvSpPr txBox="1"/>
            <p:nvPr/>
          </p:nvSpPr>
          <p:spPr>
            <a:xfrm>
              <a:off x="4041108" y="4183400"/>
              <a:ext cx="942059" cy="41348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</a:rPr>
                <a:t>Microgrid Inverter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73328C-79E9-DE31-BF16-1C9DAA4C7FF1}"/>
                </a:ext>
              </a:extLst>
            </p:cNvPr>
            <p:cNvSpPr txBox="1"/>
            <p:nvPr/>
          </p:nvSpPr>
          <p:spPr>
            <a:xfrm>
              <a:off x="4041108" y="5118848"/>
              <a:ext cx="942059" cy="24622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</a:rPr>
                <a:t>HGHES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0FC919-EAE8-B4FB-C290-13369C0784FE}"/>
                </a:ext>
              </a:extLst>
            </p:cNvPr>
            <p:cNvCxnSpPr>
              <a:cxnSpLocks/>
            </p:cNvCxnSpPr>
            <p:nvPr/>
          </p:nvCxnSpPr>
          <p:spPr>
            <a:xfrm>
              <a:off x="5796378" y="2238089"/>
              <a:ext cx="0" cy="3928327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4" descr="Hydrogen Storage Tanks Icon - Download in Colored Outline Style">
              <a:extLst>
                <a:ext uri="{FF2B5EF4-FFF2-40B4-BE49-F238E27FC236}">
                  <a16:creationId xmlns:a16="http://schemas.microsoft.com/office/drawing/2014/main" id="{AF837FB4-96A3-DEC9-CBB3-C7CF228BD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540" y="3851858"/>
              <a:ext cx="662675" cy="543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Nel ASA Awarded world's largest hydrogen electrolyser fueling station">
              <a:extLst>
                <a:ext uri="{FF2B5EF4-FFF2-40B4-BE49-F238E27FC236}">
                  <a16:creationId xmlns:a16="http://schemas.microsoft.com/office/drawing/2014/main" id="{8AC6A125-523B-D4C3-4FD2-E61B8BBEA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62393" y="3030325"/>
              <a:ext cx="611190" cy="523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AA0D636-EA2C-DFBB-8E1F-8B4AB0991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8081" b="100000" l="0" r="100000">
                          <a14:foregroundMark x1="22549" y1="9091" x2="22549" y2="9091"/>
                          <a14:foregroundMark x1="50000" y1="54545" x2="50000" y2="545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2404" y="3123333"/>
              <a:ext cx="273965" cy="248383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110E32C-8119-8B94-879B-31A74E16B2BA}"/>
                </a:ext>
              </a:extLst>
            </p:cNvPr>
            <p:cNvCxnSpPr>
              <a:cxnSpLocks/>
              <a:stCxn id="22" idx="2"/>
              <a:endCxn id="21" idx="0"/>
            </p:cNvCxnSpPr>
            <p:nvPr/>
          </p:nvCxnSpPr>
          <p:spPr>
            <a:xfrm>
              <a:off x="6467988" y="3554088"/>
              <a:ext cx="1890" cy="2977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3530D45-379F-87D8-8469-DFDDB3741BA6}"/>
                </a:ext>
              </a:extLst>
            </p:cNvPr>
            <p:cNvCxnSpPr>
              <a:cxnSpLocks/>
              <a:stCxn id="51" idx="0"/>
              <a:endCxn id="21" idx="2"/>
            </p:cNvCxnSpPr>
            <p:nvPr/>
          </p:nvCxnSpPr>
          <p:spPr>
            <a:xfrm flipH="1" flipV="1">
              <a:off x="6469878" y="4395160"/>
              <a:ext cx="4803" cy="2996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49A7C4D-D5B6-0445-F466-28FF6C0A7E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0652" y="3531487"/>
              <a:ext cx="2953563" cy="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607BD664-12EC-B77B-6FCE-632B4AAF34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3884" y="2508122"/>
              <a:ext cx="850367" cy="589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0" descr="Wind Turbine transparent PNG - StickPNG">
              <a:extLst>
                <a:ext uri="{FF2B5EF4-FFF2-40B4-BE49-F238E27FC236}">
                  <a16:creationId xmlns:a16="http://schemas.microsoft.com/office/drawing/2014/main" id="{EEE5A811-C136-037E-AC30-DD0A8308E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021" y="2210534"/>
              <a:ext cx="1052356" cy="862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2" descr="Levelized Cost of Energy for Lithium-Ion Batteries Is Plummeting. | e-mc2.gr">
              <a:extLst>
                <a:ext uri="{FF2B5EF4-FFF2-40B4-BE49-F238E27FC236}">
                  <a16:creationId xmlns:a16="http://schemas.microsoft.com/office/drawing/2014/main" id="{FD9FBFC8-D052-B564-7F17-7949223035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7790" y="2662541"/>
              <a:ext cx="1135449" cy="542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BF48ED1-EEC4-70A0-A7B8-F341625387B2}"/>
                </a:ext>
              </a:extLst>
            </p:cNvPr>
            <p:cNvSpPr txBox="1"/>
            <p:nvPr/>
          </p:nvSpPr>
          <p:spPr>
            <a:xfrm>
              <a:off x="2984042" y="3170309"/>
              <a:ext cx="8456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Solar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6D8183-2451-8FD4-5285-DC89E82449BF}"/>
                </a:ext>
              </a:extLst>
            </p:cNvPr>
            <p:cNvSpPr txBox="1"/>
            <p:nvPr/>
          </p:nvSpPr>
          <p:spPr>
            <a:xfrm>
              <a:off x="3878730" y="3167019"/>
              <a:ext cx="8456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Wind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C4C4BE7-242C-1D6A-D243-73E0035256BC}"/>
                </a:ext>
              </a:extLst>
            </p:cNvPr>
            <p:cNvSpPr txBox="1"/>
            <p:nvPr/>
          </p:nvSpPr>
          <p:spPr>
            <a:xfrm>
              <a:off x="4746644" y="3164192"/>
              <a:ext cx="8456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Battery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FAF38C-2DCC-8284-3B1B-C5358F6ACFFF}"/>
                </a:ext>
              </a:extLst>
            </p:cNvPr>
            <p:cNvSpPr txBox="1"/>
            <p:nvPr/>
          </p:nvSpPr>
          <p:spPr>
            <a:xfrm>
              <a:off x="6138540" y="2754970"/>
              <a:ext cx="10638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H2 </a:t>
              </a:r>
              <a:r>
                <a:rPr lang="en-US" sz="1000" err="1"/>
                <a:t>Electrolyzer</a:t>
              </a:r>
              <a:endParaRPr lang="en-US" sz="10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65A86B3-7A71-6A53-11A5-D07C78247B47}"/>
                </a:ext>
              </a:extLst>
            </p:cNvPr>
            <p:cNvSpPr txBox="1"/>
            <p:nvPr/>
          </p:nvSpPr>
          <p:spPr>
            <a:xfrm>
              <a:off x="6642351" y="3975779"/>
              <a:ext cx="8456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H2 Storage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6FCCA8F-8B2E-0D0A-1D18-C4E88196A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9017"/>
            <a:stretch/>
          </p:blipFill>
          <p:spPr>
            <a:xfrm>
              <a:off x="6019275" y="4694815"/>
              <a:ext cx="910811" cy="51986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8F824E8-8E92-2530-9A03-6D110244A9E0}"/>
                </a:ext>
              </a:extLst>
            </p:cNvPr>
            <p:cNvSpPr txBox="1"/>
            <p:nvPr/>
          </p:nvSpPr>
          <p:spPr>
            <a:xfrm>
              <a:off x="6074932" y="5196589"/>
              <a:ext cx="9719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H2 Generation from Heat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A091751-B537-A143-92AE-DB4C3062D36F}"/>
                </a:ext>
              </a:extLst>
            </p:cNvPr>
            <p:cNvSpPr txBox="1"/>
            <p:nvPr/>
          </p:nvSpPr>
          <p:spPr>
            <a:xfrm>
              <a:off x="4859829" y="5284442"/>
              <a:ext cx="916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Low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4020202020204" pitchFamily="34" charset="0"/>
                  <a:cs typeface="Arial Narrow" panose="020B0604020202020204" pitchFamily="34" charset="0"/>
                </a:rPr>
                <a:t> Grade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4020202020204" pitchFamily="34" charset="0"/>
                  <a:cs typeface="Arial Narrow" panose="020B0604020202020204" pitchFamily="34" charset="0"/>
                </a:rPr>
                <a:t>Heat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D298332-4ED9-99C0-68A4-95D9A26FEE3C}"/>
                </a:ext>
              </a:extLst>
            </p:cNvPr>
            <p:cNvSpPr txBox="1"/>
            <p:nvPr/>
          </p:nvSpPr>
          <p:spPr>
            <a:xfrm>
              <a:off x="5796378" y="1998690"/>
              <a:ext cx="16801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B050"/>
                  </a:solidFill>
                </a:rPr>
                <a:t>Hydrogen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843CA06-8FDD-90C8-BA28-6EAD3F71906D}"/>
                </a:ext>
              </a:extLst>
            </p:cNvPr>
            <p:cNvSpPr txBox="1"/>
            <p:nvPr/>
          </p:nvSpPr>
          <p:spPr>
            <a:xfrm>
              <a:off x="3284776" y="1998690"/>
              <a:ext cx="2205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B050"/>
                  </a:solidFill>
                </a:rPr>
                <a:t>Renewables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467576B-F02E-C781-5A0B-A1A7A1D68835}"/>
                </a:ext>
              </a:extLst>
            </p:cNvPr>
            <p:cNvSpPr txBox="1"/>
            <p:nvPr/>
          </p:nvSpPr>
          <p:spPr>
            <a:xfrm>
              <a:off x="3190291" y="3548881"/>
              <a:ext cx="2434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B050"/>
                  </a:solidFill>
                </a:rPr>
                <a:t>Microreactor-Microgrid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5987D2F-AB10-8A6D-6174-2B84657092C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740" y="5146547"/>
              <a:ext cx="703266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13A926A-62C5-48AA-681C-6BA9E234229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740" y="5317001"/>
              <a:ext cx="70326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F8EF8370-901E-97D6-B806-91E49C33086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740" y="4375910"/>
              <a:ext cx="703266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8D87AF4-19F3-6750-6B50-07BD9E7F628B}"/>
                </a:ext>
              </a:extLst>
            </p:cNvPr>
            <p:cNvSpPr txBox="1"/>
            <p:nvPr/>
          </p:nvSpPr>
          <p:spPr>
            <a:xfrm>
              <a:off x="4980743" y="4101432"/>
              <a:ext cx="6745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Electricity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51DE230-958B-368F-63BA-32A2EC952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974685" y="3979787"/>
              <a:ext cx="1298288" cy="1650646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E50C779-412B-01CF-118F-CFF3F44A0A73}"/>
                </a:ext>
              </a:extLst>
            </p:cNvPr>
            <p:cNvSpPr txBox="1"/>
            <p:nvPr/>
          </p:nvSpPr>
          <p:spPr>
            <a:xfrm>
              <a:off x="6200884" y="5954778"/>
              <a:ext cx="1264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>
                      <a:lumMod val="65000"/>
                    </a:schemeClr>
                  </a:solidFill>
                </a:rPr>
                <a:t>Generation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AD97544C-6706-EC3C-8465-82C9D2D5F387}"/>
                </a:ext>
              </a:extLst>
            </p:cNvPr>
            <p:cNvSpPr txBox="1"/>
            <p:nvPr/>
          </p:nvSpPr>
          <p:spPr>
            <a:xfrm>
              <a:off x="4229572" y="6274445"/>
              <a:ext cx="12643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Assets by Public $$</a:t>
              </a:r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461FD5DA-90A1-166B-6470-8193C289846E}"/>
                </a:ext>
              </a:extLst>
            </p:cNvPr>
            <p:cNvCxnSpPr>
              <a:stCxn id="40" idx="0"/>
              <a:endCxn id="4" idx="2"/>
            </p:cNvCxnSpPr>
            <p:nvPr/>
          </p:nvCxnSpPr>
          <p:spPr>
            <a:xfrm flipH="1" flipV="1">
              <a:off x="4303515" y="6227356"/>
              <a:ext cx="2876" cy="2850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84CAF90A-02A4-A749-1315-35AA6BBCEBE1}"/>
              </a:ext>
            </a:extLst>
          </p:cNvPr>
          <p:cNvSpPr txBox="1"/>
          <p:nvPr/>
        </p:nvSpPr>
        <p:spPr>
          <a:xfrm>
            <a:off x="1543784" y="3405115"/>
            <a:ext cx="1264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R&amp;D by Private $$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68D9560-95CB-FAB0-1F54-8204D044E611}"/>
              </a:ext>
            </a:extLst>
          </p:cNvPr>
          <p:cNvSpPr txBox="1"/>
          <p:nvPr/>
        </p:nvSpPr>
        <p:spPr>
          <a:xfrm>
            <a:off x="1543784" y="4436652"/>
            <a:ext cx="1264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R&amp;D by Private $$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B862637-95CF-9E22-64F1-FF22077B0CC9}"/>
              </a:ext>
            </a:extLst>
          </p:cNvPr>
          <p:cNvSpPr txBox="1"/>
          <p:nvPr/>
        </p:nvSpPr>
        <p:spPr>
          <a:xfrm>
            <a:off x="1543784" y="5326018"/>
            <a:ext cx="1264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R&amp;D by Private $$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DA993C53-80B8-DD51-1DAD-3F6778028210}"/>
              </a:ext>
            </a:extLst>
          </p:cNvPr>
          <p:cNvCxnSpPr>
            <a:cxnSpLocks/>
            <a:stCxn id="146" idx="3"/>
          </p:cNvCxnSpPr>
          <p:nvPr/>
        </p:nvCxnSpPr>
        <p:spPr>
          <a:xfrm flipV="1">
            <a:off x="1577292" y="3620109"/>
            <a:ext cx="116148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0A59B89F-9717-B7DC-73B6-39F5F1F900AC}"/>
              </a:ext>
            </a:extLst>
          </p:cNvPr>
          <p:cNvCxnSpPr>
            <a:cxnSpLocks/>
            <a:stCxn id="148" idx="3"/>
          </p:cNvCxnSpPr>
          <p:nvPr/>
        </p:nvCxnSpPr>
        <p:spPr>
          <a:xfrm>
            <a:off x="1577292" y="4651579"/>
            <a:ext cx="1152906" cy="1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8BCA5117-237B-DF57-5A2F-922B9E303636}"/>
              </a:ext>
            </a:extLst>
          </p:cNvPr>
          <p:cNvCxnSpPr>
            <a:cxnSpLocks/>
          </p:cNvCxnSpPr>
          <p:nvPr/>
        </p:nvCxnSpPr>
        <p:spPr>
          <a:xfrm>
            <a:off x="1167319" y="5048655"/>
            <a:ext cx="1554571" cy="482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FC65B092-8EE4-271F-1E75-1B9F75E9E218}"/>
              </a:ext>
            </a:extLst>
          </p:cNvPr>
          <p:cNvSpPr txBox="1"/>
          <p:nvPr/>
        </p:nvSpPr>
        <p:spPr>
          <a:xfrm>
            <a:off x="280798" y="3327722"/>
            <a:ext cx="1296494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Microreactor Developers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A623E919-D05F-ABF9-1B25-6DDE9C681666}"/>
              </a:ext>
            </a:extLst>
          </p:cNvPr>
          <p:cNvSpPr txBox="1"/>
          <p:nvPr/>
        </p:nvSpPr>
        <p:spPr>
          <a:xfrm>
            <a:off x="280798" y="5352199"/>
            <a:ext cx="1296494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NEUP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35286F99-9794-E98D-AB65-4D6D5FFD53BC}"/>
              </a:ext>
            </a:extLst>
          </p:cNvPr>
          <p:cNvSpPr txBox="1"/>
          <p:nvPr/>
        </p:nvSpPr>
        <p:spPr>
          <a:xfrm>
            <a:off x="280798" y="4482302"/>
            <a:ext cx="1296494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DOE MRP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6F1EDDC6-5271-9A4F-0CAB-577723FBEA4A}"/>
              </a:ext>
            </a:extLst>
          </p:cNvPr>
          <p:cNvSpPr txBox="1"/>
          <p:nvPr/>
        </p:nvSpPr>
        <p:spPr>
          <a:xfrm>
            <a:off x="311683" y="2792037"/>
            <a:ext cx="1264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TRL</a:t>
            </a:r>
          </a:p>
        </p:txBody>
      </p:sp>
    </p:spTree>
    <p:extLst>
      <p:ext uri="{BB962C8B-B14F-4D97-AF65-F5344CB8AC3E}">
        <p14:creationId xmlns:p14="http://schemas.microsoft.com/office/powerpoint/2010/main" val="1549831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2BD6DFC-4280-4B0F-BEF6-7300C1764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129" y="1321560"/>
            <a:ext cx="10050403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1800" b="1"/>
              <a:t>Report:</a:t>
            </a:r>
            <a:endParaRPr lang="en-US"/>
          </a:p>
          <a:p>
            <a:pPr algn="l"/>
            <a:r>
              <a:rPr lang="en-GB" sz="1800">
                <a:latin typeface="Arial"/>
                <a:cs typeface="Arial"/>
              </a:rPr>
              <a:t>A. Abou-</a:t>
            </a:r>
            <a:r>
              <a:rPr lang="en-GB" sz="1800" err="1">
                <a:latin typeface="Arial"/>
                <a:cs typeface="Arial"/>
              </a:rPr>
              <a:t>Jaoude</a:t>
            </a:r>
            <a:r>
              <a:rPr lang="en-GB" sz="1800">
                <a:latin typeface="Arial"/>
                <a:cs typeface="Arial"/>
              </a:rPr>
              <a:t>, M. W. Patterson, “MARVEL Utilization Plan”, </a:t>
            </a:r>
            <a:br>
              <a:rPr lang="en-GB" sz="1800">
                <a:latin typeface="Arial"/>
                <a:cs typeface="Arial"/>
              </a:rPr>
            </a:br>
            <a:r>
              <a:rPr lang="en-GB" sz="1800">
                <a:latin typeface="Arial"/>
                <a:cs typeface="Arial"/>
              </a:rPr>
              <a:t>Idaho National Laboratory, INL/RPT-24-78261, June 2024, </a:t>
            </a:r>
            <a:r>
              <a:rPr lang="en-GB" sz="1800">
                <a:latin typeface="Arial"/>
                <a:cs typeface="Arial"/>
                <a:hlinkClick r:id="rId2"/>
              </a:rPr>
              <a:t>https://www.osti.gov/biblio/2371533</a:t>
            </a:r>
            <a:r>
              <a:rPr lang="en-GB" sz="1800">
                <a:latin typeface="Arial"/>
                <a:cs typeface="Arial"/>
              </a:rPr>
              <a:t> </a:t>
            </a:r>
            <a:endParaRPr lang="en-GB">
              <a:latin typeface="Arial"/>
              <a:cs typeface="Arial"/>
            </a:endParaRPr>
          </a:p>
          <a:p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MARVEL Utilization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28E5E4-08D1-2433-FA11-9AB2D59E96A6}"/>
              </a:ext>
            </a:extLst>
          </p:cNvPr>
          <p:cNvSpPr txBox="1"/>
          <p:nvPr/>
        </p:nvSpPr>
        <p:spPr>
          <a:xfrm>
            <a:off x="284392" y="2375169"/>
            <a:ext cx="53591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cs typeface="Arial"/>
              </a:rPr>
              <a:t>Conceptual MARVEL Applications: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68ED4B-0C9E-8A59-CF07-EFF19DBF3DD9}"/>
              </a:ext>
            </a:extLst>
          </p:cNvPr>
          <p:cNvSpPr txBox="1"/>
          <p:nvPr/>
        </p:nvSpPr>
        <p:spPr>
          <a:xfrm>
            <a:off x="9072216" y="2500845"/>
            <a:ext cx="328730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solidFill>
                  <a:srgbClr val="BD141A"/>
                </a:solidFill>
                <a:latin typeface="Arial"/>
                <a:cs typeface="Arial"/>
              </a:rPr>
              <a:t>And many more possibilities!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FAD513-5A9E-2335-FB1A-8503B7493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72" y="2433051"/>
            <a:ext cx="10839174" cy="478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33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2BD6DFC-4280-4B0F-BEF6-7300C1764B4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19539" y="1731964"/>
            <a:ext cx="5181600" cy="21181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r>
              <a:rPr lang="en-GB" b="1">
                <a:latin typeface="Arial"/>
                <a:cs typeface="Arial"/>
              </a:rPr>
              <a:t>Timeline | Engagement</a:t>
            </a:r>
            <a:endParaRPr lang="en-US"/>
          </a:p>
          <a:p>
            <a:pPr marL="0" indent="0" algn="l">
              <a:buNone/>
            </a:pPr>
            <a:r>
              <a:rPr lang="en-GB" sz="1400" b="1">
                <a:latin typeface="Arial"/>
                <a:cs typeface="Arial"/>
              </a:rPr>
              <a:t>When do you need to perform these tests? </a:t>
            </a:r>
            <a:endParaRPr lang="en-US">
              <a:latin typeface="Arial"/>
              <a:cs typeface="Arial"/>
            </a:endParaRPr>
          </a:p>
          <a:p>
            <a:pPr algn="l"/>
            <a:r>
              <a:rPr lang="en-GB" sz="1400">
                <a:latin typeface="Arial"/>
                <a:cs typeface="Arial"/>
              </a:rPr>
              <a:t>~CY27 Q3: Startup Testing &amp; Benchmarks</a:t>
            </a:r>
            <a:endParaRPr lang="en-GB">
              <a:latin typeface="Arial"/>
              <a:cs typeface="Arial"/>
            </a:endParaRPr>
          </a:p>
          <a:p>
            <a:pPr algn="l"/>
            <a:r>
              <a:rPr lang="en-GB" sz="1400">
                <a:latin typeface="Arial"/>
                <a:cs typeface="Arial"/>
              </a:rPr>
              <a:t>~CY28 Q1: Microgrid Applications</a:t>
            </a:r>
            <a:endParaRPr lang="en-GB">
              <a:latin typeface="Arial"/>
              <a:cs typeface="Arial"/>
            </a:endParaRPr>
          </a:p>
          <a:p>
            <a:pPr algn="l"/>
            <a:r>
              <a:rPr lang="en-GB" sz="1400">
                <a:latin typeface="Arial"/>
                <a:cs typeface="Arial"/>
              </a:rPr>
              <a:t>~CY28 Q3: I&amp;C and HMI</a:t>
            </a:r>
            <a:endParaRPr lang="en-GB">
              <a:latin typeface="Arial"/>
              <a:cs typeface="Arial"/>
            </a:endParaRPr>
          </a:p>
          <a:p>
            <a:pPr algn="l"/>
            <a:r>
              <a:rPr lang="en-GB" sz="1400">
                <a:latin typeface="Arial"/>
                <a:cs typeface="Arial"/>
              </a:rPr>
              <a:t>~CY28 Q4 &amp; Beyond: Heat Applications</a:t>
            </a:r>
            <a:endParaRPr lang="en-GB">
              <a:latin typeface="Arial"/>
              <a:cs typeface="Arial"/>
            </a:endParaRPr>
          </a:p>
          <a:p>
            <a:endParaRPr lang="en-GB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C1487D-C833-50F6-4F38-73B680A8E7F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10400" y="1731963"/>
            <a:ext cx="4453288" cy="490806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1200" b="1">
                <a:latin typeface="Arial" panose="020B0604020202020204" pitchFamily="34" charset="0"/>
                <a:cs typeface="Arial" panose="020B0604020202020204" pitchFamily="34" charset="0"/>
              </a:rPr>
              <a:t>DOE Programs | Funding </a:t>
            </a:r>
          </a:p>
          <a:p>
            <a:pPr marL="0" indent="0">
              <a:buNone/>
            </a:pPr>
            <a:r>
              <a:rPr lang="en-US" sz="5600" b="1">
                <a:latin typeface="Arial" panose="020B0604020202020204" pitchFamily="34" charset="0"/>
                <a:cs typeface="Arial" panose="020B0604020202020204" pitchFamily="34" charset="0"/>
              </a:rPr>
              <a:t>DOE Programs </a:t>
            </a:r>
          </a:p>
          <a:p>
            <a:r>
              <a:rPr lang="en-US" sz="5600">
                <a:latin typeface="Arial" panose="020B0604020202020204" pitchFamily="34" charset="0"/>
                <a:cs typeface="Arial" panose="020B0604020202020204" pitchFamily="34" charset="0"/>
              </a:rPr>
              <a:t>IES: combined nuclear heat &amp; electricity demo</a:t>
            </a:r>
          </a:p>
          <a:p>
            <a:r>
              <a:rPr lang="en-US" sz="5600">
                <a:latin typeface="Arial" panose="020B0604020202020204" pitchFamily="34" charset="0"/>
                <a:cs typeface="Arial" panose="020B0604020202020204" pitchFamily="34" charset="0"/>
              </a:rPr>
              <a:t>OE/NetZero: nuclear microgrid demo</a:t>
            </a:r>
          </a:p>
          <a:p>
            <a:r>
              <a:rPr lang="en-US" sz="5600">
                <a:latin typeface="Arial" panose="020B0604020202020204" pitchFamily="34" charset="0"/>
                <a:cs typeface="Arial" panose="020B0604020202020204" pitchFamily="34" charset="0"/>
              </a:rPr>
              <a:t>ASI: new sensors &amp; controls demo</a:t>
            </a:r>
          </a:p>
          <a:p>
            <a:r>
              <a:rPr lang="en-US" sz="5600">
                <a:latin typeface="Arial" panose="020B0604020202020204" pitchFamily="34" charset="0"/>
                <a:cs typeface="Arial" panose="020B0604020202020204" pitchFamily="34" charset="0"/>
              </a:rPr>
              <a:t>NEAMS: software V&amp;V</a:t>
            </a:r>
          </a:p>
          <a:p>
            <a:r>
              <a:rPr lang="en-US" sz="5600">
                <a:latin typeface="Arial" panose="020B0604020202020204" pitchFamily="34" charset="0"/>
                <a:cs typeface="Arial" panose="020B0604020202020204" pitchFamily="34" charset="0"/>
              </a:rPr>
              <a:t>LDRD: new technology R&amp;D</a:t>
            </a:r>
          </a:p>
          <a:p>
            <a:r>
              <a:rPr lang="en-US" sz="5600">
                <a:latin typeface="Arial" panose="020B0604020202020204" pitchFamily="34" charset="0"/>
                <a:cs typeface="Arial" panose="020B0604020202020204" pitchFamily="34" charset="0"/>
              </a:rPr>
              <a:t>ARSS: safeguards and security</a:t>
            </a:r>
          </a:p>
          <a:p>
            <a:r>
              <a:rPr lang="en-US" sz="5600">
                <a:latin typeface="Arial" panose="020B0604020202020204" pitchFamily="34" charset="0"/>
                <a:cs typeface="Arial" panose="020B0604020202020204" pitchFamily="34" charset="0"/>
              </a:rPr>
              <a:t>FECM: direct carbon air capture with nuclear</a:t>
            </a:r>
          </a:p>
          <a:p>
            <a:pPr marL="0" indent="0">
              <a:buNone/>
            </a:pPr>
            <a:r>
              <a:rPr lang="en-US" sz="5600" b="1">
                <a:latin typeface="Arial" panose="020B0604020202020204" pitchFamily="34" charset="0"/>
                <a:cs typeface="Arial" panose="020B0604020202020204" pitchFamily="34" charset="0"/>
              </a:rPr>
              <a:t>Funding Mechanisms</a:t>
            </a:r>
          </a:p>
          <a:p>
            <a:r>
              <a:rPr lang="en-US" sz="5600">
                <a:latin typeface="Arial" panose="020B0604020202020204" pitchFamily="34" charset="0"/>
                <a:cs typeface="Arial" panose="020B0604020202020204" pitchFamily="34" charset="0"/>
              </a:rPr>
              <a:t>Subcontract: CRADA, SPP</a:t>
            </a:r>
          </a:p>
          <a:p>
            <a:r>
              <a:rPr lang="en-US" sz="5600">
                <a:latin typeface="Arial" panose="020B0604020202020204" pitchFamily="34" charset="0"/>
                <a:cs typeface="Arial" panose="020B0604020202020204" pitchFamily="34" charset="0"/>
              </a:rPr>
              <a:t>GAIN vouchers (apply in 2026!)</a:t>
            </a:r>
          </a:p>
          <a:p>
            <a:r>
              <a:rPr lang="en-US" sz="5600">
                <a:latin typeface="Arial" panose="020B0604020202020204" pitchFamily="34" charset="0"/>
                <a:cs typeface="Arial" panose="020B0604020202020204" pitchFamily="34" charset="0"/>
              </a:rPr>
              <a:t>Others (</a:t>
            </a:r>
            <a:r>
              <a:rPr lang="en-US" sz="5600" err="1">
                <a:latin typeface="Arial" panose="020B0604020202020204" pitchFamily="34" charset="0"/>
                <a:cs typeface="Arial" panose="020B0604020202020204" pitchFamily="34" charset="0"/>
              </a:rPr>
              <a:t>iFOA</a:t>
            </a:r>
            <a:r>
              <a:rPr lang="en-US" sz="5600">
                <a:latin typeface="Arial" panose="020B0604020202020204" pitchFamily="34" charset="0"/>
                <a:cs typeface="Arial" panose="020B0604020202020204" pitchFamily="34" charset="0"/>
              </a:rPr>
              <a:t>? Sponsored FEED study?)</a:t>
            </a:r>
          </a:p>
          <a:p>
            <a:pPr marL="0" indent="0">
              <a:buNone/>
            </a:pPr>
            <a:r>
              <a:rPr lang="en-US" sz="5600" b="1">
                <a:latin typeface="Arial" panose="020B0604020202020204" pitchFamily="34" charset="0"/>
                <a:cs typeface="Arial" panose="020B0604020202020204" pitchFamily="34" charset="0"/>
              </a:rPr>
              <a:t>University Proposals</a:t>
            </a:r>
          </a:p>
          <a:p>
            <a:r>
              <a:rPr lang="en-US" sz="5600">
                <a:latin typeface="Arial" panose="020B0604020202020204" pitchFamily="34" charset="0"/>
                <a:cs typeface="Arial" panose="020B0604020202020204" pitchFamily="34" charset="0"/>
              </a:rPr>
              <a:t>NEUPs on harvesting/processing data?</a:t>
            </a:r>
          </a:p>
          <a:p>
            <a:r>
              <a:rPr lang="en-US" sz="5600">
                <a:latin typeface="Arial" panose="020B0604020202020204" pitchFamily="34" charset="0"/>
                <a:cs typeface="Arial" panose="020B0604020202020204" pitchFamily="34" charset="0"/>
              </a:rPr>
              <a:t>IRPs on hardware testing?</a:t>
            </a:r>
          </a:p>
          <a:p>
            <a:r>
              <a:rPr lang="en-US" sz="5600">
                <a:latin typeface="Arial" panose="020B0604020202020204" pitchFamily="34" charset="0"/>
                <a:cs typeface="Arial" panose="020B0604020202020204" pitchFamily="34" charset="0"/>
              </a:rPr>
              <a:t>Submit in &gt;2025 CINR call!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38912" y="521208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How to Engage? Some Suggestions...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FFC75F-E365-8930-31DD-F906CBA8E738}"/>
              </a:ext>
            </a:extLst>
          </p:cNvPr>
          <p:cNvSpPr txBox="1"/>
          <p:nvPr/>
        </p:nvSpPr>
        <p:spPr>
          <a:xfrm>
            <a:off x="518742" y="1312514"/>
            <a:ext cx="300382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Fill out the </a:t>
            </a:r>
            <a:r>
              <a:rPr lang="en-US" sz="1100" b="1" u="sng">
                <a:latin typeface="Arial"/>
                <a:cs typeface="Arial"/>
                <a:hlinkClick r:id="rId2"/>
              </a:rPr>
              <a:t>pre-engagement questionnaire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5372F2-AB85-8F34-EE0B-B165B3D8A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61" y="4032112"/>
            <a:ext cx="4790799" cy="238842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CD3FF0B2-41A1-32B2-9294-D88163002512}"/>
              </a:ext>
            </a:extLst>
          </p:cNvPr>
          <p:cNvSpPr txBox="1">
            <a:spLocks/>
          </p:cNvSpPr>
          <p:nvPr/>
        </p:nvSpPr>
        <p:spPr>
          <a:xfrm>
            <a:off x="6204226" y="1667220"/>
            <a:ext cx="4174435" cy="49080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7472">
              <a:lnSpc>
                <a:spcPct val="110000"/>
              </a:lnSpc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128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15F88-B232-488E-8B7B-1F5FDD86B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72634"/>
            <a:ext cx="9144000" cy="1909763"/>
          </a:xfrm>
        </p:spPr>
        <p:txBody>
          <a:bodyPr>
            <a:normAutofit/>
          </a:bodyPr>
          <a:lstStyle/>
          <a:p>
            <a:r>
              <a:rPr lang="en-GB" sz="8000">
                <a:latin typeface="Arial"/>
                <a:cs typeface="Arial"/>
              </a:rPr>
              <a:t>Thank You</a:t>
            </a:r>
            <a:endParaRPr lang="en-GB" sz="8000"/>
          </a:p>
        </p:txBody>
      </p:sp>
    </p:spTree>
    <p:extLst>
      <p:ext uri="{BB962C8B-B14F-4D97-AF65-F5344CB8AC3E}">
        <p14:creationId xmlns:p14="http://schemas.microsoft.com/office/powerpoint/2010/main" val="2825535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What are Microreactors?</a:t>
            </a:r>
            <a:endParaRPr lang="en-US"/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8249DC8-CE4F-C580-5D39-8DF307883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19" y="1609185"/>
            <a:ext cx="3408978" cy="18198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0EB1A3-8875-30BE-2A2E-E184C11F978F}"/>
              </a:ext>
            </a:extLst>
          </p:cNvPr>
          <p:cNvGrpSpPr/>
          <p:nvPr/>
        </p:nvGrpSpPr>
        <p:grpSpPr>
          <a:xfrm>
            <a:off x="5831568" y="1733552"/>
            <a:ext cx="5683804" cy="1571081"/>
            <a:chOff x="6162176" y="1632135"/>
            <a:chExt cx="5177485" cy="1501128"/>
          </a:xfrm>
        </p:grpSpPr>
        <p:pic>
          <p:nvPicPr>
            <p:cNvPr id="7" name="Picture 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0F79F39-2EC6-24D7-E350-D837874AE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176" y="1632135"/>
              <a:ext cx="1666707" cy="1490720"/>
            </a:xfrm>
            <a:prstGeom prst="rect">
              <a:avLst/>
            </a:prstGeom>
          </p:spPr>
        </p:pic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09E3AAA1-9F8F-CA53-A07E-A610587C6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7937" y="1632135"/>
              <a:ext cx="1665962" cy="1488153"/>
            </a:xfrm>
            <a:prstGeom prst="rect">
              <a:avLst/>
            </a:prstGeom>
          </p:spPr>
        </p:pic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A9DDA6CB-E040-0371-5AF1-FF6E54EC0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954" y="1632135"/>
              <a:ext cx="1666707" cy="1501128"/>
            </a:xfrm>
            <a:prstGeom prst="rect">
              <a:avLst/>
            </a:prstGeom>
          </p:spPr>
        </p:pic>
      </p:grp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32CAB4F5-C7E3-10B6-8FC8-CC3DB55FF623}"/>
              </a:ext>
            </a:extLst>
          </p:cNvPr>
          <p:cNvSpPr txBox="1">
            <a:spLocks/>
          </p:cNvSpPr>
          <p:nvPr/>
        </p:nvSpPr>
        <p:spPr>
          <a:xfrm>
            <a:off x="664945" y="3633444"/>
            <a:ext cx="4731327" cy="2706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/>
              <a:t>Much smaller and simpler than traditional nuclear power reactors.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/>
              <a:t>Technologies evolving from advances in materials, space reactor technologies, advanced nuclear fuels, and modeling &amp; simulation.</a:t>
            </a:r>
          </a:p>
          <a:p>
            <a:endParaRPr lang="en-US" sz="220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68C3125A-C633-81AF-184B-78EA793CF485}"/>
              </a:ext>
            </a:extLst>
          </p:cNvPr>
          <p:cNvSpPr txBox="1">
            <a:spLocks/>
          </p:cNvSpPr>
          <p:nvPr/>
        </p:nvSpPr>
        <p:spPr>
          <a:xfrm>
            <a:off x="6082670" y="3633444"/>
            <a:ext cx="5181600" cy="24522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Minimum site preparation</a:t>
            </a:r>
          </a:p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Flexible operation</a:t>
            </a:r>
          </a:p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Enhanced safety</a:t>
            </a:r>
          </a:p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Refueling (every 2-10 years)</a:t>
            </a:r>
          </a:p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Operational lifetime: 5 – 20 years</a:t>
            </a:r>
          </a:p>
        </p:txBody>
      </p:sp>
    </p:spTree>
    <p:extLst>
      <p:ext uri="{BB962C8B-B14F-4D97-AF65-F5344CB8AC3E}">
        <p14:creationId xmlns:p14="http://schemas.microsoft.com/office/powerpoint/2010/main" val="2279447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DOE Microreactor Program</a:t>
            </a:r>
            <a:endParaRPr lang="en-US"/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B6BB9DC8-F422-4D28-5FE2-51D9D37FB360}"/>
              </a:ext>
            </a:extLst>
          </p:cNvPr>
          <p:cNvSpPr txBox="1">
            <a:spLocks/>
          </p:cNvSpPr>
          <p:nvPr/>
        </p:nvSpPr>
        <p:spPr>
          <a:xfrm>
            <a:off x="906398" y="1617945"/>
            <a:ext cx="5955648" cy="5042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u="sng"/>
              <a:t>Program Vision</a:t>
            </a:r>
          </a:p>
          <a:p>
            <a:pPr algn="l"/>
            <a:r>
              <a:rPr lang="en-US" sz="1800" b="1"/>
              <a:t>Through cross-cutting research and development and technology demonstration support, the Microreactor Program will enable broad deployment of microreactor technology by: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/>
              <a:t>Achieving technological breakthroughs for key features of microreactors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/>
              <a:t>Identifying and addressing technology solutions to improve the economic viability and licensing readiness of microreactors.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/>
              <a:t>Enabling successful demonstrations of multiple domestic commercial microreactors.</a:t>
            </a:r>
          </a:p>
          <a:p>
            <a:r>
              <a:rPr lang="en-US" sz="1800" b="1" u="sng"/>
              <a:t>Program Objectives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/>
              <a:t>Address critical cross-cutting R&amp;D needs that require unique laboratory/university capability or expertise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/>
              <a:t>Develop R&amp;D infrastructure to support design, demonstration, regulatory issue resolution, and M&amp;S code validation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/>
              <a:t>Develop advanced technologies that enable improvements in microreactor viability</a:t>
            </a:r>
          </a:p>
          <a:p>
            <a:endParaRPr lang="en-US" sz="18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492FE-9878-A0B4-6F76-4AD0179A7A4E}"/>
              </a:ext>
            </a:extLst>
          </p:cNvPr>
          <p:cNvGrpSpPr/>
          <p:nvPr/>
        </p:nvGrpSpPr>
        <p:grpSpPr>
          <a:xfrm>
            <a:off x="7279627" y="1823844"/>
            <a:ext cx="4453287" cy="4713957"/>
            <a:chOff x="7279627" y="1693451"/>
            <a:chExt cx="4453287" cy="4713957"/>
          </a:xfrm>
        </p:grpSpPr>
        <p:sp>
          <p:nvSpPr>
            <p:cNvPr id="6" name="Rounded Rectangle 153">
              <a:extLst>
                <a:ext uri="{FF2B5EF4-FFF2-40B4-BE49-F238E27FC236}">
                  <a16:creationId xmlns:a16="http://schemas.microsoft.com/office/drawing/2014/main" id="{035EFA7C-E2EE-B866-29EE-F1C5B10E22F3}"/>
                </a:ext>
              </a:extLst>
            </p:cNvPr>
            <p:cNvSpPr/>
            <p:nvPr/>
          </p:nvSpPr>
          <p:spPr>
            <a:xfrm>
              <a:off x="8393579" y="5374524"/>
              <a:ext cx="1377556" cy="1005337"/>
            </a:xfrm>
            <a:prstGeom prst="roundRect">
              <a:avLst>
                <a:gd name="adj" fmla="val 10000"/>
              </a:avLst>
            </a:prstGeom>
            <a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10000" r="-10000"/>
              </a:stretch>
            </a:blip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" name="Rounded Rectangle 154">
              <a:extLst>
                <a:ext uri="{FF2B5EF4-FFF2-40B4-BE49-F238E27FC236}">
                  <a16:creationId xmlns:a16="http://schemas.microsoft.com/office/drawing/2014/main" id="{C2CBF36F-9C24-ECB1-9F73-18FFAC4EA7F7}"/>
                </a:ext>
              </a:extLst>
            </p:cNvPr>
            <p:cNvSpPr/>
            <p:nvPr/>
          </p:nvSpPr>
          <p:spPr>
            <a:xfrm>
              <a:off x="8393579" y="4288805"/>
              <a:ext cx="1377556" cy="1005337"/>
            </a:xfrm>
            <a:prstGeom prst="roundRect">
              <a:avLst>
                <a:gd name="adj" fmla="val 10000"/>
              </a:avLst>
            </a:prstGeom>
            <a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521127E-92B3-A332-AFE8-3A1C27DAA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3579" y="2842747"/>
              <a:ext cx="1377556" cy="136567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</p:pic>
        <p:sp>
          <p:nvSpPr>
            <p:cNvPr id="9" name="Rounded Rectangle 156">
              <a:extLst>
                <a:ext uri="{FF2B5EF4-FFF2-40B4-BE49-F238E27FC236}">
                  <a16:creationId xmlns:a16="http://schemas.microsoft.com/office/drawing/2014/main" id="{3A8A622E-CE70-DB42-7627-D966DE0E3445}"/>
                </a:ext>
              </a:extLst>
            </p:cNvPr>
            <p:cNvSpPr/>
            <p:nvPr/>
          </p:nvSpPr>
          <p:spPr>
            <a:xfrm>
              <a:off x="8393579" y="1693451"/>
              <a:ext cx="1377556" cy="1068915"/>
            </a:xfrm>
            <a:prstGeom prst="roundRect">
              <a:avLst>
                <a:gd name="adj" fmla="val 10000"/>
              </a:avLst>
            </a:prstGeom>
            <a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49000" r="-49000"/>
              </a:stretch>
            </a:blip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F9F81F-DBEE-91B9-640A-98B7036EAB52}"/>
                </a:ext>
              </a:extLst>
            </p:cNvPr>
            <p:cNvGrpSpPr/>
            <p:nvPr/>
          </p:nvGrpSpPr>
          <p:grpSpPr>
            <a:xfrm>
              <a:off x="10106986" y="5503220"/>
              <a:ext cx="1625928" cy="671777"/>
              <a:chOff x="10311113" y="5019707"/>
              <a:chExt cx="1625928" cy="671777"/>
            </a:xfrm>
          </p:grpSpPr>
          <p:sp>
            <p:nvSpPr>
              <p:cNvPr id="11" name="Rounded Rectangle 161">
                <a:extLst>
                  <a:ext uri="{FF2B5EF4-FFF2-40B4-BE49-F238E27FC236}">
                    <a16:creationId xmlns:a16="http://schemas.microsoft.com/office/drawing/2014/main" id="{72FD40C1-0A1B-1483-3F49-00AD084637B6}"/>
                  </a:ext>
                </a:extLst>
              </p:cNvPr>
              <p:cNvSpPr/>
              <p:nvPr/>
            </p:nvSpPr>
            <p:spPr>
              <a:xfrm>
                <a:off x="10311113" y="5019707"/>
                <a:ext cx="1625928" cy="671777"/>
              </a:xfrm>
              <a:prstGeom prst="roundRect">
                <a:avLst>
                  <a:gd name="adj" fmla="val 10000"/>
                </a:avLst>
              </a:prstGeom>
              <a:solidFill>
                <a:srgbClr val="5B9BD5">
                  <a:lumMod val="60000"/>
                  <a:lumOff val="40000"/>
                </a:srgbClr>
              </a:solidFill>
              <a:ln w="25400" cap="flat" cmpd="sng" algn="ctr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endParaRPr lang="en-US" sz="800"/>
              </a:p>
            </p:txBody>
          </p:sp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id="{1EB22D7C-65D0-F99D-B61C-CD04327AEAEB}"/>
                  </a:ext>
                </a:extLst>
              </p:cNvPr>
              <p:cNvSpPr txBox="1"/>
              <p:nvPr/>
            </p:nvSpPr>
            <p:spPr>
              <a:xfrm>
                <a:off x="10331629" y="5122611"/>
                <a:ext cx="1584896" cy="46596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21431" tIns="21431" rIns="21431" bIns="21431" numCol="1" spcCol="1270" anchor="t" anchorCtr="0">
                <a:noAutofit/>
              </a:bodyPr>
              <a:lstStyle/>
              <a:p>
                <a:pPr marL="0" marR="0" lvl="0" indent="0" algn="ctr" defTabSz="250031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i="0" u="none" strike="noStrike" kern="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System Integration &amp; Analyses  </a:t>
                </a:r>
              </a:p>
              <a:p>
                <a:pPr marL="32147" marR="0" lvl="1" indent="-32147" algn="l" defTabSz="225029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800" i="0" u="none" strike="noStrike" kern="0" cap="none" spc="0" normalizeH="0" baseline="0" noProof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Identification of technology and regulatory gaps for Microreactors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3D0002F-5E28-0021-0E60-D41079D62414}"/>
                </a:ext>
              </a:extLst>
            </p:cNvPr>
            <p:cNvGrpSpPr/>
            <p:nvPr/>
          </p:nvGrpSpPr>
          <p:grpSpPr>
            <a:xfrm>
              <a:off x="10106986" y="3111313"/>
              <a:ext cx="1625928" cy="671777"/>
              <a:chOff x="10322247" y="2669496"/>
              <a:chExt cx="1625928" cy="671777"/>
            </a:xfrm>
          </p:grpSpPr>
          <p:sp>
            <p:nvSpPr>
              <p:cNvPr id="14" name="Rounded Rectangle 161">
                <a:extLst>
                  <a:ext uri="{FF2B5EF4-FFF2-40B4-BE49-F238E27FC236}">
                    <a16:creationId xmlns:a16="http://schemas.microsoft.com/office/drawing/2014/main" id="{3E248D93-D2F4-3F70-54DE-2E4B6757C693}"/>
                  </a:ext>
                </a:extLst>
              </p:cNvPr>
              <p:cNvSpPr/>
              <p:nvPr/>
            </p:nvSpPr>
            <p:spPr>
              <a:xfrm>
                <a:off x="10322247" y="2669496"/>
                <a:ext cx="1625928" cy="671777"/>
              </a:xfrm>
              <a:prstGeom prst="roundRect">
                <a:avLst>
                  <a:gd name="adj" fmla="val 10000"/>
                </a:avLst>
              </a:prstGeom>
              <a:solidFill>
                <a:srgbClr val="5B9BD5">
                  <a:lumMod val="60000"/>
                  <a:lumOff val="40000"/>
                </a:srgbClr>
              </a:solidFill>
              <a:ln w="25400" cap="flat" cmpd="sng" algn="ctr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endParaRPr lang="en-US" sz="800"/>
              </a:p>
            </p:txBody>
          </p:sp>
          <p:sp>
            <p:nvSpPr>
              <p:cNvPr id="15" name="Rounded Rectangle 4">
                <a:extLst>
                  <a:ext uri="{FF2B5EF4-FFF2-40B4-BE49-F238E27FC236}">
                    <a16:creationId xmlns:a16="http://schemas.microsoft.com/office/drawing/2014/main" id="{00FE7D23-A212-7806-3538-2E681659218D}"/>
                  </a:ext>
                </a:extLst>
              </p:cNvPr>
              <p:cNvSpPr txBox="1"/>
              <p:nvPr/>
            </p:nvSpPr>
            <p:spPr>
              <a:xfrm>
                <a:off x="10369114" y="2689171"/>
                <a:ext cx="1532195" cy="6324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21431" tIns="21431" rIns="21431" bIns="21431" numCol="1" spcCol="1270" anchor="t" anchorCtr="0">
                <a:noAutofit/>
              </a:bodyPr>
              <a:lstStyle/>
              <a:p>
                <a:pPr marL="0" marR="0" lvl="0" indent="0" algn="ctr" defTabSz="250031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169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i="0" u="none" strike="noStrike" kern="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Demonstration Support Capabilities</a:t>
                </a:r>
              </a:p>
              <a:p>
                <a:pPr marL="32147" marR="0" lvl="1" indent="-32147" algn="l" defTabSz="225029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lang="en-US" sz="800" kern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/>
                  </a:rPr>
                  <a:t> Non-nuclear Testing</a:t>
                </a:r>
              </a:p>
              <a:p>
                <a:pPr marL="32147" marR="0" lvl="1" indent="-32147" algn="l" defTabSz="225029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800" i="0" u="none" strike="noStrike" kern="0" cap="none" spc="0" normalizeH="0" baseline="0" noProof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Test-beds for </a:t>
                </a:r>
                <a:r>
                  <a:rPr lang="en-US" sz="800" kern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/>
                  </a:rPr>
                  <a:t>developers/</a:t>
                </a:r>
                <a:r>
                  <a:rPr kumimoji="0" lang="en-US" sz="800" i="0" u="none" strike="noStrike" kern="0" cap="none" spc="0" normalizeH="0" baseline="0" noProof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regulators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9ACA7D4-4202-2FA2-7A7B-FFB2FD9A691E}"/>
                </a:ext>
              </a:extLst>
            </p:cNvPr>
            <p:cNvGrpSpPr/>
            <p:nvPr/>
          </p:nvGrpSpPr>
          <p:grpSpPr>
            <a:xfrm>
              <a:off x="7279627" y="1693451"/>
              <a:ext cx="892848" cy="4713957"/>
              <a:chOff x="7492755" y="1330792"/>
              <a:chExt cx="892848" cy="4713957"/>
            </a:xfrm>
          </p:grpSpPr>
          <p:sp>
            <p:nvSpPr>
              <p:cNvPr id="17" name="Down Arrow 1">
                <a:extLst>
                  <a:ext uri="{FF2B5EF4-FFF2-40B4-BE49-F238E27FC236}">
                    <a16:creationId xmlns:a16="http://schemas.microsoft.com/office/drawing/2014/main" id="{C2327018-6942-6206-FFF0-3BF15FEA9326}"/>
                  </a:ext>
                </a:extLst>
              </p:cNvPr>
              <p:cNvSpPr/>
              <p:nvPr/>
            </p:nvSpPr>
            <p:spPr>
              <a:xfrm rot="10800000">
                <a:off x="7492755" y="1330792"/>
                <a:ext cx="892848" cy="4713957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  <a:lumMod val="14000"/>
                      <a:alpha val="50380"/>
                    </a:schemeClr>
                  </a:gs>
                  <a:gs pos="50000">
                    <a:schemeClr val="accent2">
                      <a:shade val="67500"/>
                      <a:satMod val="115000"/>
                      <a:alpha val="52000"/>
                    </a:schemeClr>
                  </a:gs>
                  <a:gs pos="100000">
                    <a:schemeClr val="accent2">
                      <a:shade val="100000"/>
                      <a:satMod val="115000"/>
                      <a:alpha val="51539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1CA86E3-00F6-F4C8-78CD-7F17A01AECCF}"/>
                  </a:ext>
                </a:extLst>
              </p:cNvPr>
              <p:cNvSpPr txBox="1"/>
              <p:nvPr/>
            </p:nvSpPr>
            <p:spPr>
              <a:xfrm rot="16200000">
                <a:off x="6710029" y="3560812"/>
                <a:ext cx="24583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/>
                  <a:t>Technology Readiness Level 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42D3A73-E8F7-DA22-68C1-F228B79A2B88}"/>
                </a:ext>
              </a:extLst>
            </p:cNvPr>
            <p:cNvGrpSpPr/>
            <p:nvPr/>
          </p:nvGrpSpPr>
          <p:grpSpPr>
            <a:xfrm>
              <a:off x="10106986" y="4307267"/>
              <a:ext cx="1625928" cy="671777"/>
              <a:chOff x="10311074" y="3798151"/>
              <a:chExt cx="1625928" cy="671777"/>
            </a:xfrm>
          </p:grpSpPr>
          <p:sp>
            <p:nvSpPr>
              <p:cNvPr id="20" name="Rounded Rectangle 161">
                <a:extLst>
                  <a:ext uri="{FF2B5EF4-FFF2-40B4-BE49-F238E27FC236}">
                    <a16:creationId xmlns:a16="http://schemas.microsoft.com/office/drawing/2014/main" id="{B7C3CD7B-B0C9-8513-4A66-9EEEABF3D6CC}"/>
                  </a:ext>
                </a:extLst>
              </p:cNvPr>
              <p:cNvSpPr/>
              <p:nvPr/>
            </p:nvSpPr>
            <p:spPr>
              <a:xfrm>
                <a:off x="10311074" y="3798151"/>
                <a:ext cx="1625928" cy="671777"/>
              </a:xfrm>
              <a:prstGeom prst="roundRect">
                <a:avLst>
                  <a:gd name="adj" fmla="val 10000"/>
                </a:avLst>
              </a:prstGeom>
              <a:solidFill>
                <a:srgbClr val="5B9BD5">
                  <a:lumMod val="60000"/>
                  <a:lumOff val="40000"/>
                </a:srgbClr>
              </a:solidFill>
              <a:ln w="25400" cap="flat" cmpd="sng" algn="ctr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endParaRPr lang="en-US" sz="800"/>
              </a:p>
            </p:txBody>
          </p:sp>
          <p:sp>
            <p:nvSpPr>
              <p:cNvPr id="21" name="Rounded Rectangle 4">
                <a:extLst>
                  <a:ext uri="{FF2B5EF4-FFF2-40B4-BE49-F238E27FC236}">
                    <a16:creationId xmlns:a16="http://schemas.microsoft.com/office/drawing/2014/main" id="{208FE86D-420A-6D84-6004-415383C4FB05}"/>
                  </a:ext>
                </a:extLst>
              </p:cNvPr>
              <p:cNvSpPr txBox="1"/>
              <p:nvPr/>
            </p:nvSpPr>
            <p:spPr>
              <a:xfrm>
                <a:off x="10357941" y="3888847"/>
                <a:ext cx="1532195" cy="4903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21431" tIns="21431" rIns="21431" bIns="21431" numCol="1" spcCol="1270" anchor="t" anchorCtr="0">
                <a:noAutofit/>
              </a:bodyPr>
              <a:lstStyle/>
              <a:p>
                <a:pPr marL="0" marR="0" lvl="0" indent="0" algn="ctr" defTabSz="250031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i="0" u="none" strike="noStrike" kern="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Technology Maturation</a:t>
                </a:r>
              </a:p>
              <a:p>
                <a:pPr marL="32147" marR="0" lvl="1" indent="-32147" algn="l" defTabSz="225029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800" i="0" u="none" strike="noStrike" kern="0" cap="none" spc="0" normalizeH="0" baseline="0" noProof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Matures fundamental microreactor enabling technologies and capabilities</a:t>
                </a:r>
              </a:p>
              <a:p>
                <a:pPr marL="32147" marR="0" lvl="1" indent="-32147" algn="l" defTabSz="225029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800" i="0" u="none" strike="noStrike" kern="0" cap="none" spc="0" normalizeH="0" baseline="0" noProof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057F620-2F55-4D37-98AB-332D4A2C5A0B}"/>
                </a:ext>
              </a:extLst>
            </p:cNvPr>
            <p:cNvGrpSpPr/>
            <p:nvPr/>
          </p:nvGrpSpPr>
          <p:grpSpPr>
            <a:xfrm>
              <a:off x="10106986" y="1915359"/>
              <a:ext cx="1625928" cy="671777"/>
              <a:chOff x="10240862" y="1394772"/>
              <a:chExt cx="1625928" cy="671777"/>
            </a:xfrm>
          </p:grpSpPr>
          <p:sp>
            <p:nvSpPr>
              <p:cNvPr id="23" name="Rounded Rectangle 161">
                <a:extLst>
                  <a:ext uri="{FF2B5EF4-FFF2-40B4-BE49-F238E27FC236}">
                    <a16:creationId xmlns:a16="http://schemas.microsoft.com/office/drawing/2014/main" id="{6E8580FE-21C4-4812-1843-6590AED5D3F5}"/>
                  </a:ext>
                </a:extLst>
              </p:cNvPr>
              <p:cNvSpPr/>
              <p:nvPr/>
            </p:nvSpPr>
            <p:spPr>
              <a:xfrm>
                <a:off x="10240862" y="1394772"/>
                <a:ext cx="1625928" cy="671777"/>
              </a:xfrm>
              <a:prstGeom prst="roundRect">
                <a:avLst>
                  <a:gd name="adj" fmla="val 10000"/>
                </a:avLst>
              </a:prstGeom>
              <a:solidFill>
                <a:srgbClr val="5B9BD5">
                  <a:lumMod val="60000"/>
                  <a:lumOff val="40000"/>
                </a:srgbClr>
              </a:solidFill>
              <a:ln w="25400" cap="flat" cmpd="sng" algn="ctr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endParaRPr lang="en-US" sz="800"/>
              </a:p>
            </p:txBody>
          </p:sp>
          <p:sp>
            <p:nvSpPr>
              <p:cNvPr id="24" name="Rounded Rectangle 4">
                <a:extLst>
                  <a:ext uri="{FF2B5EF4-FFF2-40B4-BE49-F238E27FC236}">
                    <a16:creationId xmlns:a16="http://schemas.microsoft.com/office/drawing/2014/main" id="{C749E930-1486-B72D-EEFE-66B9EB3041E9}"/>
                  </a:ext>
                </a:extLst>
              </p:cNvPr>
              <p:cNvSpPr txBox="1"/>
              <p:nvPr/>
            </p:nvSpPr>
            <p:spPr>
              <a:xfrm>
                <a:off x="10287729" y="1485468"/>
                <a:ext cx="1532195" cy="4903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21431" tIns="21431" rIns="21431" bIns="21431" numCol="1" spcCol="1270" anchor="t" anchorCtr="0">
                <a:noAutofit/>
              </a:bodyPr>
              <a:lstStyle/>
              <a:p>
                <a:pPr marL="0" marR="0" lvl="0" indent="0" algn="ctr" defTabSz="250031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i="0" u="none" strike="noStrike" kern="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Microreactor Application</a:t>
                </a:r>
              </a:p>
              <a:p>
                <a:pPr marL="32147" marR="0" lvl="1" indent="-32147" algn="l" defTabSz="225029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800" i="0" u="none" strike="noStrike" kern="0" cap="none" spc="0" normalizeH="0" baseline="0" noProof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Integrated Nuclear Testing</a:t>
                </a:r>
              </a:p>
              <a:p>
                <a:pPr marL="32147" marR="0" lvl="1" indent="-32147" algn="l" defTabSz="225029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800" i="0" u="none" strike="noStrike" kern="0" cap="none" spc="0" normalizeH="0" baseline="0" noProof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Applied R&amp;D</a:t>
                </a:r>
              </a:p>
              <a:p>
                <a:pPr marL="0" marR="0" lvl="1" algn="l" defTabSz="225029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tabLst/>
                  <a:defRPr/>
                </a:pPr>
                <a:endParaRPr kumimoji="0" lang="en-US" sz="800" i="0" u="none" strike="noStrike" kern="0" cap="none" spc="0" normalizeH="0" baseline="0" noProof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32147" marR="0" lvl="1" indent="-32147" algn="l" defTabSz="225029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800" i="0" u="none" strike="noStrike" kern="0" cap="none" spc="0" normalizeH="0" baseline="0" noProof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4905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MARVEL can Enable a New Class of Nuclear Reactors</a:t>
            </a:r>
          </a:p>
          <a:p>
            <a:r>
              <a:rPr lang="en-US" sz="3100">
                <a:solidFill>
                  <a:schemeClr val="bg1"/>
                </a:solidFill>
              </a:rPr>
              <a:t>(Microreactor Applications Research, Validation &amp; </a:t>
            </a:r>
            <a:r>
              <a:rPr lang="en-US" sz="3100" err="1">
                <a:solidFill>
                  <a:schemeClr val="bg1"/>
                </a:solidFill>
              </a:rPr>
              <a:t>EvaLuation</a:t>
            </a:r>
            <a:r>
              <a:rPr lang="en-US" sz="31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80E52EA-AFF7-BB01-38DA-E7431CBFC41B}"/>
              </a:ext>
            </a:extLst>
          </p:cNvPr>
          <p:cNvSpPr txBox="1">
            <a:spLocks/>
          </p:cNvSpPr>
          <p:nvPr/>
        </p:nvSpPr>
        <p:spPr>
          <a:xfrm>
            <a:off x="804186" y="1672831"/>
            <a:ext cx="6386675" cy="4207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/>
              <a:t>Project Goals: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/>
              <a:t>Development of a small-scale microreactor that provides a platform to test unique operational aspects and applications of microreactors </a:t>
            </a:r>
          </a:p>
          <a:p>
            <a:pPr algn="l"/>
            <a:r>
              <a:rPr lang="en-US" sz="1800" b="1"/>
              <a:t>Primary Objectives: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/>
              <a:t>Operational microreactor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/>
              <a:t>Produce combined heat and power (CHP) to a functional microgrid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/>
              <a:t>Share lessons learned with commercial developers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/>
              <a:t>Train future operators</a:t>
            </a:r>
          </a:p>
          <a:p>
            <a:pPr algn="l"/>
            <a:r>
              <a:rPr lang="en-US" sz="1800" b="1"/>
              <a:t>U.S. DOE Sponsor Program: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u="sng"/>
              <a:t>Create</a:t>
            </a:r>
            <a:r>
              <a:rPr lang="en-US" sz="1800"/>
              <a:t> momentum,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u="sng"/>
              <a:t>Champion</a:t>
            </a:r>
            <a:r>
              <a:rPr lang="en-US" sz="1800"/>
              <a:t> rapid technology maturation to de-risk industry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u="sng"/>
              <a:t>Collaborate</a:t>
            </a:r>
            <a:r>
              <a:rPr lang="en-US" sz="1800"/>
              <a:t> and engage microreactor end-user companies</a:t>
            </a:r>
          </a:p>
          <a:p>
            <a:pPr algn="l"/>
            <a:endParaRPr lang="en-US" sz="1800" b="1"/>
          </a:p>
          <a:p>
            <a:pPr algn="l"/>
            <a:endParaRPr lang="en-US" sz="18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D25340-FB0C-F5B0-3E74-2F80164764F2}"/>
              </a:ext>
            </a:extLst>
          </p:cNvPr>
          <p:cNvGrpSpPr/>
          <p:nvPr/>
        </p:nvGrpSpPr>
        <p:grpSpPr>
          <a:xfrm>
            <a:off x="7190861" y="1608355"/>
            <a:ext cx="4602165" cy="5249645"/>
            <a:chOff x="7028936" y="1398164"/>
            <a:chExt cx="4602165" cy="524964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CA24FB2-E6D7-09EA-934F-F51C80ED6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6982" y="1398164"/>
              <a:ext cx="3714119" cy="2089193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6521F88-2035-7D63-DDDD-098A451026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41503" y="2661834"/>
              <a:ext cx="1245435" cy="904326"/>
            </a:xfrm>
            <a:prstGeom prst="line">
              <a:avLst/>
            </a:prstGeom>
            <a:ln w="19050">
              <a:solidFill>
                <a:srgbClr val="FFC000"/>
              </a:solidFill>
              <a:prstDash val="lg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9B5CE6A-A6C2-758F-25E5-3B56039DC9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0298" y="3064900"/>
              <a:ext cx="1000580" cy="2537878"/>
            </a:xfrm>
            <a:prstGeom prst="line">
              <a:avLst/>
            </a:prstGeom>
            <a:ln w="19050">
              <a:solidFill>
                <a:srgbClr val="FFC000"/>
              </a:solidFill>
              <a:prstDash val="lg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47DB78A-C900-B37E-A976-5A5876A8C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8936" y="3414536"/>
              <a:ext cx="2200613" cy="323327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DB777D2-5E7F-E126-AF6E-D3310DB2EEE2}"/>
                </a:ext>
              </a:extLst>
            </p:cNvPr>
            <p:cNvSpPr txBox="1"/>
            <p:nvPr/>
          </p:nvSpPr>
          <p:spPr>
            <a:xfrm>
              <a:off x="9699509" y="3965082"/>
              <a:ext cx="165429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350"/>
                <a:t>85 kW-thermal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350"/>
                <a:t>~ 20 kW-electric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350"/>
                <a:t>~ 10 feet tall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350"/>
                <a:t>&lt; 8 tons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350"/>
                <a:t>2 operators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350"/>
                <a:t>Self-regulating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2574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MARVEL Reactor Design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24901A-6A64-01CD-2B11-BEB3D474C710}"/>
              </a:ext>
            </a:extLst>
          </p:cNvPr>
          <p:cNvGrpSpPr/>
          <p:nvPr/>
        </p:nvGrpSpPr>
        <p:grpSpPr>
          <a:xfrm>
            <a:off x="7282956" y="1921726"/>
            <a:ext cx="2025869" cy="568163"/>
            <a:chOff x="7282956" y="898594"/>
            <a:chExt cx="2025869" cy="5681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BD717A-9EB5-067B-1C1D-9154F2AE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6516" y="960894"/>
              <a:ext cx="1422309" cy="443560"/>
            </a:xfrm>
            <a:prstGeom prst="rect">
              <a:avLst/>
            </a:prstGeom>
          </p:spPr>
        </p:pic>
        <p:pic>
          <p:nvPicPr>
            <p:cNvPr id="26" name="Picture 4" descr="Office of Nuclear Energy (DOE) - GovTribe">
              <a:extLst>
                <a:ext uri="{FF2B5EF4-FFF2-40B4-BE49-F238E27FC236}">
                  <a16:creationId xmlns:a16="http://schemas.microsoft.com/office/drawing/2014/main" id="{02797D42-145D-DB8F-7E5C-753DF2C47F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2956" y="898594"/>
              <a:ext cx="603560" cy="5681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C62B34-3AB2-4AFA-404E-EC7F7FD0F85E}"/>
              </a:ext>
            </a:extLst>
          </p:cNvPr>
          <p:cNvGrpSpPr/>
          <p:nvPr/>
        </p:nvGrpSpPr>
        <p:grpSpPr>
          <a:xfrm>
            <a:off x="9691038" y="1904027"/>
            <a:ext cx="1887834" cy="603560"/>
            <a:chOff x="7287704" y="1565833"/>
            <a:chExt cx="1887834" cy="603560"/>
          </a:xfrm>
        </p:grpSpPr>
        <p:pic>
          <p:nvPicPr>
            <p:cNvPr id="28" name="Picture 2" descr="Overview of the Idaho Operations Office">
              <a:extLst>
                <a:ext uri="{FF2B5EF4-FFF2-40B4-BE49-F238E27FC236}">
                  <a16:creationId xmlns:a16="http://schemas.microsoft.com/office/drawing/2014/main" id="{210A3164-B7DB-DF2D-AEEE-B6055A164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00" b="97778" l="4000" r="94667">
                          <a14:foregroundMark x1="4444" y1="45333" x2="4000" y2="52000"/>
                          <a14:foregroundMark x1="37333" y1="92000" x2="61333" y2="91556"/>
                          <a14:foregroundMark x1="91111" y1="65333" x2="91556" y2="52444"/>
                          <a14:foregroundMark x1="45333" y1="9333" x2="45333" y2="9333"/>
                          <a14:foregroundMark x1="50222" y1="7111" x2="50222" y2="7111"/>
                          <a14:foregroundMark x1="50667" y1="4000" x2="50667" y2="4000"/>
                          <a14:foregroundMark x1="90667" y1="40889" x2="90667" y2="40889"/>
                          <a14:foregroundMark x1="94667" y1="58667" x2="94667" y2="58667"/>
                          <a14:foregroundMark x1="52889" y1="97778" x2="52889" y2="9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7704" y="1565833"/>
              <a:ext cx="603560" cy="603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CFC70A-E2B2-0670-8D9E-FFFDBC831D55}"/>
                </a:ext>
              </a:extLst>
            </p:cNvPr>
            <p:cNvSpPr txBox="1"/>
            <p:nvPr/>
          </p:nvSpPr>
          <p:spPr>
            <a:xfrm>
              <a:off x="8019803" y="1659864"/>
              <a:ext cx="11557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>
                  <a:latin typeface="Abadi MT Condensed Light" panose="020B0306030101010103" pitchFamily="34" charset="77"/>
                </a:rPr>
                <a:t>DOE Idaho Operations Office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999E88C-0474-A12B-EA77-E8C9B551D2B0}"/>
              </a:ext>
            </a:extLst>
          </p:cNvPr>
          <p:cNvGrpSpPr/>
          <p:nvPr/>
        </p:nvGrpSpPr>
        <p:grpSpPr>
          <a:xfrm>
            <a:off x="848721" y="1802516"/>
            <a:ext cx="5819194" cy="4759415"/>
            <a:chOff x="767720" y="1739845"/>
            <a:chExt cx="5819194" cy="47594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8864B97-B089-07DB-E809-FBDC06891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74000"/>
            </a:blip>
            <a:srcRect l="25308" t="470" r="-1"/>
            <a:stretch/>
          </p:blipFill>
          <p:spPr>
            <a:xfrm>
              <a:off x="767720" y="1739845"/>
              <a:ext cx="5819194" cy="4113607"/>
            </a:xfrm>
            <a:prstGeom prst="snipRoundRect">
              <a:avLst>
                <a:gd name="adj1" fmla="val 50000"/>
                <a:gd name="adj2" fmla="val 16667"/>
              </a:avLst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D0CD07F-B3DE-0851-146B-285FF945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alphaModFix amt="2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7823" y="3503834"/>
              <a:ext cx="1133683" cy="2430247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98635CA-2D16-D0DC-F2C8-50E896273427}"/>
                </a:ext>
              </a:extLst>
            </p:cNvPr>
            <p:cNvGrpSpPr/>
            <p:nvPr/>
          </p:nvGrpSpPr>
          <p:grpSpPr>
            <a:xfrm>
              <a:off x="1346470" y="6099536"/>
              <a:ext cx="5112405" cy="399724"/>
              <a:chOff x="1055156" y="6027379"/>
              <a:chExt cx="5112405" cy="39972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DF83761-FA91-8509-1003-3FD40AB68F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55156" y="6027379"/>
                <a:ext cx="4304374" cy="399724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DF71A32A-E507-949A-37EF-4F4CC2F9D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2126"/>
              <a:stretch/>
            </p:blipFill>
            <p:spPr>
              <a:xfrm>
                <a:off x="5511498" y="6054116"/>
                <a:ext cx="656063" cy="346250"/>
              </a:xfrm>
              <a:prstGeom prst="rect">
                <a:avLst/>
              </a:prstGeom>
            </p:spPr>
          </p:pic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22FB977-8FFA-EEFB-BF16-AC3F2EB94F36}"/>
              </a:ext>
            </a:extLst>
          </p:cNvPr>
          <p:cNvSpPr txBox="1"/>
          <p:nvPr/>
        </p:nvSpPr>
        <p:spPr>
          <a:xfrm>
            <a:off x="466508" y="1697974"/>
            <a:ext cx="2673201" cy="10156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key design feature of MARVEL is the ability to remove and replace the Power Conversion System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5BCC869-754D-8939-BF77-8D86C5DF9CD7}"/>
              </a:ext>
            </a:extLst>
          </p:cNvPr>
          <p:cNvGrpSpPr/>
          <p:nvPr/>
        </p:nvGrpSpPr>
        <p:grpSpPr>
          <a:xfrm>
            <a:off x="7586502" y="3055218"/>
            <a:ext cx="3530826" cy="3202850"/>
            <a:chOff x="7586502" y="3055218"/>
            <a:chExt cx="3530826" cy="3202850"/>
          </a:xfrm>
        </p:grpSpPr>
        <p:graphicFrame>
          <p:nvGraphicFramePr>
            <p:cNvPr id="30" name="Content Placeholder 4">
              <a:extLst>
                <a:ext uri="{FF2B5EF4-FFF2-40B4-BE49-F238E27FC236}">
                  <a16:creationId xmlns:a16="http://schemas.microsoft.com/office/drawing/2014/main" id="{00D97E50-53A4-EC4E-43C6-504E1BB1CAC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48465826"/>
                </p:ext>
              </p:extLst>
            </p:nvPr>
          </p:nvGraphicFramePr>
          <p:xfrm>
            <a:off x="7586502" y="3626232"/>
            <a:ext cx="3530826" cy="2631836"/>
          </p:xfrm>
          <a:graphic>
            <a:graphicData uri="http://schemas.openxmlformats.org/drawingml/2006/table">
              <a:tbl>
                <a:tblPr firstRow="1" bandRow="1">
                  <a:tableStyleId>{073A0DAA-6AF3-43AB-8588-CEC1D06C72B9}</a:tableStyleId>
                </a:tblPr>
                <a:tblGrid>
                  <a:gridCol w="1380765">
                    <a:extLst>
                      <a:ext uri="{9D8B030D-6E8A-4147-A177-3AD203B41FA5}">
                        <a16:colId xmlns:a16="http://schemas.microsoft.com/office/drawing/2014/main" val="4003001487"/>
                      </a:ext>
                    </a:extLst>
                  </a:gridCol>
                  <a:gridCol w="2150061">
                    <a:extLst>
                      <a:ext uri="{9D8B030D-6E8A-4147-A177-3AD203B41FA5}">
                        <a16:colId xmlns:a16="http://schemas.microsoft.com/office/drawing/2014/main" val="4079336687"/>
                      </a:ext>
                    </a:extLst>
                  </a:gridCol>
                </a:tblGrid>
                <a:tr h="268908">
                  <a:tc gridSpan="2">
                    <a:txBody>
                      <a:bodyPr/>
                      <a:lstStyle/>
                      <a:p>
                        <a:r>
                          <a:rPr lang="en-US" sz="1200"/>
                          <a:t>Key Design Features</a:t>
                        </a:r>
                      </a:p>
                    </a:txBody>
                    <a:tcPr marL="68580" marR="68580" marT="34290" marB="34290"/>
                  </a:tc>
                  <a:tc hMerge="1"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328153474"/>
                    </a:ext>
                  </a:extLst>
                </a:tr>
                <a:tr h="464477">
                  <a:tc>
                    <a:txBody>
                      <a:bodyPr/>
                      <a:lstStyle/>
                      <a:p>
                        <a:r>
                          <a:rPr lang="en-US" sz="1200"/>
                          <a:t>Reactor Type</a:t>
                        </a:r>
                      </a:p>
                    </a:txBody>
                    <a:tcPr marL="68580" marR="68580" marT="34290" marB="34290"/>
                  </a:tc>
                  <a:tc>
                    <a:txBody>
                      <a:bodyPr/>
                      <a:lstStyle/>
                      <a:p>
                        <a:r>
                          <a:rPr lang="en-US" sz="1200"/>
                          <a:t>Liquid Metal Thermal Reactor</a:t>
                        </a:r>
                      </a:p>
                    </a:txBody>
                    <a:tcPr marL="68580" marR="68580" marT="34290" marB="34290"/>
                  </a:tc>
                  <a:extLst>
                    <a:ext uri="{0D108BD9-81ED-4DB2-BD59-A6C34878D82A}">
                      <a16:rowId xmlns:a16="http://schemas.microsoft.com/office/drawing/2014/main" val="3457114010"/>
                    </a:ext>
                  </a:extLst>
                </a:tr>
                <a:tr h="268908">
                  <a:tc>
                    <a:txBody>
                      <a:bodyPr/>
                      <a:lstStyle/>
                      <a:p>
                        <a:r>
                          <a:rPr lang="en-US" sz="1200"/>
                          <a:t>Thermal Power </a:t>
                        </a:r>
                      </a:p>
                    </a:txBody>
                    <a:tcPr marL="68580" marR="68580" marT="34290" marB="34290"/>
                  </a:tc>
                  <a:tc>
                    <a:txBody>
                      <a:bodyPr/>
                      <a:lstStyle/>
                      <a:p>
                        <a:r>
                          <a:rPr lang="en-US" sz="1200"/>
                          <a:t>85 kW-</a:t>
                        </a:r>
                        <a:r>
                          <a:rPr lang="en-US" sz="1200" err="1"/>
                          <a:t>th</a:t>
                        </a:r>
                        <a:endParaRPr lang="en-US" sz="1200"/>
                      </a:p>
                    </a:txBody>
                    <a:tcPr marL="68580" marR="68580" marT="34290" marB="34290"/>
                  </a:tc>
                  <a:extLst>
                    <a:ext uri="{0D108BD9-81ED-4DB2-BD59-A6C34878D82A}">
                      <a16:rowId xmlns:a16="http://schemas.microsoft.com/office/drawing/2014/main" val="1292626797"/>
                    </a:ext>
                  </a:extLst>
                </a:tr>
                <a:tr h="285003">
                  <a:tc>
                    <a:txBody>
                      <a:bodyPr/>
                      <a:lstStyle/>
                      <a:p>
                        <a:r>
                          <a:rPr lang="en-US" sz="1200"/>
                          <a:t>Electrical Power</a:t>
                        </a:r>
                      </a:p>
                    </a:txBody>
                    <a:tcPr marL="68580" marR="68580" marT="34290" marB="34290"/>
                  </a:tc>
                  <a:tc>
                    <a:txBody>
                      <a:bodyPr/>
                      <a:lstStyle/>
                      <a:p>
                        <a:r>
                          <a:rPr lang="en-US" sz="1200"/>
                          <a:t>~20 kW-e</a:t>
                        </a:r>
                      </a:p>
                    </a:txBody>
                    <a:tcPr marL="68580" marR="68580" marT="34290" marB="34290"/>
                  </a:tc>
                  <a:extLst>
                    <a:ext uri="{0D108BD9-81ED-4DB2-BD59-A6C34878D82A}">
                      <a16:rowId xmlns:a16="http://schemas.microsoft.com/office/drawing/2014/main" val="2865990367"/>
                    </a:ext>
                  </a:extLst>
                </a:tr>
                <a:tr h="268908">
                  <a:tc>
                    <a:txBody>
                      <a:bodyPr/>
                      <a:lstStyle/>
                      <a:p>
                        <a:r>
                          <a:rPr lang="en-US" sz="1200"/>
                          <a:t>Coolant Drive</a:t>
                        </a:r>
                      </a:p>
                    </a:txBody>
                    <a:tcPr marL="68580" marR="68580" marT="34290" marB="34290"/>
                  </a:tc>
                  <a:tc>
                    <a:txBody>
                      <a:bodyPr/>
                      <a:lstStyle/>
                      <a:p>
                        <a:pPr marL="0" marR="0" lvl="0" indent="0" algn="l" defTabSz="91428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200"/>
                          <a:t>Natural Circulation</a:t>
                        </a:r>
                      </a:p>
                    </a:txBody>
                    <a:tcPr marL="68580" marR="68580" marT="34290" marB="34290"/>
                  </a:tc>
                  <a:extLst>
                    <a:ext uri="{0D108BD9-81ED-4DB2-BD59-A6C34878D82A}">
                      <a16:rowId xmlns:a16="http://schemas.microsoft.com/office/drawing/2014/main" val="1387262260"/>
                    </a:ext>
                  </a:extLst>
                </a:tr>
                <a:tr h="268908">
                  <a:tc>
                    <a:txBody>
                      <a:bodyPr/>
                      <a:lstStyle/>
                      <a:p>
                        <a:r>
                          <a:rPr lang="en-US" sz="1200"/>
                          <a:t>System Life</a:t>
                        </a:r>
                      </a:p>
                    </a:txBody>
                    <a:tcPr marL="68580" marR="68580" marT="34290" marB="34290"/>
                  </a:tc>
                  <a:tc>
                    <a:txBody>
                      <a:bodyPr/>
                      <a:lstStyle/>
                      <a:p>
                        <a:pPr marL="0" marR="0" lvl="0" indent="0" algn="l" defTabSz="91428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200"/>
                          <a:t>2 years </a:t>
                        </a:r>
                      </a:p>
                    </a:txBody>
                    <a:tcPr marL="68580" marR="68580" marT="34290" marB="34290"/>
                  </a:tc>
                  <a:extLst>
                    <a:ext uri="{0D108BD9-81ED-4DB2-BD59-A6C34878D82A}">
                      <a16:rowId xmlns:a16="http://schemas.microsoft.com/office/drawing/2014/main" val="1159281984"/>
                    </a:ext>
                  </a:extLst>
                </a:tr>
                <a:tr h="268908">
                  <a:tc>
                    <a:txBody>
                      <a:bodyPr/>
                      <a:lstStyle/>
                      <a:p>
                        <a:r>
                          <a:rPr lang="en-US" sz="1200"/>
                          <a:t>Fuel </a:t>
                        </a:r>
                      </a:p>
                    </a:txBody>
                    <a:tcPr marL="68580" marR="68580" marT="34290" marB="34290"/>
                  </a:tc>
                  <a:tc>
                    <a:txBody>
                      <a:bodyPr/>
                      <a:lstStyle/>
                      <a:p>
                        <a:r>
                          <a:rPr lang="en-US" sz="1200"/>
                          <a:t>TRIGA Fuel</a:t>
                        </a:r>
                      </a:p>
                    </a:txBody>
                    <a:tcPr marL="68580" marR="68580" marT="34290" marB="34290"/>
                  </a:tc>
                  <a:extLst>
                    <a:ext uri="{0D108BD9-81ED-4DB2-BD59-A6C34878D82A}">
                      <a16:rowId xmlns:a16="http://schemas.microsoft.com/office/drawing/2014/main" val="1944098408"/>
                    </a:ext>
                  </a:extLst>
                </a:tr>
                <a:tr h="268908">
                  <a:tc>
                    <a:txBody>
                      <a:bodyPr/>
                      <a:lstStyle/>
                      <a:p>
                        <a:r>
                          <a:rPr lang="en-US" sz="1200"/>
                          <a:t>Weight</a:t>
                        </a:r>
                      </a:p>
                    </a:txBody>
                    <a:tcPr marL="68580" marR="68580" marT="34290" marB="34290"/>
                  </a:tc>
                  <a:tc>
                    <a:txBody>
                      <a:bodyPr/>
                      <a:lstStyle/>
                      <a:p>
                        <a:r>
                          <a:rPr lang="en-US" sz="1200"/>
                          <a:t>7.5 metric ton</a:t>
                        </a:r>
                      </a:p>
                    </a:txBody>
                    <a:tcPr marL="68580" marR="68580" marT="34290" marB="34290"/>
                  </a:tc>
                  <a:extLst>
                    <a:ext uri="{0D108BD9-81ED-4DB2-BD59-A6C34878D82A}">
                      <a16:rowId xmlns:a16="http://schemas.microsoft.com/office/drawing/2014/main" val="465847573"/>
                    </a:ext>
                  </a:extLst>
                </a:tr>
                <a:tr h="268908">
                  <a:tc>
                    <a:txBody>
                      <a:bodyPr/>
                      <a:lstStyle/>
                      <a:p>
                        <a:r>
                          <a:rPr lang="en-US" sz="1200"/>
                          <a:t>height</a:t>
                        </a:r>
                      </a:p>
                    </a:txBody>
                    <a:tcPr marL="68580" marR="68580" marT="34290" marB="34290"/>
                  </a:tc>
                  <a:tc>
                    <a:txBody>
                      <a:bodyPr/>
                      <a:lstStyle/>
                      <a:p>
                        <a:r>
                          <a:rPr lang="en-US" sz="1200"/>
                          <a:t>&lt;15 feet</a:t>
                        </a:r>
                      </a:p>
                    </a:txBody>
                    <a:tcPr marL="68580" marR="68580" marT="34290" marB="34290"/>
                  </a:tc>
                  <a:extLst>
                    <a:ext uri="{0D108BD9-81ED-4DB2-BD59-A6C34878D82A}">
                      <a16:rowId xmlns:a16="http://schemas.microsoft.com/office/drawing/2014/main" val="2999370166"/>
                    </a:ext>
                  </a:extLst>
                </a:tr>
              </a:tbl>
            </a:graphicData>
          </a:graphic>
        </p:graphicFrame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A1AB09-A9AC-33B3-DF2B-252D8F331A65}"/>
                </a:ext>
              </a:extLst>
            </p:cNvPr>
            <p:cNvSpPr txBox="1"/>
            <p:nvPr/>
          </p:nvSpPr>
          <p:spPr>
            <a:xfrm>
              <a:off x="7586503" y="3055218"/>
              <a:ext cx="3530825" cy="55399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500" b="1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Goal:</a:t>
              </a:r>
              <a:br>
                <a:rPr lang="en-US" sz="1500" b="1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500" b="1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Build a Test Microreactor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1906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Key Modeling Simulation Tools Used in MARVEL Project</a:t>
            </a:r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69A0C3E-4DEA-8695-BE49-DB7E18EF5747}"/>
              </a:ext>
            </a:extLst>
          </p:cNvPr>
          <p:cNvGrpSpPr/>
          <p:nvPr/>
        </p:nvGrpSpPr>
        <p:grpSpPr>
          <a:xfrm>
            <a:off x="257651" y="1559477"/>
            <a:ext cx="11558377" cy="4930404"/>
            <a:chOff x="257651" y="1559477"/>
            <a:chExt cx="11558377" cy="4930404"/>
          </a:xfrm>
        </p:grpSpPr>
        <p:sp>
          <p:nvSpPr>
            <p:cNvPr id="2" name="Rectangle 1" descr="Structural mechanics models">
              <a:extLst>
                <a:ext uri="{FF2B5EF4-FFF2-40B4-BE49-F238E27FC236}">
                  <a16:creationId xmlns:a16="http://schemas.microsoft.com/office/drawing/2014/main" id="{7EC6AAC5-E335-046F-9F77-BA0BA08A2FAA}"/>
                </a:ext>
              </a:extLst>
            </p:cNvPr>
            <p:cNvSpPr/>
            <p:nvPr/>
          </p:nvSpPr>
          <p:spPr>
            <a:xfrm>
              <a:off x="4218872" y="3415361"/>
              <a:ext cx="1401678" cy="569167"/>
            </a:xfrm>
            <a:prstGeom prst="rect">
              <a:avLst/>
            </a:prstGeom>
            <a:solidFill>
              <a:srgbClr val="2DA9E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1D/3D System TH Model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3C0D8F-B77D-1645-CD98-E6B8C4CDC2E4}"/>
                </a:ext>
              </a:extLst>
            </p:cNvPr>
            <p:cNvSpPr txBox="1"/>
            <p:nvPr/>
          </p:nvSpPr>
          <p:spPr>
            <a:xfrm>
              <a:off x="9416686" y="2358676"/>
              <a:ext cx="140167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3D Thermal-structural response; stress classification lines</a:t>
              </a:r>
            </a:p>
          </p:txBody>
        </p:sp>
        <p:pic>
          <p:nvPicPr>
            <p:cNvPr id="4" name="Picture 8" descr="Iteration Vector Art Stock Images | Depositphotos">
              <a:extLst>
                <a:ext uri="{FF2B5EF4-FFF2-40B4-BE49-F238E27FC236}">
                  <a16:creationId xmlns:a16="http://schemas.microsoft.com/office/drawing/2014/main" id="{8348F424-B341-9E39-D83B-F823CF5978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 amt="22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7833" r="90000">
                          <a14:foregroundMark x1="78333" y1="80000" x2="78333" y2="80000"/>
                          <a14:foregroundMark x1="13333" y1="53500" x2="13333" y2="53500"/>
                          <a14:foregroundMark x1="7833" y1="81500" x2="7833" y2="81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8376" y="2232510"/>
              <a:ext cx="3010009" cy="3010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5C3019-966A-F6B3-248D-064EAE9EC448}"/>
                </a:ext>
              </a:extLst>
            </p:cNvPr>
            <p:cNvSpPr txBox="1"/>
            <p:nvPr/>
          </p:nvSpPr>
          <p:spPr>
            <a:xfrm>
              <a:off x="257651" y="4469837"/>
              <a:ext cx="112083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/>
                <a:t>Startup Model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FC5C71-608B-8149-1AFD-1D2D605A0F18}"/>
                </a:ext>
              </a:extLst>
            </p:cNvPr>
            <p:cNvSpPr txBox="1"/>
            <p:nvPr/>
          </p:nvSpPr>
          <p:spPr>
            <a:xfrm>
              <a:off x="837391" y="5120634"/>
              <a:ext cx="1133647" cy="316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/>
                <a:t>SAR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1733B8-EF16-3D0B-7CB3-5FFAC97C037F}"/>
                </a:ext>
              </a:extLst>
            </p:cNvPr>
            <p:cNvSpPr txBox="1"/>
            <p:nvPr/>
          </p:nvSpPr>
          <p:spPr>
            <a:xfrm>
              <a:off x="1099131" y="6189799"/>
              <a:ext cx="184203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/>
                <a:t>Procurement Specs</a:t>
              </a:r>
            </a:p>
          </p:txBody>
        </p:sp>
        <p:cxnSp>
          <p:nvCxnSpPr>
            <p:cNvPr id="9" name="Elbow Connector 30">
              <a:extLst>
                <a:ext uri="{FF2B5EF4-FFF2-40B4-BE49-F238E27FC236}">
                  <a16:creationId xmlns:a16="http://schemas.microsoft.com/office/drawing/2014/main" id="{F6D54892-3AB3-240B-7DDA-0B7981D88C7F}"/>
                </a:ext>
              </a:extLst>
            </p:cNvPr>
            <p:cNvCxnSpPr>
              <a:cxnSpLocks/>
              <a:stCxn id="26" idx="1"/>
              <a:endCxn id="6" idx="0"/>
            </p:cNvCxnSpPr>
            <p:nvPr/>
          </p:nvCxnSpPr>
          <p:spPr>
            <a:xfrm rot="10800000" flipV="1">
              <a:off x="818070" y="2415871"/>
              <a:ext cx="1304530" cy="2053966"/>
            </a:xfrm>
            <a:prstGeom prst="bentConnector2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34">
              <a:extLst>
                <a:ext uri="{FF2B5EF4-FFF2-40B4-BE49-F238E27FC236}">
                  <a16:creationId xmlns:a16="http://schemas.microsoft.com/office/drawing/2014/main" id="{82FA0DF7-7AF5-3EFF-80D7-0119DB68BF4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8554" y="3927910"/>
              <a:ext cx="1574047" cy="697344"/>
            </a:xfrm>
            <a:prstGeom prst="bentConnector3">
              <a:avLst>
                <a:gd name="adj1" fmla="val 133"/>
              </a:avLst>
            </a:prstGeom>
            <a:ln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37">
              <a:extLst>
                <a:ext uri="{FF2B5EF4-FFF2-40B4-BE49-F238E27FC236}">
                  <a16:creationId xmlns:a16="http://schemas.microsoft.com/office/drawing/2014/main" id="{66767E5D-3135-A0A3-9817-6C83395E6347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rot="10800000" flipV="1">
              <a:off x="1375159" y="5112713"/>
              <a:ext cx="182157" cy="1100878"/>
            </a:xfrm>
            <a:prstGeom prst="bentConnector2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CD3680-DC82-1C7D-7E73-6218EDC5B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655" y="3621307"/>
              <a:ext cx="1141629" cy="321083"/>
            </a:xfrm>
            <a:prstGeom prst="rect">
              <a:avLst/>
            </a:prstGeom>
          </p:spPr>
        </p:pic>
        <p:sp>
          <p:nvSpPr>
            <p:cNvPr id="13" name="Rectangle 12" descr="Structural mechanics models">
              <a:extLst>
                <a:ext uri="{FF2B5EF4-FFF2-40B4-BE49-F238E27FC236}">
                  <a16:creationId xmlns:a16="http://schemas.microsoft.com/office/drawing/2014/main" id="{06462170-4E68-26AE-FA02-910D5C8EDA18}"/>
                </a:ext>
              </a:extLst>
            </p:cNvPr>
            <p:cNvSpPr/>
            <p:nvPr/>
          </p:nvSpPr>
          <p:spPr>
            <a:xfrm>
              <a:off x="4218872" y="2210715"/>
              <a:ext cx="1401678" cy="569167"/>
            </a:xfrm>
            <a:prstGeom prst="rect">
              <a:avLst/>
            </a:prstGeom>
            <a:solidFill>
              <a:srgbClr val="92D05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3D Neutronic Model</a:t>
              </a:r>
            </a:p>
          </p:txBody>
        </p:sp>
        <p:sp>
          <p:nvSpPr>
            <p:cNvPr id="14" name="Rectangle 13" descr="Structural mechanics models">
              <a:extLst>
                <a:ext uri="{FF2B5EF4-FFF2-40B4-BE49-F238E27FC236}">
                  <a16:creationId xmlns:a16="http://schemas.microsoft.com/office/drawing/2014/main" id="{2EF2DDBA-3272-E6BC-1500-1679D9806131}"/>
                </a:ext>
              </a:extLst>
            </p:cNvPr>
            <p:cNvSpPr/>
            <p:nvPr/>
          </p:nvSpPr>
          <p:spPr>
            <a:xfrm>
              <a:off x="7152848" y="2634634"/>
              <a:ext cx="1401678" cy="569167"/>
            </a:xfrm>
            <a:prstGeom prst="rect">
              <a:avLst/>
            </a:prstGeom>
            <a:solidFill>
              <a:srgbClr val="1C3665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Structural Mechanics Models</a:t>
              </a:r>
            </a:p>
          </p:txBody>
        </p:sp>
        <p:sp>
          <p:nvSpPr>
            <p:cNvPr id="15" name="Rectangle 14" descr="Structural mechanics models">
              <a:extLst>
                <a:ext uri="{FF2B5EF4-FFF2-40B4-BE49-F238E27FC236}">
                  <a16:creationId xmlns:a16="http://schemas.microsoft.com/office/drawing/2014/main" id="{B87BD134-43D2-27C6-611D-3CF5E81ACF46}"/>
                </a:ext>
              </a:extLst>
            </p:cNvPr>
            <p:cNvSpPr/>
            <p:nvPr/>
          </p:nvSpPr>
          <p:spPr>
            <a:xfrm>
              <a:off x="4218872" y="4795348"/>
              <a:ext cx="1401678" cy="569167"/>
            </a:xfrm>
            <a:prstGeom prst="rect">
              <a:avLst/>
            </a:prstGeom>
            <a:solidFill>
              <a:srgbClr val="7030A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3D Components CFD Models</a:t>
              </a:r>
            </a:p>
          </p:txBody>
        </p:sp>
        <p:sp>
          <p:nvSpPr>
            <p:cNvPr id="16" name="Rectangle 15" descr="Structural mechanics models">
              <a:extLst>
                <a:ext uri="{FF2B5EF4-FFF2-40B4-BE49-F238E27FC236}">
                  <a16:creationId xmlns:a16="http://schemas.microsoft.com/office/drawing/2014/main" id="{840002B7-902E-8A86-CD50-006238CCE5E3}"/>
                </a:ext>
              </a:extLst>
            </p:cNvPr>
            <p:cNvSpPr/>
            <p:nvPr/>
          </p:nvSpPr>
          <p:spPr>
            <a:xfrm>
              <a:off x="7152848" y="3415361"/>
              <a:ext cx="1401678" cy="56916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Fuel Pin Model</a:t>
              </a:r>
            </a:p>
          </p:txBody>
        </p:sp>
        <p:sp>
          <p:nvSpPr>
            <p:cNvPr id="17" name="Rectangle 16" descr="Structural mechanics models">
              <a:extLst>
                <a:ext uri="{FF2B5EF4-FFF2-40B4-BE49-F238E27FC236}">
                  <a16:creationId xmlns:a16="http://schemas.microsoft.com/office/drawing/2014/main" id="{62BB59D4-A624-AB21-EDA0-4EA5E5DC25AB}"/>
                </a:ext>
              </a:extLst>
            </p:cNvPr>
            <p:cNvSpPr/>
            <p:nvPr/>
          </p:nvSpPr>
          <p:spPr>
            <a:xfrm>
              <a:off x="1571845" y="4819009"/>
              <a:ext cx="598831" cy="359216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/>
                <a:t>Solid Works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A81A61-F2CE-A813-2480-167A08427BD1}"/>
                </a:ext>
              </a:extLst>
            </p:cNvPr>
            <p:cNvSpPr txBox="1"/>
            <p:nvPr/>
          </p:nvSpPr>
          <p:spPr>
            <a:xfrm>
              <a:off x="4927134" y="2772826"/>
              <a:ext cx="18246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Reactivity Coefficients, Neutronic Parameters, Power Distribution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427B7B5-9A97-E2A7-3C9C-1BA5896EF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8503" y="4737298"/>
              <a:ext cx="658811" cy="70273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68E32D-BCE4-657E-1585-C2292A35D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15737" y="3553888"/>
              <a:ext cx="550606" cy="34412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B53AB5-F7F4-C442-FC29-293078CD3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38429" y="3204771"/>
              <a:ext cx="1405464" cy="62587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863D6D-99EC-D810-F026-76A0DAAA8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22600" y="2179797"/>
              <a:ext cx="1449385" cy="47214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39A817F-5AD4-DB9B-FB6B-7A1E42CF1990}"/>
                </a:ext>
              </a:extLst>
            </p:cNvPr>
            <p:cNvSpPr txBox="1"/>
            <p:nvPr/>
          </p:nvSpPr>
          <p:spPr>
            <a:xfrm>
              <a:off x="5781761" y="3669326"/>
              <a:ext cx="1169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Coolant Temperatures Power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D97E97A-158F-D89E-E3A4-0D935DC0CE6E}"/>
                </a:ext>
              </a:extLst>
            </p:cNvPr>
            <p:cNvSpPr txBox="1"/>
            <p:nvPr/>
          </p:nvSpPr>
          <p:spPr>
            <a:xfrm>
              <a:off x="4974692" y="4435341"/>
              <a:ext cx="17295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Form Factors for Pressure Drops, Subchannel Flow Distribution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CAD49EF-0E60-BA8E-4603-8A797743D1D2}"/>
                </a:ext>
              </a:extLst>
            </p:cNvPr>
            <p:cNvCxnSpPr>
              <a:stCxn id="2" idx="3"/>
              <a:endCxn id="14" idx="1"/>
            </p:cNvCxnSpPr>
            <p:nvPr/>
          </p:nvCxnSpPr>
          <p:spPr>
            <a:xfrm flipV="1">
              <a:off x="5620550" y="2919218"/>
              <a:ext cx="1532298" cy="7807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36F1CF3-AEB1-BCEB-68B8-64EC67236341}"/>
                </a:ext>
              </a:extLst>
            </p:cNvPr>
            <p:cNvCxnSpPr>
              <a:stCxn id="2" idx="3"/>
              <a:endCxn id="16" idx="1"/>
            </p:cNvCxnSpPr>
            <p:nvPr/>
          </p:nvCxnSpPr>
          <p:spPr>
            <a:xfrm>
              <a:off x="5620550" y="3699945"/>
              <a:ext cx="153229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4" descr="SIMULIA Abaqus FEA | Access Tufts">
              <a:extLst>
                <a:ext uri="{FF2B5EF4-FFF2-40B4-BE49-F238E27FC236}">
                  <a16:creationId xmlns:a16="http://schemas.microsoft.com/office/drawing/2014/main" id="{DE1B715E-394E-094B-E949-D69E02A33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7345" y="2719320"/>
              <a:ext cx="901110" cy="476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790F01C9-F653-0FEC-8315-71D6CA266B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0618" y="2749134"/>
              <a:ext cx="1385410" cy="410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6178050-A6B5-5E02-3BB5-EF93EC9A74DB}"/>
                </a:ext>
              </a:extLst>
            </p:cNvPr>
            <p:cNvCxnSpPr>
              <a:cxnSpLocks/>
              <a:stCxn id="13" idx="2"/>
              <a:endCxn id="2" idx="0"/>
            </p:cNvCxnSpPr>
            <p:nvPr/>
          </p:nvCxnSpPr>
          <p:spPr>
            <a:xfrm>
              <a:off x="4919711" y="2779882"/>
              <a:ext cx="0" cy="6354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5A6ED60-622B-6B43-37F6-8E0D43B98F91}"/>
                </a:ext>
              </a:extLst>
            </p:cNvPr>
            <p:cNvCxnSpPr>
              <a:stCxn id="15" idx="0"/>
              <a:endCxn id="2" idx="2"/>
            </p:cNvCxnSpPr>
            <p:nvPr/>
          </p:nvCxnSpPr>
          <p:spPr>
            <a:xfrm flipV="1">
              <a:off x="4919711" y="3984528"/>
              <a:ext cx="0" cy="8108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0A0B00C-0391-2241-51DD-872A2EE8776A}"/>
                </a:ext>
              </a:extLst>
            </p:cNvPr>
            <p:cNvCxnSpPr>
              <a:stCxn id="29" idx="3"/>
              <a:endCxn id="30" idx="1"/>
            </p:cNvCxnSpPr>
            <p:nvPr/>
          </p:nvCxnSpPr>
          <p:spPr>
            <a:xfrm flipV="1">
              <a:off x="9498455" y="2954511"/>
              <a:ext cx="932163" cy="29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4D3927-AA7A-4648-B6EF-C3FF03ED451C}"/>
                </a:ext>
              </a:extLst>
            </p:cNvPr>
            <p:cNvSpPr txBox="1"/>
            <p:nvPr/>
          </p:nvSpPr>
          <p:spPr>
            <a:xfrm>
              <a:off x="7773081" y="5687482"/>
              <a:ext cx="1776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Updated geometry for procurement drawing and specs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3118FB5-D8AD-EECD-8A07-B99211C74E9F}"/>
                </a:ext>
              </a:extLst>
            </p:cNvPr>
            <p:cNvSpPr txBox="1"/>
            <p:nvPr/>
          </p:nvSpPr>
          <p:spPr>
            <a:xfrm>
              <a:off x="7773081" y="1559477"/>
              <a:ext cx="1562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Updated geometry for shielding calculations</a:t>
              </a:r>
            </a:p>
          </p:txBody>
        </p: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3FB965C0-BF79-18D3-8B9A-DE061BCAF291}"/>
                </a:ext>
              </a:extLst>
            </p:cNvPr>
            <p:cNvCxnSpPr>
              <a:cxnSpLocks/>
              <a:stCxn id="30" idx="0"/>
              <a:endCxn id="39" idx="0"/>
            </p:cNvCxnSpPr>
            <p:nvPr/>
          </p:nvCxnSpPr>
          <p:spPr>
            <a:xfrm rot="16200000" flipV="1">
              <a:off x="8255702" y="-118487"/>
              <a:ext cx="349497" cy="5385746"/>
            </a:xfrm>
            <a:prstGeom prst="bentConnector3">
              <a:avLst>
                <a:gd name="adj1" fmla="val 231505"/>
              </a:avLst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952F4CB-896A-8BE5-633C-A16A6504B4AF}"/>
                </a:ext>
              </a:extLst>
            </p:cNvPr>
            <p:cNvSpPr/>
            <p:nvPr/>
          </p:nvSpPr>
          <p:spPr>
            <a:xfrm>
              <a:off x="5415953" y="2399637"/>
              <a:ext cx="643247" cy="9998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4901A00-CE55-8516-17B3-F9FFFB918520}"/>
                </a:ext>
              </a:extLst>
            </p:cNvPr>
            <p:cNvSpPr/>
            <p:nvPr/>
          </p:nvSpPr>
          <p:spPr>
            <a:xfrm>
              <a:off x="5424861" y="5279126"/>
              <a:ext cx="643247" cy="9998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9CF3C6C6-0192-339C-B47D-B6FB720F62B5}"/>
                </a:ext>
              </a:extLst>
            </p:cNvPr>
            <p:cNvCxnSpPr>
              <a:cxnSpLocks/>
              <a:stCxn id="30" idx="2"/>
              <a:endCxn id="42" idx="4"/>
            </p:cNvCxnSpPr>
            <p:nvPr/>
          </p:nvCxnSpPr>
          <p:spPr>
            <a:xfrm rot="5400000">
              <a:off x="7325292" y="1581080"/>
              <a:ext cx="2219225" cy="5376838"/>
            </a:xfrm>
            <a:prstGeom prst="bentConnector3">
              <a:avLst>
                <a:gd name="adj1" fmla="val 110301"/>
              </a:avLst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C97FAFB-2A95-2840-A7DA-35C698981B21}"/>
                </a:ext>
              </a:extLst>
            </p:cNvPr>
            <p:cNvSpPr txBox="1"/>
            <p:nvPr/>
          </p:nvSpPr>
          <p:spPr>
            <a:xfrm rot="19994618">
              <a:off x="5674167" y="3175707"/>
              <a:ext cx="11691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1D Nodal Transient 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8933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MARVEL Core</a:t>
            </a:r>
            <a:endParaRPr lang="en-US"/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CA6E517D-AB2E-ABD9-707C-BD8866D5B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7665" y="2255378"/>
            <a:ext cx="5992514" cy="35043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2DF55CD-E467-460E-339E-384FB98BE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106" y="1590405"/>
            <a:ext cx="5477758" cy="48343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9436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MARVEL NCNP Model</a:t>
            </a:r>
            <a:endParaRPr lang="en-US"/>
          </a:p>
        </p:txBody>
      </p:sp>
      <p:pic>
        <p:nvPicPr>
          <p:cNvPr id="4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D2C7E37B-965C-4D59-F325-581C9D19BA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204" y="2272722"/>
            <a:ext cx="5659277" cy="3924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EE8B30-3D2A-A308-B5B4-36EA2E2E27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810" y="2007139"/>
            <a:ext cx="4970474" cy="44554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4227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bacced-d3e9-4230-8110-5185e6b8723a">
      <Terms xmlns="http://schemas.microsoft.com/office/infopath/2007/PartnerControls"/>
    </lcf76f155ced4ddcb4097134ff3c332f>
    <TaxCatchAll xmlns="0311a6d6-6c49-40aa-926b-e98182ea64d2" xsi:nil="true"/>
    <Open_x0020_with_x0020_Seclore xmlns="94bacced-d3e9-4230-8110-5185e6b8723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1572403A950A449F03D309DCDCB39C" ma:contentTypeVersion="18" ma:contentTypeDescription="Create a new document." ma:contentTypeScope="" ma:versionID="c3ff5bd11e6bfd98406c8a4dae36b260">
  <xsd:schema xmlns:xsd="http://www.w3.org/2001/XMLSchema" xmlns:xs="http://www.w3.org/2001/XMLSchema" xmlns:p="http://schemas.microsoft.com/office/2006/metadata/properties" xmlns:ns2="94bacced-d3e9-4230-8110-5185e6b8723a" xmlns:ns3="89039979-132d-4e33-b8d6-8b0f084d9471" xmlns:ns4="0311a6d6-6c49-40aa-926b-e98182ea64d2" targetNamespace="http://schemas.microsoft.com/office/2006/metadata/properties" ma:root="true" ma:fieldsID="12ff1ac6586bb3cc493a838c4adcd485" ns2:_="" ns3:_="" ns4:_="">
    <xsd:import namespace="94bacced-d3e9-4230-8110-5185e6b8723a"/>
    <xsd:import namespace="89039979-132d-4e33-b8d6-8b0f084d9471"/>
    <xsd:import namespace="0311a6d6-6c49-40aa-926b-e98182ea64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Open_x0020_with_x0020_Seclor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bacced-d3e9-4230-8110-5185e6b87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Open_x0020_with_x0020_Seclore" ma:index="14" nillable="true" ma:displayName="Open with Seclore" ma:hidden="true" ma:internalName="Open_x0020_with_x0020_Seclor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8c7bd71-0de2-450a-8d3d-78c533438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39979-132d-4e33-b8d6-8b0f084d947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11a6d6-6c49-40aa-926b-e98182ea64d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bec759ce-e5e5-4926-916d-bee7019b82dd}" ma:internalName="TaxCatchAll" ma:showField="CatchAllData" ma:web="0311a6d6-6c49-40aa-926b-e98182ea64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F5A183-8DB8-4E33-A3B8-B56576635C6B}">
  <ds:schemaRefs>
    <ds:schemaRef ds:uri="0311a6d6-6c49-40aa-926b-e98182ea64d2"/>
    <ds:schemaRef ds:uri="89039979-132d-4e33-b8d6-8b0f084d9471"/>
    <ds:schemaRef ds:uri="94bacced-d3e9-4230-8110-5185e6b8723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4F7C2D9-DCD9-4091-AC19-AF672454B186}">
  <ds:schemaRefs>
    <ds:schemaRef ds:uri="0311a6d6-6c49-40aa-926b-e98182ea64d2"/>
    <ds:schemaRef ds:uri="89039979-132d-4e33-b8d6-8b0f084d9471"/>
    <ds:schemaRef ds:uri="94bacced-d3e9-4230-8110-5185e6b872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803D3D1-F39D-490F-A4CD-77C72E40E0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1515</Words>
  <Application>Microsoft Office PowerPoint</Application>
  <PresentationFormat>Widescreen</PresentationFormat>
  <Paragraphs>244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1_Office Theme</vt:lpstr>
      <vt:lpstr>2_Office Theme</vt:lpstr>
      <vt:lpstr>PowerPoint Presentation</vt:lpstr>
      <vt:lpstr>DOE MARVEL Microreactor -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PARKER, Gregory</dc:creator>
  <cp:lastModifiedBy>Genene Ann Eddins</cp:lastModifiedBy>
  <cp:revision>2</cp:revision>
  <cp:lastPrinted>2024-10-02T14:18:36Z</cp:lastPrinted>
  <dcterms:created xsi:type="dcterms:W3CDTF">2019-10-29T08:33:20Z</dcterms:created>
  <dcterms:modified xsi:type="dcterms:W3CDTF">2024-10-03T16:13:00Z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0x010100DB1572403A950A449F03D309DCDCB39C</vt:lpwstr>
  </property>
  <property fmtid="{D5CDD505-2E9C-101B-9397-08002B2CF9AE}" pid="3" name="MediaServiceImageTags">
    <vt:lpwstr/>
  </property>
</Properties>
</file>