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27"/>
  </p:notesMasterIdLst>
  <p:sldIdLst>
    <p:sldId id="256" r:id="rId7"/>
    <p:sldId id="257" r:id="rId8"/>
    <p:sldId id="260" r:id="rId9"/>
    <p:sldId id="258" r:id="rId10"/>
    <p:sldId id="269" r:id="rId11"/>
    <p:sldId id="261" r:id="rId12"/>
    <p:sldId id="271" r:id="rId13"/>
    <p:sldId id="262" r:id="rId14"/>
    <p:sldId id="270" r:id="rId15"/>
    <p:sldId id="272" r:id="rId16"/>
    <p:sldId id="263" r:id="rId17"/>
    <p:sldId id="264" r:id="rId18"/>
    <p:sldId id="265" r:id="rId19"/>
    <p:sldId id="273" r:id="rId20"/>
    <p:sldId id="266" r:id="rId21"/>
    <p:sldId id="274" r:id="rId22"/>
    <p:sldId id="275" r:id="rId23"/>
    <p:sldId id="267" r:id="rId24"/>
    <p:sldId id="268" r:id="rId25"/>
    <p:sldId id="27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FD5A6C-FF5F-47DF-73AE-54D3D31B3968}" name="Azih, Chukwudi" initials="CA" userId="S::chuk.azih@cnl.ca::d2873902-6926-48ad-8c46-054930fc3e74" providerId="AD"/>
  <p188:author id="{D0341682-E359-1C31-A6EE-E34E11EAB70E}" name="Wilson, Tina" initials="TW" userId="S::tina.wilson@cnl.ca::184e485f-06a6-449e-9be4-836ac396702b" providerId="AD"/>
  <p188:author id="{78EF52C7-5CDC-B03D-4C1E-EEFF9E3B6B22}" name="Williams, Anthony" initials="AW" userId="S::tony.williams@cnl.ca::a3b2766f-1458-4568-b62a-32121ba7d2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84E4"/>
    <a:srgbClr val="435369"/>
    <a:srgbClr val="F19B61"/>
    <a:srgbClr val="CB450F"/>
    <a:srgbClr val="1FEAFF"/>
    <a:srgbClr val="961A19"/>
    <a:srgbClr val="FFFFFF"/>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82" autoAdjust="0"/>
    <p:restoredTop sz="94660"/>
  </p:normalViewPr>
  <p:slideViewPr>
    <p:cSldViewPr snapToGrid="0">
      <p:cViewPr varScale="1">
        <p:scale>
          <a:sx n="114" d="100"/>
          <a:sy n="114" d="100"/>
        </p:scale>
        <p:origin x="624"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8EF456-36CA-4A17-A653-5AF28A187A1A}" type="datetimeFigureOut">
              <a:rPr lang="en-CA" smtClean="0"/>
              <a:t>2024-09-27</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CC830-5287-4CF8-85C5-4D781F18F874}" type="slidenum">
              <a:rPr lang="en-CA" smtClean="0"/>
              <a:t>‹#›</a:t>
            </a:fld>
            <a:endParaRPr lang="en-CA" dirty="0"/>
          </a:p>
        </p:txBody>
      </p:sp>
    </p:spTree>
    <p:extLst>
      <p:ext uri="{BB962C8B-B14F-4D97-AF65-F5344CB8AC3E}">
        <p14:creationId xmlns:p14="http://schemas.microsoft.com/office/powerpoint/2010/main" val="800431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582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TextBox 6">
            <a:extLst>
              <a:ext uri="{FF2B5EF4-FFF2-40B4-BE49-F238E27FC236}">
                <a16:creationId xmlns:a16="http://schemas.microsoft.com/office/drawing/2014/main" id="{27076557-FE93-85F7-C99E-890B90381375}"/>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rgbClr val="C0C2BF"/>
                </a:solidFill>
                <a:latin typeface="F37 Ginger Pro" pitchFamily="2" charset="0"/>
              </a:rPr>
              <a:t>‹#›</a:t>
            </a:fld>
            <a:endParaRPr lang="en-US" sz="1200" b="0" i="0" dirty="0">
              <a:solidFill>
                <a:srgbClr val="C0C2BF"/>
              </a:solidFill>
              <a:latin typeface="F37 Ginger Pro" pitchFamily="2" charset="0"/>
            </a:endParaRPr>
          </a:p>
        </p:txBody>
      </p:sp>
      <p:pic>
        <p:nvPicPr>
          <p:cNvPr id="8" name="Picture 7">
            <a:extLst>
              <a:ext uri="{FF2B5EF4-FFF2-40B4-BE49-F238E27FC236}">
                <a16:creationId xmlns:a16="http://schemas.microsoft.com/office/drawing/2014/main" id="{51D32535-73CA-73C1-31F1-D884B2BFF4E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Tree>
    <p:extLst>
      <p:ext uri="{BB962C8B-B14F-4D97-AF65-F5344CB8AC3E}">
        <p14:creationId xmlns:p14="http://schemas.microsoft.com/office/powerpoint/2010/main" val="3728919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1B8BB-2B32-4C3B-AE7E-001194DFDD96}"/>
              </a:ext>
            </a:extLst>
          </p:cNvPr>
          <p:cNvSpPr>
            <a:spLocks noGrp="1"/>
          </p:cNvSpPr>
          <p:nvPr>
            <p:ph idx="1"/>
          </p:nvPr>
        </p:nvSpPr>
        <p:spPr>
          <a:xfrm>
            <a:off x="838200" y="1591056"/>
            <a:ext cx="10515600" cy="458590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1">
            <a:extLst>
              <a:ext uri="{FF2B5EF4-FFF2-40B4-BE49-F238E27FC236}">
                <a16:creationId xmlns:a16="http://schemas.microsoft.com/office/drawing/2014/main" id="{CDC51232-3849-4FF5-B284-73C697C97A62}"/>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Click to edit Master title style</a:t>
            </a:r>
            <a:endParaRPr lang="en-GB" b="1" i="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7AE8F4B-D00B-A49F-B981-4E0EA4D1E329}"/>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rgbClr val="C0C2BF"/>
                </a:solidFill>
                <a:latin typeface="F37 Ginger Pro" pitchFamily="2" charset="0"/>
              </a:rPr>
              <a:t>‹#›</a:t>
            </a:fld>
            <a:endParaRPr lang="en-US" sz="1200" b="0" i="0" dirty="0">
              <a:solidFill>
                <a:srgbClr val="C0C2BF"/>
              </a:solidFill>
              <a:latin typeface="F37 Ginger Pro" pitchFamily="2" charset="0"/>
            </a:endParaRPr>
          </a:p>
        </p:txBody>
      </p:sp>
      <p:pic>
        <p:nvPicPr>
          <p:cNvPr id="8" name="Picture 7">
            <a:extLst>
              <a:ext uri="{FF2B5EF4-FFF2-40B4-BE49-F238E27FC236}">
                <a16:creationId xmlns:a16="http://schemas.microsoft.com/office/drawing/2014/main" id="{FEAEFE4B-7267-4E0C-B77A-F7AF068751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Tree>
    <p:extLst>
      <p:ext uri="{BB962C8B-B14F-4D97-AF65-F5344CB8AC3E}">
        <p14:creationId xmlns:p14="http://schemas.microsoft.com/office/powerpoint/2010/main" val="2853863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71DE-9ADE-4FDA-914B-50ADFEFD760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FA6AFF7-5422-464D-9640-A343B2C6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extBox 6">
            <a:extLst>
              <a:ext uri="{FF2B5EF4-FFF2-40B4-BE49-F238E27FC236}">
                <a16:creationId xmlns:a16="http://schemas.microsoft.com/office/drawing/2014/main" id="{6047B0D3-3FEC-EC25-DC89-D8F1B023F0F0}"/>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rgbClr val="C0C2BF"/>
                </a:solidFill>
                <a:latin typeface="F37 Ginger Pro" pitchFamily="2" charset="0"/>
              </a:rPr>
              <a:t>‹#›</a:t>
            </a:fld>
            <a:endParaRPr lang="en-US" sz="1200" b="0" i="0" dirty="0">
              <a:solidFill>
                <a:srgbClr val="C0C2BF"/>
              </a:solidFill>
              <a:latin typeface="F37 Ginger Pro" pitchFamily="2" charset="0"/>
            </a:endParaRPr>
          </a:p>
        </p:txBody>
      </p:sp>
      <p:pic>
        <p:nvPicPr>
          <p:cNvPr id="8" name="Picture 7">
            <a:extLst>
              <a:ext uri="{FF2B5EF4-FFF2-40B4-BE49-F238E27FC236}">
                <a16:creationId xmlns:a16="http://schemas.microsoft.com/office/drawing/2014/main" id="{BBE8404B-1370-5C64-751B-2FB8495B6C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Tree>
    <p:extLst>
      <p:ext uri="{BB962C8B-B14F-4D97-AF65-F5344CB8AC3E}">
        <p14:creationId xmlns:p14="http://schemas.microsoft.com/office/powerpoint/2010/main" val="2803220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E6AC1B-8870-45FB-996F-B7052614FC39}"/>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1F6B249-818E-40C2-894A-72424F477DFC}"/>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itle 1">
            <a:extLst>
              <a:ext uri="{FF2B5EF4-FFF2-40B4-BE49-F238E27FC236}">
                <a16:creationId xmlns:a16="http://schemas.microsoft.com/office/drawing/2014/main" id="{E0271F8C-0430-4817-9691-A9152CDA6335}"/>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Click to edit Master title style</a:t>
            </a:r>
            <a:endParaRPr lang="en-GB" b="1" i="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8F5F8DB-3F94-9016-1B53-74BAE34514F0}"/>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rgbClr val="C0C2BF"/>
                </a:solidFill>
                <a:latin typeface="F37 Ginger Pro" pitchFamily="2" charset="0"/>
              </a:rPr>
              <a:t>‹#›</a:t>
            </a:fld>
            <a:endParaRPr lang="en-US" sz="1200" b="0" i="0" dirty="0">
              <a:solidFill>
                <a:srgbClr val="C0C2BF"/>
              </a:solidFill>
              <a:latin typeface="F37 Ginger Pro" pitchFamily="2" charset="0"/>
            </a:endParaRPr>
          </a:p>
        </p:txBody>
      </p:sp>
      <p:pic>
        <p:nvPicPr>
          <p:cNvPr id="9" name="Picture 8">
            <a:extLst>
              <a:ext uri="{FF2B5EF4-FFF2-40B4-BE49-F238E27FC236}">
                <a16:creationId xmlns:a16="http://schemas.microsoft.com/office/drawing/2014/main" id="{B3330A46-6710-DA2D-EB21-E869F5EB3A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Tree>
    <p:extLst>
      <p:ext uri="{BB962C8B-B14F-4D97-AF65-F5344CB8AC3E}">
        <p14:creationId xmlns:p14="http://schemas.microsoft.com/office/powerpoint/2010/main" val="3019105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7BCFA9-8C0B-4953-A523-605D10509E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D17BEC5-4045-45D8-9042-38CAAB45A2B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075B778C-F4A7-4281-B1E3-535B244FB938}"/>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6D156FA-5233-43BF-9D0C-0684E87C46FF}"/>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1">
            <a:extLst>
              <a:ext uri="{FF2B5EF4-FFF2-40B4-BE49-F238E27FC236}">
                <a16:creationId xmlns:a16="http://schemas.microsoft.com/office/drawing/2014/main" id="{DDB35753-45F7-4205-8B26-196B0355869B}"/>
              </a:ext>
            </a:extLst>
          </p:cNvPr>
          <p:cNvSpPr txBox="1">
            <a:spLocks/>
          </p:cNvSpPr>
          <p:nvPr userDrawn="1"/>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Arial" panose="020B0604020202020204" pitchFamily="34" charset="0"/>
                <a:cs typeface="Arial" panose="020B0604020202020204" pitchFamily="34" charset="0"/>
              </a:rPr>
              <a:t>Click to edit Master title style</a:t>
            </a:r>
            <a:endParaRPr lang="en-GB" b="1"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DCFC02B-6300-BC98-22C6-F033589C25FD}"/>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rgbClr val="C0C2BF"/>
                </a:solidFill>
                <a:latin typeface="F37 Ginger Pro" pitchFamily="2" charset="0"/>
              </a:rPr>
              <a:t>‹#›</a:t>
            </a:fld>
            <a:endParaRPr lang="en-US" sz="1200" b="0" i="0" dirty="0">
              <a:solidFill>
                <a:srgbClr val="C0C2BF"/>
              </a:solidFill>
              <a:latin typeface="F37 Ginger Pro" pitchFamily="2" charset="0"/>
            </a:endParaRPr>
          </a:p>
        </p:txBody>
      </p:sp>
      <p:pic>
        <p:nvPicPr>
          <p:cNvPr id="11" name="Picture 10">
            <a:extLst>
              <a:ext uri="{FF2B5EF4-FFF2-40B4-BE49-F238E27FC236}">
                <a16:creationId xmlns:a16="http://schemas.microsoft.com/office/drawing/2014/main" id="{79BCCBCC-6B26-EABD-BB0D-9436BF1432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Tree>
    <p:extLst>
      <p:ext uri="{BB962C8B-B14F-4D97-AF65-F5344CB8AC3E}">
        <p14:creationId xmlns:p14="http://schemas.microsoft.com/office/powerpoint/2010/main" val="4077621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BFB5FD-EF9E-5663-6698-42DC11C7FD35}"/>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rgbClr val="C0C2BF"/>
                </a:solidFill>
                <a:latin typeface="F37 Ginger Pro" pitchFamily="2" charset="0"/>
              </a:rPr>
              <a:t>‹#›</a:t>
            </a:fld>
            <a:endParaRPr lang="en-US" sz="1200" b="0" i="0" dirty="0">
              <a:solidFill>
                <a:srgbClr val="C0C2BF"/>
              </a:solidFill>
              <a:latin typeface="F37 Ginger Pro" pitchFamily="2" charset="0"/>
            </a:endParaRPr>
          </a:p>
        </p:txBody>
      </p:sp>
      <p:pic>
        <p:nvPicPr>
          <p:cNvPr id="3" name="Picture 2">
            <a:extLst>
              <a:ext uri="{FF2B5EF4-FFF2-40B4-BE49-F238E27FC236}">
                <a16:creationId xmlns:a16="http://schemas.microsoft.com/office/drawing/2014/main" id="{8601964E-37DA-6759-1B5D-400C548A32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Tree>
    <p:extLst>
      <p:ext uri="{BB962C8B-B14F-4D97-AF65-F5344CB8AC3E}">
        <p14:creationId xmlns:p14="http://schemas.microsoft.com/office/powerpoint/2010/main" val="4037257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CF0159A-1CFB-D70D-F26A-8BCB975EBBD0}"/>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rgbClr val="C0C2BF"/>
                </a:solidFill>
                <a:latin typeface="F37 Ginger Pro" pitchFamily="2" charset="0"/>
              </a:rPr>
              <a:t>‹#›</a:t>
            </a:fld>
            <a:endParaRPr lang="en-US" sz="1200" b="0" i="0" dirty="0">
              <a:solidFill>
                <a:srgbClr val="C0C2BF"/>
              </a:solidFill>
              <a:latin typeface="F37 Ginger Pro" pitchFamily="2" charset="0"/>
            </a:endParaRPr>
          </a:p>
        </p:txBody>
      </p:sp>
      <p:pic>
        <p:nvPicPr>
          <p:cNvPr id="8" name="Picture 7">
            <a:extLst>
              <a:ext uri="{FF2B5EF4-FFF2-40B4-BE49-F238E27FC236}">
                <a16:creationId xmlns:a16="http://schemas.microsoft.com/office/drawing/2014/main" id="{9BE2568B-1081-E918-94FE-62CCDA14DA6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Tree>
    <p:extLst>
      <p:ext uri="{BB962C8B-B14F-4D97-AF65-F5344CB8AC3E}">
        <p14:creationId xmlns:p14="http://schemas.microsoft.com/office/powerpoint/2010/main" val="315717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122363"/>
            <a:ext cx="9144000" cy="2387600"/>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388354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EB9B2-A5AD-426B-A36E-14CA2DFACF63}"/>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7D1B8BB-2B32-4C3B-AE7E-001194DFDD9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Box 6">
            <a:extLst>
              <a:ext uri="{FF2B5EF4-FFF2-40B4-BE49-F238E27FC236}">
                <a16:creationId xmlns:a16="http://schemas.microsoft.com/office/drawing/2014/main" id="{47038707-F51E-DAAB-707C-31B87D9C6277}"/>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chemeClr val="tx1">
                    <a:lumMod val="50000"/>
                    <a:lumOff val="50000"/>
                  </a:schemeClr>
                </a:solidFill>
                <a:latin typeface="F37 Ginger Pro" pitchFamily="2" charset="0"/>
              </a:rPr>
              <a:t>‹#›</a:t>
            </a:fld>
            <a:endParaRPr lang="en-US" sz="1200" b="0" i="0" dirty="0">
              <a:solidFill>
                <a:schemeClr val="tx1">
                  <a:lumMod val="50000"/>
                  <a:lumOff val="50000"/>
                </a:schemeClr>
              </a:solidFill>
              <a:latin typeface="F37 Ginger Pro" pitchFamily="2" charset="0"/>
            </a:endParaRPr>
          </a:p>
        </p:txBody>
      </p:sp>
      <p:pic>
        <p:nvPicPr>
          <p:cNvPr id="8" name="Picture 7">
            <a:extLst>
              <a:ext uri="{FF2B5EF4-FFF2-40B4-BE49-F238E27FC236}">
                <a16:creationId xmlns:a16="http://schemas.microsoft.com/office/drawing/2014/main" id="{3C171131-A2C5-114F-1D5C-7AC430AD8F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Tree>
    <p:extLst>
      <p:ext uri="{BB962C8B-B14F-4D97-AF65-F5344CB8AC3E}">
        <p14:creationId xmlns:p14="http://schemas.microsoft.com/office/powerpoint/2010/main" val="97155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71DE-9ADE-4FDA-914B-50ADFEFD760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FA6AFF7-5422-464D-9640-A343B2C65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a:extLst>
              <a:ext uri="{FF2B5EF4-FFF2-40B4-BE49-F238E27FC236}">
                <a16:creationId xmlns:a16="http://schemas.microsoft.com/office/drawing/2014/main" id="{F3602985-91C1-051B-A1AF-208D6F82B6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
        <p:nvSpPr>
          <p:cNvPr id="9" name="TextBox 8">
            <a:extLst>
              <a:ext uri="{FF2B5EF4-FFF2-40B4-BE49-F238E27FC236}">
                <a16:creationId xmlns:a16="http://schemas.microsoft.com/office/drawing/2014/main" id="{988A2A2A-A0A9-C835-2511-35029BE8680B}"/>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chemeClr val="tx1">
                    <a:lumMod val="50000"/>
                    <a:lumOff val="50000"/>
                  </a:schemeClr>
                </a:solidFill>
                <a:latin typeface="F37 Ginger Pro" pitchFamily="2" charset="0"/>
              </a:rPr>
              <a:t>‹#›</a:t>
            </a:fld>
            <a:endParaRPr lang="en-US" sz="1200" b="0" i="0" dirty="0">
              <a:solidFill>
                <a:schemeClr val="tx1">
                  <a:lumMod val="50000"/>
                  <a:lumOff val="50000"/>
                </a:schemeClr>
              </a:solidFill>
              <a:latin typeface="F37 Ginger Pro" pitchFamily="2" charset="0"/>
            </a:endParaRPr>
          </a:p>
        </p:txBody>
      </p:sp>
    </p:spTree>
    <p:extLst>
      <p:ext uri="{BB962C8B-B14F-4D97-AF65-F5344CB8AC3E}">
        <p14:creationId xmlns:p14="http://schemas.microsoft.com/office/powerpoint/2010/main" val="221781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ABD7-C77C-46B5-8E32-90A2168AADE7}"/>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BE6AC1B-8870-45FB-996F-B7052614FC39}"/>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1F6B249-818E-40C2-894A-72424F477DFC}"/>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a:extLst>
              <a:ext uri="{FF2B5EF4-FFF2-40B4-BE49-F238E27FC236}">
                <a16:creationId xmlns:a16="http://schemas.microsoft.com/office/drawing/2014/main" id="{17A52F85-A271-C870-95B0-CC54C92ACA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
        <p:nvSpPr>
          <p:cNvPr id="10" name="TextBox 9">
            <a:extLst>
              <a:ext uri="{FF2B5EF4-FFF2-40B4-BE49-F238E27FC236}">
                <a16:creationId xmlns:a16="http://schemas.microsoft.com/office/drawing/2014/main" id="{956845A0-9167-BEE9-CA7F-9319677DB7D6}"/>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chemeClr val="tx1">
                    <a:lumMod val="50000"/>
                    <a:lumOff val="50000"/>
                  </a:schemeClr>
                </a:solidFill>
                <a:latin typeface="F37 Ginger Pro" pitchFamily="2" charset="0"/>
              </a:rPr>
              <a:t>‹#›</a:t>
            </a:fld>
            <a:endParaRPr lang="en-US" sz="1200" b="0" i="0" dirty="0">
              <a:solidFill>
                <a:schemeClr val="tx1">
                  <a:lumMod val="50000"/>
                  <a:lumOff val="50000"/>
                </a:schemeClr>
              </a:solidFill>
              <a:latin typeface="F37 Ginger Pro" pitchFamily="2" charset="0"/>
            </a:endParaRPr>
          </a:p>
        </p:txBody>
      </p:sp>
    </p:spTree>
    <p:extLst>
      <p:ext uri="{BB962C8B-B14F-4D97-AF65-F5344CB8AC3E}">
        <p14:creationId xmlns:p14="http://schemas.microsoft.com/office/powerpoint/2010/main" val="143291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B32F5-3031-47F0-9B45-6741134A9B56}"/>
              </a:ext>
            </a:extLst>
          </p:cNvPr>
          <p:cNvSpPr>
            <a:spLocks noGrp="1"/>
          </p:cNvSpPr>
          <p:nvPr>
            <p:ph type="title"/>
          </p:nvPr>
        </p:nvSpPr>
        <p:spPr>
          <a:xfrm>
            <a:off x="839788" y="365125"/>
            <a:ext cx="105156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97BCFA9-8C0B-4953-A523-605D10509E67}"/>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D17BEC5-4045-45D8-9042-38CAAB45A2B4}"/>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075B778C-F4A7-4281-B1E3-535B244FB938}"/>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6D156FA-5233-43BF-9D0C-0684E87C46FF}"/>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10">
            <a:extLst>
              <a:ext uri="{FF2B5EF4-FFF2-40B4-BE49-F238E27FC236}">
                <a16:creationId xmlns:a16="http://schemas.microsoft.com/office/drawing/2014/main" id="{88DA92C5-9D59-B4AA-EA61-C3E26067DB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
        <p:nvSpPr>
          <p:cNvPr id="12" name="TextBox 11">
            <a:extLst>
              <a:ext uri="{FF2B5EF4-FFF2-40B4-BE49-F238E27FC236}">
                <a16:creationId xmlns:a16="http://schemas.microsoft.com/office/drawing/2014/main" id="{9604F466-00D4-F90B-4BDC-4DCA907F9B6F}"/>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chemeClr val="tx1">
                    <a:lumMod val="50000"/>
                    <a:lumOff val="50000"/>
                  </a:schemeClr>
                </a:solidFill>
                <a:latin typeface="F37 Ginger Pro" pitchFamily="2" charset="0"/>
              </a:rPr>
              <a:t>‹#›</a:t>
            </a:fld>
            <a:endParaRPr lang="en-US" sz="1200" b="0" i="0" dirty="0">
              <a:solidFill>
                <a:schemeClr val="tx1">
                  <a:lumMod val="50000"/>
                  <a:lumOff val="50000"/>
                </a:schemeClr>
              </a:solidFill>
              <a:latin typeface="F37 Ginger Pro" pitchFamily="2" charset="0"/>
            </a:endParaRPr>
          </a:p>
        </p:txBody>
      </p:sp>
    </p:spTree>
    <p:extLst>
      <p:ext uri="{BB962C8B-B14F-4D97-AF65-F5344CB8AC3E}">
        <p14:creationId xmlns:p14="http://schemas.microsoft.com/office/powerpoint/2010/main" val="2097883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98E3-73A1-47DF-BE6D-AC36FE94C235}"/>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C1AB1F57-9BC4-039D-B7C4-57A4C9079C4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
        <p:nvSpPr>
          <p:cNvPr id="8" name="TextBox 7">
            <a:extLst>
              <a:ext uri="{FF2B5EF4-FFF2-40B4-BE49-F238E27FC236}">
                <a16:creationId xmlns:a16="http://schemas.microsoft.com/office/drawing/2014/main" id="{0EACF804-CE62-9028-7466-3FA9E6091043}"/>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chemeClr val="tx1">
                    <a:lumMod val="50000"/>
                    <a:lumOff val="50000"/>
                  </a:schemeClr>
                </a:solidFill>
                <a:latin typeface="F37 Ginger Pro" pitchFamily="2" charset="0"/>
              </a:rPr>
              <a:t>‹#›</a:t>
            </a:fld>
            <a:endParaRPr lang="en-US" sz="1200" b="0" i="0" dirty="0">
              <a:solidFill>
                <a:schemeClr val="tx1">
                  <a:lumMod val="50000"/>
                  <a:lumOff val="50000"/>
                </a:schemeClr>
              </a:solidFill>
              <a:latin typeface="F37 Ginger Pro" pitchFamily="2" charset="0"/>
            </a:endParaRPr>
          </a:p>
        </p:txBody>
      </p:sp>
    </p:spTree>
    <p:extLst>
      <p:ext uri="{BB962C8B-B14F-4D97-AF65-F5344CB8AC3E}">
        <p14:creationId xmlns:p14="http://schemas.microsoft.com/office/powerpoint/2010/main" val="256490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9CF3E-6923-D4EC-F26C-C5686E56C4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
        <p:nvSpPr>
          <p:cNvPr id="7" name="TextBox 6">
            <a:extLst>
              <a:ext uri="{FF2B5EF4-FFF2-40B4-BE49-F238E27FC236}">
                <a16:creationId xmlns:a16="http://schemas.microsoft.com/office/drawing/2014/main" id="{1380EEEA-D112-B6BC-5B7F-F0F70C5F1297}"/>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chemeClr val="tx1">
                    <a:lumMod val="50000"/>
                    <a:lumOff val="50000"/>
                  </a:schemeClr>
                </a:solidFill>
                <a:latin typeface="F37 Ginger Pro" pitchFamily="2" charset="0"/>
              </a:rPr>
              <a:t>‹#›</a:t>
            </a:fld>
            <a:endParaRPr lang="en-US" sz="1200" b="0" i="0" dirty="0">
              <a:solidFill>
                <a:schemeClr val="tx1">
                  <a:lumMod val="50000"/>
                  <a:lumOff val="50000"/>
                </a:schemeClr>
              </a:solidFill>
              <a:latin typeface="F37 Ginger Pro" pitchFamily="2" charset="0"/>
            </a:endParaRPr>
          </a:p>
        </p:txBody>
      </p:sp>
    </p:spTree>
    <p:extLst>
      <p:ext uri="{BB962C8B-B14F-4D97-AF65-F5344CB8AC3E}">
        <p14:creationId xmlns:p14="http://schemas.microsoft.com/office/powerpoint/2010/main" val="2054860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AD5E-3EC1-4A47-8C25-533B04904E1C}"/>
              </a:ext>
            </a:extLst>
          </p:cNvPr>
          <p:cNvSpPr>
            <a:spLocks noGrp="1"/>
          </p:cNvSpPr>
          <p:nvPr>
            <p:ph type="ctrTitle"/>
          </p:nvPr>
        </p:nvSpPr>
        <p:spPr>
          <a:xfrm>
            <a:off x="1524000" y="1600199"/>
            <a:ext cx="9144000" cy="1909763"/>
          </a:xfrm>
        </p:spPr>
        <p:txBody>
          <a:bodyPr anchor="b">
            <a:normAutofit/>
          </a:bodyPr>
          <a:lstStyle>
            <a:lvl1pPr algn="ctr">
              <a:defRPr sz="54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A40247C-7333-4888-973E-73963E4B9868}"/>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TextBox 3">
            <a:extLst>
              <a:ext uri="{FF2B5EF4-FFF2-40B4-BE49-F238E27FC236}">
                <a16:creationId xmlns:a16="http://schemas.microsoft.com/office/drawing/2014/main" id="{245CF232-6C97-3DE5-5F17-79335D1B78BB}"/>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rgbClr val="C0C2BF"/>
                </a:solidFill>
                <a:latin typeface="F37 Ginger Pro" pitchFamily="2" charset="0"/>
              </a:rPr>
              <a:t>‹#›</a:t>
            </a:fld>
            <a:endParaRPr lang="en-US" sz="1200" b="0" i="0" dirty="0">
              <a:solidFill>
                <a:srgbClr val="C0C2BF"/>
              </a:solidFill>
              <a:latin typeface="F37 Ginger Pro" pitchFamily="2" charset="0"/>
            </a:endParaRPr>
          </a:p>
        </p:txBody>
      </p:sp>
      <p:pic>
        <p:nvPicPr>
          <p:cNvPr id="5" name="Picture 4">
            <a:extLst>
              <a:ext uri="{FF2B5EF4-FFF2-40B4-BE49-F238E27FC236}">
                <a16:creationId xmlns:a16="http://schemas.microsoft.com/office/drawing/2014/main" id="{27A0ADE7-9C94-E827-8EA4-DA68F9C8C9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Tree>
    <p:extLst>
      <p:ext uri="{BB962C8B-B14F-4D97-AF65-F5344CB8AC3E}">
        <p14:creationId xmlns:p14="http://schemas.microsoft.com/office/powerpoint/2010/main" val="42612479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3.emf"/><Relationship Id="rId5" Type="http://schemas.openxmlformats.org/officeDocument/2006/relationships/slideLayout" Target="../slideLayouts/slideLayout13.xml"/><Relationship Id="rId10" Type="http://schemas.openxmlformats.org/officeDocument/2006/relationships/image" Target="../media/image4.jpeg"/><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27/09/2024</a:t>
            </a:fld>
            <a:endParaRPr lang="en-GB" dirty="0"/>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a:t>
            </a:fld>
            <a:endParaRPr lang="en-GB" dirty="0"/>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A060B0E-36F5-3EA7-8E1F-61AFB514F3C3}"/>
              </a:ext>
            </a:extLst>
          </p:cNvPr>
          <p:cNvSpPr txBox="1"/>
          <p:nvPr userDrawn="1">
            <p:extLst>
              <p:ext uri="{1162E1C5-73C7-4A58-AE30-91384D911F3F}">
                <p184:classification xmlns:p184="http://schemas.microsoft.com/office/powerpoint/2018/4/main" val="hdr"/>
              </p:ext>
            </p:extLst>
          </p:nvPr>
        </p:nvSpPr>
        <p:spPr>
          <a:xfrm>
            <a:off x="10741025" y="63500"/>
            <a:ext cx="1416050" cy="152400"/>
          </a:xfrm>
          <a:prstGeom prst="rect">
            <a:avLst/>
          </a:prstGeom>
        </p:spPr>
        <p:txBody>
          <a:bodyPr horzOverflow="overflow" lIns="0" tIns="0" rIns="0" bIns="0">
            <a:spAutoFit/>
          </a:bodyPr>
          <a:lstStyle/>
          <a:p>
            <a:pPr algn="l"/>
            <a:r>
              <a:rPr lang="en-CA" sz="1000" dirty="0">
                <a:solidFill>
                  <a:schemeClr val="bg1"/>
                </a:solidFill>
                <a:latin typeface="Calibri" panose="020F0502020204030204" pitchFamily="34" charset="0"/>
                <a:cs typeface="Calibri" panose="020F0502020204030204" pitchFamily="34" charset="0"/>
              </a:rPr>
              <a:t>UNRESTRICTED / ILLIMITÉE</a:t>
            </a:r>
          </a:p>
        </p:txBody>
      </p:sp>
    </p:spTree>
    <p:extLst>
      <p:ext uri="{BB962C8B-B14F-4D97-AF65-F5344CB8AC3E}">
        <p14:creationId xmlns:p14="http://schemas.microsoft.com/office/powerpoint/2010/main" val="280761259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27/09/2024</a:t>
            </a:fld>
            <a:endParaRPr lang="en-GB" dirty="0"/>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a:t>
            </a:fld>
            <a:endParaRPr lang="en-GB" dirty="0"/>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828D8108-2EDE-9C6A-167D-9AC6ADC01472}"/>
              </a:ext>
            </a:extLst>
          </p:cNvPr>
          <p:cNvSpPr txBox="1"/>
          <p:nvPr userDrawn="1">
            <p:extLst>
              <p:ext uri="{1162E1C5-73C7-4A58-AE30-91384D911F3F}">
                <p184:classification xmlns:p184="http://schemas.microsoft.com/office/powerpoint/2018/4/main" val="hdr"/>
              </p:ext>
            </p:extLst>
          </p:nvPr>
        </p:nvSpPr>
        <p:spPr>
          <a:xfrm>
            <a:off x="10741025" y="63500"/>
            <a:ext cx="1416050" cy="152400"/>
          </a:xfrm>
          <a:prstGeom prst="rect">
            <a:avLst/>
          </a:prstGeom>
        </p:spPr>
        <p:txBody>
          <a:bodyPr horzOverflow="overflow" lIns="0" tIns="0" rIns="0" bIns="0">
            <a:spAutoFit/>
          </a:bodyPr>
          <a:lstStyle/>
          <a:p>
            <a:pPr algn="l"/>
            <a:r>
              <a:rPr lang="en-CA" sz="1000" dirty="0">
                <a:solidFill>
                  <a:srgbClr val="000000"/>
                </a:solidFill>
                <a:latin typeface="Calibri" panose="020F0502020204030204" pitchFamily="34" charset="0"/>
                <a:cs typeface="Calibri" panose="020F0502020204030204" pitchFamily="34" charset="0"/>
              </a:rPr>
              <a:t>UNRESTRICTED / ILLIMITÉE</a:t>
            </a:r>
          </a:p>
        </p:txBody>
      </p:sp>
    </p:spTree>
    <p:extLst>
      <p:ext uri="{BB962C8B-B14F-4D97-AF65-F5344CB8AC3E}">
        <p14:creationId xmlns:p14="http://schemas.microsoft.com/office/powerpoint/2010/main" val="2384131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D1161-AE65-44C9-A58D-408A1E1A5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58E378-20D1-4B11-8035-DFFBA0588F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CF2FFD-FE8D-4437-A0BB-E08A99B2E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00521-38F5-47E8-A68C-45F41C6028C1}" type="datetimeFigureOut">
              <a:rPr lang="en-GB" smtClean="0"/>
              <a:t>27/09/2024</a:t>
            </a:fld>
            <a:endParaRPr lang="en-GB" dirty="0"/>
          </a:p>
        </p:txBody>
      </p:sp>
      <p:sp>
        <p:nvSpPr>
          <p:cNvPr id="5" name="Footer Placeholder 4">
            <a:extLst>
              <a:ext uri="{FF2B5EF4-FFF2-40B4-BE49-F238E27FC236}">
                <a16:creationId xmlns:a16="http://schemas.microsoft.com/office/drawing/2014/main" id="{8D780959-99FA-494F-BB88-70D09F091A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8DC08A22-D428-41F7-85C5-4BB92212B5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3811D0-9594-4DB5-A4AA-7A4A397618D5}" type="slidenum">
              <a:rPr lang="en-GB" smtClean="0"/>
              <a:t>‹#›</a:t>
            </a:fld>
            <a:endParaRPr lang="en-GB" dirty="0"/>
          </a:p>
        </p:txBody>
      </p:sp>
      <p:pic>
        <p:nvPicPr>
          <p:cNvPr id="8" name="Picture 7">
            <a:extLst>
              <a:ext uri="{FF2B5EF4-FFF2-40B4-BE49-F238E27FC236}">
                <a16:creationId xmlns:a16="http://schemas.microsoft.com/office/drawing/2014/main" id="{547FDCD2-E8B6-46B1-8D8E-FACA039FA12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743AE017-6E86-25B8-04F0-50BA7F73EF49}"/>
              </a:ext>
            </a:extLst>
          </p:cNvPr>
          <p:cNvSpPr txBox="1"/>
          <p:nvPr userDrawn="1">
            <p:extLst>
              <p:ext uri="{1162E1C5-73C7-4A58-AE30-91384D911F3F}">
                <p184:classification xmlns:p184="http://schemas.microsoft.com/office/powerpoint/2018/4/main" val="hdr"/>
              </p:ext>
            </p:extLst>
          </p:nvPr>
        </p:nvSpPr>
        <p:spPr>
          <a:xfrm>
            <a:off x="10741025" y="63500"/>
            <a:ext cx="1416050" cy="152400"/>
          </a:xfrm>
          <a:prstGeom prst="rect">
            <a:avLst/>
          </a:prstGeom>
        </p:spPr>
        <p:txBody>
          <a:bodyPr horzOverflow="overflow" lIns="0" tIns="0" rIns="0" bIns="0">
            <a:spAutoFit/>
          </a:bodyPr>
          <a:lstStyle/>
          <a:p>
            <a:pPr algn="l"/>
            <a:r>
              <a:rPr lang="en-CA" sz="1000" dirty="0">
                <a:solidFill>
                  <a:schemeClr val="bg1"/>
                </a:solidFill>
                <a:latin typeface="Calibri" panose="020F0502020204030204" pitchFamily="34" charset="0"/>
                <a:cs typeface="Calibri" panose="020F0502020204030204" pitchFamily="34" charset="0"/>
              </a:rPr>
              <a:t>UNRESTRICTED / ILLIMITÉE</a:t>
            </a:r>
          </a:p>
        </p:txBody>
      </p:sp>
      <p:sp>
        <p:nvSpPr>
          <p:cNvPr id="10" name="TextBox 9">
            <a:extLst>
              <a:ext uri="{FF2B5EF4-FFF2-40B4-BE49-F238E27FC236}">
                <a16:creationId xmlns:a16="http://schemas.microsoft.com/office/drawing/2014/main" id="{599DE972-32A9-B4B3-8CC7-27F0AF04B98B}"/>
              </a:ext>
            </a:extLst>
          </p:cNvPr>
          <p:cNvSpPr txBox="1"/>
          <p:nvPr userDrawn="1"/>
        </p:nvSpPr>
        <p:spPr>
          <a:xfrm>
            <a:off x="11417317" y="6274969"/>
            <a:ext cx="386644" cy="276999"/>
          </a:xfrm>
          <a:prstGeom prst="rect">
            <a:avLst/>
          </a:prstGeom>
          <a:noFill/>
        </p:spPr>
        <p:txBody>
          <a:bodyPr wrap="none" rtlCol="0">
            <a:spAutoFit/>
          </a:bodyPr>
          <a:lstStyle/>
          <a:p>
            <a:fld id="{5D663D93-F62C-1044-9997-E69A8BFD6D25}" type="slidenum">
              <a:rPr lang="en-US" sz="1200" b="0" i="0" smtClean="0">
                <a:solidFill>
                  <a:srgbClr val="C0C2BF"/>
                </a:solidFill>
                <a:latin typeface="F37 Ginger Pro" pitchFamily="2" charset="0"/>
              </a:rPr>
              <a:t>‹#›</a:t>
            </a:fld>
            <a:endParaRPr lang="en-US" sz="1200" b="0" i="0" dirty="0">
              <a:solidFill>
                <a:srgbClr val="C0C2BF"/>
              </a:solidFill>
              <a:latin typeface="F37 Ginger Pro" pitchFamily="2" charset="0"/>
            </a:endParaRPr>
          </a:p>
        </p:txBody>
      </p:sp>
      <p:pic>
        <p:nvPicPr>
          <p:cNvPr id="11" name="Picture 10">
            <a:extLst>
              <a:ext uri="{FF2B5EF4-FFF2-40B4-BE49-F238E27FC236}">
                <a16:creationId xmlns:a16="http://schemas.microsoft.com/office/drawing/2014/main" id="{86409096-5C26-6F77-B1CC-0EB9FA86E23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93298" y="6043613"/>
            <a:ext cx="2784777" cy="649953"/>
          </a:xfrm>
          <a:prstGeom prst="rect">
            <a:avLst/>
          </a:prstGeom>
        </p:spPr>
      </p:pic>
    </p:spTree>
    <p:extLst>
      <p:ext uri="{BB962C8B-B14F-4D97-AF65-F5344CB8AC3E}">
        <p14:creationId xmlns:p14="http://schemas.microsoft.com/office/powerpoint/2010/main" val="3653792511"/>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5" r:id="rId4"/>
    <p:sldLayoutId id="2147483676" r:id="rId5"/>
    <p:sldLayoutId id="2147483677" r:id="rId6"/>
    <p:sldLayoutId id="2147483678" r:id="rId7"/>
    <p:sldLayoutId id="214748367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A2A49C-0F27-B80E-F00C-544432BA50CC}"/>
              </a:ext>
            </a:extLst>
          </p:cNvPr>
          <p:cNvSpPr txBox="1"/>
          <p:nvPr/>
        </p:nvSpPr>
        <p:spPr>
          <a:xfrm>
            <a:off x="10689666" y="262647"/>
            <a:ext cx="1502334" cy="276999"/>
          </a:xfrm>
          <a:prstGeom prst="rect">
            <a:avLst/>
          </a:prstGeom>
          <a:noFill/>
        </p:spPr>
        <p:txBody>
          <a:bodyPr wrap="none" rtlCol="0">
            <a:spAutoFit/>
          </a:bodyPr>
          <a:lstStyle/>
          <a:p>
            <a:r>
              <a:rPr lang="en-CA" sz="1200" dirty="0">
                <a:solidFill>
                  <a:schemeClr val="bg1"/>
                </a:solidFill>
              </a:rPr>
              <a:t>153-120000-001-000</a:t>
            </a:r>
            <a:endParaRPr lang="en-CA" dirty="0">
              <a:solidFill>
                <a:schemeClr val="bg1"/>
              </a:solidFill>
            </a:endParaRPr>
          </a:p>
        </p:txBody>
      </p:sp>
    </p:spTree>
    <p:extLst>
      <p:ext uri="{BB962C8B-B14F-4D97-AF65-F5344CB8AC3E}">
        <p14:creationId xmlns:p14="http://schemas.microsoft.com/office/powerpoint/2010/main" val="3770141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i="0" dirty="0">
                <a:solidFill>
                  <a:schemeClr val="bg1"/>
                </a:solidFill>
                <a:latin typeface="Arial" panose="020B0604020202020204" pitchFamily="34" charset="0"/>
                <a:cs typeface="Arial" panose="020B0604020202020204" pitchFamily="34" charset="0"/>
              </a:rPr>
              <a:t>Thermocouples and heat pipe actuation</a:t>
            </a:r>
            <a:endParaRPr lang="en-GB" sz="3600" b="1" i="0" dirty="0">
              <a:solidFill>
                <a:schemeClr val="bg1"/>
              </a:solidFill>
              <a:latin typeface="Arial" panose="020B0604020202020204" pitchFamily="34" charset="0"/>
              <a:cs typeface="Arial" panose="020B0604020202020204" pitchFamily="34" charset="0"/>
            </a:endParaRPr>
          </a:p>
        </p:txBody>
      </p:sp>
      <p:sp>
        <p:nvSpPr>
          <p:cNvPr id="20" name="Text Placeholder 4">
            <a:extLst>
              <a:ext uri="{FF2B5EF4-FFF2-40B4-BE49-F238E27FC236}">
                <a16:creationId xmlns:a16="http://schemas.microsoft.com/office/drawing/2014/main" id="{3F2D439C-0A84-C524-6B2E-86D850950A94}"/>
              </a:ext>
            </a:extLst>
          </p:cNvPr>
          <p:cNvSpPr txBox="1">
            <a:spLocks/>
          </p:cNvSpPr>
          <p:nvPr/>
        </p:nvSpPr>
        <p:spPr>
          <a:xfrm>
            <a:off x="534206" y="1493572"/>
            <a:ext cx="4277458" cy="435155"/>
          </a:xfrm>
          <a:prstGeom prst="rect">
            <a:avLst/>
          </a:prstGeom>
          <a:ln>
            <a:noFill/>
          </a:ln>
        </p:spPr>
        <p:txBody>
          <a:bodyPr vert="horz"/>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sz="2000" b="1" dirty="0">
                <a:solidFill>
                  <a:srgbClr val="2F84E4"/>
                </a:solidFill>
                <a:latin typeface="F37 Ginger Pro" panose="020B0604020202020204" charset="0"/>
              </a:rPr>
              <a:t>Heating and cooling block details</a:t>
            </a:r>
          </a:p>
        </p:txBody>
      </p:sp>
      <p:sp>
        <p:nvSpPr>
          <p:cNvPr id="7" name="Oval 6">
            <a:extLst>
              <a:ext uri="{FF2B5EF4-FFF2-40B4-BE49-F238E27FC236}">
                <a16:creationId xmlns:a16="http://schemas.microsoft.com/office/drawing/2014/main" id="{B69B6036-3BF0-00D6-AF2A-2EA1057F1E56}"/>
              </a:ext>
            </a:extLst>
          </p:cNvPr>
          <p:cNvSpPr>
            <a:spLocks noChangeAspect="1"/>
          </p:cNvSpPr>
          <p:nvPr/>
        </p:nvSpPr>
        <p:spPr>
          <a:xfrm>
            <a:off x="3871638" y="2382617"/>
            <a:ext cx="1871077" cy="1870433"/>
          </a:xfrm>
          <a:prstGeom prst="ellipse">
            <a:avLst/>
          </a:prstGeom>
          <a:solidFill>
            <a:srgbClr val="9C98A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2400" dirty="0"/>
          </a:p>
        </p:txBody>
      </p:sp>
      <p:sp>
        <p:nvSpPr>
          <p:cNvPr id="10" name="Oval 9">
            <a:extLst>
              <a:ext uri="{FF2B5EF4-FFF2-40B4-BE49-F238E27FC236}">
                <a16:creationId xmlns:a16="http://schemas.microsoft.com/office/drawing/2014/main" id="{00317FFF-B7B8-4F22-5D2A-2BAADAD55861}"/>
              </a:ext>
            </a:extLst>
          </p:cNvPr>
          <p:cNvSpPr>
            <a:spLocks noChangeAspect="1"/>
          </p:cNvSpPr>
          <p:nvPr/>
        </p:nvSpPr>
        <p:spPr>
          <a:xfrm rot="10800000" flipH="1">
            <a:off x="655753" y="2387378"/>
            <a:ext cx="1871077" cy="1871077"/>
          </a:xfrm>
          <a:prstGeom prst="ellipse">
            <a:avLst/>
          </a:prstGeom>
          <a:solidFill>
            <a:srgbClr val="9C98A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2400" dirty="0"/>
          </a:p>
        </p:txBody>
      </p:sp>
      <p:sp>
        <p:nvSpPr>
          <p:cNvPr id="12" name="Oval 11">
            <a:extLst>
              <a:ext uri="{FF2B5EF4-FFF2-40B4-BE49-F238E27FC236}">
                <a16:creationId xmlns:a16="http://schemas.microsoft.com/office/drawing/2014/main" id="{6A6A1237-70BF-066D-45D3-5367E33E1AE3}"/>
              </a:ext>
            </a:extLst>
          </p:cNvPr>
          <p:cNvSpPr>
            <a:spLocks noChangeAspect="1"/>
          </p:cNvSpPr>
          <p:nvPr/>
        </p:nvSpPr>
        <p:spPr>
          <a:xfrm>
            <a:off x="4690800" y="3670837"/>
            <a:ext cx="233804" cy="233804"/>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1</a:t>
            </a:r>
          </a:p>
        </p:txBody>
      </p:sp>
      <p:sp>
        <p:nvSpPr>
          <p:cNvPr id="13" name="Oval 12">
            <a:extLst>
              <a:ext uri="{FF2B5EF4-FFF2-40B4-BE49-F238E27FC236}">
                <a16:creationId xmlns:a16="http://schemas.microsoft.com/office/drawing/2014/main" id="{B0E0B744-9492-D7A3-7111-3020DCA2B7C1}"/>
              </a:ext>
            </a:extLst>
          </p:cNvPr>
          <p:cNvSpPr>
            <a:spLocks noChangeAspect="1"/>
          </p:cNvSpPr>
          <p:nvPr/>
        </p:nvSpPr>
        <p:spPr>
          <a:xfrm>
            <a:off x="4690800" y="2734837"/>
            <a:ext cx="233804" cy="233804"/>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3</a:t>
            </a:r>
          </a:p>
        </p:txBody>
      </p:sp>
      <p:sp>
        <p:nvSpPr>
          <p:cNvPr id="14" name="Oval 13">
            <a:extLst>
              <a:ext uri="{FF2B5EF4-FFF2-40B4-BE49-F238E27FC236}">
                <a16:creationId xmlns:a16="http://schemas.microsoft.com/office/drawing/2014/main" id="{A433A739-5A4B-EF45-4A9D-859694F6C345}"/>
              </a:ext>
            </a:extLst>
          </p:cNvPr>
          <p:cNvSpPr>
            <a:spLocks noChangeAspect="1"/>
          </p:cNvSpPr>
          <p:nvPr/>
        </p:nvSpPr>
        <p:spPr>
          <a:xfrm>
            <a:off x="4690800" y="3206437"/>
            <a:ext cx="233804" cy="233804"/>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5</a:t>
            </a:r>
          </a:p>
        </p:txBody>
      </p:sp>
      <p:sp>
        <p:nvSpPr>
          <p:cNvPr id="15" name="Oval 14">
            <a:extLst>
              <a:ext uri="{FF2B5EF4-FFF2-40B4-BE49-F238E27FC236}">
                <a16:creationId xmlns:a16="http://schemas.microsoft.com/office/drawing/2014/main" id="{7E96EB0C-25FB-481E-857B-FB6AE803E1D9}"/>
              </a:ext>
            </a:extLst>
          </p:cNvPr>
          <p:cNvSpPr>
            <a:spLocks noChangeAspect="1"/>
          </p:cNvSpPr>
          <p:nvPr/>
        </p:nvSpPr>
        <p:spPr>
          <a:xfrm>
            <a:off x="4222800" y="3206437"/>
            <a:ext cx="233804" cy="233804"/>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2</a:t>
            </a:r>
          </a:p>
        </p:txBody>
      </p:sp>
      <p:sp>
        <p:nvSpPr>
          <p:cNvPr id="16" name="Oval 15">
            <a:extLst>
              <a:ext uri="{FF2B5EF4-FFF2-40B4-BE49-F238E27FC236}">
                <a16:creationId xmlns:a16="http://schemas.microsoft.com/office/drawing/2014/main" id="{0AC48053-80AA-3C7A-0772-415C78C40DE0}"/>
              </a:ext>
            </a:extLst>
          </p:cNvPr>
          <p:cNvSpPr>
            <a:spLocks noChangeAspect="1"/>
          </p:cNvSpPr>
          <p:nvPr/>
        </p:nvSpPr>
        <p:spPr>
          <a:xfrm>
            <a:off x="5158800" y="3206437"/>
            <a:ext cx="233804" cy="233804"/>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4</a:t>
            </a:r>
          </a:p>
        </p:txBody>
      </p:sp>
      <p:sp>
        <p:nvSpPr>
          <p:cNvPr id="17" name="Oval 16">
            <a:extLst>
              <a:ext uri="{FF2B5EF4-FFF2-40B4-BE49-F238E27FC236}">
                <a16:creationId xmlns:a16="http://schemas.microsoft.com/office/drawing/2014/main" id="{AD650E86-64FD-C53A-3C2F-D6707F18625A}"/>
              </a:ext>
            </a:extLst>
          </p:cNvPr>
          <p:cNvSpPr>
            <a:spLocks noChangeAspect="1"/>
          </p:cNvSpPr>
          <p:nvPr/>
        </p:nvSpPr>
        <p:spPr>
          <a:xfrm>
            <a:off x="4056414" y="3485450"/>
            <a:ext cx="116902" cy="116902"/>
          </a:xfrm>
          <a:prstGeom prst="ellipse">
            <a:avLst/>
          </a:prstGeom>
          <a:solidFill>
            <a:srgbClr val="1FEA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18" name="Oval 17">
            <a:extLst>
              <a:ext uri="{FF2B5EF4-FFF2-40B4-BE49-F238E27FC236}">
                <a16:creationId xmlns:a16="http://schemas.microsoft.com/office/drawing/2014/main" id="{A26AEE9E-722D-5D95-BC12-96A9E656270E}"/>
              </a:ext>
            </a:extLst>
          </p:cNvPr>
          <p:cNvSpPr>
            <a:spLocks noChangeAspect="1"/>
          </p:cNvSpPr>
          <p:nvPr/>
        </p:nvSpPr>
        <p:spPr>
          <a:xfrm>
            <a:off x="4052588" y="3032760"/>
            <a:ext cx="116902" cy="116902"/>
          </a:xfrm>
          <a:prstGeom prst="ellipse">
            <a:avLst/>
          </a:prstGeom>
          <a:solidFill>
            <a:srgbClr val="1FEA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1" name="Oval 20">
            <a:extLst>
              <a:ext uri="{FF2B5EF4-FFF2-40B4-BE49-F238E27FC236}">
                <a16:creationId xmlns:a16="http://schemas.microsoft.com/office/drawing/2014/main" id="{7F6B0A4D-51EE-2909-0246-58313A491C99}"/>
              </a:ext>
            </a:extLst>
          </p:cNvPr>
          <p:cNvSpPr>
            <a:spLocks noChangeAspect="1"/>
          </p:cNvSpPr>
          <p:nvPr/>
        </p:nvSpPr>
        <p:spPr>
          <a:xfrm>
            <a:off x="4517696" y="2560859"/>
            <a:ext cx="116902" cy="116902"/>
          </a:xfrm>
          <a:prstGeom prst="ellipse">
            <a:avLst/>
          </a:prstGeom>
          <a:solidFill>
            <a:srgbClr val="1FEA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2" name="Oval 21">
            <a:extLst>
              <a:ext uri="{FF2B5EF4-FFF2-40B4-BE49-F238E27FC236}">
                <a16:creationId xmlns:a16="http://schemas.microsoft.com/office/drawing/2014/main" id="{AB4E60B4-89CF-B52C-2F38-269C545B76EB}"/>
              </a:ext>
            </a:extLst>
          </p:cNvPr>
          <p:cNvSpPr>
            <a:spLocks noChangeAspect="1"/>
          </p:cNvSpPr>
          <p:nvPr/>
        </p:nvSpPr>
        <p:spPr>
          <a:xfrm>
            <a:off x="4975102" y="2560859"/>
            <a:ext cx="116902" cy="116902"/>
          </a:xfrm>
          <a:prstGeom prst="ellipse">
            <a:avLst/>
          </a:prstGeom>
          <a:solidFill>
            <a:srgbClr val="1FEA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3" name="Oval 22">
            <a:extLst>
              <a:ext uri="{FF2B5EF4-FFF2-40B4-BE49-F238E27FC236}">
                <a16:creationId xmlns:a16="http://schemas.microsoft.com/office/drawing/2014/main" id="{C27549AC-E98F-C79F-BAEE-C0476E282BA0}"/>
              </a:ext>
            </a:extLst>
          </p:cNvPr>
          <p:cNvSpPr>
            <a:spLocks noChangeAspect="1"/>
          </p:cNvSpPr>
          <p:nvPr/>
        </p:nvSpPr>
        <p:spPr>
          <a:xfrm>
            <a:off x="5446357" y="3024456"/>
            <a:ext cx="116902" cy="116902"/>
          </a:xfrm>
          <a:prstGeom prst="ellipse">
            <a:avLst/>
          </a:prstGeom>
          <a:solidFill>
            <a:srgbClr val="1FEA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4" name="Oval 23">
            <a:extLst>
              <a:ext uri="{FF2B5EF4-FFF2-40B4-BE49-F238E27FC236}">
                <a16:creationId xmlns:a16="http://schemas.microsoft.com/office/drawing/2014/main" id="{73F758FC-D493-A1EC-3F17-E4A99776F293}"/>
              </a:ext>
            </a:extLst>
          </p:cNvPr>
          <p:cNvSpPr>
            <a:spLocks noChangeAspect="1"/>
          </p:cNvSpPr>
          <p:nvPr/>
        </p:nvSpPr>
        <p:spPr>
          <a:xfrm>
            <a:off x="5446357" y="3490193"/>
            <a:ext cx="116902" cy="116902"/>
          </a:xfrm>
          <a:prstGeom prst="ellipse">
            <a:avLst/>
          </a:prstGeom>
          <a:solidFill>
            <a:srgbClr val="1FEA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5" name="Oval 24">
            <a:extLst>
              <a:ext uri="{FF2B5EF4-FFF2-40B4-BE49-F238E27FC236}">
                <a16:creationId xmlns:a16="http://schemas.microsoft.com/office/drawing/2014/main" id="{F235301C-FA93-9D58-CFF2-BE4C3A313E8B}"/>
              </a:ext>
            </a:extLst>
          </p:cNvPr>
          <p:cNvSpPr>
            <a:spLocks noChangeAspect="1"/>
          </p:cNvSpPr>
          <p:nvPr/>
        </p:nvSpPr>
        <p:spPr>
          <a:xfrm>
            <a:off x="4521767" y="3953057"/>
            <a:ext cx="116902" cy="116902"/>
          </a:xfrm>
          <a:prstGeom prst="ellipse">
            <a:avLst/>
          </a:prstGeom>
          <a:solidFill>
            <a:srgbClr val="1FEA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6" name="Oval 25">
            <a:extLst>
              <a:ext uri="{FF2B5EF4-FFF2-40B4-BE49-F238E27FC236}">
                <a16:creationId xmlns:a16="http://schemas.microsoft.com/office/drawing/2014/main" id="{34EE8BC5-7899-6FC4-2A60-AC756D7EF67E}"/>
              </a:ext>
            </a:extLst>
          </p:cNvPr>
          <p:cNvSpPr>
            <a:spLocks noChangeAspect="1"/>
          </p:cNvSpPr>
          <p:nvPr/>
        </p:nvSpPr>
        <p:spPr>
          <a:xfrm>
            <a:off x="4978748" y="3953057"/>
            <a:ext cx="116902" cy="116902"/>
          </a:xfrm>
          <a:prstGeom prst="ellipse">
            <a:avLst/>
          </a:prstGeom>
          <a:solidFill>
            <a:srgbClr val="1FEA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7" name="Oval 26">
            <a:extLst>
              <a:ext uri="{FF2B5EF4-FFF2-40B4-BE49-F238E27FC236}">
                <a16:creationId xmlns:a16="http://schemas.microsoft.com/office/drawing/2014/main" id="{4DF4D405-5CF5-9DBD-ED1B-3EB02724AFA2}"/>
              </a:ext>
            </a:extLst>
          </p:cNvPr>
          <p:cNvSpPr>
            <a:spLocks noChangeAspect="1"/>
          </p:cNvSpPr>
          <p:nvPr/>
        </p:nvSpPr>
        <p:spPr>
          <a:xfrm>
            <a:off x="4518608" y="3033221"/>
            <a:ext cx="116902" cy="116902"/>
          </a:xfrm>
          <a:prstGeom prst="ellipse">
            <a:avLst/>
          </a:prstGeom>
          <a:solidFill>
            <a:srgbClr val="1FEA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8" name="Oval 27">
            <a:extLst>
              <a:ext uri="{FF2B5EF4-FFF2-40B4-BE49-F238E27FC236}">
                <a16:creationId xmlns:a16="http://schemas.microsoft.com/office/drawing/2014/main" id="{706BA7FA-7885-4AFC-8B59-368556597816}"/>
              </a:ext>
            </a:extLst>
          </p:cNvPr>
          <p:cNvSpPr>
            <a:spLocks noChangeAspect="1"/>
          </p:cNvSpPr>
          <p:nvPr/>
        </p:nvSpPr>
        <p:spPr>
          <a:xfrm>
            <a:off x="4518608" y="3490202"/>
            <a:ext cx="116902" cy="116902"/>
          </a:xfrm>
          <a:prstGeom prst="ellipse">
            <a:avLst/>
          </a:prstGeom>
          <a:solidFill>
            <a:srgbClr val="1FEA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9" name="Oval 28">
            <a:extLst>
              <a:ext uri="{FF2B5EF4-FFF2-40B4-BE49-F238E27FC236}">
                <a16:creationId xmlns:a16="http://schemas.microsoft.com/office/drawing/2014/main" id="{1320B398-4EF4-A7F0-F74C-7D6FC6DAB9CC}"/>
              </a:ext>
            </a:extLst>
          </p:cNvPr>
          <p:cNvSpPr>
            <a:spLocks noChangeAspect="1"/>
          </p:cNvSpPr>
          <p:nvPr/>
        </p:nvSpPr>
        <p:spPr>
          <a:xfrm>
            <a:off x="4975590" y="3033221"/>
            <a:ext cx="116902" cy="116902"/>
          </a:xfrm>
          <a:prstGeom prst="ellipse">
            <a:avLst/>
          </a:prstGeom>
          <a:solidFill>
            <a:srgbClr val="1FEA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30" name="Oval 29">
            <a:extLst>
              <a:ext uri="{FF2B5EF4-FFF2-40B4-BE49-F238E27FC236}">
                <a16:creationId xmlns:a16="http://schemas.microsoft.com/office/drawing/2014/main" id="{EB837191-FEE9-95AB-881F-AE770EBBE3C4}"/>
              </a:ext>
            </a:extLst>
          </p:cNvPr>
          <p:cNvSpPr>
            <a:spLocks noChangeAspect="1"/>
          </p:cNvSpPr>
          <p:nvPr/>
        </p:nvSpPr>
        <p:spPr>
          <a:xfrm>
            <a:off x="4975590" y="3490202"/>
            <a:ext cx="116902" cy="116902"/>
          </a:xfrm>
          <a:prstGeom prst="ellipse">
            <a:avLst/>
          </a:prstGeom>
          <a:solidFill>
            <a:srgbClr val="1FEA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35" name="Oval 34">
            <a:extLst>
              <a:ext uri="{FF2B5EF4-FFF2-40B4-BE49-F238E27FC236}">
                <a16:creationId xmlns:a16="http://schemas.microsoft.com/office/drawing/2014/main" id="{4C94D560-9584-A6C0-2B0A-37056B7EDC10}"/>
              </a:ext>
            </a:extLst>
          </p:cNvPr>
          <p:cNvSpPr>
            <a:spLocks noChangeAspect="1"/>
          </p:cNvSpPr>
          <p:nvPr/>
        </p:nvSpPr>
        <p:spPr>
          <a:xfrm flipH="1">
            <a:off x="1468800" y="2739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3</a:t>
            </a:r>
          </a:p>
        </p:txBody>
      </p:sp>
      <p:sp>
        <p:nvSpPr>
          <p:cNvPr id="36" name="Oval 35">
            <a:extLst>
              <a:ext uri="{FF2B5EF4-FFF2-40B4-BE49-F238E27FC236}">
                <a16:creationId xmlns:a16="http://schemas.microsoft.com/office/drawing/2014/main" id="{94A1C636-8531-2E55-B9BC-3A87026E6A63}"/>
              </a:ext>
            </a:extLst>
          </p:cNvPr>
          <p:cNvSpPr>
            <a:spLocks noChangeAspect="1"/>
          </p:cNvSpPr>
          <p:nvPr/>
        </p:nvSpPr>
        <p:spPr>
          <a:xfrm flipH="1">
            <a:off x="1468800" y="3675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1</a:t>
            </a:r>
          </a:p>
        </p:txBody>
      </p:sp>
      <p:sp>
        <p:nvSpPr>
          <p:cNvPr id="37" name="Oval 36">
            <a:extLst>
              <a:ext uri="{FF2B5EF4-FFF2-40B4-BE49-F238E27FC236}">
                <a16:creationId xmlns:a16="http://schemas.microsoft.com/office/drawing/2014/main" id="{DB9D19EA-D65E-1397-C745-27867A403362}"/>
              </a:ext>
            </a:extLst>
          </p:cNvPr>
          <p:cNvSpPr>
            <a:spLocks noChangeAspect="1"/>
          </p:cNvSpPr>
          <p:nvPr/>
        </p:nvSpPr>
        <p:spPr>
          <a:xfrm flipH="1">
            <a:off x="1468800" y="3207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5</a:t>
            </a:r>
          </a:p>
        </p:txBody>
      </p:sp>
      <p:sp>
        <p:nvSpPr>
          <p:cNvPr id="38" name="Oval 37">
            <a:extLst>
              <a:ext uri="{FF2B5EF4-FFF2-40B4-BE49-F238E27FC236}">
                <a16:creationId xmlns:a16="http://schemas.microsoft.com/office/drawing/2014/main" id="{7A383835-EA39-B3DE-6655-DBBF0CC55FF9}"/>
              </a:ext>
            </a:extLst>
          </p:cNvPr>
          <p:cNvSpPr>
            <a:spLocks noChangeAspect="1"/>
          </p:cNvSpPr>
          <p:nvPr/>
        </p:nvSpPr>
        <p:spPr>
          <a:xfrm flipH="1">
            <a:off x="1000800" y="3207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2</a:t>
            </a:r>
          </a:p>
        </p:txBody>
      </p:sp>
      <p:sp>
        <p:nvSpPr>
          <p:cNvPr id="39" name="Oval 38">
            <a:extLst>
              <a:ext uri="{FF2B5EF4-FFF2-40B4-BE49-F238E27FC236}">
                <a16:creationId xmlns:a16="http://schemas.microsoft.com/office/drawing/2014/main" id="{CD63DB41-1AED-262A-BDCC-3AC39B5686E6}"/>
              </a:ext>
            </a:extLst>
          </p:cNvPr>
          <p:cNvSpPr>
            <a:spLocks noChangeAspect="1"/>
          </p:cNvSpPr>
          <p:nvPr/>
        </p:nvSpPr>
        <p:spPr>
          <a:xfrm flipH="1">
            <a:off x="1933200" y="3207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4</a:t>
            </a:r>
          </a:p>
        </p:txBody>
      </p:sp>
      <p:sp>
        <p:nvSpPr>
          <p:cNvPr id="40" name="Oval 39">
            <a:extLst>
              <a:ext uri="{FF2B5EF4-FFF2-40B4-BE49-F238E27FC236}">
                <a16:creationId xmlns:a16="http://schemas.microsoft.com/office/drawing/2014/main" id="{D99F7A40-FE00-B082-BCBB-FA6527EA4F38}"/>
              </a:ext>
            </a:extLst>
          </p:cNvPr>
          <p:cNvSpPr>
            <a:spLocks noChangeAspect="1"/>
          </p:cNvSpPr>
          <p:nvPr/>
        </p:nvSpPr>
        <p:spPr>
          <a:xfrm rot="10800000" flipH="1">
            <a:off x="831647" y="3038300"/>
            <a:ext cx="116902" cy="116942"/>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1" name="Oval 40">
            <a:extLst>
              <a:ext uri="{FF2B5EF4-FFF2-40B4-BE49-F238E27FC236}">
                <a16:creationId xmlns:a16="http://schemas.microsoft.com/office/drawing/2014/main" id="{F3BF5777-0D6A-CB46-2119-6DC47186C121}"/>
              </a:ext>
            </a:extLst>
          </p:cNvPr>
          <p:cNvSpPr>
            <a:spLocks noChangeAspect="1"/>
          </p:cNvSpPr>
          <p:nvPr/>
        </p:nvSpPr>
        <p:spPr>
          <a:xfrm rot="10800000" flipH="1">
            <a:off x="827820" y="3491145"/>
            <a:ext cx="116902" cy="116942"/>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2" name="Oval 41">
            <a:extLst>
              <a:ext uri="{FF2B5EF4-FFF2-40B4-BE49-F238E27FC236}">
                <a16:creationId xmlns:a16="http://schemas.microsoft.com/office/drawing/2014/main" id="{EFABE80A-955F-55D0-158B-2C0EBB2828F1}"/>
              </a:ext>
            </a:extLst>
          </p:cNvPr>
          <p:cNvSpPr>
            <a:spLocks noChangeAspect="1"/>
          </p:cNvSpPr>
          <p:nvPr/>
        </p:nvSpPr>
        <p:spPr>
          <a:xfrm rot="10800000" flipH="1">
            <a:off x="1292928" y="3963209"/>
            <a:ext cx="116902" cy="116942"/>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3" name="Oval 42">
            <a:extLst>
              <a:ext uri="{FF2B5EF4-FFF2-40B4-BE49-F238E27FC236}">
                <a16:creationId xmlns:a16="http://schemas.microsoft.com/office/drawing/2014/main" id="{1ED611BA-F0F8-B651-D113-6BF9C728D618}"/>
              </a:ext>
            </a:extLst>
          </p:cNvPr>
          <p:cNvSpPr>
            <a:spLocks noChangeAspect="1"/>
          </p:cNvSpPr>
          <p:nvPr/>
        </p:nvSpPr>
        <p:spPr>
          <a:xfrm rot="10800000" flipH="1">
            <a:off x="1750334" y="3963209"/>
            <a:ext cx="116902" cy="116942"/>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4" name="Oval 43">
            <a:extLst>
              <a:ext uri="{FF2B5EF4-FFF2-40B4-BE49-F238E27FC236}">
                <a16:creationId xmlns:a16="http://schemas.microsoft.com/office/drawing/2014/main" id="{5048B5E1-E316-F9B7-689E-5C03D9539C80}"/>
              </a:ext>
            </a:extLst>
          </p:cNvPr>
          <p:cNvSpPr>
            <a:spLocks noChangeAspect="1"/>
          </p:cNvSpPr>
          <p:nvPr/>
        </p:nvSpPr>
        <p:spPr>
          <a:xfrm rot="10800000" flipH="1">
            <a:off x="2221589" y="3499452"/>
            <a:ext cx="116902" cy="116942"/>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5" name="Oval 44">
            <a:extLst>
              <a:ext uri="{FF2B5EF4-FFF2-40B4-BE49-F238E27FC236}">
                <a16:creationId xmlns:a16="http://schemas.microsoft.com/office/drawing/2014/main" id="{4357CC32-1D76-4DF6-81DF-15EFFDB77CE8}"/>
              </a:ext>
            </a:extLst>
          </p:cNvPr>
          <p:cNvSpPr>
            <a:spLocks noChangeAspect="1"/>
          </p:cNvSpPr>
          <p:nvPr/>
        </p:nvSpPr>
        <p:spPr>
          <a:xfrm rot="10800000" flipH="1">
            <a:off x="2221589" y="3033556"/>
            <a:ext cx="116902" cy="116942"/>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6" name="Oval 45">
            <a:extLst>
              <a:ext uri="{FF2B5EF4-FFF2-40B4-BE49-F238E27FC236}">
                <a16:creationId xmlns:a16="http://schemas.microsoft.com/office/drawing/2014/main" id="{53478FB2-B6C3-1D4B-4B9E-DA8E09FFB099}"/>
              </a:ext>
            </a:extLst>
          </p:cNvPr>
          <p:cNvSpPr>
            <a:spLocks noChangeAspect="1"/>
          </p:cNvSpPr>
          <p:nvPr/>
        </p:nvSpPr>
        <p:spPr>
          <a:xfrm rot="10800000" flipH="1">
            <a:off x="1296999" y="2570532"/>
            <a:ext cx="116902" cy="116942"/>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7" name="Oval 46">
            <a:extLst>
              <a:ext uri="{FF2B5EF4-FFF2-40B4-BE49-F238E27FC236}">
                <a16:creationId xmlns:a16="http://schemas.microsoft.com/office/drawing/2014/main" id="{8DE8E5C5-8415-51D8-566E-B22B466DD4D5}"/>
              </a:ext>
            </a:extLst>
          </p:cNvPr>
          <p:cNvSpPr>
            <a:spLocks noChangeAspect="1"/>
          </p:cNvSpPr>
          <p:nvPr/>
        </p:nvSpPr>
        <p:spPr>
          <a:xfrm rot="10800000" flipH="1">
            <a:off x="1753981" y="2570532"/>
            <a:ext cx="116902" cy="116942"/>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8" name="Oval 47">
            <a:extLst>
              <a:ext uri="{FF2B5EF4-FFF2-40B4-BE49-F238E27FC236}">
                <a16:creationId xmlns:a16="http://schemas.microsoft.com/office/drawing/2014/main" id="{C33EC96B-04CA-7193-3D23-16A78EB3A958}"/>
              </a:ext>
            </a:extLst>
          </p:cNvPr>
          <p:cNvSpPr>
            <a:spLocks noChangeAspect="1"/>
          </p:cNvSpPr>
          <p:nvPr/>
        </p:nvSpPr>
        <p:spPr>
          <a:xfrm rot="10800000" flipH="1">
            <a:off x="1274455" y="3472776"/>
            <a:ext cx="159412" cy="159468"/>
          </a:xfrm>
          <a:prstGeom prst="ellipse">
            <a:avLst/>
          </a:prstGeom>
          <a:solidFill>
            <a:srgbClr val="CB45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9" name="Oval 48">
            <a:extLst>
              <a:ext uri="{FF2B5EF4-FFF2-40B4-BE49-F238E27FC236}">
                <a16:creationId xmlns:a16="http://schemas.microsoft.com/office/drawing/2014/main" id="{BCD6CAD6-859B-91EB-B15A-947B27DA2285}"/>
              </a:ext>
            </a:extLst>
          </p:cNvPr>
          <p:cNvSpPr>
            <a:spLocks noChangeAspect="1"/>
          </p:cNvSpPr>
          <p:nvPr/>
        </p:nvSpPr>
        <p:spPr>
          <a:xfrm rot="10800000" flipH="1">
            <a:off x="1274012" y="3017040"/>
            <a:ext cx="159412" cy="159468"/>
          </a:xfrm>
          <a:prstGeom prst="ellipse">
            <a:avLst/>
          </a:prstGeom>
          <a:solidFill>
            <a:srgbClr val="CB45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50" name="Oval 49">
            <a:extLst>
              <a:ext uri="{FF2B5EF4-FFF2-40B4-BE49-F238E27FC236}">
                <a16:creationId xmlns:a16="http://schemas.microsoft.com/office/drawing/2014/main" id="{DE6C17CA-75E6-4D98-C7F5-D9201BA835F9}"/>
              </a:ext>
            </a:extLst>
          </p:cNvPr>
          <p:cNvSpPr>
            <a:spLocks noChangeAspect="1"/>
          </p:cNvSpPr>
          <p:nvPr/>
        </p:nvSpPr>
        <p:spPr>
          <a:xfrm rot="10800000" flipH="1">
            <a:off x="1729080" y="3470852"/>
            <a:ext cx="159412" cy="159468"/>
          </a:xfrm>
          <a:prstGeom prst="ellipse">
            <a:avLst/>
          </a:prstGeom>
          <a:solidFill>
            <a:srgbClr val="CB45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51" name="Oval 50">
            <a:extLst>
              <a:ext uri="{FF2B5EF4-FFF2-40B4-BE49-F238E27FC236}">
                <a16:creationId xmlns:a16="http://schemas.microsoft.com/office/drawing/2014/main" id="{C1C36818-8665-609C-7C73-2B492ADE48A9}"/>
              </a:ext>
            </a:extLst>
          </p:cNvPr>
          <p:cNvSpPr>
            <a:spLocks noChangeAspect="1"/>
          </p:cNvSpPr>
          <p:nvPr/>
        </p:nvSpPr>
        <p:spPr>
          <a:xfrm rot="10800000" flipH="1">
            <a:off x="1735840" y="3017040"/>
            <a:ext cx="159412" cy="159468"/>
          </a:xfrm>
          <a:prstGeom prst="ellipse">
            <a:avLst/>
          </a:prstGeom>
          <a:solidFill>
            <a:srgbClr val="CB45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19" name="TextBox 18">
            <a:extLst>
              <a:ext uri="{FF2B5EF4-FFF2-40B4-BE49-F238E27FC236}">
                <a16:creationId xmlns:a16="http://schemas.microsoft.com/office/drawing/2014/main" id="{37A97CF6-C821-3040-7F90-E7D050146B61}"/>
              </a:ext>
            </a:extLst>
          </p:cNvPr>
          <p:cNvSpPr txBox="1"/>
          <p:nvPr/>
        </p:nvSpPr>
        <p:spPr>
          <a:xfrm>
            <a:off x="541118" y="2041432"/>
            <a:ext cx="2082430" cy="246221"/>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pPr algn="ctr"/>
            <a:r>
              <a:rPr lang="en-CA" sz="1600" b="1" i="0" dirty="0">
                <a:latin typeface="+mn-lt"/>
              </a:rPr>
              <a:t>  Heating Block Top View</a:t>
            </a:r>
          </a:p>
        </p:txBody>
      </p:sp>
      <p:sp>
        <p:nvSpPr>
          <p:cNvPr id="59" name="TextBox 58">
            <a:extLst>
              <a:ext uri="{FF2B5EF4-FFF2-40B4-BE49-F238E27FC236}">
                <a16:creationId xmlns:a16="http://schemas.microsoft.com/office/drawing/2014/main" id="{F4C4730A-0A81-EBB0-DC3C-F91F1A750B28}"/>
              </a:ext>
            </a:extLst>
          </p:cNvPr>
          <p:cNvSpPr txBox="1"/>
          <p:nvPr/>
        </p:nvSpPr>
        <p:spPr>
          <a:xfrm>
            <a:off x="3777022" y="2041432"/>
            <a:ext cx="2060308" cy="246221"/>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pPr algn="ctr"/>
            <a:r>
              <a:rPr lang="en-CA" sz="1600" b="1" i="0" dirty="0">
                <a:latin typeface="+mn-lt"/>
              </a:rPr>
              <a:t>  Cooling Block Top View</a:t>
            </a:r>
          </a:p>
        </p:txBody>
      </p:sp>
      <p:sp>
        <p:nvSpPr>
          <p:cNvPr id="254" name="Rectangle 253">
            <a:extLst>
              <a:ext uri="{FF2B5EF4-FFF2-40B4-BE49-F238E27FC236}">
                <a16:creationId xmlns:a16="http://schemas.microsoft.com/office/drawing/2014/main" id="{3DED7946-6959-64A9-530E-851E4765CF9C}"/>
              </a:ext>
            </a:extLst>
          </p:cNvPr>
          <p:cNvSpPr>
            <a:spLocks noChangeAspect="1"/>
          </p:cNvSpPr>
          <p:nvPr/>
        </p:nvSpPr>
        <p:spPr>
          <a:xfrm>
            <a:off x="4129490" y="3257573"/>
            <a:ext cx="128112" cy="128112"/>
          </a:xfrm>
          <a:prstGeom prst="rect">
            <a:avLst/>
          </a:prstGeom>
          <a:solidFill>
            <a:srgbClr val="0000F5"/>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200" dirty="0">
              <a:solidFill>
                <a:schemeClr val="tx1"/>
              </a:solidFill>
            </a:endParaRPr>
          </a:p>
        </p:txBody>
      </p:sp>
      <p:sp>
        <p:nvSpPr>
          <p:cNvPr id="255" name="Rectangle 254">
            <a:extLst>
              <a:ext uri="{FF2B5EF4-FFF2-40B4-BE49-F238E27FC236}">
                <a16:creationId xmlns:a16="http://schemas.microsoft.com/office/drawing/2014/main" id="{2A612508-B494-7C45-7449-04C145DFC58E}"/>
              </a:ext>
            </a:extLst>
          </p:cNvPr>
          <p:cNvSpPr>
            <a:spLocks noChangeAspect="1"/>
          </p:cNvSpPr>
          <p:nvPr/>
        </p:nvSpPr>
        <p:spPr>
          <a:xfrm>
            <a:off x="4744425" y="2638367"/>
            <a:ext cx="128112" cy="128112"/>
          </a:xfrm>
          <a:prstGeom prst="rect">
            <a:avLst/>
          </a:prstGeom>
          <a:solidFill>
            <a:srgbClr val="0068FF"/>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solidFill>
                <a:schemeClr val="tx1"/>
              </a:solidFill>
            </a:endParaRPr>
          </a:p>
        </p:txBody>
      </p:sp>
      <p:sp>
        <p:nvSpPr>
          <p:cNvPr id="256" name="Rectangle 255">
            <a:extLst>
              <a:ext uri="{FF2B5EF4-FFF2-40B4-BE49-F238E27FC236}">
                <a16:creationId xmlns:a16="http://schemas.microsoft.com/office/drawing/2014/main" id="{25BE0959-3B38-6D41-DE50-7691807F2951}"/>
              </a:ext>
            </a:extLst>
          </p:cNvPr>
          <p:cNvSpPr>
            <a:spLocks noChangeAspect="1"/>
          </p:cNvSpPr>
          <p:nvPr/>
        </p:nvSpPr>
        <p:spPr>
          <a:xfrm>
            <a:off x="5363631" y="3257573"/>
            <a:ext cx="128112" cy="128112"/>
          </a:xfrm>
          <a:prstGeom prst="rect">
            <a:avLst/>
          </a:prstGeom>
          <a:solidFill>
            <a:srgbClr val="00D9FF"/>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200" dirty="0">
              <a:solidFill>
                <a:schemeClr val="tx1"/>
              </a:solidFill>
            </a:endParaRPr>
          </a:p>
        </p:txBody>
      </p:sp>
      <p:sp>
        <p:nvSpPr>
          <p:cNvPr id="257" name="Rectangle 256">
            <a:extLst>
              <a:ext uri="{FF2B5EF4-FFF2-40B4-BE49-F238E27FC236}">
                <a16:creationId xmlns:a16="http://schemas.microsoft.com/office/drawing/2014/main" id="{43E5ED54-981A-D253-35E1-BD1840896FC2}"/>
              </a:ext>
            </a:extLst>
          </p:cNvPr>
          <p:cNvSpPr>
            <a:spLocks noChangeAspect="1"/>
          </p:cNvSpPr>
          <p:nvPr/>
        </p:nvSpPr>
        <p:spPr>
          <a:xfrm>
            <a:off x="4744425" y="3868238"/>
            <a:ext cx="128112" cy="128112"/>
          </a:xfrm>
          <a:prstGeom prst="rect">
            <a:avLst/>
          </a:prstGeom>
          <a:solidFill>
            <a:srgbClr val="000083"/>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200" dirty="0">
              <a:solidFill>
                <a:schemeClr val="tx1"/>
              </a:solidFill>
            </a:endParaRPr>
          </a:p>
        </p:txBody>
      </p:sp>
      <p:sp>
        <p:nvSpPr>
          <p:cNvPr id="275" name="Rectangle 274">
            <a:extLst>
              <a:ext uri="{FF2B5EF4-FFF2-40B4-BE49-F238E27FC236}">
                <a16:creationId xmlns:a16="http://schemas.microsoft.com/office/drawing/2014/main" id="{4473F16A-18EE-B941-74FB-E61FA850399C}"/>
              </a:ext>
            </a:extLst>
          </p:cNvPr>
          <p:cNvSpPr>
            <a:spLocks noChangeAspect="1"/>
          </p:cNvSpPr>
          <p:nvPr/>
        </p:nvSpPr>
        <p:spPr>
          <a:xfrm rot="10800000" flipH="1">
            <a:off x="909914" y="3263685"/>
            <a:ext cx="128112" cy="128157"/>
          </a:xfrm>
          <a:prstGeom prst="rect">
            <a:avLst/>
          </a:prstGeom>
          <a:solidFill>
            <a:srgbClr val="961A19"/>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2400" dirty="0"/>
          </a:p>
        </p:txBody>
      </p:sp>
      <p:sp>
        <p:nvSpPr>
          <p:cNvPr id="276" name="Rectangle 275">
            <a:extLst>
              <a:ext uri="{FF2B5EF4-FFF2-40B4-BE49-F238E27FC236}">
                <a16:creationId xmlns:a16="http://schemas.microsoft.com/office/drawing/2014/main" id="{FC540955-014B-235A-084D-9DF008335CB5}"/>
              </a:ext>
            </a:extLst>
          </p:cNvPr>
          <p:cNvSpPr>
            <a:spLocks noChangeAspect="1"/>
          </p:cNvSpPr>
          <p:nvPr/>
        </p:nvSpPr>
        <p:spPr>
          <a:xfrm rot="10800000" flipH="1">
            <a:off x="2144056" y="3263685"/>
            <a:ext cx="128112" cy="128157"/>
          </a:xfrm>
          <a:prstGeom prst="rect">
            <a:avLst/>
          </a:prstGeom>
          <a:solidFill>
            <a:srgbClr val="C94D4C"/>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2400" dirty="0"/>
          </a:p>
        </p:txBody>
      </p:sp>
      <p:sp>
        <p:nvSpPr>
          <p:cNvPr id="278" name="Rectangle 277">
            <a:extLst>
              <a:ext uri="{FF2B5EF4-FFF2-40B4-BE49-F238E27FC236}">
                <a16:creationId xmlns:a16="http://schemas.microsoft.com/office/drawing/2014/main" id="{07F9FE7B-CB47-B815-11E0-FB19999EF2FE}"/>
              </a:ext>
            </a:extLst>
          </p:cNvPr>
          <p:cNvSpPr>
            <a:spLocks noChangeAspect="1"/>
          </p:cNvSpPr>
          <p:nvPr/>
        </p:nvSpPr>
        <p:spPr>
          <a:xfrm rot="10800000" flipH="1">
            <a:off x="1524850" y="3874350"/>
            <a:ext cx="128068" cy="128112"/>
          </a:xfrm>
          <a:prstGeom prst="rect">
            <a:avLst/>
          </a:prstGeom>
          <a:solidFill>
            <a:srgbClr val="7D0000"/>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2400" dirty="0"/>
          </a:p>
        </p:txBody>
      </p:sp>
      <p:sp>
        <p:nvSpPr>
          <p:cNvPr id="279" name="Rectangle 278">
            <a:extLst>
              <a:ext uri="{FF2B5EF4-FFF2-40B4-BE49-F238E27FC236}">
                <a16:creationId xmlns:a16="http://schemas.microsoft.com/office/drawing/2014/main" id="{E4594A30-FD9F-1ECB-AAC6-F6375E93C6AF}"/>
              </a:ext>
            </a:extLst>
          </p:cNvPr>
          <p:cNvSpPr>
            <a:spLocks noChangeAspect="1"/>
          </p:cNvSpPr>
          <p:nvPr/>
        </p:nvSpPr>
        <p:spPr>
          <a:xfrm rot="10800000" flipH="1">
            <a:off x="1298519" y="3263685"/>
            <a:ext cx="128112" cy="128157"/>
          </a:xfrm>
          <a:prstGeom prst="rect">
            <a:avLst/>
          </a:prstGeom>
          <a:solidFill>
            <a:srgbClr val="E36666"/>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2400" dirty="0"/>
          </a:p>
        </p:txBody>
      </p:sp>
      <p:cxnSp>
        <p:nvCxnSpPr>
          <p:cNvPr id="310" name="Straight Connector 309">
            <a:extLst>
              <a:ext uri="{FF2B5EF4-FFF2-40B4-BE49-F238E27FC236}">
                <a16:creationId xmlns:a16="http://schemas.microsoft.com/office/drawing/2014/main" id="{2E433875-0674-2BD4-FD96-AEE97158C724}"/>
              </a:ext>
            </a:extLst>
          </p:cNvPr>
          <p:cNvCxnSpPr>
            <a:cxnSpLocks/>
            <a:stCxn id="316" idx="3"/>
            <a:endCxn id="255" idx="1"/>
          </p:cNvCxnSpPr>
          <p:nvPr/>
        </p:nvCxnSpPr>
        <p:spPr>
          <a:xfrm flipV="1">
            <a:off x="3939948" y="2702423"/>
            <a:ext cx="804477" cy="0"/>
          </a:xfrm>
          <a:prstGeom prst="line">
            <a:avLst/>
          </a:prstGeom>
          <a:ln w="31750" cap="rnd">
            <a:solidFill>
              <a:srgbClr val="0068FF"/>
            </a:solidFill>
            <a:round/>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9EAA65FF-FAB6-D5F1-4152-CE4BCDC0B302}"/>
              </a:ext>
            </a:extLst>
          </p:cNvPr>
          <p:cNvCxnSpPr>
            <a:cxnSpLocks/>
            <a:stCxn id="257" idx="3"/>
            <a:endCxn id="385" idx="1"/>
          </p:cNvCxnSpPr>
          <p:nvPr/>
        </p:nvCxnSpPr>
        <p:spPr>
          <a:xfrm>
            <a:off x="4872537" y="3932294"/>
            <a:ext cx="778180" cy="0"/>
          </a:xfrm>
          <a:prstGeom prst="line">
            <a:avLst/>
          </a:prstGeom>
          <a:ln w="31750" cap="rnd">
            <a:solidFill>
              <a:srgbClr val="000083"/>
            </a:solidFill>
            <a:round/>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F16D118E-B123-7D1C-5736-84BC843A9CDC}"/>
              </a:ext>
            </a:extLst>
          </p:cNvPr>
          <p:cNvCxnSpPr>
            <a:cxnSpLocks/>
            <a:stCxn id="254" idx="1"/>
            <a:endCxn id="314" idx="3"/>
          </p:cNvCxnSpPr>
          <p:nvPr/>
        </p:nvCxnSpPr>
        <p:spPr>
          <a:xfrm flipH="1">
            <a:off x="3777022" y="3321629"/>
            <a:ext cx="352468" cy="1171"/>
          </a:xfrm>
          <a:prstGeom prst="line">
            <a:avLst/>
          </a:prstGeom>
          <a:ln w="31750" cap="rnd">
            <a:solidFill>
              <a:srgbClr val="0000F5"/>
            </a:solidFill>
            <a:round/>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D8B368E5-B34F-8956-DCFE-6C5D58A8B30C}"/>
              </a:ext>
            </a:extLst>
          </p:cNvPr>
          <p:cNvCxnSpPr>
            <a:cxnSpLocks/>
            <a:stCxn id="256" idx="3"/>
            <a:endCxn id="315" idx="1"/>
          </p:cNvCxnSpPr>
          <p:nvPr/>
        </p:nvCxnSpPr>
        <p:spPr>
          <a:xfrm>
            <a:off x="5491743" y="3321629"/>
            <a:ext cx="473537" cy="1171"/>
          </a:xfrm>
          <a:prstGeom prst="line">
            <a:avLst/>
          </a:prstGeom>
          <a:ln w="31750" cap="rnd">
            <a:solidFill>
              <a:srgbClr val="00D9FF"/>
            </a:solidFill>
            <a:roun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4" name="TextBox 313">
                <a:extLst>
                  <a:ext uri="{FF2B5EF4-FFF2-40B4-BE49-F238E27FC236}">
                    <a16:creationId xmlns:a16="http://schemas.microsoft.com/office/drawing/2014/main" id="{B1D5E2EC-4394-92A5-66DF-BD2009FAC3A1}"/>
                  </a:ext>
                </a:extLst>
              </p:cNvPr>
              <p:cNvSpPr txBox="1"/>
              <p:nvPr/>
            </p:nvSpPr>
            <p:spPr>
              <a:xfrm>
                <a:off x="3417022" y="3160800"/>
                <a:ext cx="360000" cy="324000"/>
              </a:xfrm>
              <a:prstGeom prst="rect">
                <a:avLst/>
              </a:prstGeom>
              <a:solidFill>
                <a:schemeClr val="bg1"/>
              </a:solidFill>
              <a:ln w="31750">
                <a:solidFill>
                  <a:srgbClr val="0000F5"/>
                </a:solidFill>
              </a:ln>
            </p:spPr>
            <p:txBody>
              <a:bodyPr wrap="none" lIns="0" tIns="0" rIns="0" bIns="0" rtlCol="0">
                <a:spAutoFit/>
              </a:bodyPr>
              <a:lstStyle>
                <a:defPPr>
                  <a:defRPr lang="en-US"/>
                </a:defPPr>
                <a:lvl1pPr>
                  <a:defRPr sz="120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CA" sz="1800" i="1" smtClean="0">
                              <a:latin typeface="Cambria Math" panose="02040503050406030204" pitchFamily="18" charset="0"/>
                            </a:rPr>
                          </m:ctrlPr>
                        </m:sSubPr>
                        <m:e>
                          <m:r>
                            <a:rPr lang="en-CA" sz="1800">
                              <a:latin typeface="Cambria Math" panose="02040503050406030204" pitchFamily="18" charset="0"/>
                            </a:rPr>
                            <m:t>𝑇</m:t>
                          </m:r>
                        </m:e>
                        <m:sub>
                          <m:r>
                            <a:rPr lang="en-CA" sz="1800" b="0" i="1" smtClean="0">
                              <a:latin typeface="Cambria Math" panose="02040503050406030204" pitchFamily="18" charset="0"/>
                            </a:rPr>
                            <m:t>24</m:t>
                          </m:r>
                        </m:sub>
                      </m:sSub>
                    </m:oMath>
                  </m:oMathPara>
                </a14:m>
                <a:endParaRPr lang="en-CA" sz="1800" dirty="0"/>
              </a:p>
            </p:txBody>
          </p:sp>
        </mc:Choice>
        <mc:Fallback xmlns="">
          <p:sp>
            <p:nvSpPr>
              <p:cNvPr id="314" name="TextBox 313">
                <a:extLst>
                  <a:ext uri="{FF2B5EF4-FFF2-40B4-BE49-F238E27FC236}">
                    <a16:creationId xmlns:a16="http://schemas.microsoft.com/office/drawing/2014/main" id="{B1D5E2EC-4394-92A5-66DF-BD2009FAC3A1}"/>
                  </a:ext>
                </a:extLst>
              </p:cNvPr>
              <p:cNvSpPr txBox="1">
                <a:spLocks noRot="1" noChangeAspect="1" noMove="1" noResize="1" noEditPoints="1" noAdjustHandles="1" noChangeArrowheads="1" noChangeShapeType="1" noTextEdit="1"/>
              </p:cNvSpPr>
              <p:nvPr/>
            </p:nvSpPr>
            <p:spPr>
              <a:xfrm>
                <a:off x="3417022" y="3160800"/>
                <a:ext cx="360000" cy="324000"/>
              </a:xfrm>
              <a:prstGeom prst="rect">
                <a:avLst/>
              </a:prstGeom>
              <a:blipFill>
                <a:blip r:embed="rId2"/>
                <a:stretch>
                  <a:fillRect l="-12500" r="-3125"/>
                </a:stretch>
              </a:blipFill>
              <a:ln w="31750">
                <a:solidFill>
                  <a:srgbClr val="0000F5"/>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15" name="TextBox 314">
                <a:extLst>
                  <a:ext uri="{FF2B5EF4-FFF2-40B4-BE49-F238E27FC236}">
                    <a16:creationId xmlns:a16="http://schemas.microsoft.com/office/drawing/2014/main" id="{26EF77C3-6AA7-F823-6B98-41C49515D700}"/>
                  </a:ext>
                </a:extLst>
              </p:cNvPr>
              <p:cNvSpPr txBox="1"/>
              <p:nvPr/>
            </p:nvSpPr>
            <p:spPr>
              <a:xfrm>
                <a:off x="5965280" y="3160800"/>
                <a:ext cx="360000" cy="324000"/>
              </a:xfrm>
              <a:prstGeom prst="rect">
                <a:avLst/>
              </a:prstGeom>
              <a:solidFill>
                <a:schemeClr val="bg1"/>
              </a:solidFill>
              <a:ln w="31750">
                <a:solidFill>
                  <a:srgbClr val="00D9FF"/>
                </a:solidFill>
              </a:ln>
            </p:spPr>
            <p:txBody>
              <a:bodyPr wrap="none" lIns="0" tIns="0" rIns="0" bIns="0" rtlCol="0">
                <a:spAutoFit/>
              </a:bodyPr>
              <a:lstStyle>
                <a:defPPr>
                  <a:defRPr lang="en-US"/>
                </a:defPPr>
                <a:lvl1pPr>
                  <a:defRPr sz="120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CA" sz="1800" i="1" smtClean="0">
                              <a:latin typeface="Cambria Math" panose="02040503050406030204" pitchFamily="18" charset="0"/>
                            </a:rPr>
                          </m:ctrlPr>
                        </m:sSubPr>
                        <m:e>
                          <m:r>
                            <a:rPr lang="en-CA" sz="1800">
                              <a:latin typeface="Cambria Math" panose="02040503050406030204" pitchFamily="18" charset="0"/>
                            </a:rPr>
                            <m:t>𝑇</m:t>
                          </m:r>
                        </m:e>
                        <m:sub>
                          <m:r>
                            <a:rPr lang="en-CA" sz="1800" b="0" i="1" smtClean="0">
                              <a:latin typeface="Cambria Math" panose="02040503050406030204" pitchFamily="18" charset="0"/>
                            </a:rPr>
                            <m:t>26</m:t>
                          </m:r>
                        </m:sub>
                      </m:sSub>
                    </m:oMath>
                  </m:oMathPara>
                </a14:m>
                <a:endParaRPr lang="en-CA" sz="1800" dirty="0"/>
              </a:p>
            </p:txBody>
          </p:sp>
        </mc:Choice>
        <mc:Fallback xmlns="">
          <p:sp>
            <p:nvSpPr>
              <p:cNvPr id="315" name="TextBox 314">
                <a:extLst>
                  <a:ext uri="{FF2B5EF4-FFF2-40B4-BE49-F238E27FC236}">
                    <a16:creationId xmlns:a16="http://schemas.microsoft.com/office/drawing/2014/main" id="{26EF77C3-6AA7-F823-6B98-41C49515D700}"/>
                  </a:ext>
                </a:extLst>
              </p:cNvPr>
              <p:cNvSpPr txBox="1">
                <a:spLocks noRot="1" noChangeAspect="1" noMove="1" noResize="1" noEditPoints="1" noAdjustHandles="1" noChangeArrowheads="1" noChangeShapeType="1" noTextEdit="1"/>
              </p:cNvSpPr>
              <p:nvPr/>
            </p:nvSpPr>
            <p:spPr>
              <a:xfrm>
                <a:off x="5965280" y="3160800"/>
                <a:ext cx="360000" cy="324000"/>
              </a:xfrm>
              <a:prstGeom prst="rect">
                <a:avLst/>
              </a:prstGeom>
              <a:blipFill>
                <a:blip r:embed="rId3"/>
                <a:stretch>
                  <a:fillRect l="-12500" r="-3125"/>
                </a:stretch>
              </a:blipFill>
              <a:ln w="31750">
                <a:solidFill>
                  <a:srgbClr val="00D9FF"/>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16" name="TextBox 315">
                <a:extLst>
                  <a:ext uri="{FF2B5EF4-FFF2-40B4-BE49-F238E27FC236}">
                    <a16:creationId xmlns:a16="http://schemas.microsoft.com/office/drawing/2014/main" id="{CBB83734-B6C6-7F54-9CD0-AD41972ECAD1}"/>
                  </a:ext>
                </a:extLst>
              </p:cNvPr>
              <p:cNvSpPr txBox="1"/>
              <p:nvPr/>
            </p:nvSpPr>
            <p:spPr>
              <a:xfrm>
                <a:off x="3579948" y="2548800"/>
                <a:ext cx="360000" cy="324000"/>
              </a:xfrm>
              <a:prstGeom prst="rect">
                <a:avLst/>
              </a:prstGeom>
              <a:solidFill>
                <a:schemeClr val="bg1"/>
              </a:solidFill>
              <a:ln w="31750">
                <a:solidFill>
                  <a:srgbClr val="0068FF"/>
                </a:solidFill>
                <a:prstDash val="solid"/>
              </a:ln>
            </p:spPr>
            <p:txBody>
              <a:bodyPr wrap="none" lIns="0" tIns="0" rIns="0" bIns="0" rtlCol="0">
                <a:spAutoFit/>
              </a:bodyPr>
              <a:lstStyle>
                <a:defPPr>
                  <a:defRPr lang="en-US"/>
                </a:defPPr>
                <a:lvl1pPr>
                  <a:defRPr sz="120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CA" sz="1800" i="1" smtClean="0">
                              <a:latin typeface="Cambria Math" panose="02040503050406030204" pitchFamily="18" charset="0"/>
                            </a:rPr>
                          </m:ctrlPr>
                        </m:sSubPr>
                        <m:e>
                          <m:r>
                            <a:rPr lang="en-CA" sz="1800">
                              <a:latin typeface="Cambria Math" panose="02040503050406030204" pitchFamily="18" charset="0"/>
                            </a:rPr>
                            <m:t>𝑇</m:t>
                          </m:r>
                        </m:e>
                        <m:sub>
                          <m:r>
                            <a:rPr lang="en-CA" sz="1800" b="0" i="1" smtClean="0">
                              <a:latin typeface="Cambria Math" panose="02040503050406030204" pitchFamily="18" charset="0"/>
                            </a:rPr>
                            <m:t>25</m:t>
                          </m:r>
                        </m:sub>
                      </m:sSub>
                    </m:oMath>
                  </m:oMathPara>
                </a14:m>
                <a:endParaRPr lang="en-CA" sz="1800" dirty="0"/>
              </a:p>
            </p:txBody>
          </p:sp>
        </mc:Choice>
        <mc:Fallback xmlns="">
          <p:sp>
            <p:nvSpPr>
              <p:cNvPr id="316" name="TextBox 315">
                <a:extLst>
                  <a:ext uri="{FF2B5EF4-FFF2-40B4-BE49-F238E27FC236}">
                    <a16:creationId xmlns:a16="http://schemas.microsoft.com/office/drawing/2014/main" id="{CBB83734-B6C6-7F54-9CD0-AD41972ECAD1}"/>
                  </a:ext>
                </a:extLst>
              </p:cNvPr>
              <p:cNvSpPr txBox="1">
                <a:spLocks noRot="1" noChangeAspect="1" noMove="1" noResize="1" noEditPoints="1" noAdjustHandles="1" noChangeArrowheads="1" noChangeShapeType="1" noTextEdit="1"/>
              </p:cNvSpPr>
              <p:nvPr/>
            </p:nvSpPr>
            <p:spPr>
              <a:xfrm>
                <a:off x="3579948" y="2548800"/>
                <a:ext cx="360000" cy="324000"/>
              </a:xfrm>
              <a:prstGeom prst="rect">
                <a:avLst/>
              </a:prstGeom>
              <a:blipFill>
                <a:blip r:embed="rId4"/>
                <a:stretch>
                  <a:fillRect l="-10938" r="-4688"/>
                </a:stretch>
              </a:blipFill>
              <a:ln w="31750">
                <a:solidFill>
                  <a:srgbClr val="0068FF"/>
                </a:solidFill>
                <a:prstDash val="solid"/>
              </a:ln>
            </p:spPr>
            <p:txBody>
              <a:bodyPr/>
              <a:lstStyle/>
              <a:p>
                <a:r>
                  <a:rPr lang="en-CA">
                    <a:noFill/>
                  </a:rPr>
                  <a:t> </a:t>
                </a:r>
              </a:p>
            </p:txBody>
          </p:sp>
        </mc:Fallback>
      </mc:AlternateContent>
      <p:cxnSp>
        <p:nvCxnSpPr>
          <p:cNvPr id="340" name="Straight Connector 339">
            <a:extLst>
              <a:ext uri="{FF2B5EF4-FFF2-40B4-BE49-F238E27FC236}">
                <a16:creationId xmlns:a16="http://schemas.microsoft.com/office/drawing/2014/main" id="{73C81450-9920-E9E8-7138-AD72E57FB3A7}"/>
              </a:ext>
            </a:extLst>
          </p:cNvPr>
          <p:cNvCxnSpPr>
            <a:cxnSpLocks/>
            <a:stCxn id="275" idx="1"/>
            <a:endCxn id="343" idx="3"/>
          </p:cNvCxnSpPr>
          <p:nvPr/>
        </p:nvCxnSpPr>
        <p:spPr>
          <a:xfrm flipH="1" flipV="1">
            <a:off x="539268" y="3322800"/>
            <a:ext cx="370646" cy="0"/>
          </a:xfrm>
          <a:prstGeom prst="line">
            <a:avLst/>
          </a:prstGeom>
          <a:ln w="31750" cap="rnd">
            <a:solidFill>
              <a:srgbClr val="961A19"/>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92ACED1D-6340-B6C3-F19E-B9E482777E78}"/>
              </a:ext>
            </a:extLst>
          </p:cNvPr>
          <p:cNvCxnSpPr>
            <a:cxnSpLocks/>
            <a:stCxn id="276" idx="3"/>
            <a:endCxn id="345" idx="1"/>
          </p:cNvCxnSpPr>
          <p:nvPr/>
        </p:nvCxnSpPr>
        <p:spPr>
          <a:xfrm flipV="1">
            <a:off x="2272168" y="3322800"/>
            <a:ext cx="388699" cy="4963"/>
          </a:xfrm>
          <a:prstGeom prst="line">
            <a:avLst/>
          </a:prstGeom>
          <a:ln w="31750" cap="rnd">
            <a:solidFill>
              <a:srgbClr val="C94D4C"/>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3" name="TextBox 342">
                <a:extLst>
                  <a:ext uri="{FF2B5EF4-FFF2-40B4-BE49-F238E27FC236}">
                    <a16:creationId xmlns:a16="http://schemas.microsoft.com/office/drawing/2014/main" id="{B85F420F-6FC2-660C-61F7-91D5C4B4EFC0}"/>
                  </a:ext>
                </a:extLst>
              </p:cNvPr>
              <p:cNvSpPr txBox="1"/>
              <p:nvPr/>
            </p:nvSpPr>
            <p:spPr>
              <a:xfrm>
                <a:off x="143268" y="3160800"/>
                <a:ext cx="396000" cy="324000"/>
              </a:xfrm>
              <a:prstGeom prst="rect">
                <a:avLst/>
              </a:prstGeom>
              <a:solidFill>
                <a:schemeClr val="bg1"/>
              </a:solidFill>
              <a:ln w="31750" cap="rnd">
                <a:solidFill>
                  <a:srgbClr val="961A19"/>
                </a:solidFill>
              </a:ln>
            </p:spPr>
            <p:style>
              <a:lnRef idx="1">
                <a:schemeClr val="accent1"/>
              </a:lnRef>
              <a:fillRef idx="0">
                <a:schemeClr val="accent1"/>
              </a:fillRef>
              <a:effectRef idx="0">
                <a:schemeClr val="accent1"/>
              </a:effectRef>
              <a:fontRef idx="minor">
                <a:schemeClr val="tx1"/>
              </a:fontRef>
            </p:style>
            <p:txBody>
              <a:bodyPr wrap="square" lIns="0" tIns="0" rIns="0" bIns="0" rtlCol="0">
                <a:noAutofit/>
              </a:bodyPr>
              <a:lstStyle>
                <a:defPPr>
                  <a:defRPr lang="en-US"/>
                </a:defPPr>
                <a:lvl1pPr>
                  <a:defRPr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CA" i="1">
                              <a:latin typeface="Cambria Math" panose="02040503050406030204" pitchFamily="18" charset="0"/>
                            </a:rPr>
                          </m:ctrlPr>
                        </m:sSubPr>
                        <m:e>
                          <m:r>
                            <a:rPr lang="en-CA">
                              <a:latin typeface="Cambria Math" panose="02040503050406030204" pitchFamily="18" charset="0"/>
                            </a:rPr>
                            <m:t>𝑇</m:t>
                          </m:r>
                        </m:e>
                        <m:sub>
                          <m:r>
                            <a:rPr lang="en-CA">
                              <a:latin typeface="Cambria Math" panose="02040503050406030204" pitchFamily="18" charset="0"/>
                            </a:rPr>
                            <m:t>2</m:t>
                          </m:r>
                        </m:sub>
                      </m:sSub>
                    </m:oMath>
                  </m:oMathPara>
                </a14:m>
                <a:endParaRPr lang="en-CA" dirty="0"/>
              </a:p>
            </p:txBody>
          </p:sp>
        </mc:Choice>
        <mc:Fallback xmlns="">
          <p:sp>
            <p:nvSpPr>
              <p:cNvPr id="343" name="TextBox 342">
                <a:extLst>
                  <a:ext uri="{FF2B5EF4-FFF2-40B4-BE49-F238E27FC236}">
                    <a16:creationId xmlns:a16="http://schemas.microsoft.com/office/drawing/2014/main" id="{B85F420F-6FC2-660C-61F7-91D5C4B4EFC0}"/>
                  </a:ext>
                </a:extLst>
              </p:cNvPr>
              <p:cNvSpPr txBox="1">
                <a:spLocks noRot="1" noChangeAspect="1" noMove="1" noResize="1" noEditPoints="1" noAdjustHandles="1" noChangeArrowheads="1" noChangeShapeType="1" noTextEdit="1"/>
              </p:cNvSpPr>
              <p:nvPr/>
            </p:nvSpPr>
            <p:spPr>
              <a:xfrm>
                <a:off x="143268" y="3160800"/>
                <a:ext cx="396000" cy="324000"/>
              </a:xfrm>
              <a:prstGeom prst="rect">
                <a:avLst/>
              </a:prstGeom>
              <a:blipFill>
                <a:blip r:embed="rId5"/>
                <a:stretch>
                  <a:fillRect/>
                </a:stretch>
              </a:blipFill>
              <a:ln w="31750" cap="rnd">
                <a:solidFill>
                  <a:srgbClr val="961A19"/>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45" name="TextBox 344">
                <a:extLst>
                  <a:ext uri="{FF2B5EF4-FFF2-40B4-BE49-F238E27FC236}">
                    <a16:creationId xmlns:a16="http://schemas.microsoft.com/office/drawing/2014/main" id="{8E6360C9-9E47-9555-FFA6-0406D2ED069E}"/>
                  </a:ext>
                </a:extLst>
              </p:cNvPr>
              <p:cNvSpPr txBox="1"/>
              <p:nvPr/>
            </p:nvSpPr>
            <p:spPr>
              <a:xfrm>
                <a:off x="2660867" y="3160800"/>
                <a:ext cx="396000" cy="324000"/>
              </a:xfrm>
              <a:prstGeom prst="rect">
                <a:avLst/>
              </a:prstGeom>
              <a:solidFill>
                <a:schemeClr val="bg1"/>
              </a:solidFill>
              <a:ln w="31750" cap="rnd">
                <a:solidFill>
                  <a:srgbClr val="C94D4C"/>
                </a:solidFill>
              </a:ln>
            </p:spPr>
            <p:style>
              <a:lnRef idx="1">
                <a:schemeClr val="accent1"/>
              </a:lnRef>
              <a:fillRef idx="0">
                <a:schemeClr val="accent1"/>
              </a:fillRef>
              <a:effectRef idx="0">
                <a:schemeClr val="accent1"/>
              </a:effectRef>
              <a:fontRef idx="minor">
                <a:schemeClr val="tx1"/>
              </a:fontRef>
            </p:style>
            <p:txBody>
              <a:bodyPr wrap="none" lIns="0" tIns="0" rIns="0" bIns="0" rtlCol="0">
                <a:spAutoFit/>
              </a:bodyPr>
              <a:lstStyle>
                <a:defPPr>
                  <a:defRPr lang="en-US"/>
                </a:defPPr>
                <a:lvl1pPr>
                  <a:defRPr sz="120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CA" sz="1800" i="1">
                              <a:latin typeface="Cambria Math" panose="02040503050406030204" pitchFamily="18" charset="0"/>
                            </a:rPr>
                          </m:ctrlPr>
                        </m:sSubPr>
                        <m:e>
                          <m:r>
                            <a:rPr lang="en-CA" sz="1800">
                              <a:latin typeface="Cambria Math" panose="02040503050406030204" pitchFamily="18" charset="0"/>
                            </a:rPr>
                            <m:t>𝑇</m:t>
                          </m:r>
                        </m:e>
                        <m:sub>
                          <m:r>
                            <a:rPr lang="en-CA" sz="1800">
                              <a:latin typeface="Cambria Math" panose="02040503050406030204" pitchFamily="18" charset="0"/>
                            </a:rPr>
                            <m:t>4</m:t>
                          </m:r>
                        </m:sub>
                      </m:sSub>
                    </m:oMath>
                  </m:oMathPara>
                </a14:m>
                <a:endParaRPr lang="en-CA" sz="1600" dirty="0"/>
              </a:p>
            </p:txBody>
          </p:sp>
        </mc:Choice>
        <mc:Fallback xmlns="">
          <p:sp>
            <p:nvSpPr>
              <p:cNvPr id="345" name="TextBox 344">
                <a:extLst>
                  <a:ext uri="{FF2B5EF4-FFF2-40B4-BE49-F238E27FC236}">
                    <a16:creationId xmlns:a16="http://schemas.microsoft.com/office/drawing/2014/main" id="{8E6360C9-9E47-9555-FFA6-0406D2ED069E}"/>
                  </a:ext>
                </a:extLst>
              </p:cNvPr>
              <p:cNvSpPr txBox="1">
                <a:spLocks noRot="1" noChangeAspect="1" noMove="1" noResize="1" noEditPoints="1" noAdjustHandles="1" noChangeArrowheads="1" noChangeShapeType="1" noTextEdit="1"/>
              </p:cNvSpPr>
              <p:nvPr/>
            </p:nvSpPr>
            <p:spPr>
              <a:xfrm>
                <a:off x="2660867" y="3160800"/>
                <a:ext cx="396000" cy="324000"/>
              </a:xfrm>
              <a:prstGeom prst="rect">
                <a:avLst/>
              </a:prstGeom>
              <a:blipFill>
                <a:blip r:embed="rId6"/>
                <a:stretch>
                  <a:fillRect/>
                </a:stretch>
              </a:blipFill>
              <a:ln w="31750" cap="rnd">
                <a:solidFill>
                  <a:srgbClr val="C94D4C"/>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46" name="TextBox 345">
                <a:extLst>
                  <a:ext uri="{FF2B5EF4-FFF2-40B4-BE49-F238E27FC236}">
                    <a16:creationId xmlns:a16="http://schemas.microsoft.com/office/drawing/2014/main" id="{BDEDEB8F-424B-0D2E-7711-827499105E3F}"/>
                  </a:ext>
                </a:extLst>
              </p:cNvPr>
              <p:cNvSpPr txBox="1"/>
              <p:nvPr/>
            </p:nvSpPr>
            <p:spPr>
              <a:xfrm>
                <a:off x="354839" y="3772800"/>
                <a:ext cx="396000" cy="324000"/>
              </a:xfrm>
              <a:prstGeom prst="rect">
                <a:avLst/>
              </a:prstGeom>
              <a:solidFill>
                <a:schemeClr val="bg1"/>
              </a:solidFill>
              <a:ln w="31750" cap="rnd">
                <a:solidFill>
                  <a:srgbClr val="7D0000"/>
                </a:solidFill>
              </a:ln>
            </p:spPr>
            <p:style>
              <a:lnRef idx="1">
                <a:schemeClr val="accent1"/>
              </a:lnRef>
              <a:fillRef idx="0">
                <a:schemeClr val="accent1"/>
              </a:fillRef>
              <a:effectRef idx="0">
                <a:schemeClr val="accent1"/>
              </a:effectRef>
              <a:fontRef idx="minor">
                <a:schemeClr val="tx1"/>
              </a:fontRef>
            </p:style>
            <p:txBody>
              <a:bodyPr wrap="square" lIns="0" tIns="0" rIns="0" bIns="0" rtlCol="0">
                <a:noAutofit/>
              </a:bodyPr>
              <a:lstStyle>
                <a:defPPr>
                  <a:defRPr lang="en-US"/>
                </a:defPPr>
                <a:lvl1pPr>
                  <a:defRPr sz="120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CA" sz="1800" i="1">
                              <a:latin typeface="Cambria Math" panose="02040503050406030204" pitchFamily="18" charset="0"/>
                            </a:rPr>
                          </m:ctrlPr>
                        </m:sSubPr>
                        <m:e>
                          <m:r>
                            <a:rPr lang="en-CA" sz="1800">
                              <a:latin typeface="Cambria Math" panose="02040503050406030204" pitchFamily="18" charset="0"/>
                            </a:rPr>
                            <m:t>𝑇</m:t>
                          </m:r>
                        </m:e>
                        <m:sub>
                          <m:r>
                            <a:rPr lang="en-CA" sz="1800">
                              <a:latin typeface="Cambria Math" panose="02040503050406030204" pitchFamily="18" charset="0"/>
                            </a:rPr>
                            <m:t>1</m:t>
                          </m:r>
                        </m:sub>
                      </m:sSub>
                    </m:oMath>
                  </m:oMathPara>
                </a14:m>
                <a:endParaRPr lang="en-CA" sz="1800" dirty="0"/>
              </a:p>
            </p:txBody>
          </p:sp>
        </mc:Choice>
        <mc:Fallback xmlns="">
          <p:sp>
            <p:nvSpPr>
              <p:cNvPr id="346" name="TextBox 345">
                <a:extLst>
                  <a:ext uri="{FF2B5EF4-FFF2-40B4-BE49-F238E27FC236}">
                    <a16:creationId xmlns:a16="http://schemas.microsoft.com/office/drawing/2014/main" id="{BDEDEB8F-424B-0D2E-7711-827499105E3F}"/>
                  </a:ext>
                </a:extLst>
              </p:cNvPr>
              <p:cNvSpPr txBox="1">
                <a:spLocks noRot="1" noChangeAspect="1" noMove="1" noResize="1" noEditPoints="1" noAdjustHandles="1" noChangeArrowheads="1" noChangeShapeType="1" noTextEdit="1"/>
              </p:cNvSpPr>
              <p:nvPr/>
            </p:nvSpPr>
            <p:spPr>
              <a:xfrm>
                <a:off x="354839" y="3772800"/>
                <a:ext cx="396000" cy="324000"/>
              </a:xfrm>
              <a:prstGeom prst="rect">
                <a:avLst/>
              </a:prstGeom>
              <a:blipFill>
                <a:blip r:embed="rId7"/>
                <a:stretch>
                  <a:fillRect/>
                </a:stretch>
              </a:blipFill>
              <a:ln w="31750" cap="rnd">
                <a:solidFill>
                  <a:srgbClr val="7D0000"/>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85" name="TextBox 384">
                <a:extLst>
                  <a:ext uri="{FF2B5EF4-FFF2-40B4-BE49-F238E27FC236}">
                    <a16:creationId xmlns:a16="http://schemas.microsoft.com/office/drawing/2014/main" id="{B55EE2CB-71F3-1583-C7ED-F32135DDADFB}"/>
                  </a:ext>
                </a:extLst>
              </p:cNvPr>
              <p:cNvSpPr txBox="1"/>
              <p:nvPr/>
            </p:nvSpPr>
            <p:spPr>
              <a:xfrm>
                <a:off x="5650717" y="3772800"/>
                <a:ext cx="360000" cy="324000"/>
              </a:xfrm>
              <a:prstGeom prst="rect">
                <a:avLst/>
              </a:prstGeom>
              <a:solidFill>
                <a:schemeClr val="bg1"/>
              </a:solidFill>
              <a:ln w="31750">
                <a:solidFill>
                  <a:srgbClr val="000083"/>
                </a:solidFill>
              </a:ln>
            </p:spPr>
            <p:txBody>
              <a:bodyPr wrap="none" lIns="0" tIns="0" rIns="0" bIns="0" rtlCol="0">
                <a:spAutoFit/>
              </a:bodyPr>
              <a:lstStyle>
                <a:defPPr>
                  <a:defRPr lang="en-US"/>
                </a:defPPr>
                <a:lvl1pPr>
                  <a:defRPr sz="120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CA" sz="1800" i="1" smtClean="0">
                              <a:latin typeface="Cambria Math" panose="02040503050406030204" pitchFamily="18" charset="0"/>
                            </a:rPr>
                          </m:ctrlPr>
                        </m:sSubPr>
                        <m:e>
                          <m:r>
                            <a:rPr lang="en-CA" sz="1800">
                              <a:latin typeface="Cambria Math" panose="02040503050406030204" pitchFamily="18" charset="0"/>
                            </a:rPr>
                            <m:t>𝑇</m:t>
                          </m:r>
                        </m:e>
                        <m:sub>
                          <m:r>
                            <a:rPr lang="en-CA" sz="1800" b="0" i="1" smtClean="0">
                              <a:latin typeface="Cambria Math" panose="02040503050406030204" pitchFamily="18" charset="0"/>
                            </a:rPr>
                            <m:t>23</m:t>
                          </m:r>
                        </m:sub>
                      </m:sSub>
                    </m:oMath>
                  </m:oMathPara>
                </a14:m>
                <a:endParaRPr lang="en-CA" sz="1800" dirty="0"/>
              </a:p>
            </p:txBody>
          </p:sp>
        </mc:Choice>
        <mc:Fallback xmlns="">
          <p:sp>
            <p:nvSpPr>
              <p:cNvPr id="385" name="TextBox 384">
                <a:extLst>
                  <a:ext uri="{FF2B5EF4-FFF2-40B4-BE49-F238E27FC236}">
                    <a16:creationId xmlns:a16="http://schemas.microsoft.com/office/drawing/2014/main" id="{B55EE2CB-71F3-1583-C7ED-F32135DDADFB}"/>
                  </a:ext>
                </a:extLst>
              </p:cNvPr>
              <p:cNvSpPr txBox="1">
                <a:spLocks noRot="1" noChangeAspect="1" noMove="1" noResize="1" noEditPoints="1" noAdjustHandles="1" noChangeArrowheads="1" noChangeShapeType="1" noTextEdit="1"/>
              </p:cNvSpPr>
              <p:nvPr/>
            </p:nvSpPr>
            <p:spPr>
              <a:xfrm>
                <a:off x="5650717" y="3772800"/>
                <a:ext cx="360000" cy="324000"/>
              </a:xfrm>
              <a:prstGeom prst="rect">
                <a:avLst/>
              </a:prstGeom>
              <a:blipFill>
                <a:blip r:embed="rId8"/>
                <a:stretch>
                  <a:fillRect l="-12500" r="-3125"/>
                </a:stretch>
              </a:blipFill>
              <a:ln w="31750">
                <a:solidFill>
                  <a:srgbClr val="000083"/>
                </a:solidFill>
              </a:ln>
            </p:spPr>
            <p:txBody>
              <a:bodyPr/>
              <a:lstStyle/>
              <a:p>
                <a:r>
                  <a:rPr lang="en-CA">
                    <a:noFill/>
                  </a:rPr>
                  <a:t> </a:t>
                </a:r>
              </a:p>
            </p:txBody>
          </p:sp>
        </mc:Fallback>
      </mc:AlternateContent>
      <p:cxnSp>
        <p:nvCxnSpPr>
          <p:cNvPr id="422" name="Straight Connector 421">
            <a:extLst>
              <a:ext uri="{FF2B5EF4-FFF2-40B4-BE49-F238E27FC236}">
                <a16:creationId xmlns:a16="http://schemas.microsoft.com/office/drawing/2014/main" id="{6B1472B9-2AEE-9F43-F8FE-F0E144AE2282}"/>
              </a:ext>
            </a:extLst>
          </p:cNvPr>
          <p:cNvCxnSpPr>
            <a:cxnSpLocks/>
            <a:stCxn id="278" idx="1"/>
            <a:endCxn id="346" idx="3"/>
          </p:cNvCxnSpPr>
          <p:nvPr/>
        </p:nvCxnSpPr>
        <p:spPr>
          <a:xfrm flipH="1" flipV="1">
            <a:off x="750839" y="3934800"/>
            <a:ext cx="774011" cy="3606"/>
          </a:xfrm>
          <a:prstGeom prst="line">
            <a:avLst/>
          </a:prstGeom>
          <a:ln w="31750" cap="rnd">
            <a:solidFill>
              <a:srgbClr val="7D0000"/>
            </a:solidFill>
          </a:ln>
        </p:spPr>
        <p:style>
          <a:lnRef idx="1">
            <a:schemeClr val="accent1"/>
          </a:lnRef>
          <a:fillRef idx="0">
            <a:schemeClr val="accent1"/>
          </a:fillRef>
          <a:effectRef idx="0">
            <a:schemeClr val="accent1"/>
          </a:effectRef>
          <a:fontRef idx="minor">
            <a:schemeClr val="tx1"/>
          </a:fontRef>
        </p:style>
      </p:cxnSp>
      <p:pic>
        <p:nvPicPr>
          <p:cNvPr id="280" name="Picture 279">
            <a:extLst>
              <a:ext uri="{FF2B5EF4-FFF2-40B4-BE49-F238E27FC236}">
                <a16:creationId xmlns:a16="http://schemas.microsoft.com/office/drawing/2014/main" id="{438C6D9C-09D8-2D11-8DA0-2470FC21F418}"/>
              </a:ext>
            </a:extLst>
          </p:cNvPr>
          <p:cNvPicPr>
            <a:picLocks/>
          </p:cNvPicPr>
          <p:nvPr/>
        </p:nvPicPr>
        <p:blipFill>
          <a:blip r:embed="rId9">
            <a:clrChange>
              <a:clrFrom>
                <a:srgbClr val="FFFFFF"/>
              </a:clrFrom>
              <a:clrTo>
                <a:srgbClr val="FFFFFF">
                  <a:alpha val="0"/>
                </a:srgbClr>
              </a:clrTo>
            </a:clrChange>
          </a:blip>
          <a:stretch>
            <a:fillRect/>
          </a:stretch>
        </p:blipFill>
        <p:spPr>
          <a:xfrm>
            <a:off x="8567523" y="1105904"/>
            <a:ext cx="1316988" cy="5405914"/>
          </a:xfrm>
          <a:prstGeom prst="rect">
            <a:avLst/>
          </a:prstGeom>
        </p:spPr>
      </p:pic>
      <p:sp>
        <p:nvSpPr>
          <p:cNvPr id="281" name="Rectangle 280">
            <a:extLst>
              <a:ext uri="{FF2B5EF4-FFF2-40B4-BE49-F238E27FC236}">
                <a16:creationId xmlns:a16="http://schemas.microsoft.com/office/drawing/2014/main" id="{9C55FD31-5E2F-0020-15E2-4FC0A7410643}"/>
              </a:ext>
            </a:extLst>
          </p:cNvPr>
          <p:cNvSpPr>
            <a:spLocks noChangeAspect="1"/>
          </p:cNvSpPr>
          <p:nvPr/>
        </p:nvSpPr>
        <p:spPr>
          <a:xfrm>
            <a:off x="9210887" y="5671814"/>
            <a:ext cx="87799" cy="87799"/>
          </a:xfrm>
          <a:prstGeom prst="rect">
            <a:avLst/>
          </a:prstGeom>
          <a:solidFill>
            <a:srgbClr val="B03333"/>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282" name="Rectangle 281">
            <a:extLst>
              <a:ext uri="{FF2B5EF4-FFF2-40B4-BE49-F238E27FC236}">
                <a16:creationId xmlns:a16="http://schemas.microsoft.com/office/drawing/2014/main" id="{2C60A9C9-0AF0-1CAF-317D-19280ECC3E69}"/>
              </a:ext>
            </a:extLst>
          </p:cNvPr>
          <p:cNvSpPr>
            <a:spLocks noChangeAspect="1"/>
          </p:cNvSpPr>
          <p:nvPr/>
        </p:nvSpPr>
        <p:spPr>
          <a:xfrm>
            <a:off x="9210887" y="1824923"/>
            <a:ext cx="87799" cy="87799"/>
          </a:xfrm>
          <a:prstGeom prst="rect">
            <a:avLst/>
          </a:prstGeom>
          <a:solidFill>
            <a:srgbClr val="0068FF"/>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283" name="TextBox 282">
            <a:extLst>
              <a:ext uri="{FF2B5EF4-FFF2-40B4-BE49-F238E27FC236}">
                <a16:creationId xmlns:a16="http://schemas.microsoft.com/office/drawing/2014/main" id="{3064C00B-985B-8626-71E4-8CC0A43203D7}"/>
              </a:ext>
            </a:extLst>
          </p:cNvPr>
          <p:cNvSpPr txBox="1"/>
          <p:nvPr/>
        </p:nvSpPr>
        <p:spPr>
          <a:xfrm>
            <a:off x="9834535" y="6210211"/>
            <a:ext cx="777457" cy="553998"/>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r>
              <a:rPr lang="en-CA" sz="1800" i="0" dirty="0">
                <a:latin typeface="+mn-lt"/>
              </a:rPr>
              <a:t>1.91 cm</a:t>
            </a:r>
          </a:p>
          <a:p>
            <a:r>
              <a:rPr lang="en-CA" sz="1800" i="0" dirty="0">
                <a:latin typeface="+mn-lt"/>
              </a:rPr>
              <a:t>(0.75 in)</a:t>
            </a:r>
          </a:p>
        </p:txBody>
      </p:sp>
      <p:sp>
        <p:nvSpPr>
          <p:cNvPr id="284" name="TextBox 283">
            <a:extLst>
              <a:ext uri="{FF2B5EF4-FFF2-40B4-BE49-F238E27FC236}">
                <a16:creationId xmlns:a16="http://schemas.microsoft.com/office/drawing/2014/main" id="{1CD6A3F6-C44C-A945-14A9-0AF4DE75C45D}"/>
              </a:ext>
            </a:extLst>
          </p:cNvPr>
          <p:cNvSpPr txBox="1"/>
          <p:nvPr/>
        </p:nvSpPr>
        <p:spPr>
          <a:xfrm>
            <a:off x="7361163" y="5464779"/>
            <a:ext cx="860813" cy="553998"/>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pPr algn="r"/>
            <a:r>
              <a:rPr lang="en-CA" sz="1800" i="0" dirty="0">
                <a:latin typeface="+mn-lt"/>
              </a:rPr>
              <a:t>15.24 cm</a:t>
            </a:r>
          </a:p>
          <a:p>
            <a:pPr algn="r"/>
            <a:r>
              <a:rPr lang="en-CA" sz="1800" i="0" dirty="0">
                <a:latin typeface="+mn-lt"/>
              </a:rPr>
              <a:t>(6.0 in)</a:t>
            </a:r>
          </a:p>
        </p:txBody>
      </p:sp>
      <p:sp>
        <p:nvSpPr>
          <p:cNvPr id="285" name="TextBox 284">
            <a:extLst>
              <a:ext uri="{FF2B5EF4-FFF2-40B4-BE49-F238E27FC236}">
                <a16:creationId xmlns:a16="http://schemas.microsoft.com/office/drawing/2014/main" id="{B24DB3E7-6E37-5F27-1BF2-68C77B5DD509}"/>
              </a:ext>
            </a:extLst>
          </p:cNvPr>
          <p:cNvSpPr txBox="1"/>
          <p:nvPr/>
        </p:nvSpPr>
        <p:spPr>
          <a:xfrm>
            <a:off x="7703617" y="6160049"/>
            <a:ext cx="743793" cy="553998"/>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r>
              <a:rPr lang="en-CA" sz="1800" i="0" dirty="0">
                <a:latin typeface="+mn-lt"/>
              </a:rPr>
              <a:t>3.81 cm</a:t>
            </a:r>
          </a:p>
          <a:p>
            <a:r>
              <a:rPr lang="en-CA" sz="1800" i="0" dirty="0">
                <a:latin typeface="+mn-lt"/>
              </a:rPr>
              <a:t>(1.5 in)</a:t>
            </a:r>
          </a:p>
        </p:txBody>
      </p:sp>
      <p:sp>
        <p:nvSpPr>
          <p:cNvPr id="309" name="Oval 308">
            <a:extLst>
              <a:ext uri="{FF2B5EF4-FFF2-40B4-BE49-F238E27FC236}">
                <a16:creationId xmlns:a16="http://schemas.microsoft.com/office/drawing/2014/main" id="{5FDA0FD8-13FD-F3BF-D11B-8B5E8EF198D2}"/>
              </a:ext>
            </a:extLst>
          </p:cNvPr>
          <p:cNvSpPr>
            <a:spLocks noChangeAspect="1"/>
          </p:cNvSpPr>
          <p:nvPr/>
        </p:nvSpPr>
        <p:spPr>
          <a:xfrm>
            <a:off x="8936514" y="5714659"/>
            <a:ext cx="636544" cy="109749"/>
          </a:xfrm>
          <a:prstGeom prst="ellips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chemeClr val="tx1"/>
              </a:solidFill>
            </a:endParaRPr>
          </a:p>
        </p:txBody>
      </p:sp>
      <p:cxnSp>
        <p:nvCxnSpPr>
          <p:cNvPr id="317" name="Straight Arrow Connector 316">
            <a:extLst>
              <a:ext uri="{FF2B5EF4-FFF2-40B4-BE49-F238E27FC236}">
                <a16:creationId xmlns:a16="http://schemas.microsoft.com/office/drawing/2014/main" id="{846BD5A3-674A-A7BD-87DB-DC0EEEB83637}"/>
              </a:ext>
            </a:extLst>
          </p:cNvPr>
          <p:cNvCxnSpPr/>
          <p:nvPr/>
        </p:nvCxnSpPr>
        <p:spPr>
          <a:xfrm>
            <a:off x="8779873" y="1501682"/>
            <a:ext cx="955196" cy="0"/>
          </a:xfrm>
          <a:prstGeom prst="straightConnector1">
            <a:avLst/>
          </a:prstGeom>
          <a:ln w="25400" cap="rnd">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18" name="TextBox 317">
            <a:extLst>
              <a:ext uri="{FF2B5EF4-FFF2-40B4-BE49-F238E27FC236}">
                <a16:creationId xmlns:a16="http://schemas.microsoft.com/office/drawing/2014/main" id="{16AC6AE1-F926-9365-DA3D-76F5BF1F3339}"/>
              </a:ext>
            </a:extLst>
          </p:cNvPr>
          <p:cNvSpPr txBox="1"/>
          <p:nvPr/>
        </p:nvSpPr>
        <p:spPr>
          <a:xfrm>
            <a:off x="9809253" y="1237863"/>
            <a:ext cx="860813" cy="553998"/>
          </a:xfrm>
          <a:prstGeom prst="rect">
            <a:avLst/>
          </a:prstGeom>
          <a:no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r>
              <a:rPr lang="en-CA" sz="1800" i="0" dirty="0">
                <a:latin typeface="+mn-lt"/>
              </a:rPr>
              <a:t>15.24 cm</a:t>
            </a:r>
          </a:p>
          <a:p>
            <a:r>
              <a:rPr lang="en-CA" sz="1800" i="0" dirty="0">
                <a:latin typeface="+mn-lt"/>
              </a:rPr>
              <a:t>(6 in)</a:t>
            </a:r>
          </a:p>
        </p:txBody>
      </p:sp>
      <p:cxnSp>
        <p:nvCxnSpPr>
          <p:cNvPr id="319" name="Straight Arrow Connector 318">
            <a:extLst>
              <a:ext uri="{FF2B5EF4-FFF2-40B4-BE49-F238E27FC236}">
                <a16:creationId xmlns:a16="http://schemas.microsoft.com/office/drawing/2014/main" id="{53C1BAC7-95F5-12A3-1CEA-509AE817F72B}"/>
              </a:ext>
            </a:extLst>
          </p:cNvPr>
          <p:cNvCxnSpPr/>
          <p:nvPr/>
        </p:nvCxnSpPr>
        <p:spPr>
          <a:xfrm>
            <a:off x="8585317" y="1221304"/>
            <a:ext cx="0" cy="1190777"/>
          </a:xfrm>
          <a:prstGeom prst="straightConnector1">
            <a:avLst/>
          </a:prstGeom>
          <a:ln w="25400" cap="rnd">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0" name="TextBox 319">
            <a:extLst>
              <a:ext uri="{FF2B5EF4-FFF2-40B4-BE49-F238E27FC236}">
                <a16:creationId xmlns:a16="http://schemas.microsoft.com/office/drawing/2014/main" id="{0F0C0B08-C32C-6F77-8AEF-8AA54603344C}"/>
              </a:ext>
            </a:extLst>
          </p:cNvPr>
          <p:cNvSpPr txBox="1"/>
          <p:nvPr/>
        </p:nvSpPr>
        <p:spPr>
          <a:xfrm>
            <a:off x="7617557" y="1518234"/>
            <a:ext cx="860813" cy="553998"/>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pPr algn="r"/>
            <a:r>
              <a:rPr lang="en-CA" sz="1800" i="0" dirty="0">
                <a:latin typeface="+mn-lt"/>
              </a:rPr>
              <a:t>22.86 cm</a:t>
            </a:r>
          </a:p>
          <a:p>
            <a:pPr algn="r"/>
            <a:r>
              <a:rPr lang="en-CA" sz="1800" i="0" dirty="0">
                <a:latin typeface="+mn-lt"/>
              </a:rPr>
              <a:t>(9 in)</a:t>
            </a:r>
          </a:p>
        </p:txBody>
      </p:sp>
      <p:cxnSp>
        <p:nvCxnSpPr>
          <p:cNvPr id="321" name="Straight Arrow Connector 320">
            <a:extLst>
              <a:ext uri="{FF2B5EF4-FFF2-40B4-BE49-F238E27FC236}">
                <a16:creationId xmlns:a16="http://schemas.microsoft.com/office/drawing/2014/main" id="{0A03612A-2AAC-1C28-A8D1-BEBE8315C831}"/>
              </a:ext>
            </a:extLst>
          </p:cNvPr>
          <p:cNvCxnSpPr/>
          <p:nvPr/>
        </p:nvCxnSpPr>
        <p:spPr>
          <a:xfrm>
            <a:off x="9947120" y="1824923"/>
            <a:ext cx="0" cy="587157"/>
          </a:xfrm>
          <a:prstGeom prst="straightConnector1">
            <a:avLst/>
          </a:prstGeom>
          <a:ln w="25400" cap="rnd">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9C811C82-A9D9-7493-39A6-9BAACBFF4E3D}"/>
              </a:ext>
            </a:extLst>
          </p:cNvPr>
          <p:cNvCxnSpPr/>
          <p:nvPr/>
        </p:nvCxnSpPr>
        <p:spPr>
          <a:xfrm>
            <a:off x="9742195" y="2412081"/>
            <a:ext cx="2743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F33844BD-214C-A01A-DE04-3122222A71E9}"/>
              </a:ext>
            </a:extLst>
          </p:cNvPr>
          <p:cNvCxnSpPr/>
          <p:nvPr/>
        </p:nvCxnSpPr>
        <p:spPr>
          <a:xfrm>
            <a:off x="8492031" y="1218641"/>
            <a:ext cx="2853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99215695-4BC1-7CC5-BB21-20B1995F10EE}"/>
              </a:ext>
            </a:extLst>
          </p:cNvPr>
          <p:cNvCxnSpPr/>
          <p:nvPr/>
        </p:nvCxnSpPr>
        <p:spPr>
          <a:xfrm>
            <a:off x="8492031" y="2412846"/>
            <a:ext cx="2853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5" name="TextBox 324">
            <a:extLst>
              <a:ext uri="{FF2B5EF4-FFF2-40B4-BE49-F238E27FC236}">
                <a16:creationId xmlns:a16="http://schemas.microsoft.com/office/drawing/2014/main" id="{C3CB3891-02F5-3F5B-9E86-D02FDD5432B4}"/>
              </a:ext>
            </a:extLst>
          </p:cNvPr>
          <p:cNvSpPr txBox="1"/>
          <p:nvPr/>
        </p:nvSpPr>
        <p:spPr>
          <a:xfrm>
            <a:off x="10130858" y="1732097"/>
            <a:ext cx="860813" cy="553998"/>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r>
              <a:rPr lang="en-CA" sz="1800" i="0" dirty="0">
                <a:latin typeface="+mn-lt"/>
              </a:rPr>
              <a:t>11.43 cm</a:t>
            </a:r>
          </a:p>
          <a:p>
            <a:r>
              <a:rPr lang="en-CA" sz="1800" i="0" dirty="0">
                <a:latin typeface="+mn-lt"/>
              </a:rPr>
              <a:t>(4.5 in)</a:t>
            </a:r>
          </a:p>
        </p:txBody>
      </p:sp>
      <p:cxnSp>
        <p:nvCxnSpPr>
          <p:cNvPr id="327" name="Straight Arrow Connector 326">
            <a:extLst>
              <a:ext uri="{FF2B5EF4-FFF2-40B4-BE49-F238E27FC236}">
                <a16:creationId xmlns:a16="http://schemas.microsoft.com/office/drawing/2014/main" id="{32EB6D78-93D8-B9B6-EA96-63E08C1D5F41}"/>
              </a:ext>
            </a:extLst>
          </p:cNvPr>
          <p:cNvCxnSpPr/>
          <p:nvPr/>
        </p:nvCxnSpPr>
        <p:spPr>
          <a:xfrm>
            <a:off x="8585317" y="2412081"/>
            <a:ext cx="0" cy="1388325"/>
          </a:xfrm>
          <a:prstGeom prst="straightConnector1">
            <a:avLst/>
          </a:prstGeom>
          <a:ln w="25400" cap="rnd">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8" name="TextBox 327">
            <a:extLst>
              <a:ext uri="{FF2B5EF4-FFF2-40B4-BE49-F238E27FC236}">
                <a16:creationId xmlns:a16="http://schemas.microsoft.com/office/drawing/2014/main" id="{C9BFF0B9-2572-2391-B523-FA9B5A441439}"/>
              </a:ext>
            </a:extLst>
          </p:cNvPr>
          <p:cNvSpPr txBox="1"/>
          <p:nvPr/>
        </p:nvSpPr>
        <p:spPr>
          <a:xfrm>
            <a:off x="7617319" y="2822188"/>
            <a:ext cx="860813" cy="553998"/>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pPr algn="r"/>
            <a:r>
              <a:rPr lang="en-CA" sz="1800" i="0" dirty="0">
                <a:latin typeface="+mn-lt"/>
              </a:rPr>
              <a:t>22.86 cm</a:t>
            </a:r>
          </a:p>
          <a:p>
            <a:pPr algn="r"/>
            <a:r>
              <a:rPr lang="en-CA" sz="1800" i="0" dirty="0">
                <a:latin typeface="+mn-lt"/>
              </a:rPr>
              <a:t>(9 in)</a:t>
            </a:r>
          </a:p>
        </p:txBody>
      </p:sp>
      <p:sp>
        <p:nvSpPr>
          <p:cNvPr id="330" name="Rectangle 329">
            <a:extLst>
              <a:ext uri="{FF2B5EF4-FFF2-40B4-BE49-F238E27FC236}">
                <a16:creationId xmlns:a16="http://schemas.microsoft.com/office/drawing/2014/main" id="{64E8E226-7EE3-AE1B-EAD4-56CE1C25299B}"/>
              </a:ext>
            </a:extLst>
          </p:cNvPr>
          <p:cNvSpPr>
            <a:spLocks noChangeAspect="1"/>
          </p:cNvSpPr>
          <p:nvPr/>
        </p:nvSpPr>
        <p:spPr>
          <a:xfrm>
            <a:off x="8892614" y="5731441"/>
            <a:ext cx="87799" cy="87799"/>
          </a:xfrm>
          <a:prstGeom prst="rect">
            <a:avLst/>
          </a:prstGeom>
          <a:solidFill>
            <a:srgbClr val="961A19"/>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31" name="Rectangle 330">
            <a:extLst>
              <a:ext uri="{FF2B5EF4-FFF2-40B4-BE49-F238E27FC236}">
                <a16:creationId xmlns:a16="http://schemas.microsoft.com/office/drawing/2014/main" id="{0CC1A7A7-8E33-5B82-BE9A-E77BEA2DD1BE}"/>
              </a:ext>
            </a:extLst>
          </p:cNvPr>
          <p:cNvSpPr>
            <a:spLocks noChangeAspect="1"/>
          </p:cNvSpPr>
          <p:nvPr/>
        </p:nvSpPr>
        <p:spPr>
          <a:xfrm>
            <a:off x="9529159" y="5729038"/>
            <a:ext cx="87799" cy="87799"/>
          </a:xfrm>
          <a:prstGeom prst="rect">
            <a:avLst/>
          </a:prstGeom>
          <a:solidFill>
            <a:srgbClr val="C94D4C"/>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32" name="Rectangle 331">
            <a:extLst>
              <a:ext uri="{FF2B5EF4-FFF2-40B4-BE49-F238E27FC236}">
                <a16:creationId xmlns:a16="http://schemas.microsoft.com/office/drawing/2014/main" id="{8711DEC0-F5B6-B069-686E-0D40FC11183B}"/>
              </a:ext>
            </a:extLst>
          </p:cNvPr>
          <p:cNvSpPr>
            <a:spLocks noChangeAspect="1"/>
          </p:cNvSpPr>
          <p:nvPr/>
        </p:nvSpPr>
        <p:spPr>
          <a:xfrm>
            <a:off x="8887127" y="5013882"/>
            <a:ext cx="87799" cy="87799"/>
          </a:xfrm>
          <a:prstGeom prst="rect">
            <a:avLst/>
          </a:prstGeom>
          <a:solidFill>
            <a:srgbClr val="FFDA28"/>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33" name="Rectangle 332">
            <a:extLst>
              <a:ext uri="{FF2B5EF4-FFF2-40B4-BE49-F238E27FC236}">
                <a16:creationId xmlns:a16="http://schemas.microsoft.com/office/drawing/2014/main" id="{153D5617-E549-CDC4-E2A8-F0E8187C2680}"/>
              </a:ext>
            </a:extLst>
          </p:cNvPr>
          <p:cNvSpPr>
            <a:spLocks noChangeAspect="1"/>
          </p:cNvSpPr>
          <p:nvPr/>
        </p:nvSpPr>
        <p:spPr>
          <a:xfrm>
            <a:off x="9534646" y="5013882"/>
            <a:ext cx="87799" cy="87799"/>
          </a:xfrm>
          <a:prstGeom prst="rect">
            <a:avLst/>
          </a:prstGeom>
          <a:solidFill>
            <a:srgbClr val="FEB700"/>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34" name="Rectangle 333">
            <a:extLst>
              <a:ext uri="{FF2B5EF4-FFF2-40B4-BE49-F238E27FC236}">
                <a16:creationId xmlns:a16="http://schemas.microsoft.com/office/drawing/2014/main" id="{14144543-245A-F7EB-628F-2F96C446C7BE}"/>
              </a:ext>
            </a:extLst>
          </p:cNvPr>
          <p:cNvSpPr>
            <a:spLocks noChangeAspect="1"/>
          </p:cNvSpPr>
          <p:nvPr/>
        </p:nvSpPr>
        <p:spPr>
          <a:xfrm>
            <a:off x="8887127" y="3765481"/>
            <a:ext cx="87799" cy="87799"/>
          </a:xfrm>
          <a:prstGeom prst="rect">
            <a:avLst/>
          </a:prstGeom>
          <a:solidFill>
            <a:srgbClr val="F67600"/>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35" name="Rectangle 334">
            <a:extLst>
              <a:ext uri="{FF2B5EF4-FFF2-40B4-BE49-F238E27FC236}">
                <a16:creationId xmlns:a16="http://schemas.microsoft.com/office/drawing/2014/main" id="{C43E5D4B-D092-3E60-CF05-2AF551FC7AF9}"/>
              </a:ext>
            </a:extLst>
          </p:cNvPr>
          <p:cNvSpPr>
            <a:spLocks noChangeAspect="1"/>
          </p:cNvSpPr>
          <p:nvPr/>
        </p:nvSpPr>
        <p:spPr>
          <a:xfrm>
            <a:off x="9534646" y="3763077"/>
            <a:ext cx="87799" cy="87799"/>
          </a:xfrm>
          <a:prstGeom prst="rect">
            <a:avLst/>
          </a:prstGeom>
          <a:solidFill>
            <a:srgbClr val="E94A26"/>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36" name="Rectangle 335">
            <a:extLst>
              <a:ext uri="{FF2B5EF4-FFF2-40B4-BE49-F238E27FC236}">
                <a16:creationId xmlns:a16="http://schemas.microsoft.com/office/drawing/2014/main" id="{E97F3B5A-B14A-6556-DC3A-CF0B7A3E6DF8}"/>
              </a:ext>
            </a:extLst>
          </p:cNvPr>
          <p:cNvSpPr>
            <a:spLocks noChangeAspect="1"/>
          </p:cNvSpPr>
          <p:nvPr/>
        </p:nvSpPr>
        <p:spPr>
          <a:xfrm>
            <a:off x="9210887" y="3763077"/>
            <a:ext cx="87799" cy="87799"/>
          </a:xfrm>
          <a:prstGeom prst="rect">
            <a:avLst/>
          </a:prstGeom>
          <a:solidFill>
            <a:srgbClr val="FA8D00"/>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69" name="Oval 368">
            <a:extLst>
              <a:ext uri="{FF2B5EF4-FFF2-40B4-BE49-F238E27FC236}">
                <a16:creationId xmlns:a16="http://schemas.microsoft.com/office/drawing/2014/main" id="{253A8BA8-F498-5921-285D-B315E2DB8A3A}"/>
              </a:ext>
            </a:extLst>
          </p:cNvPr>
          <p:cNvSpPr>
            <a:spLocks noChangeAspect="1"/>
          </p:cNvSpPr>
          <p:nvPr/>
        </p:nvSpPr>
        <p:spPr>
          <a:xfrm>
            <a:off x="8933432" y="1763025"/>
            <a:ext cx="636544" cy="109749"/>
          </a:xfrm>
          <a:prstGeom prst="ellips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chemeClr val="tx1"/>
              </a:solidFill>
            </a:endParaRPr>
          </a:p>
        </p:txBody>
      </p:sp>
      <p:cxnSp>
        <p:nvCxnSpPr>
          <p:cNvPr id="370" name="Straight Connector 369">
            <a:extLst>
              <a:ext uri="{FF2B5EF4-FFF2-40B4-BE49-F238E27FC236}">
                <a16:creationId xmlns:a16="http://schemas.microsoft.com/office/drawing/2014/main" id="{CAAB016D-1D02-070D-C3D3-FB3142B961D8}"/>
              </a:ext>
            </a:extLst>
          </p:cNvPr>
          <p:cNvCxnSpPr/>
          <p:nvPr/>
        </p:nvCxnSpPr>
        <p:spPr>
          <a:xfrm>
            <a:off x="9741214" y="1824923"/>
            <a:ext cx="2849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1" name="Rectangle 370">
            <a:extLst>
              <a:ext uri="{FF2B5EF4-FFF2-40B4-BE49-F238E27FC236}">
                <a16:creationId xmlns:a16="http://schemas.microsoft.com/office/drawing/2014/main" id="{421CD76A-F295-2336-F4DB-4324F04CCD70}"/>
              </a:ext>
            </a:extLst>
          </p:cNvPr>
          <p:cNvSpPr>
            <a:spLocks noChangeAspect="1"/>
          </p:cNvSpPr>
          <p:nvPr/>
        </p:nvSpPr>
        <p:spPr>
          <a:xfrm>
            <a:off x="9209560" y="1720180"/>
            <a:ext cx="87799" cy="87799"/>
          </a:xfrm>
          <a:prstGeom prst="rect">
            <a:avLst/>
          </a:prstGeom>
          <a:solidFill>
            <a:srgbClr val="000083"/>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72" name="Rectangle 371">
            <a:extLst>
              <a:ext uri="{FF2B5EF4-FFF2-40B4-BE49-F238E27FC236}">
                <a16:creationId xmlns:a16="http://schemas.microsoft.com/office/drawing/2014/main" id="{C29BB482-EEAC-98F2-2AA6-3E56E4D6F4B8}"/>
              </a:ext>
            </a:extLst>
          </p:cNvPr>
          <p:cNvSpPr>
            <a:spLocks noChangeAspect="1"/>
          </p:cNvSpPr>
          <p:nvPr/>
        </p:nvSpPr>
        <p:spPr>
          <a:xfrm>
            <a:off x="8887127" y="1781024"/>
            <a:ext cx="87799" cy="87799"/>
          </a:xfrm>
          <a:prstGeom prst="rect">
            <a:avLst/>
          </a:prstGeom>
          <a:solidFill>
            <a:srgbClr val="0000F5"/>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73" name="Rectangle 372">
            <a:extLst>
              <a:ext uri="{FF2B5EF4-FFF2-40B4-BE49-F238E27FC236}">
                <a16:creationId xmlns:a16="http://schemas.microsoft.com/office/drawing/2014/main" id="{B89402F3-71EF-51A8-748E-663C2CC9FC0A}"/>
              </a:ext>
            </a:extLst>
          </p:cNvPr>
          <p:cNvSpPr>
            <a:spLocks noChangeAspect="1"/>
          </p:cNvSpPr>
          <p:nvPr/>
        </p:nvSpPr>
        <p:spPr>
          <a:xfrm>
            <a:off x="9523671" y="1781024"/>
            <a:ext cx="87799" cy="87799"/>
          </a:xfrm>
          <a:prstGeom prst="rect">
            <a:avLst/>
          </a:prstGeom>
          <a:solidFill>
            <a:srgbClr val="00D9FF"/>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en-CA" dirty="0"/>
          </a:p>
        </p:txBody>
      </p:sp>
      <p:sp>
        <p:nvSpPr>
          <p:cNvPr id="380" name="Rectangle 379">
            <a:extLst>
              <a:ext uri="{FF2B5EF4-FFF2-40B4-BE49-F238E27FC236}">
                <a16:creationId xmlns:a16="http://schemas.microsoft.com/office/drawing/2014/main" id="{08612597-7E5A-1601-9092-8C25F7E83270}"/>
              </a:ext>
            </a:extLst>
          </p:cNvPr>
          <p:cNvSpPr>
            <a:spLocks noChangeAspect="1"/>
          </p:cNvSpPr>
          <p:nvPr/>
        </p:nvSpPr>
        <p:spPr>
          <a:xfrm>
            <a:off x="8887055" y="2511528"/>
            <a:ext cx="87799" cy="87799"/>
          </a:xfrm>
          <a:prstGeom prst="rect">
            <a:avLst/>
          </a:prstGeom>
          <a:solidFill>
            <a:srgbClr val="C51571"/>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81" name="Rectangle 380">
            <a:extLst>
              <a:ext uri="{FF2B5EF4-FFF2-40B4-BE49-F238E27FC236}">
                <a16:creationId xmlns:a16="http://schemas.microsoft.com/office/drawing/2014/main" id="{9E228BAF-8560-BE7D-0821-02DD979E7574}"/>
              </a:ext>
            </a:extLst>
          </p:cNvPr>
          <p:cNvSpPr>
            <a:spLocks noChangeAspect="1"/>
          </p:cNvSpPr>
          <p:nvPr/>
        </p:nvSpPr>
        <p:spPr>
          <a:xfrm>
            <a:off x="9534575" y="2511528"/>
            <a:ext cx="87799" cy="87799"/>
          </a:xfrm>
          <a:prstGeom prst="rect">
            <a:avLst/>
          </a:prstGeom>
          <a:solidFill>
            <a:srgbClr val="A00397"/>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82" name="Rectangle 381">
            <a:extLst>
              <a:ext uri="{FF2B5EF4-FFF2-40B4-BE49-F238E27FC236}">
                <a16:creationId xmlns:a16="http://schemas.microsoft.com/office/drawing/2014/main" id="{2CE76FEE-81F6-FCF9-2124-35F2F83FA7D7}"/>
              </a:ext>
            </a:extLst>
          </p:cNvPr>
          <p:cNvSpPr>
            <a:spLocks noChangeAspect="1"/>
          </p:cNvSpPr>
          <p:nvPr/>
        </p:nvSpPr>
        <p:spPr>
          <a:xfrm>
            <a:off x="9210815" y="2547823"/>
            <a:ext cx="87799" cy="87799"/>
          </a:xfrm>
          <a:prstGeom prst="rect">
            <a:avLst/>
          </a:prstGeom>
          <a:solidFill>
            <a:srgbClr val="B40A86"/>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83" name="Rectangle 382">
            <a:extLst>
              <a:ext uri="{FF2B5EF4-FFF2-40B4-BE49-F238E27FC236}">
                <a16:creationId xmlns:a16="http://schemas.microsoft.com/office/drawing/2014/main" id="{B49355BE-5B7D-6F7F-BB7C-0D5A05366214}"/>
              </a:ext>
            </a:extLst>
          </p:cNvPr>
          <p:cNvSpPr>
            <a:spLocks noChangeAspect="1"/>
          </p:cNvSpPr>
          <p:nvPr/>
        </p:nvSpPr>
        <p:spPr>
          <a:xfrm>
            <a:off x="9210815" y="2511528"/>
            <a:ext cx="87799" cy="87799"/>
          </a:xfrm>
          <a:prstGeom prst="rect">
            <a:avLst/>
          </a:prstGeom>
          <a:solidFill>
            <a:srgbClr val="8900A0"/>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84" name="Rectangle 383">
            <a:extLst>
              <a:ext uri="{FF2B5EF4-FFF2-40B4-BE49-F238E27FC236}">
                <a16:creationId xmlns:a16="http://schemas.microsoft.com/office/drawing/2014/main" id="{F2748D34-1CF0-1AE0-BD54-012B64E7FAFB}"/>
              </a:ext>
            </a:extLst>
          </p:cNvPr>
          <p:cNvSpPr>
            <a:spLocks noChangeAspect="1"/>
          </p:cNvSpPr>
          <p:nvPr/>
        </p:nvSpPr>
        <p:spPr>
          <a:xfrm>
            <a:off x="9210989" y="2477395"/>
            <a:ext cx="87799" cy="87799"/>
          </a:xfrm>
          <a:prstGeom prst="rect">
            <a:avLst/>
          </a:prstGeom>
          <a:solidFill>
            <a:srgbClr val="D32458"/>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cxnSp>
        <p:nvCxnSpPr>
          <p:cNvPr id="386" name="Straight Connector 385">
            <a:extLst>
              <a:ext uri="{FF2B5EF4-FFF2-40B4-BE49-F238E27FC236}">
                <a16:creationId xmlns:a16="http://schemas.microsoft.com/office/drawing/2014/main" id="{654AB548-A249-A1C8-65A3-928B8BB164ED}"/>
              </a:ext>
            </a:extLst>
          </p:cNvPr>
          <p:cNvCxnSpPr/>
          <p:nvPr/>
        </p:nvCxnSpPr>
        <p:spPr>
          <a:xfrm>
            <a:off x="9746736" y="5185737"/>
            <a:ext cx="2853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Arrow Connector 386">
            <a:extLst>
              <a:ext uri="{FF2B5EF4-FFF2-40B4-BE49-F238E27FC236}">
                <a16:creationId xmlns:a16="http://schemas.microsoft.com/office/drawing/2014/main" id="{AD57D4BD-446F-6AE0-964B-216ADD712EDD}"/>
              </a:ext>
            </a:extLst>
          </p:cNvPr>
          <p:cNvCxnSpPr/>
          <p:nvPr/>
        </p:nvCxnSpPr>
        <p:spPr>
          <a:xfrm>
            <a:off x="9949772" y="5190990"/>
            <a:ext cx="0" cy="587157"/>
          </a:xfrm>
          <a:prstGeom prst="straightConnector1">
            <a:avLst/>
          </a:prstGeom>
          <a:ln w="25400" cap="rnd">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88" name="TextBox 387">
            <a:extLst>
              <a:ext uri="{FF2B5EF4-FFF2-40B4-BE49-F238E27FC236}">
                <a16:creationId xmlns:a16="http://schemas.microsoft.com/office/drawing/2014/main" id="{F5C8D0EE-C824-5CB6-2B26-06FC88F5F9A2}"/>
              </a:ext>
            </a:extLst>
          </p:cNvPr>
          <p:cNvSpPr txBox="1"/>
          <p:nvPr/>
        </p:nvSpPr>
        <p:spPr>
          <a:xfrm>
            <a:off x="10130858" y="5196152"/>
            <a:ext cx="860813" cy="553998"/>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r>
              <a:rPr lang="en-CA" sz="1800" i="0" dirty="0">
                <a:latin typeface="+mn-lt"/>
              </a:rPr>
              <a:t>11.43 cm</a:t>
            </a:r>
          </a:p>
          <a:p>
            <a:r>
              <a:rPr lang="en-CA" sz="1800" i="0" dirty="0">
                <a:latin typeface="+mn-lt"/>
              </a:rPr>
              <a:t>(4.5 in)</a:t>
            </a:r>
          </a:p>
        </p:txBody>
      </p:sp>
      <p:cxnSp>
        <p:nvCxnSpPr>
          <p:cNvPr id="389" name="Straight Connector 388">
            <a:extLst>
              <a:ext uri="{FF2B5EF4-FFF2-40B4-BE49-F238E27FC236}">
                <a16:creationId xmlns:a16="http://schemas.microsoft.com/office/drawing/2014/main" id="{51C74F41-45E8-18D3-05F5-2801A8892CEA}"/>
              </a:ext>
            </a:extLst>
          </p:cNvPr>
          <p:cNvCxnSpPr/>
          <p:nvPr/>
        </p:nvCxnSpPr>
        <p:spPr>
          <a:xfrm>
            <a:off x="8492031" y="6364385"/>
            <a:ext cx="2853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E4239124-F621-4524-FB9D-DFC7C0C4A8C9}"/>
              </a:ext>
            </a:extLst>
          </p:cNvPr>
          <p:cNvCxnSpPr/>
          <p:nvPr/>
        </p:nvCxnSpPr>
        <p:spPr>
          <a:xfrm>
            <a:off x="9746736" y="6363045"/>
            <a:ext cx="2853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6EEEC205-FDC7-8D48-001C-BF52FD15EE1D}"/>
              </a:ext>
            </a:extLst>
          </p:cNvPr>
          <p:cNvCxnSpPr/>
          <p:nvPr/>
        </p:nvCxnSpPr>
        <p:spPr>
          <a:xfrm>
            <a:off x="8204762" y="6170985"/>
            <a:ext cx="7353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Straight Arrow Connector 391">
            <a:extLst>
              <a:ext uri="{FF2B5EF4-FFF2-40B4-BE49-F238E27FC236}">
                <a16:creationId xmlns:a16="http://schemas.microsoft.com/office/drawing/2014/main" id="{1319AEFD-F750-C1A7-8AD7-B51FA8E9DCAD}"/>
              </a:ext>
            </a:extLst>
          </p:cNvPr>
          <p:cNvCxnSpPr>
            <a:cxnSpLocks/>
          </p:cNvCxnSpPr>
          <p:nvPr/>
        </p:nvCxnSpPr>
        <p:spPr>
          <a:xfrm flipH="1" flipV="1">
            <a:off x="8588884" y="6363044"/>
            <a:ext cx="0" cy="329247"/>
          </a:xfrm>
          <a:prstGeom prst="straightConnector1">
            <a:avLst/>
          </a:prstGeom>
          <a:ln w="25400" cap="flat">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93" name="Straight Arrow Connector 392">
            <a:extLst>
              <a:ext uri="{FF2B5EF4-FFF2-40B4-BE49-F238E27FC236}">
                <a16:creationId xmlns:a16="http://schemas.microsoft.com/office/drawing/2014/main" id="{DB30C441-BA03-2BC2-0070-12AF74FFA13B}"/>
              </a:ext>
            </a:extLst>
          </p:cNvPr>
          <p:cNvCxnSpPr>
            <a:cxnSpLocks/>
          </p:cNvCxnSpPr>
          <p:nvPr/>
        </p:nvCxnSpPr>
        <p:spPr>
          <a:xfrm flipH="1">
            <a:off x="8588884" y="5841738"/>
            <a:ext cx="30" cy="329247"/>
          </a:xfrm>
          <a:prstGeom prst="straightConnector1">
            <a:avLst/>
          </a:prstGeom>
          <a:ln w="25400" cap="flat">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7427363E-EAD9-5C0D-4056-2F76D87D5D54}"/>
              </a:ext>
            </a:extLst>
          </p:cNvPr>
          <p:cNvCxnSpPr/>
          <p:nvPr/>
        </p:nvCxnSpPr>
        <p:spPr>
          <a:xfrm>
            <a:off x="8204762" y="5375304"/>
            <a:ext cx="7353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E3E90262-A5F4-8D40-6C41-010F9EF1AD81}"/>
              </a:ext>
            </a:extLst>
          </p:cNvPr>
          <p:cNvCxnSpPr>
            <a:cxnSpLocks/>
          </p:cNvCxnSpPr>
          <p:nvPr/>
        </p:nvCxnSpPr>
        <p:spPr>
          <a:xfrm flipV="1">
            <a:off x="9254786" y="4865444"/>
            <a:ext cx="0" cy="149334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6" name="Rectangle 395">
            <a:extLst>
              <a:ext uri="{FF2B5EF4-FFF2-40B4-BE49-F238E27FC236}">
                <a16:creationId xmlns:a16="http://schemas.microsoft.com/office/drawing/2014/main" id="{C887C9AE-2179-9915-525D-839A1181865B}"/>
              </a:ext>
            </a:extLst>
          </p:cNvPr>
          <p:cNvSpPr>
            <a:spLocks noChangeAspect="1"/>
          </p:cNvSpPr>
          <p:nvPr/>
        </p:nvSpPr>
        <p:spPr>
          <a:xfrm>
            <a:off x="9210887" y="5776219"/>
            <a:ext cx="87799" cy="87799"/>
          </a:xfrm>
          <a:prstGeom prst="rect">
            <a:avLst/>
          </a:prstGeom>
          <a:solidFill>
            <a:srgbClr val="7D0000"/>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97" name="Rectangle 396">
            <a:extLst>
              <a:ext uri="{FF2B5EF4-FFF2-40B4-BE49-F238E27FC236}">
                <a16:creationId xmlns:a16="http://schemas.microsoft.com/office/drawing/2014/main" id="{83CF8A19-DAF8-7BC6-F718-4D96C5434739}"/>
              </a:ext>
            </a:extLst>
          </p:cNvPr>
          <p:cNvSpPr>
            <a:spLocks noChangeAspect="1"/>
          </p:cNvSpPr>
          <p:nvPr/>
        </p:nvSpPr>
        <p:spPr>
          <a:xfrm>
            <a:off x="9211060" y="4979749"/>
            <a:ext cx="87799" cy="87799"/>
          </a:xfrm>
          <a:prstGeom prst="rect">
            <a:avLst/>
          </a:prstGeom>
          <a:solidFill>
            <a:srgbClr val="FFCA08"/>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98" name="Rectangle 397">
            <a:extLst>
              <a:ext uri="{FF2B5EF4-FFF2-40B4-BE49-F238E27FC236}">
                <a16:creationId xmlns:a16="http://schemas.microsoft.com/office/drawing/2014/main" id="{CD2E3C94-94AF-165D-9005-111DF703CF38}"/>
              </a:ext>
            </a:extLst>
          </p:cNvPr>
          <p:cNvSpPr>
            <a:spLocks noChangeAspect="1"/>
          </p:cNvSpPr>
          <p:nvPr/>
        </p:nvSpPr>
        <p:spPr>
          <a:xfrm>
            <a:off x="9210887" y="5013882"/>
            <a:ext cx="87799" cy="87799"/>
          </a:xfrm>
          <a:prstGeom prst="rect">
            <a:avLst/>
          </a:prstGeom>
          <a:solidFill>
            <a:srgbClr val="FDA300"/>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399" name="Rectangle 398">
            <a:extLst>
              <a:ext uri="{FF2B5EF4-FFF2-40B4-BE49-F238E27FC236}">
                <a16:creationId xmlns:a16="http://schemas.microsoft.com/office/drawing/2014/main" id="{C6F26EFD-162A-D0ED-B012-81311BB2AB45}"/>
              </a:ext>
            </a:extLst>
          </p:cNvPr>
          <p:cNvSpPr>
            <a:spLocks noChangeAspect="1"/>
          </p:cNvSpPr>
          <p:nvPr/>
        </p:nvSpPr>
        <p:spPr>
          <a:xfrm>
            <a:off x="9210887" y="5050177"/>
            <a:ext cx="87799" cy="87799"/>
          </a:xfrm>
          <a:prstGeom prst="rect">
            <a:avLst/>
          </a:prstGeom>
          <a:solidFill>
            <a:srgbClr val="FEE858"/>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cxnSp>
        <p:nvCxnSpPr>
          <p:cNvPr id="402" name="Straight Connector 401">
            <a:extLst>
              <a:ext uri="{FF2B5EF4-FFF2-40B4-BE49-F238E27FC236}">
                <a16:creationId xmlns:a16="http://schemas.microsoft.com/office/drawing/2014/main" id="{402A40A7-5875-FF54-7591-7EF0E345A07E}"/>
              </a:ext>
            </a:extLst>
          </p:cNvPr>
          <p:cNvCxnSpPr>
            <a:cxnSpLocks/>
          </p:cNvCxnSpPr>
          <p:nvPr/>
        </p:nvCxnSpPr>
        <p:spPr>
          <a:xfrm flipV="1">
            <a:off x="9126654" y="4864971"/>
            <a:ext cx="0" cy="14938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3" name="Rectangle 402">
            <a:extLst>
              <a:ext uri="{FF2B5EF4-FFF2-40B4-BE49-F238E27FC236}">
                <a16:creationId xmlns:a16="http://schemas.microsoft.com/office/drawing/2014/main" id="{C9DD6ADC-8C0B-E58C-E703-24AD900154B3}"/>
              </a:ext>
            </a:extLst>
          </p:cNvPr>
          <p:cNvSpPr>
            <a:spLocks noChangeAspect="1"/>
          </p:cNvSpPr>
          <p:nvPr/>
        </p:nvSpPr>
        <p:spPr>
          <a:xfrm>
            <a:off x="9082755" y="5333109"/>
            <a:ext cx="87799" cy="87799"/>
          </a:xfrm>
          <a:prstGeom prst="rect">
            <a:avLst/>
          </a:prstGeom>
          <a:solidFill>
            <a:srgbClr val="FF8070"/>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404" name="Rectangle 403">
            <a:extLst>
              <a:ext uri="{FF2B5EF4-FFF2-40B4-BE49-F238E27FC236}">
                <a16:creationId xmlns:a16="http://schemas.microsoft.com/office/drawing/2014/main" id="{B87BD8B6-128F-3186-BF18-1FE3441DE872}"/>
              </a:ext>
            </a:extLst>
          </p:cNvPr>
          <p:cNvSpPr>
            <a:spLocks noChangeAspect="1"/>
          </p:cNvSpPr>
          <p:nvPr/>
        </p:nvSpPr>
        <p:spPr>
          <a:xfrm>
            <a:off x="9082755" y="6125843"/>
            <a:ext cx="87799" cy="87799"/>
          </a:xfrm>
          <a:prstGeom prst="rect">
            <a:avLst/>
          </a:prstGeom>
          <a:solidFill>
            <a:srgbClr val="E36666"/>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sp>
        <p:nvSpPr>
          <p:cNvPr id="405" name="Rectangle 404">
            <a:extLst>
              <a:ext uri="{FF2B5EF4-FFF2-40B4-BE49-F238E27FC236}">
                <a16:creationId xmlns:a16="http://schemas.microsoft.com/office/drawing/2014/main" id="{E57B1FCE-E598-6611-B011-8D1FC8746BDA}"/>
              </a:ext>
            </a:extLst>
          </p:cNvPr>
          <p:cNvSpPr>
            <a:spLocks noChangeAspect="1"/>
          </p:cNvSpPr>
          <p:nvPr/>
        </p:nvSpPr>
        <p:spPr>
          <a:xfrm>
            <a:off x="9082755" y="5729551"/>
            <a:ext cx="87799" cy="87799"/>
          </a:xfrm>
          <a:prstGeom prst="rect">
            <a:avLst/>
          </a:prstGeom>
          <a:solidFill>
            <a:srgbClr val="FF6670"/>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dirty="0"/>
          </a:p>
        </p:txBody>
      </p:sp>
      <p:cxnSp>
        <p:nvCxnSpPr>
          <p:cNvPr id="407" name="Straight Connector 406">
            <a:extLst>
              <a:ext uri="{FF2B5EF4-FFF2-40B4-BE49-F238E27FC236}">
                <a16:creationId xmlns:a16="http://schemas.microsoft.com/office/drawing/2014/main" id="{088E53FA-6282-AEDF-82CB-B4188A3BC284}"/>
              </a:ext>
            </a:extLst>
          </p:cNvPr>
          <p:cNvCxnSpPr/>
          <p:nvPr/>
        </p:nvCxnSpPr>
        <p:spPr>
          <a:xfrm>
            <a:off x="9746736" y="5770401"/>
            <a:ext cx="2853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8" name="TextBox 407">
            <a:extLst>
              <a:ext uri="{FF2B5EF4-FFF2-40B4-BE49-F238E27FC236}">
                <a16:creationId xmlns:a16="http://schemas.microsoft.com/office/drawing/2014/main" id="{007AFD70-8036-BE29-7192-9ED184D2DD9F}"/>
              </a:ext>
            </a:extLst>
          </p:cNvPr>
          <p:cNvSpPr txBox="1"/>
          <p:nvPr/>
        </p:nvSpPr>
        <p:spPr>
          <a:xfrm>
            <a:off x="10130858" y="5777822"/>
            <a:ext cx="860813" cy="553998"/>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r>
              <a:rPr lang="en-CA" sz="1800" i="0" dirty="0">
                <a:latin typeface="+mn-lt"/>
              </a:rPr>
              <a:t>11.43 cm</a:t>
            </a:r>
          </a:p>
          <a:p>
            <a:r>
              <a:rPr lang="en-CA" sz="1800" i="0" dirty="0">
                <a:latin typeface="+mn-lt"/>
              </a:rPr>
              <a:t>(4.5 in)</a:t>
            </a:r>
          </a:p>
        </p:txBody>
      </p:sp>
      <p:cxnSp>
        <p:nvCxnSpPr>
          <p:cNvPr id="409" name="Straight Arrow Connector 408">
            <a:extLst>
              <a:ext uri="{FF2B5EF4-FFF2-40B4-BE49-F238E27FC236}">
                <a16:creationId xmlns:a16="http://schemas.microsoft.com/office/drawing/2014/main" id="{37DFEEE6-03AD-992C-9750-5D24FC3E0036}"/>
              </a:ext>
            </a:extLst>
          </p:cNvPr>
          <p:cNvCxnSpPr/>
          <p:nvPr/>
        </p:nvCxnSpPr>
        <p:spPr>
          <a:xfrm>
            <a:off x="8314512" y="5375304"/>
            <a:ext cx="0" cy="795680"/>
          </a:xfrm>
          <a:prstGeom prst="straightConnector1">
            <a:avLst/>
          </a:prstGeom>
          <a:ln w="25400" cap="rnd">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1316A27A-F9B5-8218-22C8-FA823FB9109D}"/>
              </a:ext>
            </a:extLst>
          </p:cNvPr>
          <p:cNvCxnSpPr/>
          <p:nvPr/>
        </p:nvCxnSpPr>
        <p:spPr>
          <a:xfrm>
            <a:off x="8492945" y="3803973"/>
            <a:ext cx="2853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1" name="Straight Arrow Connector 410">
            <a:extLst>
              <a:ext uri="{FF2B5EF4-FFF2-40B4-BE49-F238E27FC236}">
                <a16:creationId xmlns:a16="http://schemas.microsoft.com/office/drawing/2014/main" id="{D75FDF38-3E7E-44EA-088D-97C14AAE5DCC}"/>
              </a:ext>
            </a:extLst>
          </p:cNvPr>
          <p:cNvCxnSpPr/>
          <p:nvPr/>
        </p:nvCxnSpPr>
        <p:spPr>
          <a:xfrm>
            <a:off x="8586232" y="3800406"/>
            <a:ext cx="0" cy="1388325"/>
          </a:xfrm>
          <a:prstGeom prst="straightConnector1">
            <a:avLst/>
          </a:prstGeom>
          <a:ln w="25400" cap="rnd">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412" name="TextBox 411">
            <a:extLst>
              <a:ext uri="{FF2B5EF4-FFF2-40B4-BE49-F238E27FC236}">
                <a16:creationId xmlns:a16="http://schemas.microsoft.com/office/drawing/2014/main" id="{3ED8F4EF-2AF3-0B7D-321E-4CD493A02C82}"/>
              </a:ext>
            </a:extLst>
          </p:cNvPr>
          <p:cNvSpPr txBox="1"/>
          <p:nvPr/>
        </p:nvSpPr>
        <p:spPr>
          <a:xfrm>
            <a:off x="7617319" y="4151603"/>
            <a:ext cx="860813" cy="553998"/>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pPr algn="r"/>
            <a:r>
              <a:rPr lang="en-CA" sz="1800" i="0" dirty="0">
                <a:latin typeface="+mn-lt"/>
              </a:rPr>
              <a:t>22.86 cm</a:t>
            </a:r>
          </a:p>
          <a:p>
            <a:pPr algn="r"/>
            <a:r>
              <a:rPr lang="en-CA" sz="1800" i="0" dirty="0">
                <a:latin typeface="+mn-lt"/>
              </a:rPr>
              <a:t>(9 in)</a:t>
            </a:r>
          </a:p>
        </p:txBody>
      </p:sp>
      <p:cxnSp>
        <p:nvCxnSpPr>
          <p:cNvPr id="413" name="Straight Arrow Connector 412">
            <a:extLst>
              <a:ext uri="{FF2B5EF4-FFF2-40B4-BE49-F238E27FC236}">
                <a16:creationId xmlns:a16="http://schemas.microsoft.com/office/drawing/2014/main" id="{5EC2E66F-C030-C501-4214-DA85C916FA4A}"/>
              </a:ext>
            </a:extLst>
          </p:cNvPr>
          <p:cNvCxnSpPr>
            <a:cxnSpLocks/>
          </p:cNvCxnSpPr>
          <p:nvPr/>
        </p:nvCxnSpPr>
        <p:spPr>
          <a:xfrm>
            <a:off x="9947120" y="2554754"/>
            <a:ext cx="0" cy="417600"/>
          </a:xfrm>
          <a:prstGeom prst="straightConnector1">
            <a:avLst/>
          </a:prstGeom>
          <a:ln w="25400" cap="rnd">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414" name="Straight Arrow Connector 413">
            <a:extLst>
              <a:ext uri="{FF2B5EF4-FFF2-40B4-BE49-F238E27FC236}">
                <a16:creationId xmlns:a16="http://schemas.microsoft.com/office/drawing/2014/main" id="{09E7877F-98A5-0075-848A-745635E83B7B}"/>
              </a:ext>
            </a:extLst>
          </p:cNvPr>
          <p:cNvCxnSpPr>
            <a:cxnSpLocks/>
          </p:cNvCxnSpPr>
          <p:nvPr/>
        </p:nvCxnSpPr>
        <p:spPr>
          <a:xfrm>
            <a:off x="9947120" y="4629150"/>
            <a:ext cx="0" cy="416907"/>
          </a:xfrm>
          <a:prstGeom prst="straightConnector1">
            <a:avLst/>
          </a:prstGeom>
          <a:ln w="25400" cap="rnd">
            <a:solidFill>
              <a:schemeClr val="tx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415" name="TextBox 414">
            <a:extLst>
              <a:ext uri="{FF2B5EF4-FFF2-40B4-BE49-F238E27FC236}">
                <a16:creationId xmlns:a16="http://schemas.microsoft.com/office/drawing/2014/main" id="{88D095AB-8696-ACE0-F943-9A2A84EB6334}"/>
              </a:ext>
            </a:extLst>
          </p:cNvPr>
          <p:cNvSpPr txBox="1"/>
          <p:nvPr/>
        </p:nvSpPr>
        <p:spPr>
          <a:xfrm>
            <a:off x="10094811" y="5348098"/>
            <a:ext cx="743793" cy="553998"/>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r>
              <a:rPr lang="en-CA" sz="1800" i="0" dirty="0">
                <a:latin typeface="+mn-lt"/>
              </a:rPr>
              <a:t>1.27 cm</a:t>
            </a:r>
          </a:p>
          <a:p>
            <a:r>
              <a:rPr lang="en-CA" sz="1800" i="0" dirty="0">
                <a:latin typeface="+mn-lt"/>
              </a:rPr>
              <a:t>(0.5 in)</a:t>
            </a:r>
          </a:p>
        </p:txBody>
      </p:sp>
      <p:sp>
        <p:nvSpPr>
          <p:cNvPr id="416" name="TextBox 415">
            <a:extLst>
              <a:ext uri="{FF2B5EF4-FFF2-40B4-BE49-F238E27FC236}">
                <a16:creationId xmlns:a16="http://schemas.microsoft.com/office/drawing/2014/main" id="{989BEDF6-4942-D401-1B17-21733CD08479}"/>
              </a:ext>
            </a:extLst>
          </p:cNvPr>
          <p:cNvSpPr txBox="1"/>
          <p:nvPr/>
        </p:nvSpPr>
        <p:spPr>
          <a:xfrm>
            <a:off x="10128205" y="2823639"/>
            <a:ext cx="743793" cy="553998"/>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r>
              <a:rPr lang="en-CA" sz="1800" i="0" dirty="0">
                <a:latin typeface="+mn-lt"/>
              </a:rPr>
              <a:t>1.27 cm</a:t>
            </a:r>
          </a:p>
          <a:p>
            <a:r>
              <a:rPr lang="en-CA" sz="1800" i="0" dirty="0">
                <a:latin typeface="+mn-lt"/>
              </a:rPr>
              <a:t>(0.5 in)</a:t>
            </a:r>
          </a:p>
        </p:txBody>
      </p:sp>
      <p:cxnSp>
        <p:nvCxnSpPr>
          <p:cNvPr id="417" name="Straight Arrow Connector 416">
            <a:extLst>
              <a:ext uri="{FF2B5EF4-FFF2-40B4-BE49-F238E27FC236}">
                <a16:creationId xmlns:a16="http://schemas.microsoft.com/office/drawing/2014/main" id="{D53F447B-021F-4503-7D53-60786F097361}"/>
              </a:ext>
            </a:extLst>
          </p:cNvPr>
          <p:cNvCxnSpPr>
            <a:cxnSpLocks/>
          </p:cNvCxnSpPr>
          <p:nvPr/>
        </p:nvCxnSpPr>
        <p:spPr>
          <a:xfrm flipH="1">
            <a:off x="9252866" y="6685174"/>
            <a:ext cx="489329" cy="0"/>
          </a:xfrm>
          <a:prstGeom prst="straightConnector1">
            <a:avLst/>
          </a:prstGeom>
          <a:ln w="25400" cap="flat">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18" name="Straight Arrow Connector 417">
            <a:extLst>
              <a:ext uri="{FF2B5EF4-FFF2-40B4-BE49-F238E27FC236}">
                <a16:creationId xmlns:a16="http://schemas.microsoft.com/office/drawing/2014/main" id="{27408078-2C04-0732-A23E-615A25170889}"/>
              </a:ext>
            </a:extLst>
          </p:cNvPr>
          <p:cNvCxnSpPr>
            <a:cxnSpLocks/>
          </p:cNvCxnSpPr>
          <p:nvPr/>
        </p:nvCxnSpPr>
        <p:spPr>
          <a:xfrm>
            <a:off x="8797407" y="6685174"/>
            <a:ext cx="329247" cy="0"/>
          </a:xfrm>
          <a:prstGeom prst="straightConnector1">
            <a:avLst/>
          </a:prstGeom>
          <a:ln w="25400" cap="flat">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A8D250B3-3F16-D79C-F97E-A830CA32AECA}"/>
              </a:ext>
            </a:extLst>
          </p:cNvPr>
          <p:cNvCxnSpPr/>
          <p:nvPr/>
        </p:nvCxnSpPr>
        <p:spPr>
          <a:xfrm>
            <a:off x="9126654" y="6480747"/>
            <a:ext cx="0" cy="285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E598EDF2-E903-BC2F-7710-540612099AEF}"/>
              </a:ext>
            </a:extLst>
          </p:cNvPr>
          <p:cNvCxnSpPr/>
          <p:nvPr/>
        </p:nvCxnSpPr>
        <p:spPr>
          <a:xfrm>
            <a:off x="9252866" y="6480411"/>
            <a:ext cx="0" cy="2853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 name="Straight Arrow Connector 420">
            <a:extLst>
              <a:ext uri="{FF2B5EF4-FFF2-40B4-BE49-F238E27FC236}">
                <a16:creationId xmlns:a16="http://schemas.microsoft.com/office/drawing/2014/main" id="{610742CD-63E3-6920-0AE2-30AFF4035D48}"/>
              </a:ext>
            </a:extLst>
          </p:cNvPr>
          <p:cNvCxnSpPr/>
          <p:nvPr/>
        </p:nvCxnSpPr>
        <p:spPr>
          <a:xfrm>
            <a:off x="9949772" y="5771634"/>
            <a:ext cx="0" cy="587157"/>
          </a:xfrm>
          <a:prstGeom prst="straightConnector1">
            <a:avLst/>
          </a:prstGeom>
          <a:ln w="25400" cap="rnd">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423" name="TextBox 422">
            <a:extLst>
              <a:ext uri="{FF2B5EF4-FFF2-40B4-BE49-F238E27FC236}">
                <a16:creationId xmlns:a16="http://schemas.microsoft.com/office/drawing/2014/main" id="{D16612AC-F888-DE83-319C-1704C5DE0158}"/>
              </a:ext>
            </a:extLst>
          </p:cNvPr>
          <p:cNvSpPr txBox="1"/>
          <p:nvPr/>
        </p:nvSpPr>
        <p:spPr>
          <a:xfrm>
            <a:off x="10130858" y="4870096"/>
            <a:ext cx="625492" cy="369331"/>
          </a:xfrm>
          <a:prstGeom prst="rect">
            <a:avLst/>
          </a:prstGeom>
          <a:solidFill>
            <a:schemeClr val="bg1"/>
          </a:solidFill>
          <a:ln w="31750">
            <a:solidFill>
              <a:srgbClr val="FEE858"/>
            </a:solidFill>
          </a:ln>
        </p:spPr>
        <p:txBody>
          <a:bodyPr wrap="none" rtlCol="0">
            <a:spAutoFit/>
          </a:bodyPr>
          <a:lstStyle/>
          <a:p>
            <a:r>
              <a:rPr lang="en-CA" dirty="0"/>
              <a:t>Base</a:t>
            </a:r>
          </a:p>
        </p:txBody>
      </p:sp>
      <p:sp>
        <p:nvSpPr>
          <p:cNvPr id="424" name="TextBox 423">
            <a:extLst>
              <a:ext uri="{FF2B5EF4-FFF2-40B4-BE49-F238E27FC236}">
                <a16:creationId xmlns:a16="http://schemas.microsoft.com/office/drawing/2014/main" id="{149DAF25-78EE-9FB0-EF73-65FF907F029D}"/>
              </a:ext>
            </a:extLst>
          </p:cNvPr>
          <p:cNvSpPr txBox="1"/>
          <p:nvPr/>
        </p:nvSpPr>
        <p:spPr>
          <a:xfrm>
            <a:off x="10130858" y="3615152"/>
            <a:ext cx="1112485" cy="369331"/>
          </a:xfrm>
          <a:prstGeom prst="rect">
            <a:avLst/>
          </a:prstGeom>
          <a:solidFill>
            <a:schemeClr val="bg1"/>
          </a:solidFill>
          <a:ln w="31750">
            <a:solidFill>
              <a:srgbClr val="FA8D00"/>
            </a:solidFill>
          </a:ln>
        </p:spPr>
        <p:txBody>
          <a:bodyPr wrap="none" rtlCol="0">
            <a:spAutoFit/>
          </a:bodyPr>
          <a:lstStyle/>
          <a:p>
            <a:r>
              <a:rPr lang="en-CA" dirty="0"/>
              <a:t>Mid-Point</a:t>
            </a:r>
          </a:p>
        </p:txBody>
      </p:sp>
      <p:sp>
        <p:nvSpPr>
          <p:cNvPr id="425" name="TextBox 424">
            <a:extLst>
              <a:ext uri="{FF2B5EF4-FFF2-40B4-BE49-F238E27FC236}">
                <a16:creationId xmlns:a16="http://schemas.microsoft.com/office/drawing/2014/main" id="{0B61877F-18B1-5786-74A3-49C0780F148C}"/>
              </a:ext>
            </a:extLst>
          </p:cNvPr>
          <p:cNvSpPr txBox="1"/>
          <p:nvPr/>
        </p:nvSpPr>
        <p:spPr>
          <a:xfrm>
            <a:off x="10132957" y="2367007"/>
            <a:ext cx="520014" cy="369331"/>
          </a:xfrm>
          <a:prstGeom prst="rect">
            <a:avLst/>
          </a:prstGeom>
          <a:solidFill>
            <a:schemeClr val="bg1"/>
          </a:solidFill>
          <a:ln w="31750">
            <a:solidFill>
              <a:srgbClr val="D32458"/>
            </a:solidFill>
          </a:ln>
        </p:spPr>
        <p:txBody>
          <a:bodyPr wrap="none" rtlCol="0">
            <a:spAutoFit/>
          </a:bodyPr>
          <a:lstStyle/>
          <a:p>
            <a:r>
              <a:rPr lang="en-CA" dirty="0"/>
              <a:t>Top</a:t>
            </a:r>
          </a:p>
        </p:txBody>
      </p:sp>
      <p:cxnSp>
        <p:nvCxnSpPr>
          <p:cNvPr id="426" name="Straight Connector 425">
            <a:extLst>
              <a:ext uri="{FF2B5EF4-FFF2-40B4-BE49-F238E27FC236}">
                <a16:creationId xmlns:a16="http://schemas.microsoft.com/office/drawing/2014/main" id="{0ACB9778-1261-B52C-EB40-D379DE9F22A7}"/>
              </a:ext>
            </a:extLst>
          </p:cNvPr>
          <p:cNvCxnSpPr>
            <a:cxnSpLocks/>
            <a:stCxn id="335" idx="3"/>
            <a:endCxn id="424" idx="1"/>
          </p:cNvCxnSpPr>
          <p:nvPr/>
        </p:nvCxnSpPr>
        <p:spPr>
          <a:xfrm flipV="1">
            <a:off x="9622445" y="3799819"/>
            <a:ext cx="508412" cy="7160"/>
          </a:xfrm>
          <a:prstGeom prst="line">
            <a:avLst/>
          </a:prstGeom>
          <a:solidFill>
            <a:schemeClr val="bg1"/>
          </a:solidFill>
          <a:ln w="31750">
            <a:solidFill>
              <a:srgbClr val="FA8D00"/>
            </a:solidFill>
            <a:headEnd type="triangle" w="med" len="lg"/>
          </a:ln>
        </p:spPr>
      </p:cxnSp>
      <p:cxnSp>
        <p:nvCxnSpPr>
          <p:cNvPr id="427" name="Straight Connector 426">
            <a:extLst>
              <a:ext uri="{FF2B5EF4-FFF2-40B4-BE49-F238E27FC236}">
                <a16:creationId xmlns:a16="http://schemas.microsoft.com/office/drawing/2014/main" id="{EDCB4C86-3FC9-98CF-557D-D8E22ED1C57A}"/>
              </a:ext>
            </a:extLst>
          </p:cNvPr>
          <p:cNvCxnSpPr>
            <a:cxnSpLocks/>
            <a:stCxn id="333" idx="3"/>
            <a:endCxn id="423" idx="1"/>
          </p:cNvCxnSpPr>
          <p:nvPr/>
        </p:nvCxnSpPr>
        <p:spPr>
          <a:xfrm flipV="1">
            <a:off x="9622445" y="5054762"/>
            <a:ext cx="508412" cy="3021"/>
          </a:xfrm>
          <a:prstGeom prst="line">
            <a:avLst/>
          </a:prstGeom>
          <a:solidFill>
            <a:schemeClr val="bg1"/>
          </a:solidFill>
          <a:ln w="31750">
            <a:solidFill>
              <a:srgbClr val="FEE858"/>
            </a:solidFill>
            <a:headEnd type="triangle" w="med" len="lg"/>
          </a:ln>
        </p:spPr>
      </p:cxnSp>
      <p:cxnSp>
        <p:nvCxnSpPr>
          <p:cNvPr id="428" name="Straight Connector 427">
            <a:extLst>
              <a:ext uri="{FF2B5EF4-FFF2-40B4-BE49-F238E27FC236}">
                <a16:creationId xmlns:a16="http://schemas.microsoft.com/office/drawing/2014/main" id="{10B519B1-BEBE-66CC-42DE-6E2DDD022A43}"/>
              </a:ext>
            </a:extLst>
          </p:cNvPr>
          <p:cNvCxnSpPr>
            <a:cxnSpLocks/>
            <a:stCxn id="381" idx="3"/>
            <a:endCxn id="425" idx="1"/>
          </p:cNvCxnSpPr>
          <p:nvPr/>
        </p:nvCxnSpPr>
        <p:spPr>
          <a:xfrm flipV="1">
            <a:off x="9622374" y="2551672"/>
            <a:ext cx="510583" cy="3756"/>
          </a:xfrm>
          <a:prstGeom prst="line">
            <a:avLst/>
          </a:prstGeom>
          <a:solidFill>
            <a:schemeClr val="bg1"/>
          </a:solidFill>
          <a:ln w="31750">
            <a:solidFill>
              <a:srgbClr val="D32458"/>
            </a:solidFill>
            <a:headEnd type="triangle" w="med" len="lg"/>
          </a:ln>
        </p:spPr>
      </p:cxnSp>
      <p:cxnSp>
        <p:nvCxnSpPr>
          <p:cNvPr id="429" name="Straight Connector 428">
            <a:extLst>
              <a:ext uri="{FF2B5EF4-FFF2-40B4-BE49-F238E27FC236}">
                <a16:creationId xmlns:a16="http://schemas.microsoft.com/office/drawing/2014/main" id="{32ED30C5-074B-BDD9-1E83-72EBFC53E1F7}"/>
              </a:ext>
            </a:extLst>
          </p:cNvPr>
          <p:cNvCxnSpPr/>
          <p:nvPr/>
        </p:nvCxnSpPr>
        <p:spPr>
          <a:xfrm>
            <a:off x="8495597" y="5186810"/>
            <a:ext cx="2853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Rectangle 276">
            <a:extLst>
              <a:ext uri="{FF2B5EF4-FFF2-40B4-BE49-F238E27FC236}">
                <a16:creationId xmlns:a16="http://schemas.microsoft.com/office/drawing/2014/main" id="{447B4C4A-3958-DB49-95AC-011EFA1CA4CD}"/>
              </a:ext>
            </a:extLst>
          </p:cNvPr>
          <p:cNvSpPr>
            <a:spLocks noChangeAspect="1"/>
          </p:cNvSpPr>
          <p:nvPr/>
        </p:nvSpPr>
        <p:spPr>
          <a:xfrm rot="10800000" flipH="1">
            <a:off x="1524850" y="2644479"/>
            <a:ext cx="128112" cy="128157"/>
          </a:xfrm>
          <a:prstGeom prst="rect">
            <a:avLst/>
          </a:prstGeom>
          <a:solidFill>
            <a:srgbClr val="B03333"/>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2400" dirty="0"/>
          </a:p>
        </p:txBody>
      </p:sp>
      <p:cxnSp>
        <p:nvCxnSpPr>
          <p:cNvPr id="339" name="Straight Connector 338">
            <a:extLst>
              <a:ext uri="{FF2B5EF4-FFF2-40B4-BE49-F238E27FC236}">
                <a16:creationId xmlns:a16="http://schemas.microsoft.com/office/drawing/2014/main" id="{BB2EA3B2-5B7B-406A-C15B-353027483C98}"/>
              </a:ext>
            </a:extLst>
          </p:cNvPr>
          <p:cNvCxnSpPr>
            <a:cxnSpLocks/>
            <a:stCxn id="277" idx="3"/>
            <a:endCxn id="344" idx="1"/>
          </p:cNvCxnSpPr>
          <p:nvPr/>
        </p:nvCxnSpPr>
        <p:spPr>
          <a:xfrm>
            <a:off x="1652962" y="2708557"/>
            <a:ext cx="814771" cy="0"/>
          </a:xfrm>
          <a:prstGeom prst="line">
            <a:avLst/>
          </a:prstGeom>
          <a:ln w="31750" cap="rnd">
            <a:solidFill>
              <a:srgbClr val="B03333"/>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4" name="TextBox 343">
                <a:extLst>
                  <a:ext uri="{FF2B5EF4-FFF2-40B4-BE49-F238E27FC236}">
                    <a16:creationId xmlns:a16="http://schemas.microsoft.com/office/drawing/2014/main" id="{C87F0E03-D570-934D-D499-E7590CD45362}"/>
                  </a:ext>
                </a:extLst>
              </p:cNvPr>
              <p:cNvSpPr txBox="1"/>
              <p:nvPr/>
            </p:nvSpPr>
            <p:spPr>
              <a:xfrm>
                <a:off x="2467733" y="2548800"/>
                <a:ext cx="396000" cy="324000"/>
              </a:xfrm>
              <a:prstGeom prst="rect">
                <a:avLst/>
              </a:prstGeom>
              <a:solidFill>
                <a:schemeClr val="bg1"/>
              </a:solidFill>
              <a:ln w="31750">
                <a:solidFill>
                  <a:srgbClr val="B03333"/>
                </a:solidFill>
              </a:ln>
            </p:spPr>
            <p:txBody>
              <a:bodyPr wrap="none" lIns="0" tIns="0" rIns="0" bIns="0" rtlCol="0">
                <a:spAutoFit/>
              </a:bodyPr>
              <a:lstStyle>
                <a:defPPr>
                  <a:defRPr lang="en-US"/>
                </a:defPPr>
                <a:lvl1pPr>
                  <a:defRPr sz="1200" i="1">
                    <a:latin typeface="Cambria Math" panose="02040503050406030204" pitchFamily="18" charset="0"/>
                  </a:defRPr>
                </a:lvl1pPr>
              </a:lstStyle>
              <a:p>
                <a:pPr/>
                <a14:m>
                  <m:oMathPara xmlns:m="http://schemas.openxmlformats.org/officeDocument/2006/math">
                    <m:oMathParaPr>
                      <m:jc m:val="centerGroup"/>
                    </m:oMathParaPr>
                    <m:oMath xmlns:m="http://schemas.openxmlformats.org/officeDocument/2006/math">
                      <m:sSub>
                        <m:sSubPr>
                          <m:ctrlPr>
                            <a:rPr lang="en-CA" sz="1800" i="1">
                              <a:latin typeface="Cambria Math" panose="02040503050406030204" pitchFamily="18" charset="0"/>
                            </a:rPr>
                          </m:ctrlPr>
                        </m:sSubPr>
                        <m:e>
                          <m:r>
                            <a:rPr lang="en-CA" sz="1800">
                              <a:latin typeface="Cambria Math" panose="02040503050406030204" pitchFamily="18" charset="0"/>
                            </a:rPr>
                            <m:t>𝑇</m:t>
                          </m:r>
                        </m:e>
                        <m:sub>
                          <m:r>
                            <a:rPr lang="en-CA" sz="1800">
                              <a:latin typeface="Cambria Math" panose="02040503050406030204" pitchFamily="18" charset="0"/>
                            </a:rPr>
                            <m:t>3</m:t>
                          </m:r>
                        </m:sub>
                      </m:sSub>
                    </m:oMath>
                  </m:oMathPara>
                </a14:m>
                <a:endParaRPr lang="en-CA" sz="1800" dirty="0"/>
              </a:p>
            </p:txBody>
          </p:sp>
        </mc:Choice>
        <mc:Fallback xmlns="">
          <p:sp>
            <p:nvSpPr>
              <p:cNvPr id="344" name="TextBox 343">
                <a:extLst>
                  <a:ext uri="{FF2B5EF4-FFF2-40B4-BE49-F238E27FC236}">
                    <a16:creationId xmlns:a16="http://schemas.microsoft.com/office/drawing/2014/main" id="{C87F0E03-D570-934D-D499-E7590CD45362}"/>
                  </a:ext>
                </a:extLst>
              </p:cNvPr>
              <p:cNvSpPr txBox="1">
                <a:spLocks noRot="1" noChangeAspect="1" noMove="1" noResize="1" noEditPoints="1" noAdjustHandles="1" noChangeArrowheads="1" noChangeShapeType="1" noTextEdit="1"/>
              </p:cNvSpPr>
              <p:nvPr/>
            </p:nvSpPr>
            <p:spPr>
              <a:xfrm>
                <a:off x="2467733" y="2548800"/>
                <a:ext cx="396000" cy="324000"/>
              </a:xfrm>
              <a:prstGeom prst="rect">
                <a:avLst/>
              </a:prstGeom>
              <a:blipFill>
                <a:blip r:embed="rId10"/>
                <a:stretch>
                  <a:fillRect/>
                </a:stretch>
              </a:blipFill>
              <a:ln w="31750">
                <a:solidFill>
                  <a:srgbClr val="B03333"/>
                </a:solidFill>
              </a:ln>
            </p:spPr>
            <p:txBody>
              <a:bodyPr/>
              <a:lstStyle/>
              <a:p>
                <a:r>
                  <a:rPr lang="en-CA">
                    <a:noFill/>
                  </a:rPr>
                  <a:t> </a:t>
                </a:r>
              </a:p>
            </p:txBody>
          </p:sp>
        </mc:Fallback>
      </mc:AlternateContent>
      <p:sp>
        <p:nvSpPr>
          <p:cNvPr id="482" name="Text Placeholder 4">
            <a:extLst>
              <a:ext uri="{FF2B5EF4-FFF2-40B4-BE49-F238E27FC236}">
                <a16:creationId xmlns:a16="http://schemas.microsoft.com/office/drawing/2014/main" id="{083B2CC6-A195-FAA6-83CC-7775EB76A17D}"/>
              </a:ext>
            </a:extLst>
          </p:cNvPr>
          <p:cNvSpPr txBox="1">
            <a:spLocks/>
          </p:cNvSpPr>
          <p:nvPr/>
        </p:nvSpPr>
        <p:spPr>
          <a:xfrm>
            <a:off x="553380" y="4560319"/>
            <a:ext cx="4277458" cy="1538883"/>
          </a:xfrm>
          <a:prstGeom prst="rect">
            <a:avLst/>
          </a:prstGeom>
          <a:ln>
            <a:noFill/>
          </a:ln>
        </p:spPr>
        <p:txBody>
          <a:bodyPr vert="horz">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sz="2000" b="1" dirty="0">
                <a:solidFill>
                  <a:srgbClr val="2F84E4"/>
                </a:solidFill>
                <a:latin typeface="F37 Ginger Pro" panose="020B0604020202020204" charset="0"/>
              </a:rPr>
              <a:t>Heat pipes with valves capable of being disabled:</a:t>
            </a:r>
          </a:p>
          <a:p>
            <a:pPr marL="285750" indent="-285750">
              <a:buFont typeface="Arial" panose="020B0604020202020204" pitchFamily="34" charset="0"/>
              <a:buChar char="•"/>
            </a:pPr>
            <a:r>
              <a:rPr lang="en-CA" b="1" dirty="0"/>
              <a:t>Heat Pipe #1</a:t>
            </a:r>
          </a:p>
          <a:p>
            <a:pPr marL="285750" indent="-285750">
              <a:buFont typeface="Arial" panose="020B0604020202020204" pitchFamily="34" charset="0"/>
              <a:buChar char="•"/>
            </a:pPr>
            <a:r>
              <a:rPr lang="en-CA" b="1" dirty="0"/>
              <a:t>Heat Pipe #4</a:t>
            </a:r>
          </a:p>
          <a:p>
            <a:pPr marL="285750" indent="-285750">
              <a:buFont typeface="Arial" panose="020B0604020202020204" pitchFamily="34" charset="0"/>
              <a:buChar char="•"/>
            </a:pPr>
            <a:r>
              <a:rPr lang="en-CA" b="1" dirty="0"/>
              <a:t>Heat Pipe #5</a:t>
            </a:r>
          </a:p>
        </p:txBody>
      </p:sp>
      <p:cxnSp>
        <p:nvCxnSpPr>
          <p:cNvPr id="485" name="Straight Arrow Connector 484">
            <a:extLst>
              <a:ext uri="{FF2B5EF4-FFF2-40B4-BE49-F238E27FC236}">
                <a16:creationId xmlns:a16="http://schemas.microsoft.com/office/drawing/2014/main" id="{CF033D92-D75D-76FC-7486-C1BDDF7BC248}"/>
              </a:ext>
            </a:extLst>
          </p:cNvPr>
          <p:cNvCxnSpPr>
            <a:cxnSpLocks/>
          </p:cNvCxnSpPr>
          <p:nvPr/>
        </p:nvCxnSpPr>
        <p:spPr>
          <a:xfrm flipV="1">
            <a:off x="9947120" y="5196152"/>
            <a:ext cx="0" cy="413424"/>
          </a:xfrm>
          <a:prstGeom prst="straightConnector1">
            <a:avLst/>
          </a:prstGeom>
          <a:ln w="25400" cap="rnd">
            <a:solidFill>
              <a:schemeClr val="tx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B3C4575D-529F-142E-AFF1-FAD4D2E9CB02}"/>
              </a:ext>
            </a:extLst>
          </p:cNvPr>
          <p:cNvCxnSpPr/>
          <p:nvPr/>
        </p:nvCxnSpPr>
        <p:spPr>
          <a:xfrm>
            <a:off x="9746958" y="5186624"/>
            <a:ext cx="28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B3920A52-6703-2AA1-2BBE-690B2DB2460F}"/>
              </a:ext>
            </a:extLst>
          </p:cNvPr>
          <p:cNvCxnSpPr/>
          <p:nvPr/>
        </p:nvCxnSpPr>
        <p:spPr>
          <a:xfrm>
            <a:off x="9738925" y="2413895"/>
            <a:ext cx="27437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1" name="Straight Arrow Connector 490">
            <a:extLst>
              <a:ext uri="{FF2B5EF4-FFF2-40B4-BE49-F238E27FC236}">
                <a16:creationId xmlns:a16="http://schemas.microsoft.com/office/drawing/2014/main" id="{A57F5A60-A204-B84D-87FE-00460DBB4C1C}"/>
              </a:ext>
            </a:extLst>
          </p:cNvPr>
          <p:cNvCxnSpPr>
            <a:cxnSpLocks/>
          </p:cNvCxnSpPr>
          <p:nvPr/>
        </p:nvCxnSpPr>
        <p:spPr>
          <a:xfrm>
            <a:off x="9946617" y="1996396"/>
            <a:ext cx="0" cy="417600"/>
          </a:xfrm>
          <a:prstGeom prst="straightConnector1">
            <a:avLst/>
          </a:prstGeom>
          <a:ln w="25400" cap="rnd">
            <a:solidFill>
              <a:schemeClr val="tx1"/>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3" name="Text Placeholder 4">
            <a:extLst>
              <a:ext uri="{FF2B5EF4-FFF2-40B4-BE49-F238E27FC236}">
                <a16:creationId xmlns:a16="http://schemas.microsoft.com/office/drawing/2014/main" id="{9B528C44-1CDF-8C64-408C-AF32574D40BA}"/>
              </a:ext>
            </a:extLst>
          </p:cNvPr>
          <p:cNvSpPr txBox="1">
            <a:spLocks/>
          </p:cNvSpPr>
          <p:nvPr/>
        </p:nvSpPr>
        <p:spPr>
          <a:xfrm>
            <a:off x="4720132" y="4554763"/>
            <a:ext cx="3013452" cy="435155"/>
          </a:xfrm>
          <a:prstGeom prst="rect">
            <a:avLst/>
          </a:prstGeom>
          <a:ln>
            <a:noFill/>
          </a:ln>
        </p:spPr>
        <p:txBody>
          <a:bodyPr vert="horz"/>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sz="2000" b="1" dirty="0">
                <a:solidFill>
                  <a:srgbClr val="2F84E4"/>
                </a:solidFill>
                <a:latin typeface="F37 Ginger Pro" panose="020B0604020202020204" charset="0"/>
              </a:rPr>
              <a:t>Pre-test simulations:</a:t>
            </a:r>
          </a:p>
        </p:txBody>
      </p:sp>
      <p:pic>
        <p:nvPicPr>
          <p:cNvPr id="5" name="Picture 4">
            <a:extLst>
              <a:ext uri="{FF2B5EF4-FFF2-40B4-BE49-F238E27FC236}">
                <a16:creationId xmlns:a16="http://schemas.microsoft.com/office/drawing/2014/main" id="{68C2F2A2-7229-7983-FF38-AF87D6C26018}"/>
              </a:ext>
            </a:extLst>
          </p:cNvPr>
          <p:cNvPicPr>
            <a:picLocks noChangeAspect="1"/>
          </p:cNvPicPr>
          <p:nvPr/>
        </p:nvPicPr>
        <p:blipFill rotWithShape="1">
          <a:blip r:embed="rId11"/>
          <a:srcRect t="32515" b="33912"/>
          <a:stretch/>
        </p:blipFill>
        <p:spPr>
          <a:xfrm>
            <a:off x="4809522" y="4925863"/>
            <a:ext cx="3102572" cy="1782003"/>
          </a:xfrm>
          <a:prstGeom prst="rect">
            <a:avLst/>
          </a:prstGeom>
        </p:spPr>
      </p:pic>
    </p:spTree>
    <p:extLst>
      <p:ext uri="{BB962C8B-B14F-4D97-AF65-F5344CB8AC3E}">
        <p14:creationId xmlns:p14="http://schemas.microsoft.com/office/powerpoint/2010/main" val="358048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500"/>
                                        <p:tgtEl>
                                          <p:spTgt spid="2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9"/>
                                        </p:tgtEl>
                                        <p:attrNameLst>
                                          <p:attrName>style.visibility</p:attrName>
                                        </p:attrNameLst>
                                      </p:cBhvr>
                                      <p:to>
                                        <p:strVal val="visible"/>
                                      </p:to>
                                    </p:set>
                                    <p:animEffect transition="in" filter="fade">
                                      <p:cBhvr>
                                        <p:cTn id="10" dur="500"/>
                                        <p:tgtEl>
                                          <p:spTgt spid="309"/>
                                        </p:tgtEl>
                                      </p:cBhvr>
                                    </p:animEffect>
                                  </p:childTnLst>
                                </p:cTn>
                              </p:par>
                              <p:par>
                                <p:cTn id="11" presetID="10" presetClass="entr" presetSubtype="0" fill="hold" nodeType="withEffect">
                                  <p:stCondLst>
                                    <p:cond delay="0"/>
                                  </p:stCondLst>
                                  <p:childTnLst>
                                    <p:set>
                                      <p:cBhvr>
                                        <p:cTn id="12" dur="1" fill="hold">
                                          <p:stCondLst>
                                            <p:cond delay="0"/>
                                          </p:stCondLst>
                                        </p:cTn>
                                        <p:tgtEl>
                                          <p:spTgt spid="422"/>
                                        </p:tgtEl>
                                        <p:attrNameLst>
                                          <p:attrName>style.visibility</p:attrName>
                                        </p:attrNameLst>
                                      </p:cBhvr>
                                      <p:to>
                                        <p:strVal val="visible"/>
                                      </p:to>
                                    </p:set>
                                    <p:animEffect transition="in" filter="fade">
                                      <p:cBhvr>
                                        <p:cTn id="13" dur="500"/>
                                        <p:tgtEl>
                                          <p:spTgt spid="4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6"/>
                                        </p:tgtEl>
                                        <p:attrNameLst>
                                          <p:attrName>style.visibility</p:attrName>
                                        </p:attrNameLst>
                                      </p:cBhvr>
                                      <p:to>
                                        <p:strVal val="visible"/>
                                      </p:to>
                                    </p:set>
                                    <p:animEffect transition="in" filter="fade">
                                      <p:cBhvr>
                                        <p:cTn id="16" dur="500"/>
                                        <p:tgtEl>
                                          <p:spTgt spid="34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fade">
                                      <p:cBhvr>
                                        <p:cTn id="19" dur="500"/>
                                        <p:tgtEl>
                                          <p:spTgt spid="39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75"/>
                                        </p:tgtEl>
                                        <p:attrNameLst>
                                          <p:attrName>style.visibility</p:attrName>
                                        </p:attrNameLst>
                                      </p:cBhvr>
                                      <p:to>
                                        <p:strVal val="visible"/>
                                      </p:to>
                                    </p:set>
                                    <p:animEffect transition="in" filter="fade">
                                      <p:cBhvr>
                                        <p:cTn id="23" dur="500"/>
                                        <p:tgtEl>
                                          <p:spTgt spid="275"/>
                                        </p:tgtEl>
                                      </p:cBhvr>
                                    </p:animEffect>
                                  </p:childTnLst>
                                </p:cTn>
                              </p:par>
                              <p:par>
                                <p:cTn id="24" presetID="10" presetClass="entr" presetSubtype="0" fill="hold" nodeType="withEffect">
                                  <p:stCondLst>
                                    <p:cond delay="0"/>
                                  </p:stCondLst>
                                  <p:childTnLst>
                                    <p:set>
                                      <p:cBhvr>
                                        <p:cTn id="25" dur="1" fill="hold">
                                          <p:stCondLst>
                                            <p:cond delay="0"/>
                                          </p:stCondLst>
                                        </p:cTn>
                                        <p:tgtEl>
                                          <p:spTgt spid="340"/>
                                        </p:tgtEl>
                                        <p:attrNameLst>
                                          <p:attrName>style.visibility</p:attrName>
                                        </p:attrNameLst>
                                      </p:cBhvr>
                                      <p:to>
                                        <p:strVal val="visible"/>
                                      </p:to>
                                    </p:set>
                                    <p:animEffect transition="in" filter="fade">
                                      <p:cBhvr>
                                        <p:cTn id="26" dur="500"/>
                                        <p:tgtEl>
                                          <p:spTgt spid="34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3"/>
                                        </p:tgtEl>
                                        <p:attrNameLst>
                                          <p:attrName>style.visibility</p:attrName>
                                        </p:attrNameLst>
                                      </p:cBhvr>
                                      <p:to>
                                        <p:strVal val="visible"/>
                                      </p:to>
                                    </p:set>
                                    <p:animEffect transition="in" filter="fade">
                                      <p:cBhvr>
                                        <p:cTn id="29" dur="500"/>
                                        <p:tgtEl>
                                          <p:spTgt spid="3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0"/>
                                        </p:tgtEl>
                                        <p:attrNameLst>
                                          <p:attrName>style.visibility</p:attrName>
                                        </p:attrNameLst>
                                      </p:cBhvr>
                                      <p:to>
                                        <p:strVal val="visible"/>
                                      </p:to>
                                    </p:set>
                                    <p:animEffect transition="in" filter="fade">
                                      <p:cBhvr>
                                        <p:cTn id="32" dur="500"/>
                                        <p:tgtEl>
                                          <p:spTgt spid="330"/>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77"/>
                                        </p:tgtEl>
                                        <p:attrNameLst>
                                          <p:attrName>style.visibility</p:attrName>
                                        </p:attrNameLst>
                                      </p:cBhvr>
                                      <p:to>
                                        <p:strVal val="visible"/>
                                      </p:to>
                                    </p:set>
                                    <p:animEffect transition="in" filter="fade">
                                      <p:cBhvr>
                                        <p:cTn id="36" dur="500"/>
                                        <p:tgtEl>
                                          <p:spTgt spid="277"/>
                                        </p:tgtEl>
                                      </p:cBhvr>
                                    </p:animEffect>
                                  </p:childTnLst>
                                </p:cTn>
                              </p:par>
                              <p:par>
                                <p:cTn id="37" presetID="10" presetClass="entr" presetSubtype="0" fill="hold" nodeType="withEffect">
                                  <p:stCondLst>
                                    <p:cond delay="0"/>
                                  </p:stCondLst>
                                  <p:childTnLst>
                                    <p:set>
                                      <p:cBhvr>
                                        <p:cTn id="38" dur="1" fill="hold">
                                          <p:stCondLst>
                                            <p:cond delay="0"/>
                                          </p:stCondLst>
                                        </p:cTn>
                                        <p:tgtEl>
                                          <p:spTgt spid="339"/>
                                        </p:tgtEl>
                                        <p:attrNameLst>
                                          <p:attrName>style.visibility</p:attrName>
                                        </p:attrNameLst>
                                      </p:cBhvr>
                                      <p:to>
                                        <p:strVal val="visible"/>
                                      </p:to>
                                    </p:set>
                                    <p:animEffect transition="in" filter="fade">
                                      <p:cBhvr>
                                        <p:cTn id="39" dur="500"/>
                                        <p:tgtEl>
                                          <p:spTgt spid="3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4"/>
                                        </p:tgtEl>
                                        <p:attrNameLst>
                                          <p:attrName>style.visibility</p:attrName>
                                        </p:attrNameLst>
                                      </p:cBhvr>
                                      <p:to>
                                        <p:strVal val="visible"/>
                                      </p:to>
                                    </p:set>
                                    <p:animEffect transition="in" filter="fade">
                                      <p:cBhvr>
                                        <p:cTn id="42" dur="500"/>
                                        <p:tgtEl>
                                          <p:spTgt spid="34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81"/>
                                        </p:tgtEl>
                                        <p:attrNameLst>
                                          <p:attrName>style.visibility</p:attrName>
                                        </p:attrNameLst>
                                      </p:cBhvr>
                                      <p:to>
                                        <p:strVal val="visible"/>
                                      </p:to>
                                    </p:set>
                                    <p:animEffect transition="in" filter="fade">
                                      <p:cBhvr>
                                        <p:cTn id="45" dur="500"/>
                                        <p:tgtEl>
                                          <p:spTgt spid="281"/>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276"/>
                                        </p:tgtEl>
                                        <p:attrNameLst>
                                          <p:attrName>style.visibility</p:attrName>
                                        </p:attrNameLst>
                                      </p:cBhvr>
                                      <p:to>
                                        <p:strVal val="visible"/>
                                      </p:to>
                                    </p:set>
                                    <p:animEffect transition="in" filter="fade">
                                      <p:cBhvr>
                                        <p:cTn id="49" dur="500"/>
                                        <p:tgtEl>
                                          <p:spTgt spid="276"/>
                                        </p:tgtEl>
                                      </p:cBhvr>
                                    </p:animEffect>
                                  </p:childTnLst>
                                </p:cTn>
                              </p:par>
                              <p:par>
                                <p:cTn id="50" presetID="10" presetClass="entr" presetSubtype="0" fill="hold" nodeType="withEffect">
                                  <p:stCondLst>
                                    <p:cond delay="0"/>
                                  </p:stCondLst>
                                  <p:childTnLst>
                                    <p:set>
                                      <p:cBhvr>
                                        <p:cTn id="51" dur="1" fill="hold">
                                          <p:stCondLst>
                                            <p:cond delay="0"/>
                                          </p:stCondLst>
                                        </p:cTn>
                                        <p:tgtEl>
                                          <p:spTgt spid="341"/>
                                        </p:tgtEl>
                                        <p:attrNameLst>
                                          <p:attrName>style.visibility</p:attrName>
                                        </p:attrNameLst>
                                      </p:cBhvr>
                                      <p:to>
                                        <p:strVal val="visible"/>
                                      </p:to>
                                    </p:set>
                                    <p:animEffect transition="in" filter="fade">
                                      <p:cBhvr>
                                        <p:cTn id="52" dur="500"/>
                                        <p:tgtEl>
                                          <p:spTgt spid="34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5"/>
                                        </p:tgtEl>
                                        <p:attrNameLst>
                                          <p:attrName>style.visibility</p:attrName>
                                        </p:attrNameLst>
                                      </p:cBhvr>
                                      <p:to>
                                        <p:strVal val="visible"/>
                                      </p:to>
                                    </p:set>
                                    <p:animEffect transition="in" filter="fade">
                                      <p:cBhvr>
                                        <p:cTn id="55" dur="500"/>
                                        <p:tgtEl>
                                          <p:spTgt spid="34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31"/>
                                        </p:tgtEl>
                                        <p:attrNameLst>
                                          <p:attrName>style.visibility</p:attrName>
                                        </p:attrNameLst>
                                      </p:cBhvr>
                                      <p:to>
                                        <p:strVal val="visible"/>
                                      </p:to>
                                    </p:set>
                                    <p:animEffect transition="in" filter="fade">
                                      <p:cBhvr>
                                        <p:cTn id="58" dur="500"/>
                                        <p:tgtEl>
                                          <p:spTgt spid="331"/>
                                        </p:tgtEl>
                                      </p:cBhvr>
                                    </p:animEffect>
                                  </p:childTnLst>
                                </p:cTn>
                              </p:par>
                            </p:childTnLst>
                          </p:cTn>
                        </p:par>
                        <p:par>
                          <p:cTn id="59" fill="hold">
                            <p:stCondLst>
                              <p:cond delay="2000"/>
                            </p:stCondLst>
                            <p:childTnLst>
                              <p:par>
                                <p:cTn id="60" presetID="10" presetClass="entr" presetSubtype="0" fill="hold" nodeType="afterEffect">
                                  <p:stCondLst>
                                    <p:cond delay="0"/>
                                  </p:stCondLst>
                                  <p:childTnLst>
                                    <p:set>
                                      <p:cBhvr>
                                        <p:cTn id="61" dur="1" fill="hold">
                                          <p:stCondLst>
                                            <p:cond delay="0"/>
                                          </p:stCondLst>
                                        </p:cTn>
                                        <p:tgtEl>
                                          <p:spTgt spid="386"/>
                                        </p:tgtEl>
                                        <p:attrNameLst>
                                          <p:attrName>style.visibility</p:attrName>
                                        </p:attrNameLst>
                                      </p:cBhvr>
                                      <p:to>
                                        <p:strVal val="visible"/>
                                      </p:to>
                                    </p:set>
                                    <p:animEffect transition="in" filter="fade">
                                      <p:cBhvr>
                                        <p:cTn id="62" dur="500"/>
                                        <p:tgtEl>
                                          <p:spTgt spid="386"/>
                                        </p:tgtEl>
                                      </p:cBhvr>
                                    </p:animEffect>
                                  </p:childTnLst>
                                </p:cTn>
                              </p:par>
                              <p:par>
                                <p:cTn id="63" presetID="10" presetClass="entr" presetSubtype="0" fill="hold" nodeType="withEffect">
                                  <p:stCondLst>
                                    <p:cond delay="0"/>
                                  </p:stCondLst>
                                  <p:childTnLst>
                                    <p:set>
                                      <p:cBhvr>
                                        <p:cTn id="64" dur="1" fill="hold">
                                          <p:stCondLst>
                                            <p:cond delay="0"/>
                                          </p:stCondLst>
                                        </p:cTn>
                                        <p:tgtEl>
                                          <p:spTgt spid="387"/>
                                        </p:tgtEl>
                                        <p:attrNameLst>
                                          <p:attrName>style.visibility</p:attrName>
                                        </p:attrNameLst>
                                      </p:cBhvr>
                                      <p:to>
                                        <p:strVal val="visible"/>
                                      </p:to>
                                    </p:set>
                                    <p:animEffect transition="in" filter="fade">
                                      <p:cBhvr>
                                        <p:cTn id="65" dur="500"/>
                                        <p:tgtEl>
                                          <p:spTgt spid="387"/>
                                        </p:tgtEl>
                                      </p:cBhvr>
                                    </p:animEffect>
                                  </p:childTnLst>
                                </p:cTn>
                              </p:par>
                              <p:par>
                                <p:cTn id="66" presetID="10" presetClass="entr" presetSubtype="0" fill="hold" nodeType="withEffect">
                                  <p:stCondLst>
                                    <p:cond delay="0"/>
                                  </p:stCondLst>
                                  <p:childTnLst>
                                    <p:set>
                                      <p:cBhvr>
                                        <p:cTn id="67" dur="1" fill="hold">
                                          <p:stCondLst>
                                            <p:cond delay="0"/>
                                          </p:stCondLst>
                                        </p:cTn>
                                        <p:tgtEl>
                                          <p:spTgt spid="421"/>
                                        </p:tgtEl>
                                        <p:attrNameLst>
                                          <p:attrName>style.visibility</p:attrName>
                                        </p:attrNameLst>
                                      </p:cBhvr>
                                      <p:to>
                                        <p:strVal val="visible"/>
                                      </p:to>
                                    </p:set>
                                    <p:animEffect transition="in" filter="fade">
                                      <p:cBhvr>
                                        <p:cTn id="68" dur="500"/>
                                        <p:tgtEl>
                                          <p:spTgt spid="421"/>
                                        </p:tgtEl>
                                      </p:cBhvr>
                                    </p:animEffect>
                                  </p:childTnLst>
                                </p:cTn>
                              </p:par>
                              <p:par>
                                <p:cTn id="69" presetID="10" presetClass="entr" presetSubtype="0" fill="hold" nodeType="withEffect">
                                  <p:stCondLst>
                                    <p:cond delay="0"/>
                                  </p:stCondLst>
                                  <p:childTnLst>
                                    <p:set>
                                      <p:cBhvr>
                                        <p:cTn id="70" dur="1" fill="hold">
                                          <p:stCondLst>
                                            <p:cond delay="0"/>
                                          </p:stCondLst>
                                        </p:cTn>
                                        <p:tgtEl>
                                          <p:spTgt spid="407"/>
                                        </p:tgtEl>
                                        <p:attrNameLst>
                                          <p:attrName>style.visibility</p:attrName>
                                        </p:attrNameLst>
                                      </p:cBhvr>
                                      <p:to>
                                        <p:strVal val="visible"/>
                                      </p:to>
                                    </p:set>
                                    <p:animEffect transition="in" filter="fade">
                                      <p:cBhvr>
                                        <p:cTn id="71" dur="500"/>
                                        <p:tgtEl>
                                          <p:spTgt spid="407"/>
                                        </p:tgtEl>
                                      </p:cBhvr>
                                    </p:animEffect>
                                  </p:childTnLst>
                                </p:cTn>
                              </p:par>
                              <p:par>
                                <p:cTn id="72" presetID="10" presetClass="entr" presetSubtype="0" fill="hold" nodeType="withEffect">
                                  <p:stCondLst>
                                    <p:cond delay="0"/>
                                  </p:stCondLst>
                                  <p:childTnLst>
                                    <p:set>
                                      <p:cBhvr>
                                        <p:cTn id="73" dur="1" fill="hold">
                                          <p:stCondLst>
                                            <p:cond delay="0"/>
                                          </p:stCondLst>
                                        </p:cTn>
                                        <p:tgtEl>
                                          <p:spTgt spid="390"/>
                                        </p:tgtEl>
                                        <p:attrNameLst>
                                          <p:attrName>style.visibility</p:attrName>
                                        </p:attrNameLst>
                                      </p:cBhvr>
                                      <p:to>
                                        <p:strVal val="visible"/>
                                      </p:to>
                                    </p:set>
                                    <p:animEffect transition="in" filter="fade">
                                      <p:cBhvr>
                                        <p:cTn id="74" dur="500"/>
                                        <p:tgtEl>
                                          <p:spTgt spid="39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08"/>
                                        </p:tgtEl>
                                        <p:attrNameLst>
                                          <p:attrName>style.visibility</p:attrName>
                                        </p:attrNameLst>
                                      </p:cBhvr>
                                      <p:to>
                                        <p:strVal val="visible"/>
                                      </p:to>
                                    </p:set>
                                    <p:animEffect transition="in" filter="fade">
                                      <p:cBhvr>
                                        <p:cTn id="77" dur="500"/>
                                        <p:tgtEl>
                                          <p:spTgt spid="408"/>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88"/>
                                        </p:tgtEl>
                                        <p:attrNameLst>
                                          <p:attrName>style.visibility</p:attrName>
                                        </p:attrNameLst>
                                      </p:cBhvr>
                                      <p:to>
                                        <p:strVal val="visible"/>
                                      </p:to>
                                    </p:set>
                                    <p:animEffect transition="in" filter="fade">
                                      <p:cBhvr>
                                        <p:cTn id="80" dur="500"/>
                                        <p:tgtEl>
                                          <p:spTgt spid="38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309"/>
                                        </p:tgtEl>
                                      </p:cBhvr>
                                    </p:animEffect>
                                    <p:set>
                                      <p:cBhvr>
                                        <p:cTn id="85" dur="1" fill="hold">
                                          <p:stCondLst>
                                            <p:cond delay="499"/>
                                          </p:stCondLst>
                                        </p:cTn>
                                        <p:tgtEl>
                                          <p:spTgt spid="309"/>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386"/>
                                        </p:tgtEl>
                                      </p:cBhvr>
                                    </p:animEffect>
                                    <p:set>
                                      <p:cBhvr>
                                        <p:cTn id="88" dur="1" fill="hold">
                                          <p:stCondLst>
                                            <p:cond delay="499"/>
                                          </p:stCondLst>
                                        </p:cTn>
                                        <p:tgtEl>
                                          <p:spTgt spid="38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387"/>
                                        </p:tgtEl>
                                      </p:cBhvr>
                                    </p:animEffect>
                                    <p:set>
                                      <p:cBhvr>
                                        <p:cTn id="91" dur="1" fill="hold">
                                          <p:stCondLst>
                                            <p:cond delay="499"/>
                                          </p:stCondLst>
                                        </p:cTn>
                                        <p:tgtEl>
                                          <p:spTgt spid="38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407"/>
                                        </p:tgtEl>
                                      </p:cBhvr>
                                    </p:animEffect>
                                    <p:set>
                                      <p:cBhvr>
                                        <p:cTn id="94" dur="1" fill="hold">
                                          <p:stCondLst>
                                            <p:cond delay="499"/>
                                          </p:stCondLst>
                                        </p:cTn>
                                        <p:tgtEl>
                                          <p:spTgt spid="40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390"/>
                                        </p:tgtEl>
                                      </p:cBhvr>
                                    </p:animEffect>
                                    <p:set>
                                      <p:cBhvr>
                                        <p:cTn id="97" dur="1" fill="hold">
                                          <p:stCondLst>
                                            <p:cond delay="499"/>
                                          </p:stCondLst>
                                        </p:cTn>
                                        <p:tgtEl>
                                          <p:spTgt spid="39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408"/>
                                        </p:tgtEl>
                                      </p:cBhvr>
                                    </p:animEffect>
                                    <p:set>
                                      <p:cBhvr>
                                        <p:cTn id="100" dur="1" fill="hold">
                                          <p:stCondLst>
                                            <p:cond delay="499"/>
                                          </p:stCondLst>
                                        </p:cTn>
                                        <p:tgtEl>
                                          <p:spTgt spid="40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388"/>
                                        </p:tgtEl>
                                      </p:cBhvr>
                                    </p:animEffect>
                                    <p:set>
                                      <p:cBhvr>
                                        <p:cTn id="103" dur="1" fill="hold">
                                          <p:stCondLst>
                                            <p:cond delay="499"/>
                                          </p:stCondLst>
                                        </p:cTn>
                                        <p:tgtEl>
                                          <p:spTgt spid="388"/>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21"/>
                                        </p:tgtEl>
                                      </p:cBhvr>
                                    </p:animEffect>
                                    <p:set>
                                      <p:cBhvr>
                                        <p:cTn id="106" dur="1" fill="hold">
                                          <p:stCondLst>
                                            <p:cond delay="499"/>
                                          </p:stCondLst>
                                        </p:cTn>
                                        <p:tgtEl>
                                          <p:spTgt spid="421"/>
                                        </p:tgtEl>
                                        <p:attrNameLst>
                                          <p:attrName>style.visibility</p:attrName>
                                        </p:attrNameLst>
                                      </p:cBhvr>
                                      <p:to>
                                        <p:strVal val="hidden"/>
                                      </p:to>
                                    </p:se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404"/>
                                        </p:tgtEl>
                                        <p:attrNameLst>
                                          <p:attrName>style.visibility</p:attrName>
                                        </p:attrNameLst>
                                      </p:cBhvr>
                                      <p:to>
                                        <p:strVal val="visible"/>
                                      </p:to>
                                    </p:set>
                                    <p:animEffect transition="in" filter="fade">
                                      <p:cBhvr>
                                        <p:cTn id="110" dur="500"/>
                                        <p:tgtEl>
                                          <p:spTgt spid="40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79"/>
                                        </p:tgtEl>
                                        <p:attrNameLst>
                                          <p:attrName>style.visibility</p:attrName>
                                        </p:attrNameLst>
                                      </p:cBhvr>
                                      <p:to>
                                        <p:strVal val="visible"/>
                                      </p:to>
                                    </p:set>
                                    <p:animEffect transition="in" filter="fade">
                                      <p:cBhvr>
                                        <p:cTn id="113" dur="500"/>
                                        <p:tgtEl>
                                          <p:spTgt spid="279"/>
                                        </p:tgtEl>
                                      </p:cBhvr>
                                    </p:animEffec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405"/>
                                        </p:tgtEl>
                                        <p:attrNameLst>
                                          <p:attrName>style.visibility</p:attrName>
                                        </p:attrNameLst>
                                      </p:cBhvr>
                                      <p:to>
                                        <p:strVal val="visible"/>
                                      </p:to>
                                    </p:set>
                                    <p:animEffect transition="in" filter="fade">
                                      <p:cBhvr>
                                        <p:cTn id="117" dur="500"/>
                                        <p:tgtEl>
                                          <p:spTgt spid="405"/>
                                        </p:tgtEl>
                                      </p:cBhvr>
                                    </p:animEffect>
                                  </p:childTnLst>
                                </p:cTn>
                              </p:par>
                            </p:childTnLst>
                          </p:cTn>
                        </p:par>
                        <p:par>
                          <p:cTn id="118" fill="hold">
                            <p:stCondLst>
                              <p:cond delay="1500"/>
                            </p:stCondLst>
                            <p:childTnLst>
                              <p:par>
                                <p:cTn id="119" presetID="10" presetClass="entr" presetSubtype="0" fill="hold" grpId="0" nodeType="afterEffect">
                                  <p:stCondLst>
                                    <p:cond delay="0"/>
                                  </p:stCondLst>
                                  <p:childTnLst>
                                    <p:set>
                                      <p:cBhvr>
                                        <p:cTn id="120" dur="1" fill="hold">
                                          <p:stCondLst>
                                            <p:cond delay="0"/>
                                          </p:stCondLst>
                                        </p:cTn>
                                        <p:tgtEl>
                                          <p:spTgt spid="403"/>
                                        </p:tgtEl>
                                        <p:attrNameLst>
                                          <p:attrName>style.visibility</p:attrName>
                                        </p:attrNameLst>
                                      </p:cBhvr>
                                      <p:to>
                                        <p:strVal val="visible"/>
                                      </p:to>
                                    </p:set>
                                    <p:animEffect transition="in" filter="fade">
                                      <p:cBhvr>
                                        <p:cTn id="121" dur="500"/>
                                        <p:tgtEl>
                                          <p:spTgt spid="403"/>
                                        </p:tgtEl>
                                      </p:cBhvr>
                                    </p:animEffect>
                                  </p:childTnLst>
                                </p:cTn>
                              </p:par>
                              <p:par>
                                <p:cTn id="122" presetID="10" presetClass="entr" presetSubtype="0" fill="hold" nodeType="withEffect">
                                  <p:stCondLst>
                                    <p:cond delay="0"/>
                                  </p:stCondLst>
                                  <p:childTnLst>
                                    <p:set>
                                      <p:cBhvr>
                                        <p:cTn id="123" dur="1" fill="hold">
                                          <p:stCondLst>
                                            <p:cond delay="0"/>
                                          </p:stCondLst>
                                        </p:cTn>
                                        <p:tgtEl>
                                          <p:spTgt spid="402"/>
                                        </p:tgtEl>
                                        <p:attrNameLst>
                                          <p:attrName>style.visibility</p:attrName>
                                        </p:attrNameLst>
                                      </p:cBhvr>
                                      <p:to>
                                        <p:strVal val="visible"/>
                                      </p:to>
                                    </p:set>
                                    <p:animEffect transition="in" filter="fade">
                                      <p:cBhvr>
                                        <p:cTn id="124" dur="500"/>
                                        <p:tgtEl>
                                          <p:spTgt spid="402"/>
                                        </p:tgtEl>
                                      </p:cBhvr>
                                    </p:animEffect>
                                  </p:childTnLst>
                                </p:cTn>
                              </p:par>
                              <p:par>
                                <p:cTn id="125" presetID="10" presetClass="entr" presetSubtype="0" fill="hold" nodeType="withEffect">
                                  <p:stCondLst>
                                    <p:cond delay="0"/>
                                  </p:stCondLst>
                                  <p:childTnLst>
                                    <p:set>
                                      <p:cBhvr>
                                        <p:cTn id="126" dur="1" fill="hold">
                                          <p:stCondLst>
                                            <p:cond delay="0"/>
                                          </p:stCondLst>
                                        </p:cTn>
                                        <p:tgtEl>
                                          <p:spTgt spid="395"/>
                                        </p:tgtEl>
                                        <p:attrNameLst>
                                          <p:attrName>style.visibility</p:attrName>
                                        </p:attrNameLst>
                                      </p:cBhvr>
                                      <p:to>
                                        <p:strVal val="visible"/>
                                      </p:to>
                                    </p:set>
                                    <p:animEffect transition="in" filter="fade">
                                      <p:cBhvr>
                                        <p:cTn id="127" dur="500"/>
                                        <p:tgtEl>
                                          <p:spTgt spid="395"/>
                                        </p:tgtEl>
                                      </p:cBhvr>
                                    </p:animEffect>
                                  </p:childTnLst>
                                </p:cTn>
                              </p:par>
                              <p:par>
                                <p:cTn id="128" presetID="10" presetClass="entr" presetSubtype="0" fill="hold" nodeType="withEffect">
                                  <p:stCondLst>
                                    <p:cond delay="0"/>
                                  </p:stCondLst>
                                  <p:childTnLst>
                                    <p:set>
                                      <p:cBhvr>
                                        <p:cTn id="129" dur="1" fill="hold">
                                          <p:stCondLst>
                                            <p:cond delay="0"/>
                                          </p:stCondLst>
                                        </p:cTn>
                                        <p:tgtEl>
                                          <p:spTgt spid="419"/>
                                        </p:tgtEl>
                                        <p:attrNameLst>
                                          <p:attrName>style.visibility</p:attrName>
                                        </p:attrNameLst>
                                      </p:cBhvr>
                                      <p:to>
                                        <p:strVal val="visible"/>
                                      </p:to>
                                    </p:set>
                                    <p:animEffect transition="in" filter="fade">
                                      <p:cBhvr>
                                        <p:cTn id="130" dur="500"/>
                                        <p:tgtEl>
                                          <p:spTgt spid="419"/>
                                        </p:tgtEl>
                                      </p:cBhvr>
                                    </p:animEffect>
                                  </p:childTnLst>
                                </p:cTn>
                              </p:par>
                              <p:par>
                                <p:cTn id="131" presetID="10" presetClass="entr" presetSubtype="0" fill="hold" nodeType="withEffect">
                                  <p:stCondLst>
                                    <p:cond delay="0"/>
                                  </p:stCondLst>
                                  <p:childTnLst>
                                    <p:set>
                                      <p:cBhvr>
                                        <p:cTn id="132" dur="1" fill="hold">
                                          <p:stCondLst>
                                            <p:cond delay="0"/>
                                          </p:stCondLst>
                                        </p:cTn>
                                        <p:tgtEl>
                                          <p:spTgt spid="420"/>
                                        </p:tgtEl>
                                        <p:attrNameLst>
                                          <p:attrName>style.visibility</p:attrName>
                                        </p:attrNameLst>
                                      </p:cBhvr>
                                      <p:to>
                                        <p:strVal val="visible"/>
                                      </p:to>
                                    </p:set>
                                    <p:animEffect transition="in" filter="fade">
                                      <p:cBhvr>
                                        <p:cTn id="133" dur="500"/>
                                        <p:tgtEl>
                                          <p:spTgt spid="420"/>
                                        </p:tgtEl>
                                      </p:cBhvr>
                                    </p:animEffect>
                                  </p:childTnLst>
                                </p:cTn>
                              </p:par>
                              <p:par>
                                <p:cTn id="134" presetID="10" presetClass="entr" presetSubtype="0" fill="hold" nodeType="withEffect">
                                  <p:stCondLst>
                                    <p:cond delay="0"/>
                                  </p:stCondLst>
                                  <p:childTnLst>
                                    <p:set>
                                      <p:cBhvr>
                                        <p:cTn id="135" dur="1" fill="hold">
                                          <p:stCondLst>
                                            <p:cond delay="0"/>
                                          </p:stCondLst>
                                        </p:cTn>
                                        <p:tgtEl>
                                          <p:spTgt spid="418"/>
                                        </p:tgtEl>
                                        <p:attrNameLst>
                                          <p:attrName>style.visibility</p:attrName>
                                        </p:attrNameLst>
                                      </p:cBhvr>
                                      <p:to>
                                        <p:strVal val="visible"/>
                                      </p:to>
                                    </p:set>
                                    <p:animEffect transition="in" filter="fade">
                                      <p:cBhvr>
                                        <p:cTn id="136" dur="500"/>
                                        <p:tgtEl>
                                          <p:spTgt spid="418"/>
                                        </p:tgtEl>
                                      </p:cBhvr>
                                    </p:animEffect>
                                  </p:childTnLst>
                                </p:cTn>
                              </p:par>
                              <p:par>
                                <p:cTn id="137" presetID="10" presetClass="entr" presetSubtype="0" fill="hold" nodeType="withEffect">
                                  <p:stCondLst>
                                    <p:cond delay="0"/>
                                  </p:stCondLst>
                                  <p:childTnLst>
                                    <p:set>
                                      <p:cBhvr>
                                        <p:cTn id="138" dur="1" fill="hold">
                                          <p:stCondLst>
                                            <p:cond delay="0"/>
                                          </p:stCondLst>
                                        </p:cTn>
                                        <p:tgtEl>
                                          <p:spTgt spid="417"/>
                                        </p:tgtEl>
                                        <p:attrNameLst>
                                          <p:attrName>style.visibility</p:attrName>
                                        </p:attrNameLst>
                                      </p:cBhvr>
                                      <p:to>
                                        <p:strVal val="visible"/>
                                      </p:to>
                                    </p:set>
                                    <p:animEffect transition="in" filter="fade">
                                      <p:cBhvr>
                                        <p:cTn id="139" dur="500"/>
                                        <p:tgtEl>
                                          <p:spTgt spid="417"/>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83"/>
                                        </p:tgtEl>
                                        <p:attrNameLst>
                                          <p:attrName>style.visibility</p:attrName>
                                        </p:attrNameLst>
                                      </p:cBhvr>
                                      <p:to>
                                        <p:strVal val="visible"/>
                                      </p:to>
                                    </p:set>
                                    <p:animEffect transition="in" filter="fade">
                                      <p:cBhvr>
                                        <p:cTn id="142" dur="500"/>
                                        <p:tgtEl>
                                          <p:spTgt spid="283"/>
                                        </p:tgtEl>
                                      </p:cBhvr>
                                    </p:animEffect>
                                  </p:childTnLst>
                                </p:cTn>
                              </p:par>
                              <p:par>
                                <p:cTn id="143" presetID="10" presetClass="entr" presetSubtype="0" fill="hold" nodeType="withEffect">
                                  <p:stCondLst>
                                    <p:cond delay="0"/>
                                  </p:stCondLst>
                                  <p:childTnLst>
                                    <p:set>
                                      <p:cBhvr>
                                        <p:cTn id="144" dur="1" fill="hold">
                                          <p:stCondLst>
                                            <p:cond delay="0"/>
                                          </p:stCondLst>
                                        </p:cTn>
                                        <p:tgtEl>
                                          <p:spTgt spid="392"/>
                                        </p:tgtEl>
                                        <p:attrNameLst>
                                          <p:attrName>style.visibility</p:attrName>
                                        </p:attrNameLst>
                                      </p:cBhvr>
                                      <p:to>
                                        <p:strVal val="visible"/>
                                      </p:to>
                                    </p:set>
                                    <p:animEffect transition="in" filter="fade">
                                      <p:cBhvr>
                                        <p:cTn id="145" dur="500"/>
                                        <p:tgtEl>
                                          <p:spTgt spid="39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285"/>
                                        </p:tgtEl>
                                        <p:attrNameLst>
                                          <p:attrName>style.visibility</p:attrName>
                                        </p:attrNameLst>
                                      </p:cBhvr>
                                      <p:to>
                                        <p:strVal val="visible"/>
                                      </p:to>
                                    </p:set>
                                    <p:animEffect transition="in" filter="fade">
                                      <p:cBhvr>
                                        <p:cTn id="148" dur="500"/>
                                        <p:tgtEl>
                                          <p:spTgt spid="285"/>
                                        </p:tgtEl>
                                      </p:cBhvr>
                                    </p:animEffect>
                                  </p:childTnLst>
                                </p:cTn>
                              </p:par>
                              <p:par>
                                <p:cTn id="149" presetID="10" presetClass="entr" presetSubtype="0" fill="hold" nodeType="withEffect">
                                  <p:stCondLst>
                                    <p:cond delay="0"/>
                                  </p:stCondLst>
                                  <p:childTnLst>
                                    <p:set>
                                      <p:cBhvr>
                                        <p:cTn id="150" dur="1" fill="hold">
                                          <p:stCondLst>
                                            <p:cond delay="0"/>
                                          </p:stCondLst>
                                        </p:cTn>
                                        <p:tgtEl>
                                          <p:spTgt spid="389"/>
                                        </p:tgtEl>
                                        <p:attrNameLst>
                                          <p:attrName>style.visibility</p:attrName>
                                        </p:attrNameLst>
                                      </p:cBhvr>
                                      <p:to>
                                        <p:strVal val="visible"/>
                                      </p:to>
                                    </p:set>
                                    <p:animEffect transition="in" filter="fade">
                                      <p:cBhvr>
                                        <p:cTn id="151" dur="500"/>
                                        <p:tgtEl>
                                          <p:spTgt spid="389"/>
                                        </p:tgtEl>
                                      </p:cBhvr>
                                    </p:animEffect>
                                  </p:childTnLst>
                                </p:cTn>
                              </p:par>
                              <p:par>
                                <p:cTn id="152" presetID="10" presetClass="entr" presetSubtype="0" fill="hold" nodeType="withEffect">
                                  <p:stCondLst>
                                    <p:cond delay="0"/>
                                  </p:stCondLst>
                                  <p:childTnLst>
                                    <p:set>
                                      <p:cBhvr>
                                        <p:cTn id="153" dur="1" fill="hold">
                                          <p:stCondLst>
                                            <p:cond delay="0"/>
                                          </p:stCondLst>
                                        </p:cTn>
                                        <p:tgtEl>
                                          <p:spTgt spid="393"/>
                                        </p:tgtEl>
                                        <p:attrNameLst>
                                          <p:attrName>style.visibility</p:attrName>
                                        </p:attrNameLst>
                                      </p:cBhvr>
                                      <p:to>
                                        <p:strVal val="visible"/>
                                      </p:to>
                                    </p:set>
                                    <p:animEffect transition="in" filter="fade">
                                      <p:cBhvr>
                                        <p:cTn id="154" dur="500"/>
                                        <p:tgtEl>
                                          <p:spTgt spid="393"/>
                                        </p:tgtEl>
                                      </p:cBhvr>
                                    </p:animEffect>
                                  </p:childTnLst>
                                </p:cTn>
                              </p:par>
                              <p:par>
                                <p:cTn id="155" presetID="10" presetClass="entr" presetSubtype="0" fill="hold" nodeType="withEffect">
                                  <p:stCondLst>
                                    <p:cond delay="0"/>
                                  </p:stCondLst>
                                  <p:childTnLst>
                                    <p:set>
                                      <p:cBhvr>
                                        <p:cTn id="156" dur="1" fill="hold">
                                          <p:stCondLst>
                                            <p:cond delay="0"/>
                                          </p:stCondLst>
                                        </p:cTn>
                                        <p:tgtEl>
                                          <p:spTgt spid="391"/>
                                        </p:tgtEl>
                                        <p:attrNameLst>
                                          <p:attrName>style.visibility</p:attrName>
                                        </p:attrNameLst>
                                      </p:cBhvr>
                                      <p:to>
                                        <p:strVal val="visible"/>
                                      </p:to>
                                    </p:set>
                                    <p:animEffect transition="in" filter="fade">
                                      <p:cBhvr>
                                        <p:cTn id="157" dur="500"/>
                                        <p:tgtEl>
                                          <p:spTgt spid="391"/>
                                        </p:tgtEl>
                                      </p:cBhvr>
                                    </p:animEffect>
                                  </p:childTnLst>
                                </p:cTn>
                              </p:par>
                              <p:par>
                                <p:cTn id="158" presetID="10" presetClass="entr" presetSubtype="0" fill="hold" nodeType="withEffect">
                                  <p:stCondLst>
                                    <p:cond delay="0"/>
                                  </p:stCondLst>
                                  <p:childTnLst>
                                    <p:set>
                                      <p:cBhvr>
                                        <p:cTn id="159" dur="1" fill="hold">
                                          <p:stCondLst>
                                            <p:cond delay="0"/>
                                          </p:stCondLst>
                                        </p:cTn>
                                        <p:tgtEl>
                                          <p:spTgt spid="409"/>
                                        </p:tgtEl>
                                        <p:attrNameLst>
                                          <p:attrName>style.visibility</p:attrName>
                                        </p:attrNameLst>
                                      </p:cBhvr>
                                      <p:to>
                                        <p:strVal val="visible"/>
                                      </p:to>
                                    </p:set>
                                    <p:animEffect transition="in" filter="fade">
                                      <p:cBhvr>
                                        <p:cTn id="160" dur="500"/>
                                        <p:tgtEl>
                                          <p:spTgt spid="409"/>
                                        </p:tgtEl>
                                      </p:cBhvr>
                                    </p:animEffect>
                                  </p:childTnLst>
                                </p:cTn>
                              </p:par>
                              <p:par>
                                <p:cTn id="161" presetID="10" presetClass="entr" presetSubtype="0" fill="hold" nodeType="withEffect">
                                  <p:stCondLst>
                                    <p:cond delay="0"/>
                                  </p:stCondLst>
                                  <p:childTnLst>
                                    <p:set>
                                      <p:cBhvr>
                                        <p:cTn id="162" dur="1" fill="hold">
                                          <p:stCondLst>
                                            <p:cond delay="0"/>
                                          </p:stCondLst>
                                        </p:cTn>
                                        <p:tgtEl>
                                          <p:spTgt spid="394"/>
                                        </p:tgtEl>
                                        <p:attrNameLst>
                                          <p:attrName>style.visibility</p:attrName>
                                        </p:attrNameLst>
                                      </p:cBhvr>
                                      <p:to>
                                        <p:strVal val="visible"/>
                                      </p:to>
                                    </p:set>
                                    <p:animEffect transition="in" filter="fade">
                                      <p:cBhvr>
                                        <p:cTn id="163" dur="500"/>
                                        <p:tgtEl>
                                          <p:spTgt spid="394"/>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284"/>
                                        </p:tgtEl>
                                        <p:attrNameLst>
                                          <p:attrName>style.visibility</p:attrName>
                                        </p:attrNameLst>
                                      </p:cBhvr>
                                      <p:to>
                                        <p:strVal val="visible"/>
                                      </p:to>
                                    </p:set>
                                    <p:animEffect transition="in" filter="fade">
                                      <p:cBhvr>
                                        <p:cTn id="166" dur="500"/>
                                        <p:tgtEl>
                                          <p:spTgt spid="284"/>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xit" presetSubtype="0" fill="hold" nodeType="clickEffect">
                                  <p:stCondLst>
                                    <p:cond delay="0"/>
                                  </p:stCondLst>
                                  <p:childTnLst>
                                    <p:animEffect transition="out" filter="fade">
                                      <p:cBhvr>
                                        <p:cTn id="170" dur="500"/>
                                        <p:tgtEl>
                                          <p:spTgt spid="402"/>
                                        </p:tgtEl>
                                      </p:cBhvr>
                                    </p:animEffect>
                                    <p:set>
                                      <p:cBhvr>
                                        <p:cTn id="171" dur="1" fill="hold">
                                          <p:stCondLst>
                                            <p:cond delay="499"/>
                                          </p:stCondLst>
                                        </p:cTn>
                                        <p:tgtEl>
                                          <p:spTgt spid="402"/>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395"/>
                                        </p:tgtEl>
                                      </p:cBhvr>
                                    </p:animEffect>
                                    <p:set>
                                      <p:cBhvr>
                                        <p:cTn id="174" dur="1" fill="hold">
                                          <p:stCondLst>
                                            <p:cond delay="499"/>
                                          </p:stCondLst>
                                        </p:cTn>
                                        <p:tgtEl>
                                          <p:spTgt spid="395"/>
                                        </p:tgtEl>
                                        <p:attrNameLst>
                                          <p:attrName>style.visibility</p:attrName>
                                        </p:attrNameLst>
                                      </p:cBhvr>
                                      <p:to>
                                        <p:strVal val="hidden"/>
                                      </p:to>
                                    </p:set>
                                  </p:childTnLst>
                                </p:cTn>
                              </p:par>
                              <p:par>
                                <p:cTn id="175" presetID="10" presetClass="exit" presetSubtype="0" fill="hold" nodeType="withEffect">
                                  <p:stCondLst>
                                    <p:cond delay="0"/>
                                  </p:stCondLst>
                                  <p:childTnLst>
                                    <p:animEffect transition="out" filter="fade">
                                      <p:cBhvr>
                                        <p:cTn id="176" dur="500"/>
                                        <p:tgtEl>
                                          <p:spTgt spid="419"/>
                                        </p:tgtEl>
                                      </p:cBhvr>
                                    </p:animEffect>
                                    <p:set>
                                      <p:cBhvr>
                                        <p:cTn id="177" dur="1" fill="hold">
                                          <p:stCondLst>
                                            <p:cond delay="499"/>
                                          </p:stCondLst>
                                        </p:cTn>
                                        <p:tgtEl>
                                          <p:spTgt spid="419"/>
                                        </p:tgtEl>
                                        <p:attrNameLst>
                                          <p:attrName>style.visibility</p:attrName>
                                        </p:attrNameLst>
                                      </p:cBhvr>
                                      <p:to>
                                        <p:strVal val="hidden"/>
                                      </p:to>
                                    </p:set>
                                  </p:childTnLst>
                                </p:cTn>
                              </p:par>
                              <p:par>
                                <p:cTn id="178" presetID="10" presetClass="exit" presetSubtype="0" fill="hold" nodeType="withEffect">
                                  <p:stCondLst>
                                    <p:cond delay="0"/>
                                  </p:stCondLst>
                                  <p:childTnLst>
                                    <p:animEffect transition="out" filter="fade">
                                      <p:cBhvr>
                                        <p:cTn id="179" dur="500"/>
                                        <p:tgtEl>
                                          <p:spTgt spid="420"/>
                                        </p:tgtEl>
                                      </p:cBhvr>
                                    </p:animEffect>
                                    <p:set>
                                      <p:cBhvr>
                                        <p:cTn id="180" dur="1" fill="hold">
                                          <p:stCondLst>
                                            <p:cond delay="499"/>
                                          </p:stCondLst>
                                        </p:cTn>
                                        <p:tgtEl>
                                          <p:spTgt spid="420"/>
                                        </p:tgtEl>
                                        <p:attrNameLst>
                                          <p:attrName>style.visibility</p:attrName>
                                        </p:attrNameLst>
                                      </p:cBhvr>
                                      <p:to>
                                        <p:strVal val="hidden"/>
                                      </p:to>
                                    </p:set>
                                  </p:childTnLst>
                                </p:cTn>
                              </p:par>
                              <p:par>
                                <p:cTn id="181" presetID="10" presetClass="exit" presetSubtype="0" fill="hold" nodeType="withEffect">
                                  <p:stCondLst>
                                    <p:cond delay="0"/>
                                  </p:stCondLst>
                                  <p:childTnLst>
                                    <p:animEffect transition="out" filter="fade">
                                      <p:cBhvr>
                                        <p:cTn id="182" dur="500"/>
                                        <p:tgtEl>
                                          <p:spTgt spid="418"/>
                                        </p:tgtEl>
                                      </p:cBhvr>
                                    </p:animEffect>
                                    <p:set>
                                      <p:cBhvr>
                                        <p:cTn id="183" dur="1" fill="hold">
                                          <p:stCondLst>
                                            <p:cond delay="499"/>
                                          </p:stCondLst>
                                        </p:cTn>
                                        <p:tgtEl>
                                          <p:spTgt spid="418"/>
                                        </p:tgtEl>
                                        <p:attrNameLst>
                                          <p:attrName>style.visibility</p:attrName>
                                        </p:attrNameLst>
                                      </p:cBhvr>
                                      <p:to>
                                        <p:strVal val="hidden"/>
                                      </p:to>
                                    </p:set>
                                  </p:childTnLst>
                                </p:cTn>
                              </p:par>
                              <p:par>
                                <p:cTn id="184" presetID="10" presetClass="exit" presetSubtype="0" fill="hold" nodeType="withEffect">
                                  <p:stCondLst>
                                    <p:cond delay="0"/>
                                  </p:stCondLst>
                                  <p:childTnLst>
                                    <p:animEffect transition="out" filter="fade">
                                      <p:cBhvr>
                                        <p:cTn id="185" dur="500"/>
                                        <p:tgtEl>
                                          <p:spTgt spid="417"/>
                                        </p:tgtEl>
                                      </p:cBhvr>
                                    </p:animEffect>
                                    <p:set>
                                      <p:cBhvr>
                                        <p:cTn id="186" dur="1" fill="hold">
                                          <p:stCondLst>
                                            <p:cond delay="499"/>
                                          </p:stCondLst>
                                        </p:cTn>
                                        <p:tgtEl>
                                          <p:spTgt spid="417"/>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83"/>
                                        </p:tgtEl>
                                      </p:cBhvr>
                                    </p:animEffect>
                                    <p:set>
                                      <p:cBhvr>
                                        <p:cTn id="189" dur="1" fill="hold">
                                          <p:stCondLst>
                                            <p:cond delay="499"/>
                                          </p:stCondLst>
                                        </p:cTn>
                                        <p:tgtEl>
                                          <p:spTgt spid="283"/>
                                        </p:tgtEl>
                                        <p:attrNameLst>
                                          <p:attrName>style.visibility</p:attrName>
                                        </p:attrNameLst>
                                      </p:cBhvr>
                                      <p:to>
                                        <p:strVal val="hidden"/>
                                      </p:to>
                                    </p:set>
                                  </p:childTnLst>
                                </p:cTn>
                              </p:par>
                              <p:par>
                                <p:cTn id="190" presetID="10" presetClass="exit" presetSubtype="0" fill="hold" nodeType="withEffect">
                                  <p:stCondLst>
                                    <p:cond delay="0"/>
                                  </p:stCondLst>
                                  <p:childTnLst>
                                    <p:animEffect transition="out" filter="fade">
                                      <p:cBhvr>
                                        <p:cTn id="191" dur="500"/>
                                        <p:tgtEl>
                                          <p:spTgt spid="392"/>
                                        </p:tgtEl>
                                      </p:cBhvr>
                                    </p:animEffect>
                                    <p:set>
                                      <p:cBhvr>
                                        <p:cTn id="192" dur="1" fill="hold">
                                          <p:stCondLst>
                                            <p:cond delay="499"/>
                                          </p:stCondLst>
                                        </p:cTn>
                                        <p:tgtEl>
                                          <p:spTgt spid="392"/>
                                        </p:tgtEl>
                                        <p:attrNameLst>
                                          <p:attrName>style.visibility</p:attrName>
                                        </p:attrNameLst>
                                      </p:cBhvr>
                                      <p:to>
                                        <p:strVal val="hidden"/>
                                      </p:to>
                                    </p:set>
                                  </p:childTnLst>
                                </p:cTn>
                              </p:par>
                              <p:par>
                                <p:cTn id="193" presetID="10" presetClass="exit" presetSubtype="0" fill="hold" grpId="1" nodeType="withEffect">
                                  <p:stCondLst>
                                    <p:cond delay="0"/>
                                  </p:stCondLst>
                                  <p:childTnLst>
                                    <p:animEffect transition="out" filter="fade">
                                      <p:cBhvr>
                                        <p:cTn id="194" dur="500"/>
                                        <p:tgtEl>
                                          <p:spTgt spid="285"/>
                                        </p:tgtEl>
                                      </p:cBhvr>
                                    </p:animEffect>
                                    <p:set>
                                      <p:cBhvr>
                                        <p:cTn id="195" dur="1" fill="hold">
                                          <p:stCondLst>
                                            <p:cond delay="499"/>
                                          </p:stCondLst>
                                        </p:cTn>
                                        <p:tgtEl>
                                          <p:spTgt spid="285"/>
                                        </p:tgtEl>
                                        <p:attrNameLst>
                                          <p:attrName>style.visibility</p:attrName>
                                        </p:attrNameLst>
                                      </p:cBhvr>
                                      <p:to>
                                        <p:strVal val="hidden"/>
                                      </p:to>
                                    </p:set>
                                  </p:childTnLst>
                                </p:cTn>
                              </p:par>
                              <p:par>
                                <p:cTn id="196" presetID="10" presetClass="exit" presetSubtype="0" fill="hold" nodeType="withEffect">
                                  <p:stCondLst>
                                    <p:cond delay="0"/>
                                  </p:stCondLst>
                                  <p:childTnLst>
                                    <p:animEffect transition="out" filter="fade">
                                      <p:cBhvr>
                                        <p:cTn id="197" dur="500"/>
                                        <p:tgtEl>
                                          <p:spTgt spid="389"/>
                                        </p:tgtEl>
                                      </p:cBhvr>
                                    </p:animEffect>
                                    <p:set>
                                      <p:cBhvr>
                                        <p:cTn id="198" dur="1" fill="hold">
                                          <p:stCondLst>
                                            <p:cond delay="499"/>
                                          </p:stCondLst>
                                        </p:cTn>
                                        <p:tgtEl>
                                          <p:spTgt spid="389"/>
                                        </p:tgtEl>
                                        <p:attrNameLst>
                                          <p:attrName>style.visibility</p:attrName>
                                        </p:attrNameLst>
                                      </p:cBhvr>
                                      <p:to>
                                        <p:strVal val="hidden"/>
                                      </p:to>
                                    </p:set>
                                  </p:childTnLst>
                                </p:cTn>
                              </p:par>
                              <p:par>
                                <p:cTn id="199" presetID="10" presetClass="exit" presetSubtype="0" fill="hold" nodeType="withEffect">
                                  <p:stCondLst>
                                    <p:cond delay="0"/>
                                  </p:stCondLst>
                                  <p:childTnLst>
                                    <p:animEffect transition="out" filter="fade">
                                      <p:cBhvr>
                                        <p:cTn id="200" dur="500"/>
                                        <p:tgtEl>
                                          <p:spTgt spid="393"/>
                                        </p:tgtEl>
                                      </p:cBhvr>
                                    </p:animEffect>
                                    <p:set>
                                      <p:cBhvr>
                                        <p:cTn id="201" dur="1" fill="hold">
                                          <p:stCondLst>
                                            <p:cond delay="499"/>
                                          </p:stCondLst>
                                        </p:cTn>
                                        <p:tgtEl>
                                          <p:spTgt spid="393"/>
                                        </p:tgtEl>
                                        <p:attrNameLst>
                                          <p:attrName>style.visibility</p:attrName>
                                        </p:attrNameLst>
                                      </p:cBhvr>
                                      <p:to>
                                        <p:strVal val="hidden"/>
                                      </p:to>
                                    </p:set>
                                  </p:childTnLst>
                                </p:cTn>
                              </p:par>
                              <p:par>
                                <p:cTn id="202" presetID="10" presetClass="exit" presetSubtype="0" fill="hold" nodeType="withEffect">
                                  <p:stCondLst>
                                    <p:cond delay="0"/>
                                  </p:stCondLst>
                                  <p:childTnLst>
                                    <p:animEffect transition="out" filter="fade">
                                      <p:cBhvr>
                                        <p:cTn id="203" dur="500"/>
                                        <p:tgtEl>
                                          <p:spTgt spid="391"/>
                                        </p:tgtEl>
                                      </p:cBhvr>
                                    </p:animEffect>
                                    <p:set>
                                      <p:cBhvr>
                                        <p:cTn id="204" dur="1" fill="hold">
                                          <p:stCondLst>
                                            <p:cond delay="499"/>
                                          </p:stCondLst>
                                        </p:cTn>
                                        <p:tgtEl>
                                          <p:spTgt spid="391"/>
                                        </p:tgtEl>
                                        <p:attrNameLst>
                                          <p:attrName>style.visibility</p:attrName>
                                        </p:attrNameLst>
                                      </p:cBhvr>
                                      <p:to>
                                        <p:strVal val="hidden"/>
                                      </p:to>
                                    </p:set>
                                  </p:childTnLst>
                                </p:cTn>
                              </p:par>
                              <p:par>
                                <p:cTn id="205" presetID="10" presetClass="exit" presetSubtype="0" fill="hold" nodeType="withEffect">
                                  <p:stCondLst>
                                    <p:cond delay="0"/>
                                  </p:stCondLst>
                                  <p:childTnLst>
                                    <p:animEffect transition="out" filter="fade">
                                      <p:cBhvr>
                                        <p:cTn id="206" dur="500"/>
                                        <p:tgtEl>
                                          <p:spTgt spid="409"/>
                                        </p:tgtEl>
                                      </p:cBhvr>
                                    </p:animEffect>
                                    <p:set>
                                      <p:cBhvr>
                                        <p:cTn id="207" dur="1" fill="hold">
                                          <p:stCondLst>
                                            <p:cond delay="499"/>
                                          </p:stCondLst>
                                        </p:cTn>
                                        <p:tgtEl>
                                          <p:spTgt spid="409"/>
                                        </p:tgtEl>
                                        <p:attrNameLst>
                                          <p:attrName>style.visibility</p:attrName>
                                        </p:attrNameLst>
                                      </p:cBhvr>
                                      <p:to>
                                        <p:strVal val="hidden"/>
                                      </p:to>
                                    </p:set>
                                  </p:childTnLst>
                                </p:cTn>
                              </p:par>
                              <p:par>
                                <p:cTn id="208" presetID="10" presetClass="exit" presetSubtype="0" fill="hold" nodeType="withEffect">
                                  <p:stCondLst>
                                    <p:cond delay="0"/>
                                  </p:stCondLst>
                                  <p:childTnLst>
                                    <p:animEffect transition="out" filter="fade">
                                      <p:cBhvr>
                                        <p:cTn id="209" dur="500"/>
                                        <p:tgtEl>
                                          <p:spTgt spid="394"/>
                                        </p:tgtEl>
                                      </p:cBhvr>
                                    </p:animEffect>
                                    <p:set>
                                      <p:cBhvr>
                                        <p:cTn id="210" dur="1" fill="hold">
                                          <p:stCondLst>
                                            <p:cond delay="499"/>
                                          </p:stCondLst>
                                        </p:cTn>
                                        <p:tgtEl>
                                          <p:spTgt spid="394"/>
                                        </p:tgtEl>
                                        <p:attrNameLst>
                                          <p:attrName>style.visibility</p:attrName>
                                        </p:attrNameLst>
                                      </p:cBhvr>
                                      <p:to>
                                        <p:strVal val="hidden"/>
                                      </p:to>
                                    </p:set>
                                  </p:childTnLst>
                                </p:cTn>
                              </p:par>
                              <p:par>
                                <p:cTn id="211" presetID="10" presetClass="exit" presetSubtype="0" fill="hold" grpId="1" nodeType="withEffect">
                                  <p:stCondLst>
                                    <p:cond delay="0"/>
                                  </p:stCondLst>
                                  <p:childTnLst>
                                    <p:animEffect transition="out" filter="fade">
                                      <p:cBhvr>
                                        <p:cTn id="212" dur="500"/>
                                        <p:tgtEl>
                                          <p:spTgt spid="284"/>
                                        </p:tgtEl>
                                      </p:cBhvr>
                                    </p:animEffect>
                                    <p:set>
                                      <p:cBhvr>
                                        <p:cTn id="213" dur="1" fill="hold">
                                          <p:stCondLst>
                                            <p:cond delay="499"/>
                                          </p:stCondLst>
                                        </p:cTn>
                                        <p:tgtEl>
                                          <p:spTgt spid="284"/>
                                        </p:tgtEl>
                                        <p:attrNameLst>
                                          <p:attrName>style.visibility</p:attrName>
                                        </p:attrNameLst>
                                      </p:cBhvr>
                                      <p:to>
                                        <p:strVal val="hidden"/>
                                      </p:to>
                                    </p:set>
                                  </p:childTnLst>
                                </p:cTn>
                              </p:par>
                            </p:childTnLst>
                          </p:cTn>
                        </p:par>
                        <p:par>
                          <p:cTn id="214" fill="hold">
                            <p:stCondLst>
                              <p:cond delay="500"/>
                            </p:stCondLst>
                            <p:childTnLst>
                              <p:par>
                                <p:cTn id="215" presetID="10" presetClass="entr" presetSubtype="0" fill="hold" grpId="0" nodeType="afterEffect">
                                  <p:stCondLst>
                                    <p:cond delay="0"/>
                                  </p:stCondLst>
                                  <p:childTnLst>
                                    <p:set>
                                      <p:cBhvr>
                                        <p:cTn id="216" dur="1" fill="hold">
                                          <p:stCondLst>
                                            <p:cond delay="0"/>
                                          </p:stCondLst>
                                        </p:cTn>
                                        <p:tgtEl>
                                          <p:spTgt spid="399"/>
                                        </p:tgtEl>
                                        <p:attrNameLst>
                                          <p:attrName>style.visibility</p:attrName>
                                        </p:attrNameLst>
                                      </p:cBhvr>
                                      <p:to>
                                        <p:strVal val="visible"/>
                                      </p:to>
                                    </p:set>
                                    <p:animEffect transition="in" filter="fade">
                                      <p:cBhvr>
                                        <p:cTn id="217" dur="500"/>
                                        <p:tgtEl>
                                          <p:spTgt spid="399"/>
                                        </p:tgtEl>
                                      </p:cBhvr>
                                    </p:animEffect>
                                  </p:childTnLst>
                                </p:cTn>
                              </p:par>
                            </p:childTnLst>
                          </p:cTn>
                        </p:par>
                        <p:par>
                          <p:cTn id="218" fill="hold">
                            <p:stCondLst>
                              <p:cond delay="1000"/>
                            </p:stCondLst>
                            <p:childTnLst>
                              <p:par>
                                <p:cTn id="219" presetID="10" presetClass="entr" presetSubtype="0" fill="hold" grpId="0" nodeType="afterEffect">
                                  <p:stCondLst>
                                    <p:cond delay="0"/>
                                  </p:stCondLst>
                                  <p:childTnLst>
                                    <p:set>
                                      <p:cBhvr>
                                        <p:cTn id="220" dur="1" fill="hold">
                                          <p:stCondLst>
                                            <p:cond delay="0"/>
                                          </p:stCondLst>
                                        </p:cTn>
                                        <p:tgtEl>
                                          <p:spTgt spid="332"/>
                                        </p:tgtEl>
                                        <p:attrNameLst>
                                          <p:attrName>style.visibility</p:attrName>
                                        </p:attrNameLst>
                                      </p:cBhvr>
                                      <p:to>
                                        <p:strVal val="visible"/>
                                      </p:to>
                                    </p:set>
                                    <p:animEffect transition="in" filter="fade">
                                      <p:cBhvr>
                                        <p:cTn id="221" dur="500"/>
                                        <p:tgtEl>
                                          <p:spTgt spid="332"/>
                                        </p:tgtEl>
                                      </p:cBhvr>
                                    </p:animEffect>
                                  </p:childTnLst>
                                </p:cTn>
                              </p:par>
                            </p:childTnLst>
                          </p:cTn>
                        </p:par>
                        <p:par>
                          <p:cTn id="222" fill="hold">
                            <p:stCondLst>
                              <p:cond delay="1500"/>
                            </p:stCondLst>
                            <p:childTnLst>
                              <p:par>
                                <p:cTn id="223" presetID="10" presetClass="entr" presetSubtype="0" fill="hold" grpId="0" nodeType="afterEffect">
                                  <p:stCondLst>
                                    <p:cond delay="0"/>
                                  </p:stCondLst>
                                  <p:childTnLst>
                                    <p:set>
                                      <p:cBhvr>
                                        <p:cTn id="224" dur="1" fill="hold">
                                          <p:stCondLst>
                                            <p:cond delay="0"/>
                                          </p:stCondLst>
                                        </p:cTn>
                                        <p:tgtEl>
                                          <p:spTgt spid="397"/>
                                        </p:tgtEl>
                                        <p:attrNameLst>
                                          <p:attrName>style.visibility</p:attrName>
                                        </p:attrNameLst>
                                      </p:cBhvr>
                                      <p:to>
                                        <p:strVal val="visible"/>
                                      </p:to>
                                    </p:set>
                                    <p:animEffect transition="in" filter="fade">
                                      <p:cBhvr>
                                        <p:cTn id="225" dur="500"/>
                                        <p:tgtEl>
                                          <p:spTgt spid="397"/>
                                        </p:tgtEl>
                                      </p:cBhvr>
                                    </p:animEffect>
                                  </p:childTnLst>
                                </p:cTn>
                              </p:par>
                            </p:childTnLst>
                          </p:cTn>
                        </p:par>
                        <p:par>
                          <p:cTn id="226" fill="hold">
                            <p:stCondLst>
                              <p:cond delay="2000"/>
                            </p:stCondLst>
                            <p:childTnLst>
                              <p:par>
                                <p:cTn id="227" presetID="10" presetClass="entr" presetSubtype="0" fill="hold" grpId="0" nodeType="afterEffect">
                                  <p:stCondLst>
                                    <p:cond delay="0"/>
                                  </p:stCondLst>
                                  <p:childTnLst>
                                    <p:set>
                                      <p:cBhvr>
                                        <p:cTn id="228" dur="1" fill="hold">
                                          <p:stCondLst>
                                            <p:cond delay="0"/>
                                          </p:stCondLst>
                                        </p:cTn>
                                        <p:tgtEl>
                                          <p:spTgt spid="333"/>
                                        </p:tgtEl>
                                        <p:attrNameLst>
                                          <p:attrName>style.visibility</p:attrName>
                                        </p:attrNameLst>
                                      </p:cBhvr>
                                      <p:to>
                                        <p:strVal val="visible"/>
                                      </p:to>
                                    </p:set>
                                    <p:animEffect transition="in" filter="fade">
                                      <p:cBhvr>
                                        <p:cTn id="229" dur="500"/>
                                        <p:tgtEl>
                                          <p:spTgt spid="333"/>
                                        </p:tgtEl>
                                      </p:cBhvr>
                                    </p:animEffect>
                                  </p:childTnLst>
                                </p:cTn>
                              </p:par>
                            </p:childTnLst>
                          </p:cTn>
                        </p:par>
                        <p:par>
                          <p:cTn id="230" fill="hold">
                            <p:stCondLst>
                              <p:cond delay="2500"/>
                            </p:stCondLst>
                            <p:childTnLst>
                              <p:par>
                                <p:cTn id="231" presetID="10" presetClass="entr" presetSubtype="0" fill="hold" grpId="0" nodeType="afterEffect">
                                  <p:stCondLst>
                                    <p:cond delay="0"/>
                                  </p:stCondLst>
                                  <p:childTnLst>
                                    <p:set>
                                      <p:cBhvr>
                                        <p:cTn id="232" dur="1" fill="hold">
                                          <p:stCondLst>
                                            <p:cond delay="0"/>
                                          </p:stCondLst>
                                        </p:cTn>
                                        <p:tgtEl>
                                          <p:spTgt spid="398"/>
                                        </p:tgtEl>
                                        <p:attrNameLst>
                                          <p:attrName>style.visibility</p:attrName>
                                        </p:attrNameLst>
                                      </p:cBhvr>
                                      <p:to>
                                        <p:strVal val="visible"/>
                                      </p:to>
                                    </p:set>
                                    <p:animEffect transition="in" filter="fade">
                                      <p:cBhvr>
                                        <p:cTn id="233" dur="500"/>
                                        <p:tgtEl>
                                          <p:spTgt spid="398"/>
                                        </p:tgtEl>
                                      </p:cBhvr>
                                    </p:animEffect>
                                  </p:childTnLst>
                                </p:cTn>
                              </p:par>
                            </p:childTnLst>
                          </p:cTn>
                        </p:par>
                        <p:par>
                          <p:cTn id="234" fill="hold">
                            <p:stCondLst>
                              <p:cond delay="3000"/>
                            </p:stCondLst>
                            <p:childTnLst>
                              <p:par>
                                <p:cTn id="235" presetID="10" presetClass="entr" presetSubtype="0" fill="hold" nodeType="afterEffect">
                                  <p:stCondLst>
                                    <p:cond delay="0"/>
                                  </p:stCondLst>
                                  <p:childTnLst>
                                    <p:set>
                                      <p:cBhvr>
                                        <p:cTn id="236" dur="1" fill="hold">
                                          <p:stCondLst>
                                            <p:cond delay="0"/>
                                          </p:stCondLst>
                                        </p:cTn>
                                        <p:tgtEl>
                                          <p:spTgt spid="427"/>
                                        </p:tgtEl>
                                        <p:attrNameLst>
                                          <p:attrName>style.visibility</p:attrName>
                                        </p:attrNameLst>
                                      </p:cBhvr>
                                      <p:to>
                                        <p:strVal val="visible"/>
                                      </p:to>
                                    </p:set>
                                    <p:animEffect transition="in" filter="fade">
                                      <p:cBhvr>
                                        <p:cTn id="237" dur="500"/>
                                        <p:tgtEl>
                                          <p:spTgt spid="427"/>
                                        </p:tgtEl>
                                      </p:cBhvr>
                                    </p:animEffect>
                                  </p:childTnLst>
                                </p:cTn>
                              </p:par>
                              <p:par>
                                <p:cTn id="238" presetID="10" presetClass="entr" presetSubtype="0" fill="hold" grpId="0" nodeType="withEffect">
                                  <p:stCondLst>
                                    <p:cond delay="0"/>
                                  </p:stCondLst>
                                  <p:childTnLst>
                                    <p:set>
                                      <p:cBhvr>
                                        <p:cTn id="239" dur="1" fill="hold">
                                          <p:stCondLst>
                                            <p:cond delay="0"/>
                                          </p:stCondLst>
                                        </p:cTn>
                                        <p:tgtEl>
                                          <p:spTgt spid="423"/>
                                        </p:tgtEl>
                                        <p:attrNameLst>
                                          <p:attrName>style.visibility</p:attrName>
                                        </p:attrNameLst>
                                      </p:cBhvr>
                                      <p:to>
                                        <p:strVal val="visible"/>
                                      </p:to>
                                    </p:set>
                                    <p:animEffect transition="in" filter="fade">
                                      <p:cBhvr>
                                        <p:cTn id="240" dur="500"/>
                                        <p:tgtEl>
                                          <p:spTgt spid="423"/>
                                        </p:tgtEl>
                                      </p:cBhvr>
                                    </p:animEffect>
                                  </p:childTnLst>
                                </p:cTn>
                              </p:par>
                              <p:par>
                                <p:cTn id="241" presetID="10" presetClass="entr" presetSubtype="0" fill="hold" nodeType="withEffect">
                                  <p:stCondLst>
                                    <p:cond delay="0"/>
                                  </p:stCondLst>
                                  <p:childTnLst>
                                    <p:set>
                                      <p:cBhvr>
                                        <p:cTn id="242" dur="1" fill="hold">
                                          <p:stCondLst>
                                            <p:cond delay="0"/>
                                          </p:stCondLst>
                                        </p:cTn>
                                        <p:tgtEl>
                                          <p:spTgt spid="485"/>
                                        </p:tgtEl>
                                        <p:attrNameLst>
                                          <p:attrName>style.visibility</p:attrName>
                                        </p:attrNameLst>
                                      </p:cBhvr>
                                      <p:to>
                                        <p:strVal val="visible"/>
                                      </p:to>
                                    </p:set>
                                    <p:animEffect transition="in" filter="fade">
                                      <p:cBhvr>
                                        <p:cTn id="243" dur="500"/>
                                        <p:tgtEl>
                                          <p:spTgt spid="485"/>
                                        </p:tgtEl>
                                      </p:cBhvr>
                                    </p:animEffect>
                                  </p:childTnLst>
                                </p:cTn>
                              </p:par>
                              <p:par>
                                <p:cTn id="244" presetID="10" presetClass="entr" presetSubtype="0" fill="hold" nodeType="withEffect">
                                  <p:stCondLst>
                                    <p:cond delay="0"/>
                                  </p:stCondLst>
                                  <p:childTnLst>
                                    <p:set>
                                      <p:cBhvr>
                                        <p:cTn id="245" dur="1" fill="hold">
                                          <p:stCondLst>
                                            <p:cond delay="0"/>
                                          </p:stCondLst>
                                        </p:cTn>
                                        <p:tgtEl>
                                          <p:spTgt spid="414"/>
                                        </p:tgtEl>
                                        <p:attrNameLst>
                                          <p:attrName>style.visibility</p:attrName>
                                        </p:attrNameLst>
                                      </p:cBhvr>
                                      <p:to>
                                        <p:strVal val="visible"/>
                                      </p:to>
                                    </p:set>
                                    <p:animEffect transition="in" filter="fade">
                                      <p:cBhvr>
                                        <p:cTn id="246" dur="500"/>
                                        <p:tgtEl>
                                          <p:spTgt spid="414"/>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415"/>
                                        </p:tgtEl>
                                        <p:attrNameLst>
                                          <p:attrName>style.visibility</p:attrName>
                                        </p:attrNameLst>
                                      </p:cBhvr>
                                      <p:to>
                                        <p:strVal val="visible"/>
                                      </p:to>
                                    </p:set>
                                    <p:animEffect transition="in" filter="fade">
                                      <p:cBhvr>
                                        <p:cTn id="249" dur="500"/>
                                        <p:tgtEl>
                                          <p:spTgt spid="415"/>
                                        </p:tgtEl>
                                      </p:cBhvr>
                                    </p:animEffect>
                                  </p:childTnLst>
                                </p:cTn>
                              </p:par>
                              <p:par>
                                <p:cTn id="250" presetID="10" presetClass="entr" presetSubtype="0" fill="hold" nodeType="withEffect">
                                  <p:stCondLst>
                                    <p:cond delay="0"/>
                                  </p:stCondLst>
                                  <p:childTnLst>
                                    <p:set>
                                      <p:cBhvr>
                                        <p:cTn id="251" dur="1" fill="hold">
                                          <p:stCondLst>
                                            <p:cond delay="0"/>
                                          </p:stCondLst>
                                        </p:cTn>
                                        <p:tgtEl>
                                          <p:spTgt spid="488"/>
                                        </p:tgtEl>
                                        <p:attrNameLst>
                                          <p:attrName>style.visibility</p:attrName>
                                        </p:attrNameLst>
                                      </p:cBhvr>
                                      <p:to>
                                        <p:strVal val="visible"/>
                                      </p:to>
                                    </p:set>
                                    <p:animEffect transition="in" filter="fade">
                                      <p:cBhvr>
                                        <p:cTn id="252" dur="500"/>
                                        <p:tgtEl>
                                          <p:spTgt spid="488"/>
                                        </p:tgtEl>
                                      </p:cBhvr>
                                    </p:animEffect>
                                  </p:childTnLst>
                                </p:cTn>
                              </p:par>
                            </p:childTnLst>
                          </p:cTn>
                        </p:par>
                      </p:childTnLst>
                    </p:cTn>
                  </p:par>
                  <p:par>
                    <p:cTn id="253" fill="hold">
                      <p:stCondLst>
                        <p:cond delay="indefinite"/>
                      </p:stCondLst>
                      <p:childTnLst>
                        <p:par>
                          <p:cTn id="254" fill="hold">
                            <p:stCondLst>
                              <p:cond delay="0"/>
                            </p:stCondLst>
                            <p:childTnLst>
                              <p:par>
                                <p:cTn id="255" presetID="10" presetClass="exit" presetSubtype="0" fill="hold" nodeType="clickEffect">
                                  <p:stCondLst>
                                    <p:cond delay="0"/>
                                  </p:stCondLst>
                                  <p:childTnLst>
                                    <p:animEffect transition="out" filter="fade">
                                      <p:cBhvr>
                                        <p:cTn id="256" dur="500"/>
                                        <p:tgtEl>
                                          <p:spTgt spid="485"/>
                                        </p:tgtEl>
                                      </p:cBhvr>
                                    </p:animEffect>
                                    <p:set>
                                      <p:cBhvr>
                                        <p:cTn id="257" dur="1" fill="hold">
                                          <p:stCondLst>
                                            <p:cond delay="499"/>
                                          </p:stCondLst>
                                        </p:cTn>
                                        <p:tgtEl>
                                          <p:spTgt spid="485"/>
                                        </p:tgtEl>
                                        <p:attrNameLst>
                                          <p:attrName>style.visibility</p:attrName>
                                        </p:attrNameLst>
                                      </p:cBhvr>
                                      <p:to>
                                        <p:strVal val="hidden"/>
                                      </p:to>
                                    </p:set>
                                  </p:childTnLst>
                                </p:cTn>
                              </p:par>
                              <p:par>
                                <p:cTn id="258" presetID="10" presetClass="exit" presetSubtype="0" fill="hold" grpId="1" nodeType="withEffect">
                                  <p:stCondLst>
                                    <p:cond delay="0"/>
                                  </p:stCondLst>
                                  <p:childTnLst>
                                    <p:animEffect transition="out" filter="fade">
                                      <p:cBhvr>
                                        <p:cTn id="259" dur="500"/>
                                        <p:tgtEl>
                                          <p:spTgt spid="415"/>
                                        </p:tgtEl>
                                      </p:cBhvr>
                                    </p:animEffect>
                                    <p:set>
                                      <p:cBhvr>
                                        <p:cTn id="260" dur="1" fill="hold">
                                          <p:stCondLst>
                                            <p:cond delay="499"/>
                                          </p:stCondLst>
                                        </p:cTn>
                                        <p:tgtEl>
                                          <p:spTgt spid="415"/>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488"/>
                                        </p:tgtEl>
                                      </p:cBhvr>
                                    </p:animEffect>
                                    <p:set>
                                      <p:cBhvr>
                                        <p:cTn id="263" dur="1" fill="hold">
                                          <p:stCondLst>
                                            <p:cond delay="499"/>
                                          </p:stCondLst>
                                        </p:cTn>
                                        <p:tgtEl>
                                          <p:spTgt spid="488"/>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414"/>
                                        </p:tgtEl>
                                      </p:cBhvr>
                                    </p:animEffect>
                                    <p:set>
                                      <p:cBhvr>
                                        <p:cTn id="266" dur="1" fill="hold">
                                          <p:stCondLst>
                                            <p:cond delay="499"/>
                                          </p:stCondLst>
                                        </p:cTn>
                                        <p:tgtEl>
                                          <p:spTgt spid="414"/>
                                        </p:tgtEl>
                                        <p:attrNameLst>
                                          <p:attrName>style.visibility</p:attrName>
                                        </p:attrNameLst>
                                      </p:cBhvr>
                                      <p:to>
                                        <p:strVal val="hidden"/>
                                      </p:to>
                                    </p:set>
                                  </p:childTnLst>
                                </p:cTn>
                              </p:par>
                            </p:childTnLst>
                          </p:cTn>
                        </p:par>
                        <p:par>
                          <p:cTn id="267" fill="hold">
                            <p:stCondLst>
                              <p:cond delay="500"/>
                            </p:stCondLst>
                            <p:childTnLst>
                              <p:par>
                                <p:cTn id="268" presetID="10" presetClass="entr" presetSubtype="0" fill="hold" grpId="0" nodeType="afterEffect">
                                  <p:stCondLst>
                                    <p:cond delay="0"/>
                                  </p:stCondLst>
                                  <p:childTnLst>
                                    <p:set>
                                      <p:cBhvr>
                                        <p:cTn id="269" dur="1" fill="hold">
                                          <p:stCondLst>
                                            <p:cond delay="0"/>
                                          </p:stCondLst>
                                        </p:cTn>
                                        <p:tgtEl>
                                          <p:spTgt spid="336"/>
                                        </p:tgtEl>
                                        <p:attrNameLst>
                                          <p:attrName>style.visibility</p:attrName>
                                        </p:attrNameLst>
                                      </p:cBhvr>
                                      <p:to>
                                        <p:strVal val="visible"/>
                                      </p:to>
                                    </p:set>
                                    <p:animEffect transition="in" filter="fade">
                                      <p:cBhvr>
                                        <p:cTn id="270" dur="500"/>
                                        <p:tgtEl>
                                          <p:spTgt spid="336"/>
                                        </p:tgtEl>
                                      </p:cBhvr>
                                    </p:animEffect>
                                  </p:childTnLst>
                                </p:cTn>
                              </p:par>
                            </p:childTnLst>
                          </p:cTn>
                        </p:par>
                        <p:par>
                          <p:cTn id="271" fill="hold">
                            <p:stCondLst>
                              <p:cond delay="1000"/>
                            </p:stCondLst>
                            <p:childTnLst>
                              <p:par>
                                <p:cTn id="272" presetID="10" presetClass="entr" presetSubtype="0" fill="hold" grpId="0" nodeType="afterEffect">
                                  <p:stCondLst>
                                    <p:cond delay="0"/>
                                  </p:stCondLst>
                                  <p:childTnLst>
                                    <p:set>
                                      <p:cBhvr>
                                        <p:cTn id="273" dur="1" fill="hold">
                                          <p:stCondLst>
                                            <p:cond delay="0"/>
                                          </p:stCondLst>
                                        </p:cTn>
                                        <p:tgtEl>
                                          <p:spTgt spid="334"/>
                                        </p:tgtEl>
                                        <p:attrNameLst>
                                          <p:attrName>style.visibility</p:attrName>
                                        </p:attrNameLst>
                                      </p:cBhvr>
                                      <p:to>
                                        <p:strVal val="visible"/>
                                      </p:to>
                                    </p:set>
                                    <p:animEffect transition="in" filter="fade">
                                      <p:cBhvr>
                                        <p:cTn id="274" dur="500"/>
                                        <p:tgtEl>
                                          <p:spTgt spid="334"/>
                                        </p:tgtEl>
                                      </p:cBhvr>
                                    </p:animEffect>
                                  </p:childTnLst>
                                </p:cTn>
                              </p:par>
                            </p:childTnLst>
                          </p:cTn>
                        </p:par>
                        <p:par>
                          <p:cTn id="275" fill="hold">
                            <p:stCondLst>
                              <p:cond delay="1500"/>
                            </p:stCondLst>
                            <p:childTnLst>
                              <p:par>
                                <p:cTn id="276" presetID="10" presetClass="entr" presetSubtype="0" fill="hold" grpId="0" nodeType="afterEffect">
                                  <p:stCondLst>
                                    <p:cond delay="500"/>
                                  </p:stCondLst>
                                  <p:childTnLst>
                                    <p:set>
                                      <p:cBhvr>
                                        <p:cTn id="277" dur="1" fill="hold">
                                          <p:stCondLst>
                                            <p:cond delay="0"/>
                                          </p:stCondLst>
                                        </p:cTn>
                                        <p:tgtEl>
                                          <p:spTgt spid="335"/>
                                        </p:tgtEl>
                                        <p:attrNameLst>
                                          <p:attrName>style.visibility</p:attrName>
                                        </p:attrNameLst>
                                      </p:cBhvr>
                                      <p:to>
                                        <p:strVal val="visible"/>
                                      </p:to>
                                    </p:set>
                                    <p:animEffect transition="in" filter="fade">
                                      <p:cBhvr>
                                        <p:cTn id="278" dur="500"/>
                                        <p:tgtEl>
                                          <p:spTgt spid="335"/>
                                        </p:tgtEl>
                                      </p:cBhvr>
                                    </p:animEffect>
                                  </p:childTnLst>
                                </p:cTn>
                              </p:par>
                            </p:childTnLst>
                          </p:cTn>
                        </p:par>
                        <p:par>
                          <p:cTn id="279" fill="hold">
                            <p:stCondLst>
                              <p:cond delay="2500"/>
                            </p:stCondLst>
                            <p:childTnLst>
                              <p:par>
                                <p:cTn id="280" presetID="10" presetClass="entr" presetSubtype="0" fill="hold" nodeType="afterEffect">
                                  <p:stCondLst>
                                    <p:cond delay="0"/>
                                  </p:stCondLst>
                                  <p:childTnLst>
                                    <p:set>
                                      <p:cBhvr>
                                        <p:cTn id="281" dur="1" fill="hold">
                                          <p:stCondLst>
                                            <p:cond delay="0"/>
                                          </p:stCondLst>
                                        </p:cTn>
                                        <p:tgtEl>
                                          <p:spTgt spid="426"/>
                                        </p:tgtEl>
                                        <p:attrNameLst>
                                          <p:attrName>style.visibility</p:attrName>
                                        </p:attrNameLst>
                                      </p:cBhvr>
                                      <p:to>
                                        <p:strVal val="visible"/>
                                      </p:to>
                                    </p:set>
                                    <p:animEffect transition="in" filter="fade">
                                      <p:cBhvr>
                                        <p:cTn id="282" dur="500"/>
                                        <p:tgtEl>
                                          <p:spTgt spid="426"/>
                                        </p:tgtEl>
                                      </p:cBhvr>
                                    </p:animEffect>
                                  </p:childTnLst>
                                </p:cTn>
                              </p:par>
                              <p:par>
                                <p:cTn id="283" presetID="10" presetClass="entr" presetSubtype="0" fill="hold" grpId="0" nodeType="withEffect">
                                  <p:stCondLst>
                                    <p:cond delay="0"/>
                                  </p:stCondLst>
                                  <p:childTnLst>
                                    <p:set>
                                      <p:cBhvr>
                                        <p:cTn id="284" dur="1" fill="hold">
                                          <p:stCondLst>
                                            <p:cond delay="0"/>
                                          </p:stCondLst>
                                        </p:cTn>
                                        <p:tgtEl>
                                          <p:spTgt spid="424"/>
                                        </p:tgtEl>
                                        <p:attrNameLst>
                                          <p:attrName>style.visibility</p:attrName>
                                        </p:attrNameLst>
                                      </p:cBhvr>
                                      <p:to>
                                        <p:strVal val="visible"/>
                                      </p:to>
                                    </p:set>
                                    <p:animEffect transition="in" filter="fade">
                                      <p:cBhvr>
                                        <p:cTn id="285" dur="500"/>
                                        <p:tgtEl>
                                          <p:spTgt spid="424"/>
                                        </p:tgtEl>
                                      </p:cBhvr>
                                    </p:animEffect>
                                  </p:childTnLst>
                                </p:cTn>
                              </p:par>
                            </p:childTnLst>
                          </p:cTn>
                        </p:par>
                      </p:childTnLst>
                    </p:cTn>
                  </p:par>
                  <p:par>
                    <p:cTn id="286" fill="hold">
                      <p:stCondLst>
                        <p:cond delay="indefinite"/>
                      </p:stCondLst>
                      <p:childTnLst>
                        <p:par>
                          <p:cTn id="287" fill="hold">
                            <p:stCondLst>
                              <p:cond delay="0"/>
                            </p:stCondLst>
                            <p:childTnLst>
                              <p:par>
                                <p:cTn id="288" presetID="10" presetClass="entr" presetSubtype="0" fill="hold" grpId="0" nodeType="clickEffect">
                                  <p:stCondLst>
                                    <p:cond delay="0"/>
                                  </p:stCondLst>
                                  <p:childTnLst>
                                    <p:set>
                                      <p:cBhvr>
                                        <p:cTn id="289" dur="1" fill="hold">
                                          <p:stCondLst>
                                            <p:cond delay="0"/>
                                          </p:stCondLst>
                                        </p:cTn>
                                        <p:tgtEl>
                                          <p:spTgt spid="384"/>
                                        </p:tgtEl>
                                        <p:attrNameLst>
                                          <p:attrName>style.visibility</p:attrName>
                                        </p:attrNameLst>
                                      </p:cBhvr>
                                      <p:to>
                                        <p:strVal val="visible"/>
                                      </p:to>
                                    </p:set>
                                    <p:animEffect transition="in" filter="fade">
                                      <p:cBhvr>
                                        <p:cTn id="290" dur="500"/>
                                        <p:tgtEl>
                                          <p:spTgt spid="384"/>
                                        </p:tgtEl>
                                      </p:cBhvr>
                                    </p:animEffect>
                                  </p:childTnLst>
                                </p:cTn>
                              </p:par>
                            </p:childTnLst>
                          </p:cTn>
                        </p:par>
                        <p:par>
                          <p:cTn id="291" fill="hold">
                            <p:stCondLst>
                              <p:cond delay="500"/>
                            </p:stCondLst>
                            <p:childTnLst>
                              <p:par>
                                <p:cTn id="292" presetID="10" presetClass="entr" presetSubtype="0" fill="hold" grpId="0" nodeType="afterEffect">
                                  <p:stCondLst>
                                    <p:cond delay="0"/>
                                  </p:stCondLst>
                                  <p:childTnLst>
                                    <p:set>
                                      <p:cBhvr>
                                        <p:cTn id="293" dur="1" fill="hold">
                                          <p:stCondLst>
                                            <p:cond delay="0"/>
                                          </p:stCondLst>
                                        </p:cTn>
                                        <p:tgtEl>
                                          <p:spTgt spid="380"/>
                                        </p:tgtEl>
                                        <p:attrNameLst>
                                          <p:attrName>style.visibility</p:attrName>
                                        </p:attrNameLst>
                                      </p:cBhvr>
                                      <p:to>
                                        <p:strVal val="visible"/>
                                      </p:to>
                                    </p:set>
                                    <p:animEffect transition="in" filter="fade">
                                      <p:cBhvr>
                                        <p:cTn id="294" dur="500"/>
                                        <p:tgtEl>
                                          <p:spTgt spid="380"/>
                                        </p:tgtEl>
                                      </p:cBhvr>
                                    </p:animEffect>
                                  </p:childTnLst>
                                </p:cTn>
                              </p:par>
                            </p:childTnLst>
                          </p:cTn>
                        </p:par>
                        <p:par>
                          <p:cTn id="295" fill="hold">
                            <p:stCondLst>
                              <p:cond delay="1000"/>
                            </p:stCondLst>
                            <p:childTnLst>
                              <p:par>
                                <p:cTn id="296" presetID="10" presetClass="entr" presetSubtype="0" fill="hold" grpId="0" nodeType="afterEffect">
                                  <p:stCondLst>
                                    <p:cond delay="0"/>
                                  </p:stCondLst>
                                  <p:childTnLst>
                                    <p:set>
                                      <p:cBhvr>
                                        <p:cTn id="297" dur="1" fill="hold">
                                          <p:stCondLst>
                                            <p:cond delay="0"/>
                                          </p:stCondLst>
                                        </p:cTn>
                                        <p:tgtEl>
                                          <p:spTgt spid="382"/>
                                        </p:tgtEl>
                                        <p:attrNameLst>
                                          <p:attrName>style.visibility</p:attrName>
                                        </p:attrNameLst>
                                      </p:cBhvr>
                                      <p:to>
                                        <p:strVal val="visible"/>
                                      </p:to>
                                    </p:set>
                                    <p:animEffect transition="in" filter="fade">
                                      <p:cBhvr>
                                        <p:cTn id="298" dur="500"/>
                                        <p:tgtEl>
                                          <p:spTgt spid="382"/>
                                        </p:tgtEl>
                                      </p:cBhvr>
                                    </p:animEffect>
                                  </p:childTnLst>
                                </p:cTn>
                              </p:par>
                            </p:childTnLst>
                          </p:cTn>
                        </p:par>
                        <p:par>
                          <p:cTn id="299" fill="hold">
                            <p:stCondLst>
                              <p:cond delay="1500"/>
                            </p:stCondLst>
                            <p:childTnLst>
                              <p:par>
                                <p:cTn id="300" presetID="10" presetClass="entr" presetSubtype="0" fill="hold" grpId="0" nodeType="afterEffect">
                                  <p:stCondLst>
                                    <p:cond delay="0"/>
                                  </p:stCondLst>
                                  <p:childTnLst>
                                    <p:set>
                                      <p:cBhvr>
                                        <p:cTn id="301" dur="1" fill="hold">
                                          <p:stCondLst>
                                            <p:cond delay="0"/>
                                          </p:stCondLst>
                                        </p:cTn>
                                        <p:tgtEl>
                                          <p:spTgt spid="381"/>
                                        </p:tgtEl>
                                        <p:attrNameLst>
                                          <p:attrName>style.visibility</p:attrName>
                                        </p:attrNameLst>
                                      </p:cBhvr>
                                      <p:to>
                                        <p:strVal val="visible"/>
                                      </p:to>
                                    </p:set>
                                    <p:animEffect transition="in" filter="fade">
                                      <p:cBhvr>
                                        <p:cTn id="302" dur="500"/>
                                        <p:tgtEl>
                                          <p:spTgt spid="381"/>
                                        </p:tgtEl>
                                      </p:cBhvr>
                                    </p:animEffect>
                                  </p:childTnLst>
                                </p:cTn>
                              </p:par>
                            </p:childTnLst>
                          </p:cTn>
                        </p:par>
                        <p:par>
                          <p:cTn id="303" fill="hold">
                            <p:stCondLst>
                              <p:cond delay="2000"/>
                            </p:stCondLst>
                            <p:childTnLst>
                              <p:par>
                                <p:cTn id="304" presetID="10" presetClass="entr" presetSubtype="0" fill="hold" grpId="0" nodeType="afterEffect">
                                  <p:stCondLst>
                                    <p:cond delay="0"/>
                                  </p:stCondLst>
                                  <p:childTnLst>
                                    <p:set>
                                      <p:cBhvr>
                                        <p:cTn id="305" dur="1" fill="hold">
                                          <p:stCondLst>
                                            <p:cond delay="0"/>
                                          </p:stCondLst>
                                        </p:cTn>
                                        <p:tgtEl>
                                          <p:spTgt spid="383"/>
                                        </p:tgtEl>
                                        <p:attrNameLst>
                                          <p:attrName>style.visibility</p:attrName>
                                        </p:attrNameLst>
                                      </p:cBhvr>
                                      <p:to>
                                        <p:strVal val="visible"/>
                                      </p:to>
                                    </p:set>
                                    <p:animEffect transition="in" filter="fade">
                                      <p:cBhvr>
                                        <p:cTn id="306" dur="500"/>
                                        <p:tgtEl>
                                          <p:spTgt spid="383"/>
                                        </p:tgtEl>
                                      </p:cBhvr>
                                    </p:animEffect>
                                  </p:childTnLst>
                                </p:cTn>
                              </p:par>
                            </p:childTnLst>
                          </p:cTn>
                        </p:par>
                        <p:par>
                          <p:cTn id="307" fill="hold">
                            <p:stCondLst>
                              <p:cond delay="2500"/>
                            </p:stCondLst>
                            <p:childTnLst>
                              <p:par>
                                <p:cTn id="308" presetID="10" presetClass="entr" presetSubtype="0" fill="hold" nodeType="afterEffect">
                                  <p:stCondLst>
                                    <p:cond delay="0"/>
                                  </p:stCondLst>
                                  <p:childTnLst>
                                    <p:set>
                                      <p:cBhvr>
                                        <p:cTn id="309" dur="1" fill="hold">
                                          <p:stCondLst>
                                            <p:cond delay="0"/>
                                          </p:stCondLst>
                                        </p:cTn>
                                        <p:tgtEl>
                                          <p:spTgt spid="428"/>
                                        </p:tgtEl>
                                        <p:attrNameLst>
                                          <p:attrName>style.visibility</p:attrName>
                                        </p:attrNameLst>
                                      </p:cBhvr>
                                      <p:to>
                                        <p:strVal val="visible"/>
                                      </p:to>
                                    </p:set>
                                    <p:animEffect transition="in" filter="fade">
                                      <p:cBhvr>
                                        <p:cTn id="310" dur="500"/>
                                        <p:tgtEl>
                                          <p:spTgt spid="428"/>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425"/>
                                        </p:tgtEl>
                                        <p:attrNameLst>
                                          <p:attrName>style.visibility</p:attrName>
                                        </p:attrNameLst>
                                      </p:cBhvr>
                                      <p:to>
                                        <p:strVal val="visible"/>
                                      </p:to>
                                    </p:set>
                                    <p:animEffect transition="in" filter="fade">
                                      <p:cBhvr>
                                        <p:cTn id="313" dur="500"/>
                                        <p:tgtEl>
                                          <p:spTgt spid="425"/>
                                        </p:tgtEl>
                                      </p:cBhvr>
                                    </p:animEffect>
                                  </p:childTnLst>
                                </p:cTn>
                              </p:par>
                              <p:par>
                                <p:cTn id="314" presetID="10" presetClass="entr" presetSubtype="0" fill="hold" nodeType="withEffect">
                                  <p:stCondLst>
                                    <p:cond delay="0"/>
                                  </p:stCondLst>
                                  <p:childTnLst>
                                    <p:set>
                                      <p:cBhvr>
                                        <p:cTn id="315" dur="1" fill="hold">
                                          <p:stCondLst>
                                            <p:cond delay="0"/>
                                          </p:stCondLst>
                                        </p:cTn>
                                        <p:tgtEl>
                                          <p:spTgt spid="491"/>
                                        </p:tgtEl>
                                        <p:attrNameLst>
                                          <p:attrName>style.visibility</p:attrName>
                                        </p:attrNameLst>
                                      </p:cBhvr>
                                      <p:to>
                                        <p:strVal val="visible"/>
                                      </p:to>
                                    </p:set>
                                    <p:animEffect transition="in" filter="fade">
                                      <p:cBhvr>
                                        <p:cTn id="316" dur="500"/>
                                        <p:tgtEl>
                                          <p:spTgt spid="491"/>
                                        </p:tgtEl>
                                      </p:cBhvr>
                                    </p:animEffect>
                                  </p:childTnLst>
                                </p:cTn>
                              </p:par>
                              <p:par>
                                <p:cTn id="317" presetID="10" presetClass="entr" presetSubtype="0" fill="hold" nodeType="withEffect">
                                  <p:stCondLst>
                                    <p:cond delay="0"/>
                                  </p:stCondLst>
                                  <p:childTnLst>
                                    <p:set>
                                      <p:cBhvr>
                                        <p:cTn id="318" dur="1" fill="hold">
                                          <p:stCondLst>
                                            <p:cond delay="0"/>
                                          </p:stCondLst>
                                        </p:cTn>
                                        <p:tgtEl>
                                          <p:spTgt spid="490"/>
                                        </p:tgtEl>
                                        <p:attrNameLst>
                                          <p:attrName>style.visibility</p:attrName>
                                        </p:attrNameLst>
                                      </p:cBhvr>
                                      <p:to>
                                        <p:strVal val="visible"/>
                                      </p:to>
                                    </p:set>
                                    <p:animEffect transition="in" filter="fade">
                                      <p:cBhvr>
                                        <p:cTn id="319" dur="500"/>
                                        <p:tgtEl>
                                          <p:spTgt spid="490"/>
                                        </p:tgtEl>
                                      </p:cBhvr>
                                    </p:animEffect>
                                  </p:childTnLst>
                                </p:cTn>
                              </p:par>
                              <p:par>
                                <p:cTn id="320" presetID="10" presetClass="entr" presetSubtype="0" fill="hold" nodeType="withEffect">
                                  <p:stCondLst>
                                    <p:cond delay="0"/>
                                  </p:stCondLst>
                                  <p:childTnLst>
                                    <p:set>
                                      <p:cBhvr>
                                        <p:cTn id="321" dur="1" fill="hold">
                                          <p:stCondLst>
                                            <p:cond delay="0"/>
                                          </p:stCondLst>
                                        </p:cTn>
                                        <p:tgtEl>
                                          <p:spTgt spid="413"/>
                                        </p:tgtEl>
                                        <p:attrNameLst>
                                          <p:attrName>style.visibility</p:attrName>
                                        </p:attrNameLst>
                                      </p:cBhvr>
                                      <p:to>
                                        <p:strVal val="visible"/>
                                      </p:to>
                                    </p:set>
                                    <p:animEffect transition="in" filter="fade">
                                      <p:cBhvr>
                                        <p:cTn id="322" dur="500"/>
                                        <p:tgtEl>
                                          <p:spTgt spid="413"/>
                                        </p:tgtEl>
                                      </p:cBhvr>
                                    </p:animEffect>
                                  </p:childTnLst>
                                </p:cTn>
                              </p:par>
                              <p:par>
                                <p:cTn id="323" presetID="10" presetClass="entr" presetSubtype="0" fill="hold" grpId="1" nodeType="withEffect">
                                  <p:stCondLst>
                                    <p:cond delay="0"/>
                                  </p:stCondLst>
                                  <p:childTnLst>
                                    <p:set>
                                      <p:cBhvr>
                                        <p:cTn id="324" dur="1" fill="hold">
                                          <p:stCondLst>
                                            <p:cond delay="0"/>
                                          </p:stCondLst>
                                        </p:cTn>
                                        <p:tgtEl>
                                          <p:spTgt spid="416"/>
                                        </p:tgtEl>
                                        <p:attrNameLst>
                                          <p:attrName>style.visibility</p:attrName>
                                        </p:attrNameLst>
                                      </p:cBhvr>
                                      <p:to>
                                        <p:strVal val="visible"/>
                                      </p:to>
                                    </p:set>
                                    <p:animEffect transition="in" filter="fade">
                                      <p:cBhvr>
                                        <p:cTn id="325" dur="500"/>
                                        <p:tgtEl>
                                          <p:spTgt spid="416"/>
                                        </p:tgtEl>
                                      </p:cBhvr>
                                    </p:animEffect>
                                  </p:childTnLst>
                                </p:cTn>
                              </p:par>
                            </p:childTnLst>
                          </p:cTn>
                        </p:par>
                      </p:childTnLst>
                    </p:cTn>
                  </p:par>
                  <p:par>
                    <p:cTn id="326" fill="hold">
                      <p:stCondLst>
                        <p:cond delay="indefinite"/>
                      </p:stCondLst>
                      <p:childTnLst>
                        <p:par>
                          <p:cTn id="327" fill="hold">
                            <p:stCondLst>
                              <p:cond delay="0"/>
                            </p:stCondLst>
                            <p:childTnLst>
                              <p:par>
                                <p:cTn id="328" presetID="10" presetClass="exit" presetSubtype="0" fill="hold" nodeType="clickEffect">
                                  <p:stCondLst>
                                    <p:cond delay="0"/>
                                  </p:stCondLst>
                                  <p:childTnLst>
                                    <p:animEffect transition="out" filter="fade">
                                      <p:cBhvr>
                                        <p:cTn id="329" dur="500"/>
                                        <p:tgtEl>
                                          <p:spTgt spid="491"/>
                                        </p:tgtEl>
                                      </p:cBhvr>
                                    </p:animEffect>
                                    <p:set>
                                      <p:cBhvr>
                                        <p:cTn id="330" dur="1" fill="hold">
                                          <p:stCondLst>
                                            <p:cond delay="499"/>
                                          </p:stCondLst>
                                        </p:cTn>
                                        <p:tgtEl>
                                          <p:spTgt spid="491"/>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490"/>
                                        </p:tgtEl>
                                      </p:cBhvr>
                                    </p:animEffect>
                                    <p:set>
                                      <p:cBhvr>
                                        <p:cTn id="333" dur="1" fill="hold">
                                          <p:stCondLst>
                                            <p:cond delay="499"/>
                                          </p:stCondLst>
                                        </p:cTn>
                                        <p:tgtEl>
                                          <p:spTgt spid="490"/>
                                        </p:tgtEl>
                                        <p:attrNameLst>
                                          <p:attrName>style.visibility</p:attrName>
                                        </p:attrNameLst>
                                      </p:cBhvr>
                                      <p:to>
                                        <p:strVal val="hidden"/>
                                      </p:to>
                                    </p:set>
                                  </p:childTnLst>
                                </p:cTn>
                              </p:par>
                              <p:par>
                                <p:cTn id="334" presetID="10" presetClass="exit" presetSubtype="0" fill="hold" nodeType="withEffect">
                                  <p:stCondLst>
                                    <p:cond delay="0"/>
                                  </p:stCondLst>
                                  <p:childTnLst>
                                    <p:animEffect transition="out" filter="fade">
                                      <p:cBhvr>
                                        <p:cTn id="335" dur="500"/>
                                        <p:tgtEl>
                                          <p:spTgt spid="413"/>
                                        </p:tgtEl>
                                      </p:cBhvr>
                                    </p:animEffect>
                                    <p:set>
                                      <p:cBhvr>
                                        <p:cTn id="336" dur="1" fill="hold">
                                          <p:stCondLst>
                                            <p:cond delay="499"/>
                                          </p:stCondLst>
                                        </p:cTn>
                                        <p:tgtEl>
                                          <p:spTgt spid="413"/>
                                        </p:tgtEl>
                                        <p:attrNameLst>
                                          <p:attrName>style.visibility</p:attrName>
                                        </p:attrNameLst>
                                      </p:cBhvr>
                                      <p:to>
                                        <p:strVal val="hidden"/>
                                      </p:to>
                                    </p:set>
                                  </p:childTnLst>
                                </p:cTn>
                              </p:par>
                              <p:par>
                                <p:cTn id="337" presetID="10" presetClass="exit" presetSubtype="0" fill="hold" grpId="0" nodeType="withEffect">
                                  <p:stCondLst>
                                    <p:cond delay="0"/>
                                  </p:stCondLst>
                                  <p:childTnLst>
                                    <p:animEffect transition="out" filter="fade">
                                      <p:cBhvr>
                                        <p:cTn id="338" dur="500"/>
                                        <p:tgtEl>
                                          <p:spTgt spid="416"/>
                                        </p:tgtEl>
                                      </p:cBhvr>
                                    </p:animEffect>
                                    <p:set>
                                      <p:cBhvr>
                                        <p:cTn id="339" dur="1" fill="hold">
                                          <p:stCondLst>
                                            <p:cond delay="499"/>
                                          </p:stCondLst>
                                        </p:cTn>
                                        <p:tgtEl>
                                          <p:spTgt spid="416"/>
                                        </p:tgtEl>
                                        <p:attrNameLst>
                                          <p:attrName>style.visibility</p:attrName>
                                        </p:attrNameLst>
                                      </p:cBhvr>
                                      <p:to>
                                        <p:strVal val="hidden"/>
                                      </p:to>
                                    </p:set>
                                  </p:childTnLst>
                                </p:cTn>
                              </p:par>
                            </p:childTnLst>
                          </p:cTn>
                        </p:par>
                        <p:par>
                          <p:cTn id="340" fill="hold">
                            <p:stCondLst>
                              <p:cond delay="500"/>
                            </p:stCondLst>
                            <p:childTnLst>
                              <p:par>
                                <p:cTn id="341" presetID="10" presetClass="entr" presetSubtype="0" fill="hold" grpId="0" nodeType="afterEffect">
                                  <p:stCondLst>
                                    <p:cond delay="0"/>
                                  </p:stCondLst>
                                  <p:childTnLst>
                                    <p:set>
                                      <p:cBhvr>
                                        <p:cTn id="342" dur="1" fill="hold">
                                          <p:stCondLst>
                                            <p:cond delay="0"/>
                                          </p:stCondLst>
                                        </p:cTn>
                                        <p:tgtEl>
                                          <p:spTgt spid="371"/>
                                        </p:tgtEl>
                                        <p:attrNameLst>
                                          <p:attrName>style.visibility</p:attrName>
                                        </p:attrNameLst>
                                      </p:cBhvr>
                                      <p:to>
                                        <p:strVal val="visible"/>
                                      </p:to>
                                    </p:set>
                                    <p:animEffect transition="in" filter="fade">
                                      <p:cBhvr>
                                        <p:cTn id="343" dur="500"/>
                                        <p:tgtEl>
                                          <p:spTgt spid="371"/>
                                        </p:tgtEl>
                                      </p:cBhvr>
                                    </p:animEffect>
                                  </p:childTnLst>
                                </p:cTn>
                              </p:par>
                              <p:par>
                                <p:cTn id="344" presetID="10" presetClass="entr" presetSubtype="0" fill="hold" nodeType="withEffect">
                                  <p:stCondLst>
                                    <p:cond delay="0"/>
                                  </p:stCondLst>
                                  <p:childTnLst>
                                    <p:set>
                                      <p:cBhvr>
                                        <p:cTn id="345" dur="1" fill="hold">
                                          <p:stCondLst>
                                            <p:cond delay="0"/>
                                          </p:stCondLst>
                                        </p:cTn>
                                        <p:tgtEl>
                                          <p:spTgt spid="311"/>
                                        </p:tgtEl>
                                        <p:attrNameLst>
                                          <p:attrName>style.visibility</p:attrName>
                                        </p:attrNameLst>
                                      </p:cBhvr>
                                      <p:to>
                                        <p:strVal val="visible"/>
                                      </p:to>
                                    </p:set>
                                    <p:animEffect transition="in" filter="fade">
                                      <p:cBhvr>
                                        <p:cTn id="346" dur="500"/>
                                        <p:tgtEl>
                                          <p:spTgt spid="311"/>
                                        </p:tgtEl>
                                      </p:cBhvr>
                                    </p:animEffect>
                                  </p:childTnLst>
                                </p:cTn>
                              </p:par>
                              <p:par>
                                <p:cTn id="347" presetID="10" presetClass="entr" presetSubtype="0" fill="hold" grpId="0" nodeType="withEffect">
                                  <p:stCondLst>
                                    <p:cond delay="0"/>
                                  </p:stCondLst>
                                  <p:childTnLst>
                                    <p:set>
                                      <p:cBhvr>
                                        <p:cTn id="348" dur="1" fill="hold">
                                          <p:stCondLst>
                                            <p:cond delay="0"/>
                                          </p:stCondLst>
                                        </p:cTn>
                                        <p:tgtEl>
                                          <p:spTgt spid="257"/>
                                        </p:tgtEl>
                                        <p:attrNameLst>
                                          <p:attrName>style.visibility</p:attrName>
                                        </p:attrNameLst>
                                      </p:cBhvr>
                                      <p:to>
                                        <p:strVal val="visible"/>
                                      </p:to>
                                    </p:set>
                                    <p:animEffect transition="in" filter="fade">
                                      <p:cBhvr>
                                        <p:cTn id="349" dur="500"/>
                                        <p:tgtEl>
                                          <p:spTgt spid="257"/>
                                        </p:tgtEl>
                                      </p:cBhvr>
                                    </p:animEffect>
                                  </p:childTnLst>
                                </p:cTn>
                              </p:par>
                              <p:par>
                                <p:cTn id="350" presetID="10" presetClass="entr" presetSubtype="0" fill="hold" grpId="0" nodeType="withEffect">
                                  <p:stCondLst>
                                    <p:cond delay="0"/>
                                  </p:stCondLst>
                                  <p:childTnLst>
                                    <p:set>
                                      <p:cBhvr>
                                        <p:cTn id="351" dur="1" fill="hold">
                                          <p:stCondLst>
                                            <p:cond delay="0"/>
                                          </p:stCondLst>
                                        </p:cTn>
                                        <p:tgtEl>
                                          <p:spTgt spid="385"/>
                                        </p:tgtEl>
                                        <p:attrNameLst>
                                          <p:attrName>style.visibility</p:attrName>
                                        </p:attrNameLst>
                                      </p:cBhvr>
                                      <p:to>
                                        <p:strVal val="visible"/>
                                      </p:to>
                                    </p:set>
                                    <p:animEffect transition="in" filter="fade">
                                      <p:cBhvr>
                                        <p:cTn id="352" dur="500"/>
                                        <p:tgtEl>
                                          <p:spTgt spid="385"/>
                                        </p:tgtEl>
                                      </p:cBhvr>
                                    </p:animEffect>
                                  </p:childTnLst>
                                </p:cTn>
                              </p:par>
                            </p:childTnLst>
                          </p:cTn>
                        </p:par>
                        <p:par>
                          <p:cTn id="353" fill="hold">
                            <p:stCondLst>
                              <p:cond delay="1000"/>
                            </p:stCondLst>
                            <p:childTnLst>
                              <p:par>
                                <p:cTn id="354" presetID="10" presetClass="entr" presetSubtype="0" fill="hold" grpId="0" nodeType="afterEffect">
                                  <p:stCondLst>
                                    <p:cond delay="0"/>
                                  </p:stCondLst>
                                  <p:childTnLst>
                                    <p:set>
                                      <p:cBhvr>
                                        <p:cTn id="355" dur="1" fill="hold">
                                          <p:stCondLst>
                                            <p:cond delay="0"/>
                                          </p:stCondLst>
                                        </p:cTn>
                                        <p:tgtEl>
                                          <p:spTgt spid="372"/>
                                        </p:tgtEl>
                                        <p:attrNameLst>
                                          <p:attrName>style.visibility</p:attrName>
                                        </p:attrNameLst>
                                      </p:cBhvr>
                                      <p:to>
                                        <p:strVal val="visible"/>
                                      </p:to>
                                    </p:set>
                                    <p:animEffect transition="in" filter="fade">
                                      <p:cBhvr>
                                        <p:cTn id="356" dur="500"/>
                                        <p:tgtEl>
                                          <p:spTgt spid="372"/>
                                        </p:tgtEl>
                                      </p:cBhvr>
                                    </p:animEffect>
                                  </p:childTnLst>
                                </p:cTn>
                              </p:par>
                              <p:par>
                                <p:cTn id="357" presetID="10" presetClass="entr" presetSubtype="0" fill="hold" grpId="0" nodeType="withEffect">
                                  <p:stCondLst>
                                    <p:cond delay="0"/>
                                  </p:stCondLst>
                                  <p:childTnLst>
                                    <p:set>
                                      <p:cBhvr>
                                        <p:cTn id="358" dur="1" fill="hold">
                                          <p:stCondLst>
                                            <p:cond delay="0"/>
                                          </p:stCondLst>
                                        </p:cTn>
                                        <p:tgtEl>
                                          <p:spTgt spid="254"/>
                                        </p:tgtEl>
                                        <p:attrNameLst>
                                          <p:attrName>style.visibility</p:attrName>
                                        </p:attrNameLst>
                                      </p:cBhvr>
                                      <p:to>
                                        <p:strVal val="visible"/>
                                      </p:to>
                                    </p:set>
                                    <p:animEffect transition="in" filter="fade">
                                      <p:cBhvr>
                                        <p:cTn id="359" dur="500"/>
                                        <p:tgtEl>
                                          <p:spTgt spid="254"/>
                                        </p:tgtEl>
                                      </p:cBhvr>
                                    </p:animEffect>
                                  </p:childTnLst>
                                </p:cTn>
                              </p:par>
                              <p:par>
                                <p:cTn id="360" presetID="10" presetClass="entr" presetSubtype="0" fill="hold" nodeType="withEffect">
                                  <p:stCondLst>
                                    <p:cond delay="0"/>
                                  </p:stCondLst>
                                  <p:childTnLst>
                                    <p:set>
                                      <p:cBhvr>
                                        <p:cTn id="361" dur="1" fill="hold">
                                          <p:stCondLst>
                                            <p:cond delay="0"/>
                                          </p:stCondLst>
                                        </p:cTn>
                                        <p:tgtEl>
                                          <p:spTgt spid="312"/>
                                        </p:tgtEl>
                                        <p:attrNameLst>
                                          <p:attrName>style.visibility</p:attrName>
                                        </p:attrNameLst>
                                      </p:cBhvr>
                                      <p:to>
                                        <p:strVal val="visible"/>
                                      </p:to>
                                    </p:set>
                                    <p:animEffect transition="in" filter="fade">
                                      <p:cBhvr>
                                        <p:cTn id="362" dur="500"/>
                                        <p:tgtEl>
                                          <p:spTgt spid="312"/>
                                        </p:tgtEl>
                                      </p:cBhvr>
                                    </p:animEffect>
                                  </p:childTnLst>
                                </p:cTn>
                              </p:par>
                              <p:par>
                                <p:cTn id="363" presetID="10" presetClass="entr" presetSubtype="0" fill="hold" grpId="0" nodeType="withEffect">
                                  <p:stCondLst>
                                    <p:cond delay="0"/>
                                  </p:stCondLst>
                                  <p:childTnLst>
                                    <p:set>
                                      <p:cBhvr>
                                        <p:cTn id="364" dur="1" fill="hold">
                                          <p:stCondLst>
                                            <p:cond delay="0"/>
                                          </p:stCondLst>
                                        </p:cTn>
                                        <p:tgtEl>
                                          <p:spTgt spid="314"/>
                                        </p:tgtEl>
                                        <p:attrNameLst>
                                          <p:attrName>style.visibility</p:attrName>
                                        </p:attrNameLst>
                                      </p:cBhvr>
                                      <p:to>
                                        <p:strVal val="visible"/>
                                      </p:to>
                                    </p:set>
                                    <p:animEffect transition="in" filter="fade">
                                      <p:cBhvr>
                                        <p:cTn id="365" dur="500"/>
                                        <p:tgtEl>
                                          <p:spTgt spid="314"/>
                                        </p:tgtEl>
                                      </p:cBhvr>
                                    </p:animEffect>
                                  </p:childTnLst>
                                </p:cTn>
                              </p:par>
                            </p:childTnLst>
                          </p:cTn>
                        </p:par>
                        <p:par>
                          <p:cTn id="366" fill="hold">
                            <p:stCondLst>
                              <p:cond delay="1500"/>
                            </p:stCondLst>
                            <p:childTnLst>
                              <p:par>
                                <p:cTn id="367" presetID="10" presetClass="entr" presetSubtype="0" fill="hold" grpId="0" nodeType="afterEffect">
                                  <p:stCondLst>
                                    <p:cond delay="0"/>
                                  </p:stCondLst>
                                  <p:childTnLst>
                                    <p:set>
                                      <p:cBhvr>
                                        <p:cTn id="368" dur="1" fill="hold">
                                          <p:stCondLst>
                                            <p:cond delay="0"/>
                                          </p:stCondLst>
                                        </p:cTn>
                                        <p:tgtEl>
                                          <p:spTgt spid="282"/>
                                        </p:tgtEl>
                                        <p:attrNameLst>
                                          <p:attrName>style.visibility</p:attrName>
                                        </p:attrNameLst>
                                      </p:cBhvr>
                                      <p:to>
                                        <p:strVal val="visible"/>
                                      </p:to>
                                    </p:set>
                                    <p:animEffect transition="in" filter="fade">
                                      <p:cBhvr>
                                        <p:cTn id="369" dur="500"/>
                                        <p:tgtEl>
                                          <p:spTgt spid="282"/>
                                        </p:tgtEl>
                                      </p:cBhvr>
                                    </p:animEffect>
                                  </p:childTnLst>
                                </p:cTn>
                              </p:par>
                              <p:par>
                                <p:cTn id="370" presetID="10" presetClass="entr" presetSubtype="0" fill="hold" grpId="0" nodeType="withEffect">
                                  <p:stCondLst>
                                    <p:cond delay="0"/>
                                  </p:stCondLst>
                                  <p:childTnLst>
                                    <p:set>
                                      <p:cBhvr>
                                        <p:cTn id="371" dur="1" fill="hold">
                                          <p:stCondLst>
                                            <p:cond delay="0"/>
                                          </p:stCondLst>
                                        </p:cTn>
                                        <p:tgtEl>
                                          <p:spTgt spid="255"/>
                                        </p:tgtEl>
                                        <p:attrNameLst>
                                          <p:attrName>style.visibility</p:attrName>
                                        </p:attrNameLst>
                                      </p:cBhvr>
                                      <p:to>
                                        <p:strVal val="visible"/>
                                      </p:to>
                                    </p:set>
                                    <p:animEffect transition="in" filter="fade">
                                      <p:cBhvr>
                                        <p:cTn id="372" dur="500"/>
                                        <p:tgtEl>
                                          <p:spTgt spid="255"/>
                                        </p:tgtEl>
                                      </p:cBhvr>
                                    </p:animEffect>
                                  </p:childTnLst>
                                </p:cTn>
                              </p:par>
                              <p:par>
                                <p:cTn id="373" presetID="10" presetClass="entr" presetSubtype="0" fill="hold" nodeType="withEffect">
                                  <p:stCondLst>
                                    <p:cond delay="0"/>
                                  </p:stCondLst>
                                  <p:childTnLst>
                                    <p:set>
                                      <p:cBhvr>
                                        <p:cTn id="374" dur="1" fill="hold">
                                          <p:stCondLst>
                                            <p:cond delay="0"/>
                                          </p:stCondLst>
                                        </p:cTn>
                                        <p:tgtEl>
                                          <p:spTgt spid="310"/>
                                        </p:tgtEl>
                                        <p:attrNameLst>
                                          <p:attrName>style.visibility</p:attrName>
                                        </p:attrNameLst>
                                      </p:cBhvr>
                                      <p:to>
                                        <p:strVal val="visible"/>
                                      </p:to>
                                    </p:set>
                                    <p:animEffect transition="in" filter="fade">
                                      <p:cBhvr>
                                        <p:cTn id="375" dur="500"/>
                                        <p:tgtEl>
                                          <p:spTgt spid="310"/>
                                        </p:tgtEl>
                                      </p:cBhvr>
                                    </p:animEffect>
                                  </p:childTnLst>
                                </p:cTn>
                              </p:par>
                              <p:par>
                                <p:cTn id="376" presetID="10" presetClass="entr" presetSubtype="0" fill="hold" grpId="0" nodeType="withEffect">
                                  <p:stCondLst>
                                    <p:cond delay="0"/>
                                  </p:stCondLst>
                                  <p:childTnLst>
                                    <p:set>
                                      <p:cBhvr>
                                        <p:cTn id="377" dur="1" fill="hold">
                                          <p:stCondLst>
                                            <p:cond delay="0"/>
                                          </p:stCondLst>
                                        </p:cTn>
                                        <p:tgtEl>
                                          <p:spTgt spid="316"/>
                                        </p:tgtEl>
                                        <p:attrNameLst>
                                          <p:attrName>style.visibility</p:attrName>
                                        </p:attrNameLst>
                                      </p:cBhvr>
                                      <p:to>
                                        <p:strVal val="visible"/>
                                      </p:to>
                                    </p:set>
                                    <p:animEffect transition="in" filter="fade">
                                      <p:cBhvr>
                                        <p:cTn id="378" dur="500"/>
                                        <p:tgtEl>
                                          <p:spTgt spid="316"/>
                                        </p:tgtEl>
                                      </p:cBhvr>
                                    </p:animEffect>
                                  </p:childTnLst>
                                </p:cTn>
                              </p:par>
                            </p:childTnLst>
                          </p:cTn>
                        </p:par>
                        <p:par>
                          <p:cTn id="379" fill="hold">
                            <p:stCondLst>
                              <p:cond delay="2000"/>
                            </p:stCondLst>
                            <p:childTnLst>
                              <p:par>
                                <p:cTn id="380" presetID="10" presetClass="entr" presetSubtype="0" fill="hold" grpId="0" nodeType="afterEffect">
                                  <p:stCondLst>
                                    <p:cond delay="0"/>
                                  </p:stCondLst>
                                  <p:childTnLst>
                                    <p:set>
                                      <p:cBhvr>
                                        <p:cTn id="381" dur="1" fill="hold">
                                          <p:stCondLst>
                                            <p:cond delay="0"/>
                                          </p:stCondLst>
                                        </p:cTn>
                                        <p:tgtEl>
                                          <p:spTgt spid="373"/>
                                        </p:tgtEl>
                                        <p:attrNameLst>
                                          <p:attrName>style.visibility</p:attrName>
                                        </p:attrNameLst>
                                      </p:cBhvr>
                                      <p:to>
                                        <p:strVal val="visible"/>
                                      </p:to>
                                    </p:set>
                                    <p:animEffect transition="in" filter="fade">
                                      <p:cBhvr>
                                        <p:cTn id="382" dur="500"/>
                                        <p:tgtEl>
                                          <p:spTgt spid="373"/>
                                        </p:tgtEl>
                                      </p:cBhvr>
                                    </p:animEffect>
                                  </p:childTnLst>
                                </p:cTn>
                              </p:par>
                              <p:par>
                                <p:cTn id="383" presetID="10" presetClass="entr" presetSubtype="0" fill="hold" grpId="0" nodeType="withEffect">
                                  <p:stCondLst>
                                    <p:cond delay="0"/>
                                  </p:stCondLst>
                                  <p:childTnLst>
                                    <p:set>
                                      <p:cBhvr>
                                        <p:cTn id="384" dur="1" fill="hold">
                                          <p:stCondLst>
                                            <p:cond delay="0"/>
                                          </p:stCondLst>
                                        </p:cTn>
                                        <p:tgtEl>
                                          <p:spTgt spid="315"/>
                                        </p:tgtEl>
                                        <p:attrNameLst>
                                          <p:attrName>style.visibility</p:attrName>
                                        </p:attrNameLst>
                                      </p:cBhvr>
                                      <p:to>
                                        <p:strVal val="visible"/>
                                      </p:to>
                                    </p:set>
                                    <p:animEffect transition="in" filter="fade">
                                      <p:cBhvr>
                                        <p:cTn id="385" dur="500"/>
                                        <p:tgtEl>
                                          <p:spTgt spid="315"/>
                                        </p:tgtEl>
                                      </p:cBhvr>
                                    </p:animEffect>
                                  </p:childTnLst>
                                </p:cTn>
                              </p:par>
                              <p:par>
                                <p:cTn id="386" presetID="10" presetClass="entr" presetSubtype="0" fill="hold" nodeType="withEffect">
                                  <p:stCondLst>
                                    <p:cond delay="0"/>
                                  </p:stCondLst>
                                  <p:childTnLst>
                                    <p:set>
                                      <p:cBhvr>
                                        <p:cTn id="387" dur="1" fill="hold">
                                          <p:stCondLst>
                                            <p:cond delay="0"/>
                                          </p:stCondLst>
                                        </p:cTn>
                                        <p:tgtEl>
                                          <p:spTgt spid="313"/>
                                        </p:tgtEl>
                                        <p:attrNameLst>
                                          <p:attrName>style.visibility</p:attrName>
                                        </p:attrNameLst>
                                      </p:cBhvr>
                                      <p:to>
                                        <p:strVal val="visible"/>
                                      </p:to>
                                    </p:set>
                                    <p:animEffect transition="in" filter="fade">
                                      <p:cBhvr>
                                        <p:cTn id="388" dur="500"/>
                                        <p:tgtEl>
                                          <p:spTgt spid="313"/>
                                        </p:tgtEl>
                                      </p:cBhvr>
                                    </p:animEffect>
                                  </p:childTnLst>
                                </p:cTn>
                              </p:par>
                              <p:par>
                                <p:cTn id="389" presetID="10" presetClass="entr" presetSubtype="0" fill="hold" grpId="0" nodeType="withEffect">
                                  <p:stCondLst>
                                    <p:cond delay="0"/>
                                  </p:stCondLst>
                                  <p:childTnLst>
                                    <p:set>
                                      <p:cBhvr>
                                        <p:cTn id="390" dur="1" fill="hold">
                                          <p:stCondLst>
                                            <p:cond delay="0"/>
                                          </p:stCondLst>
                                        </p:cTn>
                                        <p:tgtEl>
                                          <p:spTgt spid="256"/>
                                        </p:tgtEl>
                                        <p:attrNameLst>
                                          <p:attrName>style.visibility</p:attrName>
                                        </p:attrNameLst>
                                      </p:cBhvr>
                                      <p:to>
                                        <p:strVal val="visible"/>
                                      </p:to>
                                    </p:set>
                                    <p:animEffect transition="in" filter="fade">
                                      <p:cBhvr>
                                        <p:cTn id="391" dur="500"/>
                                        <p:tgtEl>
                                          <p:spTgt spid="256"/>
                                        </p:tgtEl>
                                      </p:cBhvr>
                                    </p:animEffect>
                                  </p:childTnLst>
                                </p:cTn>
                              </p:par>
                            </p:childTnLst>
                          </p:cTn>
                        </p:par>
                        <p:par>
                          <p:cTn id="392" fill="hold">
                            <p:stCondLst>
                              <p:cond delay="2500"/>
                            </p:stCondLst>
                            <p:childTnLst>
                              <p:par>
                                <p:cTn id="393" presetID="10" presetClass="entr" presetSubtype="0" fill="hold" nodeType="afterEffect">
                                  <p:stCondLst>
                                    <p:cond delay="0"/>
                                  </p:stCondLst>
                                  <p:childTnLst>
                                    <p:set>
                                      <p:cBhvr>
                                        <p:cTn id="394" dur="1" fill="hold">
                                          <p:stCondLst>
                                            <p:cond delay="0"/>
                                          </p:stCondLst>
                                        </p:cTn>
                                        <p:tgtEl>
                                          <p:spTgt spid="321"/>
                                        </p:tgtEl>
                                        <p:attrNameLst>
                                          <p:attrName>style.visibility</p:attrName>
                                        </p:attrNameLst>
                                      </p:cBhvr>
                                      <p:to>
                                        <p:strVal val="visible"/>
                                      </p:to>
                                    </p:set>
                                    <p:animEffect transition="in" filter="fade">
                                      <p:cBhvr>
                                        <p:cTn id="395" dur="500"/>
                                        <p:tgtEl>
                                          <p:spTgt spid="321"/>
                                        </p:tgtEl>
                                      </p:cBhvr>
                                    </p:animEffect>
                                  </p:childTnLst>
                                </p:cTn>
                              </p:par>
                              <p:par>
                                <p:cTn id="396" presetID="10" presetClass="entr" presetSubtype="0" fill="hold" nodeType="withEffect">
                                  <p:stCondLst>
                                    <p:cond delay="0"/>
                                  </p:stCondLst>
                                  <p:childTnLst>
                                    <p:set>
                                      <p:cBhvr>
                                        <p:cTn id="397" dur="1" fill="hold">
                                          <p:stCondLst>
                                            <p:cond delay="0"/>
                                          </p:stCondLst>
                                        </p:cTn>
                                        <p:tgtEl>
                                          <p:spTgt spid="322"/>
                                        </p:tgtEl>
                                        <p:attrNameLst>
                                          <p:attrName>style.visibility</p:attrName>
                                        </p:attrNameLst>
                                      </p:cBhvr>
                                      <p:to>
                                        <p:strVal val="visible"/>
                                      </p:to>
                                    </p:set>
                                    <p:animEffect transition="in" filter="fade">
                                      <p:cBhvr>
                                        <p:cTn id="398" dur="500"/>
                                        <p:tgtEl>
                                          <p:spTgt spid="322"/>
                                        </p:tgtEl>
                                      </p:cBhvr>
                                    </p:animEffect>
                                  </p:childTnLst>
                                </p:cTn>
                              </p:par>
                              <p:par>
                                <p:cTn id="399" presetID="10" presetClass="entr" presetSubtype="0" fill="hold" nodeType="withEffect">
                                  <p:stCondLst>
                                    <p:cond delay="0"/>
                                  </p:stCondLst>
                                  <p:childTnLst>
                                    <p:set>
                                      <p:cBhvr>
                                        <p:cTn id="400" dur="1" fill="hold">
                                          <p:stCondLst>
                                            <p:cond delay="0"/>
                                          </p:stCondLst>
                                        </p:cTn>
                                        <p:tgtEl>
                                          <p:spTgt spid="370"/>
                                        </p:tgtEl>
                                        <p:attrNameLst>
                                          <p:attrName>style.visibility</p:attrName>
                                        </p:attrNameLst>
                                      </p:cBhvr>
                                      <p:to>
                                        <p:strVal val="visible"/>
                                      </p:to>
                                    </p:set>
                                    <p:animEffect transition="in" filter="fade">
                                      <p:cBhvr>
                                        <p:cTn id="401" dur="500"/>
                                        <p:tgtEl>
                                          <p:spTgt spid="370"/>
                                        </p:tgtEl>
                                      </p:cBhvr>
                                    </p:animEffect>
                                  </p:childTnLst>
                                </p:cTn>
                              </p:par>
                              <p:par>
                                <p:cTn id="402" presetID="10" presetClass="entr" presetSubtype="0" fill="hold" grpId="0" nodeType="withEffect">
                                  <p:stCondLst>
                                    <p:cond delay="0"/>
                                  </p:stCondLst>
                                  <p:childTnLst>
                                    <p:set>
                                      <p:cBhvr>
                                        <p:cTn id="403" dur="1" fill="hold">
                                          <p:stCondLst>
                                            <p:cond delay="0"/>
                                          </p:stCondLst>
                                        </p:cTn>
                                        <p:tgtEl>
                                          <p:spTgt spid="325"/>
                                        </p:tgtEl>
                                        <p:attrNameLst>
                                          <p:attrName>style.visibility</p:attrName>
                                        </p:attrNameLst>
                                      </p:cBhvr>
                                      <p:to>
                                        <p:strVal val="visible"/>
                                      </p:to>
                                    </p:set>
                                    <p:animEffect transition="in" filter="fade">
                                      <p:cBhvr>
                                        <p:cTn id="404" dur="500"/>
                                        <p:tgtEl>
                                          <p:spTgt spid="325"/>
                                        </p:tgtEl>
                                      </p:cBhvr>
                                    </p:animEffect>
                                  </p:childTnLst>
                                </p:cTn>
                              </p:par>
                              <p:par>
                                <p:cTn id="405" presetID="10" presetClass="entr" presetSubtype="0" fill="hold" grpId="0" nodeType="withEffect">
                                  <p:stCondLst>
                                    <p:cond delay="0"/>
                                  </p:stCondLst>
                                  <p:childTnLst>
                                    <p:set>
                                      <p:cBhvr>
                                        <p:cTn id="406" dur="1" fill="hold">
                                          <p:stCondLst>
                                            <p:cond delay="0"/>
                                          </p:stCondLst>
                                        </p:cTn>
                                        <p:tgtEl>
                                          <p:spTgt spid="369"/>
                                        </p:tgtEl>
                                        <p:attrNameLst>
                                          <p:attrName>style.visibility</p:attrName>
                                        </p:attrNameLst>
                                      </p:cBhvr>
                                      <p:to>
                                        <p:strVal val="visible"/>
                                      </p:to>
                                    </p:set>
                                    <p:animEffect transition="in" filter="fade">
                                      <p:cBhvr>
                                        <p:cTn id="407" dur="500"/>
                                        <p:tgtEl>
                                          <p:spTgt spid="369"/>
                                        </p:tgtEl>
                                      </p:cBhvr>
                                    </p:animEffect>
                                  </p:childTnLst>
                                </p:cTn>
                              </p:par>
                            </p:childTnLst>
                          </p:cTn>
                        </p:par>
                      </p:childTnLst>
                    </p:cTn>
                  </p:par>
                  <p:par>
                    <p:cTn id="408" fill="hold">
                      <p:stCondLst>
                        <p:cond delay="indefinite"/>
                      </p:stCondLst>
                      <p:childTnLst>
                        <p:par>
                          <p:cTn id="409" fill="hold">
                            <p:stCondLst>
                              <p:cond delay="0"/>
                            </p:stCondLst>
                            <p:childTnLst>
                              <p:par>
                                <p:cTn id="410" presetID="10" presetClass="exit" presetSubtype="0" fill="hold" grpId="1" nodeType="clickEffect">
                                  <p:stCondLst>
                                    <p:cond delay="0"/>
                                  </p:stCondLst>
                                  <p:childTnLst>
                                    <p:animEffect transition="out" filter="fade">
                                      <p:cBhvr>
                                        <p:cTn id="411" dur="500"/>
                                        <p:tgtEl>
                                          <p:spTgt spid="369"/>
                                        </p:tgtEl>
                                      </p:cBhvr>
                                    </p:animEffect>
                                    <p:set>
                                      <p:cBhvr>
                                        <p:cTn id="412" dur="1" fill="hold">
                                          <p:stCondLst>
                                            <p:cond delay="499"/>
                                          </p:stCondLst>
                                        </p:cTn>
                                        <p:tgtEl>
                                          <p:spTgt spid="369"/>
                                        </p:tgtEl>
                                        <p:attrNameLst>
                                          <p:attrName>style.visibility</p:attrName>
                                        </p:attrNameLst>
                                      </p:cBhvr>
                                      <p:to>
                                        <p:strVal val="hidden"/>
                                      </p:to>
                                    </p:set>
                                  </p:childTnLst>
                                </p:cTn>
                              </p:par>
                              <p:par>
                                <p:cTn id="413" presetID="10" presetClass="exit" presetSubtype="0" fill="hold" nodeType="withEffect">
                                  <p:stCondLst>
                                    <p:cond delay="0"/>
                                  </p:stCondLst>
                                  <p:childTnLst>
                                    <p:animEffect transition="out" filter="fade">
                                      <p:cBhvr>
                                        <p:cTn id="414" dur="500"/>
                                        <p:tgtEl>
                                          <p:spTgt spid="322"/>
                                        </p:tgtEl>
                                      </p:cBhvr>
                                    </p:animEffect>
                                    <p:set>
                                      <p:cBhvr>
                                        <p:cTn id="415" dur="1" fill="hold">
                                          <p:stCondLst>
                                            <p:cond delay="499"/>
                                          </p:stCondLst>
                                        </p:cTn>
                                        <p:tgtEl>
                                          <p:spTgt spid="322"/>
                                        </p:tgtEl>
                                        <p:attrNameLst>
                                          <p:attrName>style.visibility</p:attrName>
                                        </p:attrNameLst>
                                      </p:cBhvr>
                                      <p:to>
                                        <p:strVal val="hidden"/>
                                      </p:to>
                                    </p:set>
                                  </p:childTnLst>
                                </p:cTn>
                              </p:par>
                              <p:par>
                                <p:cTn id="416" presetID="10" presetClass="exit" presetSubtype="0" fill="hold" nodeType="withEffect">
                                  <p:stCondLst>
                                    <p:cond delay="0"/>
                                  </p:stCondLst>
                                  <p:childTnLst>
                                    <p:animEffect transition="out" filter="fade">
                                      <p:cBhvr>
                                        <p:cTn id="417" dur="500"/>
                                        <p:tgtEl>
                                          <p:spTgt spid="370"/>
                                        </p:tgtEl>
                                      </p:cBhvr>
                                    </p:animEffect>
                                    <p:set>
                                      <p:cBhvr>
                                        <p:cTn id="418" dur="1" fill="hold">
                                          <p:stCondLst>
                                            <p:cond delay="499"/>
                                          </p:stCondLst>
                                        </p:cTn>
                                        <p:tgtEl>
                                          <p:spTgt spid="370"/>
                                        </p:tgtEl>
                                        <p:attrNameLst>
                                          <p:attrName>style.visibility</p:attrName>
                                        </p:attrNameLst>
                                      </p:cBhvr>
                                      <p:to>
                                        <p:strVal val="hidden"/>
                                      </p:to>
                                    </p:set>
                                  </p:childTnLst>
                                </p:cTn>
                              </p:par>
                              <p:par>
                                <p:cTn id="419" presetID="10" presetClass="exit" presetSubtype="0" fill="hold" grpId="1" nodeType="withEffect">
                                  <p:stCondLst>
                                    <p:cond delay="0"/>
                                  </p:stCondLst>
                                  <p:childTnLst>
                                    <p:animEffect transition="out" filter="fade">
                                      <p:cBhvr>
                                        <p:cTn id="420" dur="500"/>
                                        <p:tgtEl>
                                          <p:spTgt spid="325"/>
                                        </p:tgtEl>
                                      </p:cBhvr>
                                    </p:animEffect>
                                    <p:set>
                                      <p:cBhvr>
                                        <p:cTn id="421" dur="1" fill="hold">
                                          <p:stCondLst>
                                            <p:cond delay="499"/>
                                          </p:stCondLst>
                                        </p:cTn>
                                        <p:tgtEl>
                                          <p:spTgt spid="325"/>
                                        </p:tgtEl>
                                        <p:attrNameLst>
                                          <p:attrName>style.visibility</p:attrName>
                                        </p:attrNameLst>
                                      </p:cBhvr>
                                      <p:to>
                                        <p:strVal val="hidden"/>
                                      </p:to>
                                    </p:set>
                                  </p:childTnLst>
                                </p:cTn>
                              </p:par>
                              <p:par>
                                <p:cTn id="422" presetID="10" presetClass="exit" presetSubtype="0" fill="hold" nodeType="withEffect">
                                  <p:stCondLst>
                                    <p:cond delay="0"/>
                                  </p:stCondLst>
                                  <p:childTnLst>
                                    <p:animEffect transition="out" filter="fade">
                                      <p:cBhvr>
                                        <p:cTn id="423" dur="500"/>
                                        <p:tgtEl>
                                          <p:spTgt spid="321"/>
                                        </p:tgtEl>
                                      </p:cBhvr>
                                    </p:animEffect>
                                    <p:set>
                                      <p:cBhvr>
                                        <p:cTn id="424" dur="1" fill="hold">
                                          <p:stCondLst>
                                            <p:cond delay="499"/>
                                          </p:stCondLst>
                                        </p:cTn>
                                        <p:tgtEl>
                                          <p:spTgt spid="321"/>
                                        </p:tgtEl>
                                        <p:attrNameLst>
                                          <p:attrName>style.visibility</p:attrName>
                                        </p:attrNameLst>
                                      </p:cBhvr>
                                      <p:to>
                                        <p:strVal val="hidden"/>
                                      </p:to>
                                    </p:set>
                                  </p:childTnLst>
                                </p:cTn>
                              </p:par>
                              <p:par>
                                <p:cTn id="425" presetID="10" presetClass="entr" presetSubtype="0" fill="hold" grpId="0" nodeType="withEffect">
                                  <p:stCondLst>
                                    <p:cond delay="0"/>
                                  </p:stCondLst>
                                  <p:childTnLst>
                                    <p:set>
                                      <p:cBhvr>
                                        <p:cTn id="426" dur="1" fill="hold">
                                          <p:stCondLst>
                                            <p:cond delay="0"/>
                                          </p:stCondLst>
                                        </p:cTn>
                                        <p:tgtEl>
                                          <p:spTgt spid="482"/>
                                        </p:tgtEl>
                                        <p:attrNameLst>
                                          <p:attrName>style.visibility</p:attrName>
                                        </p:attrNameLst>
                                      </p:cBhvr>
                                      <p:to>
                                        <p:strVal val="visible"/>
                                      </p:to>
                                    </p:set>
                                    <p:animEffect transition="in" filter="fade">
                                      <p:cBhvr>
                                        <p:cTn id="427" dur="500"/>
                                        <p:tgtEl>
                                          <p:spTgt spid="482"/>
                                        </p:tgtEl>
                                      </p:cBhvr>
                                    </p:animEffect>
                                  </p:childTnLst>
                                </p:cTn>
                              </p:par>
                              <p:par>
                                <p:cTn id="428" presetID="10" presetClass="entr" presetSubtype="0" fill="hold" grpId="0" nodeType="withEffect">
                                  <p:stCondLst>
                                    <p:cond delay="0"/>
                                  </p:stCondLst>
                                  <p:childTnLst>
                                    <p:set>
                                      <p:cBhvr>
                                        <p:cTn id="429" dur="1" fill="hold">
                                          <p:stCondLst>
                                            <p:cond delay="0"/>
                                          </p:stCondLst>
                                        </p:cTn>
                                        <p:tgtEl>
                                          <p:spTgt spid="3"/>
                                        </p:tgtEl>
                                        <p:attrNameLst>
                                          <p:attrName>style.visibility</p:attrName>
                                        </p:attrNameLst>
                                      </p:cBhvr>
                                      <p:to>
                                        <p:strVal val="visible"/>
                                      </p:to>
                                    </p:set>
                                    <p:animEffect transition="in" filter="fade">
                                      <p:cBhvr>
                                        <p:cTn id="430" dur="500"/>
                                        <p:tgtEl>
                                          <p:spTgt spid="3"/>
                                        </p:tgtEl>
                                      </p:cBhvr>
                                    </p:animEffect>
                                  </p:childTnLst>
                                </p:cTn>
                              </p:par>
                              <p:par>
                                <p:cTn id="431" presetID="10" presetClass="entr" presetSubtype="0" fill="hold" nodeType="withEffect">
                                  <p:stCondLst>
                                    <p:cond delay="0"/>
                                  </p:stCondLst>
                                  <p:childTnLst>
                                    <p:set>
                                      <p:cBhvr>
                                        <p:cTn id="432" dur="1" fill="hold">
                                          <p:stCondLst>
                                            <p:cond delay="0"/>
                                          </p:stCondLst>
                                        </p:cTn>
                                        <p:tgtEl>
                                          <p:spTgt spid="5"/>
                                        </p:tgtEl>
                                        <p:attrNameLst>
                                          <p:attrName>style.visibility</p:attrName>
                                        </p:attrNameLst>
                                      </p:cBhvr>
                                      <p:to>
                                        <p:strVal val="visible"/>
                                      </p:to>
                                    </p:set>
                                    <p:animEffect transition="in" filter="fade">
                                      <p:cBhvr>
                                        <p:cTn id="433" dur="500"/>
                                        <p:tgtEl>
                                          <p:spTgt spid="5"/>
                                        </p:tgtEl>
                                      </p:cBhvr>
                                    </p:animEffect>
                                  </p:childTnLst>
                                </p:cTn>
                              </p:par>
                            </p:childTnLst>
                          </p:cTn>
                        </p:par>
                        <p:par>
                          <p:cTn id="434" fill="hold">
                            <p:stCondLst>
                              <p:cond delay="500"/>
                            </p:stCondLst>
                            <p:childTnLst>
                              <p:par>
                                <p:cTn id="435" presetID="1" presetClass="emph" presetSubtype="2" fill="hold" grpId="0" nodeType="afterEffect">
                                  <p:stCondLst>
                                    <p:cond delay="0"/>
                                  </p:stCondLst>
                                  <p:childTnLst>
                                    <p:animClr clrSpc="rgb" dir="cw">
                                      <p:cBhvr>
                                        <p:cTn id="436" dur="2000" fill="hold"/>
                                        <p:tgtEl>
                                          <p:spTgt spid="36"/>
                                        </p:tgtEl>
                                        <p:attrNameLst>
                                          <p:attrName>fillcolor</p:attrName>
                                        </p:attrNameLst>
                                      </p:cBhvr>
                                      <p:to>
                                        <a:schemeClr val="tx2"/>
                                      </p:to>
                                    </p:animClr>
                                    <p:set>
                                      <p:cBhvr>
                                        <p:cTn id="437" dur="2000" fill="hold"/>
                                        <p:tgtEl>
                                          <p:spTgt spid="36"/>
                                        </p:tgtEl>
                                        <p:attrNameLst>
                                          <p:attrName>fill.type</p:attrName>
                                        </p:attrNameLst>
                                      </p:cBhvr>
                                      <p:to>
                                        <p:strVal val="solid"/>
                                      </p:to>
                                    </p:set>
                                    <p:set>
                                      <p:cBhvr>
                                        <p:cTn id="438" dur="2000" fill="hold"/>
                                        <p:tgtEl>
                                          <p:spTgt spid="36"/>
                                        </p:tgtEl>
                                        <p:attrNameLst>
                                          <p:attrName>fill.on</p:attrName>
                                        </p:attrNameLst>
                                      </p:cBhvr>
                                      <p:to>
                                        <p:strVal val="true"/>
                                      </p:to>
                                    </p:set>
                                  </p:childTnLst>
                                </p:cTn>
                              </p:par>
                              <p:par>
                                <p:cTn id="439" presetID="1" presetClass="emph" presetSubtype="2" fill="hold" grpId="0" nodeType="withEffect">
                                  <p:stCondLst>
                                    <p:cond delay="0"/>
                                  </p:stCondLst>
                                  <p:childTnLst>
                                    <p:animClr clrSpc="rgb" dir="cw">
                                      <p:cBhvr>
                                        <p:cTn id="440" dur="2000" fill="hold"/>
                                        <p:tgtEl>
                                          <p:spTgt spid="37"/>
                                        </p:tgtEl>
                                        <p:attrNameLst>
                                          <p:attrName>fillcolor</p:attrName>
                                        </p:attrNameLst>
                                      </p:cBhvr>
                                      <p:to>
                                        <a:schemeClr val="tx2"/>
                                      </p:to>
                                    </p:animClr>
                                    <p:set>
                                      <p:cBhvr>
                                        <p:cTn id="441" dur="2000" fill="hold"/>
                                        <p:tgtEl>
                                          <p:spTgt spid="37"/>
                                        </p:tgtEl>
                                        <p:attrNameLst>
                                          <p:attrName>fill.type</p:attrName>
                                        </p:attrNameLst>
                                      </p:cBhvr>
                                      <p:to>
                                        <p:strVal val="solid"/>
                                      </p:to>
                                    </p:set>
                                    <p:set>
                                      <p:cBhvr>
                                        <p:cTn id="442" dur="2000" fill="hold"/>
                                        <p:tgtEl>
                                          <p:spTgt spid="37"/>
                                        </p:tgtEl>
                                        <p:attrNameLst>
                                          <p:attrName>fill.on</p:attrName>
                                        </p:attrNameLst>
                                      </p:cBhvr>
                                      <p:to>
                                        <p:strVal val="true"/>
                                      </p:to>
                                    </p:set>
                                  </p:childTnLst>
                                </p:cTn>
                              </p:par>
                              <p:par>
                                <p:cTn id="443" presetID="1" presetClass="emph" presetSubtype="2" fill="hold" grpId="0" nodeType="withEffect">
                                  <p:stCondLst>
                                    <p:cond delay="0"/>
                                  </p:stCondLst>
                                  <p:childTnLst>
                                    <p:animClr clrSpc="rgb" dir="cw">
                                      <p:cBhvr>
                                        <p:cTn id="444" dur="2000" fill="hold"/>
                                        <p:tgtEl>
                                          <p:spTgt spid="39"/>
                                        </p:tgtEl>
                                        <p:attrNameLst>
                                          <p:attrName>fillcolor</p:attrName>
                                        </p:attrNameLst>
                                      </p:cBhvr>
                                      <p:to>
                                        <a:schemeClr val="tx2"/>
                                      </p:to>
                                    </p:animClr>
                                    <p:set>
                                      <p:cBhvr>
                                        <p:cTn id="445" dur="2000" fill="hold"/>
                                        <p:tgtEl>
                                          <p:spTgt spid="39"/>
                                        </p:tgtEl>
                                        <p:attrNameLst>
                                          <p:attrName>fill.type</p:attrName>
                                        </p:attrNameLst>
                                      </p:cBhvr>
                                      <p:to>
                                        <p:strVal val="solid"/>
                                      </p:to>
                                    </p:set>
                                    <p:set>
                                      <p:cBhvr>
                                        <p:cTn id="446" dur="2000" fill="hold"/>
                                        <p:tgtEl>
                                          <p:spTgt spid="39"/>
                                        </p:tgtEl>
                                        <p:attrNameLst>
                                          <p:attrName>fill.on</p:attrName>
                                        </p:attrNameLst>
                                      </p:cBhvr>
                                      <p:to>
                                        <p:strVal val="true"/>
                                      </p:to>
                                    </p:set>
                                  </p:childTnLst>
                                </p:cTn>
                              </p:par>
                              <p:par>
                                <p:cTn id="447" presetID="1" presetClass="emph" presetSubtype="2" fill="hold" grpId="0" nodeType="withEffect">
                                  <p:stCondLst>
                                    <p:cond delay="0"/>
                                  </p:stCondLst>
                                  <p:childTnLst>
                                    <p:animClr clrSpc="rgb" dir="cw">
                                      <p:cBhvr>
                                        <p:cTn id="448" dur="2000" fill="hold"/>
                                        <p:tgtEl>
                                          <p:spTgt spid="12"/>
                                        </p:tgtEl>
                                        <p:attrNameLst>
                                          <p:attrName>fillcolor</p:attrName>
                                        </p:attrNameLst>
                                      </p:cBhvr>
                                      <p:to>
                                        <a:schemeClr val="tx2"/>
                                      </p:to>
                                    </p:animClr>
                                    <p:set>
                                      <p:cBhvr>
                                        <p:cTn id="449" dur="2000" fill="hold"/>
                                        <p:tgtEl>
                                          <p:spTgt spid="12"/>
                                        </p:tgtEl>
                                        <p:attrNameLst>
                                          <p:attrName>fill.type</p:attrName>
                                        </p:attrNameLst>
                                      </p:cBhvr>
                                      <p:to>
                                        <p:strVal val="solid"/>
                                      </p:to>
                                    </p:set>
                                    <p:set>
                                      <p:cBhvr>
                                        <p:cTn id="450" dur="2000" fill="hold"/>
                                        <p:tgtEl>
                                          <p:spTgt spid="12"/>
                                        </p:tgtEl>
                                        <p:attrNameLst>
                                          <p:attrName>fill.on</p:attrName>
                                        </p:attrNameLst>
                                      </p:cBhvr>
                                      <p:to>
                                        <p:strVal val="true"/>
                                      </p:to>
                                    </p:set>
                                  </p:childTnLst>
                                </p:cTn>
                              </p:par>
                              <p:par>
                                <p:cTn id="451" presetID="1" presetClass="emph" presetSubtype="2" fill="hold" grpId="0" nodeType="withEffect">
                                  <p:stCondLst>
                                    <p:cond delay="0"/>
                                  </p:stCondLst>
                                  <p:childTnLst>
                                    <p:animClr clrSpc="rgb" dir="cw">
                                      <p:cBhvr>
                                        <p:cTn id="452" dur="2000" fill="hold"/>
                                        <p:tgtEl>
                                          <p:spTgt spid="14"/>
                                        </p:tgtEl>
                                        <p:attrNameLst>
                                          <p:attrName>fillcolor</p:attrName>
                                        </p:attrNameLst>
                                      </p:cBhvr>
                                      <p:to>
                                        <a:schemeClr val="tx2"/>
                                      </p:to>
                                    </p:animClr>
                                    <p:set>
                                      <p:cBhvr>
                                        <p:cTn id="453" dur="2000" fill="hold"/>
                                        <p:tgtEl>
                                          <p:spTgt spid="14"/>
                                        </p:tgtEl>
                                        <p:attrNameLst>
                                          <p:attrName>fill.type</p:attrName>
                                        </p:attrNameLst>
                                      </p:cBhvr>
                                      <p:to>
                                        <p:strVal val="solid"/>
                                      </p:to>
                                    </p:set>
                                    <p:set>
                                      <p:cBhvr>
                                        <p:cTn id="454" dur="2000" fill="hold"/>
                                        <p:tgtEl>
                                          <p:spTgt spid="14"/>
                                        </p:tgtEl>
                                        <p:attrNameLst>
                                          <p:attrName>fill.on</p:attrName>
                                        </p:attrNameLst>
                                      </p:cBhvr>
                                      <p:to>
                                        <p:strVal val="true"/>
                                      </p:to>
                                    </p:set>
                                  </p:childTnLst>
                                </p:cTn>
                              </p:par>
                              <p:par>
                                <p:cTn id="455" presetID="1" presetClass="emph" presetSubtype="2" fill="hold" grpId="0" nodeType="withEffect">
                                  <p:stCondLst>
                                    <p:cond delay="0"/>
                                  </p:stCondLst>
                                  <p:childTnLst>
                                    <p:animClr clrSpc="rgb" dir="cw">
                                      <p:cBhvr>
                                        <p:cTn id="456" dur="2000" fill="hold"/>
                                        <p:tgtEl>
                                          <p:spTgt spid="16"/>
                                        </p:tgtEl>
                                        <p:attrNameLst>
                                          <p:attrName>fillcolor</p:attrName>
                                        </p:attrNameLst>
                                      </p:cBhvr>
                                      <p:to>
                                        <a:schemeClr val="tx2"/>
                                      </p:to>
                                    </p:animClr>
                                    <p:set>
                                      <p:cBhvr>
                                        <p:cTn id="457" dur="2000" fill="hold"/>
                                        <p:tgtEl>
                                          <p:spTgt spid="16"/>
                                        </p:tgtEl>
                                        <p:attrNameLst>
                                          <p:attrName>fill.type</p:attrName>
                                        </p:attrNameLst>
                                      </p:cBhvr>
                                      <p:to>
                                        <p:strVal val="solid"/>
                                      </p:to>
                                    </p:set>
                                    <p:set>
                                      <p:cBhvr>
                                        <p:cTn id="458" dur="20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36" grpId="0" animBg="1"/>
      <p:bldP spid="37" grpId="0" animBg="1"/>
      <p:bldP spid="39" grpId="0" animBg="1"/>
      <p:bldP spid="254" grpId="0" animBg="1"/>
      <p:bldP spid="255" grpId="0" animBg="1"/>
      <p:bldP spid="256" grpId="0" animBg="1"/>
      <p:bldP spid="257" grpId="0" animBg="1"/>
      <p:bldP spid="275" grpId="0" animBg="1"/>
      <p:bldP spid="276" grpId="0" animBg="1"/>
      <p:bldP spid="278" grpId="0" animBg="1"/>
      <p:bldP spid="279" grpId="0" animBg="1"/>
      <p:bldP spid="314" grpId="0" animBg="1"/>
      <p:bldP spid="315" grpId="0" animBg="1"/>
      <p:bldP spid="316" grpId="0" animBg="1"/>
      <p:bldP spid="343" grpId="0" animBg="1"/>
      <p:bldP spid="345" grpId="0" animBg="1"/>
      <p:bldP spid="346" grpId="0" animBg="1"/>
      <p:bldP spid="385" grpId="0" animBg="1"/>
      <p:bldP spid="281" grpId="0" animBg="1"/>
      <p:bldP spid="282" grpId="0" animBg="1"/>
      <p:bldP spid="283" grpId="0" animBg="1"/>
      <p:bldP spid="283" grpId="1" animBg="1"/>
      <p:bldP spid="284" grpId="0" animBg="1"/>
      <p:bldP spid="284" grpId="1" animBg="1"/>
      <p:bldP spid="285" grpId="0" animBg="1"/>
      <p:bldP spid="285" grpId="1" animBg="1"/>
      <p:bldP spid="309" grpId="0" animBg="1"/>
      <p:bldP spid="309" grpId="1" animBg="1"/>
      <p:bldP spid="325" grpId="0" animBg="1"/>
      <p:bldP spid="325" grpId="1" animBg="1"/>
      <p:bldP spid="330" grpId="0" animBg="1"/>
      <p:bldP spid="331" grpId="0" animBg="1"/>
      <p:bldP spid="332" grpId="0" animBg="1"/>
      <p:bldP spid="333" grpId="0" animBg="1"/>
      <p:bldP spid="334" grpId="0" animBg="1"/>
      <p:bldP spid="335" grpId="0" animBg="1"/>
      <p:bldP spid="336" grpId="0" animBg="1"/>
      <p:bldP spid="369" grpId="0" animBg="1"/>
      <p:bldP spid="369" grpId="1" animBg="1"/>
      <p:bldP spid="371" grpId="0" animBg="1"/>
      <p:bldP spid="372" grpId="0" animBg="1"/>
      <p:bldP spid="373" grpId="0" animBg="1"/>
      <p:bldP spid="380" grpId="0" animBg="1"/>
      <p:bldP spid="381" grpId="0" animBg="1"/>
      <p:bldP spid="382" grpId="0" animBg="1"/>
      <p:bldP spid="383" grpId="0" animBg="1"/>
      <p:bldP spid="384" grpId="0" animBg="1"/>
      <p:bldP spid="388" grpId="0" animBg="1"/>
      <p:bldP spid="388" grpId="1" animBg="1"/>
      <p:bldP spid="396" grpId="0" animBg="1"/>
      <p:bldP spid="397" grpId="0" animBg="1"/>
      <p:bldP spid="398" grpId="0" animBg="1"/>
      <p:bldP spid="399" grpId="0" animBg="1"/>
      <p:bldP spid="403" grpId="0" animBg="1"/>
      <p:bldP spid="404" grpId="0" animBg="1"/>
      <p:bldP spid="405" grpId="0" animBg="1"/>
      <p:bldP spid="408" grpId="0" animBg="1"/>
      <p:bldP spid="408" grpId="1" animBg="1"/>
      <p:bldP spid="415" grpId="0" animBg="1"/>
      <p:bldP spid="415" grpId="1" animBg="1"/>
      <p:bldP spid="416" grpId="0" animBg="1"/>
      <p:bldP spid="416" grpId="1" animBg="1"/>
      <p:bldP spid="423" grpId="0" animBg="1"/>
      <p:bldP spid="424" grpId="0" animBg="1"/>
      <p:bldP spid="425" grpId="0" animBg="1"/>
      <p:bldP spid="277" grpId="0" animBg="1"/>
      <p:bldP spid="344" grpId="0" animBg="1"/>
      <p:bldP spid="48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F6CD67-1111-CFB1-9AF3-7F895AEA24BB}"/>
              </a:ext>
            </a:extLst>
          </p:cNvPr>
          <p:cNvSpPr txBox="1">
            <a:spLocks/>
          </p:cNvSpPr>
          <p:nvPr/>
        </p:nvSpPr>
        <p:spPr>
          <a:xfrm>
            <a:off x="2589591" y="3310514"/>
            <a:ext cx="7012817" cy="543153"/>
          </a:xfrm>
          <a:prstGeom prst="rect">
            <a:avLst/>
          </a:prstGeom>
        </p:spPr>
        <p:txBody>
          <a:bodyPr/>
          <a:lstStyle>
            <a:lvl1pPr algn="l" defTabSz="914400" rtl="0" eaLnBrk="1" latinLnBrk="0" hangingPunct="1">
              <a:lnSpc>
                <a:spcPct val="90000"/>
              </a:lnSpc>
              <a:spcBef>
                <a:spcPct val="0"/>
              </a:spcBef>
              <a:buNone/>
              <a:defRPr sz="2800" kern="1200">
                <a:solidFill>
                  <a:srgbClr val="2F84E4"/>
                </a:solidFill>
                <a:latin typeface="Calibri" panose="020B0604030500040204" pitchFamily="34" charset="0"/>
                <a:ea typeface="+mj-ea"/>
                <a:cs typeface="+mj-cs"/>
              </a:defRPr>
            </a:lvl1pPr>
          </a:lstStyle>
          <a:p>
            <a:pPr algn="ctr"/>
            <a:r>
              <a:rPr lang="en-US" sz="3400" dirty="0">
                <a:solidFill>
                  <a:schemeClr val="tx1"/>
                </a:solidFill>
                <a:latin typeface="F37 Ginger Pro" pitchFamily="2" charset="0"/>
              </a:rPr>
              <a:t>Results</a:t>
            </a:r>
          </a:p>
        </p:txBody>
      </p:sp>
      <p:sp>
        <p:nvSpPr>
          <p:cNvPr id="5" name="Title 1">
            <a:extLst>
              <a:ext uri="{FF2B5EF4-FFF2-40B4-BE49-F238E27FC236}">
                <a16:creationId xmlns:a16="http://schemas.microsoft.com/office/drawing/2014/main" id="{4D9A4AC0-FD82-B5A6-BB5A-61C8535583BB}"/>
              </a:ext>
            </a:extLst>
          </p:cNvPr>
          <p:cNvSpPr txBox="1">
            <a:spLocks/>
          </p:cNvSpPr>
          <p:nvPr/>
        </p:nvSpPr>
        <p:spPr>
          <a:xfrm>
            <a:off x="4999649" y="2774575"/>
            <a:ext cx="2192703" cy="345461"/>
          </a:xfrm>
          <a:prstGeom prst="rect">
            <a:avLst/>
          </a:prstGeom>
        </p:spPr>
        <p:txBody>
          <a:bodyPr/>
          <a:lstStyle>
            <a:lvl1pPr algn="l" defTabSz="914400" rtl="0" eaLnBrk="1" latinLnBrk="0" hangingPunct="1">
              <a:lnSpc>
                <a:spcPct val="90000"/>
              </a:lnSpc>
              <a:spcBef>
                <a:spcPct val="0"/>
              </a:spcBef>
              <a:buNone/>
              <a:defRPr sz="2800" kern="1200">
                <a:solidFill>
                  <a:srgbClr val="2F84E4"/>
                </a:solidFill>
                <a:latin typeface="Calibri" panose="020B0604030500040204" pitchFamily="34" charset="0"/>
                <a:ea typeface="+mj-ea"/>
                <a:cs typeface="+mj-cs"/>
              </a:defRPr>
            </a:lvl1pPr>
          </a:lstStyle>
          <a:p>
            <a:pPr algn="ctr"/>
            <a:r>
              <a:rPr lang="en-US" sz="1800" dirty="0">
                <a:solidFill>
                  <a:schemeClr val="tx1"/>
                </a:solidFill>
                <a:latin typeface="F37 Ginger Pro" pitchFamily="2" charset="0"/>
              </a:rPr>
              <a:t>SECTION 3</a:t>
            </a:r>
          </a:p>
        </p:txBody>
      </p:sp>
    </p:spTree>
    <p:extLst>
      <p:ext uri="{BB962C8B-B14F-4D97-AF65-F5344CB8AC3E}">
        <p14:creationId xmlns:p14="http://schemas.microsoft.com/office/powerpoint/2010/main" val="677382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Arial" panose="020B0604020202020204" pitchFamily="34" charset="0"/>
                <a:cs typeface="Arial" panose="020B0604020202020204" pitchFamily="34" charset="0"/>
              </a:rPr>
              <a:t>Baseline Commissioning Experiments</a:t>
            </a:r>
            <a:endParaRPr lang="en-GB" sz="3600" b="1" i="0" dirty="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51DE15D-81B1-93F4-606C-4C383E66C522}"/>
              </a:ext>
            </a:extLst>
          </p:cNvPr>
          <p:cNvGrpSpPr/>
          <p:nvPr/>
        </p:nvGrpSpPr>
        <p:grpSpPr>
          <a:xfrm>
            <a:off x="450348" y="1319712"/>
            <a:ext cx="7368191" cy="4888142"/>
            <a:chOff x="2718771" y="1361656"/>
            <a:chExt cx="8016799" cy="5318435"/>
          </a:xfrm>
        </p:grpSpPr>
        <p:pic>
          <p:nvPicPr>
            <p:cNvPr id="2" name="Picture 1">
              <a:extLst>
                <a:ext uri="{FF2B5EF4-FFF2-40B4-BE49-F238E27FC236}">
                  <a16:creationId xmlns:a16="http://schemas.microsoft.com/office/drawing/2014/main" id="{8B78A855-B4F4-9A36-5BCA-505CE79F364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7088" y="1361656"/>
              <a:ext cx="7684480" cy="2170110"/>
            </a:xfrm>
            <a:prstGeom prst="rect">
              <a:avLst/>
            </a:prstGeom>
            <a:noFill/>
            <a:ln>
              <a:noFill/>
            </a:ln>
          </p:spPr>
        </p:pic>
        <p:pic>
          <p:nvPicPr>
            <p:cNvPr id="3" name="Picture 2">
              <a:extLst>
                <a:ext uri="{FF2B5EF4-FFF2-40B4-BE49-F238E27FC236}">
                  <a16:creationId xmlns:a16="http://schemas.microsoft.com/office/drawing/2014/main" id="{787FEB35-FA72-86A1-245B-B34C2128D17A}"/>
                </a:ext>
              </a:extLst>
            </p:cNvPr>
            <p:cNvPicPr>
              <a:picLocks/>
            </p:cNvPicPr>
            <p:nvPr/>
          </p:nvPicPr>
          <p:blipFill rotWithShape="1">
            <a:blip r:embed="rId3" cstate="print">
              <a:extLst>
                <a:ext uri="{28A0092B-C50C-407E-A947-70E740481C1C}">
                  <a14:useLocalDpi xmlns:a14="http://schemas.microsoft.com/office/drawing/2010/main" val="0"/>
                </a:ext>
              </a:extLst>
            </a:blip>
            <a:srcRect t="4016"/>
            <a:stretch/>
          </p:blipFill>
          <p:spPr bwMode="auto">
            <a:xfrm>
              <a:off x="2718771" y="3088817"/>
              <a:ext cx="8016799" cy="3591274"/>
            </a:xfrm>
            <a:prstGeom prst="rect">
              <a:avLst/>
            </a:prstGeom>
            <a:noFill/>
            <a:ln>
              <a:noFill/>
            </a:ln>
            <a:extLst>
              <a:ext uri="{53640926-AAD7-44D8-BBD7-CCE9431645EC}">
                <a14:shadowObscured xmlns:a14="http://schemas.microsoft.com/office/drawing/2010/main"/>
              </a:ext>
            </a:extLst>
          </p:spPr>
        </p:pic>
      </p:grpSp>
      <p:sp>
        <p:nvSpPr>
          <p:cNvPr id="6" name="Rectangle 5">
            <a:extLst>
              <a:ext uri="{FF2B5EF4-FFF2-40B4-BE49-F238E27FC236}">
                <a16:creationId xmlns:a16="http://schemas.microsoft.com/office/drawing/2014/main" id="{15717487-776F-7700-686F-87A191E748EB}"/>
              </a:ext>
            </a:extLst>
          </p:cNvPr>
          <p:cNvSpPr/>
          <p:nvPr/>
        </p:nvSpPr>
        <p:spPr>
          <a:xfrm>
            <a:off x="2147582" y="1481138"/>
            <a:ext cx="1585518" cy="1366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0A298368-2464-1FDC-5080-5A744B2B0714}"/>
              </a:ext>
            </a:extLst>
          </p:cNvPr>
          <p:cNvSpPr/>
          <p:nvPr/>
        </p:nvSpPr>
        <p:spPr>
          <a:xfrm>
            <a:off x="2147581" y="3033713"/>
            <a:ext cx="1585519" cy="2737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DBD377F2-AA01-BB9E-DC1B-4CB40C613499}"/>
              </a:ext>
            </a:extLst>
          </p:cNvPr>
          <p:cNvSpPr/>
          <p:nvPr/>
        </p:nvSpPr>
        <p:spPr>
          <a:xfrm>
            <a:off x="3733101" y="3033713"/>
            <a:ext cx="791274" cy="2737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Rectangle 8">
            <a:extLst>
              <a:ext uri="{FF2B5EF4-FFF2-40B4-BE49-F238E27FC236}">
                <a16:creationId xmlns:a16="http://schemas.microsoft.com/office/drawing/2014/main" id="{72490483-D8E7-C01D-C883-39E9E7D1DCE5}"/>
              </a:ext>
            </a:extLst>
          </p:cNvPr>
          <p:cNvSpPr/>
          <p:nvPr/>
        </p:nvSpPr>
        <p:spPr>
          <a:xfrm>
            <a:off x="3733101" y="1481137"/>
            <a:ext cx="791274" cy="1366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F6053805-A433-E39D-D9F0-D1B774DF8C42}"/>
              </a:ext>
            </a:extLst>
          </p:cNvPr>
          <p:cNvSpPr/>
          <p:nvPr/>
        </p:nvSpPr>
        <p:spPr>
          <a:xfrm>
            <a:off x="4524375" y="1481136"/>
            <a:ext cx="728663" cy="1366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852D3DF2-EBEA-423F-28B7-7DF8D6B07863}"/>
              </a:ext>
            </a:extLst>
          </p:cNvPr>
          <p:cNvSpPr/>
          <p:nvPr/>
        </p:nvSpPr>
        <p:spPr>
          <a:xfrm>
            <a:off x="5253038" y="1476374"/>
            <a:ext cx="1981200" cy="1366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a:extLst>
              <a:ext uri="{FF2B5EF4-FFF2-40B4-BE49-F238E27FC236}">
                <a16:creationId xmlns:a16="http://schemas.microsoft.com/office/drawing/2014/main" id="{3B2E1638-BBB2-C8D4-7A4F-8487C07115F9}"/>
              </a:ext>
            </a:extLst>
          </p:cNvPr>
          <p:cNvSpPr/>
          <p:nvPr/>
        </p:nvSpPr>
        <p:spPr>
          <a:xfrm>
            <a:off x="4524375" y="3039851"/>
            <a:ext cx="728663" cy="2737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5D29F2D9-F35B-7FB6-034C-A42180D09C44}"/>
              </a:ext>
            </a:extLst>
          </p:cNvPr>
          <p:cNvSpPr/>
          <p:nvPr/>
        </p:nvSpPr>
        <p:spPr>
          <a:xfrm>
            <a:off x="5253037" y="3033713"/>
            <a:ext cx="962025" cy="2737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4" name="Picture 13">
            <a:extLst>
              <a:ext uri="{FF2B5EF4-FFF2-40B4-BE49-F238E27FC236}">
                <a16:creationId xmlns:a16="http://schemas.microsoft.com/office/drawing/2014/main" id="{02112D3E-DF77-CECA-1CF7-294AD4DE370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86701" y="616760"/>
            <a:ext cx="2105025" cy="6362700"/>
          </a:xfrm>
          <a:prstGeom prst="rect">
            <a:avLst/>
          </a:prstGeom>
        </p:spPr>
      </p:pic>
      <p:sp>
        <p:nvSpPr>
          <p:cNvPr id="17" name="Oval 16">
            <a:extLst>
              <a:ext uri="{FF2B5EF4-FFF2-40B4-BE49-F238E27FC236}">
                <a16:creationId xmlns:a16="http://schemas.microsoft.com/office/drawing/2014/main" id="{465E1B8A-ADC0-4363-FC79-3DAE7F70D039}"/>
              </a:ext>
            </a:extLst>
          </p:cNvPr>
          <p:cNvSpPr/>
          <p:nvPr/>
        </p:nvSpPr>
        <p:spPr>
          <a:xfrm>
            <a:off x="9108600" y="4276436"/>
            <a:ext cx="1661226" cy="3121891"/>
          </a:xfrm>
          <a:prstGeom prst="ellipse">
            <a:avLst/>
          </a:prstGeom>
          <a:gradFill>
            <a:gsLst>
              <a:gs pos="54000">
                <a:schemeClr val="accent2">
                  <a:alpha val="0"/>
                </a:schemeClr>
              </a:gs>
              <a:gs pos="0">
                <a:schemeClr val="accent2">
                  <a:alpha val="50000"/>
                </a:schemeClr>
              </a:gs>
              <a:gs pos="100000">
                <a:schemeClr val="bg1">
                  <a:alpha val="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Rounded Corners 17">
            <a:extLst>
              <a:ext uri="{FF2B5EF4-FFF2-40B4-BE49-F238E27FC236}">
                <a16:creationId xmlns:a16="http://schemas.microsoft.com/office/drawing/2014/main" id="{5771A41B-74C1-6E1C-400D-8E9D4285BE6F}"/>
              </a:ext>
            </a:extLst>
          </p:cNvPr>
          <p:cNvSpPr/>
          <p:nvPr/>
        </p:nvSpPr>
        <p:spPr>
          <a:xfrm>
            <a:off x="9374909" y="2161309"/>
            <a:ext cx="1071418" cy="4378035"/>
          </a:xfrm>
          <a:prstGeom prst="roundRect">
            <a:avLst/>
          </a:prstGeom>
          <a:gradFill flip="none" rotWithShape="1">
            <a:gsLst>
              <a:gs pos="100000">
                <a:schemeClr val="accent2">
                  <a:alpha val="0"/>
                </a:schemeClr>
              </a:gs>
              <a:gs pos="0">
                <a:schemeClr val="accent2">
                  <a:alpha val="50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20" name="Straight Arrow Connector 19">
            <a:extLst>
              <a:ext uri="{FF2B5EF4-FFF2-40B4-BE49-F238E27FC236}">
                <a16:creationId xmlns:a16="http://schemas.microsoft.com/office/drawing/2014/main" id="{F92EC236-3E8D-A9D8-8ECF-331FE276BF26}"/>
              </a:ext>
            </a:extLst>
          </p:cNvPr>
          <p:cNvCxnSpPr/>
          <p:nvPr/>
        </p:nvCxnSpPr>
        <p:spPr>
          <a:xfrm flipV="1">
            <a:off x="1204546" y="4809392"/>
            <a:ext cx="149469" cy="386862"/>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48A5C43-2D05-D1E7-0F4A-09E66C57EB53}"/>
              </a:ext>
            </a:extLst>
          </p:cNvPr>
          <p:cNvCxnSpPr/>
          <p:nvPr/>
        </p:nvCxnSpPr>
        <p:spPr>
          <a:xfrm flipV="1">
            <a:off x="1399063" y="4276436"/>
            <a:ext cx="149469" cy="386862"/>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AACD34D-8526-3F9F-CE12-1CF035FF124A}"/>
              </a:ext>
            </a:extLst>
          </p:cNvPr>
          <p:cNvCxnSpPr/>
          <p:nvPr/>
        </p:nvCxnSpPr>
        <p:spPr>
          <a:xfrm flipV="1">
            <a:off x="1602182" y="3772177"/>
            <a:ext cx="149469" cy="386862"/>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3045918-4642-6A1E-BF98-C0A68D38E08C}"/>
              </a:ext>
            </a:extLst>
          </p:cNvPr>
          <p:cNvCxnSpPr>
            <a:cxnSpLocks/>
          </p:cNvCxnSpPr>
          <p:nvPr/>
        </p:nvCxnSpPr>
        <p:spPr>
          <a:xfrm>
            <a:off x="1483322" y="4350326"/>
            <a:ext cx="27785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AFBAE30-8856-D61F-64B9-DB56ED6047F8}"/>
              </a:ext>
            </a:extLst>
          </p:cNvPr>
          <p:cNvSpPr txBox="1"/>
          <p:nvPr/>
        </p:nvSpPr>
        <p:spPr>
          <a:xfrm>
            <a:off x="1149173" y="4039476"/>
            <a:ext cx="906017" cy="369332"/>
          </a:xfrm>
          <a:prstGeom prst="rect">
            <a:avLst/>
          </a:prstGeom>
          <a:noFill/>
        </p:spPr>
        <p:txBody>
          <a:bodyPr wrap="none" rtlCol="0">
            <a:spAutoFit/>
          </a:bodyPr>
          <a:lstStyle/>
          <a:p>
            <a:r>
              <a:rPr lang="en-CA" dirty="0"/>
              <a:t>~470 °C</a:t>
            </a:r>
          </a:p>
        </p:txBody>
      </p:sp>
      <p:sp>
        <p:nvSpPr>
          <p:cNvPr id="29" name="Oval 28">
            <a:extLst>
              <a:ext uri="{FF2B5EF4-FFF2-40B4-BE49-F238E27FC236}">
                <a16:creationId xmlns:a16="http://schemas.microsoft.com/office/drawing/2014/main" id="{DAE62C5E-C034-99B2-8DC0-9339E4C10EB7}"/>
              </a:ext>
            </a:extLst>
          </p:cNvPr>
          <p:cNvSpPr/>
          <p:nvPr/>
        </p:nvSpPr>
        <p:spPr>
          <a:xfrm>
            <a:off x="9067902" y="-85724"/>
            <a:ext cx="1661226" cy="3686232"/>
          </a:xfrm>
          <a:prstGeom prst="ellipse">
            <a:avLst/>
          </a:prstGeom>
          <a:gradFill>
            <a:gsLst>
              <a:gs pos="39000">
                <a:schemeClr val="accent1">
                  <a:alpha val="0"/>
                </a:schemeClr>
              </a:gs>
              <a:gs pos="0">
                <a:schemeClr val="accent1"/>
              </a:gs>
              <a:gs pos="100000">
                <a:schemeClr val="bg1">
                  <a:alpha val="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30" name="Straight Arrow Connector 29">
            <a:extLst>
              <a:ext uri="{FF2B5EF4-FFF2-40B4-BE49-F238E27FC236}">
                <a16:creationId xmlns:a16="http://schemas.microsoft.com/office/drawing/2014/main" id="{13C2E1A1-3FF1-2595-5432-82F9F2421693}"/>
              </a:ext>
            </a:extLst>
          </p:cNvPr>
          <p:cNvCxnSpPr>
            <a:cxnSpLocks/>
          </p:cNvCxnSpPr>
          <p:nvPr/>
        </p:nvCxnSpPr>
        <p:spPr>
          <a:xfrm flipV="1">
            <a:off x="2294966" y="4715435"/>
            <a:ext cx="331694" cy="313764"/>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85993C7-6F3C-EC0B-B6C7-AD86B28582C8}"/>
              </a:ext>
            </a:extLst>
          </p:cNvPr>
          <p:cNvCxnSpPr>
            <a:cxnSpLocks/>
          </p:cNvCxnSpPr>
          <p:nvPr/>
        </p:nvCxnSpPr>
        <p:spPr>
          <a:xfrm flipV="1">
            <a:off x="2750299" y="4538939"/>
            <a:ext cx="396587" cy="124359"/>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7680C70-3490-51C3-4A91-2E694BE6F198}"/>
              </a:ext>
            </a:extLst>
          </p:cNvPr>
          <p:cNvCxnSpPr>
            <a:cxnSpLocks/>
          </p:cNvCxnSpPr>
          <p:nvPr/>
        </p:nvCxnSpPr>
        <p:spPr>
          <a:xfrm flipV="1">
            <a:off x="3295698" y="4366810"/>
            <a:ext cx="410507" cy="123706"/>
          </a:xfrm>
          <a:prstGeom prst="straightConnector1">
            <a:avLst/>
          </a:prstGeom>
          <a:ln w="254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9099744C-64C7-A7B4-9341-68C5D0987087}"/>
              </a:ext>
            </a:extLst>
          </p:cNvPr>
          <p:cNvSpPr/>
          <p:nvPr/>
        </p:nvSpPr>
        <p:spPr>
          <a:xfrm>
            <a:off x="9067902" y="196792"/>
            <a:ext cx="1661226" cy="3121200"/>
          </a:xfrm>
          <a:prstGeom prst="ellipse">
            <a:avLst/>
          </a:prstGeom>
          <a:gradFill>
            <a:gsLst>
              <a:gs pos="54000">
                <a:schemeClr val="accent2">
                  <a:alpha val="0"/>
                </a:schemeClr>
              </a:gs>
              <a:gs pos="0">
                <a:schemeClr val="accent2">
                  <a:alpha val="50000"/>
                </a:schemeClr>
              </a:gs>
              <a:gs pos="100000">
                <a:schemeClr val="bg1">
                  <a:alpha val="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1" name="Arrow: Right 40">
            <a:extLst>
              <a:ext uri="{FF2B5EF4-FFF2-40B4-BE49-F238E27FC236}">
                <a16:creationId xmlns:a16="http://schemas.microsoft.com/office/drawing/2014/main" id="{30CF844C-D0FB-5594-1D35-9321F33308F1}"/>
              </a:ext>
            </a:extLst>
          </p:cNvPr>
          <p:cNvSpPr/>
          <p:nvPr/>
        </p:nvSpPr>
        <p:spPr>
          <a:xfrm>
            <a:off x="6044313" y="3941156"/>
            <a:ext cx="407288" cy="196639"/>
          </a:xfrm>
          <a:prstGeom prst="rightArrow">
            <a:avLst>
              <a:gd name="adj1" fmla="val 50000"/>
              <a:gd name="adj2" fmla="val 839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Arrow: Right 41">
            <a:extLst>
              <a:ext uri="{FF2B5EF4-FFF2-40B4-BE49-F238E27FC236}">
                <a16:creationId xmlns:a16="http://schemas.microsoft.com/office/drawing/2014/main" id="{B594CA16-DF66-0E53-01FA-85334FB352B2}"/>
              </a:ext>
            </a:extLst>
          </p:cNvPr>
          <p:cNvSpPr/>
          <p:nvPr/>
        </p:nvSpPr>
        <p:spPr>
          <a:xfrm>
            <a:off x="6044313" y="4268490"/>
            <a:ext cx="407288" cy="196639"/>
          </a:xfrm>
          <a:prstGeom prst="rightArrow">
            <a:avLst>
              <a:gd name="adj1" fmla="val 50000"/>
              <a:gd name="adj2" fmla="val 839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594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xit" presetSubtype="0" fill="hold" grpId="1" nodeType="with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childTnLst>
                          </p:cTn>
                        </p:par>
                        <p:par>
                          <p:cTn id="23" fill="hold">
                            <p:stCondLst>
                              <p:cond delay="500"/>
                            </p:stCondLst>
                            <p:childTnLst>
                              <p:par>
                                <p:cTn id="24" presetID="10" presetClass="exit" presetSubtype="0" fill="hold" grpId="1" nodeType="after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2000"/>
                            </p:stCondLst>
                            <p:childTnLst>
                              <p:par>
                                <p:cTn id="36" presetID="10" presetClass="exit" presetSubtype="0" fill="hold" nodeType="afterEffect">
                                  <p:stCondLst>
                                    <p:cond delay="200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par>
                          <p:cTn id="39" fill="hold">
                            <p:stCondLst>
                              <p:cond delay="4500"/>
                            </p:stCondLst>
                            <p:childTnLst>
                              <p:par>
                                <p:cTn id="40" presetID="10" presetClass="exit" presetSubtype="0" fill="hold" nodeType="afterEffect">
                                  <p:stCondLst>
                                    <p:cond delay="0"/>
                                  </p:stCondLst>
                                  <p:childTnLst>
                                    <p:animEffect transition="out" filter="fad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par>
                          <p:cTn id="43" fill="hold">
                            <p:stCondLst>
                              <p:cond delay="5000"/>
                            </p:stCondLst>
                            <p:childTnLst>
                              <p:par>
                                <p:cTn id="44" presetID="10" presetClass="exit" presetSubtype="0" fill="hold" nodeType="afterEffect">
                                  <p:stCondLst>
                                    <p:cond delay="0"/>
                                  </p:stCondLst>
                                  <p:childTnLst>
                                    <p:animEffect transition="out" filter="fade">
                                      <p:cBhvr>
                                        <p:cTn id="45" dur="500"/>
                                        <p:tgtEl>
                                          <p:spTgt spid="22"/>
                                        </p:tgtEl>
                                      </p:cBhvr>
                                    </p:animEffect>
                                    <p:set>
                                      <p:cBhvr>
                                        <p:cTn id="46" dur="1" fill="hold">
                                          <p:stCondLst>
                                            <p:cond delay="499"/>
                                          </p:stCondLst>
                                        </p:cTn>
                                        <p:tgtEl>
                                          <p:spTgt spid="22"/>
                                        </p:tgtEl>
                                        <p:attrNameLst>
                                          <p:attrName>style.visibility</p:attrName>
                                        </p:attrNameLst>
                                      </p:cBhvr>
                                      <p:to>
                                        <p:strVal val="hidden"/>
                                      </p:to>
                                    </p:set>
                                  </p:childTnLst>
                                </p:cTn>
                              </p:par>
                            </p:childTnLst>
                          </p:cTn>
                        </p:par>
                        <p:par>
                          <p:cTn id="47" fill="hold">
                            <p:stCondLst>
                              <p:cond delay="5500"/>
                            </p:stCondLst>
                            <p:childTnLst>
                              <p:par>
                                <p:cTn id="48" presetID="10"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par>
                          <p:cTn id="54" fill="hold">
                            <p:stCondLst>
                              <p:cond delay="6000"/>
                            </p:stCondLst>
                            <p:childTnLst>
                              <p:par>
                                <p:cTn id="55" presetID="17" presetClass="entr" presetSubtype="4"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2000" fill="hold"/>
                                        <p:tgtEl>
                                          <p:spTgt spid="18"/>
                                        </p:tgtEl>
                                        <p:attrNameLst>
                                          <p:attrName>ppt_x</p:attrName>
                                        </p:attrNameLst>
                                      </p:cBhvr>
                                      <p:tavLst>
                                        <p:tav tm="0">
                                          <p:val>
                                            <p:strVal val="#ppt_x"/>
                                          </p:val>
                                        </p:tav>
                                        <p:tav tm="100000">
                                          <p:val>
                                            <p:strVal val="#ppt_x"/>
                                          </p:val>
                                        </p:tav>
                                      </p:tavLst>
                                    </p:anim>
                                    <p:anim calcmode="lin" valueType="num">
                                      <p:cBhvr>
                                        <p:cTn id="58" dur="2000" fill="hold"/>
                                        <p:tgtEl>
                                          <p:spTgt spid="18"/>
                                        </p:tgtEl>
                                        <p:attrNameLst>
                                          <p:attrName>ppt_y</p:attrName>
                                        </p:attrNameLst>
                                      </p:cBhvr>
                                      <p:tavLst>
                                        <p:tav tm="0">
                                          <p:val>
                                            <p:strVal val="#ppt_y+#ppt_h/2"/>
                                          </p:val>
                                        </p:tav>
                                        <p:tav tm="100000">
                                          <p:val>
                                            <p:strVal val="#ppt_y"/>
                                          </p:val>
                                        </p:tav>
                                      </p:tavLst>
                                    </p:anim>
                                    <p:anim calcmode="lin" valueType="num">
                                      <p:cBhvr>
                                        <p:cTn id="59" dur="2000" fill="hold"/>
                                        <p:tgtEl>
                                          <p:spTgt spid="18"/>
                                        </p:tgtEl>
                                        <p:attrNameLst>
                                          <p:attrName>ppt_w</p:attrName>
                                        </p:attrNameLst>
                                      </p:cBhvr>
                                      <p:tavLst>
                                        <p:tav tm="0">
                                          <p:val>
                                            <p:strVal val="#ppt_w"/>
                                          </p:val>
                                        </p:tav>
                                        <p:tav tm="100000">
                                          <p:val>
                                            <p:strVal val="#ppt_w"/>
                                          </p:val>
                                        </p:tav>
                                      </p:tavLst>
                                    </p:anim>
                                    <p:anim calcmode="lin" valueType="num">
                                      <p:cBhvr>
                                        <p:cTn id="60" dur="20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par>
                          <p:cTn id="84" fill="hold">
                            <p:stCondLst>
                              <p:cond delay="1000"/>
                            </p:stCondLst>
                            <p:childTnLst>
                              <p:par>
                                <p:cTn id="85" presetID="10" presetClass="entr" presetSubtype="0"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childTnLst>
                          </p:cTn>
                        </p:par>
                        <p:par>
                          <p:cTn id="88" fill="hold">
                            <p:stCondLst>
                              <p:cond delay="1500"/>
                            </p:stCondLst>
                            <p:childTnLst>
                              <p:par>
                                <p:cTn id="89" presetID="10" presetClass="entr" presetSubtype="0" fill="hold" nodeType="after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500"/>
                                        <p:tgtEl>
                                          <p:spTgt spid="32"/>
                                        </p:tgtEl>
                                      </p:cBhvr>
                                    </p:animEffect>
                                  </p:childTnLst>
                                </p:cTn>
                              </p:par>
                            </p:childTnLst>
                          </p:cTn>
                        </p:par>
                        <p:par>
                          <p:cTn id="92" fill="hold">
                            <p:stCondLst>
                              <p:cond delay="2000"/>
                            </p:stCondLst>
                            <p:childTnLst>
                              <p:par>
                                <p:cTn id="93" presetID="10" presetClass="exit" presetSubtype="0" fill="hold" nodeType="afterEffect">
                                  <p:stCondLst>
                                    <p:cond delay="2000"/>
                                  </p:stCondLst>
                                  <p:childTnLst>
                                    <p:animEffect transition="out" filter="fade">
                                      <p:cBhvr>
                                        <p:cTn id="94" dur="500"/>
                                        <p:tgtEl>
                                          <p:spTgt spid="30"/>
                                        </p:tgtEl>
                                      </p:cBhvr>
                                    </p:animEffect>
                                    <p:set>
                                      <p:cBhvr>
                                        <p:cTn id="95" dur="1" fill="hold">
                                          <p:stCondLst>
                                            <p:cond delay="499"/>
                                          </p:stCondLst>
                                        </p:cTn>
                                        <p:tgtEl>
                                          <p:spTgt spid="30"/>
                                        </p:tgtEl>
                                        <p:attrNameLst>
                                          <p:attrName>style.visibility</p:attrName>
                                        </p:attrNameLst>
                                      </p:cBhvr>
                                      <p:to>
                                        <p:strVal val="hidden"/>
                                      </p:to>
                                    </p:set>
                                  </p:childTnLst>
                                </p:cTn>
                              </p:par>
                            </p:childTnLst>
                          </p:cTn>
                        </p:par>
                        <p:par>
                          <p:cTn id="96" fill="hold">
                            <p:stCondLst>
                              <p:cond delay="4500"/>
                            </p:stCondLst>
                            <p:childTnLst>
                              <p:par>
                                <p:cTn id="97" presetID="10" presetClass="exit" presetSubtype="0" fill="hold" nodeType="afterEffect">
                                  <p:stCondLst>
                                    <p:cond delay="0"/>
                                  </p:stCondLst>
                                  <p:childTnLst>
                                    <p:animEffect transition="out" filter="fade">
                                      <p:cBhvr>
                                        <p:cTn id="98" dur="500"/>
                                        <p:tgtEl>
                                          <p:spTgt spid="31"/>
                                        </p:tgtEl>
                                      </p:cBhvr>
                                    </p:animEffect>
                                    <p:set>
                                      <p:cBhvr>
                                        <p:cTn id="99" dur="1" fill="hold">
                                          <p:stCondLst>
                                            <p:cond delay="499"/>
                                          </p:stCondLst>
                                        </p:cTn>
                                        <p:tgtEl>
                                          <p:spTgt spid="31"/>
                                        </p:tgtEl>
                                        <p:attrNameLst>
                                          <p:attrName>style.visibility</p:attrName>
                                        </p:attrNameLst>
                                      </p:cBhvr>
                                      <p:to>
                                        <p:strVal val="hidden"/>
                                      </p:to>
                                    </p:set>
                                  </p:childTnLst>
                                </p:cTn>
                              </p:par>
                            </p:childTnLst>
                          </p:cTn>
                        </p:par>
                        <p:par>
                          <p:cTn id="100" fill="hold">
                            <p:stCondLst>
                              <p:cond delay="5000"/>
                            </p:stCondLst>
                            <p:childTnLst>
                              <p:par>
                                <p:cTn id="101" presetID="10" presetClass="exit" presetSubtype="0" fill="hold" nodeType="afterEffect">
                                  <p:stCondLst>
                                    <p:cond delay="0"/>
                                  </p:stCondLst>
                                  <p:childTnLst>
                                    <p:animEffect transition="out" filter="fade">
                                      <p:cBhvr>
                                        <p:cTn id="102" dur="500"/>
                                        <p:tgtEl>
                                          <p:spTgt spid="32"/>
                                        </p:tgtEl>
                                      </p:cBhvr>
                                    </p:animEffect>
                                    <p:set>
                                      <p:cBhvr>
                                        <p:cTn id="103" dur="1" fill="hold">
                                          <p:stCondLst>
                                            <p:cond delay="499"/>
                                          </p:stCondLst>
                                        </p:cTn>
                                        <p:tgtEl>
                                          <p:spTgt spid="32"/>
                                        </p:tgtEl>
                                        <p:attrNameLst>
                                          <p:attrName>style.visibility</p:attrName>
                                        </p:attrNameLst>
                                      </p:cBhvr>
                                      <p:to>
                                        <p:strVal val="hidden"/>
                                      </p:to>
                                    </p:set>
                                  </p:childTnLst>
                                </p:cTn>
                              </p:par>
                            </p:childTnLst>
                          </p:cTn>
                        </p:par>
                        <p:par>
                          <p:cTn id="104" fill="hold">
                            <p:stCondLst>
                              <p:cond delay="5500"/>
                            </p:stCondLst>
                            <p:childTnLst>
                              <p:par>
                                <p:cTn id="105" presetID="10" presetClass="exit" presetSubtype="0" fill="hold" grpId="1" nodeType="afterEffect">
                                  <p:stCondLst>
                                    <p:cond delay="0"/>
                                  </p:stCondLst>
                                  <p:childTnLst>
                                    <p:animEffect transition="out" filter="fade">
                                      <p:cBhvr>
                                        <p:cTn id="106" dur="500"/>
                                        <p:tgtEl>
                                          <p:spTgt spid="29"/>
                                        </p:tgtEl>
                                      </p:cBhvr>
                                    </p:animEffect>
                                    <p:set>
                                      <p:cBhvr>
                                        <p:cTn id="107" dur="1" fill="hold">
                                          <p:stCondLst>
                                            <p:cond delay="499"/>
                                          </p:stCondLst>
                                        </p:cTn>
                                        <p:tgtEl>
                                          <p:spTgt spid="29"/>
                                        </p:tgtEl>
                                        <p:attrNameLst>
                                          <p:attrName>style.visibility</p:attrName>
                                        </p:attrNameLst>
                                      </p:cBhvr>
                                      <p:to>
                                        <p:strVal val="hidden"/>
                                      </p:to>
                                    </p:set>
                                  </p:childTnLst>
                                </p:cTn>
                              </p:par>
                              <p:par>
                                <p:cTn id="108" presetID="10" presetClass="entr" presetSubtype="0" fill="hold" grpId="0" nodeType="withEffect">
                                  <p:stCondLst>
                                    <p:cond delay="250"/>
                                  </p:stCondLst>
                                  <p:childTnLst>
                                    <p:set>
                                      <p:cBhvr>
                                        <p:cTn id="109" dur="1" fill="hold">
                                          <p:stCondLst>
                                            <p:cond delay="0"/>
                                          </p:stCondLst>
                                        </p:cTn>
                                        <p:tgtEl>
                                          <p:spTgt spid="40"/>
                                        </p:tgtEl>
                                        <p:attrNameLst>
                                          <p:attrName>style.visibility</p:attrName>
                                        </p:attrNameLst>
                                      </p:cBhvr>
                                      <p:to>
                                        <p:strVal val="visible"/>
                                      </p:to>
                                    </p:set>
                                    <p:animEffect transition="in" filter="fade">
                                      <p:cBhvr>
                                        <p:cTn id="110" dur="500"/>
                                        <p:tgtEl>
                                          <p:spTgt spid="40"/>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9"/>
                                        </p:tgtEl>
                                      </p:cBhvr>
                                    </p:animEffect>
                                    <p:set>
                                      <p:cBhvr>
                                        <p:cTn id="115" dur="1" fill="hold">
                                          <p:stCondLst>
                                            <p:cond delay="499"/>
                                          </p:stCondLst>
                                        </p:cTn>
                                        <p:tgtEl>
                                          <p:spTgt spid="9"/>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500"/>
                                        <p:tgtEl>
                                          <p:spTgt spid="8"/>
                                        </p:tgtEl>
                                      </p:cBhvr>
                                    </p:animEffect>
                                    <p:set>
                                      <p:cBhvr>
                                        <p:cTn id="118" dur="1" fill="hold">
                                          <p:stCondLst>
                                            <p:cond delay="499"/>
                                          </p:stCondLst>
                                        </p:cTn>
                                        <p:tgtEl>
                                          <p:spTgt spid="8"/>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0" nodeType="clickEffect">
                                  <p:stCondLst>
                                    <p:cond delay="0"/>
                                  </p:stCondLst>
                                  <p:childTnLst>
                                    <p:animEffect transition="out" filter="fade">
                                      <p:cBhvr>
                                        <p:cTn id="122" dur="500"/>
                                        <p:tgtEl>
                                          <p:spTgt spid="10"/>
                                        </p:tgtEl>
                                      </p:cBhvr>
                                    </p:animEffect>
                                    <p:set>
                                      <p:cBhvr>
                                        <p:cTn id="123" dur="1" fill="hold">
                                          <p:stCondLst>
                                            <p:cond delay="499"/>
                                          </p:stCondLst>
                                        </p:cTn>
                                        <p:tgtEl>
                                          <p:spTgt spid="10"/>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500"/>
                                        <p:tgtEl>
                                          <p:spTgt spid="12"/>
                                        </p:tgtEl>
                                      </p:cBhvr>
                                    </p:animEffect>
                                    <p:set>
                                      <p:cBhvr>
                                        <p:cTn id="126" dur="1" fill="hold">
                                          <p:stCondLst>
                                            <p:cond delay="499"/>
                                          </p:stCondLst>
                                        </p:cTn>
                                        <p:tgtEl>
                                          <p:spTgt spid="12"/>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grpId="0" nodeType="clickEffect">
                                  <p:stCondLst>
                                    <p:cond delay="0"/>
                                  </p:stCondLst>
                                  <p:childTnLst>
                                    <p:animEffect transition="out" filter="fade">
                                      <p:cBhvr>
                                        <p:cTn id="130" dur="500"/>
                                        <p:tgtEl>
                                          <p:spTgt spid="11"/>
                                        </p:tgtEl>
                                      </p:cBhvr>
                                    </p:animEffect>
                                    <p:set>
                                      <p:cBhvr>
                                        <p:cTn id="131" dur="1" fill="hold">
                                          <p:stCondLst>
                                            <p:cond delay="499"/>
                                          </p:stCondLst>
                                        </p:cTn>
                                        <p:tgtEl>
                                          <p:spTgt spid="11"/>
                                        </p:tgtEl>
                                        <p:attrNameLst>
                                          <p:attrName>style.visibility</p:attrName>
                                        </p:attrNameLst>
                                      </p:cBhvr>
                                      <p:to>
                                        <p:strVal val="hidden"/>
                                      </p:to>
                                    </p:set>
                                  </p:childTnLst>
                                </p:cTn>
                              </p:par>
                              <p:par>
                                <p:cTn id="132" presetID="10" presetClass="exit" presetSubtype="0" fill="hold" grpId="0" nodeType="withEffect">
                                  <p:stCondLst>
                                    <p:cond delay="0"/>
                                  </p:stCondLst>
                                  <p:childTnLst>
                                    <p:animEffect transition="out" filter="fade">
                                      <p:cBhvr>
                                        <p:cTn id="133" dur="500"/>
                                        <p:tgtEl>
                                          <p:spTgt spid="13"/>
                                        </p:tgtEl>
                                      </p:cBhvr>
                                    </p:animEffect>
                                    <p:set>
                                      <p:cBhvr>
                                        <p:cTn id="13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7" grpId="0" animBg="1"/>
      <p:bldP spid="18" grpId="0" animBg="1"/>
      <p:bldP spid="26" grpId="0"/>
      <p:bldP spid="26" grpId="1"/>
      <p:bldP spid="29" grpId="0" animBg="1"/>
      <p:bldP spid="29" grpId="1" animBg="1"/>
      <p:bldP spid="40" grpId="0" animBg="1"/>
      <p:bldP spid="41" grpId="0" animBg="1"/>
      <p:bldP spid="41" grpId="1" animBg="1"/>
      <p:bldP spid="42" grpId="0" animBg="1"/>
      <p:bldP spid="4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Arial" panose="020B0604020202020204" pitchFamily="34" charset="0"/>
                <a:cs typeface="Arial" panose="020B0604020202020204" pitchFamily="34" charset="0"/>
              </a:rPr>
              <a:t>Baseline Commissioning Experiments</a:t>
            </a:r>
            <a:endParaRPr lang="en-GB" sz="3600" b="1" i="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C23274E-4031-78AE-4810-CC245C29B866}"/>
              </a:ext>
            </a:extLst>
          </p:cNvPr>
          <p:cNvPicPr>
            <a:picLocks/>
          </p:cNvPicPr>
          <p:nvPr/>
        </p:nvPicPr>
        <p:blipFill rotWithShape="1">
          <a:blip r:embed="rId2" cstate="print">
            <a:extLst>
              <a:ext uri="{28A0092B-C50C-407E-A947-70E740481C1C}">
                <a14:useLocalDpi xmlns:a14="http://schemas.microsoft.com/office/drawing/2010/main" val="0"/>
              </a:ext>
            </a:extLst>
          </a:blip>
          <a:srcRect t="2741"/>
          <a:stretch/>
        </p:blipFill>
        <p:spPr bwMode="auto">
          <a:xfrm>
            <a:off x="1220469" y="1821655"/>
            <a:ext cx="9258419" cy="4341019"/>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A2CB3453-9F8D-A181-51A6-09A85E563583}"/>
              </a:ext>
            </a:extLst>
          </p:cNvPr>
          <p:cNvSpPr txBox="1"/>
          <p:nvPr/>
        </p:nvSpPr>
        <p:spPr>
          <a:xfrm>
            <a:off x="1562100" y="1354049"/>
            <a:ext cx="1462388" cy="369332"/>
          </a:xfrm>
          <a:prstGeom prst="rect">
            <a:avLst/>
          </a:prstGeom>
          <a:noFill/>
        </p:spPr>
        <p:txBody>
          <a:bodyPr wrap="none" rtlCol="0">
            <a:spAutoFit/>
          </a:bodyPr>
          <a:lstStyle/>
          <a:p>
            <a:r>
              <a:rPr lang="en-CA" i="1" dirty="0">
                <a:solidFill>
                  <a:srgbClr val="2F84E4"/>
                </a:solidFill>
                <a:latin typeface="F37 Ginger Pro" panose="020B0604020202020204"/>
              </a:rPr>
              <a:t>T</a:t>
            </a:r>
            <a:r>
              <a:rPr lang="en-CA" baseline="-25000" dirty="0">
                <a:solidFill>
                  <a:srgbClr val="2F84E4"/>
                </a:solidFill>
                <a:latin typeface="F37 Ginger Pro" panose="020B0604020202020204"/>
              </a:rPr>
              <a:t>diff</a:t>
            </a:r>
            <a:r>
              <a:rPr lang="en-CA" dirty="0">
                <a:solidFill>
                  <a:srgbClr val="2F84E4"/>
                </a:solidFill>
                <a:latin typeface="F37 Ginger Pro" panose="020B0604020202020204"/>
              </a:rPr>
              <a:t> @ 90 min</a:t>
            </a:r>
            <a:endParaRPr lang="en-CA" i="1" dirty="0">
              <a:solidFill>
                <a:srgbClr val="2F84E4"/>
              </a:solidFill>
              <a:latin typeface="F37 Ginger Pro" panose="020B0604020202020204"/>
            </a:endParaRPr>
          </a:p>
        </p:txBody>
      </p:sp>
      <p:sp>
        <p:nvSpPr>
          <p:cNvPr id="5" name="Arrow: Down 4">
            <a:extLst>
              <a:ext uri="{FF2B5EF4-FFF2-40B4-BE49-F238E27FC236}">
                <a16:creationId xmlns:a16="http://schemas.microsoft.com/office/drawing/2014/main" id="{B0D551F6-4BCA-7855-4DA1-F5F505AB8FC3}"/>
              </a:ext>
            </a:extLst>
          </p:cNvPr>
          <p:cNvSpPr/>
          <p:nvPr/>
        </p:nvSpPr>
        <p:spPr>
          <a:xfrm>
            <a:off x="2781299" y="1718069"/>
            <a:ext cx="161925" cy="2071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412F9460-AF50-7D2E-B285-1D8A3C34CAB2}"/>
              </a:ext>
            </a:extLst>
          </p:cNvPr>
          <p:cNvSpPr txBox="1"/>
          <p:nvPr/>
        </p:nvSpPr>
        <p:spPr>
          <a:xfrm>
            <a:off x="3490897" y="1340221"/>
            <a:ext cx="1462388" cy="369332"/>
          </a:xfrm>
          <a:prstGeom prst="rect">
            <a:avLst/>
          </a:prstGeom>
          <a:noFill/>
        </p:spPr>
        <p:txBody>
          <a:bodyPr wrap="none" rtlCol="0">
            <a:spAutoFit/>
          </a:bodyPr>
          <a:lstStyle/>
          <a:p>
            <a:r>
              <a:rPr lang="en-CA" dirty="0">
                <a:solidFill>
                  <a:srgbClr val="2F84E4"/>
                </a:solidFill>
                <a:latin typeface="F37 Ginger Pro" panose="020B0604020202020204"/>
              </a:rPr>
              <a:t>Minimum </a:t>
            </a:r>
            <a:r>
              <a:rPr lang="en-CA" i="1" dirty="0">
                <a:solidFill>
                  <a:srgbClr val="2F84E4"/>
                </a:solidFill>
                <a:latin typeface="F37 Ginger Pro" panose="020B0604020202020204"/>
              </a:rPr>
              <a:t>T</a:t>
            </a:r>
            <a:r>
              <a:rPr lang="en-CA" baseline="-25000" dirty="0">
                <a:solidFill>
                  <a:srgbClr val="2F84E4"/>
                </a:solidFill>
                <a:latin typeface="F37 Ginger Pro" panose="020B0604020202020204"/>
              </a:rPr>
              <a:t>diff</a:t>
            </a:r>
            <a:endParaRPr lang="en-CA" i="1" dirty="0">
              <a:solidFill>
                <a:srgbClr val="2F84E4"/>
              </a:solidFill>
              <a:latin typeface="F37 Ginger Pro" panose="020B0604020202020204"/>
            </a:endParaRPr>
          </a:p>
        </p:txBody>
      </p:sp>
      <p:sp>
        <p:nvSpPr>
          <p:cNvPr id="7" name="Arrow: Down 6">
            <a:extLst>
              <a:ext uri="{FF2B5EF4-FFF2-40B4-BE49-F238E27FC236}">
                <a16:creationId xmlns:a16="http://schemas.microsoft.com/office/drawing/2014/main" id="{7BE2A5B8-9037-A563-0F64-C7B48DF13DC8}"/>
              </a:ext>
            </a:extLst>
          </p:cNvPr>
          <p:cNvSpPr/>
          <p:nvPr/>
        </p:nvSpPr>
        <p:spPr>
          <a:xfrm>
            <a:off x="4722167" y="1712757"/>
            <a:ext cx="161925" cy="2071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CF1CB56F-D3C8-CA50-8122-0052F2F19436}"/>
              </a:ext>
            </a:extLst>
          </p:cNvPr>
          <p:cNvSpPr txBox="1"/>
          <p:nvPr/>
        </p:nvSpPr>
        <p:spPr>
          <a:xfrm>
            <a:off x="4947182" y="1340221"/>
            <a:ext cx="1505156" cy="369332"/>
          </a:xfrm>
          <a:prstGeom prst="rect">
            <a:avLst/>
          </a:prstGeom>
          <a:noFill/>
        </p:spPr>
        <p:txBody>
          <a:bodyPr wrap="none" rtlCol="0">
            <a:spAutoFit/>
          </a:bodyPr>
          <a:lstStyle/>
          <a:p>
            <a:r>
              <a:rPr lang="en-CA" dirty="0">
                <a:solidFill>
                  <a:srgbClr val="2F84E4"/>
                </a:solidFill>
                <a:latin typeface="F37 Ginger Pro" panose="020B0604020202020204"/>
              </a:rPr>
              <a:t>Maximum </a:t>
            </a:r>
            <a:r>
              <a:rPr lang="en-CA" i="1" dirty="0">
                <a:solidFill>
                  <a:srgbClr val="2F84E4"/>
                </a:solidFill>
                <a:latin typeface="F37 Ginger Pro" panose="020B0604020202020204"/>
              </a:rPr>
              <a:t>T</a:t>
            </a:r>
            <a:r>
              <a:rPr lang="en-CA" baseline="-25000" dirty="0">
                <a:solidFill>
                  <a:srgbClr val="2F84E4"/>
                </a:solidFill>
                <a:latin typeface="F37 Ginger Pro" panose="020B0604020202020204"/>
              </a:rPr>
              <a:t>diff</a:t>
            </a:r>
            <a:endParaRPr lang="en-CA" i="1" dirty="0">
              <a:solidFill>
                <a:srgbClr val="2F84E4"/>
              </a:solidFill>
              <a:latin typeface="F37 Ginger Pro" panose="020B0604020202020204"/>
            </a:endParaRPr>
          </a:p>
        </p:txBody>
      </p:sp>
      <p:sp>
        <p:nvSpPr>
          <p:cNvPr id="9" name="Arrow: Down 8">
            <a:extLst>
              <a:ext uri="{FF2B5EF4-FFF2-40B4-BE49-F238E27FC236}">
                <a16:creationId xmlns:a16="http://schemas.microsoft.com/office/drawing/2014/main" id="{6FD869E5-AF87-2F62-2012-5D3E22F38230}"/>
              </a:ext>
            </a:extLst>
          </p:cNvPr>
          <p:cNvSpPr/>
          <p:nvPr/>
        </p:nvSpPr>
        <p:spPr>
          <a:xfrm>
            <a:off x="4963939" y="1713856"/>
            <a:ext cx="161925" cy="2071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a:extLst>
              <a:ext uri="{FF2B5EF4-FFF2-40B4-BE49-F238E27FC236}">
                <a16:creationId xmlns:a16="http://schemas.microsoft.com/office/drawing/2014/main" id="{74F32EC8-C28E-BDBB-8D02-F84309D8456B}"/>
              </a:ext>
            </a:extLst>
          </p:cNvPr>
          <p:cNvSpPr txBox="1"/>
          <p:nvPr/>
        </p:nvSpPr>
        <p:spPr>
          <a:xfrm>
            <a:off x="6815122" y="1363664"/>
            <a:ext cx="1579407" cy="369332"/>
          </a:xfrm>
          <a:prstGeom prst="rect">
            <a:avLst/>
          </a:prstGeom>
          <a:noFill/>
        </p:spPr>
        <p:txBody>
          <a:bodyPr wrap="none" rtlCol="0">
            <a:spAutoFit/>
          </a:bodyPr>
          <a:lstStyle/>
          <a:p>
            <a:r>
              <a:rPr lang="en-CA" i="1" dirty="0">
                <a:solidFill>
                  <a:srgbClr val="2F84E4"/>
                </a:solidFill>
                <a:latin typeface="F37 Ginger Pro" panose="020B0604020202020204"/>
              </a:rPr>
              <a:t>T</a:t>
            </a:r>
            <a:r>
              <a:rPr lang="en-CA" baseline="-25000" dirty="0">
                <a:solidFill>
                  <a:srgbClr val="2F84E4"/>
                </a:solidFill>
                <a:latin typeface="F37 Ginger Pro" panose="020B0604020202020204"/>
              </a:rPr>
              <a:t>diff</a:t>
            </a:r>
            <a:r>
              <a:rPr lang="en-CA" dirty="0">
                <a:solidFill>
                  <a:srgbClr val="2F84E4"/>
                </a:solidFill>
                <a:latin typeface="F37 Ginger Pro" panose="020B0604020202020204"/>
              </a:rPr>
              <a:t> @ 240 min</a:t>
            </a:r>
            <a:endParaRPr lang="en-CA" i="1" dirty="0">
              <a:solidFill>
                <a:srgbClr val="2F84E4"/>
              </a:solidFill>
              <a:latin typeface="F37 Ginger Pro" panose="020B0604020202020204"/>
            </a:endParaRPr>
          </a:p>
        </p:txBody>
      </p:sp>
      <p:sp>
        <p:nvSpPr>
          <p:cNvPr id="11" name="Arrow: Down 10">
            <a:extLst>
              <a:ext uri="{FF2B5EF4-FFF2-40B4-BE49-F238E27FC236}">
                <a16:creationId xmlns:a16="http://schemas.microsoft.com/office/drawing/2014/main" id="{A039B4D4-F1A3-6B23-BD48-2AB86975ED74}"/>
              </a:ext>
            </a:extLst>
          </p:cNvPr>
          <p:cNvSpPr/>
          <p:nvPr/>
        </p:nvSpPr>
        <p:spPr>
          <a:xfrm>
            <a:off x="6909274" y="1737210"/>
            <a:ext cx="161925" cy="2071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3" name="Straight Connector 12">
            <a:extLst>
              <a:ext uri="{FF2B5EF4-FFF2-40B4-BE49-F238E27FC236}">
                <a16:creationId xmlns:a16="http://schemas.microsoft.com/office/drawing/2014/main" id="{8B35200C-8FE1-BFB6-8028-71AAE89E1EB2}"/>
              </a:ext>
            </a:extLst>
          </p:cNvPr>
          <p:cNvCxnSpPr>
            <a:cxnSpLocks/>
          </p:cNvCxnSpPr>
          <p:nvPr/>
        </p:nvCxnSpPr>
        <p:spPr>
          <a:xfrm>
            <a:off x="4507200" y="5162550"/>
            <a:ext cx="0" cy="100012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46A8D8C-9ECA-34FD-B8C6-245C95043D75}"/>
              </a:ext>
            </a:extLst>
          </p:cNvPr>
          <p:cNvSpPr txBox="1"/>
          <p:nvPr/>
        </p:nvSpPr>
        <p:spPr>
          <a:xfrm>
            <a:off x="4741215" y="6155174"/>
            <a:ext cx="3492303" cy="369332"/>
          </a:xfrm>
          <a:prstGeom prst="rect">
            <a:avLst/>
          </a:prstGeom>
          <a:noFill/>
        </p:spPr>
        <p:txBody>
          <a:bodyPr wrap="none" rtlCol="0">
            <a:spAutoFit/>
          </a:bodyPr>
          <a:lstStyle/>
          <a:p>
            <a:r>
              <a:rPr lang="en-CA" dirty="0">
                <a:solidFill>
                  <a:srgbClr val="2F84E4"/>
                </a:solidFill>
                <a:latin typeface="F37 Ginger Pro" panose="020B0604020202020204"/>
              </a:rPr>
              <a:t>Cooling block reached temperature</a:t>
            </a:r>
            <a:endParaRPr lang="en-CA" i="1" dirty="0">
              <a:solidFill>
                <a:srgbClr val="2F84E4"/>
              </a:solidFill>
              <a:latin typeface="F37 Ginger Pro" panose="020B0604020202020204"/>
            </a:endParaRPr>
          </a:p>
        </p:txBody>
      </p:sp>
      <p:sp>
        <p:nvSpPr>
          <p:cNvPr id="16" name="Arrow: Down 15">
            <a:extLst>
              <a:ext uri="{FF2B5EF4-FFF2-40B4-BE49-F238E27FC236}">
                <a16:creationId xmlns:a16="http://schemas.microsoft.com/office/drawing/2014/main" id="{0AE5BE1B-3852-A859-53AA-8779884370B5}"/>
              </a:ext>
            </a:extLst>
          </p:cNvPr>
          <p:cNvSpPr/>
          <p:nvPr/>
        </p:nvSpPr>
        <p:spPr>
          <a:xfrm rot="16200000">
            <a:off x="4499371" y="6238325"/>
            <a:ext cx="161925" cy="2071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8" name="Straight Connector 17">
            <a:extLst>
              <a:ext uri="{FF2B5EF4-FFF2-40B4-BE49-F238E27FC236}">
                <a16:creationId xmlns:a16="http://schemas.microsoft.com/office/drawing/2014/main" id="{83DE9DAC-7B30-11DD-F0FE-532DFDEEA664}"/>
              </a:ext>
            </a:extLst>
          </p:cNvPr>
          <p:cNvCxnSpPr>
            <a:cxnSpLocks/>
          </p:cNvCxnSpPr>
          <p:nvPr/>
        </p:nvCxnSpPr>
        <p:spPr>
          <a:xfrm>
            <a:off x="4507200" y="3733800"/>
            <a:ext cx="0" cy="12192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60A1398-33E8-44E1-BA33-B3D872B329DB}"/>
              </a:ext>
            </a:extLst>
          </p:cNvPr>
          <p:cNvCxnSpPr>
            <a:cxnSpLocks/>
          </p:cNvCxnSpPr>
          <p:nvPr/>
        </p:nvCxnSpPr>
        <p:spPr>
          <a:xfrm>
            <a:off x="4507200" y="3028950"/>
            <a:ext cx="0" cy="467913"/>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80F982-DAF3-F2D9-3E5D-60F7C438E17F}"/>
              </a:ext>
            </a:extLst>
          </p:cNvPr>
          <p:cNvCxnSpPr>
            <a:cxnSpLocks/>
          </p:cNvCxnSpPr>
          <p:nvPr/>
        </p:nvCxnSpPr>
        <p:spPr>
          <a:xfrm>
            <a:off x="4507200" y="2209800"/>
            <a:ext cx="0" cy="6096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93FDD91-E1AE-44FE-5CDA-BD4BD73AC4B1}"/>
              </a:ext>
            </a:extLst>
          </p:cNvPr>
          <p:cNvCxnSpPr>
            <a:cxnSpLocks/>
          </p:cNvCxnSpPr>
          <p:nvPr/>
        </p:nvCxnSpPr>
        <p:spPr>
          <a:xfrm>
            <a:off x="4507200" y="1718069"/>
            <a:ext cx="0" cy="22631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243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animBg="1"/>
      <p:bldP spid="8" grpId="0"/>
      <p:bldP spid="9" grpId="0" animBg="1"/>
      <p:bldP spid="10" grpId="0"/>
      <p:bldP spid="11" grpId="0" animBg="1"/>
      <p:bldP spid="15"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834F36-5C85-B368-3CCF-D09E0786490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 y="1355978"/>
            <a:ext cx="5901689" cy="1723135"/>
          </a:xfrm>
          <a:prstGeom prst="rect">
            <a:avLst/>
          </a:prstGeom>
          <a:noFill/>
          <a:ln>
            <a:noFill/>
          </a:ln>
        </p:spPr>
      </p:pic>
      <p:pic>
        <p:nvPicPr>
          <p:cNvPr id="3" name="Picture 2">
            <a:extLst>
              <a:ext uri="{FF2B5EF4-FFF2-40B4-BE49-F238E27FC236}">
                <a16:creationId xmlns:a16="http://schemas.microsoft.com/office/drawing/2014/main" id="{C03B1A1B-8F64-EFE2-C704-529F2A103445}"/>
              </a:ext>
            </a:extLst>
          </p:cNvPr>
          <p:cNvPicPr>
            <a:picLocks/>
          </p:cNvPicPr>
          <p:nvPr/>
        </p:nvPicPr>
        <p:blipFill rotWithShape="1">
          <a:blip r:embed="rId3" cstate="print">
            <a:extLst>
              <a:ext uri="{28A0092B-C50C-407E-A947-70E740481C1C}">
                <a14:useLocalDpi xmlns:a14="http://schemas.microsoft.com/office/drawing/2010/main" val="0"/>
              </a:ext>
            </a:extLst>
          </a:blip>
          <a:srcRect t="3377" b="-1"/>
          <a:stretch/>
        </p:blipFill>
        <p:spPr bwMode="auto">
          <a:xfrm>
            <a:off x="441960" y="2743199"/>
            <a:ext cx="7359429" cy="3429001"/>
          </a:xfrm>
          <a:prstGeom prst="rect">
            <a:avLst/>
          </a:prstGeom>
          <a:noFill/>
          <a:ln>
            <a:noFill/>
          </a:ln>
          <a:extLst>
            <a:ext uri="{53640926-AAD7-44D8-BBD7-CCE9431645EC}">
              <a14:shadowObscured xmlns:a14="http://schemas.microsoft.com/office/drawing/2010/main"/>
            </a:ext>
          </a:extLst>
        </p:spPr>
      </p:pic>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Arial" panose="020B0604020202020204" pitchFamily="34" charset="0"/>
                <a:cs typeface="Arial" panose="020B0604020202020204" pitchFamily="34" charset="0"/>
              </a:rPr>
              <a:t>Pulsed Power and Disabling of Heat Pipes</a:t>
            </a:r>
            <a:endParaRPr lang="en-GB" sz="3600" b="1" i="0" dirty="0">
              <a:solidFill>
                <a:schemeClr val="bg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56B3B7F8-30B8-1F6C-CA40-5765CDD9C937}"/>
              </a:ext>
            </a:extLst>
          </p:cNvPr>
          <p:cNvSpPr>
            <a:spLocks noChangeAspect="1"/>
          </p:cNvSpPr>
          <p:nvPr/>
        </p:nvSpPr>
        <p:spPr>
          <a:xfrm rot="10800000" flipH="1">
            <a:off x="8782328" y="1782014"/>
            <a:ext cx="2594197" cy="2594197"/>
          </a:xfrm>
          <a:prstGeom prst="ellipse">
            <a:avLst/>
          </a:prstGeom>
          <a:solidFill>
            <a:srgbClr val="9C98A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2400" dirty="0"/>
          </a:p>
        </p:txBody>
      </p:sp>
      <p:sp>
        <p:nvSpPr>
          <p:cNvPr id="7" name="Oval 6">
            <a:extLst>
              <a:ext uri="{FF2B5EF4-FFF2-40B4-BE49-F238E27FC236}">
                <a16:creationId xmlns:a16="http://schemas.microsoft.com/office/drawing/2014/main" id="{30E99A05-48D0-2AF5-012C-DD2441D9DE94}"/>
              </a:ext>
            </a:extLst>
          </p:cNvPr>
          <p:cNvSpPr>
            <a:spLocks noChangeAspect="1"/>
          </p:cNvSpPr>
          <p:nvPr/>
        </p:nvSpPr>
        <p:spPr>
          <a:xfrm flipH="1">
            <a:off x="9909595" y="2270360"/>
            <a:ext cx="324163" cy="32427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3</a:t>
            </a:r>
          </a:p>
        </p:txBody>
      </p:sp>
      <p:sp>
        <p:nvSpPr>
          <p:cNvPr id="8" name="Oval 7">
            <a:extLst>
              <a:ext uri="{FF2B5EF4-FFF2-40B4-BE49-F238E27FC236}">
                <a16:creationId xmlns:a16="http://schemas.microsoft.com/office/drawing/2014/main" id="{528DA33A-08D2-A905-A229-086DCE495F16}"/>
              </a:ext>
            </a:extLst>
          </p:cNvPr>
          <p:cNvSpPr>
            <a:spLocks noChangeAspect="1"/>
          </p:cNvSpPr>
          <p:nvPr/>
        </p:nvSpPr>
        <p:spPr>
          <a:xfrm flipH="1">
            <a:off x="9909595" y="3568099"/>
            <a:ext cx="324163" cy="32427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1</a:t>
            </a:r>
          </a:p>
        </p:txBody>
      </p:sp>
      <p:sp>
        <p:nvSpPr>
          <p:cNvPr id="9" name="Oval 8">
            <a:extLst>
              <a:ext uri="{FF2B5EF4-FFF2-40B4-BE49-F238E27FC236}">
                <a16:creationId xmlns:a16="http://schemas.microsoft.com/office/drawing/2014/main" id="{061AB73C-5096-482E-8C18-0957FC9DE2AA}"/>
              </a:ext>
            </a:extLst>
          </p:cNvPr>
          <p:cNvSpPr>
            <a:spLocks noChangeAspect="1"/>
          </p:cNvSpPr>
          <p:nvPr/>
        </p:nvSpPr>
        <p:spPr>
          <a:xfrm flipH="1">
            <a:off x="9909595" y="2919229"/>
            <a:ext cx="324163" cy="32427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5</a:t>
            </a:r>
          </a:p>
        </p:txBody>
      </p:sp>
      <p:sp>
        <p:nvSpPr>
          <p:cNvPr id="10" name="Oval 9">
            <a:extLst>
              <a:ext uri="{FF2B5EF4-FFF2-40B4-BE49-F238E27FC236}">
                <a16:creationId xmlns:a16="http://schemas.microsoft.com/office/drawing/2014/main" id="{D4ECB9C6-7DF2-101E-6266-1E5785910EC7}"/>
              </a:ext>
            </a:extLst>
          </p:cNvPr>
          <p:cNvSpPr>
            <a:spLocks noChangeAspect="1"/>
          </p:cNvSpPr>
          <p:nvPr/>
        </p:nvSpPr>
        <p:spPr>
          <a:xfrm flipH="1">
            <a:off x="9260726" y="2919229"/>
            <a:ext cx="324163" cy="32427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2</a:t>
            </a:r>
          </a:p>
        </p:txBody>
      </p:sp>
      <p:sp>
        <p:nvSpPr>
          <p:cNvPr id="11" name="Oval 10">
            <a:extLst>
              <a:ext uri="{FF2B5EF4-FFF2-40B4-BE49-F238E27FC236}">
                <a16:creationId xmlns:a16="http://schemas.microsoft.com/office/drawing/2014/main" id="{576BF958-0EB0-650A-AD78-2588B92BA612}"/>
              </a:ext>
            </a:extLst>
          </p:cNvPr>
          <p:cNvSpPr>
            <a:spLocks noChangeAspect="1"/>
          </p:cNvSpPr>
          <p:nvPr/>
        </p:nvSpPr>
        <p:spPr>
          <a:xfrm flipH="1">
            <a:off x="10553473" y="2919229"/>
            <a:ext cx="324163" cy="32427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4</a:t>
            </a:r>
          </a:p>
        </p:txBody>
      </p:sp>
      <p:sp>
        <p:nvSpPr>
          <p:cNvPr id="12" name="Oval 11">
            <a:extLst>
              <a:ext uri="{FF2B5EF4-FFF2-40B4-BE49-F238E27FC236}">
                <a16:creationId xmlns:a16="http://schemas.microsoft.com/office/drawing/2014/main" id="{33EBAA84-5DAA-642F-DA25-7A3B8E86FBF0}"/>
              </a:ext>
            </a:extLst>
          </p:cNvPr>
          <p:cNvSpPr>
            <a:spLocks noChangeAspect="1"/>
          </p:cNvSpPr>
          <p:nvPr/>
        </p:nvSpPr>
        <p:spPr>
          <a:xfrm rot="10800000" flipH="1">
            <a:off x="9026200" y="2684500"/>
            <a:ext cx="162081" cy="162137"/>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13" name="Oval 12">
            <a:extLst>
              <a:ext uri="{FF2B5EF4-FFF2-40B4-BE49-F238E27FC236}">
                <a16:creationId xmlns:a16="http://schemas.microsoft.com/office/drawing/2014/main" id="{0833352A-5F37-6CFD-EA21-BD48379806DE}"/>
              </a:ext>
            </a:extLst>
          </p:cNvPr>
          <p:cNvSpPr>
            <a:spLocks noChangeAspect="1"/>
          </p:cNvSpPr>
          <p:nvPr/>
        </p:nvSpPr>
        <p:spPr>
          <a:xfrm rot="10800000" flipH="1">
            <a:off x="9020894" y="3312357"/>
            <a:ext cx="162081" cy="162137"/>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14" name="Oval 13">
            <a:extLst>
              <a:ext uri="{FF2B5EF4-FFF2-40B4-BE49-F238E27FC236}">
                <a16:creationId xmlns:a16="http://schemas.microsoft.com/office/drawing/2014/main" id="{CC95FE0C-544F-8C37-C11B-2EEFF04CCF4E}"/>
              </a:ext>
            </a:extLst>
          </p:cNvPr>
          <p:cNvSpPr>
            <a:spLocks noChangeAspect="1"/>
          </p:cNvSpPr>
          <p:nvPr/>
        </p:nvSpPr>
        <p:spPr>
          <a:xfrm rot="10800000" flipH="1">
            <a:off x="9665754" y="3966861"/>
            <a:ext cx="162081" cy="162137"/>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15" name="Oval 14">
            <a:extLst>
              <a:ext uri="{FF2B5EF4-FFF2-40B4-BE49-F238E27FC236}">
                <a16:creationId xmlns:a16="http://schemas.microsoft.com/office/drawing/2014/main" id="{093C9A42-0A87-0BCB-2B03-18087632D281}"/>
              </a:ext>
            </a:extLst>
          </p:cNvPr>
          <p:cNvSpPr>
            <a:spLocks noChangeAspect="1"/>
          </p:cNvSpPr>
          <p:nvPr/>
        </p:nvSpPr>
        <p:spPr>
          <a:xfrm rot="10800000" flipH="1">
            <a:off x="10299935" y="3966861"/>
            <a:ext cx="162081" cy="162137"/>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16" name="Oval 15">
            <a:extLst>
              <a:ext uri="{FF2B5EF4-FFF2-40B4-BE49-F238E27FC236}">
                <a16:creationId xmlns:a16="http://schemas.microsoft.com/office/drawing/2014/main" id="{FDD41AC6-E42A-9A24-B692-FB57C3640B91}"/>
              </a:ext>
            </a:extLst>
          </p:cNvPr>
          <p:cNvSpPr>
            <a:spLocks noChangeAspect="1"/>
          </p:cNvSpPr>
          <p:nvPr/>
        </p:nvSpPr>
        <p:spPr>
          <a:xfrm rot="10800000" flipH="1">
            <a:off x="10953317" y="3323874"/>
            <a:ext cx="162081" cy="162137"/>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p>
        </p:txBody>
      </p:sp>
      <p:sp>
        <p:nvSpPr>
          <p:cNvPr id="17" name="Oval 16">
            <a:extLst>
              <a:ext uri="{FF2B5EF4-FFF2-40B4-BE49-F238E27FC236}">
                <a16:creationId xmlns:a16="http://schemas.microsoft.com/office/drawing/2014/main" id="{72F12A64-8C9B-4883-E1E9-2FA30566BFBD}"/>
              </a:ext>
            </a:extLst>
          </p:cNvPr>
          <p:cNvSpPr>
            <a:spLocks noChangeAspect="1"/>
          </p:cNvSpPr>
          <p:nvPr/>
        </p:nvSpPr>
        <p:spPr>
          <a:xfrm rot="10800000" flipH="1">
            <a:off x="10953317" y="2677922"/>
            <a:ext cx="162081" cy="162137"/>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p>
        </p:txBody>
      </p:sp>
      <p:sp>
        <p:nvSpPr>
          <p:cNvPr id="18" name="Oval 17">
            <a:extLst>
              <a:ext uri="{FF2B5EF4-FFF2-40B4-BE49-F238E27FC236}">
                <a16:creationId xmlns:a16="http://schemas.microsoft.com/office/drawing/2014/main" id="{EA123A17-F7C4-3709-4442-38B8284397C4}"/>
              </a:ext>
            </a:extLst>
          </p:cNvPr>
          <p:cNvSpPr>
            <a:spLocks noChangeAspect="1"/>
          </p:cNvSpPr>
          <p:nvPr/>
        </p:nvSpPr>
        <p:spPr>
          <a:xfrm rot="10800000" flipH="1">
            <a:off x="9671398" y="2035952"/>
            <a:ext cx="162081" cy="162137"/>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19" name="Oval 18">
            <a:extLst>
              <a:ext uri="{FF2B5EF4-FFF2-40B4-BE49-F238E27FC236}">
                <a16:creationId xmlns:a16="http://schemas.microsoft.com/office/drawing/2014/main" id="{1CE3903B-CEFA-9D37-EA15-C8245CC92F75}"/>
              </a:ext>
            </a:extLst>
          </p:cNvPr>
          <p:cNvSpPr>
            <a:spLocks noChangeAspect="1"/>
          </p:cNvSpPr>
          <p:nvPr/>
        </p:nvSpPr>
        <p:spPr>
          <a:xfrm rot="10800000" flipH="1">
            <a:off x="10304991" y="2035952"/>
            <a:ext cx="162081" cy="162137"/>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20" name="Oval 19">
            <a:extLst>
              <a:ext uri="{FF2B5EF4-FFF2-40B4-BE49-F238E27FC236}">
                <a16:creationId xmlns:a16="http://schemas.microsoft.com/office/drawing/2014/main" id="{2AA2343A-B760-3CC0-5F7B-400544C3667D}"/>
              </a:ext>
            </a:extLst>
          </p:cNvPr>
          <p:cNvSpPr>
            <a:spLocks noChangeAspect="1"/>
          </p:cNvSpPr>
          <p:nvPr/>
        </p:nvSpPr>
        <p:spPr>
          <a:xfrm rot="10800000" flipH="1">
            <a:off x="9640141" y="3286889"/>
            <a:ext cx="221020" cy="22109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21" name="Oval 20">
            <a:extLst>
              <a:ext uri="{FF2B5EF4-FFF2-40B4-BE49-F238E27FC236}">
                <a16:creationId xmlns:a16="http://schemas.microsoft.com/office/drawing/2014/main" id="{1A748976-564E-C18E-1D7B-47AD16E7137D}"/>
              </a:ext>
            </a:extLst>
          </p:cNvPr>
          <p:cNvSpPr>
            <a:spLocks noChangeAspect="1"/>
          </p:cNvSpPr>
          <p:nvPr/>
        </p:nvSpPr>
        <p:spPr>
          <a:xfrm rot="10800000" flipH="1">
            <a:off x="9639527" y="2655023"/>
            <a:ext cx="221020" cy="22109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22" name="Oval 21">
            <a:extLst>
              <a:ext uri="{FF2B5EF4-FFF2-40B4-BE49-F238E27FC236}">
                <a16:creationId xmlns:a16="http://schemas.microsoft.com/office/drawing/2014/main" id="{B98B26C5-6658-0ACA-4327-1B98A2FDCB5B}"/>
              </a:ext>
            </a:extLst>
          </p:cNvPr>
          <p:cNvSpPr>
            <a:spLocks noChangeAspect="1"/>
          </p:cNvSpPr>
          <p:nvPr/>
        </p:nvSpPr>
        <p:spPr>
          <a:xfrm rot="10800000" flipH="1">
            <a:off x="10270466" y="3284221"/>
            <a:ext cx="221020" cy="22109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23" name="Oval 22">
            <a:extLst>
              <a:ext uri="{FF2B5EF4-FFF2-40B4-BE49-F238E27FC236}">
                <a16:creationId xmlns:a16="http://schemas.microsoft.com/office/drawing/2014/main" id="{E27FCA1D-7E97-A0A5-63B7-CACB563C37BB}"/>
              </a:ext>
            </a:extLst>
          </p:cNvPr>
          <p:cNvSpPr>
            <a:spLocks noChangeAspect="1"/>
          </p:cNvSpPr>
          <p:nvPr/>
        </p:nvSpPr>
        <p:spPr>
          <a:xfrm rot="10800000" flipH="1">
            <a:off x="10279839" y="2655023"/>
            <a:ext cx="221020" cy="22109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35" name="TextBox 34">
            <a:extLst>
              <a:ext uri="{FF2B5EF4-FFF2-40B4-BE49-F238E27FC236}">
                <a16:creationId xmlns:a16="http://schemas.microsoft.com/office/drawing/2014/main" id="{91A45360-6FCA-36E0-4623-C262A6CBD0B2}"/>
              </a:ext>
            </a:extLst>
          </p:cNvPr>
          <p:cNvSpPr txBox="1"/>
          <p:nvPr/>
        </p:nvSpPr>
        <p:spPr>
          <a:xfrm>
            <a:off x="8945812" y="1413811"/>
            <a:ext cx="2082430" cy="246221"/>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pPr algn="ctr"/>
            <a:r>
              <a:rPr lang="en-CA" sz="1600" b="1" i="0" dirty="0">
                <a:latin typeface="+mn-lt"/>
              </a:rPr>
              <a:t>  Heating Block Top View</a:t>
            </a:r>
          </a:p>
        </p:txBody>
      </p:sp>
      <p:sp>
        <p:nvSpPr>
          <p:cNvPr id="58" name="Rectangle 57">
            <a:extLst>
              <a:ext uri="{FF2B5EF4-FFF2-40B4-BE49-F238E27FC236}">
                <a16:creationId xmlns:a16="http://schemas.microsoft.com/office/drawing/2014/main" id="{AF875BC9-2214-BA2F-22BA-35274F539237}"/>
              </a:ext>
            </a:extLst>
          </p:cNvPr>
          <p:cNvSpPr/>
          <p:nvPr/>
        </p:nvSpPr>
        <p:spPr>
          <a:xfrm>
            <a:off x="2692489" y="2900177"/>
            <a:ext cx="600193" cy="2814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Rectangle 58">
            <a:extLst>
              <a:ext uri="{FF2B5EF4-FFF2-40B4-BE49-F238E27FC236}">
                <a16:creationId xmlns:a16="http://schemas.microsoft.com/office/drawing/2014/main" id="{A4C5D48B-4415-1DEC-E774-EE54298189DD}"/>
              </a:ext>
            </a:extLst>
          </p:cNvPr>
          <p:cNvSpPr/>
          <p:nvPr/>
        </p:nvSpPr>
        <p:spPr>
          <a:xfrm>
            <a:off x="3292683" y="2900176"/>
            <a:ext cx="1988929" cy="2814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0" name="Rectangle 59">
            <a:extLst>
              <a:ext uri="{FF2B5EF4-FFF2-40B4-BE49-F238E27FC236}">
                <a16:creationId xmlns:a16="http://schemas.microsoft.com/office/drawing/2014/main" id="{73792142-FBD1-DC06-3CB2-B53FE34165FE}"/>
              </a:ext>
            </a:extLst>
          </p:cNvPr>
          <p:cNvSpPr/>
          <p:nvPr/>
        </p:nvSpPr>
        <p:spPr>
          <a:xfrm>
            <a:off x="5281612" y="2900176"/>
            <a:ext cx="913749" cy="2814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1" name="Rectangle 60">
            <a:extLst>
              <a:ext uri="{FF2B5EF4-FFF2-40B4-BE49-F238E27FC236}">
                <a16:creationId xmlns:a16="http://schemas.microsoft.com/office/drawing/2014/main" id="{3FDE54C2-C0DC-2E21-DEF4-33E35B086238}"/>
              </a:ext>
            </a:extLst>
          </p:cNvPr>
          <p:cNvSpPr/>
          <p:nvPr/>
        </p:nvSpPr>
        <p:spPr>
          <a:xfrm>
            <a:off x="1868913" y="2900175"/>
            <a:ext cx="823575" cy="2814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2" name="Rectangle 61">
            <a:extLst>
              <a:ext uri="{FF2B5EF4-FFF2-40B4-BE49-F238E27FC236}">
                <a16:creationId xmlns:a16="http://schemas.microsoft.com/office/drawing/2014/main" id="{D28737D8-6AAD-0334-5C8C-CA395E134D7D}"/>
              </a:ext>
            </a:extLst>
          </p:cNvPr>
          <p:cNvSpPr/>
          <p:nvPr/>
        </p:nvSpPr>
        <p:spPr>
          <a:xfrm>
            <a:off x="2688209" y="1498953"/>
            <a:ext cx="600193" cy="1178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3" name="Rectangle 62">
            <a:extLst>
              <a:ext uri="{FF2B5EF4-FFF2-40B4-BE49-F238E27FC236}">
                <a16:creationId xmlns:a16="http://schemas.microsoft.com/office/drawing/2014/main" id="{1BD095F0-CDC5-9069-4371-66442A5AD0A4}"/>
              </a:ext>
            </a:extLst>
          </p:cNvPr>
          <p:cNvSpPr/>
          <p:nvPr/>
        </p:nvSpPr>
        <p:spPr>
          <a:xfrm>
            <a:off x="3288403" y="1498952"/>
            <a:ext cx="1988929" cy="1178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4" name="Rectangle 63">
            <a:extLst>
              <a:ext uri="{FF2B5EF4-FFF2-40B4-BE49-F238E27FC236}">
                <a16:creationId xmlns:a16="http://schemas.microsoft.com/office/drawing/2014/main" id="{5559A929-B6AC-3843-CCDD-8A276166E985}"/>
              </a:ext>
            </a:extLst>
          </p:cNvPr>
          <p:cNvSpPr/>
          <p:nvPr/>
        </p:nvSpPr>
        <p:spPr>
          <a:xfrm>
            <a:off x="5277332" y="1498952"/>
            <a:ext cx="918029" cy="1178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5" name="Rectangle 64">
            <a:extLst>
              <a:ext uri="{FF2B5EF4-FFF2-40B4-BE49-F238E27FC236}">
                <a16:creationId xmlns:a16="http://schemas.microsoft.com/office/drawing/2014/main" id="{32CFBDEC-2C30-5722-F590-31A3F69877EE}"/>
              </a:ext>
            </a:extLst>
          </p:cNvPr>
          <p:cNvSpPr/>
          <p:nvPr/>
        </p:nvSpPr>
        <p:spPr>
          <a:xfrm>
            <a:off x="1864633" y="1498951"/>
            <a:ext cx="823575" cy="11789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0" name="Arrow: Right 39">
            <a:extLst>
              <a:ext uri="{FF2B5EF4-FFF2-40B4-BE49-F238E27FC236}">
                <a16:creationId xmlns:a16="http://schemas.microsoft.com/office/drawing/2014/main" id="{6A7F82AB-A706-B462-1563-3F6B55C25C84}"/>
              </a:ext>
            </a:extLst>
          </p:cNvPr>
          <p:cNvSpPr/>
          <p:nvPr/>
        </p:nvSpPr>
        <p:spPr>
          <a:xfrm>
            <a:off x="6041136" y="3836038"/>
            <a:ext cx="407288" cy="196639"/>
          </a:xfrm>
          <a:prstGeom prst="rightArrow">
            <a:avLst>
              <a:gd name="adj1" fmla="val 50000"/>
              <a:gd name="adj2" fmla="val 839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42" name="Picture 41">
            <a:extLst>
              <a:ext uri="{FF2B5EF4-FFF2-40B4-BE49-F238E27FC236}">
                <a16:creationId xmlns:a16="http://schemas.microsoft.com/office/drawing/2014/main" id="{8B680335-C1E3-EEBF-DC2F-7C0C22AB2E9D}"/>
              </a:ext>
            </a:extLst>
          </p:cNvPr>
          <p:cNvPicPr>
            <a:picLocks noChangeAspect="1"/>
          </p:cNvPicPr>
          <p:nvPr/>
        </p:nvPicPr>
        <p:blipFill>
          <a:blip r:embed="rId4"/>
          <a:stretch>
            <a:fillRect/>
          </a:stretch>
        </p:blipFill>
        <p:spPr>
          <a:xfrm>
            <a:off x="1216119" y="2765568"/>
            <a:ext cx="3472052" cy="3296208"/>
          </a:xfrm>
          <a:prstGeom prst="rect">
            <a:avLst/>
          </a:prstGeom>
          <a:ln w="38100">
            <a:solidFill>
              <a:schemeClr val="tx1"/>
            </a:solidFill>
          </a:ln>
        </p:spPr>
      </p:pic>
      <p:cxnSp>
        <p:nvCxnSpPr>
          <p:cNvPr id="44" name="Straight Connector 43">
            <a:extLst>
              <a:ext uri="{FF2B5EF4-FFF2-40B4-BE49-F238E27FC236}">
                <a16:creationId xmlns:a16="http://schemas.microsoft.com/office/drawing/2014/main" id="{4BC7F77A-96C1-D01A-B785-4D0C4607B9BA}"/>
              </a:ext>
            </a:extLst>
          </p:cNvPr>
          <p:cNvCxnSpPr>
            <a:cxnSpLocks/>
          </p:cNvCxnSpPr>
          <p:nvPr/>
        </p:nvCxnSpPr>
        <p:spPr>
          <a:xfrm>
            <a:off x="2495550" y="3384000"/>
            <a:ext cx="0" cy="7641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39B9597-99F4-6C50-5C33-1DF8BEE13F39}"/>
              </a:ext>
            </a:extLst>
          </p:cNvPr>
          <p:cNvCxnSpPr>
            <a:cxnSpLocks/>
          </p:cNvCxnSpPr>
          <p:nvPr/>
        </p:nvCxnSpPr>
        <p:spPr>
          <a:xfrm>
            <a:off x="2667000" y="3384000"/>
            <a:ext cx="0" cy="7641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D5E0086-A956-7C08-CE58-B85CF030F396}"/>
              </a:ext>
            </a:extLst>
          </p:cNvPr>
          <p:cNvCxnSpPr/>
          <p:nvPr/>
        </p:nvCxnSpPr>
        <p:spPr>
          <a:xfrm>
            <a:off x="2135550" y="3486011"/>
            <a:ext cx="360000" cy="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8AC3EA4-43EE-9EB5-E34B-ED482E07AF19}"/>
              </a:ext>
            </a:extLst>
          </p:cNvPr>
          <p:cNvCxnSpPr>
            <a:cxnSpLocks/>
          </p:cNvCxnSpPr>
          <p:nvPr/>
        </p:nvCxnSpPr>
        <p:spPr>
          <a:xfrm flipH="1">
            <a:off x="2667000" y="3486011"/>
            <a:ext cx="360000" cy="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19AB360C-D7F0-7254-A0C8-AA08BCE8B13B}"/>
              </a:ext>
            </a:extLst>
          </p:cNvPr>
          <p:cNvSpPr txBox="1"/>
          <p:nvPr/>
        </p:nvSpPr>
        <p:spPr>
          <a:xfrm>
            <a:off x="1751642" y="3135987"/>
            <a:ext cx="713657" cy="369332"/>
          </a:xfrm>
          <a:prstGeom prst="rect">
            <a:avLst/>
          </a:prstGeom>
          <a:noFill/>
        </p:spPr>
        <p:txBody>
          <a:bodyPr wrap="none" rtlCol="0">
            <a:spAutoFit/>
          </a:bodyPr>
          <a:lstStyle/>
          <a:p>
            <a:r>
              <a:rPr lang="en-CA" dirty="0"/>
              <a:t>5 min</a:t>
            </a:r>
          </a:p>
        </p:txBody>
      </p:sp>
      <p:cxnSp>
        <p:nvCxnSpPr>
          <p:cNvPr id="53" name="Straight Connector 52">
            <a:extLst>
              <a:ext uri="{FF2B5EF4-FFF2-40B4-BE49-F238E27FC236}">
                <a16:creationId xmlns:a16="http://schemas.microsoft.com/office/drawing/2014/main" id="{3227E255-0F9E-E27D-88DE-643B401D5846}"/>
              </a:ext>
            </a:extLst>
          </p:cNvPr>
          <p:cNvCxnSpPr>
            <a:cxnSpLocks/>
          </p:cNvCxnSpPr>
          <p:nvPr/>
        </p:nvCxnSpPr>
        <p:spPr>
          <a:xfrm>
            <a:off x="2681854" y="4408253"/>
            <a:ext cx="0" cy="7641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A3DF4F2-EE0F-AB3D-B29D-341A0E162E1D}"/>
              </a:ext>
            </a:extLst>
          </p:cNvPr>
          <p:cNvCxnSpPr>
            <a:cxnSpLocks/>
          </p:cNvCxnSpPr>
          <p:nvPr/>
        </p:nvCxnSpPr>
        <p:spPr>
          <a:xfrm>
            <a:off x="2853304" y="4408253"/>
            <a:ext cx="0" cy="7641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B271233-BC8B-B9EB-7347-82D89F1E3FB1}"/>
              </a:ext>
            </a:extLst>
          </p:cNvPr>
          <p:cNvCxnSpPr/>
          <p:nvPr/>
        </p:nvCxnSpPr>
        <p:spPr>
          <a:xfrm>
            <a:off x="2321854" y="4510264"/>
            <a:ext cx="360000" cy="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AD87830-36EE-B65E-4998-62EEF72B98CC}"/>
              </a:ext>
            </a:extLst>
          </p:cNvPr>
          <p:cNvCxnSpPr>
            <a:cxnSpLocks/>
          </p:cNvCxnSpPr>
          <p:nvPr/>
        </p:nvCxnSpPr>
        <p:spPr>
          <a:xfrm flipH="1">
            <a:off x="2847000" y="4510264"/>
            <a:ext cx="360000" cy="0"/>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C4212FA-4379-CAA5-92C3-EFE56ED56409}"/>
              </a:ext>
            </a:extLst>
          </p:cNvPr>
          <p:cNvSpPr txBox="1"/>
          <p:nvPr/>
        </p:nvSpPr>
        <p:spPr>
          <a:xfrm>
            <a:off x="1937946" y="4160240"/>
            <a:ext cx="713657" cy="369332"/>
          </a:xfrm>
          <a:prstGeom prst="rect">
            <a:avLst/>
          </a:prstGeom>
          <a:noFill/>
        </p:spPr>
        <p:txBody>
          <a:bodyPr wrap="none" rtlCol="0">
            <a:spAutoFit/>
          </a:bodyPr>
          <a:lstStyle/>
          <a:p>
            <a:r>
              <a:rPr lang="en-CA" dirty="0"/>
              <a:t>5 min</a:t>
            </a:r>
          </a:p>
        </p:txBody>
      </p:sp>
      <p:sp>
        <p:nvSpPr>
          <p:cNvPr id="66" name="Text Placeholder 4">
            <a:extLst>
              <a:ext uri="{FF2B5EF4-FFF2-40B4-BE49-F238E27FC236}">
                <a16:creationId xmlns:a16="http://schemas.microsoft.com/office/drawing/2014/main" id="{AC5A5E6F-CBA4-736E-2839-41980CE38DB8}"/>
              </a:ext>
            </a:extLst>
          </p:cNvPr>
          <p:cNvSpPr txBox="1">
            <a:spLocks/>
          </p:cNvSpPr>
          <p:nvPr/>
        </p:nvSpPr>
        <p:spPr>
          <a:xfrm>
            <a:off x="8150958" y="4457699"/>
            <a:ext cx="4165599" cy="413973"/>
          </a:xfrm>
          <a:prstGeom prst="rect">
            <a:avLst/>
          </a:prstGeom>
          <a:ln>
            <a:noFill/>
          </a:ln>
        </p:spPr>
        <p:txBody>
          <a:bodyPr vert="horz"/>
          <a:lstStyle>
            <a:defPPr>
              <a:defRPr lang="en-US"/>
            </a:defPPr>
            <a:lvl1pPr algn="ctr" defTabSz="457200">
              <a:defRPr sz="2000" b="1">
                <a:solidFill>
                  <a:srgbClr val="2F84E4"/>
                </a:solidFill>
                <a:latin typeface="F37 Ginger Pro" panose="020B0604020202020204" charset="0"/>
              </a:defRPr>
            </a:lvl1pPr>
            <a:lvl2pPr defTabSz="457200"/>
            <a:lvl3pPr defTabSz="457200"/>
            <a:lvl4pPr defTabSz="457200"/>
            <a:lvl5pPr defTabSz="457200"/>
            <a:lvl6pPr defTabSz="457200"/>
            <a:lvl7pPr defTabSz="457200"/>
            <a:lvl8pPr defTabSz="457200"/>
            <a:lvl9pPr defTabSz="457200"/>
          </a:lstStyle>
          <a:p>
            <a:pPr algn="l"/>
            <a:r>
              <a:rPr lang="en-CA" dirty="0"/>
              <a:t>Observations:</a:t>
            </a:r>
          </a:p>
        </p:txBody>
      </p:sp>
      <p:sp>
        <p:nvSpPr>
          <p:cNvPr id="68" name="Rectangle 67">
            <a:extLst>
              <a:ext uri="{FF2B5EF4-FFF2-40B4-BE49-F238E27FC236}">
                <a16:creationId xmlns:a16="http://schemas.microsoft.com/office/drawing/2014/main" id="{41600787-1CD0-E8C0-87A5-776ACC164B27}"/>
              </a:ext>
            </a:extLst>
          </p:cNvPr>
          <p:cNvSpPr/>
          <p:nvPr/>
        </p:nvSpPr>
        <p:spPr>
          <a:xfrm>
            <a:off x="8235875" y="4866133"/>
            <a:ext cx="3550558" cy="1754326"/>
          </a:xfrm>
          <a:prstGeom prst="rect">
            <a:avLst/>
          </a:prstGeom>
          <a:solidFill>
            <a:srgbClr val="F79646">
              <a:lumMod val="40000"/>
              <a:lumOff val="60000"/>
              <a:alpha val="40000"/>
            </a:srgbClr>
          </a:solidFill>
          <a:ln w="25400"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9" name="Rectangle 68">
            <a:extLst>
              <a:ext uri="{FF2B5EF4-FFF2-40B4-BE49-F238E27FC236}">
                <a16:creationId xmlns:a16="http://schemas.microsoft.com/office/drawing/2014/main" id="{AAC068DC-F618-6D1B-8A1F-8D2792114C0B}"/>
              </a:ext>
            </a:extLst>
          </p:cNvPr>
          <p:cNvSpPr/>
          <p:nvPr/>
        </p:nvSpPr>
        <p:spPr>
          <a:xfrm>
            <a:off x="7835380" y="4853865"/>
            <a:ext cx="4050334" cy="175432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Pulsation period of 5 minutes corresponds to power input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Higher amplitude at heating block</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Pulsations observed at cooling</a:t>
            </a:r>
            <a:r>
              <a:rPr lang="en-US" b="1" dirty="0">
                <a:solidFill>
                  <a:prstClr val="black"/>
                </a:solidFill>
                <a:latin typeface="Calibri"/>
              </a:rPr>
              <a:t> block</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66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5"/>
                                        </p:tgtEl>
                                      </p:cBhvr>
                                    </p:animEffect>
                                    <p:set>
                                      <p:cBhvr>
                                        <p:cTn id="12" dur="1" fill="hold">
                                          <p:stCondLst>
                                            <p:cond delay="499"/>
                                          </p:stCondLst>
                                        </p:cTn>
                                        <p:tgtEl>
                                          <p:spTgt spid="65"/>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61"/>
                                        </p:tgtEl>
                                      </p:cBhvr>
                                    </p:animEffect>
                                    <p:set>
                                      <p:cBhvr>
                                        <p:cTn id="15" dur="1" fill="hold">
                                          <p:stCondLst>
                                            <p:cond delay="499"/>
                                          </p:stCondLst>
                                        </p:cTn>
                                        <p:tgtEl>
                                          <p:spTgt spid="61"/>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0"/>
                                        </p:tgtEl>
                                      </p:cBhvr>
                                    </p:animEffect>
                                    <p:set>
                                      <p:cBhvr>
                                        <p:cTn id="18" dur="1" fill="hold">
                                          <p:stCondLst>
                                            <p:cond delay="499"/>
                                          </p:stCondLst>
                                        </p:cTn>
                                        <p:tgtEl>
                                          <p:spTgt spid="40"/>
                                        </p:tgtEl>
                                        <p:attrNameLst>
                                          <p:attrName>style.visibility</p:attrName>
                                        </p:attrNameLst>
                                      </p:cBhvr>
                                      <p:to>
                                        <p:strVal val="hidden"/>
                                      </p:to>
                                    </p:set>
                                  </p:childTnLst>
                                </p:cTn>
                              </p:par>
                              <p:par>
                                <p:cTn id="19" presetID="27" presetClass="emph" presetSubtype="0" repeatCount="10000" fill="remove" grpId="0" nodeType="withEffect">
                                  <p:stCondLst>
                                    <p:cond delay="0"/>
                                  </p:stCondLst>
                                  <p:childTnLst>
                                    <p:animClr clrSpc="rgb" dir="cw">
                                      <p:cBhvr override="childStyle">
                                        <p:cTn id="20" dur="250" autoRev="1" fill="remove"/>
                                        <p:tgtEl>
                                          <p:spTgt spid="12"/>
                                        </p:tgtEl>
                                        <p:attrNameLst>
                                          <p:attrName>style.color</p:attrName>
                                        </p:attrNameLst>
                                      </p:cBhvr>
                                      <p:to>
                                        <a:srgbClr val="F19B61"/>
                                      </p:to>
                                    </p:animClr>
                                    <p:animClr clrSpc="rgb" dir="cw">
                                      <p:cBhvr>
                                        <p:cTn id="21" dur="250" autoRev="1" fill="remove"/>
                                        <p:tgtEl>
                                          <p:spTgt spid="12"/>
                                        </p:tgtEl>
                                        <p:attrNameLst>
                                          <p:attrName>fillcolor</p:attrName>
                                        </p:attrNameLst>
                                      </p:cBhvr>
                                      <p:to>
                                        <a:srgbClr val="F19B61"/>
                                      </p:to>
                                    </p:animClr>
                                    <p:set>
                                      <p:cBhvr>
                                        <p:cTn id="22" dur="250" autoRev="1" fill="remove"/>
                                        <p:tgtEl>
                                          <p:spTgt spid="12"/>
                                        </p:tgtEl>
                                        <p:attrNameLst>
                                          <p:attrName>fill.type</p:attrName>
                                        </p:attrNameLst>
                                      </p:cBhvr>
                                      <p:to>
                                        <p:strVal val="solid"/>
                                      </p:to>
                                    </p:set>
                                    <p:set>
                                      <p:cBhvr>
                                        <p:cTn id="23" dur="250" autoRev="1" fill="remove"/>
                                        <p:tgtEl>
                                          <p:spTgt spid="12"/>
                                        </p:tgtEl>
                                        <p:attrNameLst>
                                          <p:attrName>fill.on</p:attrName>
                                        </p:attrNameLst>
                                      </p:cBhvr>
                                      <p:to>
                                        <p:strVal val="true"/>
                                      </p:to>
                                    </p:set>
                                  </p:childTnLst>
                                </p:cTn>
                              </p:par>
                              <p:par>
                                <p:cTn id="24" presetID="27" presetClass="emph" presetSubtype="0" repeatCount="10000" fill="remove" grpId="0" nodeType="withEffect">
                                  <p:stCondLst>
                                    <p:cond delay="0"/>
                                  </p:stCondLst>
                                  <p:childTnLst>
                                    <p:animClr clrSpc="rgb" dir="cw">
                                      <p:cBhvr override="childStyle">
                                        <p:cTn id="25" dur="250" autoRev="1" fill="remove"/>
                                        <p:tgtEl>
                                          <p:spTgt spid="13"/>
                                        </p:tgtEl>
                                        <p:attrNameLst>
                                          <p:attrName>style.color</p:attrName>
                                        </p:attrNameLst>
                                      </p:cBhvr>
                                      <p:to>
                                        <a:srgbClr val="F19B61"/>
                                      </p:to>
                                    </p:animClr>
                                    <p:animClr clrSpc="rgb" dir="cw">
                                      <p:cBhvr>
                                        <p:cTn id="26" dur="250" autoRev="1" fill="remove"/>
                                        <p:tgtEl>
                                          <p:spTgt spid="13"/>
                                        </p:tgtEl>
                                        <p:attrNameLst>
                                          <p:attrName>fillcolor</p:attrName>
                                        </p:attrNameLst>
                                      </p:cBhvr>
                                      <p:to>
                                        <a:srgbClr val="F19B61"/>
                                      </p:to>
                                    </p:animClr>
                                    <p:set>
                                      <p:cBhvr>
                                        <p:cTn id="27" dur="250" autoRev="1" fill="remove"/>
                                        <p:tgtEl>
                                          <p:spTgt spid="13"/>
                                        </p:tgtEl>
                                        <p:attrNameLst>
                                          <p:attrName>fill.type</p:attrName>
                                        </p:attrNameLst>
                                      </p:cBhvr>
                                      <p:to>
                                        <p:strVal val="solid"/>
                                      </p:to>
                                    </p:set>
                                    <p:set>
                                      <p:cBhvr>
                                        <p:cTn id="28" dur="250" autoRev="1" fill="remove"/>
                                        <p:tgtEl>
                                          <p:spTgt spid="13"/>
                                        </p:tgtEl>
                                        <p:attrNameLst>
                                          <p:attrName>fill.on</p:attrName>
                                        </p:attrNameLst>
                                      </p:cBhvr>
                                      <p:to>
                                        <p:strVal val="true"/>
                                      </p:to>
                                    </p:set>
                                  </p:childTnLst>
                                </p:cTn>
                              </p:par>
                              <p:par>
                                <p:cTn id="29" presetID="27" presetClass="emph" presetSubtype="0" repeatCount="10000" fill="remove" grpId="0" nodeType="withEffect">
                                  <p:stCondLst>
                                    <p:cond delay="0"/>
                                  </p:stCondLst>
                                  <p:childTnLst>
                                    <p:animClr clrSpc="rgb" dir="cw">
                                      <p:cBhvr override="childStyle">
                                        <p:cTn id="30" dur="250" autoRev="1" fill="remove"/>
                                        <p:tgtEl>
                                          <p:spTgt spid="18"/>
                                        </p:tgtEl>
                                        <p:attrNameLst>
                                          <p:attrName>style.color</p:attrName>
                                        </p:attrNameLst>
                                      </p:cBhvr>
                                      <p:to>
                                        <a:srgbClr val="F19B61"/>
                                      </p:to>
                                    </p:animClr>
                                    <p:animClr clrSpc="rgb" dir="cw">
                                      <p:cBhvr>
                                        <p:cTn id="31" dur="250" autoRev="1" fill="remove"/>
                                        <p:tgtEl>
                                          <p:spTgt spid="18"/>
                                        </p:tgtEl>
                                        <p:attrNameLst>
                                          <p:attrName>fillcolor</p:attrName>
                                        </p:attrNameLst>
                                      </p:cBhvr>
                                      <p:to>
                                        <a:srgbClr val="F19B61"/>
                                      </p:to>
                                    </p:animClr>
                                    <p:set>
                                      <p:cBhvr>
                                        <p:cTn id="32" dur="250" autoRev="1" fill="remove"/>
                                        <p:tgtEl>
                                          <p:spTgt spid="18"/>
                                        </p:tgtEl>
                                        <p:attrNameLst>
                                          <p:attrName>fill.type</p:attrName>
                                        </p:attrNameLst>
                                      </p:cBhvr>
                                      <p:to>
                                        <p:strVal val="solid"/>
                                      </p:to>
                                    </p:set>
                                    <p:set>
                                      <p:cBhvr>
                                        <p:cTn id="33" dur="250" autoRev="1" fill="remove"/>
                                        <p:tgtEl>
                                          <p:spTgt spid="18"/>
                                        </p:tgtEl>
                                        <p:attrNameLst>
                                          <p:attrName>fill.on</p:attrName>
                                        </p:attrNameLst>
                                      </p:cBhvr>
                                      <p:to>
                                        <p:strVal val="true"/>
                                      </p:to>
                                    </p:set>
                                  </p:childTnLst>
                                </p:cTn>
                              </p:par>
                              <p:par>
                                <p:cTn id="34" presetID="27" presetClass="emph" presetSubtype="0" repeatCount="10000" fill="remove" grpId="0" nodeType="withEffect">
                                  <p:stCondLst>
                                    <p:cond delay="0"/>
                                  </p:stCondLst>
                                  <p:childTnLst>
                                    <p:animClr clrSpc="rgb" dir="cw">
                                      <p:cBhvr override="childStyle">
                                        <p:cTn id="35" dur="250" autoRev="1" fill="remove"/>
                                        <p:tgtEl>
                                          <p:spTgt spid="19"/>
                                        </p:tgtEl>
                                        <p:attrNameLst>
                                          <p:attrName>style.color</p:attrName>
                                        </p:attrNameLst>
                                      </p:cBhvr>
                                      <p:to>
                                        <a:srgbClr val="F19B61"/>
                                      </p:to>
                                    </p:animClr>
                                    <p:animClr clrSpc="rgb" dir="cw">
                                      <p:cBhvr>
                                        <p:cTn id="36" dur="250" autoRev="1" fill="remove"/>
                                        <p:tgtEl>
                                          <p:spTgt spid="19"/>
                                        </p:tgtEl>
                                        <p:attrNameLst>
                                          <p:attrName>fillcolor</p:attrName>
                                        </p:attrNameLst>
                                      </p:cBhvr>
                                      <p:to>
                                        <a:srgbClr val="F19B61"/>
                                      </p:to>
                                    </p:animClr>
                                    <p:set>
                                      <p:cBhvr>
                                        <p:cTn id="37" dur="250" autoRev="1" fill="remove"/>
                                        <p:tgtEl>
                                          <p:spTgt spid="19"/>
                                        </p:tgtEl>
                                        <p:attrNameLst>
                                          <p:attrName>fill.type</p:attrName>
                                        </p:attrNameLst>
                                      </p:cBhvr>
                                      <p:to>
                                        <p:strVal val="solid"/>
                                      </p:to>
                                    </p:set>
                                    <p:set>
                                      <p:cBhvr>
                                        <p:cTn id="38" dur="250" autoRev="1" fill="remove"/>
                                        <p:tgtEl>
                                          <p:spTgt spid="19"/>
                                        </p:tgtEl>
                                        <p:attrNameLst>
                                          <p:attrName>fill.on</p:attrName>
                                        </p:attrNameLst>
                                      </p:cBhvr>
                                      <p:to>
                                        <p:strVal val="true"/>
                                      </p:to>
                                    </p:set>
                                  </p:childTnLst>
                                </p:cTn>
                              </p:par>
                              <p:par>
                                <p:cTn id="39" presetID="27" presetClass="emph" presetSubtype="0" repeatCount="10000" fill="remove" grpId="0" nodeType="withEffect">
                                  <p:stCondLst>
                                    <p:cond delay="0"/>
                                  </p:stCondLst>
                                  <p:childTnLst>
                                    <p:animClr clrSpc="rgb" dir="cw">
                                      <p:cBhvr override="childStyle">
                                        <p:cTn id="40" dur="250" autoRev="1" fill="remove"/>
                                        <p:tgtEl>
                                          <p:spTgt spid="17"/>
                                        </p:tgtEl>
                                        <p:attrNameLst>
                                          <p:attrName>style.color</p:attrName>
                                        </p:attrNameLst>
                                      </p:cBhvr>
                                      <p:to>
                                        <a:srgbClr val="F19B61"/>
                                      </p:to>
                                    </p:animClr>
                                    <p:animClr clrSpc="rgb" dir="cw">
                                      <p:cBhvr>
                                        <p:cTn id="41" dur="250" autoRev="1" fill="remove"/>
                                        <p:tgtEl>
                                          <p:spTgt spid="17"/>
                                        </p:tgtEl>
                                        <p:attrNameLst>
                                          <p:attrName>fillcolor</p:attrName>
                                        </p:attrNameLst>
                                      </p:cBhvr>
                                      <p:to>
                                        <a:srgbClr val="F19B61"/>
                                      </p:to>
                                    </p:animClr>
                                    <p:set>
                                      <p:cBhvr>
                                        <p:cTn id="42" dur="250" autoRev="1" fill="remove"/>
                                        <p:tgtEl>
                                          <p:spTgt spid="17"/>
                                        </p:tgtEl>
                                        <p:attrNameLst>
                                          <p:attrName>fill.type</p:attrName>
                                        </p:attrNameLst>
                                      </p:cBhvr>
                                      <p:to>
                                        <p:strVal val="solid"/>
                                      </p:to>
                                    </p:set>
                                    <p:set>
                                      <p:cBhvr>
                                        <p:cTn id="43" dur="250" autoRev="1" fill="remove"/>
                                        <p:tgtEl>
                                          <p:spTgt spid="17"/>
                                        </p:tgtEl>
                                        <p:attrNameLst>
                                          <p:attrName>fill.on</p:attrName>
                                        </p:attrNameLst>
                                      </p:cBhvr>
                                      <p:to>
                                        <p:strVal val="true"/>
                                      </p:to>
                                    </p:set>
                                  </p:childTnLst>
                                </p:cTn>
                              </p:par>
                              <p:par>
                                <p:cTn id="44" presetID="27" presetClass="emph" presetSubtype="0" repeatCount="10000" fill="remove" grpId="0" nodeType="withEffect">
                                  <p:stCondLst>
                                    <p:cond delay="0"/>
                                  </p:stCondLst>
                                  <p:childTnLst>
                                    <p:animClr clrSpc="rgb" dir="cw">
                                      <p:cBhvr override="childStyle">
                                        <p:cTn id="45" dur="250" autoRev="1" fill="remove"/>
                                        <p:tgtEl>
                                          <p:spTgt spid="16"/>
                                        </p:tgtEl>
                                        <p:attrNameLst>
                                          <p:attrName>style.color</p:attrName>
                                        </p:attrNameLst>
                                      </p:cBhvr>
                                      <p:to>
                                        <a:srgbClr val="F19B61"/>
                                      </p:to>
                                    </p:animClr>
                                    <p:animClr clrSpc="rgb" dir="cw">
                                      <p:cBhvr>
                                        <p:cTn id="46" dur="250" autoRev="1" fill="remove"/>
                                        <p:tgtEl>
                                          <p:spTgt spid="16"/>
                                        </p:tgtEl>
                                        <p:attrNameLst>
                                          <p:attrName>fillcolor</p:attrName>
                                        </p:attrNameLst>
                                      </p:cBhvr>
                                      <p:to>
                                        <a:srgbClr val="F19B61"/>
                                      </p:to>
                                    </p:animClr>
                                    <p:set>
                                      <p:cBhvr>
                                        <p:cTn id="47" dur="250" autoRev="1" fill="remove"/>
                                        <p:tgtEl>
                                          <p:spTgt spid="16"/>
                                        </p:tgtEl>
                                        <p:attrNameLst>
                                          <p:attrName>fill.type</p:attrName>
                                        </p:attrNameLst>
                                      </p:cBhvr>
                                      <p:to>
                                        <p:strVal val="solid"/>
                                      </p:to>
                                    </p:set>
                                    <p:set>
                                      <p:cBhvr>
                                        <p:cTn id="48" dur="250" autoRev="1" fill="remove"/>
                                        <p:tgtEl>
                                          <p:spTgt spid="16"/>
                                        </p:tgtEl>
                                        <p:attrNameLst>
                                          <p:attrName>fill.on</p:attrName>
                                        </p:attrNameLst>
                                      </p:cBhvr>
                                      <p:to>
                                        <p:strVal val="true"/>
                                      </p:to>
                                    </p:set>
                                  </p:childTnLst>
                                </p:cTn>
                              </p:par>
                              <p:par>
                                <p:cTn id="49" presetID="27" presetClass="emph" presetSubtype="0" repeatCount="10000" fill="remove" grpId="0" nodeType="withEffect">
                                  <p:stCondLst>
                                    <p:cond delay="0"/>
                                  </p:stCondLst>
                                  <p:childTnLst>
                                    <p:animClr clrSpc="rgb" dir="cw">
                                      <p:cBhvr override="childStyle">
                                        <p:cTn id="50" dur="250" autoRev="1" fill="remove"/>
                                        <p:tgtEl>
                                          <p:spTgt spid="14"/>
                                        </p:tgtEl>
                                        <p:attrNameLst>
                                          <p:attrName>style.color</p:attrName>
                                        </p:attrNameLst>
                                      </p:cBhvr>
                                      <p:to>
                                        <a:srgbClr val="F19B61"/>
                                      </p:to>
                                    </p:animClr>
                                    <p:animClr clrSpc="rgb" dir="cw">
                                      <p:cBhvr>
                                        <p:cTn id="51" dur="250" autoRev="1" fill="remove"/>
                                        <p:tgtEl>
                                          <p:spTgt spid="14"/>
                                        </p:tgtEl>
                                        <p:attrNameLst>
                                          <p:attrName>fillcolor</p:attrName>
                                        </p:attrNameLst>
                                      </p:cBhvr>
                                      <p:to>
                                        <a:srgbClr val="F19B61"/>
                                      </p:to>
                                    </p:animClr>
                                    <p:set>
                                      <p:cBhvr>
                                        <p:cTn id="52" dur="250" autoRev="1" fill="remove"/>
                                        <p:tgtEl>
                                          <p:spTgt spid="14"/>
                                        </p:tgtEl>
                                        <p:attrNameLst>
                                          <p:attrName>fill.type</p:attrName>
                                        </p:attrNameLst>
                                      </p:cBhvr>
                                      <p:to>
                                        <p:strVal val="solid"/>
                                      </p:to>
                                    </p:set>
                                    <p:set>
                                      <p:cBhvr>
                                        <p:cTn id="53" dur="250" autoRev="1" fill="remove"/>
                                        <p:tgtEl>
                                          <p:spTgt spid="14"/>
                                        </p:tgtEl>
                                        <p:attrNameLst>
                                          <p:attrName>fill.on</p:attrName>
                                        </p:attrNameLst>
                                      </p:cBhvr>
                                      <p:to>
                                        <p:strVal val="true"/>
                                      </p:to>
                                    </p:set>
                                  </p:childTnLst>
                                </p:cTn>
                              </p:par>
                              <p:par>
                                <p:cTn id="54" presetID="27" presetClass="emph" presetSubtype="0" repeatCount="10000" fill="remove" grpId="0" nodeType="withEffect">
                                  <p:stCondLst>
                                    <p:cond delay="0"/>
                                  </p:stCondLst>
                                  <p:childTnLst>
                                    <p:animClr clrSpc="rgb" dir="cw">
                                      <p:cBhvr override="childStyle">
                                        <p:cTn id="55" dur="250" autoRev="1" fill="remove"/>
                                        <p:tgtEl>
                                          <p:spTgt spid="15"/>
                                        </p:tgtEl>
                                        <p:attrNameLst>
                                          <p:attrName>style.color</p:attrName>
                                        </p:attrNameLst>
                                      </p:cBhvr>
                                      <p:to>
                                        <a:srgbClr val="F19B61"/>
                                      </p:to>
                                    </p:animClr>
                                    <p:animClr clrSpc="rgb" dir="cw">
                                      <p:cBhvr>
                                        <p:cTn id="56" dur="250" autoRev="1" fill="remove"/>
                                        <p:tgtEl>
                                          <p:spTgt spid="15"/>
                                        </p:tgtEl>
                                        <p:attrNameLst>
                                          <p:attrName>fillcolor</p:attrName>
                                        </p:attrNameLst>
                                      </p:cBhvr>
                                      <p:to>
                                        <a:srgbClr val="F19B61"/>
                                      </p:to>
                                    </p:animClr>
                                    <p:set>
                                      <p:cBhvr>
                                        <p:cTn id="57" dur="250" autoRev="1" fill="remove"/>
                                        <p:tgtEl>
                                          <p:spTgt spid="15"/>
                                        </p:tgtEl>
                                        <p:attrNameLst>
                                          <p:attrName>fill.type</p:attrName>
                                        </p:attrNameLst>
                                      </p:cBhvr>
                                      <p:to>
                                        <p:strVal val="solid"/>
                                      </p:to>
                                    </p:set>
                                    <p:set>
                                      <p:cBhvr>
                                        <p:cTn id="58" dur="250" autoRev="1" fill="remove"/>
                                        <p:tgtEl>
                                          <p:spTgt spid="15"/>
                                        </p:tgtEl>
                                        <p:attrNameLst>
                                          <p:attrName>fill.on</p:attrName>
                                        </p:attrNameLst>
                                      </p:cBhvr>
                                      <p:to>
                                        <p:strVal val="true"/>
                                      </p:to>
                                    </p:set>
                                  </p:childTnLst>
                                </p:cTn>
                              </p:par>
                              <p:par>
                                <p:cTn id="59" presetID="27" presetClass="emph" presetSubtype="0" repeatCount="10000" fill="remove" grpId="0" nodeType="withEffect">
                                  <p:stCondLst>
                                    <p:cond delay="0"/>
                                  </p:stCondLst>
                                  <p:childTnLst>
                                    <p:animClr clrSpc="rgb" dir="cw">
                                      <p:cBhvr override="childStyle">
                                        <p:cTn id="60" dur="250" autoRev="1" fill="remove"/>
                                        <p:tgtEl>
                                          <p:spTgt spid="21"/>
                                        </p:tgtEl>
                                        <p:attrNameLst>
                                          <p:attrName>style.color</p:attrName>
                                        </p:attrNameLst>
                                      </p:cBhvr>
                                      <p:to>
                                        <a:srgbClr val="CB450F"/>
                                      </p:to>
                                    </p:animClr>
                                    <p:animClr clrSpc="rgb" dir="cw">
                                      <p:cBhvr>
                                        <p:cTn id="61" dur="250" autoRev="1" fill="remove"/>
                                        <p:tgtEl>
                                          <p:spTgt spid="21"/>
                                        </p:tgtEl>
                                        <p:attrNameLst>
                                          <p:attrName>fillcolor</p:attrName>
                                        </p:attrNameLst>
                                      </p:cBhvr>
                                      <p:to>
                                        <a:srgbClr val="CB450F"/>
                                      </p:to>
                                    </p:animClr>
                                    <p:set>
                                      <p:cBhvr>
                                        <p:cTn id="62" dur="250" autoRev="1" fill="remove"/>
                                        <p:tgtEl>
                                          <p:spTgt spid="21"/>
                                        </p:tgtEl>
                                        <p:attrNameLst>
                                          <p:attrName>fill.type</p:attrName>
                                        </p:attrNameLst>
                                      </p:cBhvr>
                                      <p:to>
                                        <p:strVal val="solid"/>
                                      </p:to>
                                    </p:set>
                                    <p:set>
                                      <p:cBhvr>
                                        <p:cTn id="63" dur="250" autoRev="1" fill="remove"/>
                                        <p:tgtEl>
                                          <p:spTgt spid="21"/>
                                        </p:tgtEl>
                                        <p:attrNameLst>
                                          <p:attrName>fill.on</p:attrName>
                                        </p:attrNameLst>
                                      </p:cBhvr>
                                      <p:to>
                                        <p:strVal val="true"/>
                                      </p:to>
                                    </p:set>
                                  </p:childTnLst>
                                </p:cTn>
                              </p:par>
                              <p:par>
                                <p:cTn id="64" presetID="27" presetClass="emph" presetSubtype="0" repeatCount="10000" fill="remove" grpId="0" nodeType="withEffect">
                                  <p:stCondLst>
                                    <p:cond delay="0"/>
                                  </p:stCondLst>
                                  <p:childTnLst>
                                    <p:animClr clrSpc="rgb" dir="cw">
                                      <p:cBhvr override="childStyle">
                                        <p:cTn id="65" dur="250" autoRev="1" fill="remove"/>
                                        <p:tgtEl>
                                          <p:spTgt spid="20"/>
                                        </p:tgtEl>
                                        <p:attrNameLst>
                                          <p:attrName>style.color</p:attrName>
                                        </p:attrNameLst>
                                      </p:cBhvr>
                                      <p:to>
                                        <a:srgbClr val="CB450F"/>
                                      </p:to>
                                    </p:animClr>
                                    <p:animClr clrSpc="rgb" dir="cw">
                                      <p:cBhvr>
                                        <p:cTn id="66" dur="250" autoRev="1" fill="remove"/>
                                        <p:tgtEl>
                                          <p:spTgt spid="20"/>
                                        </p:tgtEl>
                                        <p:attrNameLst>
                                          <p:attrName>fillcolor</p:attrName>
                                        </p:attrNameLst>
                                      </p:cBhvr>
                                      <p:to>
                                        <a:srgbClr val="CB450F"/>
                                      </p:to>
                                    </p:animClr>
                                    <p:set>
                                      <p:cBhvr>
                                        <p:cTn id="67" dur="250" autoRev="1" fill="remove"/>
                                        <p:tgtEl>
                                          <p:spTgt spid="20"/>
                                        </p:tgtEl>
                                        <p:attrNameLst>
                                          <p:attrName>fill.type</p:attrName>
                                        </p:attrNameLst>
                                      </p:cBhvr>
                                      <p:to>
                                        <p:strVal val="solid"/>
                                      </p:to>
                                    </p:set>
                                    <p:set>
                                      <p:cBhvr>
                                        <p:cTn id="68" dur="250" autoRev="1" fill="remove"/>
                                        <p:tgtEl>
                                          <p:spTgt spid="20"/>
                                        </p:tgtEl>
                                        <p:attrNameLst>
                                          <p:attrName>fill.on</p:attrName>
                                        </p:attrNameLst>
                                      </p:cBhvr>
                                      <p:to>
                                        <p:strVal val="true"/>
                                      </p:to>
                                    </p:set>
                                  </p:childTnLst>
                                </p:cTn>
                              </p:par>
                              <p:par>
                                <p:cTn id="69" presetID="27" presetClass="emph" presetSubtype="0" repeatCount="10000" fill="remove" grpId="0" nodeType="withEffect">
                                  <p:stCondLst>
                                    <p:cond delay="0"/>
                                  </p:stCondLst>
                                  <p:childTnLst>
                                    <p:animClr clrSpc="rgb" dir="cw">
                                      <p:cBhvr override="childStyle">
                                        <p:cTn id="70" dur="250" autoRev="1" fill="remove"/>
                                        <p:tgtEl>
                                          <p:spTgt spid="23"/>
                                        </p:tgtEl>
                                        <p:attrNameLst>
                                          <p:attrName>style.color</p:attrName>
                                        </p:attrNameLst>
                                      </p:cBhvr>
                                      <p:to>
                                        <a:srgbClr val="CB450F"/>
                                      </p:to>
                                    </p:animClr>
                                    <p:animClr clrSpc="rgb" dir="cw">
                                      <p:cBhvr>
                                        <p:cTn id="71" dur="250" autoRev="1" fill="remove"/>
                                        <p:tgtEl>
                                          <p:spTgt spid="23"/>
                                        </p:tgtEl>
                                        <p:attrNameLst>
                                          <p:attrName>fillcolor</p:attrName>
                                        </p:attrNameLst>
                                      </p:cBhvr>
                                      <p:to>
                                        <a:srgbClr val="CB450F"/>
                                      </p:to>
                                    </p:animClr>
                                    <p:set>
                                      <p:cBhvr>
                                        <p:cTn id="72" dur="250" autoRev="1" fill="remove"/>
                                        <p:tgtEl>
                                          <p:spTgt spid="23"/>
                                        </p:tgtEl>
                                        <p:attrNameLst>
                                          <p:attrName>fill.type</p:attrName>
                                        </p:attrNameLst>
                                      </p:cBhvr>
                                      <p:to>
                                        <p:strVal val="solid"/>
                                      </p:to>
                                    </p:set>
                                    <p:set>
                                      <p:cBhvr>
                                        <p:cTn id="73" dur="250" autoRev="1" fill="remove"/>
                                        <p:tgtEl>
                                          <p:spTgt spid="23"/>
                                        </p:tgtEl>
                                        <p:attrNameLst>
                                          <p:attrName>fill.on</p:attrName>
                                        </p:attrNameLst>
                                      </p:cBhvr>
                                      <p:to>
                                        <p:strVal val="true"/>
                                      </p:to>
                                    </p:set>
                                  </p:childTnLst>
                                </p:cTn>
                              </p:par>
                              <p:par>
                                <p:cTn id="74" presetID="27" presetClass="emph" presetSubtype="0" repeatCount="10000" fill="remove" grpId="0" nodeType="withEffect">
                                  <p:stCondLst>
                                    <p:cond delay="0"/>
                                  </p:stCondLst>
                                  <p:childTnLst>
                                    <p:animClr clrSpc="rgb" dir="cw">
                                      <p:cBhvr override="childStyle">
                                        <p:cTn id="75" dur="250" autoRev="1" fill="remove"/>
                                        <p:tgtEl>
                                          <p:spTgt spid="22"/>
                                        </p:tgtEl>
                                        <p:attrNameLst>
                                          <p:attrName>style.color</p:attrName>
                                        </p:attrNameLst>
                                      </p:cBhvr>
                                      <p:to>
                                        <a:srgbClr val="CB450F"/>
                                      </p:to>
                                    </p:animClr>
                                    <p:animClr clrSpc="rgb" dir="cw">
                                      <p:cBhvr>
                                        <p:cTn id="76" dur="250" autoRev="1" fill="remove"/>
                                        <p:tgtEl>
                                          <p:spTgt spid="22"/>
                                        </p:tgtEl>
                                        <p:attrNameLst>
                                          <p:attrName>fillcolor</p:attrName>
                                        </p:attrNameLst>
                                      </p:cBhvr>
                                      <p:to>
                                        <a:srgbClr val="CB450F"/>
                                      </p:to>
                                    </p:animClr>
                                    <p:set>
                                      <p:cBhvr>
                                        <p:cTn id="77" dur="250" autoRev="1" fill="remove"/>
                                        <p:tgtEl>
                                          <p:spTgt spid="22"/>
                                        </p:tgtEl>
                                        <p:attrNameLst>
                                          <p:attrName>fill.type</p:attrName>
                                        </p:attrNameLst>
                                      </p:cBhvr>
                                      <p:to>
                                        <p:strVal val="solid"/>
                                      </p:to>
                                    </p:set>
                                    <p:set>
                                      <p:cBhvr>
                                        <p:cTn id="78" dur="250" autoRev="1" fill="remove"/>
                                        <p:tgtEl>
                                          <p:spTgt spid="22"/>
                                        </p:tgtEl>
                                        <p:attrNameLst>
                                          <p:attrName>fill.on</p:attrName>
                                        </p:attrNameLst>
                                      </p:cBhvr>
                                      <p:to>
                                        <p:strVal val="true"/>
                                      </p:to>
                                    </p:set>
                                  </p:childTnLst>
                                </p:cTn>
                              </p:par>
                              <p:par>
                                <p:cTn id="79" presetID="10" presetClass="entr" presetSubtype="0" fill="hold" nodeType="withEffect">
                                  <p:stCondLst>
                                    <p:cond delay="100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500"/>
                                        <p:tgtEl>
                                          <p:spTgt spid="42"/>
                                        </p:tgtEl>
                                      </p:cBhvr>
                                    </p:animEffect>
                                  </p:childTnLst>
                                </p:cTn>
                              </p:par>
                              <p:par>
                                <p:cTn id="82" presetID="10" presetClass="entr" presetSubtype="0" fill="hold" nodeType="withEffect">
                                  <p:stCondLst>
                                    <p:cond delay="100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500"/>
                                        <p:tgtEl>
                                          <p:spTgt spid="44"/>
                                        </p:tgtEl>
                                      </p:cBhvr>
                                    </p:animEffect>
                                  </p:childTnLst>
                                </p:cTn>
                              </p:par>
                              <p:par>
                                <p:cTn id="85" presetID="10" presetClass="entr" presetSubtype="0" fill="hold" nodeType="withEffect">
                                  <p:stCondLst>
                                    <p:cond delay="1000"/>
                                  </p:stCondLst>
                                  <p:childTnLst>
                                    <p:set>
                                      <p:cBhvr>
                                        <p:cTn id="86" dur="1" fill="hold">
                                          <p:stCondLst>
                                            <p:cond delay="0"/>
                                          </p:stCondLst>
                                        </p:cTn>
                                        <p:tgtEl>
                                          <p:spTgt spid="47"/>
                                        </p:tgtEl>
                                        <p:attrNameLst>
                                          <p:attrName>style.visibility</p:attrName>
                                        </p:attrNameLst>
                                      </p:cBhvr>
                                      <p:to>
                                        <p:strVal val="visible"/>
                                      </p:to>
                                    </p:set>
                                    <p:animEffect transition="in" filter="fade">
                                      <p:cBhvr>
                                        <p:cTn id="87" dur="500"/>
                                        <p:tgtEl>
                                          <p:spTgt spid="47"/>
                                        </p:tgtEl>
                                      </p:cBhvr>
                                    </p:animEffect>
                                  </p:childTnLst>
                                </p:cTn>
                              </p:par>
                              <p:par>
                                <p:cTn id="88" presetID="10" presetClass="entr" presetSubtype="0"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Effect transition="in" filter="fade">
                                      <p:cBhvr>
                                        <p:cTn id="90" dur="500"/>
                                        <p:tgtEl>
                                          <p:spTgt spid="49"/>
                                        </p:tgtEl>
                                      </p:cBhvr>
                                    </p:animEffect>
                                  </p:childTnLst>
                                </p:cTn>
                              </p:par>
                              <p:par>
                                <p:cTn id="91" presetID="10" presetClass="entr" presetSubtype="0" fill="hold" nodeType="withEffect">
                                  <p:stCondLst>
                                    <p:cond delay="1000"/>
                                  </p:stCondLst>
                                  <p:childTnLst>
                                    <p:set>
                                      <p:cBhvr>
                                        <p:cTn id="92" dur="1" fill="hold">
                                          <p:stCondLst>
                                            <p:cond delay="0"/>
                                          </p:stCondLst>
                                        </p:cTn>
                                        <p:tgtEl>
                                          <p:spTgt spid="50"/>
                                        </p:tgtEl>
                                        <p:attrNameLst>
                                          <p:attrName>style.visibility</p:attrName>
                                        </p:attrNameLst>
                                      </p:cBhvr>
                                      <p:to>
                                        <p:strVal val="visible"/>
                                      </p:to>
                                    </p:set>
                                    <p:animEffect transition="in" filter="fade">
                                      <p:cBhvr>
                                        <p:cTn id="93" dur="500"/>
                                        <p:tgtEl>
                                          <p:spTgt spid="50"/>
                                        </p:tgtEl>
                                      </p:cBhvr>
                                    </p:animEffect>
                                  </p:childTnLst>
                                </p:cTn>
                              </p:par>
                              <p:par>
                                <p:cTn id="94" presetID="10" presetClass="entr" presetSubtype="0" fill="hold" grpId="0" nodeType="withEffect">
                                  <p:stCondLst>
                                    <p:cond delay="100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par>
                                <p:cTn id="97" presetID="10" presetClass="entr" presetSubtype="0" fill="hold" nodeType="withEffect">
                                  <p:stCondLst>
                                    <p:cond delay="150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500"/>
                                        <p:tgtEl>
                                          <p:spTgt spid="53"/>
                                        </p:tgtEl>
                                      </p:cBhvr>
                                    </p:animEffect>
                                  </p:childTnLst>
                                </p:cTn>
                              </p:par>
                              <p:par>
                                <p:cTn id="100" presetID="10" presetClass="entr" presetSubtype="0" fill="hold" nodeType="withEffect">
                                  <p:stCondLst>
                                    <p:cond delay="1500"/>
                                  </p:stCondLst>
                                  <p:childTnLst>
                                    <p:set>
                                      <p:cBhvr>
                                        <p:cTn id="101" dur="1" fill="hold">
                                          <p:stCondLst>
                                            <p:cond delay="0"/>
                                          </p:stCondLst>
                                        </p:cTn>
                                        <p:tgtEl>
                                          <p:spTgt spid="54"/>
                                        </p:tgtEl>
                                        <p:attrNameLst>
                                          <p:attrName>style.visibility</p:attrName>
                                        </p:attrNameLst>
                                      </p:cBhvr>
                                      <p:to>
                                        <p:strVal val="visible"/>
                                      </p:to>
                                    </p:set>
                                    <p:animEffect transition="in" filter="fade">
                                      <p:cBhvr>
                                        <p:cTn id="102" dur="500"/>
                                        <p:tgtEl>
                                          <p:spTgt spid="54"/>
                                        </p:tgtEl>
                                      </p:cBhvr>
                                    </p:animEffect>
                                  </p:childTnLst>
                                </p:cTn>
                              </p:par>
                              <p:par>
                                <p:cTn id="103" presetID="10" presetClass="entr" presetSubtype="0" fill="hold" nodeType="withEffect">
                                  <p:stCondLst>
                                    <p:cond delay="1500"/>
                                  </p:stCondLst>
                                  <p:childTnLst>
                                    <p:set>
                                      <p:cBhvr>
                                        <p:cTn id="104" dur="1" fill="hold">
                                          <p:stCondLst>
                                            <p:cond delay="0"/>
                                          </p:stCondLst>
                                        </p:cTn>
                                        <p:tgtEl>
                                          <p:spTgt spid="55"/>
                                        </p:tgtEl>
                                        <p:attrNameLst>
                                          <p:attrName>style.visibility</p:attrName>
                                        </p:attrNameLst>
                                      </p:cBhvr>
                                      <p:to>
                                        <p:strVal val="visible"/>
                                      </p:to>
                                    </p:set>
                                    <p:animEffect transition="in" filter="fade">
                                      <p:cBhvr>
                                        <p:cTn id="105" dur="500"/>
                                        <p:tgtEl>
                                          <p:spTgt spid="55"/>
                                        </p:tgtEl>
                                      </p:cBhvr>
                                    </p:animEffect>
                                  </p:childTnLst>
                                </p:cTn>
                              </p:par>
                              <p:par>
                                <p:cTn id="106" presetID="10" presetClass="entr" presetSubtype="0" fill="hold" nodeType="withEffect">
                                  <p:stCondLst>
                                    <p:cond delay="1500"/>
                                  </p:stCondLst>
                                  <p:childTnLst>
                                    <p:set>
                                      <p:cBhvr>
                                        <p:cTn id="107" dur="1" fill="hold">
                                          <p:stCondLst>
                                            <p:cond delay="0"/>
                                          </p:stCondLst>
                                        </p:cTn>
                                        <p:tgtEl>
                                          <p:spTgt spid="56"/>
                                        </p:tgtEl>
                                        <p:attrNameLst>
                                          <p:attrName>style.visibility</p:attrName>
                                        </p:attrNameLst>
                                      </p:cBhvr>
                                      <p:to>
                                        <p:strVal val="visible"/>
                                      </p:to>
                                    </p:set>
                                    <p:animEffect transition="in" filter="fade">
                                      <p:cBhvr>
                                        <p:cTn id="108" dur="500"/>
                                        <p:tgtEl>
                                          <p:spTgt spid="56"/>
                                        </p:tgtEl>
                                      </p:cBhvr>
                                    </p:animEffect>
                                  </p:childTnLst>
                                </p:cTn>
                              </p:par>
                              <p:par>
                                <p:cTn id="109" presetID="10" presetClass="entr" presetSubtype="0" fill="hold" grpId="0" nodeType="withEffect">
                                  <p:stCondLst>
                                    <p:cond delay="1500"/>
                                  </p:stCondLst>
                                  <p:childTnLst>
                                    <p:set>
                                      <p:cBhvr>
                                        <p:cTn id="110" dur="1" fill="hold">
                                          <p:stCondLst>
                                            <p:cond delay="0"/>
                                          </p:stCondLst>
                                        </p:cTn>
                                        <p:tgtEl>
                                          <p:spTgt spid="57"/>
                                        </p:tgtEl>
                                        <p:attrNameLst>
                                          <p:attrName>style.visibility</p:attrName>
                                        </p:attrNameLst>
                                      </p:cBhvr>
                                      <p:to>
                                        <p:strVal val="visible"/>
                                      </p:to>
                                    </p:set>
                                    <p:animEffect transition="in" filter="fade">
                                      <p:cBhvr>
                                        <p:cTn id="111" dur="500"/>
                                        <p:tgtEl>
                                          <p:spTgt spid="5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42"/>
                                        </p:tgtEl>
                                      </p:cBhvr>
                                    </p:animEffect>
                                    <p:set>
                                      <p:cBhvr>
                                        <p:cTn id="116" dur="1" fill="hold">
                                          <p:stCondLst>
                                            <p:cond delay="499"/>
                                          </p:stCondLst>
                                        </p:cTn>
                                        <p:tgtEl>
                                          <p:spTgt spid="42"/>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44"/>
                                        </p:tgtEl>
                                      </p:cBhvr>
                                    </p:animEffect>
                                    <p:set>
                                      <p:cBhvr>
                                        <p:cTn id="119" dur="1" fill="hold">
                                          <p:stCondLst>
                                            <p:cond delay="499"/>
                                          </p:stCondLst>
                                        </p:cTn>
                                        <p:tgtEl>
                                          <p:spTgt spid="44"/>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47"/>
                                        </p:tgtEl>
                                      </p:cBhvr>
                                    </p:animEffect>
                                    <p:set>
                                      <p:cBhvr>
                                        <p:cTn id="122" dur="1" fill="hold">
                                          <p:stCondLst>
                                            <p:cond delay="499"/>
                                          </p:stCondLst>
                                        </p:cTn>
                                        <p:tgtEl>
                                          <p:spTgt spid="47"/>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49"/>
                                        </p:tgtEl>
                                      </p:cBhvr>
                                    </p:animEffect>
                                    <p:set>
                                      <p:cBhvr>
                                        <p:cTn id="125" dur="1" fill="hold">
                                          <p:stCondLst>
                                            <p:cond delay="499"/>
                                          </p:stCondLst>
                                        </p:cTn>
                                        <p:tgtEl>
                                          <p:spTgt spid="49"/>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50"/>
                                        </p:tgtEl>
                                      </p:cBhvr>
                                    </p:animEffect>
                                    <p:set>
                                      <p:cBhvr>
                                        <p:cTn id="128" dur="1" fill="hold">
                                          <p:stCondLst>
                                            <p:cond delay="499"/>
                                          </p:stCondLst>
                                        </p:cTn>
                                        <p:tgtEl>
                                          <p:spTgt spid="50"/>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52"/>
                                        </p:tgtEl>
                                      </p:cBhvr>
                                    </p:animEffect>
                                    <p:set>
                                      <p:cBhvr>
                                        <p:cTn id="131" dur="1" fill="hold">
                                          <p:stCondLst>
                                            <p:cond delay="499"/>
                                          </p:stCondLst>
                                        </p:cTn>
                                        <p:tgtEl>
                                          <p:spTgt spid="52"/>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53"/>
                                        </p:tgtEl>
                                      </p:cBhvr>
                                    </p:animEffect>
                                    <p:set>
                                      <p:cBhvr>
                                        <p:cTn id="134" dur="1" fill="hold">
                                          <p:stCondLst>
                                            <p:cond delay="499"/>
                                          </p:stCondLst>
                                        </p:cTn>
                                        <p:tgtEl>
                                          <p:spTgt spid="53"/>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54"/>
                                        </p:tgtEl>
                                      </p:cBhvr>
                                    </p:animEffect>
                                    <p:set>
                                      <p:cBhvr>
                                        <p:cTn id="137" dur="1" fill="hold">
                                          <p:stCondLst>
                                            <p:cond delay="499"/>
                                          </p:stCondLst>
                                        </p:cTn>
                                        <p:tgtEl>
                                          <p:spTgt spid="54"/>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55"/>
                                        </p:tgtEl>
                                      </p:cBhvr>
                                    </p:animEffect>
                                    <p:set>
                                      <p:cBhvr>
                                        <p:cTn id="140" dur="1" fill="hold">
                                          <p:stCondLst>
                                            <p:cond delay="499"/>
                                          </p:stCondLst>
                                        </p:cTn>
                                        <p:tgtEl>
                                          <p:spTgt spid="55"/>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56"/>
                                        </p:tgtEl>
                                      </p:cBhvr>
                                    </p:animEffect>
                                    <p:set>
                                      <p:cBhvr>
                                        <p:cTn id="143" dur="1" fill="hold">
                                          <p:stCondLst>
                                            <p:cond delay="499"/>
                                          </p:stCondLst>
                                        </p:cTn>
                                        <p:tgtEl>
                                          <p:spTgt spid="56"/>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57"/>
                                        </p:tgtEl>
                                      </p:cBhvr>
                                    </p:animEffect>
                                    <p:set>
                                      <p:cBhvr>
                                        <p:cTn id="146" dur="1" fill="hold">
                                          <p:stCondLst>
                                            <p:cond delay="499"/>
                                          </p:stCondLst>
                                        </p:cTn>
                                        <p:tgtEl>
                                          <p:spTgt spid="57"/>
                                        </p:tgtEl>
                                        <p:attrNameLst>
                                          <p:attrName>style.visibility</p:attrName>
                                        </p:attrNameLst>
                                      </p:cBhvr>
                                      <p:to>
                                        <p:strVal val="hidden"/>
                                      </p:to>
                                    </p:set>
                                  </p:childTnLst>
                                </p:cTn>
                              </p:par>
                            </p:childTnLst>
                          </p:cTn>
                        </p:par>
                        <p:par>
                          <p:cTn id="147" fill="hold">
                            <p:stCondLst>
                              <p:cond delay="500"/>
                            </p:stCondLst>
                            <p:childTnLst>
                              <p:par>
                                <p:cTn id="148" presetID="10" presetClass="exit" presetSubtype="0" fill="hold" grpId="0" nodeType="afterEffect">
                                  <p:stCondLst>
                                    <p:cond delay="0"/>
                                  </p:stCondLst>
                                  <p:childTnLst>
                                    <p:animEffect transition="out" filter="fade">
                                      <p:cBhvr>
                                        <p:cTn id="149" dur="500"/>
                                        <p:tgtEl>
                                          <p:spTgt spid="62"/>
                                        </p:tgtEl>
                                      </p:cBhvr>
                                    </p:animEffect>
                                    <p:set>
                                      <p:cBhvr>
                                        <p:cTn id="150" dur="1" fill="hold">
                                          <p:stCondLst>
                                            <p:cond delay="499"/>
                                          </p:stCondLst>
                                        </p:cTn>
                                        <p:tgtEl>
                                          <p:spTgt spid="62"/>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58"/>
                                        </p:tgtEl>
                                      </p:cBhvr>
                                    </p:animEffect>
                                    <p:set>
                                      <p:cBhvr>
                                        <p:cTn id="153" dur="1" fill="hold">
                                          <p:stCondLst>
                                            <p:cond delay="499"/>
                                          </p:stCondLst>
                                        </p:cTn>
                                        <p:tgtEl>
                                          <p:spTgt spid="58"/>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500"/>
                                        <p:tgtEl>
                                          <p:spTgt spid="59"/>
                                        </p:tgtEl>
                                      </p:cBhvr>
                                    </p:animEffect>
                                    <p:set>
                                      <p:cBhvr>
                                        <p:cTn id="156" dur="1" fill="hold">
                                          <p:stCondLst>
                                            <p:cond delay="499"/>
                                          </p:stCondLst>
                                        </p:cTn>
                                        <p:tgtEl>
                                          <p:spTgt spid="59"/>
                                        </p:tgtEl>
                                        <p:attrNameLst>
                                          <p:attrName>style.visibility</p:attrName>
                                        </p:attrNameLst>
                                      </p:cBhvr>
                                      <p:to>
                                        <p:strVal val="hidden"/>
                                      </p:to>
                                    </p:set>
                                  </p:childTnLst>
                                </p:cTn>
                              </p:par>
                              <p:par>
                                <p:cTn id="157" presetID="10" presetClass="exit" presetSubtype="0" fill="hold" grpId="0" nodeType="withEffect">
                                  <p:stCondLst>
                                    <p:cond delay="0"/>
                                  </p:stCondLst>
                                  <p:childTnLst>
                                    <p:animEffect transition="out" filter="fade">
                                      <p:cBhvr>
                                        <p:cTn id="158" dur="500"/>
                                        <p:tgtEl>
                                          <p:spTgt spid="63"/>
                                        </p:tgtEl>
                                      </p:cBhvr>
                                    </p:animEffect>
                                    <p:set>
                                      <p:cBhvr>
                                        <p:cTn id="159" dur="1" fill="hold">
                                          <p:stCondLst>
                                            <p:cond delay="499"/>
                                          </p:stCondLst>
                                        </p:cTn>
                                        <p:tgtEl>
                                          <p:spTgt spid="63"/>
                                        </p:tgtEl>
                                        <p:attrNameLst>
                                          <p:attrName>style.visibility</p:attrName>
                                        </p:attrNameLst>
                                      </p:cBhvr>
                                      <p:to>
                                        <p:strVal val="hidden"/>
                                      </p:to>
                                    </p:set>
                                  </p:childTnLst>
                                </p:cTn>
                              </p:par>
                              <p:par>
                                <p:cTn id="160" presetID="1" presetClass="emph" presetSubtype="2" fill="hold" nodeType="withEffect">
                                  <p:stCondLst>
                                    <p:cond delay="0"/>
                                  </p:stCondLst>
                                  <p:childTnLst>
                                    <p:animClr clrSpc="rgb" dir="cw">
                                      <p:cBhvr>
                                        <p:cTn id="161" dur="2000" fill="hold"/>
                                        <p:tgtEl>
                                          <p:spTgt spid="9"/>
                                        </p:tgtEl>
                                        <p:attrNameLst>
                                          <p:attrName>fillcolor</p:attrName>
                                        </p:attrNameLst>
                                      </p:cBhvr>
                                      <p:to>
                                        <a:schemeClr val="tx2"/>
                                      </p:to>
                                    </p:animClr>
                                    <p:set>
                                      <p:cBhvr>
                                        <p:cTn id="162" dur="2000" fill="hold"/>
                                        <p:tgtEl>
                                          <p:spTgt spid="9"/>
                                        </p:tgtEl>
                                        <p:attrNameLst>
                                          <p:attrName>fill.type</p:attrName>
                                        </p:attrNameLst>
                                      </p:cBhvr>
                                      <p:to>
                                        <p:strVal val="solid"/>
                                      </p:to>
                                    </p:set>
                                    <p:set>
                                      <p:cBhvr>
                                        <p:cTn id="163" dur="2000" fill="hold"/>
                                        <p:tgtEl>
                                          <p:spTgt spid="9"/>
                                        </p:tgtEl>
                                        <p:attrNameLst>
                                          <p:attrName>fill.on</p:attrName>
                                        </p:attrNameLst>
                                      </p:cBhvr>
                                      <p:to>
                                        <p:strVal val="true"/>
                                      </p:to>
                                    </p:set>
                                  </p:childTnLst>
                                </p:cTn>
                              </p:par>
                              <p:par>
                                <p:cTn id="164" presetID="1" presetClass="emph" presetSubtype="2" fill="hold" nodeType="withEffect">
                                  <p:stCondLst>
                                    <p:cond delay="0"/>
                                  </p:stCondLst>
                                  <p:childTnLst>
                                    <p:animClr clrSpc="rgb" dir="cw">
                                      <p:cBhvr>
                                        <p:cTn id="165" dur="2000" fill="hold"/>
                                        <p:tgtEl>
                                          <p:spTgt spid="11"/>
                                        </p:tgtEl>
                                        <p:attrNameLst>
                                          <p:attrName>fillcolor</p:attrName>
                                        </p:attrNameLst>
                                      </p:cBhvr>
                                      <p:to>
                                        <a:schemeClr val="tx2"/>
                                      </p:to>
                                    </p:animClr>
                                    <p:set>
                                      <p:cBhvr>
                                        <p:cTn id="166" dur="2000" fill="hold"/>
                                        <p:tgtEl>
                                          <p:spTgt spid="11"/>
                                        </p:tgtEl>
                                        <p:attrNameLst>
                                          <p:attrName>fill.type</p:attrName>
                                        </p:attrNameLst>
                                      </p:cBhvr>
                                      <p:to>
                                        <p:strVal val="solid"/>
                                      </p:to>
                                    </p:set>
                                    <p:set>
                                      <p:cBhvr>
                                        <p:cTn id="167" dur="2000" fill="hold"/>
                                        <p:tgtEl>
                                          <p:spTgt spid="11"/>
                                        </p:tgtEl>
                                        <p:attrNameLst>
                                          <p:attrName>fill.on</p:attrName>
                                        </p:attrNameLst>
                                      </p:cBhvr>
                                      <p:to>
                                        <p:strVal val="true"/>
                                      </p:to>
                                    </p:se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0" nodeType="clickEffect">
                                  <p:stCondLst>
                                    <p:cond delay="0"/>
                                  </p:stCondLst>
                                  <p:childTnLst>
                                    <p:animEffect transition="out" filter="fade">
                                      <p:cBhvr>
                                        <p:cTn id="171" dur="500"/>
                                        <p:tgtEl>
                                          <p:spTgt spid="64"/>
                                        </p:tgtEl>
                                      </p:cBhvr>
                                    </p:animEffect>
                                    <p:set>
                                      <p:cBhvr>
                                        <p:cTn id="172" dur="1" fill="hold">
                                          <p:stCondLst>
                                            <p:cond delay="499"/>
                                          </p:stCondLst>
                                        </p:cTn>
                                        <p:tgtEl>
                                          <p:spTgt spid="64"/>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500"/>
                                        <p:tgtEl>
                                          <p:spTgt spid="60"/>
                                        </p:tgtEl>
                                      </p:cBhvr>
                                    </p:animEffect>
                                    <p:set>
                                      <p:cBhvr>
                                        <p:cTn id="175"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58" grpId="0" animBg="1"/>
      <p:bldP spid="59" grpId="0" animBg="1"/>
      <p:bldP spid="60" grpId="0" animBg="1"/>
      <p:bldP spid="61" grpId="0" animBg="1"/>
      <p:bldP spid="62" grpId="0" animBg="1"/>
      <p:bldP spid="63" grpId="0" animBg="1"/>
      <p:bldP spid="64" grpId="0" animBg="1"/>
      <p:bldP spid="65" grpId="0" animBg="1"/>
      <p:bldP spid="40" grpId="0" animBg="1"/>
      <p:bldP spid="40" grpId="1" animBg="1"/>
      <p:bldP spid="52" grpId="0"/>
      <p:bldP spid="52" grpId="1"/>
      <p:bldP spid="57" grpId="0"/>
      <p:bldP spid="5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018294-E8CE-B21C-969A-83369F144EDA}"/>
              </a:ext>
            </a:extLst>
          </p:cNvPr>
          <p:cNvPicPr>
            <a:picLocks/>
          </p:cNvPicPr>
          <p:nvPr/>
        </p:nvPicPr>
        <p:blipFill rotWithShape="1">
          <a:blip r:embed="rId2" cstate="print">
            <a:extLst>
              <a:ext uri="{28A0092B-C50C-407E-A947-70E740481C1C}">
                <a14:useLocalDpi xmlns:a14="http://schemas.microsoft.com/office/drawing/2010/main" val="0"/>
              </a:ext>
            </a:extLst>
          </a:blip>
          <a:srcRect t="3997"/>
          <a:stretch/>
        </p:blipFill>
        <p:spPr bwMode="auto">
          <a:xfrm>
            <a:off x="3116381" y="1984998"/>
            <a:ext cx="9182458" cy="4261565"/>
          </a:xfrm>
          <a:prstGeom prst="rect">
            <a:avLst/>
          </a:prstGeom>
          <a:noFill/>
          <a:ln>
            <a:noFill/>
          </a:ln>
          <a:extLst>
            <a:ext uri="{53640926-AAD7-44D8-BBD7-CCE9431645EC}">
              <a14:shadowObscured xmlns:a14="http://schemas.microsoft.com/office/drawing/2010/main"/>
            </a:ext>
          </a:extLst>
        </p:spPr>
      </p:pic>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Arial" panose="020B0604020202020204" pitchFamily="34" charset="0"/>
                <a:cs typeface="Arial" panose="020B0604020202020204" pitchFamily="34" charset="0"/>
              </a:rPr>
              <a:t>Pulsed Power and Disabling of Heat Pipes</a:t>
            </a:r>
            <a:endParaRPr lang="en-GB" sz="3600" b="1" i="0" dirty="0">
              <a:solidFill>
                <a:schemeClr val="bg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A98E8FBC-4448-83FF-92E2-BF5287241271}"/>
              </a:ext>
            </a:extLst>
          </p:cNvPr>
          <p:cNvSpPr/>
          <p:nvPr/>
        </p:nvSpPr>
        <p:spPr>
          <a:xfrm>
            <a:off x="6325037" y="2808040"/>
            <a:ext cx="1095375" cy="866775"/>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Oval 5">
            <a:extLst>
              <a:ext uri="{FF2B5EF4-FFF2-40B4-BE49-F238E27FC236}">
                <a16:creationId xmlns:a16="http://schemas.microsoft.com/office/drawing/2014/main" id="{9C2E2306-3E48-9EE2-54E0-C440E03C0152}"/>
              </a:ext>
            </a:extLst>
          </p:cNvPr>
          <p:cNvSpPr/>
          <p:nvPr/>
        </p:nvSpPr>
        <p:spPr>
          <a:xfrm>
            <a:off x="4743887" y="4303050"/>
            <a:ext cx="942975" cy="74618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Oval 6">
            <a:extLst>
              <a:ext uri="{FF2B5EF4-FFF2-40B4-BE49-F238E27FC236}">
                <a16:creationId xmlns:a16="http://schemas.microsoft.com/office/drawing/2014/main" id="{785791C2-AB6C-EDA1-F68A-C3419913F6B6}"/>
              </a:ext>
            </a:extLst>
          </p:cNvPr>
          <p:cNvSpPr/>
          <p:nvPr/>
        </p:nvSpPr>
        <p:spPr>
          <a:xfrm>
            <a:off x="4262874" y="5052045"/>
            <a:ext cx="942975" cy="74618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a:extLst>
              <a:ext uri="{FF2B5EF4-FFF2-40B4-BE49-F238E27FC236}">
                <a16:creationId xmlns:a16="http://schemas.microsoft.com/office/drawing/2014/main" id="{E3106172-1038-53F7-7D46-FBB619E17DE6}"/>
              </a:ext>
            </a:extLst>
          </p:cNvPr>
          <p:cNvSpPr/>
          <p:nvPr/>
        </p:nvSpPr>
        <p:spPr>
          <a:xfrm>
            <a:off x="3939024" y="2175495"/>
            <a:ext cx="942975" cy="74618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CA83C7BD-7FDC-66D2-28CC-34984F568FDE}"/>
              </a:ext>
            </a:extLst>
          </p:cNvPr>
          <p:cNvSpPr txBox="1"/>
          <p:nvPr/>
        </p:nvSpPr>
        <p:spPr>
          <a:xfrm>
            <a:off x="2905562" y="1437939"/>
            <a:ext cx="1462388" cy="369332"/>
          </a:xfrm>
          <a:prstGeom prst="rect">
            <a:avLst/>
          </a:prstGeom>
          <a:noFill/>
        </p:spPr>
        <p:txBody>
          <a:bodyPr wrap="none" rtlCol="0">
            <a:spAutoFit/>
          </a:bodyPr>
          <a:lstStyle/>
          <a:p>
            <a:r>
              <a:rPr lang="en-CA" i="1" dirty="0">
                <a:solidFill>
                  <a:srgbClr val="2F84E4"/>
                </a:solidFill>
                <a:latin typeface="F37 Ginger Pro" panose="020B0604020202020204"/>
              </a:rPr>
              <a:t>T</a:t>
            </a:r>
            <a:r>
              <a:rPr lang="en-CA" baseline="-25000" dirty="0">
                <a:solidFill>
                  <a:srgbClr val="2F84E4"/>
                </a:solidFill>
                <a:latin typeface="F37 Ginger Pro" panose="020B0604020202020204"/>
              </a:rPr>
              <a:t>diff</a:t>
            </a:r>
            <a:r>
              <a:rPr lang="en-CA" dirty="0">
                <a:solidFill>
                  <a:srgbClr val="2F84E4"/>
                </a:solidFill>
                <a:latin typeface="F37 Ginger Pro" panose="020B0604020202020204"/>
              </a:rPr>
              <a:t> @ 48 min</a:t>
            </a:r>
            <a:endParaRPr lang="en-CA" i="1" dirty="0">
              <a:solidFill>
                <a:srgbClr val="2F84E4"/>
              </a:solidFill>
              <a:latin typeface="F37 Ginger Pro" panose="020B0604020202020204"/>
            </a:endParaRPr>
          </a:p>
        </p:txBody>
      </p:sp>
      <p:sp>
        <p:nvSpPr>
          <p:cNvPr id="10" name="Arrow: Down 9">
            <a:extLst>
              <a:ext uri="{FF2B5EF4-FFF2-40B4-BE49-F238E27FC236}">
                <a16:creationId xmlns:a16="http://schemas.microsoft.com/office/drawing/2014/main" id="{AEEE8601-4876-D119-4C1D-B203B4E1FAD9}"/>
              </a:ext>
            </a:extLst>
          </p:cNvPr>
          <p:cNvSpPr/>
          <p:nvPr/>
        </p:nvSpPr>
        <p:spPr>
          <a:xfrm>
            <a:off x="4124761" y="1801959"/>
            <a:ext cx="161925" cy="2071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Box 10">
            <a:extLst>
              <a:ext uri="{FF2B5EF4-FFF2-40B4-BE49-F238E27FC236}">
                <a16:creationId xmlns:a16="http://schemas.microsoft.com/office/drawing/2014/main" id="{EA6047D8-1B3A-BB9F-7954-ADCB3CEDE407}"/>
              </a:ext>
            </a:extLst>
          </p:cNvPr>
          <p:cNvSpPr txBox="1"/>
          <p:nvPr/>
        </p:nvSpPr>
        <p:spPr>
          <a:xfrm>
            <a:off x="6656510" y="1477666"/>
            <a:ext cx="1462388" cy="369332"/>
          </a:xfrm>
          <a:prstGeom prst="rect">
            <a:avLst/>
          </a:prstGeom>
          <a:noFill/>
        </p:spPr>
        <p:txBody>
          <a:bodyPr wrap="none" rtlCol="0">
            <a:spAutoFit/>
          </a:bodyPr>
          <a:lstStyle/>
          <a:p>
            <a:r>
              <a:rPr lang="en-CA" dirty="0">
                <a:solidFill>
                  <a:srgbClr val="2F84E4"/>
                </a:solidFill>
                <a:latin typeface="F37 Ginger Pro" panose="020B0604020202020204"/>
              </a:rPr>
              <a:t>Minimum </a:t>
            </a:r>
            <a:r>
              <a:rPr lang="en-CA" i="1" dirty="0">
                <a:solidFill>
                  <a:srgbClr val="2F84E4"/>
                </a:solidFill>
                <a:latin typeface="F37 Ginger Pro" panose="020B0604020202020204"/>
              </a:rPr>
              <a:t>T</a:t>
            </a:r>
            <a:r>
              <a:rPr lang="en-CA" baseline="-25000" dirty="0">
                <a:solidFill>
                  <a:srgbClr val="2F84E4"/>
                </a:solidFill>
                <a:latin typeface="F37 Ginger Pro" panose="020B0604020202020204"/>
              </a:rPr>
              <a:t>diff</a:t>
            </a:r>
            <a:endParaRPr lang="en-CA" i="1" dirty="0">
              <a:solidFill>
                <a:srgbClr val="2F84E4"/>
              </a:solidFill>
              <a:latin typeface="F37 Ginger Pro" panose="020B0604020202020204"/>
            </a:endParaRPr>
          </a:p>
        </p:txBody>
      </p:sp>
      <p:sp>
        <p:nvSpPr>
          <p:cNvPr id="15" name="TextBox 14">
            <a:extLst>
              <a:ext uri="{FF2B5EF4-FFF2-40B4-BE49-F238E27FC236}">
                <a16:creationId xmlns:a16="http://schemas.microsoft.com/office/drawing/2014/main" id="{2DC13E8C-1C0E-A3CF-5AEC-D867F62DD5ED}"/>
              </a:ext>
            </a:extLst>
          </p:cNvPr>
          <p:cNvSpPr txBox="1"/>
          <p:nvPr/>
        </p:nvSpPr>
        <p:spPr>
          <a:xfrm>
            <a:off x="8711034" y="1447554"/>
            <a:ext cx="1579407" cy="369332"/>
          </a:xfrm>
          <a:prstGeom prst="rect">
            <a:avLst/>
          </a:prstGeom>
          <a:noFill/>
        </p:spPr>
        <p:txBody>
          <a:bodyPr wrap="none" rtlCol="0">
            <a:spAutoFit/>
          </a:bodyPr>
          <a:lstStyle/>
          <a:p>
            <a:r>
              <a:rPr lang="en-CA" i="1" dirty="0">
                <a:solidFill>
                  <a:srgbClr val="2F84E4"/>
                </a:solidFill>
                <a:latin typeface="F37 Ginger Pro" panose="020B0604020202020204"/>
              </a:rPr>
              <a:t>T</a:t>
            </a:r>
            <a:r>
              <a:rPr lang="en-CA" baseline="-25000" dirty="0">
                <a:solidFill>
                  <a:srgbClr val="2F84E4"/>
                </a:solidFill>
                <a:latin typeface="F37 Ginger Pro" panose="020B0604020202020204"/>
              </a:rPr>
              <a:t>diff</a:t>
            </a:r>
            <a:r>
              <a:rPr lang="en-CA" dirty="0">
                <a:solidFill>
                  <a:srgbClr val="2F84E4"/>
                </a:solidFill>
                <a:latin typeface="F37 Ginger Pro" panose="020B0604020202020204"/>
              </a:rPr>
              <a:t> @ 240 min</a:t>
            </a:r>
            <a:endParaRPr lang="en-CA" i="1" dirty="0">
              <a:solidFill>
                <a:srgbClr val="2F84E4"/>
              </a:solidFill>
              <a:latin typeface="F37 Ginger Pro" panose="020B0604020202020204"/>
            </a:endParaRPr>
          </a:p>
        </p:txBody>
      </p:sp>
      <p:sp>
        <p:nvSpPr>
          <p:cNvPr id="16" name="Arrow: Down 15">
            <a:extLst>
              <a:ext uri="{FF2B5EF4-FFF2-40B4-BE49-F238E27FC236}">
                <a16:creationId xmlns:a16="http://schemas.microsoft.com/office/drawing/2014/main" id="{A5D4EAA2-3A4A-5CA6-BD04-1D2296623AC1}"/>
              </a:ext>
            </a:extLst>
          </p:cNvPr>
          <p:cNvSpPr/>
          <p:nvPr/>
        </p:nvSpPr>
        <p:spPr>
          <a:xfrm>
            <a:off x="8805186" y="1821100"/>
            <a:ext cx="161925" cy="2071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TextBox 17">
            <a:extLst>
              <a:ext uri="{FF2B5EF4-FFF2-40B4-BE49-F238E27FC236}">
                <a16:creationId xmlns:a16="http://schemas.microsoft.com/office/drawing/2014/main" id="{87E513AA-DEE8-59A6-1FA0-21266D354789}"/>
              </a:ext>
            </a:extLst>
          </p:cNvPr>
          <p:cNvSpPr txBox="1"/>
          <p:nvPr/>
        </p:nvSpPr>
        <p:spPr>
          <a:xfrm>
            <a:off x="4743887" y="1437939"/>
            <a:ext cx="1462388" cy="369332"/>
          </a:xfrm>
          <a:prstGeom prst="rect">
            <a:avLst/>
          </a:prstGeom>
          <a:noFill/>
        </p:spPr>
        <p:txBody>
          <a:bodyPr wrap="none" rtlCol="0">
            <a:spAutoFit/>
          </a:bodyPr>
          <a:lstStyle/>
          <a:p>
            <a:r>
              <a:rPr lang="en-CA" i="1" dirty="0">
                <a:solidFill>
                  <a:srgbClr val="2F84E4"/>
                </a:solidFill>
                <a:latin typeface="F37 Ginger Pro" panose="020B0604020202020204"/>
              </a:rPr>
              <a:t>T</a:t>
            </a:r>
            <a:r>
              <a:rPr lang="en-CA" baseline="-25000" dirty="0">
                <a:solidFill>
                  <a:srgbClr val="2F84E4"/>
                </a:solidFill>
                <a:latin typeface="F37 Ginger Pro" panose="020B0604020202020204"/>
              </a:rPr>
              <a:t>diff</a:t>
            </a:r>
            <a:r>
              <a:rPr lang="en-CA" dirty="0">
                <a:solidFill>
                  <a:srgbClr val="2F84E4"/>
                </a:solidFill>
                <a:latin typeface="F37 Ginger Pro" panose="020B0604020202020204"/>
              </a:rPr>
              <a:t> @ 68 min</a:t>
            </a:r>
            <a:endParaRPr lang="en-CA" i="1" dirty="0">
              <a:solidFill>
                <a:srgbClr val="2F84E4"/>
              </a:solidFill>
              <a:latin typeface="F37 Ginger Pro" panose="020B0604020202020204"/>
            </a:endParaRPr>
          </a:p>
        </p:txBody>
      </p:sp>
      <p:sp>
        <p:nvSpPr>
          <p:cNvPr id="19" name="Arrow: Down 18">
            <a:extLst>
              <a:ext uri="{FF2B5EF4-FFF2-40B4-BE49-F238E27FC236}">
                <a16:creationId xmlns:a16="http://schemas.microsoft.com/office/drawing/2014/main" id="{A8F99539-99CD-1BB0-AC6D-2B129B5C8787}"/>
              </a:ext>
            </a:extLst>
          </p:cNvPr>
          <p:cNvSpPr/>
          <p:nvPr/>
        </p:nvSpPr>
        <p:spPr>
          <a:xfrm>
            <a:off x="4881999" y="1801959"/>
            <a:ext cx="161925" cy="2071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Text Placeholder 4">
            <a:extLst>
              <a:ext uri="{FF2B5EF4-FFF2-40B4-BE49-F238E27FC236}">
                <a16:creationId xmlns:a16="http://schemas.microsoft.com/office/drawing/2014/main" id="{631CBA9D-C887-41A5-6527-85EA9BC662B0}"/>
              </a:ext>
            </a:extLst>
          </p:cNvPr>
          <p:cNvSpPr txBox="1">
            <a:spLocks/>
          </p:cNvSpPr>
          <p:nvPr/>
        </p:nvSpPr>
        <p:spPr>
          <a:xfrm>
            <a:off x="86311" y="2009129"/>
            <a:ext cx="3643743" cy="466817"/>
          </a:xfrm>
          <a:prstGeom prst="rect">
            <a:avLst/>
          </a:prstGeom>
          <a:ln>
            <a:noFill/>
          </a:ln>
        </p:spPr>
        <p:txBody>
          <a:bodyPr vert="horz"/>
          <a:lstStyle>
            <a:defPPr>
              <a:defRPr lang="en-US"/>
            </a:defPPr>
            <a:lvl1pPr algn="ctr" defTabSz="457200">
              <a:defRPr sz="2000" b="1">
                <a:solidFill>
                  <a:srgbClr val="2F84E4"/>
                </a:solidFill>
                <a:latin typeface="F37 Ginger Pro" panose="020B0604020202020204" charset="0"/>
              </a:defRPr>
            </a:lvl1pPr>
            <a:lvl2pPr defTabSz="457200"/>
            <a:lvl3pPr defTabSz="457200"/>
            <a:lvl4pPr defTabSz="457200"/>
            <a:lvl5pPr defTabSz="457200"/>
            <a:lvl6pPr defTabSz="457200"/>
            <a:lvl7pPr defTabSz="457200"/>
            <a:lvl8pPr defTabSz="457200"/>
            <a:lvl9pPr defTabSz="457200"/>
          </a:lstStyle>
          <a:p>
            <a:pPr algn="l"/>
            <a:r>
              <a:rPr lang="en-CA" dirty="0"/>
              <a:t>Observations:</a:t>
            </a:r>
          </a:p>
        </p:txBody>
      </p:sp>
      <p:sp>
        <p:nvSpPr>
          <p:cNvPr id="14" name="Rectangle 13">
            <a:extLst>
              <a:ext uri="{FF2B5EF4-FFF2-40B4-BE49-F238E27FC236}">
                <a16:creationId xmlns:a16="http://schemas.microsoft.com/office/drawing/2014/main" id="{2B6EFA31-C04C-C5A9-1E7F-0DC8CD304400}"/>
              </a:ext>
            </a:extLst>
          </p:cNvPr>
          <p:cNvSpPr/>
          <p:nvPr/>
        </p:nvSpPr>
        <p:spPr>
          <a:xfrm>
            <a:off x="171228" y="2417562"/>
            <a:ext cx="2943303" cy="3416320"/>
          </a:xfrm>
          <a:prstGeom prst="rect">
            <a:avLst/>
          </a:prstGeom>
          <a:solidFill>
            <a:srgbClr val="F79646">
              <a:lumMod val="40000"/>
              <a:lumOff val="60000"/>
              <a:alpha val="40000"/>
            </a:srgbClr>
          </a:solidFill>
          <a:ln w="25400"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D77427C3-B383-E454-DE04-C09725F92A7C}"/>
              </a:ext>
            </a:extLst>
          </p:cNvPr>
          <p:cNvSpPr/>
          <p:nvPr/>
        </p:nvSpPr>
        <p:spPr>
          <a:xfrm>
            <a:off x="-229267" y="2405295"/>
            <a:ext cx="3274471" cy="34163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Cooling block did not reach temperature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Calibri"/>
                <a:ea typeface="+mn-ea"/>
                <a:cs typeface="+mn-cs"/>
              </a:rPr>
              <a:t>Failed heat pipes show a drop in temperature at mid-point and at the top near the cooling block</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Failed heat pipes show an increase in base temperature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Calibri"/>
                <a:ea typeface="+mn-ea"/>
                <a:cs typeface="+mn-cs"/>
              </a:rPr>
              <a:t>Temperature difference is observed at the coo</a:t>
            </a:r>
            <a:r>
              <a:rPr lang="en-US" dirty="0">
                <a:solidFill>
                  <a:prstClr val="black"/>
                </a:solidFill>
                <a:latin typeface="Calibri"/>
              </a:rPr>
              <a:t>ling block</a:t>
            </a:r>
            <a:endParaRPr kumimoji="0" lang="en-US" sz="180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036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animBg="1"/>
      <p:bldP spid="11" grpId="0"/>
      <p:bldP spid="15" grpId="0"/>
      <p:bldP spid="16" grpId="0" animBg="1"/>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Arial" panose="020B0604020202020204" pitchFamily="34" charset="0"/>
                <a:cs typeface="Arial" panose="020B0604020202020204" pitchFamily="34" charset="0"/>
              </a:rPr>
              <a:t>Transient Non-uniform Heating</a:t>
            </a:r>
            <a:endParaRPr lang="en-GB" sz="3600" b="1" i="0" dirty="0">
              <a:solidFill>
                <a:schemeClr val="bg1"/>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1182B63B-EDAB-030D-D75C-D2D2A6612C16}"/>
              </a:ext>
            </a:extLst>
          </p:cNvPr>
          <p:cNvSpPr>
            <a:spLocks noChangeAspect="1"/>
          </p:cNvSpPr>
          <p:nvPr/>
        </p:nvSpPr>
        <p:spPr>
          <a:xfrm rot="10800000" flipH="1">
            <a:off x="8782328" y="1905839"/>
            <a:ext cx="2594197" cy="2594197"/>
          </a:xfrm>
          <a:prstGeom prst="ellipse">
            <a:avLst/>
          </a:prstGeom>
          <a:solidFill>
            <a:srgbClr val="9C98A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2400" dirty="0"/>
          </a:p>
        </p:txBody>
      </p:sp>
      <p:sp>
        <p:nvSpPr>
          <p:cNvPr id="3" name="Oval 2">
            <a:extLst>
              <a:ext uri="{FF2B5EF4-FFF2-40B4-BE49-F238E27FC236}">
                <a16:creationId xmlns:a16="http://schemas.microsoft.com/office/drawing/2014/main" id="{3F24A058-E3A4-05E1-B191-3D203E226651}"/>
              </a:ext>
            </a:extLst>
          </p:cNvPr>
          <p:cNvSpPr>
            <a:spLocks noChangeAspect="1"/>
          </p:cNvSpPr>
          <p:nvPr/>
        </p:nvSpPr>
        <p:spPr>
          <a:xfrm flipH="1">
            <a:off x="9909595" y="2394185"/>
            <a:ext cx="324163" cy="32427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3</a:t>
            </a:r>
          </a:p>
        </p:txBody>
      </p:sp>
      <p:sp>
        <p:nvSpPr>
          <p:cNvPr id="5" name="Oval 4">
            <a:extLst>
              <a:ext uri="{FF2B5EF4-FFF2-40B4-BE49-F238E27FC236}">
                <a16:creationId xmlns:a16="http://schemas.microsoft.com/office/drawing/2014/main" id="{92B2DD8E-976C-E89D-5A50-C6621C174D04}"/>
              </a:ext>
            </a:extLst>
          </p:cNvPr>
          <p:cNvSpPr>
            <a:spLocks noChangeAspect="1"/>
          </p:cNvSpPr>
          <p:nvPr/>
        </p:nvSpPr>
        <p:spPr>
          <a:xfrm flipH="1">
            <a:off x="9909595" y="3691924"/>
            <a:ext cx="324163" cy="32427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1</a:t>
            </a:r>
          </a:p>
        </p:txBody>
      </p:sp>
      <p:sp>
        <p:nvSpPr>
          <p:cNvPr id="6" name="Oval 5">
            <a:extLst>
              <a:ext uri="{FF2B5EF4-FFF2-40B4-BE49-F238E27FC236}">
                <a16:creationId xmlns:a16="http://schemas.microsoft.com/office/drawing/2014/main" id="{020FF604-81F6-79D6-1107-AAB764DDF3D7}"/>
              </a:ext>
            </a:extLst>
          </p:cNvPr>
          <p:cNvSpPr>
            <a:spLocks noChangeAspect="1"/>
          </p:cNvSpPr>
          <p:nvPr/>
        </p:nvSpPr>
        <p:spPr>
          <a:xfrm flipH="1">
            <a:off x="9909595" y="3043054"/>
            <a:ext cx="324163" cy="324275"/>
          </a:xfrm>
          <a:prstGeom prst="ellipse">
            <a:avLst/>
          </a:prstGeom>
          <a:solidFill>
            <a:srgbClr val="43536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5</a:t>
            </a:r>
          </a:p>
        </p:txBody>
      </p:sp>
      <p:sp>
        <p:nvSpPr>
          <p:cNvPr id="7" name="Oval 6">
            <a:extLst>
              <a:ext uri="{FF2B5EF4-FFF2-40B4-BE49-F238E27FC236}">
                <a16:creationId xmlns:a16="http://schemas.microsoft.com/office/drawing/2014/main" id="{EB569A6C-589D-6DF0-E863-3576B13E3421}"/>
              </a:ext>
            </a:extLst>
          </p:cNvPr>
          <p:cNvSpPr>
            <a:spLocks noChangeAspect="1"/>
          </p:cNvSpPr>
          <p:nvPr/>
        </p:nvSpPr>
        <p:spPr>
          <a:xfrm flipH="1">
            <a:off x="9260726" y="3043054"/>
            <a:ext cx="324163" cy="32427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2</a:t>
            </a:r>
          </a:p>
        </p:txBody>
      </p:sp>
      <p:sp>
        <p:nvSpPr>
          <p:cNvPr id="8" name="Oval 7">
            <a:extLst>
              <a:ext uri="{FF2B5EF4-FFF2-40B4-BE49-F238E27FC236}">
                <a16:creationId xmlns:a16="http://schemas.microsoft.com/office/drawing/2014/main" id="{0ADB5413-C3E1-F99B-3D06-B4B8DB928062}"/>
              </a:ext>
            </a:extLst>
          </p:cNvPr>
          <p:cNvSpPr>
            <a:spLocks noChangeAspect="1"/>
          </p:cNvSpPr>
          <p:nvPr/>
        </p:nvSpPr>
        <p:spPr>
          <a:xfrm flipH="1">
            <a:off x="10553473" y="3043054"/>
            <a:ext cx="324163" cy="324275"/>
          </a:xfrm>
          <a:prstGeom prst="ellipse">
            <a:avLst/>
          </a:prstGeom>
          <a:solidFill>
            <a:srgbClr val="43536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4</a:t>
            </a:r>
          </a:p>
        </p:txBody>
      </p:sp>
      <p:sp>
        <p:nvSpPr>
          <p:cNvPr id="9" name="Oval 8">
            <a:extLst>
              <a:ext uri="{FF2B5EF4-FFF2-40B4-BE49-F238E27FC236}">
                <a16:creationId xmlns:a16="http://schemas.microsoft.com/office/drawing/2014/main" id="{B493312D-765C-0B72-3563-DE40F5928379}"/>
              </a:ext>
            </a:extLst>
          </p:cNvPr>
          <p:cNvSpPr>
            <a:spLocks noChangeAspect="1"/>
          </p:cNvSpPr>
          <p:nvPr/>
        </p:nvSpPr>
        <p:spPr>
          <a:xfrm rot="10800000" flipH="1">
            <a:off x="9026200" y="2808325"/>
            <a:ext cx="162081" cy="162137"/>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10" name="Oval 9">
            <a:extLst>
              <a:ext uri="{FF2B5EF4-FFF2-40B4-BE49-F238E27FC236}">
                <a16:creationId xmlns:a16="http://schemas.microsoft.com/office/drawing/2014/main" id="{544E555C-42DE-9C75-57B9-7F2190F04EA4}"/>
              </a:ext>
            </a:extLst>
          </p:cNvPr>
          <p:cNvSpPr>
            <a:spLocks noChangeAspect="1"/>
          </p:cNvSpPr>
          <p:nvPr/>
        </p:nvSpPr>
        <p:spPr>
          <a:xfrm rot="10800000" flipH="1">
            <a:off x="9020894" y="3436182"/>
            <a:ext cx="162081" cy="162137"/>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11" name="Oval 10">
            <a:extLst>
              <a:ext uri="{FF2B5EF4-FFF2-40B4-BE49-F238E27FC236}">
                <a16:creationId xmlns:a16="http://schemas.microsoft.com/office/drawing/2014/main" id="{728C6414-1FED-18E3-43E0-11862B8E67F9}"/>
              </a:ext>
            </a:extLst>
          </p:cNvPr>
          <p:cNvSpPr>
            <a:spLocks noChangeAspect="1"/>
          </p:cNvSpPr>
          <p:nvPr/>
        </p:nvSpPr>
        <p:spPr>
          <a:xfrm rot="10800000" flipH="1">
            <a:off x="9665754" y="4090686"/>
            <a:ext cx="162081" cy="162137"/>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12" name="Oval 11">
            <a:extLst>
              <a:ext uri="{FF2B5EF4-FFF2-40B4-BE49-F238E27FC236}">
                <a16:creationId xmlns:a16="http://schemas.microsoft.com/office/drawing/2014/main" id="{1B4ED110-BA29-AA54-E0DD-7CDD2597D605}"/>
              </a:ext>
            </a:extLst>
          </p:cNvPr>
          <p:cNvSpPr>
            <a:spLocks noChangeAspect="1"/>
          </p:cNvSpPr>
          <p:nvPr/>
        </p:nvSpPr>
        <p:spPr>
          <a:xfrm rot="10800000" flipH="1">
            <a:off x="10299935" y="4090686"/>
            <a:ext cx="162081" cy="162137"/>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13" name="Oval 12">
            <a:extLst>
              <a:ext uri="{FF2B5EF4-FFF2-40B4-BE49-F238E27FC236}">
                <a16:creationId xmlns:a16="http://schemas.microsoft.com/office/drawing/2014/main" id="{2AD0B0CE-9504-1FF6-B51D-4EFD85511E1A}"/>
              </a:ext>
            </a:extLst>
          </p:cNvPr>
          <p:cNvSpPr>
            <a:spLocks noChangeAspect="1"/>
          </p:cNvSpPr>
          <p:nvPr/>
        </p:nvSpPr>
        <p:spPr>
          <a:xfrm rot="10800000" flipH="1">
            <a:off x="10953317" y="3447699"/>
            <a:ext cx="162081" cy="162137"/>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p>
        </p:txBody>
      </p:sp>
      <p:sp>
        <p:nvSpPr>
          <p:cNvPr id="14" name="Oval 13">
            <a:extLst>
              <a:ext uri="{FF2B5EF4-FFF2-40B4-BE49-F238E27FC236}">
                <a16:creationId xmlns:a16="http://schemas.microsoft.com/office/drawing/2014/main" id="{7A382B19-7D4F-309D-05B0-EBE0207BD757}"/>
              </a:ext>
            </a:extLst>
          </p:cNvPr>
          <p:cNvSpPr>
            <a:spLocks noChangeAspect="1"/>
          </p:cNvSpPr>
          <p:nvPr/>
        </p:nvSpPr>
        <p:spPr>
          <a:xfrm rot="10800000" flipH="1">
            <a:off x="10953317" y="2801747"/>
            <a:ext cx="162081" cy="162137"/>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p>
        </p:txBody>
      </p:sp>
      <p:sp>
        <p:nvSpPr>
          <p:cNvPr id="15" name="Oval 14">
            <a:extLst>
              <a:ext uri="{FF2B5EF4-FFF2-40B4-BE49-F238E27FC236}">
                <a16:creationId xmlns:a16="http://schemas.microsoft.com/office/drawing/2014/main" id="{ED5703E7-B50F-20EE-4D3B-F76B93BF9D70}"/>
              </a:ext>
            </a:extLst>
          </p:cNvPr>
          <p:cNvSpPr>
            <a:spLocks noChangeAspect="1"/>
          </p:cNvSpPr>
          <p:nvPr/>
        </p:nvSpPr>
        <p:spPr>
          <a:xfrm rot="10800000" flipH="1">
            <a:off x="9671398" y="2159777"/>
            <a:ext cx="162081" cy="162137"/>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16" name="Oval 15">
            <a:extLst>
              <a:ext uri="{FF2B5EF4-FFF2-40B4-BE49-F238E27FC236}">
                <a16:creationId xmlns:a16="http://schemas.microsoft.com/office/drawing/2014/main" id="{FED49626-4945-1E24-6A0E-C741B95FCA5E}"/>
              </a:ext>
            </a:extLst>
          </p:cNvPr>
          <p:cNvSpPr>
            <a:spLocks noChangeAspect="1"/>
          </p:cNvSpPr>
          <p:nvPr/>
        </p:nvSpPr>
        <p:spPr>
          <a:xfrm rot="10800000" flipH="1">
            <a:off x="10304991" y="2159777"/>
            <a:ext cx="162081" cy="162137"/>
          </a:xfrm>
          <a:prstGeom prst="ellipse">
            <a:avLst/>
          </a:prstGeom>
          <a:solidFill>
            <a:srgbClr val="F19B6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17" name="Oval 16">
            <a:extLst>
              <a:ext uri="{FF2B5EF4-FFF2-40B4-BE49-F238E27FC236}">
                <a16:creationId xmlns:a16="http://schemas.microsoft.com/office/drawing/2014/main" id="{094D3351-B980-3A44-8C37-1BB2AE129AC2}"/>
              </a:ext>
            </a:extLst>
          </p:cNvPr>
          <p:cNvSpPr>
            <a:spLocks noChangeAspect="1"/>
          </p:cNvSpPr>
          <p:nvPr/>
        </p:nvSpPr>
        <p:spPr>
          <a:xfrm rot="10800000" flipH="1">
            <a:off x="9640141" y="3410714"/>
            <a:ext cx="221020" cy="221098"/>
          </a:xfrm>
          <a:prstGeom prst="ellipse">
            <a:avLst/>
          </a:prstGeom>
          <a:solidFill>
            <a:srgbClr val="CB45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18" name="Oval 17">
            <a:extLst>
              <a:ext uri="{FF2B5EF4-FFF2-40B4-BE49-F238E27FC236}">
                <a16:creationId xmlns:a16="http://schemas.microsoft.com/office/drawing/2014/main" id="{E90CDE80-5CCF-8F88-B134-D782AA7F61DD}"/>
              </a:ext>
            </a:extLst>
          </p:cNvPr>
          <p:cNvSpPr>
            <a:spLocks noChangeAspect="1"/>
          </p:cNvSpPr>
          <p:nvPr/>
        </p:nvSpPr>
        <p:spPr>
          <a:xfrm rot="10800000" flipH="1">
            <a:off x="9639527" y="2778848"/>
            <a:ext cx="221020" cy="221098"/>
          </a:xfrm>
          <a:prstGeom prst="ellipse">
            <a:avLst/>
          </a:prstGeom>
          <a:solidFill>
            <a:srgbClr val="CB45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19" name="Oval 18">
            <a:extLst>
              <a:ext uri="{FF2B5EF4-FFF2-40B4-BE49-F238E27FC236}">
                <a16:creationId xmlns:a16="http://schemas.microsoft.com/office/drawing/2014/main" id="{94160065-3650-34EE-7B05-03D6B9B05A7E}"/>
              </a:ext>
            </a:extLst>
          </p:cNvPr>
          <p:cNvSpPr>
            <a:spLocks noChangeAspect="1"/>
          </p:cNvSpPr>
          <p:nvPr/>
        </p:nvSpPr>
        <p:spPr>
          <a:xfrm rot="10800000" flipH="1">
            <a:off x="10270466" y="3408046"/>
            <a:ext cx="221020" cy="221098"/>
          </a:xfrm>
          <a:prstGeom prst="ellipse">
            <a:avLst/>
          </a:prstGeom>
          <a:solidFill>
            <a:srgbClr val="CB45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20" name="Oval 19">
            <a:extLst>
              <a:ext uri="{FF2B5EF4-FFF2-40B4-BE49-F238E27FC236}">
                <a16:creationId xmlns:a16="http://schemas.microsoft.com/office/drawing/2014/main" id="{3D4D6132-7BFA-04F4-4566-1FEEFC9BF56B}"/>
              </a:ext>
            </a:extLst>
          </p:cNvPr>
          <p:cNvSpPr>
            <a:spLocks noChangeAspect="1"/>
          </p:cNvSpPr>
          <p:nvPr/>
        </p:nvSpPr>
        <p:spPr>
          <a:xfrm rot="10800000" flipH="1">
            <a:off x="10279839" y="2778848"/>
            <a:ext cx="221020" cy="221098"/>
          </a:xfrm>
          <a:prstGeom prst="ellipse">
            <a:avLst/>
          </a:prstGeom>
          <a:solidFill>
            <a:srgbClr val="CB45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21" name="TextBox 20">
            <a:extLst>
              <a:ext uri="{FF2B5EF4-FFF2-40B4-BE49-F238E27FC236}">
                <a16:creationId xmlns:a16="http://schemas.microsoft.com/office/drawing/2014/main" id="{1CB7D3E3-466D-6B0E-2D96-962564C2FADD}"/>
              </a:ext>
            </a:extLst>
          </p:cNvPr>
          <p:cNvSpPr txBox="1"/>
          <p:nvPr/>
        </p:nvSpPr>
        <p:spPr>
          <a:xfrm>
            <a:off x="8945812" y="1413811"/>
            <a:ext cx="2082430" cy="246221"/>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pPr algn="ctr"/>
            <a:r>
              <a:rPr lang="en-CA" sz="1600" b="1" i="0" dirty="0">
                <a:latin typeface="+mn-lt"/>
              </a:rPr>
              <a:t>  Heating Block Top View</a:t>
            </a:r>
          </a:p>
        </p:txBody>
      </p:sp>
      <p:pic>
        <p:nvPicPr>
          <p:cNvPr id="22" name="Picture 21">
            <a:extLst>
              <a:ext uri="{FF2B5EF4-FFF2-40B4-BE49-F238E27FC236}">
                <a16:creationId xmlns:a16="http://schemas.microsoft.com/office/drawing/2014/main" id="{6B6F5DCD-8E85-1348-E676-7D79F38FA14E}"/>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614" y="1413812"/>
            <a:ext cx="7080832" cy="1870408"/>
          </a:xfrm>
          <a:prstGeom prst="rect">
            <a:avLst/>
          </a:prstGeom>
          <a:noFill/>
          <a:ln>
            <a:noFill/>
          </a:ln>
        </p:spPr>
      </p:pic>
      <p:pic>
        <p:nvPicPr>
          <p:cNvPr id="23" name="Picture 22">
            <a:extLst>
              <a:ext uri="{FF2B5EF4-FFF2-40B4-BE49-F238E27FC236}">
                <a16:creationId xmlns:a16="http://schemas.microsoft.com/office/drawing/2014/main" id="{CFB820BA-6D79-7CC5-4E90-90F00AFA98A7}"/>
              </a:ext>
            </a:extLst>
          </p:cNvPr>
          <p:cNvPicPr>
            <a:picLocks/>
          </p:cNvPicPr>
          <p:nvPr/>
        </p:nvPicPr>
        <p:blipFill rotWithShape="1">
          <a:blip r:embed="rId3" cstate="print">
            <a:extLst>
              <a:ext uri="{28A0092B-C50C-407E-A947-70E740481C1C}">
                <a14:useLocalDpi xmlns:a14="http://schemas.microsoft.com/office/drawing/2010/main" val="0"/>
              </a:ext>
            </a:extLst>
          </a:blip>
          <a:srcRect t="3531"/>
          <a:stretch/>
        </p:blipFill>
        <p:spPr bwMode="auto">
          <a:xfrm>
            <a:off x="361330" y="2919229"/>
            <a:ext cx="7042958" cy="3281546"/>
          </a:xfrm>
          <a:prstGeom prst="rect">
            <a:avLst/>
          </a:prstGeom>
          <a:noFill/>
          <a:ln>
            <a:noFill/>
          </a:ln>
          <a:extLst>
            <a:ext uri="{53640926-AAD7-44D8-BBD7-CCE9431645EC}">
              <a14:shadowObscured xmlns:a14="http://schemas.microsoft.com/office/drawing/2010/main"/>
            </a:ext>
          </a:extLst>
        </p:spPr>
      </p:pic>
      <p:sp>
        <p:nvSpPr>
          <p:cNvPr id="25" name="TextBox 24">
            <a:extLst>
              <a:ext uri="{FF2B5EF4-FFF2-40B4-BE49-F238E27FC236}">
                <a16:creationId xmlns:a16="http://schemas.microsoft.com/office/drawing/2014/main" id="{14C20B9C-19BE-7782-9F64-EB2D30AAB2AB}"/>
              </a:ext>
            </a:extLst>
          </p:cNvPr>
          <p:cNvSpPr txBox="1"/>
          <p:nvPr/>
        </p:nvSpPr>
        <p:spPr>
          <a:xfrm>
            <a:off x="9673698" y="4486265"/>
            <a:ext cx="817788" cy="369332"/>
          </a:xfrm>
          <a:prstGeom prst="rect">
            <a:avLst/>
          </a:prstGeom>
          <a:noFill/>
        </p:spPr>
        <p:txBody>
          <a:bodyPr wrap="none" rtlCol="0">
            <a:spAutoFit/>
          </a:bodyPr>
          <a:lstStyle/>
          <a:p>
            <a:r>
              <a:rPr lang="en-CA" dirty="0"/>
              <a:t>Zone 1</a:t>
            </a:r>
          </a:p>
        </p:txBody>
      </p:sp>
      <p:sp>
        <p:nvSpPr>
          <p:cNvPr id="26" name="TextBox 25">
            <a:extLst>
              <a:ext uri="{FF2B5EF4-FFF2-40B4-BE49-F238E27FC236}">
                <a16:creationId xmlns:a16="http://schemas.microsoft.com/office/drawing/2014/main" id="{5AD421F1-D492-996E-C012-19562D400401}"/>
              </a:ext>
            </a:extLst>
          </p:cNvPr>
          <p:cNvSpPr txBox="1"/>
          <p:nvPr/>
        </p:nvSpPr>
        <p:spPr>
          <a:xfrm>
            <a:off x="11374212" y="3021380"/>
            <a:ext cx="817788" cy="369332"/>
          </a:xfrm>
          <a:prstGeom prst="rect">
            <a:avLst/>
          </a:prstGeom>
          <a:noFill/>
        </p:spPr>
        <p:txBody>
          <a:bodyPr wrap="none" rtlCol="0">
            <a:spAutoFit/>
          </a:bodyPr>
          <a:lstStyle/>
          <a:p>
            <a:r>
              <a:rPr lang="en-CA" dirty="0"/>
              <a:t>Zone 4</a:t>
            </a:r>
          </a:p>
        </p:txBody>
      </p:sp>
      <p:sp>
        <p:nvSpPr>
          <p:cNvPr id="27" name="TextBox 26">
            <a:extLst>
              <a:ext uri="{FF2B5EF4-FFF2-40B4-BE49-F238E27FC236}">
                <a16:creationId xmlns:a16="http://schemas.microsoft.com/office/drawing/2014/main" id="{5DDE3EA0-8DA4-9900-A46D-1A2445C87A54}"/>
              </a:ext>
            </a:extLst>
          </p:cNvPr>
          <p:cNvSpPr txBox="1"/>
          <p:nvPr/>
        </p:nvSpPr>
        <p:spPr>
          <a:xfrm>
            <a:off x="7957171" y="3021380"/>
            <a:ext cx="817788" cy="369332"/>
          </a:xfrm>
          <a:prstGeom prst="rect">
            <a:avLst/>
          </a:prstGeom>
          <a:noFill/>
        </p:spPr>
        <p:txBody>
          <a:bodyPr wrap="none" rtlCol="0">
            <a:spAutoFit/>
          </a:bodyPr>
          <a:lstStyle/>
          <a:p>
            <a:r>
              <a:rPr lang="en-CA" dirty="0"/>
              <a:t>Zone 2</a:t>
            </a:r>
          </a:p>
        </p:txBody>
      </p:sp>
      <p:sp>
        <p:nvSpPr>
          <p:cNvPr id="28" name="TextBox 27">
            <a:extLst>
              <a:ext uri="{FF2B5EF4-FFF2-40B4-BE49-F238E27FC236}">
                <a16:creationId xmlns:a16="http://schemas.microsoft.com/office/drawing/2014/main" id="{C4A9D676-F770-61B5-1192-8AA98A324015}"/>
              </a:ext>
            </a:extLst>
          </p:cNvPr>
          <p:cNvSpPr txBox="1"/>
          <p:nvPr/>
        </p:nvSpPr>
        <p:spPr>
          <a:xfrm>
            <a:off x="9664479" y="1563731"/>
            <a:ext cx="817788" cy="369332"/>
          </a:xfrm>
          <a:prstGeom prst="rect">
            <a:avLst/>
          </a:prstGeom>
          <a:noFill/>
        </p:spPr>
        <p:txBody>
          <a:bodyPr wrap="none" rtlCol="0">
            <a:spAutoFit/>
          </a:bodyPr>
          <a:lstStyle/>
          <a:p>
            <a:r>
              <a:rPr lang="en-CA" dirty="0"/>
              <a:t>Zone 3</a:t>
            </a:r>
          </a:p>
        </p:txBody>
      </p:sp>
      <p:sp>
        <p:nvSpPr>
          <p:cNvPr id="24" name="Text Placeholder 4">
            <a:extLst>
              <a:ext uri="{FF2B5EF4-FFF2-40B4-BE49-F238E27FC236}">
                <a16:creationId xmlns:a16="http://schemas.microsoft.com/office/drawing/2014/main" id="{FDED0022-D4F8-F700-BDCE-513680E29F2C}"/>
              </a:ext>
            </a:extLst>
          </p:cNvPr>
          <p:cNvSpPr txBox="1">
            <a:spLocks/>
          </p:cNvSpPr>
          <p:nvPr/>
        </p:nvSpPr>
        <p:spPr>
          <a:xfrm>
            <a:off x="7541358" y="4448174"/>
            <a:ext cx="4165599" cy="413973"/>
          </a:xfrm>
          <a:prstGeom prst="rect">
            <a:avLst/>
          </a:prstGeom>
          <a:ln>
            <a:noFill/>
          </a:ln>
        </p:spPr>
        <p:txBody>
          <a:bodyPr vert="horz"/>
          <a:lstStyle>
            <a:defPPr>
              <a:defRPr lang="en-US"/>
            </a:defPPr>
            <a:lvl1pPr algn="ctr" defTabSz="457200">
              <a:defRPr sz="2000" b="1">
                <a:solidFill>
                  <a:srgbClr val="2F84E4"/>
                </a:solidFill>
                <a:latin typeface="F37 Ginger Pro" panose="020B0604020202020204" charset="0"/>
              </a:defRPr>
            </a:lvl1pPr>
            <a:lvl2pPr defTabSz="457200"/>
            <a:lvl3pPr defTabSz="457200"/>
            <a:lvl4pPr defTabSz="457200"/>
            <a:lvl5pPr defTabSz="457200"/>
            <a:lvl6pPr defTabSz="457200"/>
            <a:lvl7pPr defTabSz="457200"/>
            <a:lvl8pPr defTabSz="457200"/>
            <a:lvl9pPr defTabSz="457200"/>
          </a:lstStyle>
          <a:p>
            <a:pPr algn="l"/>
            <a:r>
              <a:rPr lang="en-CA" dirty="0"/>
              <a:t>Observations:</a:t>
            </a:r>
          </a:p>
        </p:txBody>
      </p:sp>
      <p:sp>
        <p:nvSpPr>
          <p:cNvPr id="30" name="Rectangle 29">
            <a:extLst>
              <a:ext uri="{FF2B5EF4-FFF2-40B4-BE49-F238E27FC236}">
                <a16:creationId xmlns:a16="http://schemas.microsoft.com/office/drawing/2014/main" id="{25A6FEDF-16FD-24D0-0CEE-BA293EB34CA8}"/>
              </a:ext>
            </a:extLst>
          </p:cNvPr>
          <p:cNvSpPr/>
          <p:nvPr/>
        </p:nvSpPr>
        <p:spPr>
          <a:xfrm>
            <a:off x="7626274" y="4856608"/>
            <a:ext cx="4318075" cy="1754326"/>
          </a:xfrm>
          <a:prstGeom prst="rect">
            <a:avLst/>
          </a:prstGeom>
          <a:solidFill>
            <a:srgbClr val="F79646">
              <a:lumMod val="40000"/>
              <a:lumOff val="60000"/>
              <a:alpha val="40000"/>
            </a:srgbClr>
          </a:solidFill>
          <a:ln w="25400"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3896A9C1-65BA-66AC-05F7-093621388FEE}"/>
              </a:ext>
            </a:extLst>
          </p:cNvPr>
          <p:cNvSpPr/>
          <p:nvPr/>
        </p:nvSpPr>
        <p:spPr>
          <a:xfrm>
            <a:off x="7225779" y="4844340"/>
            <a:ext cx="4718569" cy="1754326"/>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Oscillations are only observed at heating block</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Heat pipe temperature in the adiabatic section remain constant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Previously failed heat pipes could not be recovered</a:t>
            </a:r>
          </a:p>
        </p:txBody>
      </p:sp>
      <p:sp>
        <p:nvSpPr>
          <p:cNvPr id="32" name="Rectangle 31">
            <a:extLst>
              <a:ext uri="{FF2B5EF4-FFF2-40B4-BE49-F238E27FC236}">
                <a16:creationId xmlns:a16="http://schemas.microsoft.com/office/drawing/2014/main" id="{2D966EC1-E5AA-B7BE-7700-9F0EC683C6F7}"/>
              </a:ext>
            </a:extLst>
          </p:cNvPr>
          <p:cNvSpPr/>
          <p:nvPr/>
        </p:nvSpPr>
        <p:spPr>
          <a:xfrm>
            <a:off x="1646364" y="3064467"/>
            <a:ext cx="1346309" cy="2700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Rectangle 32">
            <a:extLst>
              <a:ext uri="{FF2B5EF4-FFF2-40B4-BE49-F238E27FC236}">
                <a16:creationId xmlns:a16="http://schemas.microsoft.com/office/drawing/2014/main" id="{B292EB4A-D958-61DC-4CAB-A04DBE2A6C82}"/>
              </a:ext>
            </a:extLst>
          </p:cNvPr>
          <p:cNvSpPr/>
          <p:nvPr/>
        </p:nvSpPr>
        <p:spPr>
          <a:xfrm>
            <a:off x="2992673" y="3064467"/>
            <a:ext cx="988777" cy="2700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Rectangle 33">
            <a:extLst>
              <a:ext uri="{FF2B5EF4-FFF2-40B4-BE49-F238E27FC236}">
                <a16:creationId xmlns:a16="http://schemas.microsoft.com/office/drawing/2014/main" id="{B7E1B5B7-732C-5BA4-A3E6-BB27B4D937F9}"/>
              </a:ext>
            </a:extLst>
          </p:cNvPr>
          <p:cNvSpPr/>
          <p:nvPr/>
        </p:nvSpPr>
        <p:spPr>
          <a:xfrm>
            <a:off x="3981450" y="3064467"/>
            <a:ext cx="1890105" cy="27007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Arrow: Right 28">
            <a:extLst>
              <a:ext uri="{FF2B5EF4-FFF2-40B4-BE49-F238E27FC236}">
                <a16:creationId xmlns:a16="http://schemas.microsoft.com/office/drawing/2014/main" id="{855C869B-7ABC-FFC4-CB53-F31672ACEF97}"/>
              </a:ext>
            </a:extLst>
          </p:cNvPr>
          <p:cNvSpPr/>
          <p:nvPr/>
        </p:nvSpPr>
        <p:spPr>
          <a:xfrm>
            <a:off x="5699760" y="3956065"/>
            <a:ext cx="407288" cy="196639"/>
          </a:xfrm>
          <a:prstGeom prst="rightArrow">
            <a:avLst>
              <a:gd name="adj1" fmla="val 50000"/>
              <a:gd name="adj2" fmla="val 8390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Rectangle 34">
            <a:extLst>
              <a:ext uri="{FF2B5EF4-FFF2-40B4-BE49-F238E27FC236}">
                <a16:creationId xmlns:a16="http://schemas.microsoft.com/office/drawing/2014/main" id="{885B6E65-717C-FED7-1F81-5A756B466799}"/>
              </a:ext>
            </a:extLst>
          </p:cNvPr>
          <p:cNvSpPr/>
          <p:nvPr/>
        </p:nvSpPr>
        <p:spPr>
          <a:xfrm>
            <a:off x="1659064" y="1563731"/>
            <a:ext cx="1346309" cy="1275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6" name="Rectangle 35">
            <a:extLst>
              <a:ext uri="{FF2B5EF4-FFF2-40B4-BE49-F238E27FC236}">
                <a16:creationId xmlns:a16="http://schemas.microsoft.com/office/drawing/2014/main" id="{DCCFFFD3-2A92-EDBB-7B31-31950C0FAF42}"/>
              </a:ext>
            </a:extLst>
          </p:cNvPr>
          <p:cNvSpPr/>
          <p:nvPr/>
        </p:nvSpPr>
        <p:spPr>
          <a:xfrm>
            <a:off x="2992673" y="1563731"/>
            <a:ext cx="988777" cy="1275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Rectangle 36">
            <a:extLst>
              <a:ext uri="{FF2B5EF4-FFF2-40B4-BE49-F238E27FC236}">
                <a16:creationId xmlns:a16="http://schemas.microsoft.com/office/drawing/2014/main" id="{2E72D71A-0794-E9D8-663D-2A4624B3CA15}"/>
              </a:ext>
            </a:extLst>
          </p:cNvPr>
          <p:cNvSpPr/>
          <p:nvPr/>
        </p:nvSpPr>
        <p:spPr>
          <a:xfrm>
            <a:off x="3981450" y="1563731"/>
            <a:ext cx="1890105" cy="1275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TextBox 37">
            <a:extLst>
              <a:ext uri="{FF2B5EF4-FFF2-40B4-BE49-F238E27FC236}">
                <a16:creationId xmlns:a16="http://schemas.microsoft.com/office/drawing/2014/main" id="{BA8C2503-18FB-7A8D-DDF2-6B555C81123E}"/>
              </a:ext>
            </a:extLst>
          </p:cNvPr>
          <p:cNvSpPr txBox="1"/>
          <p:nvPr/>
        </p:nvSpPr>
        <p:spPr>
          <a:xfrm>
            <a:off x="1765944" y="1876456"/>
            <a:ext cx="1118576" cy="461665"/>
          </a:xfrm>
          <a:prstGeom prst="rect">
            <a:avLst/>
          </a:prstGeom>
          <a:noFill/>
        </p:spPr>
        <p:txBody>
          <a:bodyPr wrap="none" rtlCol="0">
            <a:spAutoFit/>
          </a:bodyPr>
          <a:lstStyle/>
          <a:p>
            <a:pPr algn="ctr"/>
            <a:r>
              <a:rPr lang="en-CA" sz="1200" dirty="0">
                <a:solidFill>
                  <a:srgbClr val="C00000"/>
                </a:solidFill>
              </a:rPr>
              <a:t>Power remains</a:t>
            </a:r>
          </a:p>
          <a:p>
            <a:pPr algn="ctr"/>
            <a:r>
              <a:rPr lang="en-CA" sz="1200" dirty="0">
                <a:solidFill>
                  <a:srgbClr val="C00000"/>
                </a:solidFill>
              </a:rPr>
              <a:t>constant</a:t>
            </a:r>
          </a:p>
        </p:txBody>
      </p:sp>
    </p:spTree>
    <p:extLst>
      <p:ext uri="{BB962C8B-B14F-4D97-AF65-F5344CB8AC3E}">
        <p14:creationId xmlns:p14="http://schemas.microsoft.com/office/powerpoint/2010/main" val="150492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2"/>
                                        </p:tgtEl>
                                      </p:cBhvr>
                                    </p:animEffect>
                                    <p:set>
                                      <p:cBhvr>
                                        <p:cTn id="15" dur="1" fill="hold">
                                          <p:stCondLst>
                                            <p:cond delay="499"/>
                                          </p:stCondLst>
                                        </p:cTn>
                                        <p:tgtEl>
                                          <p:spTgt spid="3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35"/>
                                        </p:tgtEl>
                                      </p:cBhvr>
                                    </p:animEffect>
                                    <p:set>
                                      <p:cBhvr>
                                        <p:cTn id="18" dur="1" fill="hold">
                                          <p:stCondLst>
                                            <p:cond delay="499"/>
                                          </p:stCondLst>
                                        </p:cTn>
                                        <p:tgtEl>
                                          <p:spTgt spid="35"/>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par>
                          <p:cTn id="22" fill="hold">
                            <p:stCondLst>
                              <p:cond delay="500"/>
                            </p:stCondLst>
                            <p:childTnLst>
                              <p:par>
                                <p:cTn id="23" presetID="1" presetClass="emph" presetSubtype="2" fill="hold" nodeType="afterEffect">
                                  <p:stCondLst>
                                    <p:cond delay="0"/>
                                  </p:stCondLst>
                                  <p:childTnLst>
                                    <p:animClr clrSpc="rgb" dir="cw">
                                      <p:cBhvr>
                                        <p:cTn id="24" dur="500" fill="hold"/>
                                        <p:tgtEl>
                                          <p:spTgt spid="11"/>
                                        </p:tgtEl>
                                        <p:attrNameLst>
                                          <p:attrName>fillcolor</p:attrName>
                                        </p:attrNameLst>
                                      </p:cBhvr>
                                      <p:to>
                                        <a:schemeClr val="bg1"/>
                                      </p:to>
                                    </p:animClr>
                                    <p:set>
                                      <p:cBhvr>
                                        <p:cTn id="25" dur="500" fill="hold"/>
                                        <p:tgtEl>
                                          <p:spTgt spid="11"/>
                                        </p:tgtEl>
                                        <p:attrNameLst>
                                          <p:attrName>fill.type</p:attrName>
                                        </p:attrNameLst>
                                      </p:cBhvr>
                                      <p:to>
                                        <p:strVal val="solid"/>
                                      </p:to>
                                    </p:set>
                                    <p:set>
                                      <p:cBhvr>
                                        <p:cTn id="26" dur="500" fill="hold"/>
                                        <p:tgtEl>
                                          <p:spTgt spid="11"/>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500" fill="hold"/>
                                        <p:tgtEl>
                                          <p:spTgt spid="12"/>
                                        </p:tgtEl>
                                        <p:attrNameLst>
                                          <p:attrName>fillcolor</p:attrName>
                                        </p:attrNameLst>
                                      </p:cBhvr>
                                      <p:to>
                                        <a:schemeClr val="bg1"/>
                                      </p:to>
                                    </p:animClr>
                                    <p:set>
                                      <p:cBhvr>
                                        <p:cTn id="29" dur="500" fill="hold"/>
                                        <p:tgtEl>
                                          <p:spTgt spid="12"/>
                                        </p:tgtEl>
                                        <p:attrNameLst>
                                          <p:attrName>fill.type</p:attrName>
                                        </p:attrNameLst>
                                      </p:cBhvr>
                                      <p:to>
                                        <p:strVal val="solid"/>
                                      </p:to>
                                    </p:set>
                                    <p:set>
                                      <p:cBhvr>
                                        <p:cTn id="30" dur="500" fill="hold"/>
                                        <p:tgtEl>
                                          <p:spTgt spid="12"/>
                                        </p:tgtEl>
                                        <p:attrNameLst>
                                          <p:attrName>fill.on</p:attrName>
                                        </p:attrNameLst>
                                      </p:cBhvr>
                                      <p:to>
                                        <p:strVal val="true"/>
                                      </p:to>
                                    </p:set>
                                  </p:childTnLst>
                                </p:cTn>
                              </p:par>
                            </p:childTnLst>
                          </p:cTn>
                        </p:par>
                        <p:par>
                          <p:cTn id="31" fill="hold">
                            <p:stCondLst>
                              <p:cond delay="1000"/>
                            </p:stCondLst>
                            <p:childTnLst>
                              <p:par>
                                <p:cTn id="32" presetID="1" presetClass="emph" presetSubtype="2" fill="hold" nodeType="afterEffect">
                                  <p:stCondLst>
                                    <p:cond delay="2000"/>
                                  </p:stCondLst>
                                  <p:childTnLst>
                                    <p:animClr clrSpc="rgb" dir="cw">
                                      <p:cBhvr>
                                        <p:cTn id="33" dur="500" fill="hold"/>
                                        <p:tgtEl>
                                          <p:spTgt spid="11"/>
                                        </p:tgtEl>
                                        <p:attrNameLst>
                                          <p:attrName>fillcolor</p:attrName>
                                        </p:attrNameLst>
                                      </p:cBhvr>
                                      <p:to>
                                        <a:srgbClr val="F19B61"/>
                                      </p:to>
                                    </p:animClr>
                                    <p:set>
                                      <p:cBhvr>
                                        <p:cTn id="34" dur="500" fill="hold"/>
                                        <p:tgtEl>
                                          <p:spTgt spid="11"/>
                                        </p:tgtEl>
                                        <p:attrNameLst>
                                          <p:attrName>fill.type</p:attrName>
                                        </p:attrNameLst>
                                      </p:cBhvr>
                                      <p:to>
                                        <p:strVal val="solid"/>
                                      </p:to>
                                    </p:set>
                                    <p:set>
                                      <p:cBhvr>
                                        <p:cTn id="35" dur="500" fill="hold"/>
                                        <p:tgtEl>
                                          <p:spTgt spid="11"/>
                                        </p:tgtEl>
                                        <p:attrNameLst>
                                          <p:attrName>fill.on</p:attrName>
                                        </p:attrNameLst>
                                      </p:cBhvr>
                                      <p:to>
                                        <p:strVal val="true"/>
                                      </p:to>
                                    </p:set>
                                  </p:childTnLst>
                                </p:cTn>
                              </p:par>
                              <p:par>
                                <p:cTn id="36" presetID="1" presetClass="emph" presetSubtype="2" fill="hold" nodeType="withEffect">
                                  <p:stCondLst>
                                    <p:cond delay="2000"/>
                                  </p:stCondLst>
                                  <p:childTnLst>
                                    <p:animClr clrSpc="rgb" dir="cw">
                                      <p:cBhvr>
                                        <p:cTn id="37" dur="500" fill="hold"/>
                                        <p:tgtEl>
                                          <p:spTgt spid="12"/>
                                        </p:tgtEl>
                                        <p:attrNameLst>
                                          <p:attrName>fillcolor</p:attrName>
                                        </p:attrNameLst>
                                      </p:cBhvr>
                                      <p:to>
                                        <a:srgbClr val="F19B61"/>
                                      </p:to>
                                    </p:animClr>
                                    <p:set>
                                      <p:cBhvr>
                                        <p:cTn id="38" dur="500" fill="hold"/>
                                        <p:tgtEl>
                                          <p:spTgt spid="12"/>
                                        </p:tgtEl>
                                        <p:attrNameLst>
                                          <p:attrName>fill.type</p:attrName>
                                        </p:attrNameLst>
                                      </p:cBhvr>
                                      <p:to>
                                        <p:strVal val="solid"/>
                                      </p:to>
                                    </p:set>
                                    <p:set>
                                      <p:cBhvr>
                                        <p:cTn id="39" dur="500" fill="hold"/>
                                        <p:tgtEl>
                                          <p:spTgt spid="12"/>
                                        </p:tgtEl>
                                        <p:attrNameLst>
                                          <p:attrName>fill.on</p:attrName>
                                        </p:attrNameLst>
                                      </p:cBhvr>
                                      <p:to>
                                        <p:strVal val="true"/>
                                      </p:to>
                                    </p:set>
                                  </p:childTnLst>
                                </p:cTn>
                              </p:par>
                            </p:childTnLst>
                          </p:cTn>
                        </p:par>
                        <p:par>
                          <p:cTn id="40" fill="hold">
                            <p:stCondLst>
                              <p:cond delay="3500"/>
                            </p:stCondLst>
                            <p:childTnLst>
                              <p:par>
                                <p:cTn id="41" presetID="1" presetClass="emph" presetSubtype="2" fill="hold" nodeType="afterEffect">
                                  <p:stCondLst>
                                    <p:cond delay="0"/>
                                  </p:stCondLst>
                                  <p:childTnLst>
                                    <p:animClr clrSpc="rgb" dir="cw">
                                      <p:cBhvr>
                                        <p:cTn id="42" dur="500" fill="hold"/>
                                        <p:tgtEl>
                                          <p:spTgt spid="10"/>
                                        </p:tgtEl>
                                        <p:attrNameLst>
                                          <p:attrName>fillcolor</p:attrName>
                                        </p:attrNameLst>
                                      </p:cBhvr>
                                      <p:to>
                                        <a:schemeClr val="bg1"/>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500" fill="hold"/>
                                        <p:tgtEl>
                                          <p:spTgt spid="9"/>
                                        </p:tgtEl>
                                        <p:attrNameLst>
                                          <p:attrName>fillcolor</p:attrName>
                                        </p:attrNameLst>
                                      </p:cBhvr>
                                      <p:to>
                                        <a:schemeClr val="bg1"/>
                                      </p:to>
                                    </p:animClr>
                                    <p:set>
                                      <p:cBhvr>
                                        <p:cTn id="47" dur="500" fill="hold"/>
                                        <p:tgtEl>
                                          <p:spTgt spid="9"/>
                                        </p:tgtEl>
                                        <p:attrNameLst>
                                          <p:attrName>fill.type</p:attrName>
                                        </p:attrNameLst>
                                      </p:cBhvr>
                                      <p:to>
                                        <p:strVal val="solid"/>
                                      </p:to>
                                    </p:set>
                                    <p:set>
                                      <p:cBhvr>
                                        <p:cTn id="48" dur="500" fill="hold"/>
                                        <p:tgtEl>
                                          <p:spTgt spid="9"/>
                                        </p:tgtEl>
                                        <p:attrNameLst>
                                          <p:attrName>fill.on</p:attrName>
                                        </p:attrNameLst>
                                      </p:cBhvr>
                                      <p:to>
                                        <p:strVal val="true"/>
                                      </p:to>
                                    </p:set>
                                  </p:childTnLst>
                                </p:cTn>
                              </p:par>
                            </p:childTnLst>
                          </p:cTn>
                        </p:par>
                        <p:par>
                          <p:cTn id="49" fill="hold">
                            <p:stCondLst>
                              <p:cond delay="4000"/>
                            </p:stCondLst>
                            <p:childTnLst>
                              <p:par>
                                <p:cTn id="50" presetID="1" presetClass="emph" presetSubtype="2" fill="hold" nodeType="afterEffect">
                                  <p:stCondLst>
                                    <p:cond delay="2000"/>
                                  </p:stCondLst>
                                  <p:childTnLst>
                                    <p:animClr clrSpc="rgb" dir="cw">
                                      <p:cBhvr>
                                        <p:cTn id="51" dur="500" fill="hold"/>
                                        <p:tgtEl>
                                          <p:spTgt spid="10"/>
                                        </p:tgtEl>
                                        <p:attrNameLst>
                                          <p:attrName>fillcolor</p:attrName>
                                        </p:attrNameLst>
                                      </p:cBhvr>
                                      <p:to>
                                        <a:srgbClr val="F19B61"/>
                                      </p:to>
                                    </p:animClr>
                                    <p:set>
                                      <p:cBhvr>
                                        <p:cTn id="52" dur="500" fill="hold"/>
                                        <p:tgtEl>
                                          <p:spTgt spid="10"/>
                                        </p:tgtEl>
                                        <p:attrNameLst>
                                          <p:attrName>fill.type</p:attrName>
                                        </p:attrNameLst>
                                      </p:cBhvr>
                                      <p:to>
                                        <p:strVal val="solid"/>
                                      </p:to>
                                    </p:set>
                                    <p:set>
                                      <p:cBhvr>
                                        <p:cTn id="53" dur="500" fill="hold"/>
                                        <p:tgtEl>
                                          <p:spTgt spid="10"/>
                                        </p:tgtEl>
                                        <p:attrNameLst>
                                          <p:attrName>fill.on</p:attrName>
                                        </p:attrNameLst>
                                      </p:cBhvr>
                                      <p:to>
                                        <p:strVal val="true"/>
                                      </p:to>
                                    </p:set>
                                  </p:childTnLst>
                                </p:cTn>
                              </p:par>
                              <p:par>
                                <p:cTn id="54" presetID="1" presetClass="emph" presetSubtype="2" fill="hold" nodeType="withEffect">
                                  <p:stCondLst>
                                    <p:cond delay="2000"/>
                                  </p:stCondLst>
                                  <p:childTnLst>
                                    <p:animClr clrSpc="rgb" dir="cw">
                                      <p:cBhvr>
                                        <p:cTn id="55" dur="500" fill="hold"/>
                                        <p:tgtEl>
                                          <p:spTgt spid="9"/>
                                        </p:tgtEl>
                                        <p:attrNameLst>
                                          <p:attrName>fillcolor</p:attrName>
                                        </p:attrNameLst>
                                      </p:cBhvr>
                                      <p:to>
                                        <a:schemeClr val="accent2"/>
                                      </p:to>
                                    </p:animClr>
                                    <p:set>
                                      <p:cBhvr>
                                        <p:cTn id="56" dur="500" fill="hold"/>
                                        <p:tgtEl>
                                          <p:spTgt spid="9"/>
                                        </p:tgtEl>
                                        <p:attrNameLst>
                                          <p:attrName>fill.type</p:attrName>
                                        </p:attrNameLst>
                                      </p:cBhvr>
                                      <p:to>
                                        <p:strVal val="solid"/>
                                      </p:to>
                                    </p:set>
                                    <p:set>
                                      <p:cBhvr>
                                        <p:cTn id="57" dur="500" fill="hold"/>
                                        <p:tgtEl>
                                          <p:spTgt spid="9"/>
                                        </p:tgtEl>
                                        <p:attrNameLst>
                                          <p:attrName>fill.on</p:attrName>
                                        </p:attrNameLst>
                                      </p:cBhvr>
                                      <p:to>
                                        <p:strVal val="true"/>
                                      </p:to>
                                    </p:set>
                                  </p:childTnLst>
                                </p:cTn>
                              </p:par>
                            </p:childTnLst>
                          </p:cTn>
                        </p:par>
                        <p:par>
                          <p:cTn id="58" fill="hold">
                            <p:stCondLst>
                              <p:cond delay="6500"/>
                            </p:stCondLst>
                            <p:childTnLst>
                              <p:par>
                                <p:cTn id="59" presetID="1" presetClass="emph" presetSubtype="2" fill="hold" nodeType="afterEffect">
                                  <p:stCondLst>
                                    <p:cond delay="0"/>
                                  </p:stCondLst>
                                  <p:childTnLst>
                                    <p:animClr clrSpc="rgb" dir="cw">
                                      <p:cBhvr>
                                        <p:cTn id="60" dur="500" fill="hold"/>
                                        <p:tgtEl>
                                          <p:spTgt spid="15"/>
                                        </p:tgtEl>
                                        <p:attrNameLst>
                                          <p:attrName>fillcolor</p:attrName>
                                        </p:attrNameLst>
                                      </p:cBhvr>
                                      <p:to>
                                        <a:schemeClr val="bg1"/>
                                      </p:to>
                                    </p:animClr>
                                    <p:set>
                                      <p:cBhvr>
                                        <p:cTn id="61" dur="500" fill="hold"/>
                                        <p:tgtEl>
                                          <p:spTgt spid="15"/>
                                        </p:tgtEl>
                                        <p:attrNameLst>
                                          <p:attrName>fill.type</p:attrName>
                                        </p:attrNameLst>
                                      </p:cBhvr>
                                      <p:to>
                                        <p:strVal val="solid"/>
                                      </p:to>
                                    </p:set>
                                    <p:set>
                                      <p:cBhvr>
                                        <p:cTn id="62" dur="500" fill="hold"/>
                                        <p:tgtEl>
                                          <p:spTgt spid="15"/>
                                        </p:tgtEl>
                                        <p:attrNameLst>
                                          <p:attrName>fill.on</p:attrName>
                                        </p:attrNameLst>
                                      </p:cBhvr>
                                      <p:to>
                                        <p:strVal val="true"/>
                                      </p:to>
                                    </p:set>
                                  </p:childTnLst>
                                </p:cTn>
                              </p:par>
                              <p:par>
                                <p:cTn id="63" presetID="1" presetClass="emph" presetSubtype="2" fill="hold" nodeType="withEffect">
                                  <p:stCondLst>
                                    <p:cond delay="0"/>
                                  </p:stCondLst>
                                  <p:childTnLst>
                                    <p:animClr clrSpc="rgb" dir="cw">
                                      <p:cBhvr>
                                        <p:cTn id="64" dur="500" fill="hold"/>
                                        <p:tgtEl>
                                          <p:spTgt spid="16"/>
                                        </p:tgtEl>
                                        <p:attrNameLst>
                                          <p:attrName>fillcolor</p:attrName>
                                        </p:attrNameLst>
                                      </p:cBhvr>
                                      <p:to>
                                        <a:schemeClr val="bg1"/>
                                      </p:to>
                                    </p:animClr>
                                    <p:set>
                                      <p:cBhvr>
                                        <p:cTn id="65" dur="500" fill="hold"/>
                                        <p:tgtEl>
                                          <p:spTgt spid="16"/>
                                        </p:tgtEl>
                                        <p:attrNameLst>
                                          <p:attrName>fill.type</p:attrName>
                                        </p:attrNameLst>
                                      </p:cBhvr>
                                      <p:to>
                                        <p:strVal val="solid"/>
                                      </p:to>
                                    </p:set>
                                    <p:set>
                                      <p:cBhvr>
                                        <p:cTn id="66" dur="500" fill="hold"/>
                                        <p:tgtEl>
                                          <p:spTgt spid="16"/>
                                        </p:tgtEl>
                                        <p:attrNameLst>
                                          <p:attrName>fill.on</p:attrName>
                                        </p:attrNameLst>
                                      </p:cBhvr>
                                      <p:to>
                                        <p:strVal val="true"/>
                                      </p:to>
                                    </p:set>
                                  </p:childTnLst>
                                </p:cTn>
                              </p:par>
                            </p:childTnLst>
                          </p:cTn>
                        </p:par>
                        <p:par>
                          <p:cTn id="67" fill="hold">
                            <p:stCondLst>
                              <p:cond delay="7000"/>
                            </p:stCondLst>
                            <p:childTnLst>
                              <p:par>
                                <p:cTn id="68" presetID="1" presetClass="emph" presetSubtype="2" fill="hold" nodeType="afterEffect">
                                  <p:stCondLst>
                                    <p:cond delay="2000"/>
                                  </p:stCondLst>
                                  <p:childTnLst>
                                    <p:animClr clrSpc="rgb" dir="cw">
                                      <p:cBhvr>
                                        <p:cTn id="69" dur="500" fill="hold"/>
                                        <p:tgtEl>
                                          <p:spTgt spid="15"/>
                                        </p:tgtEl>
                                        <p:attrNameLst>
                                          <p:attrName>fillcolor</p:attrName>
                                        </p:attrNameLst>
                                      </p:cBhvr>
                                      <p:to>
                                        <a:srgbClr val="F19B61"/>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mph" presetSubtype="2" fill="hold" nodeType="withEffect">
                                  <p:stCondLst>
                                    <p:cond delay="2000"/>
                                  </p:stCondLst>
                                  <p:childTnLst>
                                    <p:animClr clrSpc="rgb" dir="cw">
                                      <p:cBhvr>
                                        <p:cTn id="73" dur="500" fill="hold"/>
                                        <p:tgtEl>
                                          <p:spTgt spid="16"/>
                                        </p:tgtEl>
                                        <p:attrNameLst>
                                          <p:attrName>fillcolor</p:attrName>
                                        </p:attrNameLst>
                                      </p:cBhvr>
                                      <p:to>
                                        <a:srgbClr val="F19B61"/>
                                      </p:to>
                                    </p:animClr>
                                    <p:set>
                                      <p:cBhvr>
                                        <p:cTn id="74" dur="500" fill="hold"/>
                                        <p:tgtEl>
                                          <p:spTgt spid="16"/>
                                        </p:tgtEl>
                                        <p:attrNameLst>
                                          <p:attrName>fill.type</p:attrName>
                                        </p:attrNameLst>
                                      </p:cBhvr>
                                      <p:to>
                                        <p:strVal val="solid"/>
                                      </p:to>
                                    </p:set>
                                    <p:set>
                                      <p:cBhvr>
                                        <p:cTn id="75" dur="500" fill="hold"/>
                                        <p:tgtEl>
                                          <p:spTgt spid="16"/>
                                        </p:tgtEl>
                                        <p:attrNameLst>
                                          <p:attrName>fill.on</p:attrName>
                                        </p:attrNameLst>
                                      </p:cBhvr>
                                      <p:to>
                                        <p:strVal val="true"/>
                                      </p:to>
                                    </p:set>
                                  </p:childTnLst>
                                </p:cTn>
                              </p:par>
                            </p:childTnLst>
                          </p:cTn>
                        </p:par>
                        <p:par>
                          <p:cTn id="76" fill="hold">
                            <p:stCondLst>
                              <p:cond delay="9500"/>
                            </p:stCondLst>
                            <p:childTnLst>
                              <p:par>
                                <p:cTn id="77" presetID="1" presetClass="emph" presetSubtype="2" fill="hold" nodeType="afterEffect">
                                  <p:stCondLst>
                                    <p:cond delay="0"/>
                                  </p:stCondLst>
                                  <p:childTnLst>
                                    <p:animClr clrSpc="rgb" dir="cw">
                                      <p:cBhvr>
                                        <p:cTn id="78" dur="500" fill="hold"/>
                                        <p:tgtEl>
                                          <p:spTgt spid="14"/>
                                        </p:tgtEl>
                                        <p:attrNameLst>
                                          <p:attrName>fillcolor</p:attrName>
                                        </p:attrNameLst>
                                      </p:cBhvr>
                                      <p:to>
                                        <a:schemeClr val="bg1"/>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cTn>
                              </p:par>
                              <p:par>
                                <p:cTn id="81" presetID="1" presetClass="emph" presetSubtype="2" fill="hold" nodeType="withEffect">
                                  <p:stCondLst>
                                    <p:cond delay="0"/>
                                  </p:stCondLst>
                                  <p:childTnLst>
                                    <p:animClr clrSpc="rgb" dir="cw">
                                      <p:cBhvr>
                                        <p:cTn id="82" dur="500" fill="hold"/>
                                        <p:tgtEl>
                                          <p:spTgt spid="13"/>
                                        </p:tgtEl>
                                        <p:attrNameLst>
                                          <p:attrName>fillcolor</p:attrName>
                                        </p:attrNameLst>
                                      </p:cBhvr>
                                      <p:to>
                                        <a:schemeClr val="bg1"/>
                                      </p:to>
                                    </p:animClr>
                                    <p:set>
                                      <p:cBhvr>
                                        <p:cTn id="83" dur="500" fill="hold"/>
                                        <p:tgtEl>
                                          <p:spTgt spid="13"/>
                                        </p:tgtEl>
                                        <p:attrNameLst>
                                          <p:attrName>fill.type</p:attrName>
                                        </p:attrNameLst>
                                      </p:cBhvr>
                                      <p:to>
                                        <p:strVal val="solid"/>
                                      </p:to>
                                    </p:set>
                                    <p:set>
                                      <p:cBhvr>
                                        <p:cTn id="84" dur="500" fill="hold"/>
                                        <p:tgtEl>
                                          <p:spTgt spid="13"/>
                                        </p:tgtEl>
                                        <p:attrNameLst>
                                          <p:attrName>fill.on</p:attrName>
                                        </p:attrNameLst>
                                      </p:cBhvr>
                                      <p:to>
                                        <p:strVal val="true"/>
                                      </p:to>
                                    </p:set>
                                  </p:childTnLst>
                                </p:cTn>
                              </p:par>
                            </p:childTnLst>
                          </p:cTn>
                        </p:par>
                        <p:par>
                          <p:cTn id="85" fill="hold">
                            <p:stCondLst>
                              <p:cond delay="10000"/>
                            </p:stCondLst>
                            <p:childTnLst>
                              <p:par>
                                <p:cTn id="86" presetID="1" presetClass="emph" presetSubtype="2" fill="hold" nodeType="afterEffect">
                                  <p:stCondLst>
                                    <p:cond delay="2000"/>
                                  </p:stCondLst>
                                  <p:childTnLst>
                                    <p:animClr clrSpc="rgb" dir="cw">
                                      <p:cBhvr>
                                        <p:cTn id="87" dur="500" fill="hold"/>
                                        <p:tgtEl>
                                          <p:spTgt spid="14"/>
                                        </p:tgtEl>
                                        <p:attrNameLst>
                                          <p:attrName>fillcolor</p:attrName>
                                        </p:attrNameLst>
                                      </p:cBhvr>
                                      <p:to>
                                        <a:srgbClr val="F19B61"/>
                                      </p:to>
                                    </p:animClr>
                                    <p:set>
                                      <p:cBhvr>
                                        <p:cTn id="88" dur="500" fill="hold"/>
                                        <p:tgtEl>
                                          <p:spTgt spid="14"/>
                                        </p:tgtEl>
                                        <p:attrNameLst>
                                          <p:attrName>fill.type</p:attrName>
                                        </p:attrNameLst>
                                      </p:cBhvr>
                                      <p:to>
                                        <p:strVal val="solid"/>
                                      </p:to>
                                    </p:set>
                                    <p:set>
                                      <p:cBhvr>
                                        <p:cTn id="89" dur="500" fill="hold"/>
                                        <p:tgtEl>
                                          <p:spTgt spid="14"/>
                                        </p:tgtEl>
                                        <p:attrNameLst>
                                          <p:attrName>fill.on</p:attrName>
                                        </p:attrNameLst>
                                      </p:cBhvr>
                                      <p:to>
                                        <p:strVal val="true"/>
                                      </p:to>
                                    </p:set>
                                  </p:childTnLst>
                                </p:cTn>
                              </p:par>
                              <p:par>
                                <p:cTn id="90" presetID="1" presetClass="emph" presetSubtype="2" fill="hold" nodeType="withEffect">
                                  <p:stCondLst>
                                    <p:cond delay="2000"/>
                                  </p:stCondLst>
                                  <p:childTnLst>
                                    <p:animClr clrSpc="rgb" dir="cw">
                                      <p:cBhvr>
                                        <p:cTn id="91" dur="500" fill="hold"/>
                                        <p:tgtEl>
                                          <p:spTgt spid="13"/>
                                        </p:tgtEl>
                                        <p:attrNameLst>
                                          <p:attrName>fillcolor</p:attrName>
                                        </p:attrNameLst>
                                      </p:cBhvr>
                                      <p:to>
                                        <a:srgbClr val="F19B61"/>
                                      </p:to>
                                    </p:animClr>
                                    <p:set>
                                      <p:cBhvr>
                                        <p:cTn id="92" dur="500" fill="hold"/>
                                        <p:tgtEl>
                                          <p:spTgt spid="13"/>
                                        </p:tgtEl>
                                        <p:attrNameLst>
                                          <p:attrName>fill.type</p:attrName>
                                        </p:attrNameLst>
                                      </p:cBhvr>
                                      <p:to>
                                        <p:strVal val="solid"/>
                                      </p:to>
                                    </p:set>
                                    <p:set>
                                      <p:cBhvr>
                                        <p:cTn id="93" dur="500" fill="hold"/>
                                        <p:tgtEl>
                                          <p:spTgt spid="13"/>
                                        </p:tgtEl>
                                        <p:attrNameLst>
                                          <p:attrName>fill.on</p:attrName>
                                        </p:attrNameLst>
                                      </p:cBhvr>
                                      <p:to>
                                        <p:strVal val="true"/>
                                      </p:to>
                                    </p:se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33"/>
                                        </p:tgtEl>
                                      </p:cBhvr>
                                    </p:animEffect>
                                    <p:set>
                                      <p:cBhvr>
                                        <p:cTn id="98" dur="1" fill="hold">
                                          <p:stCondLst>
                                            <p:cond delay="499"/>
                                          </p:stCondLst>
                                        </p:cTn>
                                        <p:tgtEl>
                                          <p:spTgt spid="33"/>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36"/>
                                        </p:tgtEl>
                                      </p:cBhvr>
                                    </p:animEffect>
                                    <p:set>
                                      <p:cBhvr>
                                        <p:cTn id="101" dur="1" fill="hold">
                                          <p:stCondLst>
                                            <p:cond delay="499"/>
                                          </p:stCondLst>
                                        </p:cTn>
                                        <p:tgtEl>
                                          <p:spTgt spid="36"/>
                                        </p:tgtEl>
                                        <p:attrNameLst>
                                          <p:attrName>style.visibility</p:attrName>
                                        </p:attrNameLst>
                                      </p:cBhvr>
                                      <p:to>
                                        <p:strVal val="hidden"/>
                                      </p:to>
                                    </p:set>
                                  </p:childTnLst>
                                </p:cTn>
                              </p:par>
                              <p:par>
                                <p:cTn id="102" presetID="1" presetClass="emph" presetSubtype="2" fill="hold" nodeType="withEffect">
                                  <p:stCondLst>
                                    <p:cond delay="0"/>
                                  </p:stCondLst>
                                  <p:childTnLst>
                                    <p:animClr clrSpc="rgb" dir="cw">
                                      <p:cBhvr>
                                        <p:cTn id="103" dur="500" fill="hold"/>
                                        <p:tgtEl>
                                          <p:spTgt spid="5"/>
                                        </p:tgtEl>
                                        <p:attrNameLst>
                                          <p:attrName>fillcolor</p:attrName>
                                        </p:attrNameLst>
                                      </p:cBhvr>
                                      <p:to>
                                        <a:schemeClr val="tx2"/>
                                      </p:to>
                                    </p:animClr>
                                    <p:set>
                                      <p:cBhvr>
                                        <p:cTn id="104" dur="500" fill="hold"/>
                                        <p:tgtEl>
                                          <p:spTgt spid="5"/>
                                        </p:tgtEl>
                                        <p:attrNameLst>
                                          <p:attrName>fill.type</p:attrName>
                                        </p:attrNameLst>
                                      </p:cBhvr>
                                      <p:to>
                                        <p:strVal val="solid"/>
                                      </p:to>
                                    </p:set>
                                    <p:set>
                                      <p:cBhvr>
                                        <p:cTn id="105" dur="500" fill="hold"/>
                                        <p:tgtEl>
                                          <p:spTgt spid="5"/>
                                        </p:tgtEl>
                                        <p:attrNameLst>
                                          <p:attrName>fill.on</p:attrName>
                                        </p:attrNameLst>
                                      </p:cBhvr>
                                      <p:to>
                                        <p:strVal val="true"/>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0" nodeType="clickEffect">
                                  <p:stCondLst>
                                    <p:cond delay="0"/>
                                  </p:stCondLst>
                                  <p:childTnLst>
                                    <p:animEffect transition="out" filter="fade">
                                      <p:cBhvr>
                                        <p:cTn id="109" dur="500"/>
                                        <p:tgtEl>
                                          <p:spTgt spid="34"/>
                                        </p:tgtEl>
                                      </p:cBhvr>
                                    </p:animEffect>
                                    <p:set>
                                      <p:cBhvr>
                                        <p:cTn id="110" dur="1" fill="hold">
                                          <p:stCondLst>
                                            <p:cond delay="499"/>
                                          </p:stCondLst>
                                        </p:cTn>
                                        <p:tgtEl>
                                          <p:spTgt spid="34"/>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500"/>
                                        <p:tgtEl>
                                          <p:spTgt spid="37"/>
                                        </p:tgtEl>
                                      </p:cBhvr>
                                    </p:animEffect>
                                    <p:set>
                                      <p:cBhvr>
                                        <p:cTn id="113"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29" grpId="0" animBg="1"/>
      <p:bldP spid="29" grpId="1" animBg="1"/>
      <p:bldP spid="35" grpId="0" animBg="1"/>
      <p:bldP spid="36" grpId="0" animBg="1"/>
      <p:bldP spid="37"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Arial" panose="020B0604020202020204" pitchFamily="34" charset="0"/>
                <a:cs typeface="Arial" panose="020B0604020202020204" pitchFamily="34" charset="0"/>
              </a:rPr>
              <a:t>Transient Non-uniform Heating</a:t>
            </a:r>
            <a:endParaRPr lang="en-GB" sz="3600" b="1" i="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7D672E8-0E6A-3191-E5B7-04644BBA750C}"/>
              </a:ext>
            </a:extLst>
          </p:cNvPr>
          <p:cNvPicPr>
            <a:picLocks/>
          </p:cNvPicPr>
          <p:nvPr/>
        </p:nvPicPr>
        <p:blipFill rotWithShape="1">
          <a:blip r:embed="rId2" cstate="print">
            <a:extLst>
              <a:ext uri="{28A0092B-C50C-407E-A947-70E740481C1C}">
                <a14:useLocalDpi xmlns:a14="http://schemas.microsoft.com/office/drawing/2010/main" val="0"/>
              </a:ext>
            </a:extLst>
          </a:blip>
          <a:srcRect t="3657"/>
          <a:stretch/>
        </p:blipFill>
        <p:spPr bwMode="auto">
          <a:xfrm>
            <a:off x="3310256" y="1944363"/>
            <a:ext cx="8710516" cy="4043681"/>
          </a:xfrm>
          <a:prstGeom prst="rect">
            <a:avLst/>
          </a:prstGeom>
          <a:noFill/>
          <a:ln>
            <a:noFill/>
          </a:ln>
          <a:extLst>
            <a:ext uri="{53640926-AAD7-44D8-BBD7-CCE9431645EC}">
              <a14:shadowObscured xmlns:a14="http://schemas.microsoft.com/office/drawing/2010/main"/>
            </a:ext>
          </a:extLst>
        </p:spPr>
      </p:pic>
      <p:sp>
        <p:nvSpPr>
          <p:cNvPr id="7" name="Text Placeholder 4">
            <a:extLst>
              <a:ext uri="{FF2B5EF4-FFF2-40B4-BE49-F238E27FC236}">
                <a16:creationId xmlns:a16="http://schemas.microsoft.com/office/drawing/2014/main" id="{E26478B9-0112-D167-638D-C5A8916CC053}"/>
              </a:ext>
            </a:extLst>
          </p:cNvPr>
          <p:cNvSpPr txBox="1">
            <a:spLocks/>
          </p:cNvSpPr>
          <p:nvPr/>
        </p:nvSpPr>
        <p:spPr>
          <a:xfrm>
            <a:off x="86311" y="1723379"/>
            <a:ext cx="3643743" cy="466817"/>
          </a:xfrm>
          <a:prstGeom prst="rect">
            <a:avLst/>
          </a:prstGeom>
          <a:ln>
            <a:noFill/>
          </a:ln>
        </p:spPr>
        <p:txBody>
          <a:bodyPr vert="horz"/>
          <a:lstStyle>
            <a:defPPr>
              <a:defRPr lang="en-US"/>
            </a:defPPr>
            <a:lvl1pPr algn="ctr" defTabSz="457200">
              <a:defRPr sz="2000" b="1">
                <a:solidFill>
                  <a:srgbClr val="2F84E4"/>
                </a:solidFill>
                <a:latin typeface="F37 Ginger Pro" panose="020B0604020202020204" charset="0"/>
              </a:defRPr>
            </a:lvl1pPr>
            <a:lvl2pPr defTabSz="457200"/>
            <a:lvl3pPr defTabSz="457200"/>
            <a:lvl4pPr defTabSz="457200"/>
            <a:lvl5pPr defTabSz="457200"/>
            <a:lvl6pPr defTabSz="457200"/>
            <a:lvl7pPr defTabSz="457200"/>
            <a:lvl8pPr defTabSz="457200"/>
            <a:lvl9pPr defTabSz="457200"/>
          </a:lstStyle>
          <a:p>
            <a:pPr algn="l"/>
            <a:r>
              <a:rPr lang="en-CA" dirty="0"/>
              <a:t>Observations:</a:t>
            </a:r>
          </a:p>
        </p:txBody>
      </p:sp>
      <p:sp>
        <p:nvSpPr>
          <p:cNvPr id="8" name="Rectangle 7">
            <a:extLst>
              <a:ext uri="{FF2B5EF4-FFF2-40B4-BE49-F238E27FC236}">
                <a16:creationId xmlns:a16="http://schemas.microsoft.com/office/drawing/2014/main" id="{414DEB04-EDF5-EF59-4D89-33D7162D3B65}"/>
              </a:ext>
            </a:extLst>
          </p:cNvPr>
          <p:cNvSpPr/>
          <p:nvPr/>
        </p:nvSpPr>
        <p:spPr>
          <a:xfrm>
            <a:off x="171228" y="2131812"/>
            <a:ext cx="2943303" cy="3681052"/>
          </a:xfrm>
          <a:prstGeom prst="rect">
            <a:avLst/>
          </a:prstGeom>
          <a:solidFill>
            <a:srgbClr val="F79646">
              <a:lumMod val="40000"/>
              <a:lumOff val="60000"/>
              <a:alpha val="40000"/>
            </a:srgbClr>
          </a:solidFill>
          <a:ln w="25400"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89F17BA0-26E7-60A9-B87B-F0DFB1731DDF}"/>
              </a:ext>
            </a:extLst>
          </p:cNvPr>
          <p:cNvSpPr/>
          <p:nvPr/>
        </p:nvSpPr>
        <p:spPr>
          <a:xfrm>
            <a:off x="-229267" y="2119545"/>
            <a:ext cx="3343798" cy="369331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Cooling block did not reach temperature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Calibri"/>
                <a:ea typeface="+mn-ea"/>
                <a:cs typeface="+mn-cs"/>
              </a:rPr>
              <a:t>Failed heat pipes 4 and 5 show similar temperature distributions as in pulsed power test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black"/>
                </a:solidFill>
                <a:latin typeface="Calibri"/>
              </a:rPr>
              <a:t>Heat pipe 1 has a sudden increase in temperature along the adiabatic section.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dirty="0">
                <a:ln>
                  <a:noFill/>
                </a:ln>
                <a:solidFill>
                  <a:prstClr val="black"/>
                </a:solidFill>
                <a:effectLst/>
                <a:uLnTx/>
                <a:uFillTx/>
                <a:latin typeface="Calibri"/>
                <a:ea typeface="+mn-ea"/>
                <a:cs typeface="+mn-cs"/>
              </a:rPr>
              <a:t>Heat </a:t>
            </a:r>
            <a:r>
              <a:rPr lang="en-US" dirty="0">
                <a:solidFill>
                  <a:prstClr val="black"/>
                </a:solidFill>
                <a:latin typeface="Calibri"/>
              </a:rPr>
              <a:t>pipe 1 has a drop in temperature at cooling block</a:t>
            </a:r>
            <a:endParaRPr kumimoji="0" lang="en-US" sz="180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val 9">
            <a:extLst>
              <a:ext uri="{FF2B5EF4-FFF2-40B4-BE49-F238E27FC236}">
                <a16:creationId xmlns:a16="http://schemas.microsoft.com/office/drawing/2014/main" id="{E7AF3DA9-0703-CA7C-2931-0E297F4EB392}"/>
              </a:ext>
            </a:extLst>
          </p:cNvPr>
          <p:cNvSpPr/>
          <p:nvPr/>
        </p:nvSpPr>
        <p:spPr>
          <a:xfrm>
            <a:off x="6656510" y="2745581"/>
            <a:ext cx="1005097" cy="79533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TextBox 10">
            <a:extLst>
              <a:ext uri="{FF2B5EF4-FFF2-40B4-BE49-F238E27FC236}">
                <a16:creationId xmlns:a16="http://schemas.microsoft.com/office/drawing/2014/main" id="{E8EE9EA5-33EF-CE32-A4CE-10016E68175A}"/>
              </a:ext>
            </a:extLst>
          </p:cNvPr>
          <p:cNvSpPr txBox="1"/>
          <p:nvPr/>
        </p:nvSpPr>
        <p:spPr>
          <a:xfrm>
            <a:off x="6656510" y="1477666"/>
            <a:ext cx="1462388" cy="369332"/>
          </a:xfrm>
          <a:prstGeom prst="rect">
            <a:avLst/>
          </a:prstGeom>
          <a:noFill/>
        </p:spPr>
        <p:txBody>
          <a:bodyPr wrap="none" rtlCol="0">
            <a:spAutoFit/>
          </a:bodyPr>
          <a:lstStyle/>
          <a:p>
            <a:r>
              <a:rPr lang="en-CA" dirty="0">
                <a:solidFill>
                  <a:srgbClr val="2F84E4"/>
                </a:solidFill>
                <a:latin typeface="F37 Ginger Pro" panose="020B0604020202020204"/>
              </a:rPr>
              <a:t>Minimum </a:t>
            </a:r>
            <a:r>
              <a:rPr lang="en-CA" i="1" dirty="0">
                <a:solidFill>
                  <a:srgbClr val="2F84E4"/>
                </a:solidFill>
                <a:latin typeface="F37 Ginger Pro" panose="020B0604020202020204"/>
              </a:rPr>
              <a:t>T</a:t>
            </a:r>
            <a:r>
              <a:rPr lang="en-CA" baseline="-25000" dirty="0">
                <a:solidFill>
                  <a:srgbClr val="2F84E4"/>
                </a:solidFill>
                <a:latin typeface="F37 Ginger Pro" panose="020B0604020202020204"/>
              </a:rPr>
              <a:t>diff</a:t>
            </a:r>
            <a:endParaRPr lang="en-CA" i="1" dirty="0">
              <a:solidFill>
                <a:srgbClr val="2F84E4"/>
              </a:solidFill>
              <a:latin typeface="F37 Ginger Pro" panose="020B0604020202020204"/>
            </a:endParaRPr>
          </a:p>
        </p:txBody>
      </p:sp>
      <p:sp>
        <p:nvSpPr>
          <p:cNvPr id="12" name="TextBox 11">
            <a:extLst>
              <a:ext uri="{FF2B5EF4-FFF2-40B4-BE49-F238E27FC236}">
                <a16:creationId xmlns:a16="http://schemas.microsoft.com/office/drawing/2014/main" id="{3ED60D26-AC68-69EB-249F-E885E75D5065}"/>
              </a:ext>
            </a:extLst>
          </p:cNvPr>
          <p:cNvSpPr txBox="1"/>
          <p:nvPr/>
        </p:nvSpPr>
        <p:spPr>
          <a:xfrm>
            <a:off x="3572312" y="1437939"/>
            <a:ext cx="1462388" cy="369332"/>
          </a:xfrm>
          <a:prstGeom prst="rect">
            <a:avLst/>
          </a:prstGeom>
          <a:noFill/>
        </p:spPr>
        <p:txBody>
          <a:bodyPr wrap="none" rtlCol="0">
            <a:spAutoFit/>
          </a:bodyPr>
          <a:lstStyle/>
          <a:p>
            <a:r>
              <a:rPr lang="en-CA" i="1" dirty="0">
                <a:solidFill>
                  <a:srgbClr val="2F84E4"/>
                </a:solidFill>
                <a:latin typeface="F37 Ginger Pro" panose="020B0604020202020204"/>
              </a:rPr>
              <a:t>T</a:t>
            </a:r>
            <a:r>
              <a:rPr lang="en-CA" baseline="-25000" dirty="0">
                <a:solidFill>
                  <a:srgbClr val="2F84E4"/>
                </a:solidFill>
                <a:latin typeface="F37 Ginger Pro" panose="020B0604020202020204"/>
              </a:rPr>
              <a:t>diff</a:t>
            </a:r>
            <a:r>
              <a:rPr lang="en-CA" dirty="0">
                <a:solidFill>
                  <a:srgbClr val="2F84E4"/>
                </a:solidFill>
                <a:latin typeface="F37 Ginger Pro" panose="020B0604020202020204"/>
              </a:rPr>
              <a:t> @ 90 min</a:t>
            </a:r>
            <a:endParaRPr lang="en-CA" i="1" dirty="0">
              <a:solidFill>
                <a:srgbClr val="2F84E4"/>
              </a:solidFill>
              <a:latin typeface="F37 Ginger Pro" panose="020B0604020202020204"/>
            </a:endParaRPr>
          </a:p>
        </p:txBody>
      </p:sp>
      <p:sp>
        <p:nvSpPr>
          <p:cNvPr id="13" name="Arrow: Down 12">
            <a:extLst>
              <a:ext uri="{FF2B5EF4-FFF2-40B4-BE49-F238E27FC236}">
                <a16:creationId xmlns:a16="http://schemas.microsoft.com/office/drawing/2014/main" id="{7D11A499-C865-2908-59DE-1BFD9DA5F84E}"/>
              </a:ext>
            </a:extLst>
          </p:cNvPr>
          <p:cNvSpPr/>
          <p:nvPr/>
        </p:nvSpPr>
        <p:spPr>
          <a:xfrm>
            <a:off x="4791511" y="1801959"/>
            <a:ext cx="161925" cy="2071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a:extLst>
              <a:ext uri="{FF2B5EF4-FFF2-40B4-BE49-F238E27FC236}">
                <a16:creationId xmlns:a16="http://schemas.microsoft.com/office/drawing/2014/main" id="{38C35A81-FC96-AFFA-5488-7FBB8A9EE00E}"/>
              </a:ext>
            </a:extLst>
          </p:cNvPr>
          <p:cNvSpPr txBox="1"/>
          <p:nvPr/>
        </p:nvSpPr>
        <p:spPr>
          <a:xfrm>
            <a:off x="8863434" y="1447554"/>
            <a:ext cx="1579407" cy="369332"/>
          </a:xfrm>
          <a:prstGeom prst="rect">
            <a:avLst/>
          </a:prstGeom>
          <a:noFill/>
        </p:spPr>
        <p:txBody>
          <a:bodyPr wrap="none" rtlCol="0">
            <a:spAutoFit/>
          </a:bodyPr>
          <a:lstStyle/>
          <a:p>
            <a:r>
              <a:rPr lang="en-CA" i="1" dirty="0">
                <a:solidFill>
                  <a:srgbClr val="2F84E4"/>
                </a:solidFill>
                <a:latin typeface="F37 Ginger Pro" panose="020B0604020202020204"/>
              </a:rPr>
              <a:t>T</a:t>
            </a:r>
            <a:r>
              <a:rPr lang="en-CA" baseline="-25000" dirty="0">
                <a:solidFill>
                  <a:srgbClr val="2F84E4"/>
                </a:solidFill>
                <a:latin typeface="F37 Ginger Pro" panose="020B0604020202020204"/>
              </a:rPr>
              <a:t>diff</a:t>
            </a:r>
            <a:r>
              <a:rPr lang="en-CA" dirty="0">
                <a:solidFill>
                  <a:srgbClr val="2F84E4"/>
                </a:solidFill>
                <a:latin typeface="F37 Ginger Pro" panose="020B0604020202020204"/>
              </a:rPr>
              <a:t> @ 250 min</a:t>
            </a:r>
            <a:endParaRPr lang="en-CA" i="1" dirty="0">
              <a:solidFill>
                <a:srgbClr val="2F84E4"/>
              </a:solidFill>
              <a:latin typeface="F37 Ginger Pro" panose="020B0604020202020204"/>
            </a:endParaRPr>
          </a:p>
        </p:txBody>
      </p:sp>
      <p:sp>
        <p:nvSpPr>
          <p:cNvPr id="15" name="Arrow: Down 14">
            <a:extLst>
              <a:ext uri="{FF2B5EF4-FFF2-40B4-BE49-F238E27FC236}">
                <a16:creationId xmlns:a16="http://schemas.microsoft.com/office/drawing/2014/main" id="{1942BBA1-BD97-A56A-B431-C140AA01BD5F}"/>
              </a:ext>
            </a:extLst>
          </p:cNvPr>
          <p:cNvSpPr/>
          <p:nvPr/>
        </p:nvSpPr>
        <p:spPr>
          <a:xfrm>
            <a:off x="8957586" y="1821100"/>
            <a:ext cx="161925" cy="2071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Oval 15">
            <a:extLst>
              <a:ext uri="{FF2B5EF4-FFF2-40B4-BE49-F238E27FC236}">
                <a16:creationId xmlns:a16="http://schemas.microsoft.com/office/drawing/2014/main" id="{535CD39E-C848-657A-C8ED-3B65E7022223}"/>
              </a:ext>
            </a:extLst>
          </p:cNvPr>
          <p:cNvSpPr/>
          <p:nvPr/>
        </p:nvSpPr>
        <p:spPr>
          <a:xfrm>
            <a:off x="8296862" y="1956787"/>
            <a:ext cx="694738" cy="760070"/>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a:extLst>
              <a:ext uri="{FF2B5EF4-FFF2-40B4-BE49-F238E27FC236}">
                <a16:creationId xmlns:a16="http://schemas.microsoft.com/office/drawing/2014/main" id="{1BFF48CD-226B-E7C7-891D-34AA667E242B}"/>
              </a:ext>
            </a:extLst>
          </p:cNvPr>
          <p:cNvSpPr/>
          <p:nvPr/>
        </p:nvSpPr>
        <p:spPr>
          <a:xfrm>
            <a:off x="7291765" y="4043363"/>
            <a:ext cx="1005097" cy="79533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Oval 17">
            <a:extLst>
              <a:ext uri="{FF2B5EF4-FFF2-40B4-BE49-F238E27FC236}">
                <a16:creationId xmlns:a16="http://schemas.microsoft.com/office/drawing/2014/main" id="{117453CD-592A-FC86-B06E-2339881551A5}"/>
              </a:ext>
            </a:extLst>
          </p:cNvPr>
          <p:cNvSpPr/>
          <p:nvPr/>
        </p:nvSpPr>
        <p:spPr>
          <a:xfrm>
            <a:off x="7159058" y="4819801"/>
            <a:ext cx="1005097" cy="79533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50573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animBg="1"/>
      <p:bldP spid="14" grpId="0"/>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F6CD67-1111-CFB1-9AF3-7F895AEA24BB}"/>
              </a:ext>
            </a:extLst>
          </p:cNvPr>
          <p:cNvSpPr txBox="1">
            <a:spLocks/>
          </p:cNvSpPr>
          <p:nvPr/>
        </p:nvSpPr>
        <p:spPr>
          <a:xfrm>
            <a:off x="2589591" y="3310514"/>
            <a:ext cx="7012817" cy="543153"/>
          </a:xfrm>
          <a:prstGeom prst="rect">
            <a:avLst/>
          </a:prstGeom>
        </p:spPr>
        <p:txBody>
          <a:bodyPr/>
          <a:lstStyle>
            <a:lvl1pPr algn="l" defTabSz="914400" rtl="0" eaLnBrk="1" latinLnBrk="0" hangingPunct="1">
              <a:lnSpc>
                <a:spcPct val="90000"/>
              </a:lnSpc>
              <a:spcBef>
                <a:spcPct val="0"/>
              </a:spcBef>
              <a:buNone/>
              <a:defRPr sz="2800" kern="1200">
                <a:solidFill>
                  <a:srgbClr val="2F84E4"/>
                </a:solidFill>
                <a:latin typeface="Calibri" panose="020B0604030500040204" pitchFamily="34" charset="0"/>
                <a:ea typeface="+mj-ea"/>
                <a:cs typeface="+mj-cs"/>
              </a:defRPr>
            </a:lvl1pPr>
          </a:lstStyle>
          <a:p>
            <a:pPr algn="ctr"/>
            <a:r>
              <a:rPr lang="en-US" sz="3400" dirty="0">
                <a:solidFill>
                  <a:schemeClr val="tx1"/>
                </a:solidFill>
                <a:latin typeface="F37 Ginger Pro" pitchFamily="2" charset="0"/>
              </a:rPr>
              <a:t>Summary</a:t>
            </a:r>
          </a:p>
        </p:txBody>
      </p:sp>
      <p:sp>
        <p:nvSpPr>
          <p:cNvPr id="5" name="Title 1">
            <a:extLst>
              <a:ext uri="{FF2B5EF4-FFF2-40B4-BE49-F238E27FC236}">
                <a16:creationId xmlns:a16="http://schemas.microsoft.com/office/drawing/2014/main" id="{4D9A4AC0-FD82-B5A6-BB5A-61C8535583BB}"/>
              </a:ext>
            </a:extLst>
          </p:cNvPr>
          <p:cNvSpPr txBox="1">
            <a:spLocks/>
          </p:cNvSpPr>
          <p:nvPr/>
        </p:nvSpPr>
        <p:spPr>
          <a:xfrm>
            <a:off x="4999649" y="2774575"/>
            <a:ext cx="2192703" cy="345461"/>
          </a:xfrm>
          <a:prstGeom prst="rect">
            <a:avLst/>
          </a:prstGeom>
        </p:spPr>
        <p:txBody>
          <a:bodyPr/>
          <a:lstStyle>
            <a:lvl1pPr algn="l" defTabSz="914400" rtl="0" eaLnBrk="1" latinLnBrk="0" hangingPunct="1">
              <a:lnSpc>
                <a:spcPct val="90000"/>
              </a:lnSpc>
              <a:spcBef>
                <a:spcPct val="0"/>
              </a:spcBef>
              <a:buNone/>
              <a:defRPr sz="2800" kern="1200">
                <a:solidFill>
                  <a:srgbClr val="2F84E4"/>
                </a:solidFill>
                <a:latin typeface="Calibri" panose="020B0604030500040204" pitchFamily="34" charset="0"/>
                <a:ea typeface="+mj-ea"/>
                <a:cs typeface="+mj-cs"/>
              </a:defRPr>
            </a:lvl1pPr>
          </a:lstStyle>
          <a:p>
            <a:pPr algn="ctr"/>
            <a:r>
              <a:rPr lang="en-US" sz="1800" dirty="0">
                <a:solidFill>
                  <a:schemeClr val="tx1"/>
                </a:solidFill>
                <a:latin typeface="F37 Ginger Pro" pitchFamily="2" charset="0"/>
              </a:rPr>
              <a:t>SECTION 4</a:t>
            </a:r>
          </a:p>
        </p:txBody>
      </p:sp>
    </p:spTree>
    <p:extLst>
      <p:ext uri="{BB962C8B-B14F-4D97-AF65-F5344CB8AC3E}">
        <p14:creationId xmlns:p14="http://schemas.microsoft.com/office/powerpoint/2010/main" val="2031542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Arial" panose="020B0604020202020204" pitchFamily="34" charset="0"/>
                <a:cs typeface="Arial" panose="020B0604020202020204" pitchFamily="34" charset="0"/>
              </a:rPr>
              <a:t>Summary</a:t>
            </a:r>
            <a:endParaRPr lang="en-GB" sz="3600" b="1" i="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5AF4FDF-D6EA-B906-0A73-E44DF4B6E384}"/>
              </a:ext>
            </a:extLst>
          </p:cNvPr>
          <p:cNvSpPr txBox="1"/>
          <p:nvPr/>
        </p:nvSpPr>
        <p:spPr>
          <a:xfrm>
            <a:off x="441960" y="1486585"/>
            <a:ext cx="10959465" cy="4585871"/>
          </a:xfrm>
          <a:prstGeom prst="rect">
            <a:avLst/>
          </a:prstGeom>
          <a:noFill/>
        </p:spPr>
        <p:txBody>
          <a:bodyPr wrap="square">
            <a:spAutoFit/>
          </a:bodyPr>
          <a:lstStyle/>
          <a:p>
            <a:r>
              <a:rPr lang="en-CA" sz="2000" dirty="0">
                <a:solidFill>
                  <a:srgbClr val="2F84E4"/>
                </a:solidFill>
                <a:latin typeface="F37 Ginger Pro"/>
              </a:rPr>
              <a:t>Key points:</a:t>
            </a:r>
          </a:p>
          <a:p>
            <a:endParaRPr lang="en-CA" sz="2000" dirty="0">
              <a:solidFill>
                <a:srgbClr val="2F84E4"/>
              </a:solidFill>
              <a:latin typeface="F37 Ginger Pro"/>
            </a:endParaRPr>
          </a:p>
          <a:p>
            <a:pPr marL="285750" indent="-285750">
              <a:buFont typeface="Arial" panose="020B0604020202020204" pitchFamily="34" charset="0"/>
              <a:buChar char="•"/>
            </a:pPr>
            <a:r>
              <a:rPr lang="en-CA" dirty="0"/>
              <a:t>On the first experiment, measurements demonstrated the expected functionality of the sodium heat array.</a:t>
            </a:r>
          </a:p>
          <a:p>
            <a:endParaRPr lang="en-CA" dirty="0"/>
          </a:p>
          <a:p>
            <a:pPr marL="285750" indent="-285750">
              <a:buFont typeface="Arial" panose="020B0604020202020204" pitchFamily="34" charset="0"/>
              <a:buChar char="•"/>
            </a:pPr>
            <a:r>
              <a:rPr lang="en-CA" dirty="0"/>
              <a:t>For the second experiment, power pulses produced associated heat pipe temperature fluctuations. Once back to constant power, the temperature fluctuations stopped, showing no pulsing instability for this experiment at the conditions tested.</a:t>
            </a:r>
          </a:p>
          <a:p>
            <a:endParaRPr lang="en-CA" dirty="0"/>
          </a:p>
          <a:p>
            <a:pPr marL="285750" indent="-285750">
              <a:buFont typeface="Arial" panose="020B0604020202020204" pitchFamily="34" charset="0"/>
              <a:buChar char="•"/>
            </a:pPr>
            <a:r>
              <a:rPr lang="en-CA" dirty="0"/>
              <a:t>After disabling two heat pipes, the temperature at the base increased while the temperature at the top decreased.</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For the third experiment, temperature on the heating block varied as power oscillated through the four zones. However, this oscillation was not seen on the adiabatic section (base, mid, and top), or the cooling block. </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After disabling heat pipe #1 during the third experiment, it kept operating as if enabled but with an effectively reduced condenser length.</a:t>
            </a:r>
          </a:p>
        </p:txBody>
      </p:sp>
    </p:spTree>
    <p:extLst>
      <p:ext uri="{BB962C8B-B14F-4D97-AF65-F5344CB8AC3E}">
        <p14:creationId xmlns:p14="http://schemas.microsoft.com/office/powerpoint/2010/main" val="93118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FEB4D-4966-2C02-31E1-954AC45AC5B3}"/>
              </a:ext>
            </a:extLst>
          </p:cNvPr>
          <p:cNvSpPr txBox="1"/>
          <p:nvPr/>
        </p:nvSpPr>
        <p:spPr>
          <a:xfrm>
            <a:off x="328304" y="2228671"/>
            <a:ext cx="5586721" cy="2041585"/>
          </a:xfrm>
          <a:prstGeom prst="rect">
            <a:avLst/>
          </a:prstGeom>
          <a:noFill/>
        </p:spPr>
        <p:txBody>
          <a:bodyPr wrap="square" rtlCol="0">
            <a:spAutoFit/>
          </a:bodyPr>
          <a:lstStyle/>
          <a:p>
            <a:pPr>
              <a:lnSpc>
                <a:spcPts val="3820"/>
              </a:lnSpc>
            </a:pPr>
            <a:r>
              <a:rPr lang="en-CA" sz="3200" dirty="0">
                <a:solidFill>
                  <a:srgbClr val="3184E3"/>
                </a:solidFill>
                <a:latin typeface="F37 Ginger Pro" pitchFamily="2" charset="0"/>
                <a:ea typeface="Verdana" panose="020B0604030504040204" pitchFamily="34" charset="0"/>
                <a:cs typeface="Calibri" panose="020F0502020204030204" pitchFamily="34" charset="0"/>
              </a:rPr>
              <a:t>Heat Distribution Results from Experiments Using an Array of Five Sodium </a:t>
            </a:r>
            <a:r>
              <a:rPr lang="en-CA" sz="3200" b="1" dirty="0">
                <a:solidFill>
                  <a:srgbClr val="3184E3"/>
                </a:solidFill>
                <a:latin typeface="F37 Ginger Pro" pitchFamily="2" charset="0"/>
                <a:ea typeface="Verdana" panose="020B0604030504040204" pitchFamily="34" charset="0"/>
                <a:cs typeface="Calibri" panose="020F0502020204030204" pitchFamily="34" charset="0"/>
              </a:rPr>
              <a:t>Heat Pipes</a:t>
            </a:r>
          </a:p>
          <a:p>
            <a:pPr>
              <a:lnSpc>
                <a:spcPts val="3820"/>
              </a:lnSpc>
            </a:pPr>
            <a:r>
              <a:rPr lang="en-US" sz="3200" b="1" dirty="0">
                <a:solidFill>
                  <a:srgbClr val="3184E3"/>
                </a:solidFill>
                <a:latin typeface="F37 Ginger Pro Bold" pitchFamily="2" charset="0"/>
                <a:ea typeface="Verdana" panose="020B060403050404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605CC206-B512-ED20-DF6E-33D57D2EC8AA}"/>
              </a:ext>
            </a:extLst>
          </p:cNvPr>
          <p:cNvSpPr txBox="1"/>
          <p:nvPr/>
        </p:nvSpPr>
        <p:spPr>
          <a:xfrm>
            <a:off x="328305" y="3885270"/>
            <a:ext cx="3649410" cy="400110"/>
          </a:xfrm>
          <a:prstGeom prst="rect">
            <a:avLst/>
          </a:prstGeom>
          <a:noFill/>
        </p:spPr>
        <p:txBody>
          <a:bodyPr wrap="square" rtlCol="0">
            <a:spAutoFit/>
          </a:bodyPr>
          <a:lstStyle/>
          <a:p>
            <a:r>
              <a:rPr lang="en-CA" sz="2000" dirty="0">
                <a:solidFill>
                  <a:srgbClr val="434343"/>
                </a:solidFill>
                <a:latin typeface="F37 Ginger Pro" pitchFamily="2" charset="0"/>
                <a:ea typeface="Verdana" panose="020B0604030504040204" pitchFamily="34" charset="0"/>
                <a:cs typeface="Verdana" panose="020B0604030504040204" pitchFamily="34" charset="0"/>
              </a:rPr>
              <a:t>Pablo Diaz Gomez Maqueo</a:t>
            </a:r>
            <a:endParaRPr lang="en-US" sz="2000" dirty="0">
              <a:solidFill>
                <a:srgbClr val="434343"/>
              </a:solidFill>
              <a:latin typeface="F37 Ginger Pro" pitchFamily="2"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C00C1408-C036-964D-CCA5-FCDF09FA2E80}"/>
              </a:ext>
            </a:extLst>
          </p:cNvPr>
          <p:cNvSpPr txBox="1"/>
          <p:nvPr/>
        </p:nvSpPr>
        <p:spPr>
          <a:xfrm>
            <a:off x="328305" y="4485162"/>
            <a:ext cx="3649410" cy="246221"/>
          </a:xfrm>
          <a:prstGeom prst="rect">
            <a:avLst/>
          </a:prstGeom>
          <a:noFill/>
        </p:spPr>
        <p:txBody>
          <a:bodyPr wrap="square" rtlCol="0">
            <a:spAutoFit/>
          </a:bodyPr>
          <a:lstStyle/>
          <a:p>
            <a:r>
              <a:rPr lang="en-CA" sz="1000" dirty="0">
                <a:solidFill>
                  <a:srgbClr val="434343"/>
                </a:solidFill>
                <a:ea typeface="Verdana" panose="020B0604030504040204" pitchFamily="34" charset="0"/>
                <a:cs typeface="Verdana" panose="020B0604030504040204" pitchFamily="34" charset="0"/>
              </a:rPr>
              <a:t>2024 OCTOBER 23</a:t>
            </a:r>
            <a:endParaRPr lang="en-US" sz="1000" dirty="0">
              <a:solidFill>
                <a:srgbClr val="434343"/>
              </a:solidFill>
              <a:ea typeface="Verdana" panose="020B0604030504040204" pitchFamily="34" charset="0"/>
              <a:cs typeface="Verdana" panose="020B0604030504040204" pitchFamily="34" charset="0"/>
            </a:endParaRPr>
          </a:p>
        </p:txBody>
      </p:sp>
      <p:pic>
        <p:nvPicPr>
          <p:cNvPr id="7" name="Picture 6">
            <a:extLst>
              <a:ext uri="{FF2B5EF4-FFF2-40B4-BE49-F238E27FC236}">
                <a16:creationId xmlns:a16="http://schemas.microsoft.com/office/drawing/2014/main" id="{A6B45D74-D18F-1818-6491-C5371DD527F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6221352" y="1170631"/>
            <a:ext cx="5970647" cy="4287194"/>
          </a:xfrm>
          <a:prstGeom prst="rect">
            <a:avLst/>
          </a:prstGeom>
        </p:spPr>
      </p:pic>
      <p:pic>
        <p:nvPicPr>
          <p:cNvPr id="8" name="Picture 7">
            <a:extLst>
              <a:ext uri="{FF2B5EF4-FFF2-40B4-BE49-F238E27FC236}">
                <a16:creationId xmlns:a16="http://schemas.microsoft.com/office/drawing/2014/main" id="{1002A505-61A9-680D-93A2-611C61A915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0" y="806902"/>
            <a:ext cx="4070840" cy="950114"/>
          </a:xfrm>
          <a:prstGeom prst="rect">
            <a:avLst/>
          </a:prstGeom>
        </p:spPr>
      </p:pic>
    </p:spTree>
    <p:extLst>
      <p:ext uri="{BB962C8B-B14F-4D97-AF65-F5344CB8AC3E}">
        <p14:creationId xmlns:p14="http://schemas.microsoft.com/office/powerpoint/2010/main" val="1449761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F6CD67-1111-CFB1-9AF3-7F895AEA24BB}"/>
              </a:ext>
            </a:extLst>
          </p:cNvPr>
          <p:cNvSpPr txBox="1">
            <a:spLocks/>
          </p:cNvSpPr>
          <p:nvPr/>
        </p:nvSpPr>
        <p:spPr>
          <a:xfrm>
            <a:off x="145410" y="2528239"/>
            <a:ext cx="12046590" cy="2270263"/>
          </a:xfrm>
          <a:prstGeom prst="rect">
            <a:avLst/>
          </a:prstGeom>
        </p:spPr>
        <p:txBody>
          <a:bodyPr/>
          <a:lstStyle>
            <a:lvl1pPr algn="l" defTabSz="914400" rtl="0" eaLnBrk="1" latinLnBrk="0" hangingPunct="1">
              <a:lnSpc>
                <a:spcPct val="90000"/>
              </a:lnSpc>
              <a:spcBef>
                <a:spcPct val="0"/>
              </a:spcBef>
              <a:buNone/>
              <a:defRPr sz="2800" kern="1200">
                <a:solidFill>
                  <a:srgbClr val="2F84E4"/>
                </a:solidFill>
                <a:latin typeface="Calibri" panose="020B0604030500040204" pitchFamily="34" charset="0"/>
                <a:ea typeface="+mj-ea"/>
                <a:cs typeface="+mj-cs"/>
              </a:defRPr>
            </a:lvl1pPr>
          </a:lstStyle>
          <a:p>
            <a:pPr algn="ctr"/>
            <a:r>
              <a:rPr lang="en-CA" sz="3400" b="1" dirty="0">
                <a:latin typeface="F37 Ginger Pro" pitchFamily="2" charset="0"/>
              </a:rPr>
              <a:t>This work was supported by Atomic Energy of Canada Limited’s Federal Nuclear Science &amp; Technology Work Plan.</a:t>
            </a:r>
          </a:p>
          <a:p>
            <a:pPr algn="ctr"/>
            <a:endParaRPr lang="en-CA" sz="3400" dirty="0">
              <a:solidFill>
                <a:schemeClr val="tx1"/>
              </a:solidFill>
              <a:latin typeface="F37 Ginger Pro" pitchFamily="2" charset="0"/>
            </a:endParaRPr>
          </a:p>
          <a:p>
            <a:pPr algn="ctr"/>
            <a:r>
              <a:rPr lang="en-CA" sz="2400" dirty="0">
                <a:solidFill>
                  <a:schemeClr val="tx1"/>
                </a:solidFill>
                <a:latin typeface="F37 Ginger Pro" pitchFamily="2" charset="0"/>
              </a:rPr>
              <a:t>Questions?</a:t>
            </a:r>
            <a:endParaRPr lang="en-US" sz="2400" dirty="0">
              <a:solidFill>
                <a:schemeClr val="tx1"/>
              </a:solidFill>
              <a:latin typeface="F37 Ginger Pro" pitchFamily="2" charset="0"/>
            </a:endParaRPr>
          </a:p>
        </p:txBody>
      </p:sp>
    </p:spTree>
    <p:extLst>
      <p:ext uri="{BB962C8B-B14F-4D97-AF65-F5344CB8AC3E}">
        <p14:creationId xmlns:p14="http://schemas.microsoft.com/office/powerpoint/2010/main" val="535911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F6CD67-1111-CFB1-9AF3-7F895AEA24BB}"/>
              </a:ext>
            </a:extLst>
          </p:cNvPr>
          <p:cNvSpPr txBox="1">
            <a:spLocks/>
          </p:cNvSpPr>
          <p:nvPr/>
        </p:nvSpPr>
        <p:spPr>
          <a:xfrm>
            <a:off x="2589591" y="3310514"/>
            <a:ext cx="7012817" cy="543153"/>
          </a:xfrm>
          <a:prstGeom prst="rect">
            <a:avLst/>
          </a:prstGeom>
        </p:spPr>
        <p:txBody>
          <a:bodyPr/>
          <a:lstStyle>
            <a:lvl1pPr algn="l" defTabSz="914400" rtl="0" eaLnBrk="1" latinLnBrk="0" hangingPunct="1">
              <a:lnSpc>
                <a:spcPct val="90000"/>
              </a:lnSpc>
              <a:spcBef>
                <a:spcPct val="0"/>
              </a:spcBef>
              <a:buNone/>
              <a:defRPr sz="2800" kern="1200">
                <a:solidFill>
                  <a:srgbClr val="2F84E4"/>
                </a:solidFill>
                <a:latin typeface="Calibri" panose="020B0604030500040204" pitchFamily="34" charset="0"/>
                <a:ea typeface="+mj-ea"/>
                <a:cs typeface="+mj-cs"/>
              </a:defRPr>
            </a:lvl1pPr>
          </a:lstStyle>
          <a:p>
            <a:pPr algn="ctr"/>
            <a:r>
              <a:rPr lang="en-US" sz="3400" dirty="0">
                <a:solidFill>
                  <a:schemeClr val="tx1"/>
                </a:solidFill>
                <a:latin typeface="F37 Ginger Pro" pitchFamily="2" charset="0"/>
              </a:rPr>
              <a:t>Introduction</a:t>
            </a:r>
          </a:p>
        </p:txBody>
      </p:sp>
      <p:sp>
        <p:nvSpPr>
          <p:cNvPr id="5" name="Title 1">
            <a:extLst>
              <a:ext uri="{FF2B5EF4-FFF2-40B4-BE49-F238E27FC236}">
                <a16:creationId xmlns:a16="http://schemas.microsoft.com/office/drawing/2014/main" id="{4D9A4AC0-FD82-B5A6-BB5A-61C8535583BB}"/>
              </a:ext>
            </a:extLst>
          </p:cNvPr>
          <p:cNvSpPr txBox="1">
            <a:spLocks/>
          </p:cNvSpPr>
          <p:nvPr/>
        </p:nvSpPr>
        <p:spPr>
          <a:xfrm>
            <a:off x="4999649" y="2774575"/>
            <a:ext cx="2192703" cy="345461"/>
          </a:xfrm>
          <a:prstGeom prst="rect">
            <a:avLst/>
          </a:prstGeom>
        </p:spPr>
        <p:txBody>
          <a:bodyPr/>
          <a:lstStyle>
            <a:lvl1pPr algn="l" defTabSz="914400" rtl="0" eaLnBrk="1" latinLnBrk="0" hangingPunct="1">
              <a:lnSpc>
                <a:spcPct val="90000"/>
              </a:lnSpc>
              <a:spcBef>
                <a:spcPct val="0"/>
              </a:spcBef>
              <a:buNone/>
              <a:defRPr sz="2800" kern="1200">
                <a:solidFill>
                  <a:srgbClr val="2F84E4"/>
                </a:solidFill>
                <a:latin typeface="Calibri" panose="020B0604030500040204" pitchFamily="34" charset="0"/>
                <a:ea typeface="+mj-ea"/>
                <a:cs typeface="+mj-cs"/>
              </a:defRPr>
            </a:lvl1pPr>
          </a:lstStyle>
          <a:p>
            <a:pPr algn="ctr"/>
            <a:r>
              <a:rPr lang="en-US" sz="1800" dirty="0">
                <a:solidFill>
                  <a:schemeClr val="tx1"/>
                </a:solidFill>
                <a:latin typeface="F37 Ginger Pro" pitchFamily="2" charset="0"/>
              </a:rPr>
              <a:t>SECTION 1</a:t>
            </a:r>
          </a:p>
        </p:txBody>
      </p:sp>
    </p:spTree>
    <p:extLst>
      <p:ext uri="{BB962C8B-B14F-4D97-AF65-F5344CB8AC3E}">
        <p14:creationId xmlns:p14="http://schemas.microsoft.com/office/powerpoint/2010/main" val="1703225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Introduction</a:t>
            </a:r>
            <a:endParaRPr lang="en-GB" b="1" i="0" dirty="0">
              <a:solidFill>
                <a:schemeClr val="bg1"/>
              </a:solidFill>
              <a:latin typeface="Arial" panose="020B0604020202020204" pitchFamily="34" charset="0"/>
              <a:cs typeface="Arial" panose="020B0604020202020204" pitchFamily="34" charset="0"/>
            </a:endParaRPr>
          </a:p>
        </p:txBody>
      </p:sp>
      <p:pic>
        <p:nvPicPr>
          <p:cNvPr id="3" name="Picture 2" descr="Heatpipes">
            <a:extLst>
              <a:ext uri="{FF2B5EF4-FFF2-40B4-BE49-F238E27FC236}">
                <a16:creationId xmlns:a16="http://schemas.microsoft.com/office/drawing/2014/main" id="{13B4E793-160A-8B6E-BD73-3C9264B370F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15536" y="3870002"/>
            <a:ext cx="3860687" cy="1999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a:extLst>
              <a:ext uri="{FF2B5EF4-FFF2-40B4-BE49-F238E27FC236}">
                <a16:creationId xmlns:a16="http://schemas.microsoft.com/office/drawing/2014/main" id="{435A30A1-DBC3-34C4-972D-476AF985FDB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65882" y="1736891"/>
            <a:ext cx="4314825" cy="1800225"/>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3">
            <a:extLst>
              <a:ext uri="{FF2B5EF4-FFF2-40B4-BE49-F238E27FC236}">
                <a16:creationId xmlns:a16="http://schemas.microsoft.com/office/drawing/2014/main" id="{10043A0E-111F-C350-9205-D67774C11E90}"/>
              </a:ext>
            </a:extLst>
          </p:cNvPr>
          <p:cNvSpPr/>
          <p:nvPr/>
        </p:nvSpPr>
        <p:spPr>
          <a:xfrm rot="15086588">
            <a:off x="7277208" y="4149026"/>
            <a:ext cx="401196" cy="307006"/>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CA" dirty="0"/>
          </a:p>
        </p:txBody>
      </p:sp>
      <p:sp>
        <p:nvSpPr>
          <p:cNvPr id="7" name="Right Arrow 12">
            <a:extLst>
              <a:ext uri="{FF2B5EF4-FFF2-40B4-BE49-F238E27FC236}">
                <a16:creationId xmlns:a16="http://schemas.microsoft.com/office/drawing/2014/main" id="{42441F68-E1A9-AE83-CD55-166F2D1341C2}"/>
              </a:ext>
            </a:extLst>
          </p:cNvPr>
          <p:cNvSpPr/>
          <p:nvPr/>
        </p:nvSpPr>
        <p:spPr>
          <a:xfrm rot="15086588">
            <a:off x="7168331" y="3648890"/>
            <a:ext cx="401196" cy="307006"/>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CA" dirty="0"/>
          </a:p>
        </p:txBody>
      </p:sp>
      <p:sp>
        <p:nvSpPr>
          <p:cNvPr id="8" name="Right Arrow 19">
            <a:extLst>
              <a:ext uri="{FF2B5EF4-FFF2-40B4-BE49-F238E27FC236}">
                <a16:creationId xmlns:a16="http://schemas.microsoft.com/office/drawing/2014/main" id="{584AC035-EA8D-8E34-BA4A-0AD42FA82B6C}"/>
              </a:ext>
            </a:extLst>
          </p:cNvPr>
          <p:cNvSpPr/>
          <p:nvPr/>
        </p:nvSpPr>
        <p:spPr>
          <a:xfrm rot="15086588">
            <a:off x="10992567" y="5150045"/>
            <a:ext cx="401196" cy="30700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CA" dirty="0"/>
          </a:p>
        </p:txBody>
      </p:sp>
      <p:sp>
        <p:nvSpPr>
          <p:cNvPr id="9" name="Right Arrow 20">
            <a:extLst>
              <a:ext uri="{FF2B5EF4-FFF2-40B4-BE49-F238E27FC236}">
                <a16:creationId xmlns:a16="http://schemas.microsoft.com/office/drawing/2014/main" id="{B96791F9-32D2-C2C9-E0D0-75B679DE49A1}"/>
              </a:ext>
            </a:extLst>
          </p:cNvPr>
          <p:cNvSpPr/>
          <p:nvPr/>
        </p:nvSpPr>
        <p:spPr>
          <a:xfrm rot="15086588">
            <a:off x="10602814" y="5259780"/>
            <a:ext cx="401196" cy="30700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CA" dirty="0"/>
          </a:p>
        </p:txBody>
      </p:sp>
      <p:sp>
        <p:nvSpPr>
          <p:cNvPr id="10" name="Right Arrow 21">
            <a:extLst>
              <a:ext uri="{FF2B5EF4-FFF2-40B4-BE49-F238E27FC236}">
                <a16:creationId xmlns:a16="http://schemas.microsoft.com/office/drawing/2014/main" id="{0D4E5AF9-DBC3-9DE0-1F98-9974E83E3ECC}"/>
              </a:ext>
            </a:extLst>
          </p:cNvPr>
          <p:cNvSpPr/>
          <p:nvPr/>
        </p:nvSpPr>
        <p:spPr>
          <a:xfrm rot="15086588">
            <a:off x="8546913" y="1473417"/>
            <a:ext cx="401196" cy="307006"/>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CA" dirty="0"/>
          </a:p>
        </p:txBody>
      </p:sp>
      <p:sp>
        <p:nvSpPr>
          <p:cNvPr id="11" name="Right Arrow 22">
            <a:extLst>
              <a:ext uri="{FF2B5EF4-FFF2-40B4-BE49-F238E27FC236}">
                <a16:creationId xmlns:a16="http://schemas.microsoft.com/office/drawing/2014/main" id="{7E4B93A9-D2E8-58B6-E395-B8A9995639AF}"/>
              </a:ext>
            </a:extLst>
          </p:cNvPr>
          <p:cNvSpPr/>
          <p:nvPr/>
        </p:nvSpPr>
        <p:spPr>
          <a:xfrm rot="15086588">
            <a:off x="8965637" y="1472921"/>
            <a:ext cx="401196" cy="307006"/>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CA" dirty="0"/>
          </a:p>
        </p:txBody>
      </p:sp>
      <p:sp>
        <p:nvSpPr>
          <p:cNvPr id="12" name="Right Arrow 23">
            <a:extLst>
              <a:ext uri="{FF2B5EF4-FFF2-40B4-BE49-F238E27FC236}">
                <a16:creationId xmlns:a16="http://schemas.microsoft.com/office/drawing/2014/main" id="{5CEFAE30-4647-91B8-37CD-AC576E7FEDC9}"/>
              </a:ext>
            </a:extLst>
          </p:cNvPr>
          <p:cNvSpPr/>
          <p:nvPr/>
        </p:nvSpPr>
        <p:spPr>
          <a:xfrm rot="15086588">
            <a:off x="6935901" y="4277563"/>
            <a:ext cx="401196" cy="307006"/>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CA" dirty="0"/>
          </a:p>
        </p:txBody>
      </p:sp>
      <p:sp>
        <p:nvSpPr>
          <p:cNvPr id="13" name="Right Arrow 26">
            <a:extLst>
              <a:ext uri="{FF2B5EF4-FFF2-40B4-BE49-F238E27FC236}">
                <a16:creationId xmlns:a16="http://schemas.microsoft.com/office/drawing/2014/main" id="{C5815099-4B64-58BE-44AC-E577FEE58E6E}"/>
              </a:ext>
            </a:extLst>
          </p:cNvPr>
          <p:cNvSpPr/>
          <p:nvPr/>
        </p:nvSpPr>
        <p:spPr>
          <a:xfrm rot="15086588">
            <a:off x="6775147" y="3748327"/>
            <a:ext cx="401196" cy="307006"/>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CA" dirty="0"/>
          </a:p>
        </p:txBody>
      </p:sp>
      <p:sp>
        <p:nvSpPr>
          <p:cNvPr id="14" name="Rectangle 13">
            <a:extLst>
              <a:ext uri="{FF2B5EF4-FFF2-40B4-BE49-F238E27FC236}">
                <a16:creationId xmlns:a16="http://schemas.microsoft.com/office/drawing/2014/main" id="{6B6ADD49-F74F-A745-886D-79BF5F30EEA1}"/>
              </a:ext>
            </a:extLst>
          </p:cNvPr>
          <p:cNvSpPr/>
          <p:nvPr/>
        </p:nvSpPr>
        <p:spPr>
          <a:xfrm>
            <a:off x="8709139" y="3802393"/>
            <a:ext cx="1236236" cy="341632"/>
          </a:xfrm>
          <a:prstGeom prst="rect">
            <a:avLst/>
          </a:prstGeom>
        </p:spPr>
        <p:txBody>
          <a:bodyPr vert="horz" wrap="non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ct val="0"/>
              </a:spcBef>
            </a:pPr>
            <a:r>
              <a:rPr lang="en-US" b="1" dirty="0">
                <a:latin typeface="Arial" panose="020B0604020202020204" pitchFamily="34" charset="0"/>
                <a:ea typeface="+mj-ea"/>
                <a:cs typeface="Arial" panose="020B0604020202020204" pitchFamily="34" charset="0"/>
              </a:rPr>
              <a:t>Heat Pipe</a:t>
            </a:r>
          </a:p>
        </p:txBody>
      </p:sp>
      <p:sp>
        <p:nvSpPr>
          <p:cNvPr id="15" name="Rectangle 14">
            <a:extLst>
              <a:ext uri="{FF2B5EF4-FFF2-40B4-BE49-F238E27FC236}">
                <a16:creationId xmlns:a16="http://schemas.microsoft.com/office/drawing/2014/main" id="{C597085F-305E-6F7E-C545-34BD3EB2D23A}"/>
              </a:ext>
            </a:extLst>
          </p:cNvPr>
          <p:cNvSpPr/>
          <p:nvPr/>
        </p:nvSpPr>
        <p:spPr>
          <a:xfrm>
            <a:off x="10616461" y="5620346"/>
            <a:ext cx="1107996" cy="590931"/>
          </a:xfrm>
          <a:prstGeom prst="rect">
            <a:avLst/>
          </a:prstGeom>
        </p:spPr>
        <p:txBody>
          <a:bodyPr vert="horz" wrap="non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ct val="0"/>
              </a:spcBef>
            </a:pPr>
            <a:r>
              <a:rPr lang="en-US" b="1" dirty="0">
                <a:solidFill>
                  <a:schemeClr val="accent2"/>
                </a:solidFill>
                <a:latin typeface="Arial" panose="020B0604020202020204" pitchFamily="34" charset="0"/>
                <a:ea typeface="+mj-ea"/>
                <a:cs typeface="Arial" panose="020B0604020202020204" pitchFamily="34" charset="0"/>
              </a:rPr>
              <a:t>Reactor </a:t>
            </a:r>
            <a:br>
              <a:rPr lang="en-US" b="1" dirty="0">
                <a:solidFill>
                  <a:schemeClr val="accent2"/>
                </a:solidFill>
                <a:latin typeface="Arial" panose="020B0604020202020204" pitchFamily="34" charset="0"/>
                <a:ea typeface="+mj-ea"/>
                <a:cs typeface="Arial" panose="020B0604020202020204" pitchFamily="34" charset="0"/>
              </a:rPr>
            </a:br>
            <a:r>
              <a:rPr lang="en-US" b="1" dirty="0">
                <a:solidFill>
                  <a:schemeClr val="accent2"/>
                </a:solidFill>
                <a:latin typeface="Arial" panose="020B0604020202020204" pitchFamily="34" charset="0"/>
                <a:ea typeface="+mj-ea"/>
                <a:cs typeface="Arial" panose="020B0604020202020204" pitchFamily="34" charset="0"/>
              </a:rPr>
              <a:t>Core</a:t>
            </a:r>
          </a:p>
        </p:txBody>
      </p:sp>
      <p:sp>
        <p:nvSpPr>
          <p:cNvPr id="16" name="Rectangle 15">
            <a:extLst>
              <a:ext uri="{FF2B5EF4-FFF2-40B4-BE49-F238E27FC236}">
                <a16:creationId xmlns:a16="http://schemas.microsoft.com/office/drawing/2014/main" id="{AC33C03D-D7F1-2E95-05E0-744E77B4277E}"/>
              </a:ext>
            </a:extLst>
          </p:cNvPr>
          <p:cNvSpPr/>
          <p:nvPr/>
        </p:nvSpPr>
        <p:spPr>
          <a:xfrm>
            <a:off x="5876925" y="1608354"/>
            <a:ext cx="2428871" cy="590931"/>
          </a:xfrm>
          <a:prstGeom prst="rect">
            <a:avLst/>
          </a:prstGeom>
        </p:spPr>
        <p:txBody>
          <a:bodyPr vert="horz" wrap="none" lIns="91440" tIns="45720" rIns="91440" bIns="4572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Bef>
                <a:spcPct val="0"/>
              </a:spcBef>
            </a:pPr>
            <a:r>
              <a:rPr lang="en-US" b="1" dirty="0">
                <a:latin typeface="Arial" panose="020B0604020202020204" pitchFamily="34" charset="0"/>
                <a:ea typeface="+mj-ea"/>
                <a:cs typeface="Arial" panose="020B0604020202020204" pitchFamily="34" charset="0"/>
              </a:rPr>
              <a:t>Generator Device</a:t>
            </a:r>
          </a:p>
          <a:p>
            <a:pPr>
              <a:lnSpc>
                <a:spcPct val="90000"/>
              </a:lnSpc>
              <a:spcBef>
                <a:spcPct val="0"/>
              </a:spcBef>
            </a:pPr>
            <a:r>
              <a:rPr lang="en-US" b="1" dirty="0">
                <a:latin typeface="Arial" panose="020B0604020202020204" pitchFamily="34" charset="0"/>
                <a:ea typeface="+mj-ea"/>
                <a:cs typeface="Arial" panose="020B0604020202020204" pitchFamily="34" charset="0"/>
              </a:rPr>
              <a:t>(e.g. Stirling Engine)</a:t>
            </a:r>
          </a:p>
        </p:txBody>
      </p:sp>
      <p:sp>
        <p:nvSpPr>
          <p:cNvPr id="17" name="TextBox 16">
            <a:extLst>
              <a:ext uri="{FF2B5EF4-FFF2-40B4-BE49-F238E27FC236}">
                <a16:creationId xmlns:a16="http://schemas.microsoft.com/office/drawing/2014/main" id="{83F18490-6C6A-29FC-31AA-D38CDE6421FD}"/>
              </a:ext>
            </a:extLst>
          </p:cNvPr>
          <p:cNvSpPr txBox="1"/>
          <p:nvPr/>
        </p:nvSpPr>
        <p:spPr>
          <a:xfrm>
            <a:off x="622212" y="1512244"/>
            <a:ext cx="4923483" cy="1846659"/>
          </a:xfrm>
          <a:prstGeom prst="rect">
            <a:avLst/>
          </a:prstGeom>
          <a:noFill/>
        </p:spPr>
        <p:txBody>
          <a:bodyPr wrap="square" rtlCol="0">
            <a:spAutoFit/>
          </a:bodyPr>
          <a:lstStyle/>
          <a:p>
            <a:r>
              <a:rPr lang="en-CA" sz="2000" b="1" dirty="0">
                <a:solidFill>
                  <a:srgbClr val="2F84E4"/>
                </a:solidFill>
                <a:latin typeface="F37 Ginger Pro" panose="020B0604020202020204" charset="0"/>
              </a:rPr>
              <a:t>Heat pipes are a passive heat transport device:</a:t>
            </a:r>
          </a:p>
          <a:p>
            <a:endParaRPr lang="en-CA" sz="2000" b="1" dirty="0">
              <a:solidFill>
                <a:srgbClr val="2F84E4"/>
              </a:solidFill>
              <a:latin typeface="F37 Ginger Pro" panose="020B0604020202020204" charset="0"/>
            </a:endParaRPr>
          </a:p>
          <a:p>
            <a:pPr marL="342900" indent="-342900">
              <a:buFont typeface="Arial" panose="020B0604020202020204" pitchFamily="34" charset="0"/>
              <a:buChar char="•"/>
            </a:pPr>
            <a:r>
              <a:rPr lang="en-CA" dirty="0"/>
              <a:t>Simplified design</a:t>
            </a:r>
          </a:p>
          <a:p>
            <a:pPr marL="342900" indent="-342900">
              <a:buFont typeface="Arial" panose="020B0604020202020204" pitchFamily="34" charset="0"/>
              <a:buChar char="•"/>
            </a:pPr>
            <a:r>
              <a:rPr lang="en-CA" dirty="0"/>
              <a:t>No moving parts*</a:t>
            </a:r>
          </a:p>
          <a:p>
            <a:pPr marL="342900" indent="-342900">
              <a:buFont typeface="Arial" panose="020B0604020202020204" pitchFamily="34" charset="0"/>
              <a:buChar char="•"/>
            </a:pPr>
            <a:r>
              <a:rPr lang="en-CA" dirty="0"/>
              <a:t>Self-regulating</a:t>
            </a:r>
          </a:p>
        </p:txBody>
      </p:sp>
      <p:grpSp>
        <p:nvGrpSpPr>
          <p:cNvPr id="24" name="Group 23">
            <a:extLst>
              <a:ext uri="{FF2B5EF4-FFF2-40B4-BE49-F238E27FC236}">
                <a16:creationId xmlns:a16="http://schemas.microsoft.com/office/drawing/2014/main" id="{0A24EBC8-DA1A-8C92-B15D-204C51B09C18}"/>
              </a:ext>
            </a:extLst>
          </p:cNvPr>
          <p:cNvGrpSpPr/>
          <p:nvPr/>
        </p:nvGrpSpPr>
        <p:grpSpPr>
          <a:xfrm>
            <a:off x="591209" y="3662809"/>
            <a:ext cx="5233174" cy="1814108"/>
            <a:chOff x="570249" y="3563372"/>
            <a:chExt cx="5233174" cy="1814108"/>
          </a:xfrm>
        </p:grpSpPr>
        <p:sp>
          <p:nvSpPr>
            <p:cNvPr id="22" name="Rectangle 21">
              <a:extLst>
                <a:ext uri="{FF2B5EF4-FFF2-40B4-BE49-F238E27FC236}">
                  <a16:creationId xmlns:a16="http://schemas.microsoft.com/office/drawing/2014/main" id="{A92D62F5-C1EE-95E9-744C-0BC00979D9E1}"/>
                </a:ext>
              </a:extLst>
            </p:cNvPr>
            <p:cNvSpPr/>
            <p:nvPr/>
          </p:nvSpPr>
          <p:spPr>
            <a:xfrm>
              <a:off x="583562" y="3563372"/>
              <a:ext cx="5219861" cy="1814108"/>
            </a:xfrm>
            <a:prstGeom prst="rect">
              <a:avLst/>
            </a:prstGeom>
            <a:solidFill>
              <a:srgbClr val="F79646">
                <a:lumMod val="40000"/>
                <a:lumOff val="60000"/>
                <a:alpha val="40000"/>
              </a:srgbClr>
            </a:solidFill>
            <a:ln w="25400"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E8E91440-613C-619A-17A9-D98B8D485AC1}"/>
                </a:ext>
              </a:extLst>
            </p:cNvPr>
            <p:cNvSpPr txBox="1"/>
            <p:nvPr/>
          </p:nvSpPr>
          <p:spPr>
            <a:xfrm>
              <a:off x="596608" y="3612364"/>
              <a:ext cx="5142558" cy="584775"/>
            </a:xfrm>
            <a:prstGeom prst="rect">
              <a:avLst/>
            </a:prstGeom>
            <a:noFill/>
          </p:spPr>
          <p:txBody>
            <a:bodyPr wrap="square">
              <a:spAutoFit/>
            </a:bodyPr>
            <a:lstStyle/>
            <a:p>
              <a:r>
                <a:rPr lang="en-CA" sz="1600" b="1" dirty="0">
                  <a:latin typeface="F37 Ginger Pro" panose="020B0604020202020204" charset="0"/>
                </a:rPr>
                <a:t>Water heat pipes are widely used in industry for low temperature applications (less than 300 </a:t>
              </a:r>
              <a:r>
                <a:rPr lang="en-CA" sz="1600" b="1" dirty="0">
                  <a:latin typeface="Calibri" panose="020F0502020204030204" pitchFamily="34" charset="0"/>
                  <a:cs typeface="Calibri" panose="020F0502020204030204" pitchFamily="34" charset="0"/>
                </a:rPr>
                <a:t>°</a:t>
              </a:r>
              <a:r>
                <a:rPr lang="en-CA" sz="1600" b="1" dirty="0">
                  <a:latin typeface="F37 Ginger Pro" panose="020B0604020202020204" charset="0"/>
                </a:rPr>
                <a:t>C)</a:t>
              </a:r>
              <a:r>
                <a:rPr lang="en-CA" sz="1600" b="1" baseline="30000" dirty="0">
                  <a:latin typeface="F37 Ginger Pro" panose="020B0604020202020204" charset="0"/>
                </a:rPr>
                <a:t>1</a:t>
              </a:r>
              <a:r>
                <a:rPr lang="en-CA" sz="1600" b="1" dirty="0">
                  <a:latin typeface="F37 Ginger Pro" panose="020B0604020202020204" charset="0"/>
                </a:rPr>
                <a:t>.</a:t>
              </a:r>
            </a:p>
          </p:txBody>
        </p:sp>
        <p:sp>
          <p:nvSpPr>
            <p:cNvPr id="20" name="TextBox 19">
              <a:extLst>
                <a:ext uri="{FF2B5EF4-FFF2-40B4-BE49-F238E27FC236}">
                  <a16:creationId xmlns:a16="http://schemas.microsoft.com/office/drawing/2014/main" id="{FCC999F3-2FD6-9E6C-1293-6EEE3AFC102E}"/>
                </a:ext>
              </a:extLst>
            </p:cNvPr>
            <p:cNvSpPr txBox="1"/>
            <p:nvPr/>
          </p:nvSpPr>
          <p:spPr>
            <a:xfrm>
              <a:off x="570249" y="4416097"/>
              <a:ext cx="5142558" cy="830997"/>
            </a:xfrm>
            <a:prstGeom prst="rect">
              <a:avLst/>
            </a:prstGeom>
            <a:noFill/>
          </p:spPr>
          <p:txBody>
            <a:bodyPr wrap="square">
              <a:spAutoFit/>
            </a:bodyPr>
            <a:lstStyle/>
            <a:p>
              <a:r>
                <a:rPr lang="en-CA" sz="1600" b="1" dirty="0">
                  <a:latin typeface="Calibri" panose="020F0502020204030204" pitchFamily="34" charset="0"/>
                  <a:cs typeface="Calibri" panose="020F0502020204030204" pitchFamily="34" charset="0"/>
                </a:rPr>
                <a:t>Alkali metal heat pipes such as sodium or potassium are adequate </a:t>
              </a:r>
              <a:r>
                <a:rPr lang="en-CA" sz="1600" b="1" dirty="0">
                  <a:latin typeface="F37 Ginger Pro" panose="020B0604020202020204" charset="0"/>
                </a:rPr>
                <a:t>for higher temperatures (above 500 </a:t>
              </a:r>
              <a:r>
                <a:rPr lang="en-CA" sz="1600" b="1" dirty="0">
                  <a:latin typeface="Calibri" panose="020F0502020204030204" pitchFamily="34" charset="0"/>
                  <a:cs typeface="Calibri" panose="020F0502020204030204" pitchFamily="34" charset="0"/>
                </a:rPr>
                <a:t>°C)</a:t>
              </a:r>
              <a:r>
                <a:rPr lang="en-CA" sz="1600" b="1" baseline="30000" dirty="0">
                  <a:latin typeface="Calibri" panose="020F0502020204030204" pitchFamily="34" charset="0"/>
                  <a:cs typeface="Calibri" panose="020F0502020204030204" pitchFamily="34" charset="0"/>
                </a:rPr>
                <a:t>1</a:t>
              </a:r>
              <a:r>
                <a:rPr lang="en-CA" sz="1600" b="1" dirty="0">
                  <a:latin typeface="Calibri" panose="020F0502020204030204" pitchFamily="34" charset="0"/>
                  <a:cs typeface="Calibri" panose="020F0502020204030204" pitchFamily="34" charset="0"/>
                </a:rPr>
                <a:t> and provide a high heat transport capability.</a:t>
              </a:r>
              <a:endParaRPr lang="en-CA" sz="1600" b="1" dirty="0">
                <a:latin typeface="F37 Ginger Pro" panose="020B0604020202020204" charset="0"/>
              </a:endParaRPr>
            </a:p>
          </p:txBody>
        </p:sp>
      </p:grpSp>
      <p:sp>
        <p:nvSpPr>
          <p:cNvPr id="2" name="TextBox 1">
            <a:extLst>
              <a:ext uri="{FF2B5EF4-FFF2-40B4-BE49-F238E27FC236}">
                <a16:creationId xmlns:a16="http://schemas.microsoft.com/office/drawing/2014/main" id="{D4C0B2B3-95EC-AE86-0F50-221B7A66A32A}"/>
              </a:ext>
            </a:extLst>
          </p:cNvPr>
          <p:cNvSpPr txBox="1"/>
          <p:nvPr/>
        </p:nvSpPr>
        <p:spPr>
          <a:xfrm>
            <a:off x="6975745" y="6124396"/>
            <a:ext cx="4441372" cy="430887"/>
          </a:xfrm>
          <a:prstGeom prst="rect">
            <a:avLst/>
          </a:prstGeom>
          <a:noFill/>
        </p:spPr>
        <p:txBody>
          <a:bodyPr wrap="square" rtlCol="0">
            <a:spAutoFit/>
          </a:bodyPr>
          <a:lstStyle/>
          <a:p>
            <a:r>
              <a:rPr lang="en-CA" sz="1050" dirty="0"/>
              <a:t>Zohuri, B., &amp; Zohuri, B. (2019). Basic Principles of Heat Pipes and History. Heat Pipe Applications in Fission Driven Nuclear Power Plants, 161-202.</a:t>
            </a:r>
          </a:p>
        </p:txBody>
      </p:sp>
      <p:sp>
        <p:nvSpPr>
          <p:cNvPr id="19" name="TextBox 18">
            <a:extLst>
              <a:ext uri="{FF2B5EF4-FFF2-40B4-BE49-F238E27FC236}">
                <a16:creationId xmlns:a16="http://schemas.microsoft.com/office/drawing/2014/main" id="{C0A0DEDB-2A11-E4D2-6129-07F026462380}"/>
              </a:ext>
            </a:extLst>
          </p:cNvPr>
          <p:cNvSpPr txBox="1"/>
          <p:nvPr/>
        </p:nvSpPr>
        <p:spPr>
          <a:xfrm>
            <a:off x="7578291" y="3483758"/>
            <a:ext cx="3577417" cy="261610"/>
          </a:xfrm>
          <a:prstGeom prst="rect">
            <a:avLst/>
          </a:prstGeom>
          <a:noFill/>
        </p:spPr>
        <p:txBody>
          <a:bodyPr wrap="square" rtlCol="0">
            <a:spAutoFit/>
          </a:bodyPr>
          <a:lstStyle/>
          <a:p>
            <a:r>
              <a:rPr lang="en-CA" sz="1050" dirty="0"/>
              <a:t>https://en.wikipedia.org/wiki/File:Beta_stirling_animation.gif</a:t>
            </a:r>
          </a:p>
        </p:txBody>
      </p:sp>
      <p:sp>
        <p:nvSpPr>
          <p:cNvPr id="23" name="TextBox 22">
            <a:extLst>
              <a:ext uri="{FF2B5EF4-FFF2-40B4-BE49-F238E27FC236}">
                <a16:creationId xmlns:a16="http://schemas.microsoft.com/office/drawing/2014/main" id="{EF6DED72-EFDA-E46A-0A14-C5C6E160B46F}"/>
              </a:ext>
            </a:extLst>
          </p:cNvPr>
          <p:cNvSpPr txBox="1"/>
          <p:nvPr/>
        </p:nvSpPr>
        <p:spPr>
          <a:xfrm>
            <a:off x="591209" y="5635536"/>
            <a:ext cx="6163846" cy="253916"/>
          </a:xfrm>
          <a:prstGeom prst="rect">
            <a:avLst/>
          </a:prstGeom>
          <a:noFill/>
        </p:spPr>
        <p:txBody>
          <a:bodyPr wrap="square">
            <a:spAutoFit/>
          </a:bodyPr>
          <a:lstStyle/>
          <a:p>
            <a:r>
              <a:rPr lang="en-CA" sz="1050" dirty="0"/>
              <a:t>[1] Peterson, G. (1994). An introduction to heat pipe modeling, testing and applications, John Wiley and Sons.</a:t>
            </a:r>
          </a:p>
        </p:txBody>
      </p:sp>
    </p:spTree>
    <p:extLst>
      <p:ext uri="{BB962C8B-B14F-4D97-AF65-F5344CB8AC3E}">
        <p14:creationId xmlns:p14="http://schemas.microsoft.com/office/powerpoint/2010/main" val="1434716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0" dirty="0">
                <a:solidFill>
                  <a:schemeClr val="bg1"/>
                </a:solidFill>
                <a:latin typeface="Arial" panose="020B0604020202020204" pitchFamily="34" charset="0"/>
                <a:cs typeface="Arial" panose="020B0604020202020204" pitchFamily="34" charset="0"/>
              </a:rPr>
              <a:t>Introduction</a:t>
            </a:r>
            <a:endParaRPr lang="en-GB" b="1" i="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FD9B021-100B-FA33-4A27-1FF9499AF946}"/>
              </a:ext>
            </a:extLst>
          </p:cNvPr>
          <p:cNvPicPr>
            <a:picLocks noChangeAspect="1"/>
          </p:cNvPicPr>
          <p:nvPr/>
        </p:nvPicPr>
        <p:blipFill>
          <a:blip r:embed="rId2"/>
          <a:stretch>
            <a:fillRect/>
          </a:stretch>
        </p:blipFill>
        <p:spPr>
          <a:xfrm>
            <a:off x="215501" y="2134644"/>
            <a:ext cx="6860381" cy="3103941"/>
          </a:xfrm>
          <a:prstGeom prst="rect">
            <a:avLst/>
          </a:prstGeom>
        </p:spPr>
      </p:pic>
      <p:sp>
        <p:nvSpPr>
          <p:cNvPr id="9" name="TextBox 8">
            <a:extLst>
              <a:ext uri="{FF2B5EF4-FFF2-40B4-BE49-F238E27FC236}">
                <a16:creationId xmlns:a16="http://schemas.microsoft.com/office/drawing/2014/main" id="{081291BF-4508-77B7-31FC-9F833CCA3C8C}"/>
              </a:ext>
            </a:extLst>
          </p:cNvPr>
          <p:cNvSpPr txBox="1"/>
          <p:nvPr/>
        </p:nvSpPr>
        <p:spPr>
          <a:xfrm>
            <a:off x="352424" y="5177818"/>
            <a:ext cx="6860381" cy="276999"/>
          </a:xfrm>
          <a:prstGeom prst="rect">
            <a:avLst/>
          </a:prstGeom>
          <a:noFill/>
        </p:spPr>
        <p:txBody>
          <a:bodyPr wrap="square">
            <a:spAutoFit/>
          </a:bodyPr>
          <a:lstStyle/>
          <a:p>
            <a:r>
              <a:rPr lang="en-CA" sz="1200" dirty="0"/>
              <a:t>https://westinghousenuclear.com/energy-systems/evinci-microreactor</a:t>
            </a:r>
          </a:p>
        </p:txBody>
      </p:sp>
      <p:sp>
        <p:nvSpPr>
          <p:cNvPr id="10" name="TextBox 9">
            <a:extLst>
              <a:ext uri="{FF2B5EF4-FFF2-40B4-BE49-F238E27FC236}">
                <a16:creationId xmlns:a16="http://schemas.microsoft.com/office/drawing/2014/main" id="{F06EFE04-5BEC-26D4-6D30-3F306255A81D}"/>
              </a:ext>
            </a:extLst>
          </p:cNvPr>
          <p:cNvSpPr txBox="1"/>
          <p:nvPr/>
        </p:nvSpPr>
        <p:spPr>
          <a:xfrm>
            <a:off x="7212805" y="1677796"/>
            <a:ext cx="4763694" cy="2154436"/>
          </a:xfrm>
          <a:prstGeom prst="rect">
            <a:avLst/>
          </a:prstGeom>
          <a:noFill/>
        </p:spPr>
        <p:txBody>
          <a:bodyPr wrap="square" rtlCol="0">
            <a:spAutoFit/>
          </a:bodyPr>
          <a:lstStyle/>
          <a:p>
            <a:r>
              <a:rPr lang="en-CA" sz="2000" b="1" dirty="0">
                <a:solidFill>
                  <a:srgbClr val="2F84E4"/>
                </a:solidFill>
                <a:latin typeface="F37 Ginger Pro" panose="020B0604020202020204" charset="0"/>
              </a:rPr>
              <a:t>Heat pipe reactor concepts in the Canadian Nuclear Landscape:</a:t>
            </a:r>
          </a:p>
          <a:p>
            <a:endParaRPr lang="en-CA" sz="2000" dirty="0"/>
          </a:p>
          <a:p>
            <a:pPr marL="342900" indent="-342900">
              <a:buFont typeface="Arial" panose="020B0604020202020204" pitchFamily="34" charset="0"/>
              <a:buChar char="•"/>
            </a:pPr>
            <a:r>
              <a:rPr lang="en-CA" b="1" dirty="0"/>
              <a:t>Westinghouse – eVinci </a:t>
            </a:r>
          </a:p>
          <a:p>
            <a:pPr marL="342900" indent="-342900">
              <a:buFont typeface="Arial" panose="020B0604020202020204" pitchFamily="34" charset="0"/>
              <a:buChar char="•"/>
            </a:pPr>
            <a:r>
              <a:rPr lang="en-CA" dirty="0"/>
              <a:t>Dunedin – Canadian Nuclear battery</a:t>
            </a:r>
          </a:p>
          <a:p>
            <a:pPr marL="342900" indent="-342900">
              <a:buFont typeface="Arial" panose="020B0604020202020204" pitchFamily="34" charset="0"/>
              <a:buChar char="•"/>
            </a:pPr>
            <a:r>
              <a:rPr lang="en-CA" dirty="0"/>
              <a:t>AECL Nuclear Battery (1980s)</a:t>
            </a:r>
          </a:p>
          <a:p>
            <a:pPr marL="342900" indent="-342900">
              <a:buFont typeface="Arial" panose="020B0604020202020204" pitchFamily="34" charset="0"/>
              <a:buChar char="•"/>
            </a:pPr>
            <a:endParaRPr lang="en-CA" sz="2000" dirty="0"/>
          </a:p>
        </p:txBody>
      </p:sp>
      <p:sp>
        <p:nvSpPr>
          <p:cNvPr id="11" name="TextBox 10">
            <a:extLst>
              <a:ext uri="{FF2B5EF4-FFF2-40B4-BE49-F238E27FC236}">
                <a16:creationId xmlns:a16="http://schemas.microsoft.com/office/drawing/2014/main" id="{AFFBDB5C-B439-7675-2EBE-B3A6D771328B}"/>
              </a:ext>
            </a:extLst>
          </p:cNvPr>
          <p:cNvSpPr txBox="1"/>
          <p:nvPr/>
        </p:nvSpPr>
        <p:spPr>
          <a:xfrm>
            <a:off x="7212805" y="3616788"/>
            <a:ext cx="4763694" cy="2123658"/>
          </a:xfrm>
          <a:prstGeom prst="rect">
            <a:avLst/>
          </a:prstGeom>
          <a:noFill/>
        </p:spPr>
        <p:txBody>
          <a:bodyPr wrap="square" rtlCol="0">
            <a:spAutoFit/>
          </a:bodyPr>
          <a:lstStyle/>
          <a:p>
            <a:r>
              <a:rPr lang="en-CA" sz="2000" b="1" dirty="0">
                <a:solidFill>
                  <a:srgbClr val="2F84E4"/>
                </a:solidFill>
                <a:latin typeface="F37 Ginger Pro" panose="020B0604020202020204" charset="0"/>
              </a:rPr>
              <a:t>Other example concepts in the US</a:t>
            </a:r>
            <a:r>
              <a:rPr lang="en-CA" sz="2000" b="1" baseline="30000" dirty="0">
                <a:solidFill>
                  <a:srgbClr val="2F84E4"/>
                </a:solidFill>
                <a:latin typeface="F37 Ginger Pro" panose="020B0604020202020204" charset="0"/>
              </a:rPr>
              <a:t>2</a:t>
            </a:r>
            <a:r>
              <a:rPr lang="en-CA" sz="2000" b="1" dirty="0">
                <a:solidFill>
                  <a:srgbClr val="2F84E4"/>
                </a:solidFill>
                <a:latin typeface="F37 Ginger Pro" panose="020B0604020202020204" charset="0"/>
              </a:rPr>
              <a:t>:</a:t>
            </a:r>
          </a:p>
          <a:p>
            <a:endParaRPr lang="en-CA" sz="2000" dirty="0"/>
          </a:p>
          <a:p>
            <a:pPr marL="342900" indent="-342900">
              <a:buFont typeface="Arial" panose="020B0604020202020204" pitchFamily="34" charset="0"/>
              <a:buChar char="•"/>
            </a:pPr>
            <a:r>
              <a:rPr lang="en-CA" dirty="0"/>
              <a:t>Micro Nuclear, LLC – Micro Scale Nuclear Battery</a:t>
            </a:r>
          </a:p>
          <a:p>
            <a:pPr marL="342900" indent="-342900">
              <a:buFont typeface="Arial" panose="020B0604020202020204" pitchFamily="34" charset="0"/>
              <a:buChar char="•"/>
            </a:pPr>
            <a:r>
              <a:rPr lang="en-CA" dirty="0"/>
              <a:t>NuScale Power – NuScale Microreactor</a:t>
            </a:r>
          </a:p>
          <a:p>
            <a:pPr marL="342900" indent="-342900">
              <a:buFont typeface="Arial" panose="020B0604020202020204" pitchFamily="34" charset="0"/>
              <a:buChar char="•"/>
            </a:pPr>
            <a:r>
              <a:rPr lang="en-CA" dirty="0"/>
              <a:t>Oklo – Aurora</a:t>
            </a:r>
          </a:p>
          <a:p>
            <a:pPr marL="342900" indent="-342900">
              <a:buFont typeface="Arial" panose="020B0604020202020204" pitchFamily="34" charset="0"/>
              <a:buChar char="•"/>
            </a:pPr>
            <a:endParaRPr lang="en-CA" sz="2000" dirty="0"/>
          </a:p>
        </p:txBody>
      </p:sp>
      <p:sp>
        <p:nvSpPr>
          <p:cNvPr id="16" name="TextBox 15">
            <a:extLst>
              <a:ext uri="{FF2B5EF4-FFF2-40B4-BE49-F238E27FC236}">
                <a16:creationId xmlns:a16="http://schemas.microsoft.com/office/drawing/2014/main" id="{943B6F62-86FF-1444-15E9-EFADFB09260A}"/>
              </a:ext>
            </a:extLst>
          </p:cNvPr>
          <p:cNvSpPr txBox="1"/>
          <p:nvPr/>
        </p:nvSpPr>
        <p:spPr>
          <a:xfrm>
            <a:off x="3366135" y="6219440"/>
            <a:ext cx="7949565" cy="415498"/>
          </a:xfrm>
          <a:prstGeom prst="rect">
            <a:avLst/>
          </a:prstGeom>
          <a:noFill/>
        </p:spPr>
        <p:txBody>
          <a:bodyPr wrap="square">
            <a:spAutoFit/>
          </a:bodyPr>
          <a:lstStyle/>
          <a:p>
            <a:r>
              <a:rPr lang="en-CA" sz="1000" dirty="0"/>
              <a:t>[2] Black, G., Shropshire, D., Araújo, K., &amp; van Heek, A. (2022). Prospects for Nuclear Microreactors: A Review of the Technology, Economics, and Regulatory Considerations. Nuclear Technology, 209(sup1), S1–S20</a:t>
            </a:r>
          </a:p>
        </p:txBody>
      </p:sp>
      <p:sp>
        <p:nvSpPr>
          <p:cNvPr id="19" name="TextBox 18">
            <a:extLst>
              <a:ext uri="{FF2B5EF4-FFF2-40B4-BE49-F238E27FC236}">
                <a16:creationId xmlns:a16="http://schemas.microsoft.com/office/drawing/2014/main" id="{686EE97A-391E-9F50-5951-C3CED8A222F3}"/>
              </a:ext>
            </a:extLst>
          </p:cNvPr>
          <p:cNvSpPr txBox="1"/>
          <p:nvPr/>
        </p:nvSpPr>
        <p:spPr>
          <a:xfrm>
            <a:off x="215501" y="1677796"/>
            <a:ext cx="6105524" cy="707886"/>
          </a:xfrm>
          <a:prstGeom prst="rect">
            <a:avLst/>
          </a:prstGeom>
          <a:noFill/>
        </p:spPr>
        <p:txBody>
          <a:bodyPr wrap="square">
            <a:spAutoFit/>
          </a:bodyPr>
          <a:lstStyle/>
          <a:p>
            <a:r>
              <a:rPr lang="en-CA" sz="2000" b="1" dirty="0">
                <a:solidFill>
                  <a:srgbClr val="2F84E4"/>
                </a:solidFill>
                <a:latin typeface="F37 Ginger Pro" panose="020B0604020202020204" charset="0"/>
              </a:rPr>
              <a:t>Example of a heat pipe reactor: </a:t>
            </a:r>
            <a:br>
              <a:rPr lang="en-CA" sz="2000" b="1" dirty="0">
                <a:solidFill>
                  <a:srgbClr val="2F84E4"/>
                </a:solidFill>
                <a:latin typeface="F37 Ginger Pro" panose="020B0604020202020204" charset="0"/>
              </a:rPr>
            </a:br>
            <a:r>
              <a:rPr lang="en-CA" sz="2000" b="1" dirty="0">
                <a:solidFill>
                  <a:srgbClr val="2F84E4"/>
                </a:solidFill>
                <a:latin typeface="F37 Ginger Pro" panose="020B0604020202020204" charset="0"/>
              </a:rPr>
              <a:t>Westinghouse eVinci Model</a:t>
            </a:r>
          </a:p>
        </p:txBody>
      </p:sp>
    </p:spTree>
    <p:extLst>
      <p:ext uri="{BB962C8B-B14F-4D97-AF65-F5344CB8AC3E}">
        <p14:creationId xmlns:p14="http://schemas.microsoft.com/office/powerpoint/2010/main" val="788429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F6CD67-1111-CFB1-9AF3-7F895AEA24BB}"/>
              </a:ext>
            </a:extLst>
          </p:cNvPr>
          <p:cNvSpPr txBox="1">
            <a:spLocks/>
          </p:cNvSpPr>
          <p:nvPr/>
        </p:nvSpPr>
        <p:spPr>
          <a:xfrm>
            <a:off x="2589591" y="3310514"/>
            <a:ext cx="7012817" cy="543153"/>
          </a:xfrm>
          <a:prstGeom prst="rect">
            <a:avLst/>
          </a:prstGeom>
        </p:spPr>
        <p:txBody>
          <a:bodyPr/>
          <a:lstStyle>
            <a:lvl1pPr algn="l" defTabSz="914400" rtl="0" eaLnBrk="1" latinLnBrk="0" hangingPunct="1">
              <a:lnSpc>
                <a:spcPct val="90000"/>
              </a:lnSpc>
              <a:spcBef>
                <a:spcPct val="0"/>
              </a:spcBef>
              <a:buNone/>
              <a:defRPr sz="2800" kern="1200">
                <a:solidFill>
                  <a:srgbClr val="2F84E4"/>
                </a:solidFill>
                <a:latin typeface="Calibri" panose="020B0604030500040204" pitchFamily="34" charset="0"/>
                <a:ea typeface="+mj-ea"/>
                <a:cs typeface="+mj-cs"/>
              </a:defRPr>
            </a:lvl1pPr>
          </a:lstStyle>
          <a:p>
            <a:pPr algn="ctr"/>
            <a:r>
              <a:rPr lang="en-US" sz="3400" dirty="0">
                <a:solidFill>
                  <a:schemeClr val="tx1"/>
                </a:solidFill>
                <a:latin typeface="F37 Ginger Pro" pitchFamily="2" charset="0"/>
              </a:rPr>
              <a:t>Methodology</a:t>
            </a:r>
          </a:p>
        </p:txBody>
      </p:sp>
      <p:sp>
        <p:nvSpPr>
          <p:cNvPr id="5" name="Title 1">
            <a:extLst>
              <a:ext uri="{FF2B5EF4-FFF2-40B4-BE49-F238E27FC236}">
                <a16:creationId xmlns:a16="http://schemas.microsoft.com/office/drawing/2014/main" id="{4D9A4AC0-FD82-B5A6-BB5A-61C8535583BB}"/>
              </a:ext>
            </a:extLst>
          </p:cNvPr>
          <p:cNvSpPr txBox="1">
            <a:spLocks/>
          </p:cNvSpPr>
          <p:nvPr/>
        </p:nvSpPr>
        <p:spPr>
          <a:xfrm>
            <a:off x="4999649" y="2774575"/>
            <a:ext cx="2192703" cy="345461"/>
          </a:xfrm>
          <a:prstGeom prst="rect">
            <a:avLst/>
          </a:prstGeom>
        </p:spPr>
        <p:txBody>
          <a:bodyPr/>
          <a:lstStyle>
            <a:lvl1pPr algn="l" defTabSz="914400" rtl="0" eaLnBrk="1" latinLnBrk="0" hangingPunct="1">
              <a:lnSpc>
                <a:spcPct val="90000"/>
              </a:lnSpc>
              <a:spcBef>
                <a:spcPct val="0"/>
              </a:spcBef>
              <a:buNone/>
              <a:defRPr sz="2800" kern="1200">
                <a:solidFill>
                  <a:srgbClr val="2F84E4"/>
                </a:solidFill>
                <a:latin typeface="Calibri" panose="020B0604030500040204" pitchFamily="34" charset="0"/>
                <a:ea typeface="+mj-ea"/>
                <a:cs typeface="+mj-cs"/>
              </a:defRPr>
            </a:lvl1pPr>
          </a:lstStyle>
          <a:p>
            <a:pPr algn="ctr"/>
            <a:r>
              <a:rPr lang="en-US" sz="1800" dirty="0">
                <a:solidFill>
                  <a:schemeClr val="tx1"/>
                </a:solidFill>
                <a:latin typeface="F37 Ginger Pro" pitchFamily="2" charset="0"/>
              </a:rPr>
              <a:t>SECTION 2</a:t>
            </a:r>
          </a:p>
        </p:txBody>
      </p:sp>
    </p:spTree>
    <p:extLst>
      <p:ext uri="{BB962C8B-B14F-4D97-AF65-F5344CB8AC3E}">
        <p14:creationId xmlns:p14="http://schemas.microsoft.com/office/powerpoint/2010/main" val="1390627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i="0" dirty="0">
                <a:solidFill>
                  <a:schemeClr val="bg1"/>
                </a:solidFill>
                <a:latin typeface="Arial" panose="020B0604020202020204" pitchFamily="34" charset="0"/>
                <a:cs typeface="Arial" panose="020B0604020202020204" pitchFamily="34" charset="0"/>
              </a:rPr>
              <a:t>HTFC Laboratory Systems</a:t>
            </a:r>
            <a:endParaRPr lang="en-GB" sz="3600" b="1" i="0" dirty="0">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C48DE0B-A626-1470-C2E4-23E8F24E6D62}"/>
              </a:ext>
            </a:extLst>
          </p:cNvPr>
          <p:cNvGrpSpPr/>
          <p:nvPr/>
        </p:nvGrpSpPr>
        <p:grpSpPr>
          <a:xfrm>
            <a:off x="441960" y="1355034"/>
            <a:ext cx="4187190" cy="4721916"/>
            <a:chOff x="6488408" y="952344"/>
            <a:chExt cx="3213672" cy="5032342"/>
          </a:xfrm>
        </p:grpSpPr>
        <p:pic>
          <p:nvPicPr>
            <p:cNvPr id="3" name="Picture 2">
              <a:extLst>
                <a:ext uri="{FF2B5EF4-FFF2-40B4-BE49-F238E27FC236}">
                  <a16:creationId xmlns:a16="http://schemas.microsoft.com/office/drawing/2014/main" id="{625CD741-88DB-46EF-BB31-82CE7019986C}"/>
                </a:ext>
              </a:extLst>
            </p:cNvPr>
            <p:cNvPicPr/>
            <p:nvPr/>
          </p:nvPicPr>
          <p:blipFill rotWithShape="1">
            <a:blip r:embed="rId2">
              <a:extLst>
                <a:ext uri="{28A0092B-C50C-407E-A947-70E740481C1C}">
                  <a14:useLocalDpi xmlns:a14="http://schemas.microsoft.com/office/drawing/2010/main" val="0"/>
                </a:ext>
              </a:extLst>
            </a:blip>
            <a:srcRect l="2133"/>
            <a:stretch/>
          </p:blipFill>
          <p:spPr bwMode="auto">
            <a:xfrm rot="5400000">
              <a:off x="5579073" y="1861679"/>
              <a:ext cx="5032342" cy="3213672"/>
            </a:xfrm>
            <a:prstGeom prst="rect">
              <a:avLst/>
            </a:prstGeom>
            <a:noFill/>
            <a:ln w="34925">
              <a:solidFill>
                <a:schemeClr val="accent6">
                  <a:lumMod val="60000"/>
                  <a:lumOff val="40000"/>
                </a:schemeClr>
              </a:solidFill>
            </a:ln>
            <a:extLst>
              <a:ext uri="{53640926-AAD7-44D8-BBD7-CCE9431645EC}">
                <a14:shadowObscured xmlns:a14="http://schemas.microsoft.com/office/drawing/2010/main"/>
              </a:ext>
            </a:extLst>
          </p:spPr>
          <p:style>
            <a:lnRef idx="2">
              <a:schemeClr val="accent6"/>
            </a:lnRef>
            <a:fillRef idx="1">
              <a:schemeClr val="lt1"/>
            </a:fillRef>
            <a:effectRef idx="0">
              <a:schemeClr val="accent6"/>
            </a:effectRef>
            <a:fontRef idx="minor">
              <a:schemeClr val="dk1"/>
            </a:fontRef>
          </p:style>
        </p:pic>
        <p:sp>
          <p:nvSpPr>
            <p:cNvPr id="5" name="Text Box 13">
              <a:extLst>
                <a:ext uri="{FF2B5EF4-FFF2-40B4-BE49-F238E27FC236}">
                  <a16:creationId xmlns:a16="http://schemas.microsoft.com/office/drawing/2014/main" id="{70DB663B-2EE0-117C-43A0-E528B7307295}"/>
                </a:ext>
              </a:extLst>
            </p:cNvPr>
            <p:cNvSpPr txBox="1">
              <a:spLocks noChangeArrowheads="1"/>
            </p:cNvSpPr>
            <p:nvPr/>
          </p:nvSpPr>
          <p:spPr bwMode="auto">
            <a:xfrm>
              <a:off x="7275011" y="1345177"/>
              <a:ext cx="1382612" cy="393612"/>
            </a:xfrm>
            <a:prstGeom prst="rect">
              <a:avLst/>
            </a:pr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wrap="square">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dirty="0"/>
                <a:t>Containment Cell</a:t>
              </a:r>
            </a:p>
          </p:txBody>
        </p:sp>
      </p:grpSp>
      <p:sp>
        <p:nvSpPr>
          <p:cNvPr id="6" name="TextBox 7">
            <a:extLst>
              <a:ext uri="{FF2B5EF4-FFF2-40B4-BE49-F238E27FC236}">
                <a16:creationId xmlns:a16="http://schemas.microsoft.com/office/drawing/2014/main" id="{42667074-1023-2A32-0D00-544490902BA4}"/>
              </a:ext>
            </a:extLst>
          </p:cNvPr>
          <p:cNvSpPr txBox="1"/>
          <p:nvPr/>
        </p:nvSpPr>
        <p:spPr>
          <a:xfrm>
            <a:off x="5167204" y="1186950"/>
            <a:ext cx="3208963" cy="181203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CA" sz="675" dirty="0">
              <a:solidFill>
                <a:prstClr val="black"/>
              </a:solidFill>
            </a:endParaRPr>
          </a:p>
          <a:p>
            <a:r>
              <a:rPr lang="en-CA" sz="2100" b="1" dirty="0">
                <a:solidFill>
                  <a:srgbClr val="2F84E4"/>
                </a:solidFill>
                <a:latin typeface="F37 Ginger Pro" panose="020B0604020202020204" charset="0"/>
              </a:rPr>
              <a:t>Containment Cell</a:t>
            </a:r>
          </a:p>
          <a:p>
            <a:r>
              <a:rPr lang="pt-BR" sz="2100" dirty="0"/>
              <a:t>20’ high, 30’ x 20’ wide</a:t>
            </a:r>
          </a:p>
          <a:p>
            <a:r>
              <a:rPr lang="pt-BR" sz="2100" dirty="0"/>
              <a:t>EMI protection, Bonded</a:t>
            </a:r>
          </a:p>
          <a:p>
            <a:r>
              <a:rPr lang="pt-BR" sz="2100" dirty="0"/>
              <a:t>Fire rated</a:t>
            </a:r>
          </a:p>
          <a:p>
            <a:r>
              <a:rPr lang="pt-BR" sz="2100" dirty="0"/>
              <a:t>Ventilation</a:t>
            </a:r>
          </a:p>
        </p:txBody>
      </p:sp>
      <p:pic>
        <p:nvPicPr>
          <p:cNvPr id="7" name="Picture 6">
            <a:extLst>
              <a:ext uri="{FF2B5EF4-FFF2-40B4-BE49-F238E27FC236}">
                <a16:creationId xmlns:a16="http://schemas.microsoft.com/office/drawing/2014/main" id="{C65F69B6-D40B-A117-BE03-4DF0D0D33F7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541077" y="1355034"/>
            <a:ext cx="3208963" cy="1743961"/>
          </a:xfrm>
          <a:prstGeom prst="rect">
            <a:avLst/>
          </a:prstGeom>
          <a:noFill/>
          <a:ln w="28575">
            <a:solidFill>
              <a:schemeClr val="accent6">
                <a:lumMod val="60000"/>
                <a:lumOff val="40000"/>
              </a:schemeClr>
            </a:solidFill>
          </a:ln>
        </p:spPr>
      </p:pic>
      <p:sp>
        <p:nvSpPr>
          <p:cNvPr id="10" name="TextBox 8">
            <a:extLst>
              <a:ext uri="{FF2B5EF4-FFF2-40B4-BE49-F238E27FC236}">
                <a16:creationId xmlns:a16="http://schemas.microsoft.com/office/drawing/2014/main" id="{41283B0D-7966-6360-E08C-8BAE49FC98EE}"/>
              </a:ext>
            </a:extLst>
          </p:cNvPr>
          <p:cNvSpPr txBox="1"/>
          <p:nvPr/>
        </p:nvSpPr>
        <p:spPr>
          <a:xfrm>
            <a:off x="5167204" y="5011879"/>
            <a:ext cx="3328613" cy="170816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sz="2100" b="1" dirty="0">
                <a:solidFill>
                  <a:srgbClr val="2F84E4"/>
                </a:solidFill>
                <a:latin typeface="F37 Ginger Pro" panose="020B0604020202020204" charset="0"/>
              </a:rPr>
              <a:t>High Pressure Gas</a:t>
            </a:r>
          </a:p>
          <a:p>
            <a:r>
              <a:rPr lang="en-CA" sz="2100" dirty="0"/>
              <a:t>Argon, Helium,</a:t>
            </a:r>
          </a:p>
          <a:p>
            <a:r>
              <a:rPr lang="en-CA" sz="2100" dirty="0"/>
              <a:t>Carbon-dioxide, Nitrogen</a:t>
            </a:r>
          </a:p>
          <a:p>
            <a:r>
              <a:rPr lang="en-CA" sz="2100" dirty="0"/>
              <a:t>Argon-oxygen, hydrogen</a:t>
            </a:r>
          </a:p>
          <a:p>
            <a:r>
              <a:rPr lang="en-CA" sz="2100" dirty="0"/>
              <a:t>Up to 20 MPa</a:t>
            </a:r>
          </a:p>
        </p:txBody>
      </p:sp>
      <p:sp>
        <p:nvSpPr>
          <p:cNvPr id="11" name="TextBox 7">
            <a:extLst>
              <a:ext uri="{FF2B5EF4-FFF2-40B4-BE49-F238E27FC236}">
                <a16:creationId xmlns:a16="http://schemas.microsoft.com/office/drawing/2014/main" id="{2E5BAC58-E80A-8988-60D9-42BB46F752BC}"/>
              </a:ext>
            </a:extLst>
          </p:cNvPr>
          <p:cNvSpPr txBox="1"/>
          <p:nvPr/>
        </p:nvSpPr>
        <p:spPr>
          <a:xfrm>
            <a:off x="8532666" y="2998985"/>
            <a:ext cx="3825873" cy="181203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CA" sz="675" dirty="0">
              <a:solidFill>
                <a:prstClr val="black"/>
              </a:solidFill>
            </a:endParaRPr>
          </a:p>
          <a:p>
            <a:r>
              <a:rPr lang="en-CA" sz="2100" b="1" dirty="0">
                <a:solidFill>
                  <a:srgbClr val="2F84E4"/>
                </a:solidFill>
                <a:latin typeface="F37 Ginger Pro" panose="020B0604020202020204" charset="0"/>
              </a:rPr>
              <a:t>Power Supplies</a:t>
            </a:r>
          </a:p>
          <a:p>
            <a:r>
              <a:rPr lang="en-CA" sz="2100" dirty="0"/>
              <a:t>500 kW DC</a:t>
            </a:r>
          </a:p>
          <a:p>
            <a:r>
              <a:rPr lang="en-CA" sz="2100" dirty="0"/>
              <a:t>50 kW AC</a:t>
            </a:r>
          </a:p>
          <a:p>
            <a:r>
              <a:rPr lang="en-CA" sz="2100" dirty="0"/>
              <a:t>10 kW Induction</a:t>
            </a:r>
          </a:p>
          <a:p>
            <a:r>
              <a:rPr lang="en-CA" sz="2100" dirty="0"/>
              <a:t>Multiple AC outlets (600 – 120V)</a:t>
            </a:r>
          </a:p>
        </p:txBody>
      </p:sp>
      <p:pic>
        <p:nvPicPr>
          <p:cNvPr id="12" name="Picture 11">
            <a:extLst>
              <a:ext uri="{FF2B5EF4-FFF2-40B4-BE49-F238E27FC236}">
                <a16:creationId xmlns:a16="http://schemas.microsoft.com/office/drawing/2014/main" id="{AF31C04A-F685-BD56-8D9E-1D8A76BAF66A}"/>
              </a:ext>
            </a:extLst>
          </p:cNvPr>
          <p:cNvPicPr/>
          <p:nvPr/>
        </p:nvPicPr>
        <p:blipFill rotWithShape="1">
          <a:blip r:embed="rId4">
            <a:extLst>
              <a:ext uri="{28A0092B-C50C-407E-A947-70E740481C1C}">
                <a14:useLocalDpi xmlns:a14="http://schemas.microsoft.com/office/drawing/2010/main" val="0"/>
              </a:ext>
            </a:extLst>
          </a:blip>
          <a:srcRect l="9975" r="2741"/>
          <a:stretch/>
        </p:blipFill>
        <p:spPr bwMode="auto">
          <a:xfrm>
            <a:off x="5167204" y="3159021"/>
            <a:ext cx="3200553" cy="1757030"/>
          </a:xfrm>
          <a:prstGeom prst="rect">
            <a:avLst/>
          </a:prstGeom>
          <a:noFill/>
          <a:ln w="28575">
            <a:solidFill>
              <a:srgbClr val="A9D18E"/>
            </a:solidFill>
          </a:ln>
        </p:spPr>
        <p:style>
          <a:lnRef idx="2">
            <a:schemeClr val="accent2"/>
          </a:lnRef>
          <a:fillRef idx="1">
            <a:schemeClr val="lt1"/>
          </a:fillRef>
          <a:effectRef idx="0">
            <a:schemeClr val="accent2"/>
          </a:effectRef>
          <a:fontRef idx="minor">
            <a:schemeClr val="dk1"/>
          </a:fontRef>
        </p:style>
      </p:pic>
      <p:pic>
        <p:nvPicPr>
          <p:cNvPr id="13" name="Picture 12">
            <a:extLst>
              <a:ext uri="{FF2B5EF4-FFF2-40B4-BE49-F238E27FC236}">
                <a16:creationId xmlns:a16="http://schemas.microsoft.com/office/drawing/2014/main" id="{5F19CDFB-E43B-DE00-EE92-649A84035786}"/>
              </a:ext>
            </a:extLst>
          </p:cNvPr>
          <p:cNvPicPr/>
          <p:nvPr/>
        </p:nvPicPr>
        <p:blipFill rotWithShape="1">
          <a:blip r:embed="rId5">
            <a:extLst>
              <a:ext uri="{28A0092B-C50C-407E-A947-70E740481C1C}">
                <a14:useLocalDpi xmlns:a14="http://schemas.microsoft.com/office/drawing/2010/main" val="0"/>
              </a:ext>
            </a:extLst>
          </a:blip>
          <a:srcRect r="11038"/>
          <a:stretch/>
        </p:blipFill>
        <p:spPr bwMode="auto">
          <a:xfrm>
            <a:off x="8549487" y="4981347"/>
            <a:ext cx="3200553" cy="1798732"/>
          </a:xfrm>
          <a:prstGeom prst="rect">
            <a:avLst/>
          </a:prstGeom>
          <a:ln w="28575">
            <a:solidFill>
              <a:srgbClr val="A9D18E"/>
            </a:solidFill>
          </a:ln>
          <a:extLst>
            <a:ext uri="{53640926-AAD7-44D8-BBD7-CCE9431645EC}">
              <a14:shadowObscured xmlns:a14="http://schemas.microsoft.com/office/drawing/2010/main"/>
            </a:ext>
          </a:extLst>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2365992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43DE0DF4-2DB7-E4A7-B74B-E6AB5874FF6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848850" y="4593022"/>
            <a:ext cx="1981200" cy="2238375"/>
          </a:xfrm>
          <a:prstGeom prst="rect">
            <a:avLst/>
          </a:prstGeom>
        </p:spPr>
      </p:pic>
      <p:pic>
        <p:nvPicPr>
          <p:cNvPr id="35" name="Picture 34">
            <a:extLst>
              <a:ext uri="{FF2B5EF4-FFF2-40B4-BE49-F238E27FC236}">
                <a16:creationId xmlns:a16="http://schemas.microsoft.com/office/drawing/2014/main" id="{8452A69C-AC47-4542-BDD0-5B313963332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201275" y="783600"/>
            <a:ext cx="1276350" cy="6029325"/>
          </a:xfrm>
          <a:prstGeom prst="rect">
            <a:avLst/>
          </a:prstGeom>
        </p:spPr>
      </p:pic>
      <p:pic>
        <p:nvPicPr>
          <p:cNvPr id="37" name="Picture 36">
            <a:extLst>
              <a:ext uri="{FF2B5EF4-FFF2-40B4-BE49-F238E27FC236}">
                <a16:creationId xmlns:a16="http://schemas.microsoft.com/office/drawing/2014/main" id="{C736A991-1589-645A-1D33-42CF86A7084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096789" y="736035"/>
            <a:ext cx="1485900" cy="6067425"/>
          </a:xfrm>
          <a:prstGeom prst="rect">
            <a:avLst/>
          </a:prstGeom>
        </p:spPr>
      </p:pic>
      <p:pic>
        <p:nvPicPr>
          <p:cNvPr id="39" name="Picture 38">
            <a:extLst>
              <a:ext uri="{FF2B5EF4-FFF2-40B4-BE49-F238E27FC236}">
                <a16:creationId xmlns:a16="http://schemas.microsoft.com/office/drawing/2014/main" id="{4C7E3140-09D5-5E19-C3B5-7802A5F4025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145484" y="603280"/>
            <a:ext cx="1371600" cy="6315075"/>
          </a:xfrm>
          <a:prstGeom prst="rect">
            <a:avLst/>
          </a:prstGeom>
        </p:spPr>
      </p:pic>
      <p:pic>
        <p:nvPicPr>
          <p:cNvPr id="41" name="Picture 40">
            <a:extLst>
              <a:ext uri="{FF2B5EF4-FFF2-40B4-BE49-F238E27FC236}">
                <a16:creationId xmlns:a16="http://schemas.microsoft.com/office/drawing/2014/main" id="{537E433B-5BD2-F6F4-376F-DADE8F1BA41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249047" y="672335"/>
            <a:ext cx="1428750" cy="6086475"/>
          </a:xfrm>
          <a:prstGeom prst="rect">
            <a:avLst/>
          </a:prstGeom>
        </p:spPr>
      </p:pic>
      <p:pic>
        <p:nvPicPr>
          <p:cNvPr id="43" name="Picture 42">
            <a:extLst>
              <a:ext uri="{FF2B5EF4-FFF2-40B4-BE49-F238E27FC236}">
                <a16:creationId xmlns:a16="http://schemas.microsoft.com/office/drawing/2014/main" id="{A7B96301-8929-975C-509F-08C84164AE3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0115699" y="574041"/>
            <a:ext cx="1333500" cy="6191250"/>
          </a:xfrm>
          <a:prstGeom prst="rect">
            <a:avLst/>
          </a:prstGeom>
        </p:spPr>
      </p:pic>
      <p:pic>
        <p:nvPicPr>
          <p:cNvPr id="45" name="Picture 44">
            <a:extLst>
              <a:ext uri="{FF2B5EF4-FFF2-40B4-BE49-F238E27FC236}">
                <a16:creationId xmlns:a16="http://schemas.microsoft.com/office/drawing/2014/main" id="{0DE53553-7CD3-F7CD-86E2-54E31D53D9D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791700" y="558037"/>
            <a:ext cx="2105025" cy="6362700"/>
          </a:xfrm>
          <a:prstGeom prst="rect">
            <a:avLst/>
          </a:prstGeom>
        </p:spPr>
      </p:pic>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i="0" dirty="0">
                <a:solidFill>
                  <a:schemeClr val="bg1"/>
                </a:solidFill>
                <a:latin typeface="Arial" panose="020B0604020202020204" pitchFamily="34" charset="0"/>
                <a:cs typeface="Arial" panose="020B0604020202020204" pitchFamily="34" charset="0"/>
              </a:rPr>
              <a:t>Experiment description</a:t>
            </a:r>
            <a:endParaRPr lang="en-GB" sz="3600" b="1" i="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81D7DFD-5B06-D30C-C312-6568553FD49A}"/>
              </a:ext>
            </a:extLst>
          </p:cNvPr>
          <p:cNvPicPr/>
          <p:nvPr/>
        </p:nvPicPr>
        <p:blipFill>
          <a:blip r:embed="rId9" cstate="screen">
            <a:extLst>
              <a:ext uri="{28A0092B-C50C-407E-A947-70E740481C1C}">
                <a14:useLocalDpi xmlns:a14="http://schemas.microsoft.com/office/drawing/2010/main"/>
              </a:ext>
            </a:extLst>
          </a:blip>
          <a:stretch>
            <a:fillRect/>
          </a:stretch>
        </p:blipFill>
        <p:spPr>
          <a:xfrm>
            <a:off x="3992601" y="1456321"/>
            <a:ext cx="3885227" cy="5077829"/>
          </a:xfrm>
          <a:prstGeom prst="rect">
            <a:avLst/>
          </a:prstGeom>
        </p:spPr>
      </p:pic>
      <p:sp>
        <p:nvSpPr>
          <p:cNvPr id="7" name="Text Placeholder 4">
            <a:extLst>
              <a:ext uri="{FF2B5EF4-FFF2-40B4-BE49-F238E27FC236}">
                <a16:creationId xmlns:a16="http://schemas.microsoft.com/office/drawing/2014/main" id="{E4F49DD7-6D4E-229E-9BBB-FBC8765B3654}"/>
              </a:ext>
            </a:extLst>
          </p:cNvPr>
          <p:cNvSpPr txBox="1">
            <a:spLocks/>
          </p:cNvSpPr>
          <p:nvPr/>
        </p:nvSpPr>
        <p:spPr>
          <a:xfrm>
            <a:off x="-123189" y="1389646"/>
            <a:ext cx="4165599" cy="413973"/>
          </a:xfrm>
          <a:prstGeom prst="rect">
            <a:avLst/>
          </a:prstGeom>
          <a:ln>
            <a:noFill/>
          </a:ln>
        </p:spPr>
        <p:txBody>
          <a:bodyPr vert="horz"/>
          <a:lstStyle>
            <a:defPPr>
              <a:defRPr lang="en-US"/>
            </a:defPPr>
            <a:lvl1pPr algn="ctr" defTabSz="457200">
              <a:defRPr sz="2000" b="1">
                <a:solidFill>
                  <a:srgbClr val="2F84E4"/>
                </a:solidFill>
                <a:latin typeface="F37 Ginger Pro" panose="020B0604020202020204" charset="0"/>
              </a:defRPr>
            </a:lvl1pPr>
            <a:lvl2pPr defTabSz="457200"/>
            <a:lvl3pPr defTabSz="457200"/>
            <a:lvl4pPr defTabSz="457200"/>
            <a:lvl5pPr defTabSz="457200"/>
            <a:lvl6pPr defTabSz="457200"/>
            <a:lvl7pPr defTabSz="457200"/>
            <a:lvl8pPr defTabSz="457200"/>
            <a:lvl9pPr defTabSz="457200"/>
          </a:lstStyle>
          <a:p>
            <a:r>
              <a:rPr lang="en-CA" dirty="0"/>
              <a:t>Heat pipe experiment setup</a:t>
            </a:r>
          </a:p>
        </p:txBody>
      </p:sp>
      <p:grpSp>
        <p:nvGrpSpPr>
          <p:cNvPr id="16" name="Group 15">
            <a:extLst>
              <a:ext uri="{FF2B5EF4-FFF2-40B4-BE49-F238E27FC236}">
                <a16:creationId xmlns:a16="http://schemas.microsoft.com/office/drawing/2014/main" id="{B167F8B4-25D3-5D49-3A19-8481DC819F06}"/>
              </a:ext>
            </a:extLst>
          </p:cNvPr>
          <p:cNvGrpSpPr/>
          <p:nvPr/>
        </p:nvGrpSpPr>
        <p:grpSpPr>
          <a:xfrm>
            <a:off x="-181122" y="1769950"/>
            <a:ext cx="4281463" cy="1209110"/>
            <a:chOff x="8108695" y="4365197"/>
            <a:chExt cx="4281463" cy="1209110"/>
          </a:xfrm>
        </p:grpSpPr>
        <p:sp>
          <p:nvSpPr>
            <p:cNvPr id="17" name="Rectangle 16">
              <a:extLst>
                <a:ext uri="{FF2B5EF4-FFF2-40B4-BE49-F238E27FC236}">
                  <a16:creationId xmlns:a16="http://schemas.microsoft.com/office/drawing/2014/main" id="{DF650D36-4C27-76CC-0721-09A3F3D6EB59}"/>
                </a:ext>
              </a:extLst>
            </p:cNvPr>
            <p:cNvSpPr/>
            <p:nvPr/>
          </p:nvSpPr>
          <p:spPr>
            <a:xfrm>
              <a:off x="8474148" y="4398186"/>
              <a:ext cx="3550558" cy="1176121"/>
            </a:xfrm>
            <a:prstGeom prst="rect">
              <a:avLst/>
            </a:prstGeom>
            <a:solidFill>
              <a:srgbClr val="F79646">
                <a:lumMod val="40000"/>
                <a:lumOff val="60000"/>
                <a:alpha val="40000"/>
              </a:srgbClr>
            </a:solidFill>
            <a:ln w="25400"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681DFE1F-D8C8-AFF1-4FEF-063ECADDE72C}"/>
                </a:ext>
              </a:extLst>
            </p:cNvPr>
            <p:cNvSpPr/>
            <p:nvPr/>
          </p:nvSpPr>
          <p:spPr>
            <a:xfrm>
              <a:off x="8108695" y="4365197"/>
              <a:ext cx="4281463" cy="120032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36 in (91 cm) tall sodium heat pipe</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Five 2 kW heat pipes</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Effect of transient change in power</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Three heat pipes can be disabled</a:t>
              </a:r>
            </a:p>
          </p:txBody>
        </p:sp>
      </p:grpSp>
      <p:grpSp>
        <p:nvGrpSpPr>
          <p:cNvPr id="25" name="Group 24">
            <a:extLst>
              <a:ext uri="{FF2B5EF4-FFF2-40B4-BE49-F238E27FC236}">
                <a16:creationId xmlns:a16="http://schemas.microsoft.com/office/drawing/2014/main" id="{A4F2AD0D-CE40-FCC8-20E3-F3AA8D610C98}"/>
              </a:ext>
            </a:extLst>
          </p:cNvPr>
          <p:cNvGrpSpPr/>
          <p:nvPr/>
        </p:nvGrpSpPr>
        <p:grpSpPr>
          <a:xfrm>
            <a:off x="184331" y="3714027"/>
            <a:ext cx="3550558" cy="2376529"/>
            <a:chOff x="8474148" y="4398186"/>
            <a:chExt cx="3550558" cy="2057874"/>
          </a:xfrm>
        </p:grpSpPr>
        <p:sp>
          <p:nvSpPr>
            <p:cNvPr id="26" name="Rectangle 25">
              <a:extLst>
                <a:ext uri="{FF2B5EF4-FFF2-40B4-BE49-F238E27FC236}">
                  <a16:creationId xmlns:a16="http://schemas.microsoft.com/office/drawing/2014/main" id="{21AD476C-A5A2-EFC7-8363-69782434BAF5}"/>
                </a:ext>
              </a:extLst>
            </p:cNvPr>
            <p:cNvSpPr/>
            <p:nvPr/>
          </p:nvSpPr>
          <p:spPr>
            <a:xfrm>
              <a:off x="8474148" y="4398186"/>
              <a:ext cx="3550558" cy="1754326"/>
            </a:xfrm>
            <a:prstGeom prst="rect">
              <a:avLst/>
            </a:prstGeom>
            <a:solidFill>
              <a:srgbClr val="F79646">
                <a:lumMod val="40000"/>
                <a:lumOff val="60000"/>
                <a:alpha val="40000"/>
              </a:srgbClr>
            </a:solidFill>
            <a:ln w="25400"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9AC2E8C5-E57C-E0AA-8071-5FB710B0EF54}"/>
                </a:ext>
              </a:extLst>
            </p:cNvPr>
            <p:cNvSpPr/>
            <p:nvPr/>
          </p:nvSpPr>
          <p:spPr>
            <a:xfrm>
              <a:off x="8585092" y="4424735"/>
              <a:ext cx="3382464" cy="203132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dirty="0"/>
                <a:t>The heat pipe experimental rig is designed to be technologically and vendor agnostic and to be able to produce data that is useful for benchmarking simulation codes and independent assessments</a:t>
              </a:r>
            </a:p>
          </p:txBody>
        </p:sp>
      </p:grpSp>
      <p:sp>
        <p:nvSpPr>
          <p:cNvPr id="28" name="Text Placeholder 4">
            <a:extLst>
              <a:ext uri="{FF2B5EF4-FFF2-40B4-BE49-F238E27FC236}">
                <a16:creationId xmlns:a16="http://schemas.microsoft.com/office/drawing/2014/main" id="{2ED0E7D9-9698-9A6A-DBDB-BC6C70DDC584}"/>
              </a:ext>
            </a:extLst>
          </p:cNvPr>
          <p:cNvSpPr txBox="1">
            <a:spLocks/>
          </p:cNvSpPr>
          <p:nvPr/>
        </p:nvSpPr>
        <p:spPr>
          <a:xfrm>
            <a:off x="-96293" y="3300055"/>
            <a:ext cx="4165599" cy="413973"/>
          </a:xfrm>
          <a:prstGeom prst="rect">
            <a:avLst/>
          </a:prstGeom>
          <a:ln>
            <a:noFill/>
          </a:ln>
        </p:spPr>
        <p:txBody>
          <a:bodyPr vert="horz"/>
          <a:lstStyle>
            <a:defPPr>
              <a:defRPr lang="en-US"/>
            </a:defPPr>
            <a:lvl1pPr algn="ctr" defTabSz="457200">
              <a:defRPr sz="2000" b="1">
                <a:solidFill>
                  <a:srgbClr val="2F84E4"/>
                </a:solidFill>
                <a:latin typeface="F37 Ginger Pro" panose="020B0604020202020204" charset="0"/>
              </a:defRPr>
            </a:lvl1pPr>
            <a:lvl2pPr defTabSz="457200"/>
            <a:lvl3pPr defTabSz="457200"/>
            <a:lvl4pPr defTabSz="457200"/>
            <a:lvl5pPr defTabSz="457200"/>
            <a:lvl6pPr defTabSz="457200"/>
            <a:lvl7pPr defTabSz="457200"/>
            <a:lvl8pPr defTabSz="457200"/>
            <a:lvl9pPr defTabSz="457200"/>
          </a:lstStyle>
          <a:p>
            <a:r>
              <a:rPr lang="en-CA" dirty="0"/>
              <a:t>Heat pipe experiment design</a:t>
            </a:r>
          </a:p>
        </p:txBody>
      </p:sp>
      <p:sp>
        <p:nvSpPr>
          <p:cNvPr id="46" name="Text Placeholder 4">
            <a:extLst>
              <a:ext uri="{FF2B5EF4-FFF2-40B4-BE49-F238E27FC236}">
                <a16:creationId xmlns:a16="http://schemas.microsoft.com/office/drawing/2014/main" id="{6A47EDD6-3EE9-CB8B-9FAB-77EEBF396A30}"/>
              </a:ext>
            </a:extLst>
          </p:cNvPr>
          <p:cNvSpPr txBox="1">
            <a:spLocks/>
          </p:cNvSpPr>
          <p:nvPr/>
        </p:nvSpPr>
        <p:spPr>
          <a:xfrm>
            <a:off x="8280000" y="5592526"/>
            <a:ext cx="1868283" cy="413973"/>
          </a:xfrm>
          <a:prstGeom prst="rect">
            <a:avLst/>
          </a:prstGeom>
          <a:ln>
            <a:noFill/>
          </a:ln>
        </p:spPr>
        <p:txBody>
          <a:bodyPr vert="horz"/>
          <a:lstStyle>
            <a:defPPr>
              <a:defRPr lang="en-US"/>
            </a:defPPr>
            <a:lvl1pPr algn="ctr" defTabSz="457200">
              <a:defRPr sz="2000" b="1">
                <a:solidFill>
                  <a:srgbClr val="2F84E4"/>
                </a:solidFill>
                <a:latin typeface="F37 Ginger Pro" panose="020B0604020202020204" charset="0"/>
              </a:defRPr>
            </a:lvl1pPr>
            <a:lvl2pPr defTabSz="457200"/>
            <a:lvl3pPr defTabSz="457200"/>
            <a:lvl4pPr defTabSz="457200"/>
            <a:lvl5pPr defTabSz="457200"/>
            <a:lvl6pPr defTabSz="457200"/>
            <a:lvl7pPr defTabSz="457200"/>
            <a:lvl8pPr defTabSz="457200"/>
            <a:lvl9pPr defTabSz="457200"/>
          </a:lstStyle>
          <a:p>
            <a:pPr algn="r"/>
            <a:r>
              <a:rPr lang="en-CA" dirty="0"/>
              <a:t>Heating block</a:t>
            </a:r>
          </a:p>
        </p:txBody>
      </p:sp>
      <p:sp>
        <p:nvSpPr>
          <p:cNvPr id="48" name="Text Placeholder 4">
            <a:extLst>
              <a:ext uri="{FF2B5EF4-FFF2-40B4-BE49-F238E27FC236}">
                <a16:creationId xmlns:a16="http://schemas.microsoft.com/office/drawing/2014/main" id="{4F2952FE-E526-F2B3-D9C4-9D656CE6843A}"/>
              </a:ext>
            </a:extLst>
          </p:cNvPr>
          <p:cNvSpPr txBox="1">
            <a:spLocks/>
          </p:cNvSpPr>
          <p:nvPr/>
        </p:nvSpPr>
        <p:spPr>
          <a:xfrm>
            <a:off x="8280000" y="3652383"/>
            <a:ext cx="1868283" cy="707886"/>
          </a:xfrm>
          <a:prstGeom prst="rect">
            <a:avLst/>
          </a:prstGeom>
          <a:ln>
            <a:noFill/>
          </a:ln>
        </p:spPr>
        <p:txBody>
          <a:bodyPr vert="horz" wrap="square">
            <a:spAutoFit/>
          </a:bodyPr>
          <a:lstStyle>
            <a:defPPr>
              <a:defRPr lang="en-US"/>
            </a:defPPr>
            <a:lvl1pPr algn="ctr" defTabSz="457200">
              <a:defRPr sz="2000" b="1">
                <a:solidFill>
                  <a:srgbClr val="2F84E4"/>
                </a:solidFill>
                <a:latin typeface="F37 Ginger Pro" panose="020B0604020202020204" charset="0"/>
              </a:defRPr>
            </a:lvl1pPr>
            <a:lvl2pPr defTabSz="457200"/>
            <a:lvl3pPr defTabSz="457200"/>
            <a:lvl4pPr defTabSz="457200"/>
            <a:lvl5pPr defTabSz="457200"/>
            <a:lvl6pPr defTabSz="457200"/>
            <a:lvl7pPr defTabSz="457200"/>
            <a:lvl8pPr defTabSz="457200"/>
            <a:lvl9pPr defTabSz="457200"/>
          </a:lstStyle>
          <a:p>
            <a:pPr algn="r"/>
            <a:r>
              <a:rPr lang="en-CA" dirty="0"/>
              <a:t>Heat pipes</a:t>
            </a:r>
          </a:p>
          <a:p>
            <a:pPr algn="r"/>
            <a:r>
              <a:rPr lang="en-CA" b="0" dirty="0">
                <a:solidFill>
                  <a:schemeClr val="tx1"/>
                </a:solidFill>
                <a:latin typeface="+mn-lt"/>
              </a:rPr>
              <a:t>(5x)</a:t>
            </a:r>
          </a:p>
        </p:txBody>
      </p:sp>
      <p:sp>
        <p:nvSpPr>
          <p:cNvPr id="50" name="Text Placeholder 4">
            <a:extLst>
              <a:ext uri="{FF2B5EF4-FFF2-40B4-BE49-F238E27FC236}">
                <a16:creationId xmlns:a16="http://schemas.microsoft.com/office/drawing/2014/main" id="{A8136E44-F438-9CC0-BD64-5974525F91AD}"/>
              </a:ext>
            </a:extLst>
          </p:cNvPr>
          <p:cNvSpPr txBox="1">
            <a:spLocks/>
          </p:cNvSpPr>
          <p:nvPr/>
        </p:nvSpPr>
        <p:spPr>
          <a:xfrm>
            <a:off x="8280000" y="1712241"/>
            <a:ext cx="1868283" cy="413973"/>
          </a:xfrm>
          <a:prstGeom prst="rect">
            <a:avLst/>
          </a:prstGeom>
          <a:ln>
            <a:noFill/>
          </a:ln>
        </p:spPr>
        <p:txBody>
          <a:bodyPr vert="horz"/>
          <a:lstStyle>
            <a:defPPr>
              <a:defRPr lang="en-US"/>
            </a:defPPr>
            <a:lvl1pPr algn="ctr" defTabSz="457200">
              <a:defRPr sz="2000" b="1">
                <a:solidFill>
                  <a:srgbClr val="2F84E4"/>
                </a:solidFill>
                <a:latin typeface="F37 Ginger Pro" panose="020B0604020202020204" charset="0"/>
              </a:defRPr>
            </a:lvl1pPr>
            <a:lvl2pPr defTabSz="457200"/>
            <a:lvl3pPr defTabSz="457200"/>
            <a:lvl4pPr defTabSz="457200"/>
            <a:lvl5pPr defTabSz="457200"/>
            <a:lvl6pPr defTabSz="457200"/>
            <a:lvl7pPr defTabSz="457200"/>
            <a:lvl8pPr defTabSz="457200"/>
            <a:lvl9pPr defTabSz="457200"/>
          </a:lstStyle>
          <a:p>
            <a:pPr algn="r"/>
            <a:r>
              <a:rPr lang="en-CA" dirty="0"/>
              <a:t>Cooling block</a:t>
            </a:r>
          </a:p>
        </p:txBody>
      </p:sp>
    </p:spTree>
    <p:extLst>
      <p:ext uri="{BB962C8B-B14F-4D97-AF65-F5344CB8AC3E}">
        <p14:creationId xmlns:p14="http://schemas.microsoft.com/office/powerpoint/2010/main" val="296483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par>
                          <p:cTn id="19" fill="hold">
                            <p:stCondLst>
                              <p:cond delay="500"/>
                            </p:stCondLst>
                            <p:childTnLst>
                              <p:par>
                                <p:cTn id="20" presetID="1" presetClass="exit" presetSubtype="0" fill="hold" nodeType="after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par>
                          <p:cTn id="26" fill="hold">
                            <p:stCondLst>
                              <p:cond delay="1000"/>
                            </p:stCondLst>
                            <p:childTnLst>
                              <p:par>
                                <p:cTn id="27" presetID="1" presetClass="exit" presetSubtype="0" fill="hold" nodeType="afterEffect">
                                  <p:stCondLst>
                                    <p:cond delay="0"/>
                                  </p:stCondLst>
                                  <p:childTnLst>
                                    <p:set>
                                      <p:cBhvr>
                                        <p:cTn id="28" dur="1" fill="hold">
                                          <p:stCondLst>
                                            <p:cond delay="0"/>
                                          </p:stCondLst>
                                        </p:cTn>
                                        <p:tgtEl>
                                          <p:spTgt spid="35"/>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par>
                          <p:cTn id="33" fill="hold">
                            <p:stCondLst>
                              <p:cond delay="1500"/>
                            </p:stCondLst>
                            <p:childTnLst>
                              <p:par>
                                <p:cTn id="34" presetID="1" presetClass="exit" presetSubtype="0" fill="hold" nodeType="afterEffect">
                                  <p:stCondLst>
                                    <p:cond delay="0"/>
                                  </p:stCondLst>
                                  <p:childTnLst>
                                    <p:set>
                                      <p:cBhvr>
                                        <p:cTn id="35" dur="1" fill="hold">
                                          <p:stCondLst>
                                            <p:cond delay="0"/>
                                          </p:stCondLst>
                                        </p:cTn>
                                        <p:tgtEl>
                                          <p:spTgt spid="37"/>
                                        </p:tgtEl>
                                        <p:attrNameLst>
                                          <p:attrName>style.visibility</p:attrName>
                                        </p:attrNameLst>
                                      </p:cBhvr>
                                      <p:to>
                                        <p:strVal val="hidden"/>
                                      </p:to>
                                    </p:se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par>
                          <p:cTn id="40" fill="hold">
                            <p:stCondLst>
                              <p:cond delay="2000"/>
                            </p:stCondLst>
                            <p:childTnLst>
                              <p:par>
                                <p:cTn id="41" presetID="1" presetClass="exit" presetSubtype="0" fill="hold" nodeType="after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par>
                          <p:cTn id="47" fill="hold">
                            <p:stCondLst>
                              <p:cond delay="2500"/>
                            </p:stCondLst>
                            <p:childTnLst>
                              <p:par>
                                <p:cTn id="48" presetID="1" presetClass="exit" presetSubtype="0" fill="hold" nodeType="afterEffect">
                                  <p:stCondLst>
                                    <p:cond delay="0"/>
                                  </p:stCondLst>
                                  <p:childTnLst>
                                    <p:set>
                                      <p:cBhvr>
                                        <p:cTn id="49" dur="1" fill="hold">
                                          <p:stCondLst>
                                            <p:cond delay="0"/>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203D39FC-8515-1D10-F32F-DB9A758FCF2A}"/>
              </a:ext>
            </a:extLst>
          </p:cNvPr>
          <p:cNvSpPr txBox="1"/>
          <p:nvPr/>
        </p:nvSpPr>
        <p:spPr>
          <a:xfrm>
            <a:off x="2565460" y="3585703"/>
            <a:ext cx="1521964" cy="492443"/>
          </a:xfrm>
          <a:prstGeom prst="rect">
            <a:avLst/>
          </a:prstGeom>
          <a:solidFill>
            <a:schemeClr val="bg1"/>
          </a:solidFill>
          <a:ln w="19050">
            <a:noFill/>
          </a:ln>
        </p:spPr>
        <p:txBody>
          <a:bodyPr wrap="square" lIns="0" tIns="0" rIns="0" bIns="0" rtlCol="0">
            <a:spAutoFit/>
          </a:bodyPr>
          <a:lstStyle>
            <a:defPPr>
              <a:defRPr lang="en-US"/>
            </a:defPPr>
            <a:lvl1pPr>
              <a:defRPr sz="1200" i="1">
                <a:latin typeface="Cambria Math" panose="02040503050406030204" pitchFamily="18" charset="0"/>
              </a:defRPr>
            </a:lvl1pPr>
          </a:lstStyle>
          <a:p>
            <a:r>
              <a:rPr lang="en-CA" sz="1600" b="1" i="0" dirty="0">
                <a:latin typeface="+mn-lt"/>
              </a:rPr>
              <a:t>  Large Heaters</a:t>
            </a:r>
          </a:p>
          <a:p>
            <a:r>
              <a:rPr lang="en-CA" sz="1600" b="1" i="0" dirty="0">
                <a:latin typeface="+mn-lt"/>
              </a:rPr>
              <a:t>  (1.50 kW)</a:t>
            </a:r>
          </a:p>
        </p:txBody>
      </p:sp>
      <p:sp>
        <p:nvSpPr>
          <p:cNvPr id="4" name="Title 1">
            <a:extLst>
              <a:ext uri="{FF2B5EF4-FFF2-40B4-BE49-F238E27FC236}">
                <a16:creationId xmlns:a16="http://schemas.microsoft.com/office/drawing/2014/main" id="{3C0A6DAA-7930-0F5B-901C-0525BE15F612}"/>
              </a:ext>
            </a:extLst>
          </p:cNvPr>
          <p:cNvSpPr txBox="1">
            <a:spLocks/>
          </p:cNvSpPr>
          <p:nvPr/>
        </p:nvSpPr>
        <p:spPr>
          <a:xfrm>
            <a:off x="441960" y="518160"/>
            <a:ext cx="10515600" cy="7376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i="0" dirty="0">
                <a:solidFill>
                  <a:schemeClr val="bg1"/>
                </a:solidFill>
                <a:latin typeface="Arial" panose="020B0604020202020204" pitchFamily="34" charset="0"/>
                <a:cs typeface="Arial" panose="020B0604020202020204" pitchFamily="34" charset="0"/>
              </a:rPr>
              <a:t>Heating and cooling blocks</a:t>
            </a:r>
            <a:endParaRPr lang="en-GB" sz="3600" b="1" i="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7795A7C-2713-18BF-4BD7-11EBDBD13562}"/>
              </a:ext>
            </a:extLst>
          </p:cNvPr>
          <p:cNvSpPr txBox="1"/>
          <p:nvPr/>
        </p:nvSpPr>
        <p:spPr>
          <a:xfrm>
            <a:off x="3068807" y="2371362"/>
            <a:ext cx="1042232" cy="492443"/>
          </a:xfrm>
          <a:prstGeom prst="rect">
            <a:avLst/>
          </a:prstGeom>
          <a:solidFill>
            <a:schemeClr val="bg1"/>
          </a:solidFill>
          <a:ln w="19050">
            <a:noFill/>
          </a:ln>
        </p:spPr>
        <p:txBody>
          <a:bodyPr wrap="square" lIns="0" tIns="0" rIns="0" bIns="0" rtlCol="0">
            <a:spAutoFit/>
          </a:bodyPr>
          <a:lstStyle>
            <a:defPPr>
              <a:defRPr lang="en-US"/>
            </a:defPPr>
            <a:lvl1pPr>
              <a:defRPr sz="1200" i="1">
                <a:latin typeface="Cambria Math" panose="02040503050406030204" pitchFamily="18" charset="0"/>
              </a:defRPr>
            </a:lvl1pPr>
          </a:lstStyle>
          <a:p>
            <a:pPr algn="r"/>
            <a:r>
              <a:rPr lang="en-CA" sz="1600" b="1" i="0" dirty="0">
                <a:latin typeface="+mn-lt"/>
              </a:rPr>
              <a:t>Cooling  </a:t>
            </a:r>
          </a:p>
          <a:p>
            <a:pPr algn="r"/>
            <a:r>
              <a:rPr lang="en-CA" sz="1600" b="1" i="0" dirty="0">
                <a:latin typeface="+mn-lt"/>
              </a:rPr>
              <a:t>Channels  </a:t>
            </a:r>
          </a:p>
        </p:txBody>
      </p:sp>
      <p:sp>
        <p:nvSpPr>
          <p:cNvPr id="6" name="TextBox 5">
            <a:extLst>
              <a:ext uri="{FF2B5EF4-FFF2-40B4-BE49-F238E27FC236}">
                <a16:creationId xmlns:a16="http://schemas.microsoft.com/office/drawing/2014/main" id="{86F504CF-A766-66A5-2267-440F1B167562}"/>
              </a:ext>
            </a:extLst>
          </p:cNvPr>
          <p:cNvSpPr txBox="1"/>
          <p:nvPr/>
        </p:nvSpPr>
        <p:spPr>
          <a:xfrm>
            <a:off x="2630196" y="2899899"/>
            <a:ext cx="1488110" cy="492443"/>
          </a:xfrm>
          <a:prstGeom prst="rect">
            <a:avLst/>
          </a:prstGeom>
          <a:solidFill>
            <a:schemeClr val="bg1"/>
          </a:solidFill>
          <a:ln w="19050">
            <a:noFill/>
          </a:ln>
        </p:spPr>
        <p:txBody>
          <a:bodyPr wrap="square" lIns="0" tIns="0" rIns="0" bIns="0" rtlCol="0">
            <a:spAutoFit/>
          </a:bodyPr>
          <a:lstStyle>
            <a:defPPr>
              <a:defRPr lang="en-US"/>
            </a:defPPr>
            <a:lvl1pPr>
              <a:defRPr sz="1200" i="1">
                <a:latin typeface="Cambria Math" panose="02040503050406030204" pitchFamily="18" charset="0"/>
              </a:defRPr>
            </a:lvl1pPr>
          </a:lstStyle>
          <a:p>
            <a:r>
              <a:rPr lang="en-CA" sz="1600" b="1" i="0" dirty="0">
                <a:latin typeface="+mn-lt"/>
              </a:rPr>
              <a:t>  Small Heaters</a:t>
            </a:r>
          </a:p>
          <a:p>
            <a:r>
              <a:rPr lang="en-CA" sz="1600" b="1" i="0" dirty="0">
                <a:latin typeface="+mn-lt"/>
              </a:rPr>
              <a:t>  (0.50 kW)</a:t>
            </a:r>
          </a:p>
        </p:txBody>
      </p:sp>
      <p:sp>
        <p:nvSpPr>
          <p:cNvPr id="7" name="Oval 6">
            <a:extLst>
              <a:ext uri="{FF2B5EF4-FFF2-40B4-BE49-F238E27FC236}">
                <a16:creationId xmlns:a16="http://schemas.microsoft.com/office/drawing/2014/main" id="{B69B6036-3BF0-00D6-AF2A-2EA1057F1E56}"/>
              </a:ext>
            </a:extLst>
          </p:cNvPr>
          <p:cNvSpPr>
            <a:spLocks noChangeAspect="1"/>
          </p:cNvSpPr>
          <p:nvPr/>
        </p:nvSpPr>
        <p:spPr>
          <a:xfrm>
            <a:off x="3871638" y="2387380"/>
            <a:ext cx="1871077" cy="1870433"/>
          </a:xfrm>
          <a:prstGeom prst="ellipse">
            <a:avLst/>
          </a:prstGeom>
          <a:solidFill>
            <a:srgbClr val="9C98A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2400" dirty="0"/>
          </a:p>
        </p:txBody>
      </p:sp>
      <p:sp>
        <p:nvSpPr>
          <p:cNvPr id="8" name="Oval 7">
            <a:extLst>
              <a:ext uri="{FF2B5EF4-FFF2-40B4-BE49-F238E27FC236}">
                <a16:creationId xmlns:a16="http://schemas.microsoft.com/office/drawing/2014/main" id="{2622CC7C-9318-33F1-E4D3-846FFFA60C08}"/>
              </a:ext>
            </a:extLst>
          </p:cNvPr>
          <p:cNvSpPr>
            <a:spLocks noChangeAspect="1"/>
          </p:cNvSpPr>
          <p:nvPr/>
        </p:nvSpPr>
        <p:spPr>
          <a:xfrm>
            <a:off x="4342374" y="2859861"/>
            <a:ext cx="931267" cy="93126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CA1757B-CE71-7C0C-759C-F488DB412CBF}"/>
              </a:ext>
            </a:extLst>
          </p:cNvPr>
          <p:cNvSpPr txBox="1"/>
          <p:nvPr/>
        </p:nvSpPr>
        <p:spPr>
          <a:xfrm>
            <a:off x="2379961" y="2306555"/>
            <a:ext cx="848284" cy="492443"/>
          </a:xfrm>
          <a:prstGeom prst="rect">
            <a:avLst/>
          </a:prstGeom>
          <a:solidFill>
            <a:schemeClr val="bg1"/>
          </a:solidFill>
          <a:ln w="19050">
            <a:noFill/>
          </a:ln>
        </p:spPr>
        <p:txBody>
          <a:bodyPr wrap="square" lIns="0" tIns="0" rIns="0" bIns="0" rtlCol="0">
            <a:spAutoFit/>
          </a:bodyPr>
          <a:lstStyle>
            <a:defPPr>
              <a:defRPr lang="en-US"/>
            </a:defPPr>
            <a:lvl1pPr>
              <a:defRPr sz="1200" i="1">
                <a:latin typeface="Cambria Math" panose="02040503050406030204" pitchFamily="18" charset="0"/>
              </a:defRPr>
            </a:lvl1pPr>
          </a:lstStyle>
          <a:p>
            <a:r>
              <a:rPr lang="en-CA" sz="1600" b="1" i="0" dirty="0">
                <a:latin typeface="+mn-lt"/>
              </a:rPr>
              <a:t>  7.62 cm</a:t>
            </a:r>
          </a:p>
          <a:p>
            <a:r>
              <a:rPr lang="en-CA" sz="1600" b="1" i="0" dirty="0">
                <a:latin typeface="+mn-lt"/>
              </a:rPr>
              <a:t>  (3 in)</a:t>
            </a:r>
          </a:p>
        </p:txBody>
      </p:sp>
      <p:sp>
        <p:nvSpPr>
          <p:cNvPr id="10" name="Oval 9">
            <a:extLst>
              <a:ext uri="{FF2B5EF4-FFF2-40B4-BE49-F238E27FC236}">
                <a16:creationId xmlns:a16="http://schemas.microsoft.com/office/drawing/2014/main" id="{00317FFF-B7B8-4F22-5D2A-2BAADAD55861}"/>
              </a:ext>
            </a:extLst>
          </p:cNvPr>
          <p:cNvSpPr>
            <a:spLocks noChangeAspect="1"/>
          </p:cNvSpPr>
          <p:nvPr/>
        </p:nvSpPr>
        <p:spPr>
          <a:xfrm rot="10800000" flipH="1">
            <a:off x="655753" y="2387378"/>
            <a:ext cx="1871077" cy="1871077"/>
          </a:xfrm>
          <a:prstGeom prst="ellipse">
            <a:avLst/>
          </a:prstGeom>
          <a:solidFill>
            <a:srgbClr val="9C98A8"/>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2400" dirty="0"/>
          </a:p>
        </p:txBody>
      </p:sp>
      <p:sp>
        <p:nvSpPr>
          <p:cNvPr id="11" name="Oval 10">
            <a:extLst>
              <a:ext uri="{FF2B5EF4-FFF2-40B4-BE49-F238E27FC236}">
                <a16:creationId xmlns:a16="http://schemas.microsoft.com/office/drawing/2014/main" id="{718A9152-54E7-86AA-68C5-C2AD5396AB1D}"/>
              </a:ext>
            </a:extLst>
          </p:cNvPr>
          <p:cNvSpPr>
            <a:spLocks noChangeAspect="1"/>
          </p:cNvSpPr>
          <p:nvPr/>
        </p:nvSpPr>
        <p:spPr>
          <a:xfrm>
            <a:off x="1121386" y="2859861"/>
            <a:ext cx="931267" cy="93126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6A6A1237-70BF-066D-45D3-5367E33E1AE3}"/>
              </a:ext>
            </a:extLst>
          </p:cNvPr>
          <p:cNvSpPr>
            <a:spLocks noChangeAspect="1"/>
          </p:cNvSpPr>
          <p:nvPr/>
        </p:nvSpPr>
        <p:spPr>
          <a:xfrm>
            <a:off x="4690800" y="3675600"/>
            <a:ext cx="233804" cy="233804"/>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1</a:t>
            </a:r>
          </a:p>
        </p:txBody>
      </p:sp>
      <p:sp>
        <p:nvSpPr>
          <p:cNvPr id="13" name="Oval 12">
            <a:extLst>
              <a:ext uri="{FF2B5EF4-FFF2-40B4-BE49-F238E27FC236}">
                <a16:creationId xmlns:a16="http://schemas.microsoft.com/office/drawing/2014/main" id="{B0E0B744-9492-D7A3-7111-3020DCA2B7C1}"/>
              </a:ext>
            </a:extLst>
          </p:cNvPr>
          <p:cNvSpPr>
            <a:spLocks noChangeAspect="1"/>
          </p:cNvSpPr>
          <p:nvPr/>
        </p:nvSpPr>
        <p:spPr>
          <a:xfrm>
            <a:off x="4690800" y="2739600"/>
            <a:ext cx="233804" cy="233804"/>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3</a:t>
            </a:r>
          </a:p>
        </p:txBody>
      </p:sp>
      <p:sp>
        <p:nvSpPr>
          <p:cNvPr id="14" name="Oval 13">
            <a:extLst>
              <a:ext uri="{FF2B5EF4-FFF2-40B4-BE49-F238E27FC236}">
                <a16:creationId xmlns:a16="http://schemas.microsoft.com/office/drawing/2014/main" id="{A433A739-5A4B-EF45-4A9D-859694F6C345}"/>
              </a:ext>
            </a:extLst>
          </p:cNvPr>
          <p:cNvSpPr>
            <a:spLocks noChangeAspect="1"/>
          </p:cNvSpPr>
          <p:nvPr/>
        </p:nvSpPr>
        <p:spPr>
          <a:xfrm>
            <a:off x="4690800" y="3211200"/>
            <a:ext cx="233804" cy="233804"/>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5</a:t>
            </a:r>
          </a:p>
        </p:txBody>
      </p:sp>
      <p:sp>
        <p:nvSpPr>
          <p:cNvPr id="15" name="Oval 14">
            <a:extLst>
              <a:ext uri="{FF2B5EF4-FFF2-40B4-BE49-F238E27FC236}">
                <a16:creationId xmlns:a16="http://schemas.microsoft.com/office/drawing/2014/main" id="{7E96EB0C-25FB-481E-857B-FB6AE803E1D9}"/>
              </a:ext>
            </a:extLst>
          </p:cNvPr>
          <p:cNvSpPr>
            <a:spLocks noChangeAspect="1"/>
          </p:cNvSpPr>
          <p:nvPr/>
        </p:nvSpPr>
        <p:spPr>
          <a:xfrm>
            <a:off x="4222800" y="3211200"/>
            <a:ext cx="233804" cy="233804"/>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2</a:t>
            </a:r>
          </a:p>
        </p:txBody>
      </p:sp>
      <p:sp>
        <p:nvSpPr>
          <p:cNvPr id="16" name="Oval 15">
            <a:extLst>
              <a:ext uri="{FF2B5EF4-FFF2-40B4-BE49-F238E27FC236}">
                <a16:creationId xmlns:a16="http://schemas.microsoft.com/office/drawing/2014/main" id="{0AC48053-80AA-3C7A-0772-415C78C40DE0}"/>
              </a:ext>
            </a:extLst>
          </p:cNvPr>
          <p:cNvSpPr>
            <a:spLocks noChangeAspect="1"/>
          </p:cNvSpPr>
          <p:nvPr/>
        </p:nvSpPr>
        <p:spPr>
          <a:xfrm>
            <a:off x="5158800" y="3211200"/>
            <a:ext cx="233804" cy="233804"/>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4</a:t>
            </a:r>
          </a:p>
        </p:txBody>
      </p:sp>
      <p:sp>
        <p:nvSpPr>
          <p:cNvPr id="17" name="Oval 16">
            <a:extLst>
              <a:ext uri="{FF2B5EF4-FFF2-40B4-BE49-F238E27FC236}">
                <a16:creationId xmlns:a16="http://schemas.microsoft.com/office/drawing/2014/main" id="{AD650E86-64FD-C53A-3C2F-D6707F18625A}"/>
              </a:ext>
            </a:extLst>
          </p:cNvPr>
          <p:cNvSpPr>
            <a:spLocks noChangeAspect="1"/>
          </p:cNvSpPr>
          <p:nvPr/>
        </p:nvSpPr>
        <p:spPr>
          <a:xfrm>
            <a:off x="4056414" y="3490213"/>
            <a:ext cx="116902" cy="11690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18" name="Oval 17">
            <a:extLst>
              <a:ext uri="{FF2B5EF4-FFF2-40B4-BE49-F238E27FC236}">
                <a16:creationId xmlns:a16="http://schemas.microsoft.com/office/drawing/2014/main" id="{A26AEE9E-722D-5D95-BC12-96A9E656270E}"/>
              </a:ext>
            </a:extLst>
          </p:cNvPr>
          <p:cNvSpPr>
            <a:spLocks noChangeAspect="1"/>
          </p:cNvSpPr>
          <p:nvPr/>
        </p:nvSpPr>
        <p:spPr>
          <a:xfrm>
            <a:off x="4052588" y="3037523"/>
            <a:ext cx="116902" cy="11690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1" name="Oval 20">
            <a:extLst>
              <a:ext uri="{FF2B5EF4-FFF2-40B4-BE49-F238E27FC236}">
                <a16:creationId xmlns:a16="http://schemas.microsoft.com/office/drawing/2014/main" id="{7F6B0A4D-51EE-2909-0246-58313A491C99}"/>
              </a:ext>
            </a:extLst>
          </p:cNvPr>
          <p:cNvSpPr>
            <a:spLocks noChangeAspect="1"/>
          </p:cNvSpPr>
          <p:nvPr/>
        </p:nvSpPr>
        <p:spPr>
          <a:xfrm>
            <a:off x="4517696" y="2565622"/>
            <a:ext cx="116902" cy="11690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2" name="Oval 21">
            <a:extLst>
              <a:ext uri="{FF2B5EF4-FFF2-40B4-BE49-F238E27FC236}">
                <a16:creationId xmlns:a16="http://schemas.microsoft.com/office/drawing/2014/main" id="{AB4E60B4-89CF-B52C-2F38-269C545B76EB}"/>
              </a:ext>
            </a:extLst>
          </p:cNvPr>
          <p:cNvSpPr>
            <a:spLocks noChangeAspect="1"/>
          </p:cNvSpPr>
          <p:nvPr/>
        </p:nvSpPr>
        <p:spPr>
          <a:xfrm>
            <a:off x="4975102" y="2565622"/>
            <a:ext cx="116902" cy="11690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3" name="Oval 22">
            <a:extLst>
              <a:ext uri="{FF2B5EF4-FFF2-40B4-BE49-F238E27FC236}">
                <a16:creationId xmlns:a16="http://schemas.microsoft.com/office/drawing/2014/main" id="{C27549AC-E98F-C79F-BAEE-C0476E282BA0}"/>
              </a:ext>
            </a:extLst>
          </p:cNvPr>
          <p:cNvSpPr>
            <a:spLocks noChangeAspect="1"/>
          </p:cNvSpPr>
          <p:nvPr/>
        </p:nvSpPr>
        <p:spPr>
          <a:xfrm>
            <a:off x="5446357" y="3029219"/>
            <a:ext cx="116902" cy="11690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4" name="Oval 23">
            <a:extLst>
              <a:ext uri="{FF2B5EF4-FFF2-40B4-BE49-F238E27FC236}">
                <a16:creationId xmlns:a16="http://schemas.microsoft.com/office/drawing/2014/main" id="{73F758FC-D493-A1EC-3F17-E4A99776F293}"/>
              </a:ext>
            </a:extLst>
          </p:cNvPr>
          <p:cNvSpPr>
            <a:spLocks noChangeAspect="1"/>
          </p:cNvSpPr>
          <p:nvPr/>
        </p:nvSpPr>
        <p:spPr>
          <a:xfrm>
            <a:off x="5446357" y="3494956"/>
            <a:ext cx="116902" cy="11690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5" name="Oval 24">
            <a:extLst>
              <a:ext uri="{FF2B5EF4-FFF2-40B4-BE49-F238E27FC236}">
                <a16:creationId xmlns:a16="http://schemas.microsoft.com/office/drawing/2014/main" id="{F235301C-FA93-9D58-CFF2-BE4C3A313E8B}"/>
              </a:ext>
            </a:extLst>
          </p:cNvPr>
          <p:cNvSpPr>
            <a:spLocks noChangeAspect="1"/>
          </p:cNvSpPr>
          <p:nvPr/>
        </p:nvSpPr>
        <p:spPr>
          <a:xfrm>
            <a:off x="4521767" y="3957820"/>
            <a:ext cx="116902" cy="11690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6" name="Oval 25">
            <a:extLst>
              <a:ext uri="{FF2B5EF4-FFF2-40B4-BE49-F238E27FC236}">
                <a16:creationId xmlns:a16="http://schemas.microsoft.com/office/drawing/2014/main" id="{34EE8BC5-7899-6FC4-2A60-AC756D7EF67E}"/>
              </a:ext>
            </a:extLst>
          </p:cNvPr>
          <p:cNvSpPr>
            <a:spLocks noChangeAspect="1"/>
          </p:cNvSpPr>
          <p:nvPr/>
        </p:nvSpPr>
        <p:spPr>
          <a:xfrm>
            <a:off x="4978748" y="3957820"/>
            <a:ext cx="116902" cy="11690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7" name="Oval 26">
            <a:extLst>
              <a:ext uri="{FF2B5EF4-FFF2-40B4-BE49-F238E27FC236}">
                <a16:creationId xmlns:a16="http://schemas.microsoft.com/office/drawing/2014/main" id="{4DF4D405-5CF5-9DBD-ED1B-3EB02724AFA2}"/>
              </a:ext>
            </a:extLst>
          </p:cNvPr>
          <p:cNvSpPr>
            <a:spLocks noChangeAspect="1"/>
          </p:cNvSpPr>
          <p:nvPr/>
        </p:nvSpPr>
        <p:spPr>
          <a:xfrm>
            <a:off x="4518608" y="3037984"/>
            <a:ext cx="116902" cy="11690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8" name="Oval 27">
            <a:extLst>
              <a:ext uri="{FF2B5EF4-FFF2-40B4-BE49-F238E27FC236}">
                <a16:creationId xmlns:a16="http://schemas.microsoft.com/office/drawing/2014/main" id="{706BA7FA-7885-4AFC-8B59-368556597816}"/>
              </a:ext>
            </a:extLst>
          </p:cNvPr>
          <p:cNvSpPr>
            <a:spLocks noChangeAspect="1"/>
          </p:cNvSpPr>
          <p:nvPr/>
        </p:nvSpPr>
        <p:spPr>
          <a:xfrm>
            <a:off x="4518608" y="3494965"/>
            <a:ext cx="116902" cy="11690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29" name="Oval 28">
            <a:extLst>
              <a:ext uri="{FF2B5EF4-FFF2-40B4-BE49-F238E27FC236}">
                <a16:creationId xmlns:a16="http://schemas.microsoft.com/office/drawing/2014/main" id="{1320B398-4EF4-A7F0-F74C-7D6FC6DAB9CC}"/>
              </a:ext>
            </a:extLst>
          </p:cNvPr>
          <p:cNvSpPr>
            <a:spLocks noChangeAspect="1"/>
          </p:cNvSpPr>
          <p:nvPr/>
        </p:nvSpPr>
        <p:spPr>
          <a:xfrm>
            <a:off x="4975590" y="3037984"/>
            <a:ext cx="116902" cy="11690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30" name="Oval 29">
            <a:extLst>
              <a:ext uri="{FF2B5EF4-FFF2-40B4-BE49-F238E27FC236}">
                <a16:creationId xmlns:a16="http://schemas.microsoft.com/office/drawing/2014/main" id="{EB837191-FEE9-95AB-881F-AE770EBBE3C4}"/>
              </a:ext>
            </a:extLst>
          </p:cNvPr>
          <p:cNvSpPr>
            <a:spLocks noChangeAspect="1"/>
          </p:cNvSpPr>
          <p:nvPr/>
        </p:nvSpPr>
        <p:spPr>
          <a:xfrm>
            <a:off x="4975590" y="3494965"/>
            <a:ext cx="116902" cy="11690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tx1"/>
              </a:solidFill>
            </a:endParaRPr>
          </a:p>
        </p:txBody>
      </p:sp>
      <p:sp>
        <p:nvSpPr>
          <p:cNvPr id="35" name="Oval 34">
            <a:extLst>
              <a:ext uri="{FF2B5EF4-FFF2-40B4-BE49-F238E27FC236}">
                <a16:creationId xmlns:a16="http://schemas.microsoft.com/office/drawing/2014/main" id="{4C94D560-9584-A6C0-2B0A-37056B7EDC10}"/>
              </a:ext>
            </a:extLst>
          </p:cNvPr>
          <p:cNvSpPr>
            <a:spLocks noChangeAspect="1"/>
          </p:cNvSpPr>
          <p:nvPr/>
        </p:nvSpPr>
        <p:spPr>
          <a:xfrm flipH="1">
            <a:off x="1468800" y="2739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3</a:t>
            </a:r>
          </a:p>
        </p:txBody>
      </p:sp>
      <p:sp>
        <p:nvSpPr>
          <p:cNvPr id="36" name="Oval 35">
            <a:extLst>
              <a:ext uri="{FF2B5EF4-FFF2-40B4-BE49-F238E27FC236}">
                <a16:creationId xmlns:a16="http://schemas.microsoft.com/office/drawing/2014/main" id="{94A1C636-8531-2E55-B9BC-3A87026E6A63}"/>
              </a:ext>
            </a:extLst>
          </p:cNvPr>
          <p:cNvSpPr>
            <a:spLocks noChangeAspect="1"/>
          </p:cNvSpPr>
          <p:nvPr/>
        </p:nvSpPr>
        <p:spPr>
          <a:xfrm flipH="1">
            <a:off x="1468800" y="3675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1</a:t>
            </a:r>
          </a:p>
        </p:txBody>
      </p:sp>
      <p:sp>
        <p:nvSpPr>
          <p:cNvPr id="37" name="Oval 36">
            <a:extLst>
              <a:ext uri="{FF2B5EF4-FFF2-40B4-BE49-F238E27FC236}">
                <a16:creationId xmlns:a16="http://schemas.microsoft.com/office/drawing/2014/main" id="{DB9D19EA-D65E-1397-C745-27867A403362}"/>
              </a:ext>
            </a:extLst>
          </p:cNvPr>
          <p:cNvSpPr>
            <a:spLocks noChangeAspect="1"/>
          </p:cNvSpPr>
          <p:nvPr/>
        </p:nvSpPr>
        <p:spPr>
          <a:xfrm flipH="1">
            <a:off x="1468800" y="3207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5</a:t>
            </a:r>
          </a:p>
        </p:txBody>
      </p:sp>
      <p:sp>
        <p:nvSpPr>
          <p:cNvPr id="38" name="Oval 37">
            <a:extLst>
              <a:ext uri="{FF2B5EF4-FFF2-40B4-BE49-F238E27FC236}">
                <a16:creationId xmlns:a16="http://schemas.microsoft.com/office/drawing/2014/main" id="{7A383835-EA39-B3DE-6655-DBBF0CC55FF9}"/>
              </a:ext>
            </a:extLst>
          </p:cNvPr>
          <p:cNvSpPr>
            <a:spLocks noChangeAspect="1"/>
          </p:cNvSpPr>
          <p:nvPr/>
        </p:nvSpPr>
        <p:spPr>
          <a:xfrm flipH="1">
            <a:off x="1000800" y="3207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2</a:t>
            </a:r>
          </a:p>
        </p:txBody>
      </p:sp>
      <p:sp>
        <p:nvSpPr>
          <p:cNvPr id="39" name="Oval 38">
            <a:extLst>
              <a:ext uri="{FF2B5EF4-FFF2-40B4-BE49-F238E27FC236}">
                <a16:creationId xmlns:a16="http://schemas.microsoft.com/office/drawing/2014/main" id="{CD63DB41-1AED-262A-BDCC-3AC39B5686E6}"/>
              </a:ext>
            </a:extLst>
          </p:cNvPr>
          <p:cNvSpPr>
            <a:spLocks noChangeAspect="1"/>
          </p:cNvSpPr>
          <p:nvPr/>
        </p:nvSpPr>
        <p:spPr>
          <a:xfrm flipH="1">
            <a:off x="1933200" y="3207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200" dirty="0">
                <a:solidFill>
                  <a:schemeClr val="tx1"/>
                </a:solidFill>
              </a:rPr>
              <a:t>4</a:t>
            </a:r>
          </a:p>
        </p:txBody>
      </p:sp>
      <p:sp>
        <p:nvSpPr>
          <p:cNvPr id="40" name="Oval 39">
            <a:extLst>
              <a:ext uri="{FF2B5EF4-FFF2-40B4-BE49-F238E27FC236}">
                <a16:creationId xmlns:a16="http://schemas.microsoft.com/office/drawing/2014/main" id="{D99F7A40-FE00-B082-BCBB-FA6527EA4F38}"/>
              </a:ext>
            </a:extLst>
          </p:cNvPr>
          <p:cNvSpPr>
            <a:spLocks noChangeAspect="1"/>
          </p:cNvSpPr>
          <p:nvPr/>
        </p:nvSpPr>
        <p:spPr>
          <a:xfrm rot="10800000" flipH="1">
            <a:off x="831647" y="3038300"/>
            <a:ext cx="116902" cy="11694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1" name="Oval 40">
            <a:extLst>
              <a:ext uri="{FF2B5EF4-FFF2-40B4-BE49-F238E27FC236}">
                <a16:creationId xmlns:a16="http://schemas.microsoft.com/office/drawing/2014/main" id="{F3BF5777-0D6A-CB46-2119-6DC47186C121}"/>
              </a:ext>
            </a:extLst>
          </p:cNvPr>
          <p:cNvSpPr>
            <a:spLocks noChangeAspect="1"/>
          </p:cNvSpPr>
          <p:nvPr/>
        </p:nvSpPr>
        <p:spPr>
          <a:xfrm rot="10800000" flipH="1">
            <a:off x="827820" y="3491145"/>
            <a:ext cx="116902" cy="11694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2" name="Oval 41">
            <a:extLst>
              <a:ext uri="{FF2B5EF4-FFF2-40B4-BE49-F238E27FC236}">
                <a16:creationId xmlns:a16="http://schemas.microsoft.com/office/drawing/2014/main" id="{EFABE80A-955F-55D0-158B-2C0EBB2828F1}"/>
              </a:ext>
            </a:extLst>
          </p:cNvPr>
          <p:cNvSpPr>
            <a:spLocks noChangeAspect="1"/>
          </p:cNvSpPr>
          <p:nvPr/>
        </p:nvSpPr>
        <p:spPr>
          <a:xfrm rot="10800000" flipH="1">
            <a:off x="1292928" y="3963209"/>
            <a:ext cx="116902" cy="11694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3" name="Oval 42">
            <a:extLst>
              <a:ext uri="{FF2B5EF4-FFF2-40B4-BE49-F238E27FC236}">
                <a16:creationId xmlns:a16="http://schemas.microsoft.com/office/drawing/2014/main" id="{1ED611BA-F0F8-B651-D113-6BF9C728D618}"/>
              </a:ext>
            </a:extLst>
          </p:cNvPr>
          <p:cNvSpPr>
            <a:spLocks noChangeAspect="1"/>
          </p:cNvSpPr>
          <p:nvPr/>
        </p:nvSpPr>
        <p:spPr>
          <a:xfrm rot="10800000" flipH="1">
            <a:off x="1750334" y="3963209"/>
            <a:ext cx="116902" cy="11694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4" name="Oval 43">
            <a:extLst>
              <a:ext uri="{FF2B5EF4-FFF2-40B4-BE49-F238E27FC236}">
                <a16:creationId xmlns:a16="http://schemas.microsoft.com/office/drawing/2014/main" id="{5048B5E1-E316-F9B7-689E-5C03D9539C80}"/>
              </a:ext>
            </a:extLst>
          </p:cNvPr>
          <p:cNvSpPr>
            <a:spLocks noChangeAspect="1"/>
          </p:cNvSpPr>
          <p:nvPr/>
        </p:nvSpPr>
        <p:spPr>
          <a:xfrm rot="10800000" flipH="1">
            <a:off x="2221589" y="3499452"/>
            <a:ext cx="116902" cy="11694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p>
        </p:txBody>
      </p:sp>
      <p:sp>
        <p:nvSpPr>
          <p:cNvPr id="45" name="Oval 44">
            <a:extLst>
              <a:ext uri="{FF2B5EF4-FFF2-40B4-BE49-F238E27FC236}">
                <a16:creationId xmlns:a16="http://schemas.microsoft.com/office/drawing/2014/main" id="{4357CC32-1D76-4DF6-81DF-15EFFDB77CE8}"/>
              </a:ext>
            </a:extLst>
          </p:cNvPr>
          <p:cNvSpPr>
            <a:spLocks noChangeAspect="1"/>
          </p:cNvSpPr>
          <p:nvPr/>
        </p:nvSpPr>
        <p:spPr>
          <a:xfrm rot="10800000" flipH="1">
            <a:off x="2221589" y="3033556"/>
            <a:ext cx="116902" cy="11694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p>
        </p:txBody>
      </p:sp>
      <p:sp>
        <p:nvSpPr>
          <p:cNvPr id="46" name="Oval 45">
            <a:extLst>
              <a:ext uri="{FF2B5EF4-FFF2-40B4-BE49-F238E27FC236}">
                <a16:creationId xmlns:a16="http://schemas.microsoft.com/office/drawing/2014/main" id="{53478FB2-B6C3-1D4B-4B9E-DA8E09FFB099}"/>
              </a:ext>
            </a:extLst>
          </p:cNvPr>
          <p:cNvSpPr>
            <a:spLocks noChangeAspect="1"/>
          </p:cNvSpPr>
          <p:nvPr/>
        </p:nvSpPr>
        <p:spPr>
          <a:xfrm rot="10800000" flipH="1">
            <a:off x="1296999" y="2570532"/>
            <a:ext cx="116902" cy="11694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7" name="Oval 46">
            <a:extLst>
              <a:ext uri="{FF2B5EF4-FFF2-40B4-BE49-F238E27FC236}">
                <a16:creationId xmlns:a16="http://schemas.microsoft.com/office/drawing/2014/main" id="{8DE8E5C5-8415-51D8-566E-B22B466DD4D5}"/>
              </a:ext>
            </a:extLst>
          </p:cNvPr>
          <p:cNvSpPr>
            <a:spLocks noChangeAspect="1"/>
          </p:cNvSpPr>
          <p:nvPr/>
        </p:nvSpPr>
        <p:spPr>
          <a:xfrm rot="10800000" flipH="1">
            <a:off x="1753981" y="2570532"/>
            <a:ext cx="116902" cy="116942"/>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8" name="Oval 47">
            <a:extLst>
              <a:ext uri="{FF2B5EF4-FFF2-40B4-BE49-F238E27FC236}">
                <a16:creationId xmlns:a16="http://schemas.microsoft.com/office/drawing/2014/main" id="{C33EC96B-04CA-7193-3D23-16A78EB3A958}"/>
              </a:ext>
            </a:extLst>
          </p:cNvPr>
          <p:cNvSpPr>
            <a:spLocks noChangeAspect="1"/>
          </p:cNvSpPr>
          <p:nvPr/>
        </p:nvSpPr>
        <p:spPr>
          <a:xfrm rot="10800000" flipH="1">
            <a:off x="1274455" y="3472776"/>
            <a:ext cx="159412" cy="15946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49" name="Oval 48">
            <a:extLst>
              <a:ext uri="{FF2B5EF4-FFF2-40B4-BE49-F238E27FC236}">
                <a16:creationId xmlns:a16="http://schemas.microsoft.com/office/drawing/2014/main" id="{BCD6CAD6-859B-91EB-B15A-947B27DA2285}"/>
              </a:ext>
            </a:extLst>
          </p:cNvPr>
          <p:cNvSpPr>
            <a:spLocks noChangeAspect="1"/>
          </p:cNvSpPr>
          <p:nvPr/>
        </p:nvSpPr>
        <p:spPr>
          <a:xfrm rot="10800000" flipH="1">
            <a:off x="1274012" y="3017040"/>
            <a:ext cx="159412" cy="15946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50" name="Oval 49">
            <a:extLst>
              <a:ext uri="{FF2B5EF4-FFF2-40B4-BE49-F238E27FC236}">
                <a16:creationId xmlns:a16="http://schemas.microsoft.com/office/drawing/2014/main" id="{DE6C17CA-75E6-4D98-C7F5-D9201BA835F9}"/>
              </a:ext>
            </a:extLst>
          </p:cNvPr>
          <p:cNvSpPr>
            <a:spLocks noChangeAspect="1"/>
          </p:cNvSpPr>
          <p:nvPr/>
        </p:nvSpPr>
        <p:spPr>
          <a:xfrm rot="10800000" flipH="1">
            <a:off x="1729080" y="3470852"/>
            <a:ext cx="159412" cy="15946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51" name="Oval 50">
            <a:extLst>
              <a:ext uri="{FF2B5EF4-FFF2-40B4-BE49-F238E27FC236}">
                <a16:creationId xmlns:a16="http://schemas.microsoft.com/office/drawing/2014/main" id="{C1C36818-8665-609C-7C73-2B492ADE48A9}"/>
              </a:ext>
            </a:extLst>
          </p:cNvPr>
          <p:cNvSpPr>
            <a:spLocks noChangeAspect="1"/>
          </p:cNvSpPr>
          <p:nvPr/>
        </p:nvSpPr>
        <p:spPr>
          <a:xfrm rot="10800000" flipH="1">
            <a:off x="1735840" y="3017040"/>
            <a:ext cx="159412" cy="15946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p>
        </p:txBody>
      </p:sp>
      <p:sp>
        <p:nvSpPr>
          <p:cNvPr id="57" name="TextBox 56">
            <a:extLst>
              <a:ext uri="{FF2B5EF4-FFF2-40B4-BE49-F238E27FC236}">
                <a16:creationId xmlns:a16="http://schemas.microsoft.com/office/drawing/2014/main" id="{7B55CFD0-B36C-795D-701B-B00E5AEA86FD}"/>
              </a:ext>
            </a:extLst>
          </p:cNvPr>
          <p:cNvSpPr txBox="1"/>
          <p:nvPr/>
        </p:nvSpPr>
        <p:spPr>
          <a:xfrm>
            <a:off x="2327201" y="4237275"/>
            <a:ext cx="1088118" cy="246221"/>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pPr algn="ctr"/>
            <a:r>
              <a:rPr lang="en-CA" sz="1600" b="1" i="0" dirty="0">
                <a:latin typeface="+mn-lt"/>
              </a:rPr>
              <a:t>  Heat Pipes  </a:t>
            </a:r>
          </a:p>
        </p:txBody>
      </p:sp>
      <p:cxnSp>
        <p:nvCxnSpPr>
          <p:cNvPr id="58" name="Straight Arrow Connector 57">
            <a:extLst>
              <a:ext uri="{FF2B5EF4-FFF2-40B4-BE49-F238E27FC236}">
                <a16:creationId xmlns:a16="http://schemas.microsoft.com/office/drawing/2014/main" id="{244EFB05-EA3B-CC17-7822-F17124F99590}"/>
              </a:ext>
            </a:extLst>
          </p:cNvPr>
          <p:cNvCxnSpPr>
            <a:stCxn id="57" idx="1"/>
            <a:endCxn id="36" idx="2"/>
          </p:cNvCxnSpPr>
          <p:nvPr/>
        </p:nvCxnSpPr>
        <p:spPr>
          <a:xfrm flipH="1" flipV="1">
            <a:off x="1702604" y="3792543"/>
            <a:ext cx="624597" cy="567843"/>
          </a:xfrm>
          <a:prstGeom prst="straightConnector1">
            <a:avLst/>
          </a:prstGeom>
          <a:ln w="25400" cap="flat">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B08C524-FE51-A8BE-075D-570C9BF85C6B}"/>
              </a:ext>
            </a:extLst>
          </p:cNvPr>
          <p:cNvCxnSpPr>
            <a:cxnSpLocks/>
            <a:stCxn id="6" idx="1"/>
            <a:endCxn id="45" idx="6"/>
          </p:cNvCxnSpPr>
          <p:nvPr/>
        </p:nvCxnSpPr>
        <p:spPr>
          <a:xfrm flipH="1" flipV="1">
            <a:off x="2338491" y="3092027"/>
            <a:ext cx="291705" cy="54094"/>
          </a:xfrm>
          <a:prstGeom prst="straightConnector1">
            <a:avLst/>
          </a:prstGeom>
          <a:ln w="25400" cap="flat">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DC11871-EB4A-79F1-8CD9-D663C7FA59FD}"/>
              </a:ext>
            </a:extLst>
          </p:cNvPr>
          <p:cNvCxnSpPr>
            <a:cxnSpLocks/>
            <a:stCxn id="60" idx="1"/>
            <a:endCxn id="50" idx="6"/>
          </p:cNvCxnSpPr>
          <p:nvPr/>
        </p:nvCxnSpPr>
        <p:spPr>
          <a:xfrm flipH="1" flipV="1">
            <a:off x="1888492" y="3550586"/>
            <a:ext cx="676968" cy="281339"/>
          </a:xfrm>
          <a:prstGeom prst="straightConnector1">
            <a:avLst/>
          </a:prstGeom>
          <a:ln w="25400" cap="flat">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88DF58B-C36F-ABB2-4D00-9BC49B843802}"/>
              </a:ext>
            </a:extLst>
          </p:cNvPr>
          <p:cNvCxnSpPr>
            <a:cxnSpLocks/>
            <a:stCxn id="2" idx="3"/>
            <a:endCxn id="21" idx="2"/>
          </p:cNvCxnSpPr>
          <p:nvPr/>
        </p:nvCxnSpPr>
        <p:spPr>
          <a:xfrm>
            <a:off x="4111039" y="2617584"/>
            <a:ext cx="406657" cy="6489"/>
          </a:xfrm>
          <a:prstGeom prst="straightConnector1">
            <a:avLst/>
          </a:prstGeom>
          <a:ln w="25400" cap="flat">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F30D7BEE-27ED-CB2C-C632-DA0370B423EB}"/>
              </a:ext>
            </a:extLst>
          </p:cNvPr>
          <p:cNvSpPr txBox="1"/>
          <p:nvPr/>
        </p:nvSpPr>
        <p:spPr>
          <a:xfrm>
            <a:off x="541118" y="2041432"/>
            <a:ext cx="2082430" cy="246221"/>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pPr algn="ctr"/>
            <a:r>
              <a:rPr lang="en-CA" sz="1600" b="1" i="0" dirty="0">
                <a:latin typeface="+mn-lt"/>
              </a:rPr>
              <a:t>  Heating Block Top View</a:t>
            </a:r>
          </a:p>
        </p:txBody>
      </p:sp>
      <p:sp>
        <p:nvSpPr>
          <p:cNvPr id="65" name="TextBox 64">
            <a:extLst>
              <a:ext uri="{FF2B5EF4-FFF2-40B4-BE49-F238E27FC236}">
                <a16:creationId xmlns:a16="http://schemas.microsoft.com/office/drawing/2014/main" id="{91546E52-C58A-66E3-976D-A0D996CD0555}"/>
              </a:ext>
            </a:extLst>
          </p:cNvPr>
          <p:cNvSpPr txBox="1"/>
          <p:nvPr/>
        </p:nvSpPr>
        <p:spPr>
          <a:xfrm>
            <a:off x="3777022" y="2041432"/>
            <a:ext cx="2060308" cy="246221"/>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pPr algn="ctr"/>
            <a:r>
              <a:rPr lang="en-CA" sz="1600" b="1" i="0" dirty="0">
                <a:latin typeface="+mn-lt"/>
              </a:rPr>
              <a:t>  Cooling Block Top View</a:t>
            </a:r>
          </a:p>
        </p:txBody>
      </p:sp>
      <p:cxnSp>
        <p:nvCxnSpPr>
          <p:cNvPr id="66" name="Straight Arrow Connector 65">
            <a:extLst>
              <a:ext uri="{FF2B5EF4-FFF2-40B4-BE49-F238E27FC236}">
                <a16:creationId xmlns:a16="http://schemas.microsoft.com/office/drawing/2014/main" id="{2A975626-CA4A-46F2-3EFC-ADEDDDFEB94D}"/>
              </a:ext>
            </a:extLst>
          </p:cNvPr>
          <p:cNvCxnSpPr>
            <a:endCxn id="11" idx="3"/>
          </p:cNvCxnSpPr>
          <p:nvPr/>
        </p:nvCxnSpPr>
        <p:spPr>
          <a:xfrm flipV="1">
            <a:off x="827819" y="3654747"/>
            <a:ext cx="429948" cy="432169"/>
          </a:xfrm>
          <a:prstGeom prst="straightConnector1">
            <a:avLst/>
          </a:prstGeom>
          <a:ln w="25400" cap="flat">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D7CEF4E-9027-E933-73B7-695C257D259D}"/>
              </a:ext>
            </a:extLst>
          </p:cNvPr>
          <p:cNvCxnSpPr>
            <a:cxnSpLocks noChangeAspect="1"/>
            <a:endCxn id="11" idx="7"/>
          </p:cNvCxnSpPr>
          <p:nvPr/>
        </p:nvCxnSpPr>
        <p:spPr>
          <a:xfrm flipH="1">
            <a:off x="1916273" y="2565622"/>
            <a:ext cx="432798" cy="430620"/>
          </a:xfrm>
          <a:prstGeom prst="straightConnector1">
            <a:avLst/>
          </a:prstGeom>
          <a:ln w="25400" cap="flat">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9F0E5FFE-6D36-38EE-4A79-C75E882D4DBD}"/>
              </a:ext>
            </a:extLst>
          </p:cNvPr>
          <p:cNvSpPr>
            <a:spLocks noChangeAspect="1"/>
          </p:cNvSpPr>
          <p:nvPr/>
        </p:nvSpPr>
        <p:spPr>
          <a:xfrm flipH="1">
            <a:off x="1468800" y="3675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200" dirty="0">
              <a:solidFill>
                <a:schemeClr val="tx1"/>
              </a:solidFill>
            </a:endParaRPr>
          </a:p>
        </p:txBody>
      </p:sp>
      <p:sp>
        <p:nvSpPr>
          <p:cNvPr id="70" name="Oval 69">
            <a:extLst>
              <a:ext uri="{FF2B5EF4-FFF2-40B4-BE49-F238E27FC236}">
                <a16:creationId xmlns:a16="http://schemas.microsoft.com/office/drawing/2014/main" id="{9FBF10F2-7BBD-A70D-CB18-6C97BD1321C6}"/>
              </a:ext>
            </a:extLst>
          </p:cNvPr>
          <p:cNvSpPr>
            <a:spLocks noChangeAspect="1"/>
          </p:cNvSpPr>
          <p:nvPr/>
        </p:nvSpPr>
        <p:spPr>
          <a:xfrm flipH="1">
            <a:off x="1000800" y="3207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200" dirty="0">
              <a:solidFill>
                <a:schemeClr val="tx1"/>
              </a:solidFill>
            </a:endParaRPr>
          </a:p>
        </p:txBody>
      </p:sp>
      <p:sp>
        <p:nvSpPr>
          <p:cNvPr id="71" name="Oval 70">
            <a:extLst>
              <a:ext uri="{FF2B5EF4-FFF2-40B4-BE49-F238E27FC236}">
                <a16:creationId xmlns:a16="http://schemas.microsoft.com/office/drawing/2014/main" id="{13D08A33-3A47-3E46-D406-18EDA25A8BD9}"/>
              </a:ext>
            </a:extLst>
          </p:cNvPr>
          <p:cNvSpPr>
            <a:spLocks noChangeAspect="1"/>
          </p:cNvSpPr>
          <p:nvPr/>
        </p:nvSpPr>
        <p:spPr>
          <a:xfrm flipH="1">
            <a:off x="1468800" y="2739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200" dirty="0">
              <a:solidFill>
                <a:schemeClr val="tx1"/>
              </a:solidFill>
            </a:endParaRPr>
          </a:p>
        </p:txBody>
      </p:sp>
      <p:sp>
        <p:nvSpPr>
          <p:cNvPr id="72" name="Oval 71">
            <a:extLst>
              <a:ext uri="{FF2B5EF4-FFF2-40B4-BE49-F238E27FC236}">
                <a16:creationId xmlns:a16="http://schemas.microsoft.com/office/drawing/2014/main" id="{42D6780C-EF42-AF3C-485A-1E1435CA41A5}"/>
              </a:ext>
            </a:extLst>
          </p:cNvPr>
          <p:cNvSpPr>
            <a:spLocks noChangeAspect="1"/>
          </p:cNvSpPr>
          <p:nvPr/>
        </p:nvSpPr>
        <p:spPr>
          <a:xfrm flipH="1">
            <a:off x="1468800" y="3207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200" dirty="0">
              <a:solidFill>
                <a:schemeClr val="tx1"/>
              </a:solidFill>
            </a:endParaRPr>
          </a:p>
        </p:txBody>
      </p:sp>
      <p:sp>
        <p:nvSpPr>
          <p:cNvPr id="73" name="Oval 72">
            <a:extLst>
              <a:ext uri="{FF2B5EF4-FFF2-40B4-BE49-F238E27FC236}">
                <a16:creationId xmlns:a16="http://schemas.microsoft.com/office/drawing/2014/main" id="{371E5896-A962-EA01-9E45-B4FB0764CB5E}"/>
              </a:ext>
            </a:extLst>
          </p:cNvPr>
          <p:cNvSpPr>
            <a:spLocks noChangeAspect="1"/>
          </p:cNvSpPr>
          <p:nvPr/>
        </p:nvSpPr>
        <p:spPr>
          <a:xfrm flipH="1">
            <a:off x="1933200" y="3207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200" dirty="0">
              <a:solidFill>
                <a:schemeClr val="tx1"/>
              </a:solidFill>
            </a:endParaRPr>
          </a:p>
        </p:txBody>
      </p:sp>
      <p:sp>
        <p:nvSpPr>
          <p:cNvPr id="74" name="Oval 73">
            <a:extLst>
              <a:ext uri="{FF2B5EF4-FFF2-40B4-BE49-F238E27FC236}">
                <a16:creationId xmlns:a16="http://schemas.microsoft.com/office/drawing/2014/main" id="{2DF581E1-5B11-068E-ECFF-121ADF7D20B3}"/>
              </a:ext>
            </a:extLst>
          </p:cNvPr>
          <p:cNvSpPr>
            <a:spLocks noChangeAspect="1"/>
          </p:cNvSpPr>
          <p:nvPr/>
        </p:nvSpPr>
        <p:spPr>
          <a:xfrm flipH="1">
            <a:off x="4690800" y="3675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200" dirty="0">
              <a:solidFill>
                <a:schemeClr val="tx1"/>
              </a:solidFill>
            </a:endParaRPr>
          </a:p>
        </p:txBody>
      </p:sp>
      <p:sp>
        <p:nvSpPr>
          <p:cNvPr id="75" name="Oval 74">
            <a:extLst>
              <a:ext uri="{FF2B5EF4-FFF2-40B4-BE49-F238E27FC236}">
                <a16:creationId xmlns:a16="http://schemas.microsoft.com/office/drawing/2014/main" id="{D9C40A9A-3AFA-E5F2-66CA-FF2E88E456A6}"/>
              </a:ext>
            </a:extLst>
          </p:cNvPr>
          <p:cNvSpPr>
            <a:spLocks noChangeAspect="1"/>
          </p:cNvSpPr>
          <p:nvPr/>
        </p:nvSpPr>
        <p:spPr>
          <a:xfrm flipH="1">
            <a:off x="4222800" y="32112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200" dirty="0">
              <a:solidFill>
                <a:schemeClr val="tx1"/>
              </a:solidFill>
            </a:endParaRPr>
          </a:p>
        </p:txBody>
      </p:sp>
      <p:sp>
        <p:nvSpPr>
          <p:cNvPr id="76" name="Oval 75">
            <a:extLst>
              <a:ext uri="{FF2B5EF4-FFF2-40B4-BE49-F238E27FC236}">
                <a16:creationId xmlns:a16="http://schemas.microsoft.com/office/drawing/2014/main" id="{0AD5F452-80E5-B9AE-3432-CAD3E9166DEB}"/>
              </a:ext>
            </a:extLst>
          </p:cNvPr>
          <p:cNvSpPr>
            <a:spLocks noChangeAspect="1"/>
          </p:cNvSpPr>
          <p:nvPr/>
        </p:nvSpPr>
        <p:spPr>
          <a:xfrm flipH="1">
            <a:off x="4690800" y="27396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200" dirty="0">
              <a:solidFill>
                <a:schemeClr val="tx1"/>
              </a:solidFill>
            </a:endParaRPr>
          </a:p>
        </p:txBody>
      </p:sp>
      <p:sp>
        <p:nvSpPr>
          <p:cNvPr id="77" name="Oval 76">
            <a:extLst>
              <a:ext uri="{FF2B5EF4-FFF2-40B4-BE49-F238E27FC236}">
                <a16:creationId xmlns:a16="http://schemas.microsoft.com/office/drawing/2014/main" id="{6724E1ED-D3BE-F253-6BA4-B1EA9DE9AA5C}"/>
              </a:ext>
            </a:extLst>
          </p:cNvPr>
          <p:cNvSpPr>
            <a:spLocks noChangeAspect="1"/>
          </p:cNvSpPr>
          <p:nvPr/>
        </p:nvSpPr>
        <p:spPr>
          <a:xfrm flipH="1">
            <a:off x="4690800" y="32112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200" dirty="0">
              <a:solidFill>
                <a:schemeClr val="tx1"/>
              </a:solidFill>
            </a:endParaRPr>
          </a:p>
        </p:txBody>
      </p:sp>
      <p:sp>
        <p:nvSpPr>
          <p:cNvPr id="78" name="Oval 77">
            <a:extLst>
              <a:ext uri="{FF2B5EF4-FFF2-40B4-BE49-F238E27FC236}">
                <a16:creationId xmlns:a16="http://schemas.microsoft.com/office/drawing/2014/main" id="{C49EC45F-D6C0-3B51-534D-31E9CF17F0A0}"/>
              </a:ext>
            </a:extLst>
          </p:cNvPr>
          <p:cNvSpPr>
            <a:spLocks noChangeAspect="1"/>
          </p:cNvSpPr>
          <p:nvPr/>
        </p:nvSpPr>
        <p:spPr>
          <a:xfrm flipH="1">
            <a:off x="5158800" y="3211200"/>
            <a:ext cx="233804" cy="233885"/>
          </a:xfrm>
          <a:prstGeom prst="ellipse">
            <a:avLst/>
          </a:prstGeom>
          <a:solidFill>
            <a:srgbClr val="BBBBD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200" dirty="0">
              <a:solidFill>
                <a:schemeClr val="tx1"/>
              </a:solidFill>
            </a:endParaRPr>
          </a:p>
        </p:txBody>
      </p:sp>
      <p:sp>
        <p:nvSpPr>
          <p:cNvPr id="88" name="TextBox 87">
            <a:extLst>
              <a:ext uri="{FF2B5EF4-FFF2-40B4-BE49-F238E27FC236}">
                <a16:creationId xmlns:a16="http://schemas.microsoft.com/office/drawing/2014/main" id="{73434D13-8E9B-09E9-EC62-25E5072DE2A4}"/>
              </a:ext>
            </a:extLst>
          </p:cNvPr>
          <p:cNvSpPr txBox="1"/>
          <p:nvPr/>
        </p:nvSpPr>
        <p:spPr>
          <a:xfrm>
            <a:off x="2711606" y="3356194"/>
            <a:ext cx="1068418" cy="246221"/>
          </a:xfrm>
          <a:prstGeom prst="rect">
            <a:avLst/>
          </a:prstGeom>
          <a:solidFill>
            <a:schemeClr val="bg1"/>
          </a:solidFill>
          <a:ln w="19050">
            <a:noFill/>
          </a:ln>
        </p:spPr>
        <p:txBody>
          <a:bodyPr wrap="square" lIns="0" tIns="0" rIns="0" bIns="0" rtlCol="0">
            <a:spAutoFit/>
          </a:bodyPr>
          <a:lstStyle>
            <a:defPPr>
              <a:defRPr lang="en-US"/>
            </a:defPPr>
            <a:lvl1pPr>
              <a:defRPr sz="1200" i="1">
                <a:latin typeface="Cambria Math" panose="02040503050406030204" pitchFamily="18" charset="0"/>
              </a:defRPr>
            </a:lvl1pPr>
          </a:lstStyle>
          <a:p>
            <a:pPr algn="ctr"/>
            <a:r>
              <a:rPr lang="en-CA" sz="1600" b="1" i="0" dirty="0">
                <a:latin typeface="+mn-lt"/>
              </a:rPr>
              <a:t>  Heat Pipes  </a:t>
            </a:r>
          </a:p>
        </p:txBody>
      </p:sp>
      <p:cxnSp>
        <p:nvCxnSpPr>
          <p:cNvPr id="89" name="Straight Arrow Connector 88">
            <a:extLst>
              <a:ext uri="{FF2B5EF4-FFF2-40B4-BE49-F238E27FC236}">
                <a16:creationId xmlns:a16="http://schemas.microsoft.com/office/drawing/2014/main" id="{A0A2B76D-FB6E-A5BA-B68E-3DEF87C79667}"/>
              </a:ext>
            </a:extLst>
          </p:cNvPr>
          <p:cNvCxnSpPr>
            <a:cxnSpLocks/>
            <a:stCxn id="88" idx="3"/>
            <a:endCxn id="75" idx="6"/>
          </p:cNvCxnSpPr>
          <p:nvPr/>
        </p:nvCxnSpPr>
        <p:spPr>
          <a:xfrm flipV="1">
            <a:off x="3780024" y="3328143"/>
            <a:ext cx="442776" cy="151162"/>
          </a:xfrm>
          <a:prstGeom prst="straightConnector1">
            <a:avLst/>
          </a:prstGeom>
          <a:ln w="25400" cap="flat">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D316B620-7837-5DC1-BB66-B5E2F9532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0331" y="1827031"/>
            <a:ext cx="5786682" cy="2995459"/>
          </a:xfrm>
          <a:prstGeom prst="rect">
            <a:avLst/>
          </a:prstGeom>
        </p:spPr>
      </p:pic>
      <p:sp>
        <p:nvSpPr>
          <p:cNvPr id="100" name="Text Placeholder 4">
            <a:extLst>
              <a:ext uri="{FF2B5EF4-FFF2-40B4-BE49-F238E27FC236}">
                <a16:creationId xmlns:a16="http://schemas.microsoft.com/office/drawing/2014/main" id="{DA5B8E17-16B7-E7D0-4222-D9127E2A38F0}"/>
              </a:ext>
            </a:extLst>
          </p:cNvPr>
          <p:cNvSpPr txBox="1">
            <a:spLocks/>
          </p:cNvSpPr>
          <p:nvPr/>
        </p:nvSpPr>
        <p:spPr>
          <a:xfrm>
            <a:off x="6977299" y="1493572"/>
            <a:ext cx="4277458" cy="435155"/>
          </a:xfrm>
          <a:prstGeom prst="rect">
            <a:avLst/>
          </a:prstGeom>
          <a:ln>
            <a:noFill/>
          </a:ln>
        </p:spPr>
        <p:txBody>
          <a:bodyPr vert="horz"/>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CA" sz="2000" b="1" dirty="0">
                <a:solidFill>
                  <a:srgbClr val="2F84E4"/>
                </a:solidFill>
                <a:latin typeface="F37 Ginger Pro" panose="020B0604020202020204" charset="0"/>
              </a:rPr>
              <a:t>Example of applied power (at 60%)</a:t>
            </a:r>
          </a:p>
        </p:txBody>
      </p:sp>
      <p:sp>
        <p:nvSpPr>
          <p:cNvPr id="102" name="TextBox 101">
            <a:extLst>
              <a:ext uri="{FF2B5EF4-FFF2-40B4-BE49-F238E27FC236}">
                <a16:creationId xmlns:a16="http://schemas.microsoft.com/office/drawing/2014/main" id="{B641205D-D4FD-26DE-F2B9-2C4053A1F185}"/>
              </a:ext>
            </a:extLst>
          </p:cNvPr>
          <p:cNvSpPr txBox="1"/>
          <p:nvPr/>
        </p:nvSpPr>
        <p:spPr>
          <a:xfrm>
            <a:off x="2526830" y="5138257"/>
            <a:ext cx="1220782" cy="369332"/>
          </a:xfrm>
          <a:prstGeom prst="rect">
            <a:avLst/>
          </a:prstGeom>
          <a:solidFill>
            <a:schemeClr val="bg1"/>
          </a:solidFill>
          <a:ln w="19050">
            <a:noFill/>
          </a:ln>
        </p:spPr>
        <p:txBody>
          <a:bodyPr wrap="none" lIns="0" tIns="0" rIns="0" bIns="0" rtlCol="0">
            <a:spAutoFit/>
          </a:bodyPr>
          <a:lstStyle>
            <a:defPPr>
              <a:defRPr lang="en-US"/>
            </a:defPPr>
            <a:lvl1pPr>
              <a:defRPr sz="1200" i="1">
                <a:latin typeface="Cambria Math" panose="02040503050406030204" pitchFamily="18" charset="0"/>
              </a:defRPr>
            </a:lvl1pPr>
          </a:lstStyle>
          <a:p>
            <a:pPr algn="ctr"/>
            <a:r>
              <a:rPr lang="en-CA" i="0" dirty="0">
                <a:latin typeface="+mn-lt"/>
              </a:rPr>
              <a:t>  Heat Transfer</a:t>
            </a:r>
          </a:p>
          <a:p>
            <a:pPr algn="ctr"/>
            <a:r>
              <a:rPr lang="en-CA" i="0" dirty="0">
                <a:latin typeface="+mn-lt"/>
              </a:rPr>
              <a:t>Through Heat Pipes</a:t>
            </a:r>
          </a:p>
        </p:txBody>
      </p:sp>
      <p:sp>
        <p:nvSpPr>
          <p:cNvPr id="112" name="TextBox 111">
            <a:extLst>
              <a:ext uri="{FF2B5EF4-FFF2-40B4-BE49-F238E27FC236}">
                <a16:creationId xmlns:a16="http://schemas.microsoft.com/office/drawing/2014/main" id="{5DB85762-1EF3-BC89-ACFC-E0089B29EEAE}"/>
              </a:ext>
            </a:extLst>
          </p:cNvPr>
          <p:cNvSpPr txBox="1"/>
          <p:nvPr/>
        </p:nvSpPr>
        <p:spPr>
          <a:xfrm>
            <a:off x="692687" y="4516731"/>
            <a:ext cx="1661097" cy="984885"/>
          </a:xfrm>
          <a:prstGeom prst="rect">
            <a:avLst/>
          </a:prstGeom>
          <a:solidFill>
            <a:schemeClr val="bg1"/>
          </a:solidFill>
          <a:ln w="19050">
            <a:noFill/>
          </a:ln>
        </p:spPr>
        <p:txBody>
          <a:bodyPr wrap="square" lIns="0" tIns="0" rIns="0" bIns="0" rtlCol="0">
            <a:spAutoFit/>
          </a:bodyPr>
          <a:lstStyle>
            <a:defPPr>
              <a:defRPr lang="en-US"/>
            </a:defPPr>
            <a:lvl1pPr>
              <a:defRPr sz="1200" i="1">
                <a:latin typeface="Cambria Math" panose="02040503050406030204" pitchFamily="18" charset="0"/>
              </a:defRPr>
            </a:lvl1pPr>
          </a:lstStyle>
          <a:p>
            <a:r>
              <a:rPr lang="en-CA" sz="1600" b="1" i="0" dirty="0">
                <a:solidFill>
                  <a:srgbClr val="2F84E4"/>
                </a:solidFill>
                <a:latin typeface="F37 Ginger Pro" panose="020B0604020202020204" charset="0"/>
              </a:rPr>
              <a:t>Measurements:</a:t>
            </a:r>
          </a:p>
          <a:p>
            <a:pPr marL="285750" indent="-285750">
              <a:buFont typeface="Arial" panose="020B0604020202020204" pitchFamily="34" charset="0"/>
              <a:buChar char="•"/>
            </a:pPr>
            <a:r>
              <a:rPr lang="en-CA" sz="1600" b="1" i="0" dirty="0">
                <a:latin typeface="+mn-lt"/>
              </a:rPr>
              <a:t>Voltage</a:t>
            </a:r>
          </a:p>
          <a:p>
            <a:pPr marL="285750" indent="-285750">
              <a:buFont typeface="Arial" panose="020B0604020202020204" pitchFamily="34" charset="0"/>
              <a:buChar char="•"/>
            </a:pPr>
            <a:r>
              <a:rPr lang="en-CA" sz="1600" b="1" i="0" dirty="0">
                <a:latin typeface="+mn-lt"/>
              </a:rPr>
              <a:t>Current     (shunt resistors)</a:t>
            </a:r>
          </a:p>
        </p:txBody>
      </p:sp>
      <p:sp>
        <p:nvSpPr>
          <p:cNvPr id="101" name="Arrow: Right 100">
            <a:extLst>
              <a:ext uri="{FF2B5EF4-FFF2-40B4-BE49-F238E27FC236}">
                <a16:creationId xmlns:a16="http://schemas.microsoft.com/office/drawing/2014/main" id="{C8A536DA-C17A-6B67-6F0E-7DA8965C14EA}"/>
              </a:ext>
            </a:extLst>
          </p:cNvPr>
          <p:cNvSpPr/>
          <p:nvPr/>
        </p:nvSpPr>
        <p:spPr>
          <a:xfrm>
            <a:off x="2489783" y="4673265"/>
            <a:ext cx="1344808" cy="464992"/>
          </a:xfrm>
          <a:prstGeom prst="rightArrow">
            <a:avLst>
              <a:gd name="adj1" fmla="val 50000"/>
              <a:gd name="adj2" fmla="val 117598"/>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3" name="TextBox 112">
            <a:extLst>
              <a:ext uri="{FF2B5EF4-FFF2-40B4-BE49-F238E27FC236}">
                <a16:creationId xmlns:a16="http://schemas.microsoft.com/office/drawing/2014/main" id="{D5214461-029A-88B5-AB39-2269C6887A0B}"/>
              </a:ext>
            </a:extLst>
          </p:cNvPr>
          <p:cNvSpPr txBox="1"/>
          <p:nvPr/>
        </p:nvSpPr>
        <p:spPr>
          <a:xfrm>
            <a:off x="4144553" y="4510627"/>
            <a:ext cx="1661097" cy="984885"/>
          </a:xfrm>
          <a:prstGeom prst="rect">
            <a:avLst/>
          </a:prstGeom>
          <a:solidFill>
            <a:schemeClr val="bg1"/>
          </a:solidFill>
          <a:ln w="19050">
            <a:noFill/>
          </a:ln>
        </p:spPr>
        <p:txBody>
          <a:bodyPr wrap="square" lIns="0" tIns="0" rIns="0" bIns="0" rtlCol="0">
            <a:spAutoFit/>
          </a:bodyPr>
          <a:lstStyle>
            <a:defPPr>
              <a:defRPr lang="en-US"/>
            </a:defPPr>
            <a:lvl1pPr>
              <a:defRPr sz="1200" i="1">
                <a:latin typeface="Cambria Math" panose="02040503050406030204" pitchFamily="18" charset="0"/>
              </a:defRPr>
            </a:lvl1pPr>
          </a:lstStyle>
          <a:p>
            <a:r>
              <a:rPr lang="en-CA" sz="1600" b="1" i="0" dirty="0">
                <a:solidFill>
                  <a:srgbClr val="2F84E4"/>
                </a:solidFill>
                <a:latin typeface="F37 Ginger Pro" panose="020B0604020202020204" charset="0"/>
              </a:rPr>
              <a:t>Measurements:</a:t>
            </a:r>
          </a:p>
          <a:p>
            <a:pPr marL="285750" indent="-285750">
              <a:buFont typeface="Arial" panose="020B0604020202020204" pitchFamily="34" charset="0"/>
              <a:buChar char="•"/>
            </a:pPr>
            <a:r>
              <a:rPr lang="en-CA" sz="1600" b="1" i="0" dirty="0">
                <a:latin typeface="+mn-lt"/>
              </a:rPr>
              <a:t>Flow rate</a:t>
            </a:r>
          </a:p>
          <a:p>
            <a:pPr marL="285750" indent="-285750">
              <a:buFont typeface="Arial" panose="020B0604020202020204" pitchFamily="34" charset="0"/>
              <a:buChar char="•"/>
            </a:pPr>
            <a:r>
              <a:rPr lang="en-CA" sz="1600" b="1" i="0" dirty="0">
                <a:latin typeface="+mn-lt"/>
              </a:rPr>
              <a:t>Pressure</a:t>
            </a:r>
          </a:p>
          <a:p>
            <a:pPr marL="285750" indent="-285750">
              <a:buFont typeface="Arial" panose="020B0604020202020204" pitchFamily="34" charset="0"/>
              <a:buChar char="•"/>
            </a:pPr>
            <a:r>
              <a:rPr lang="en-CA" sz="1600" b="1" i="0" dirty="0">
                <a:latin typeface="+mn-lt"/>
              </a:rPr>
              <a:t>Temperature</a:t>
            </a:r>
          </a:p>
        </p:txBody>
      </p:sp>
      <p:sp>
        <p:nvSpPr>
          <p:cNvPr id="114" name="Text Placeholder 4">
            <a:extLst>
              <a:ext uri="{FF2B5EF4-FFF2-40B4-BE49-F238E27FC236}">
                <a16:creationId xmlns:a16="http://schemas.microsoft.com/office/drawing/2014/main" id="{DD27955C-39C7-D6FA-3D46-B5807051BE15}"/>
              </a:ext>
            </a:extLst>
          </p:cNvPr>
          <p:cNvSpPr txBox="1">
            <a:spLocks/>
          </p:cNvSpPr>
          <p:nvPr/>
        </p:nvSpPr>
        <p:spPr>
          <a:xfrm>
            <a:off x="534206" y="1493572"/>
            <a:ext cx="4277458" cy="435155"/>
          </a:xfrm>
          <a:prstGeom prst="rect">
            <a:avLst/>
          </a:prstGeom>
          <a:ln>
            <a:noFill/>
          </a:ln>
        </p:spPr>
        <p:txBody>
          <a:bodyPr vert="horz"/>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sz="2000" b="1" dirty="0">
                <a:solidFill>
                  <a:srgbClr val="2F84E4"/>
                </a:solidFill>
                <a:latin typeface="F37 Ginger Pro" panose="020B0604020202020204" charset="0"/>
              </a:rPr>
              <a:t>Heating and cooling block details</a:t>
            </a:r>
          </a:p>
        </p:txBody>
      </p:sp>
      <p:grpSp>
        <p:nvGrpSpPr>
          <p:cNvPr id="3" name="Group 2">
            <a:extLst>
              <a:ext uri="{FF2B5EF4-FFF2-40B4-BE49-F238E27FC236}">
                <a16:creationId xmlns:a16="http://schemas.microsoft.com/office/drawing/2014/main" id="{0E7B98EC-3CE4-BACD-EAEE-4E37FEBD877D}"/>
              </a:ext>
            </a:extLst>
          </p:cNvPr>
          <p:cNvGrpSpPr/>
          <p:nvPr/>
        </p:nvGrpSpPr>
        <p:grpSpPr>
          <a:xfrm>
            <a:off x="6595079" y="5007746"/>
            <a:ext cx="5363358" cy="1477328"/>
            <a:chOff x="8454356" y="4365197"/>
            <a:chExt cx="3714661" cy="1477328"/>
          </a:xfrm>
        </p:grpSpPr>
        <p:sp>
          <p:nvSpPr>
            <p:cNvPr id="5" name="Rectangle 4">
              <a:extLst>
                <a:ext uri="{FF2B5EF4-FFF2-40B4-BE49-F238E27FC236}">
                  <a16:creationId xmlns:a16="http://schemas.microsoft.com/office/drawing/2014/main" id="{58CB99D0-9B9A-9BE3-E668-71F5DCE97CB4}"/>
                </a:ext>
              </a:extLst>
            </p:cNvPr>
            <p:cNvSpPr/>
            <p:nvPr/>
          </p:nvSpPr>
          <p:spPr>
            <a:xfrm>
              <a:off x="8474148" y="4398186"/>
              <a:ext cx="3550558" cy="1444339"/>
            </a:xfrm>
            <a:prstGeom prst="rect">
              <a:avLst/>
            </a:prstGeom>
            <a:solidFill>
              <a:srgbClr val="F79646">
                <a:lumMod val="40000"/>
                <a:lumOff val="60000"/>
                <a:alpha val="40000"/>
              </a:srgbClr>
            </a:solidFill>
            <a:ln w="25400"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42ABDDD7-A1A1-F1CD-8243-14F4E4239207}"/>
                </a:ext>
              </a:extLst>
            </p:cNvPr>
            <p:cNvSpPr/>
            <p:nvPr/>
          </p:nvSpPr>
          <p:spPr>
            <a:xfrm>
              <a:off x="8454356" y="4365197"/>
              <a:ext cx="3714661" cy="147732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kumimoji="0" lang="en-US" b="0" i="0" u="none" strike="noStrike" kern="1200" cap="none" spc="0" normalizeH="0" baseline="0" noProof="0" dirty="0">
                  <a:ln>
                    <a:noFill/>
                  </a:ln>
                  <a:solidFill>
                    <a:prstClr val="black"/>
                  </a:solidFill>
                  <a:effectLst/>
                  <a:uLnTx/>
                  <a:uFillTx/>
                  <a:latin typeface="Calibri"/>
                  <a:ea typeface="+mn-ea"/>
                  <a:cs typeface="+mn-cs"/>
                </a:rPr>
                <a:t>Power is controlled with solid state relays using on/off cycles</a:t>
              </a:r>
            </a:p>
            <a:p>
              <a:pPr>
                <a:defRPr/>
              </a:pPr>
              <a:r>
                <a:rPr lang="en-US" dirty="0">
                  <a:solidFill>
                    <a:prstClr val="black"/>
                  </a:solidFill>
                  <a:latin typeface="Calibri"/>
                </a:rPr>
                <a:t>Each on/off cycle is 4 seconds long</a:t>
              </a:r>
            </a:p>
            <a:p>
              <a:pPr>
                <a:defRPr/>
              </a:pPr>
              <a:r>
                <a:rPr lang="en-US" dirty="0">
                  <a:solidFill>
                    <a:prstClr val="black"/>
                  </a:solidFill>
                  <a:latin typeface="Calibri"/>
                </a:rPr>
                <a:t>Reported power is the average delivered power per cycle</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31" name="Straight Connector 30">
            <a:extLst>
              <a:ext uri="{FF2B5EF4-FFF2-40B4-BE49-F238E27FC236}">
                <a16:creationId xmlns:a16="http://schemas.microsoft.com/office/drawing/2014/main" id="{09C9B3F0-1181-23FB-2539-E839DD8BB6B8}"/>
              </a:ext>
            </a:extLst>
          </p:cNvPr>
          <p:cNvCxnSpPr/>
          <p:nvPr/>
        </p:nvCxnSpPr>
        <p:spPr>
          <a:xfrm>
            <a:off x="7491412" y="2387378"/>
            <a:ext cx="0" cy="29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C689CF4-355F-034A-D349-0A86C258DEBE}"/>
              </a:ext>
            </a:extLst>
          </p:cNvPr>
          <p:cNvCxnSpPr/>
          <p:nvPr/>
        </p:nvCxnSpPr>
        <p:spPr>
          <a:xfrm>
            <a:off x="7748587" y="2387378"/>
            <a:ext cx="0" cy="29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7A63456-24FB-653A-B37E-C7B0CB1C7CEA}"/>
              </a:ext>
            </a:extLst>
          </p:cNvPr>
          <p:cNvCxnSpPr>
            <a:cxnSpLocks/>
          </p:cNvCxnSpPr>
          <p:nvPr/>
        </p:nvCxnSpPr>
        <p:spPr>
          <a:xfrm>
            <a:off x="7153275" y="2457450"/>
            <a:ext cx="333375" cy="0"/>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EA12BEC2-6D1A-E7C7-936F-241093BC2F97}"/>
              </a:ext>
            </a:extLst>
          </p:cNvPr>
          <p:cNvCxnSpPr>
            <a:cxnSpLocks/>
          </p:cNvCxnSpPr>
          <p:nvPr/>
        </p:nvCxnSpPr>
        <p:spPr>
          <a:xfrm>
            <a:off x="7748587" y="2457450"/>
            <a:ext cx="333375" cy="0"/>
          </a:xfrm>
          <a:prstGeom prst="straightConnector1">
            <a:avLst/>
          </a:prstGeom>
          <a:ln w="19050">
            <a:solidFill>
              <a:schemeClr val="tx1"/>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5102239-892E-61B0-E528-B7A96B982CF0}"/>
              </a:ext>
            </a:extLst>
          </p:cNvPr>
          <p:cNvSpPr txBox="1"/>
          <p:nvPr/>
        </p:nvSpPr>
        <p:spPr>
          <a:xfrm>
            <a:off x="8081962" y="2202712"/>
            <a:ext cx="2478884" cy="369332"/>
          </a:xfrm>
          <a:prstGeom prst="rect">
            <a:avLst/>
          </a:prstGeom>
          <a:noFill/>
        </p:spPr>
        <p:txBody>
          <a:bodyPr wrap="none" rtlCol="0">
            <a:spAutoFit/>
          </a:bodyPr>
          <a:lstStyle/>
          <a:p>
            <a:r>
              <a:rPr lang="en-CA" dirty="0"/>
              <a:t>1 Cycle (3.6 kW average)</a:t>
            </a:r>
          </a:p>
        </p:txBody>
      </p:sp>
      <p:cxnSp>
        <p:nvCxnSpPr>
          <p:cNvPr id="56" name="Straight Connector 55">
            <a:extLst>
              <a:ext uri="{FF2B5EF4-FFF2-40B4-BE49-F238E27FC236}">
                <a16:creationId xmlns:a16="http://schemas.microsoft.com/office/drawing/2014/main" id="{E455C4D2-0C8D-B391-87CD-4C870827FEBF}"/>
              </a:ext>
            </a:extLst>
          </p:cNvPr>
          <p:cNvCxnSpPr/>
          <p:nvPr/>
        </p:nvCxnSpPr>
        <p:spPr>
          <a:xfrm>
            <a:off x="7634287" y="2387378"/>
            <a:ext cx="0" cy="295146"/>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8B95717-DE30-5F81-A00E-6F9639CEDFE2}"/>
              </a:ext>
            </a:extLst>
          </p:cNvPr>
          <p:cNvSpPr txBox="1"/>
          <p:nvPr/>
        </p:nvSpPr>
        <p:spPr>
          <a:xfrm>
            <a:off x="7213297" y="2054061"/>
            <a:ext cx="855683" cy="369332"/>
          </a:xfrm>
          <a:prstGeom prst="rect">
            <a:avLst/>
          </a:prstGeom>
          <a:noFill/>
        </p:spPr>
        <p:txBody>
          <a:bodyPr wrap="none" rtlCol="0">
            <a:spAutoFit/>
          </a:bodyPr>
          <a:lstStyle/>
          <a:p>
            <a:r>
              <a:rPr lang="en-CA" dirty="0"/>
              <a:t>On|Off</a:t>
            </a:r>
          </a:p>
        </p:txBody>
      </p:sp>
    </p:spTree>
    <p:extLst>
      <p:ext uri="{BB962C8B-B14F-4D97-AF65-F5344CB8AC3E}">
        <p14:creationId xmlns:p14="http://schemas.microsoft.com/office/powerpoint/2010/main" val="419080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9"/>
                                        </p:tgtEl>
                                      </p:cBhvr>
                                    </p:animEffect>
                                    <p:set>
                                      <p:cBhvr>
                                        <p:cTn id="7" dur="1" fill="hold">
                                          <p:stCondLst>
                                            <p:cond delay="499"/>
                                          </p:stCondLst>
                                        </p:cTn>
                                        <p:tgtEl>
                                          <p:spTgt spid="6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4"/>
                                        </p:tgtEl>
                                      </p:cBhvr>
                                    </p:animEffect>
                                    <p:set>
                                      <p:cBhvr>
                                        <p:cTn id="10" dur="1" fill="hold">
                                          <p:stCondLst>
                                            <p:cond delay="499"/>
                                          </p:stCondLst>
                                        </p:cTn>
                                        <p:tgtEl>
                                          <p:spTgt spid="7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childTnLst>
                          </p:cTn>
                        </p:par>
                        <p:par>
                          <p:cTn id="17" fill="hold">
                            <p:stCondLst>
                              <p:cond delay="500"/>
                            </p:stCondLst>
                            <p:childTnLst>
                              <p:par>
                                <p:cTn id="18" presetID="10" presetClass="exit" presetSubtype="0" fill="hold" grpId="0" nodeType="afterEffect">
                                  <p:stCondLst>
                                    <p:cond delay="0"/>
                                  </p:stCondLst>
                                  <p:childTnLst>
                                    <p:animEffect transition="out" filter="fade">
                                      <p:cBhvr>
                                        <p:cTn id="19" dur="500"/>
                                        <p:tgtEl>
                                          <p:spTgt spid="70"/>
                                        </p:tgtEl>
                                      </p:cBhvr>
                                    </p:animEffect>
                                    <p:set>
                                      <p:cBhvr>
                                        <p:cTn id="20" dur="1" fill="hold">
                                          <p:stCondLst>
                                            <p:cond delay="499"/>
                                          </p:stCondLst>
                                        </p:cTn>
                                        <p:tgtEl>
                                          <p:spTgt spid="70"/>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75"/>
                                        </p:tgtEl>
                                      </p:cBhvr>
                                    </p:animEffect>
                                    <p:set>
                                      <p:cBhvr>
                                        <p:cTn id="23" dur="1" fill="hold">
                                          <p:stCondLst>
                                            <p:cond delay="499"/>
                                          </p:stCondLst>
                                        </p:cTn>
                                        <p:tgtEl>
                                          <p:spTgt spid="7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89"/>
                                        </p:tgtEl>
                                        <p:attrNameLst>
                                          <p:attrName>style.visibility</p:attrName>
                                        </p:attrNameLst>
                                      </p:cBhvr>
                                      <p:to>
                                        <p:strVal val="visible"/>
                                      </p:to>
                                    </p:set>
                                    <p:animEffect transition="in" filter="fade">
                                      <p:cBhvr>
                                        <p:cTn id="26" dur="500"/>
                                        <p:tgtEl>
                                          <p:spTgt spid="8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childTnLst>
                          </p:cTn>
                        </p:par>
                        <p:par>
                          <p:cTn id="30" fill="hold">
                            <p:stCondLst>
                              <p:cond delay="1000"/>
                            </p:stCondLst>
                            <p:childTnLst>
                              <p:par>
                                <p:cTn id="31" presetID="10" presetClass="exit" presetSubtype="0" fill="hold" grpId="0" nodeType="afterEffect">
                                  <p:stCondLst>
                                    <p:cond delay="0"/>
                                  </p:stCondLst>
                                  <p:childTnLst>
                                    <p:animEffect transition="out" filter="fade">
                                      <p:cBhvr>
                                        <p:cTn id="32" dur="500"/>
                                        <p:tgtEl>
                                          <p:spTgt spid="71"/>
                                        </p:tgtEl>
                                      </p:cBhvr>
                                    </p:animEffect>
                                    <p:set>
                                      <p:cBhvr>
                                        <p:cTn id="33" dur="1" fill="hold">
                                          <p:stCondLst>
                                            <p:cond delay="499"/>
                                          </p:stCondLst>
                                        </p:cTn>
                                        <p:tgtEl>
                                          <p:spTgt spid="7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76"/>
                                        </p:tgtEl>
                                      </p:cBhvr>
                                    </p:animEffect>
                                    <p:set>
                                      <p:cBhvr>
                                        <p:cTn id="36" dur="1" fill="hold">
                                          <p:stCondLst>
                                            <p:cond delay="499"/>
                                          </p:stCondLst>
                                        </p:cTn>
                                        <p:tgtEl>
                                          <p:spTgt spid="76"/>
                                        </p:tgtEl>
                                        <p:attrNameLst>
                                          <p:attrName>style.visibility</p:attrName>
                                        </p:attrNameLst>
                                      </p:cBhvr>
                                      <p:to>
                                        <p:strVal val="hidden"/>
                                      </p:to>
                                    </p:set>
                                  </p:childTnLst>
                                </p:cTn>
                              </p:par>
                            </p:childTnLst>
                          </p:cTn>
                        </p:par>
                        <p:par>
                          <p:cTn id="37" fill="hold">
                            <p:stCondLst>
                              <p:cond delay="1500"/>
                            </p:stCondLst>
                            <p:childTnLst>
                              <p:par>
                                <p:cTn id="38" presetID="10" presetClass="exit" presetSubtype="0" fill="hold" grpId="0" nodeType="afterEffect">
                                  <p:stCondLst>
                                    <p:cond delay="0"/>
                                  </p:stCondLst>
                                  <p:childTnLst>
                                    <p:animEffect transition="out" filter="fade">
                                      <p:cBhvr>
                                        <p:cTn id="39" dur="500"/>
                                        <p:tgtEl>
                                          <p:spTgt spid="73"/>
                                        </p:tgtEl>
                                      </p:cBhvr>
                                    </p:animEffect>
                                    <p:set>
                                      <p:cBhvr>
                                        <p:cTn id="40" dur="1" fill="hold">
                                          <p:stCondLst>
                                            <p:cond delay="499"/>
                                          </p:stCondLst>
                                        </p:cTn>
                                        <p:tgtEl>
                                          <p:spTgt spid="73"/>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78"/>
                                        </p:tgtEl>
                                      </p:cBhvr>
                                    </p:animEffect>
                                    <p:set>
                                      <p:cBhvr>
                                        <p:cTn id="43" dur="1" fill="hold">
                                          <p:stCondLst>
                                            <p:cond delay="499"/>
                                          </p:stCondLst>
                                        </p:cTn>
                                        <p:tgtEl>
                                          <p:spTgt spid="78"/>
                                        </p:tgtEl>
                                        <p:attrNameLst>
                                          <p:attrName>style.visibility</p:attrName>
                                        </p:attrNameLst>
                                      </p:cBhvr>
                                      <p:to>
                                        <p:strVal val="hidden"/>
                                      </p:to>
                                    </p:set>
                                  </p:childTnLst>
                                </p:cTn>
                              </p:par>
                            </p:childTnLst>
                          </p:cTn>
                        </p:par>
                        <p:par>
                          <p:cTn id="44" fill="hold">
                            <p:stCondLst>
                              <p:cond delay="2000"/>
                            </p:stCondLst>
                            <p:childTnLst>
                              <p:par>
                                <p:cTn id="45" presetID="10" presetClass="exit" presetSubtype="0" fill="hold" grpId="0" nodeType="afterEffect">
                                  <p:stCondLst>
                                    <p:cond delay="0"/>
                                  </p:stCondLst>
                                  <p:childTnLst>
                                    <p:animEffect transition="out" filter="fade">
                                      <p:cBhvr>
                                        <p:cTn id="46" dur="500"/>
                                        <p:tgtEl>
                                          <p:spTgt spid="72"/>
                                        </p:tgtEl>
                                      </p:cBhvr>
                                    </p:animEffect>
                                    <p:set>
                                      <p:cBhvr>
                                        <p:cTn id="47" dur="1" fill="hold">
                                          <p:stCondLst>
                                            <p:cond delay="499"/>
                                          </p:stCondLst>
                                        </p:cTn>
                                        <p:tgtEl>
                                          <p:spTgt spid="72"/>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77"/>
                                        </p:tgtEl>
                                      </p:cBhvr>
                                    </p:animEffect>
                                    <p:set>
                                      <p:cBhvr>
                                        <p:cTn id="50" dur="1" fill="hold">
                                          <p:stCondLst>
                                            <p:cond delay="499"/>
                                          </p:stCondLst>
                                        </p:cTn>
                                        <p:tgtEl>
                                          <p:spTgt spid="77"/>
                                        </p:tgtEl>
                                        <p:attrNameLst>
                                          <p:attrName>style.visibility</p:attrName>
                                        </p:attrNameLst>
                                      </p:cBhvr>
                                      <p:to>
                                        <p:strVal val="hidden"/>
                                      </p:to>
                                    </p:se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10"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500"/>
                                        <p:tgtEl>
                                          <p:spTgt spid="67"/>
                                        </p:tgtEl>
                                      </p:cBhvr>
                                    </p:animEffect>
                                  </p:childTnLst>
                                </p:cTn>
                              </p:par>
                              <p:par>
                                <p:cTn id="58" presetID="10" presetClass="entr" presetSubtype="0" fill="hold"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fade">
                                      <p:cBhvr>
                                        <p:cTn id="60" dur="500"/>
                                        <p:tgtEl>
                                          <p:spTgt spid="6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58"/>
                                        </p:tgtEl>
                                      </p:cBhvr>
                                    </p:animEffect>
                                    <p:set>
                                      <p:cBhvr>
                                        <p:cTn id="71" dur="1" fill="hold">
                                          <p:stCondLst>
                                            <p:cond delay="499"/>
                                          </p:stCondLst>
                                        </p:cTn>
                                        <p:tgtEl>
                                          <p:spTgt spid="5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57"/>
                                        </p:tgtEl>
                                      </p:cBhvr>
                                    </p:animEffect>
                                    <p:set>
                                      <p:cBhvr>
                                        <p:cTn id="74" dur="1" fill="hold">
                                          <p:stCondLst>
                                            <p:cond delay="499"/>
                                          </p:stCondLst>
                                        </p:cTn>
                                        <p:tgtEl>
                                          <p:spTgt spid="5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89"/>
                                        </p:tgtEl>
                                      </p:cBhvr>
                                    </p:animEffect>
                                    <p:set>
                                      <p:cBhvr>
                                        <p:cTn id="77" dur="1" fill="hold">
                                          <p:stCondLst>
                                            <p:cond delay="499"/>
                                          </p:stCondLst>
                                        </p:cTn>
                                        <p:tgtEl>
                                          <p:spTgt spid="89"/>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88"/>
                                        </p:tgtEl>
                                      </p:cBhvr>
                                    </p:animEffect>
                                    <p:set>
                                      <p:cBhvr>
                                        <p:cTn id="80" dur="1" fill="hold">
                                          <p:stCondLst>
                                            <p:cond delay="499"/>
                                          </p:stCondLst>
                                        </p:cTn>
                                        <p:tgtEl>
                                          <p:spTgt spid="8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67"/>
                                        </p:tgtEl>
                                      </p:cBhvr>
                                    </p:animEffect>
                                    <p:set>
                                      <p:cBhvr>
                                        <p:cTn id="86" dur="1" fill="hold">
                                          <p:stCondLst>
                                            <p:cond delay="499"/>
                                          </p:stCondLst>
                                        </p:cTn>
                                        <p:tgtEl>
                                          <p:spTgt spid="67"/>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66"/>
                                        </p:tgtEl>
                                      </p:cBhvr>
                                    </p:animEffect>
                                    <p:set>
                                      <p:cBhvr>
                                        <p:cTn id="89" dur="1" fill="hold">
                                          <p:stCondLst>
                                            <p:cond delay="499"/>
                                          </p:stCondLst>
                                        </p:cTn>
                                        <p:tgtEl>
                                          <p:spTgt spid="6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8"/>
                                        </p:tgtEl>
                                      </p:cBhvr>
                                    </p:animEffect>
                                    <p:set>
                                      <p:cBhvr>
                                        <p:cTn id="95" dur="1" fill="hold">
                                          <p:stCondLst>
                                            <p:cond delay="499"/>
                                          </p:stCondLst>
                                        </p:cTn>
                                        <p:tgtEl>
                                          <p:spTgt spid="8"/>
                                        </p:tgtEl>
                                        <p:attrNameLst>
                                          <p:attrName>style.visibility</p:attrName>
                                        </p:attrNameLst>
                                      </p:cBhvr>
                                      <p:to>
                                        <p:strVal val="hidden"/>
                                      </p:to>
                                    </p:set>
                                  </p:childTnLst>
                                </p:cTn>
                              </p:par>
                              <p:par>
                                <p:cTn id="96" presetID="19" presetClass="emph" presetSubtype="0" fill="hold" grpId="0" nodeType="withEffect">
                                  <p:stCondLst>
                                    <p:cond delay="0"/>
                                  </p:stCondLst>
                                  <p:childTnLst>
                                    <p:animClr clrSpc="rgb" dir="cw">
                                      <p:cBhvr override="childStyle">
                                        <p:cTn id="97" dur="500" fill="hold"/>
                                        <p:tgtEl>
                                          <p:spTgt spid="49"/>
                                        </p:tgtEl>
                                        <p:attrNameLst>
                                          <p:attrName>style.color</p:attrName>
                                        </p:attrNameLst>
                                      </p:cBhvr>
                                      <p:to>
                                        <a:srgbClr val="CB450F"/>
                                      </p:to>
                                    </p:animClr>
                                    <p:animClr clrSpc="rgb" dir="cw">
                                      <p:cBhvr>
                                        <p:cTn id="98" dur="500" fill="hold"/>
                                        <p:tgtEl>
                                          <p:spTgt spid="49"/>
                                        </p:tgtEl>
                                        <p:attrNameLst>
                                          <p:attrName>fillcolor</p:attrName>
                                        </p:attrNameLst>
                                      </p:cBhvr>
                                      <p:to>
                                        <a:srgbClr val="CB450F"/>
                                      </p:to>
                                    </p:animClr>
                                    <p:set>
                                      <p:cBhvr>
                                        <p:cTn id="99" dur="500" fill="hold"/>
                                        <p:tgtEl>
                                          <p:spTgt spid="49"/>
                                        </p:tgtEl>
                                        <p:attrNameLst>
                                          <p:attrName>fill.type</p:attrName>
                                        </p:attrNameLst>
                                      </p:cBhvr>
                                      <p:to>
                                        <p:strVal val="solid"/>
                                      </p:to>
                                    </p:set>
                                    <p:set>
                                      <p:cBhvr>
                                        <p:cTn id="100" dur="500" fill="hold"/>
                                        <p:tgtEl>
                                          <p:spTgt spid="49"/>
                                        </p:tgtEl>
                                        <p:attrNameLst>
                                          <p:attrName>fill.on</p:attrName>
                                        </p:attrNameLst>
                                      </p:cBhvr>
                                      <p:to>
                                        <p:strVal val="true"/>
                                      </p:to>
                                    </p:set>
                                  </p:childTnLst>
                                </p:cTn>
                              </p:par>
                              <p:par>
                                <p:cTn id="101" presetID="19" presetClass="emph" presetSubtype="0" fill="hold" grpId="0" nodeType="withEffect">
                                  <p:stCondLst>
                                    <p:cond delay="0"/>
                                  </p:stCondLst>
                                  <p:childTnLst>
                                    <p:animClr clrSpc="rgb" dir="cw">
                                      <p:cBhvr override="childStyle">
                                        <p:cTn id="102" dur="500" fill="hold"/>
                                        <p:tgtEl>
                                          <p:spTgt spid="51"/>
                                        </p:tgtEl>
                                        <p:attrNameLst>
                                          <p:attrName>style.color</p:attrName>
                                        </p:attrNameLst>
                                      </p:cBhvr>
                                      <p:to>
                                        <a:srgbClr val="CB450F"/>
                                      </p:to>
                                    </p:animClr>
                                    <p:animClr clrSpc="rgb" dir="cw">
                                      <p:cBhvr>
                                        <p:cTn id="103" dur="500" fill="hold"/>
                                        <p:tgtEl>
                                          <p:spTgt spid="51"/>
                                        </p:tgtEl>
                                        <p:attrNameLst>
                                          <p:attrName>fillcolor</p:attrName>
                                        </p:attrNameLst>
                                      </p:cBhvr>
                                      <p:to>
                                        <a:srgbClr val="CB450F"/>
                                      </p:to>
                                    </p:animClr>
                                    <p:set>
                                      <p:cBhvr>
                                        <p:cTn id="104" dur="500" fill="hold"/>
                                        <p:tgtEl>
                                          <p:spTgt spid="51"/>
                                        </p:tgtEl>
                                        <p:attrNameLst>
                                          <p:attrName>fill.type</p:attrName>
                                        </p:attrNameLst>
                                      </p:cBhvr>
                                      <p:to>
                                        <p:strVal val="solid"/>
                                      </p:to>
                                    </p:set>
                                    <p:set>
                                      <p:cBhvr>
                                        <p:cTn id="105" dur="500" fill="hold"/>
                                        <p:tgtEl>
                                          <p:spTgt spid="51"/>
                                        </p:tgtEl>
                                        <p:attrNameLst>
                                          <p:attrName>fill.on</p:attrName>
                                        </p:attrNameLst>
                                      </p:cBhvr>
                                      <p:to>
                                        <p:strVal val="true"/>
                                      </p:to>
                                    </p:set>
                                  </p:childTnLst>
                                </p:cTn>
                              </p:par>
                              <p:par>
                                <p:cTn id="106" presetID="19" presetClass="emph" presetSubtype="0" fill="hold" grpId="0" nodeType="withEffect">
                                  <p:stCondLst>
                                    <p:cond delay="0"/>
                                  </p:stCondLst>
                                  <p:childTnLst>
                                    <p:animClr clrSpc="rgb" dir="cw">
                                      <p:cBhvr override="childStyle">
                                        <p:cTn id="107" dur="500" fill="hold"/>
                                        <p:tgtEl>
                                          <p:spTgt spid="48"/>
                                        </p:tgtEl>
                                        <p:attrNameLst>
                                          <p:attrName>style.color</p:attrName>
                                        </p:attrNameLst>
                                      </p:cBhvr>
                                      <p:to>
                                        <a:srgbClr val="CB450F"/>
                                      </p:to>
                                    </p:animClr>
                                    <p:animClr clrSpc="rgb" dir="cw">
                                      <p:cBhvr>
                                        <p:cTn id="108" dur="500" fill="hold"/>
                                        <p:tgtEl>
                                          <p:spTgt spid="48"/>
                                        </p:tgtEl>
                                        <p:attrNameLst>
                                          <p:attrName>fillcolor</p:attrName>
                                        </p:attrNameLst>
                                      </p:cBhvr>
                                      <p:to>
                                        <a:srgbClr val="CB450F"/>
                                      </p:to>
                                    </p:animClr>
                                    <p:set>
                                      <p:cBhvr>
                                        <p:cTn id="109" dur="500" fill="hold"/>
                                        <p:tgtEl>
                                          <p:spTgt spid="48"/>
                                        </p:tgtEl>
                                        <p:attrNameLst>
                                          <p:attrName>fill.type</p:attrName>
                                        </p:attrNameLst>
                                      </p:cBhvr>
                                      <p:to>
                                        <p:strVal val="solid"/>
                                      </p:to>
                                    </p:set>
                                    <p:set>
                                      <p:cBhvr>
                                        <p:cTn id="110" dur="500" fill="hold"/>
                                        <p:tgtEl>
                                          <p:spTgt spid="48"/>
                                        </p:tgtEl>
                                        <p:attrNameLst>
                                          <p:attrName>fill.on</p:attrName>
                                        </p:attrNameLst>
                                      </p:cBhvr>
                                      <p:to>
                                        <p:strVal val="true"/>
                                      </p:to>
                                    </p:set>
                                  </p:childTnLst>
                                </p:cTn>
                              </p:par>
                              <p:par>
                                <p:cTn id="111" presetID="19" presetClass="emph" presetSubtype="0" fill="hold" grpId="0" nodeType="withEffect">
                                  <p:stCondLst>
                                    <p:cond delay="0"/>
                                  </p:stCondLst>
                                  <p:childTnLst>
                                    <p:animClr clrSpc="rgb" dir="cw">
                                      <p:cBhvr override="childStyle">
                                        <p:cTn id="112" dur="500" fill="hold"/>
                                        <p:tgtEl>
                                          <p:spTgt spid="50"/>
                                        </p:tgtEl>
                                        <p:attrNameLst>
                                          <p:attrName>style.color</p:attrName>
                                        </p:attrNameLst>
                                      </p:cBhvr>
                                      <p:to>
                                        <a:srgbClr val="CB450F"/>
                                      </p:to>
                                    </p:animClr>
                                    <p:animClr clrSpc="rgb" dir="cw">
                                      <p:cBhvr>
                                        <p:cTn id="113" dur="500" fill="hold"/>
                                        <p:tgtEl>
                                          <p:spTgt spid="50"/>
                                        </p:tgtEl>
                                        <p:attrNameLst>
                                          <p:attrName>fillcolor</p:attrName>
                                        </p:attrNameLst>
                                      </p:cBhvr>
                                      <p:to>
                                        <a:srgbClr val="CB450F"/>
                                      </p:to>
                                    </p:animClr>
                                    <p:set>
                                      <p:cBhvr>
                                        <p:cTn id="114" dur="500" fill="hold"/>
                                        <p:tgtEl>
                                          <p:spTgt spid="50"/>
                                        </p:tgtEl>
                                        <p:attrNameLst>
                                          <p:attrName>fill.type</p:attrName>
                                        </p:attrNameLst>
                                      </p:cBhvr>
                                      <p:to>
                                        <p:strVal val="solid"/>
                                      </p:to>
                                    </p:set>
                                    <p:set>
                                      <p:cBhvr>
                                        <p:cTn id="115" dur="500" fill="hold"/>
                                        <p:tgtEl>
                                          <p:spTgt spid="50"/>
                                        </p:tgtEl>
                                        <p:attrNameLst>
                                          <p:attrName>fill.on</p:attrName>
                                        </p:attrNameLst>
                                      </p:cBhvr>
                                      <p:to>
                                        <p:strVal val="true"/>
                                      </p:to>
                                    </p:set>
                                  </p:childTnLst>
                                </p:cTn>
                              </p:par>
                              <p:par>
                                <p:cTn id="116" presetID="10" presetClass="entr" presetSubtype="0" fill="hold" nodeType="withEffect">
                                  <p:stCondLst>
                                    <p:cond delay="0"/>
                                  </p:stCondLst>
                                  <p:childTnLst>
                                    <p:set>
                                      <p:cBhvr>
                                        <p:cTn id="117" dur="1" fill="hold">
                                          <p:stCondLst>
                                            <p:cond delay="0"/>
                                          </p:stCondLst>
                                        </p:cTn>
                                        <p:tgtEl>
                                          <p:spTgt spid="62"/>
                                        </p:tgtEl>
                                        <p:attrNameLst>
                                          <p:attrName>style.visibility</p:attrName>
                                        </p:attrNameLst>
                                      </p:cBhvr>
                                      <p:to>
                                        <p:strVal val="visible"/>
                                      </p:to>
                                    </p:set>
                                    <p:animEffect transition="in" filter="fade">
                                      <p:cBhvr>
                                        <p:cTn id="118" dur="500"/>
                                        <p:tgtEl>
                                          <p:spTgt spid="62"/>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fade">
                                      <p:cBhvr>
                                        <p:cTn id="121" dur="500"/>
                                        <p:tgtEl>
                                          <p:spTgt spid="60"/>
                                        </p:tgtEl>
                                      </p:cBhvr>
                                    </p:animEffect>
                                  </p:childTnLst>
                                </p:cTn>
                              </p:par>
                            </p:childTnLst>
                          </p:cTn>
                        </p:par>
                      </p:childTnLst>
                    </p:cTn>
                  </p:par>
                  <p:par>
                    <p:cTn id="122" fill="hold">
                      <p:stCondLst>
                        <p:cond delay="indefinite"/>
                      </p:stCondLst>
                      <p:childTnLst>
                        <p:par>
                          <p:cTn id="123" fill="hold">
                            <p:stCondLst>
                              <p:cond delay="0"/>
                            </p:stCondLst>
                            <p:childTnLst>
                              <p:par>
                                <p:cTn id="124" presetID="19" presetClass="emph" presetSubtype="0" fill="hold" grpId="0" nodeType="clickEffect">
                                  <p:stCondLst>
                                    <p:cond delay="0"/>
                                  </p:stCondLst>
                                  <p:childTnLst>
                                    <p:animClr clrSpc="rgb" dir="cw">
                                      <p:cBhvr override="childStyle">
                                        <p:cTn id="125" dur="500" fill="hold"/>
                                        <p:tgtEl>
                                          <p:spTgt spid="44"/>
                                        </p:tgtEl>
                                        <p:attrNameLst>
                                          <p:attrName>style.color</p:attrName>
                                        </p:attrNameLst>
                                      </p:cBhvr>
                                      <p:to>
                                        <a:srgbClr val="F19B61"/>
                                      </p:to>
                                    </p:animClr>
                                    <p:animClr clrSpc="rgb" dir="cw">
                                      <p:cBhvr>
                                        <p:cTn id="126" dur="500" fill="hold"/>
                                        <p:tgtEl>
                                          <p:spTgt spid="44"/>
                                        </p:tgtEl>
                                        <p:attrNameLst>
                                          <p:attrName>fillcolor</p:attrName>
                                        </p:attrNameLst>
                                      </p:cBhvr>
                                      <p:to>
                                        <a:srgbClr val="F19B61"/>
                                      </p:to>
                                    </p:animClr>
                                    <p:set>
                                      <p:cBhvr>
                                        <p:cTn id="127" dur="500" fill="hold"/>
                                        <p:tgtEl>
                                          <p:spTgt spid="44"/>
                                        </p:tgtEl>
                                        <p:attrNameLst>
                                          <p:attrName>fill.type</p:attrName>
                                        </p:attrNameLst>
                                      </p:cBhvr>
                                      <p:to>
                                        <p:strVal val="solid"/>
                                      </p:to>
                                    </p:set>
                                    <p:set>
                                      <p:cBhvr>
                                        <p:cTn id="128" dur="500" fill="hold"/>
                                        <p:tgtEl>
                                          <p:spTgt spid="44"/>
                                        </p:tgtEl>
                                        <p:attrNameLst>
                                          <p:attrName>fill.on</p:attrName>
                                        </p:attrNameLst>
                                      </p:cBhvr>
                                      <p:to>
                                        <p:strVal val="true"/>
                                      </p:to>
                                    </p:set>
                                  </p:childTnLst>
                                </p:cTn>
                              </p:par>
                              <p:par>
                                <p:cTn id="129" presetID="19" presetClass="emph" presetSubtype="0" fill="hold" grpId="0" nodeType="withEffect">
                                  <p:stCondLst>
                                    <p:cond delay="0"/>
                                  </p:stCondLst>
                                  <p:childTnLst>
                                    <p:animClr clrSpc="rgb" dir="cw">
                                      <p:cBhvr override="childStyle">
                                        <p:cTn id="130" dur="500" fill="hold"/>
                                        <p:tgtEl>
                                          <p:spTgt spid="45"/>
                                        </p:tgtEl>
                                        <p:attrNameLst>
                                          <p:attrName>style.color</p:attrName>
                                        </p:attrNameLst>
                                      </p:cBhvr>
                                      <p:to>
                                        <a:srgbClr val="F19B61"/>
                                      </p:to>
                                    </p:animClr>
                                    <p:animClr clrSpc="rgb" dir="cw">
                                      <p:cBhvr>
                                        <p:cTn id="131" dur="500" fill="hold"/>
                                        <p:tgtEl>
                                          <p:spTgt spid="45"/>
                                        </p:tgtEl>
                                        <p:attrNameLst>
                                          <p:attrName>fillcolor</p:attrName>
                                        </p:attrNameLst>
                                      </p:cBhvr>
                                      <p:to>
                                        <a:srgbClr val="F19B61"/>
                                      </p:to>
                                    </p:animClr>
                                    <p:set>
                                      <p:cBhvr>
                                        <p:cTn id="132" dur="500" fill="hold"/>
                                        <p:tgtEl>
                                          <p:spTgt spid="45"/>
                                        </p:tgtEl>
                                        <p:attrNameLst>
                                          <p:attrName>fill.type</p:attrName>
                                        </p:attrNameLst>
                                      </p:cBhvr>
                                      <p:to>
                                        <p:strVal val="solid"/>
                                      </p:to>
                                    </p:set>
                                    <p:set>
                                      <p:cBhvr>
                                        <p:cTn id="133" dur="500" fill="hold"/>
                                        <p:tgtEl>
                                          <p:spTgt spid="45"/>
                                        </p:tgtEl>
                                        <p:attrNameLst>
                                          <p:attrName>fill.on</p:attrName>
                                        </p:attrNameLst>
                                      </p:cBhvr>
                                      <p:to>
                                        <p:strVal val="true"/>
                                      </p:to>
                                    </p:set>
                                  </p:childTnLst>
                                </p:cTn>
                              </p:par>
                              <p:par>
                                <p:cTn id="134" presetID="19" presetClass="emph" presetSubtype="0" fill="hold" grpId="0" nodeType="withEffect">
                                  <p:stCondLst>
                                    <p:cond delay="0"/>
                                  </p:stCondLst>
                                  <p:childTnLst>
                                    <p:animClr clrSpc="rgb" dir="cw">
                                      <p:cBhvr override="childStyle">
                                        <p:cTn id="135" dur="500" fill="hold"/>
                                        <p:tgtEl>
                                          <p:spTgt spid="47"/>
                                        </p:tgtEl>
                                        <p:attrNameLst>
                                          <p:attrName>style.color</p:attrName>
                                        </p:attrNameLst>
                                      </p:cBhvr>
                                      <p:to>
                                        <a:srgbClr val="F19B61"/>
                                      </p:to>
                                    </p:animClr>
                                    <p:animClr clrSpc="rgb" dir="cw">
                                      <p:cBhvr>
                                        <p:cTn id="136" dur="500" fill="hold"/>
                                        <p:tgtEl>
                                          <p:spTgt spid="47"/>
                                        </p:tgtEl>
                                        <p:attrNameLst>
                                          <p:attrName>fillcolor</p:attrName>
                                        </p:attrNameLst>
                                      </p:cBhvr>
                                      <p:to>
                                        <a:srgbClr val="F19B61"/>
                                      </p:to>
                                    </p:animClr>
                                    <p:set>
                                      <p:cBhvr>
                                        <p:cTn id="137" dur="500" fill="hold"/>
                                        <p:tgtEl>
                                          <p:spTgt spid="47"/>
                                        </p:tgtEl>
                                        <p:attrNameLst>
                                          <p:attrName>fill.type</p:attrName>
                                        </p:attrNameLst>
                                      </p:cBhvr>
                                      <p:to>
                                        <p:strVal val="solid"/>
                                      </p:to>
                                    </p:set>
                                    <p:set>
                                      <p:cBhvr>
                                        <p:cTn id="138" dur="500" fill="hold"/>
                                        <p:tgtEl>
                                          <p:spTgt spid="47"/>
                                        </p:tgtEl>
                                        <p:attrNameLst>
                                          <p:attrName>fill.on</p:attrName>
                                        </p:attrNameLst>
                                      </p:cBhvr>
                                      <p:to>
                                        <p:strVal val="true"/>
                                      </p:to>
                                    </p:set>
                                  </p:childTnLst>
                                </p:cTn>
                              </p:par>
                              <p:par>
                                <p:cTn id="139" presetID="19" presetClass="emph" presetSubtype="0" fill="hold" grpId="0" nodeType="withEffect">
                                  <p:stCondLst>
                                    <p:cond delay="0"/>
                                  </p:stCondLst>
                                  <p:childTnLst>
                                    <p:animClr clrSpc="rgb" dir="cw">
                                      <p:cBhvr override="childStyle">
                                        <p:cTn id="140" dur="500" fill="hold"/>
                                        <p:tgtEl>
                                          <p:spTgt spid="46"/>
                                        </p:tgtEl>
                                        <p:attrNameLst>
                                          <p:attrName>style.color</p:attrName>
                                        </p:attrNameLst>
                                      </p:cBhvr>
                                      <p:to>
                                        <a:srgbClr val="F19B61"/>
                                      </p:to>
                                    </p:animClr>
                                    <p:animClr clrSpc="rgb" dir="cw">
                                      <p:cBhvr>
                                        <p:cTn id="141" dur="500" fill="hold"/>
                                        <p:tgtEl>
                                          <p:spTgt spid="46"/>
                                        </p:tgtEl>
                                        <p:attrNameLst>
                                          <p:attrName>fillcolor</p:attrName>
                                        </p:attrNameLst>
                                      </p:cBhvr>
                                      <p:to>
                                        <a:srgbClr val="F19B61"/>
                                      </p:to>
                                    </p:animClr>
                                    <p:set>
                                      <p:cBhvr>
                                        <p:cTn id="142" dur="500" fill="hold"/>
                                        <p:tgtEl>
                                          <p:spTgt spid="46"/>
                                        </p:tgtEl>
                                        <p:attrNameLst>
                                          <p:attrName>fill.type</p:attrName>
                                        </p:attrNameLst>
                                      </p:cBhvr>
                                      <p:to>
                                        <p:strVal val="solid"/>
                                      </p:to>
                                    </p:set>
                                    <p:set>
                                      <p:cBhvr>
                                        <p:cTn id="143" dur="500" fill="hold"/>
                                        <p:tgtEl>
                                          <p:spTgt spid="46"/>
                                        </p:tgtEl>
                                        <p:attrNameLst>
                                          <p:attrName>fill.on</p:attrName>
                                        </p:attrNameLst>
                                      </p:cBhvr>
                                      <p:to>
                                        <p:strVal val="true"/>
                                      </p:to>
                                    </p:set>
                                  </p:childTnLst>
                                </p:cTn>
                              </p:par>
                              <p:par>
                                <p:cTn id="144" presetID="19" presetClass="emph" presetSubtype="0" fill="hold" grpId="0" nodeType="withEffect">
                                  <p:stCondLst>
                                    <p:cond delay="0"/>
                                  </p:stCondLst>
                                  <p:childTnLst>
                                    <p:animClr clrSpc="rgb" dir="cw">
                                      <p:cBhvr override="childStyle">
                                        <p:cTn id="145" dur="500" fill="hold"/>
                                        <p:tgtEl>
                                          <p:spTgt spid="40"/>
                                        </p:tgtEl>
                                        <p:attrNameLst>
                                          <p:attrName>style.color</p:attrName>
                                        </p:attrNameLst>
                                      </p:cBhvr>
                                      <p:to>
                                        <a:srgbClr val="F19B61"/>
                                      </p:to>
                                    </p:animClr>
                                    <p:animClr clrSpc="rgb" dir="cw">
                                      <p:cBhvr>
                                        <p:cTn id="146" dur="500" fill="hold"/>
                                        <p:tgtEl>
                                          <p:spTgt spid="40"/>
                                        </p:tgtEl>
                                        <p:attrNameLst>
                                          <p:attrName>fillcolor</p:attrName>
                                        </p:attrNameLst>
                                      </p:cBhvr>
                                      <p:to>
                                        <a:srgbClr val="F19B61"/>
                                      </p:to>
                                    </p:animClr>
                                    <p:set>
                                      <p:cBhvr>
                                        <p:cTn id="147" dur="500" fill="hold"/>
                                        <p:tgtEl>
                                          <p:spTgt spid="40"/>
                                        </p:tgtEl>
                                        <p:attrNameLst>
                                          <p:attrName>fill.type</p:attrName>
                                        </p:attrNameLst>
                                      </p:cBhvr>
                                      <p:to>
                                        <p:strVal val="solid"/>
                                      </p:to>
                                    </p:set>
                                    <p:set>
                                      <p:cBhvr>
                                        <p:cTn id="148" dur="500" fill="hold"/>
                                        <p:tgtEl>
                                          <p:spTgt spid="40"/>
                                        </p:tgtEl>
                                        <p:attrNameLst>
                                          <p:attrName>fill.on</p:attrName>
                                        </p:attrNameLst>
                                      </p:cBhvr>
                                      <p:to>
                                        <p:strVal val="true"/>
                                      </p:to>
                                    </p:set>
                                  </p:childTnLst>
                                </p:cTn>
                              </p:par>
                              <p:par>
                                <p:cTn id="149" presetID="19" presetClass="emph" presetSubtype="0" fill="hold" grpId="0" nodeType="withEffect">
                                  <p:stCondLst>
                                    <p:cond delay="0"/>
                                  </p:stCondLst>
                                  <p:childTnLst>
                                    <p:animClr clrSpc="rgb" dir="cw">
                                      <p:cBhvr override="childStyle">
                                        <p:cTn id="150" dur="500" fill="hold"/>
                                        <p:tgtEl>
                                          <p:spTgt spid="41"/>
                                        </p:tgtEl>
                                        <p:attrNameLst>
                                          <p:attrName>style.color</p:attrName>
                                        </p:attrNameLst>
                                      </p:cBhvr>
                                      <p:to>
                                        <a:srgbClr val="F19B61"/>
                                      </p:to>
                                    </p:animClr>
                                    <p:animClr clrSpc="rgb" dir="cw">
                                      <p:cBhvr>
                                        <p:cTn id="151" dur="500" fill="hold"/>
                                        <p:tgtEl>
                                          <p:spTgt spid="41"/>
                                        </p:tgtEl>
                                        <p:attrNameLst>
                                          <p:attrName>fillcolor</p:attrName>
                                        </p:attrNameLst>
                                      </p:cBhvr>
                                      <p:to>
                                        <a:srgbClr val="F19B61"/>
                                      </p:to>
                                    </p:animClr>
                                    <p:set>
                                      <p:cBhvr>
                                        <p:cTn id="152" dur="500" fill="hold"/>
                                        <p:tgtEl>
                                          <p:spTgt spid="41"/>
                                        </p:tgtEl>
                                        <p:attrNameLst>
                                          <p:attrName>fill.type</p:attrName>
                                        </p:attrNameLst>
                                      </p:cBhvr>
                                      <p:to>
                                        <p:strVal val="solid"/>
                                      </p:to>
                                    </p:set>
                                    <p:set>
                                      <p:cBhvr>
                                        <p:cTn id="153" dur="500" fill="hold"/>
                                        <p:tgtEl>
                                          <p:spTgt spid="41"/>
                                        </p:tgtEl>
                                        <p:attrNameLst>
                                          <p:attrName>fill.on</p:attrName>
                                        </p:attrNameLst>
                                      </p:cBhvr>
                                      <p:to>
                                        <p:strVal val="true"/>
                                      </p:to>
                                    </p:set>
                                  </p:childTnLst>
                                </p:cTn>
                              </p:par>
                              <p:par>
                                <p:cTn id="154" presetID="19" presetClass="emph" presetSubtype="0" fill="hold" grpId="0" nodeType="withEffect">
                                  <p:stCondLst>
                                    <p:cond delay="0"/>
                                  </p:stCondLst>
                                  <p:childTnLst>
                                    <p:animClr clrSpc="rgb" dir="cw">
                                      <p:cBhvr override="childStyle">
                                        <p:cTn id="155" dur="500" fill="hold"/>
                                        <p:tgtEl>
                                          <p:spTgt spid="42"/>
                                        </p:tgtEl>
                                        <p:attrNameLst>
                                          <p:attrName>style.color</p:attrName>
                                        </p:attrNameLst>
                                      </p:cBhvr>
                                      <p:to>
                                        <a:srgbClr val="F19B61"/>
                                      </p:to>
                                    </p:animClr>
                                    <p:animClr clrSpc="rgb" dir="cw">
                                      <p:cBhvr>
                                        <p:cTn id="156" dur="500" fill="hold"/>
                                        <p:tgtEl>
                                          <p:spTgt spid="42"/>
                                        </p:tgtEl>
                                        <p:attrNameLst>
                                          <p:attrName>fillcolor</p:attrName>
                                        </p:attrNameLst>
                                      </p:cBhvr>
                                      <p:to>
                                        <a:srgbClr val="F19B61"/>
                                      </p:to>
                                    </p:animClr>
                                    <p:set>
                                      <p:cBhvr>
                                        <p:cTn id="157" dur="500" fill="hold"/>
                                        <p:tgtEl>
                                          <p:spTgt spid="42"/>
                                        </p:tgtEl>
                                        <p:attrNameLst>
                                          <p:attrName>fill.type</p:attrName>
                                        </p:attrNameLst>
                                      </p:cBhvr>
                                      <p:to>
                                        <p:strVal val="solid"/>
                                      </p:to>
                                    </p:set>
                                    <p:set>
                                      <p:cBhvr>
                                        <p:cTn id="158" dur="500" fill="hold"/>
                                        <p:tgtEl>
                                          <p:spTgt spid="42"/>
                                        </p:tgtEl>
                                        <p:attrNameLst>
                                          <p:attrName>fill.on</p:attrName>
                                        </p:attrNameLst>
                                      </p:cBhvr>
                                      <p:to>
                                        <p:strVal val="true"/>
                                      </p:to>
                                    </p:set>
                                  </p:childTnLst>
                                </p:cTn>
                              </p:par>
                              <p:par>
                                <p:cTn id="159" presetID="19" presetClass="emph" presetSubtype="0" fill="hold" grpId="0" nodeType="withEffect">
                                  <p:stCondLst>
                                    <p:cond delay="0"/>
                                  </p:stCondLst>
                                  <p:childTnLst>
                                    <p:animClr clrSpc="rgb" dir="cw">
                                      <p:cBhvr override="childStyle">
                                        <p:cTn id="160" dur="500" fill="hold"/>
                                        <p:tgtEl>
                                          <p:spTgt spid="43"/>
                                        </p:tgtEl>
                                        <p:attrNameLst>
                                          <p:attrName>style.color</p:attrName>
                                        </p:attrNameLst>
                                      </p:cBhvr>
                                      <p:to>
                                        <a:srgbClr val="F19B61"/>
                                      </p:to>
                                    </p:animClr>
                                    <p:animClr clrSpc="rgb" dir="cw">
                                      <p:cBhvr>
                                        <p:cTn id="161" dur="500" fill="hold"/>
                                        <p:tgtEl>
                                          <p:spTgt spid="43"/>
                                        </p:tgtEl>
                                        <p:attrNameLst>
                                          <p:attrName>fillcolor</p:attrName>
                                        </p:attrNameLst>
                                      </p:cBhvr>
                                      <p:to>
                                        <a:srgbClr val="F19B61"/>
                                      </p:to>
                                    </p:animClr>
                                    <p:set>
                                      <p:cBhvr>
                                        <p:cTn id="162" dur="500" fill="hold"/>
                                        <p:tgtEl>
                                          <p:spTgt spid="43"/>
                                        </p:tgtEl>
                                        <p:attrNameLst>
                                          <p:attrName>fill.type</p:attrName>
                                        </p:attrNameLst>
                                      </p:cBhvr>
                                      <p:to>
                                        <p:strVal val="solid"/>
                                      </p:to>
                                    </p:set>
                                    <p:set>
                                      <p:cBhvr>
                                        <p:cTn id="163" dur="500" fill="hold"/>
                                        <p:tgtEl>
                                          <p:spTgt spid="43"/>
                                        </p:tgtEl>
                                        <p:attrNameLst>
                                          <p:attrName>fill.on</p:attrName>
                                        </p:attrNameLst>
                                      </p:cBhvr>
                                      <p:to>
                                        <p:strVal val="true"/>
                                      </p:to>
                                    </p:set>
                                  </p:childTnLst>
                                </p:cTn>
                              </p:par>
                              <p:par>
                                <p:cTn id="164" presetID="10" presetClass="entr" presetSubtype="0" fill="hold" grpId="0" nodeType="withEffect">
                                  <p:stCondLst>
                                    <p:cond delay="0"/>
                                  </p:stCondLst>
                                  <p:childTnLst>
                                    <p:set>
                                      <p:cBhvr>
                                        <p:cTn id="165" dur="1" fill="hold">
                                          <p:stCondLst>
                                            <p:cond delay="0"/>
                                          </p:stCondLst>
                                        </p:cTn>
                                        <p:tgtEl>
                                          <p:spTgt spid="6"/>
                                        </p:tgtEl>
                                        <p:attrNameLst>
                                          <p:attrName>style.visibility</p:attrName>
                                        </p:attrNameLst>
                                      </p:cBhvr>
                                      <p:to>
                                        <p:strVal val="visible"/>
                                      </p:to>
                                    </p:set>
                                    <p:animEffect transition="in" filter="fade">
                                      <p:cBhvr>
                                        <p:cTn id="166" dur="500"/>
                                        <p:tgtEl>
                                          <p:spTgt spid="6"/>
                                        </p:tgtEl>
                                      </p:cBhvr>
                                    </p:animEffect>
                                  </p:childTnLst>
                                </p:cTn>
                              </p:par>
                              <p:par>
                                <p:cTn id="167" presetID="10" presetClass="entr" presetSubtype="0" fill="hold" nodeType="withEffect">
                                  <p:stCondLst>
                                    <p:cond delay="0"/>
                                  </p:stCondLst>
                                  <p:childTnLst>
                                    <p:set>
                                      <p:cBhvr>
                                        <p:cTn id="168" dur="1" fill="hold">
                                          <p:stCondLst>
                                            <p:cond delay="0"/>
                                          </p:stCondLst>
                                        </p:cTn>
                                        <p:tgtEl>
                                          <p:spTgt spid="61"/>
                                        </p:tgtEl>
                                        <p:attrNameLst>
                                          <p:attrName>style.visibility</p:attrName>
                                        </p:attrNameLst>
                                      </p:cBhvr>
                                      <p:to>
                                        <p:strVal val="visible"/>
                                      </p:to>
                                    </p:set>
                                    <p:animEffect transition="in" filter="fade">
                                      <p:cBhvr>
                                        <p:cTn id="169" dur="500"/>
                                        <p:tgtEl>
                                          <p:spTgt spid="61"/>
                                        </p:tgtEl>
                                      </p:cBhvr>
                                    </p:animEffect>
                                  </p:childTnLst>
                                </p:cTn>
                              </p:par>
                            </p:childTnLst>
                          </p:cTn>
                        </p:par>
                      </p:childTnLst>
                    </p:cTn>
                  </p:par>
                  <p:par>
                    <p:cTn id="170" fill="hold">
                      <p:stCondLst>
                        <p:cond delay="indefinite"/>
                      </p:stCondLst>
                      <p:childTnLst>
                        <p:par>
                          <p:cTn id="171" fill="hold">
                            <p:stCondLst>
                              <p:cond delay="0"/>
                            </p:stCondLst>
                            <p:childTnLst>
                              <p:par>
                                <p:cTn id="172" presetID="19" presetClass="emph" presetSubtype="0" fill="hold" grpId="0" nodeType="clickEffect">
                                  <p:stCondLst>
                                    <p:cond delay="0"/>
                                  </p:stCondLst>
                                  <p:childTnLst>
                                    <p:animClr clrSpc="rgb" dir="cw">
                                      <p:cBhvr override="childStyle">
                                        <p:cTn id="173" dur="500" fill="hold"/>
                                        <p:tgtEl>
                                          <p:spTgt spid="18"/>
                                        </p:tgtEl>
                                        <p:attrNameLst>
                                          <p:attrName>style.color</p:attrName>
                                        </p:attrNameLst>
                                      </p:cBhvr>
                                      <p:to>
                                        <a:srgbClr val="1FEAFF"/>
                                      </p:to>
                                    </p:animClr>
                                    <p:animClr clrSpc="rgb" dir="cw">
                                      <p:cBhvr>
                                        <p:cTn id="174" dur="500" fill="hold"/>
                                        <p:tgtEl>
                                          <p:spTgt spid="18"/>
                                        </p:tgtEl>
                                        <p:attrNameLst>
                                          <p:attrName>fillcolor</p:attrName>
                                        </p:attrNameLst>
                                      </p:cBhvr>
                                      <p:to>
                                        <a:srgbClr val="1FEAFF"/>
                                      </p:to>
                                    </p:animClr>
                                    <p:set>
                                      <p:cBhvr>
                                        <p:cTn id="175" dur="500" fill="hold"/>
                                        <p:tgtEl>
                                          <p:spTgt spid="18"/>
                                        </p:tgtEl>
                                        <p:attrNameLst>
                                          <p:attrName>fill.type</p:attrName>
                                        </p:attrNameLst>
                                      </p:cBhvr>
                                      <p:to>
                                        <p:strVal val="solid"/>
                                      </p:to>
                                    </p:set>
                                    <p:set>
                                      <p:cBhvr>
                                        <p:cTn id="176" dur="500" fill="hold"/>
                                        <p:tgtEl>
                                          <p:spTgt spid="18"/>
                                        </p:tgtEl>
                                        <p:attrNameLst>
                                          <p:attrName>fill.on</p:attrName>
                                        </p:attrNameLst>
                                      </p:cBhvr>
                                      <p:to>
                                        <p:strVal val="true"/>
                                      </p:to>
                                    </p:set>
                                  </p:childTnLst>
                                </p:cTn>
                              </p:par>
                              <p:par>
                                <p:cTn id="177" presetID="19" presetClass="emph" presetSubtype="0" fill="hold" grpId="0" nodeType="withEffect">
                                  <p:stCondLst>
                                    <p:cond delay="0"/>
                                  </p:stCondLst>
                                  <p:childTnLst>
                                    <p:animClr clrSpc="rgb" dir="cw">
                                      <p:cBhvr override="childStyle">
                                        <p:cTn id="178" dur="500" fill="hold"/>
                                        <p:tgtEl>
                                          <p:spTgt spid="17"/>
                                        </p:tgtEl>
                                        <p:attrNameLst>
                                          <p:attrName>style.color</p:attrName>
                                        </p:attrNameLst>
                                      </p:cBhvr>
                                      <p:to>
                                        <a:srgbClr val="1FEAFF"/>
                                      </p:to>
                                    </p:animClr>
                                    <p:animClr clrSpc="rgb" dir="cw">
                                      <p:cBhvr>
                                        <p:cTn id="179" dur="500" fill="hold"/>
                                        <p:tgtEl>
                                          <p:spTgt spid="17"/>
                                        </p:tgtEl>
                                        <p:attrNameLst>
                                          <p:attrName>fillcolor</p:attrName>
                                        </p:attrNameLst>
                                      </p:cBhvr>
                                      <p:to>
                                        <a:srgbClr val="1FEAFF"/>
                                      </p:to>
                                    </p:animClr>
                                    <p:set>
                                      <p:cBhvr>
                                        <p:cTn id="180" dur="500" fill="hold"/>
                                        <p:tgtEl>
                                          <p:spTgt spid="17"/>
                                        </p:tgtEl>
                                        <p:attrNameLst>
                                          <p:attrName>fill.type</p:attrName>
                                        </p:attrNameLst>
                                      </p:cBhvr>
                                      <p:to>
                                        <p:strVal val="solid"/>
                                      </p:to>
                                    </p:set>
                                    <p:set>
                                      <p:cBhvr>
                                        <p:cTn id="181" dur="500" fill="hold"/>
                                        <p:tgtEl>
                                          <p:spTgt spid="17"/>
                                        </p:tgtEl>
                                        <p:attrNameLst>
                                          <p:attrName>fill.on</p:attrName>
                                        </p:attrNameLst>
                                      </p:cBhvr>
                                      <p:to>
                                        <p:strVal val="true"/>
                                      </p:to>
                                    </p:set>
                                  </p:childTnLst>
                                </p:cTn>
                              </p:par>
                              <p:par>
                                <p:cTn id="182" presetID="19" presetClass="emph" presetSubtype="0" fill="hold" grpId="0" nodeType="withEffect">
                                  <p:stCondLst>
                                    <p:cond delay="0"/>
                                  </p:stCondLst>
                                  <p:childTnLst>
                                    <p:animClr clrSpc="rgb" dir="cw">
                                      <p:cBhvr override="childStyle">
                                        <p:cTn id="183" dur="500" fill="hold"/>
                                        <p:tgtEl>
                                          <p:spTgt spid="27"/>
                                        </p:tgtEl>
                                        <p:attrNameLst>
                                          <p:attrName>style.color</p:attrName>
                                        </p:attrNameLst>
                                      </p:cBhvr>
                                      <p:to>
                                        <a:srgbClr val="1FEAFF"/>
                                      </p:to>
                                    </p:animClr>
                                    <p:animClr clrSpc="rgb" dir="cw">
                                      <p:cBhvr>
                                        <p:cTn id="184" dur="500" fill="hold"/>
                                        <p:tgtEl>
                                          <p:spTgt spid="27"/>
                                        </p:tgtEl>
                                        <p:attrNameLst>
                                          <p:attrName>fillcolor</p:attrName>
                                        </p:attrNameLst>
                                      </p:cBhvr>
                                      <p:to>
                                        <a:srgbClr val="1FEAFF"/>
                                      </p:to>
                                    </p:animClr>
                                    <p:set>
                                      <p:cBhvr>
                                        <p:cTn id="185" dur="500" fill="hold"/>
                                        <p:tgtEl>
                                          <p:spTgt spid="27"/>
                                        </p:tgtEl>
                                        <p:attrNameLst>
                                          <p:attrName>fill.type</p:attrName>
                                        </p:attrNameLst>
                                      </p:cBhvr>
                                      <p:to>
                                        <p:strVal val="solid"/>
                                      </p:to>
                                    </p:set>
                                    <p:set>
                                      <p:cBhvr>
                                        <p:cTn id="186" dur="500" fill="hold"/>
                                        <p:tgtEl>
                                          <p:spTgt spid="27"/>
                                        </p:tgtEl>
                                        <p:attrNameLst>
                                          <p:attrName>fill.on</p:attrName>
                                        </p:attrNameLst>
                                      </p:cBhvr>
                                      <p:to>
                                        <p:strVal val="true"/>
                                      </p:to>
                                    </p:set>
                                  </p:childTnLst>
                                </p:cTn>
                              </p:par>
                              <p:par>
                                <p:cTn id="187" presetID="19" presetClass="emph" presetSubtype="0" fill="hold" grpId="0" nodeType="withEffect">
                                  <p:stCondLst>
                                    <p:cond delay="0"/>
                                  </p:stCondLst>
                                  <p:childTnLst>
                                    <p:animClr clrSpc="rgb" dir="cw">
                                      <p:cBhvr override="childStyle">
                                        <p:cTn id="188" dur="500" fill="hold"/>
                                        <p:tgtEl>
                                          <p:spTgt spid="28"/>
                                        </p:tgtEl>
                                        <p:attrNameLst>
                                          <p:attrName>style.color</p:attrName>
                                        </p:attrNameLst>
                                      </p:cBhvr>
                                      <p:to>
                                        <a:srgbClr val="1FEAFF"/>
                                      </p:to>
                                    </p:animClr>
                                    <p:animClr clrSpc="rgb" dir="cw">
                                      <p:cBhvr>
                                        <p:cTn id="189" dur="500" fill="hold"/>
                                        <p:tgtEl>
                                          <p:spTgt spid="28"/>
                                        </p:tgtEl>
                                        <p:attrNameLst>
                                          <p:attrName>fillcolor</p:attrName>
                                        </p:attrNameLst>
                                      </p:cBhvr>
                                      <p:to>
                                        <a:srgbClr val="1FEAFF"/>
                                      </p:to>
                                    </p:animClr>
                                    <p:set>
                                      <p:cBhvr>
                                        <p:cTn id="190" dur="500" fill="hold"/>
                                        <p:tgtEl>
                                          <p:spTgt spid="28"/>
                                        </p:tgtEl>
                                        <p:attrNameLst>
                                          <p:attrName>fill.type</p:attrName>
                                        </p:attrNameLst>
                                      </p:cBhvr>
                                      <p:to>
                                        <p:strVal val="solid"/>
                                      </p:to>
                                    </p:set>
                                    <p:set>
                                      <p:cBhvr>
                                        <p:cTn id="191" dur="500" fill="hold"/>
                                        <p:tgtEl>
                                          <p:spTgt spid="28"/>
                                        </p:tgtEl>
                                        <p:attrNameLst>
                                          <p:attrName>fill.on</p:attrName>
                                        </p:attrNameLst>
                                      </p:cBhvr>
                                      <p:to>
                                        <p:strVal val="true"/>
                                      </p:to>
                                    </p:set>
                                  </p:childTnLst>
                                </p:cTn>
                              </p:par>
                              <p:par>
                                <p:cTn id="192" presetID="19" presetClass="emph" presetSubtype="0" fill="hold" grpId="0" nodeType="withEffect">
                                  <p:stCondLst>
                                    <p:cond delay="0"/>
                                  </p:stCondLst>
                                  <p:childTnLst>
                                    <p:animClr clrSpc="rgb" dir="cw">
                                      <p:cBhvr override="childStyle">
                                        <p:cTn id="193" dur="500" fill="hold"/>
                                        <p:tgtEl>
                                          <p:spTgt spid="25"/>
                                        </p:tgtEl>
                                        <p:attrNameLst>
                                          <p:attrName>style.color</p:attrName>
                                        </p:attrNameLst>
                                      </p:cBhvr>
                                      <p:to>
                                        <a:srgbClr val="1FEAFF"/>
                                      </p:to>
                                    </p:animClr>
                                    <p:animClr clrSpc="rgb" dir="cw">
                                      <p:cBhvr>
                                        <p:cTn id="194" dur="500" fill="hold"/>
                                        <p:tgtEl>
                                          <p:spTgt spid="25"/>
                                        </p:tgtEl>
                                        <p:attrNameLst>
                                          <p:attrName>fillcolor</p:attrName>
                                        </p:attrNameLst>
                                      </p:cBhvr>
                                      <p:to>
                                        <a:srgbClr val="1FEAFF"/>
                                      </p:to>
                                    </p:animClr>
                                    <p:set>
                                      <p:cBhvr>
                                        <p:cTn id="195" dur="500" fill="hold"/>
                                        <p:tgtEl>
                                          <p:spTgt spid="25"/>
                                        </p:tgtEl>
                                        <p:attrNameLst>
                                          <p:attrName>fill.type</p:attrName>
                                        </p:attrNameLst>
                                      </p:cBhvr>
                                      <p:to>
                                        <p:strVal val="solid"/>
                                      </p:to>
                                    </p:set>
                                    <p:set>
                                      <p:cBhvr>
                                        <p:cTn id="196" dur="500" fill="hold"/>
                                        <p:tgtEl>
                                          <p:spTgt spid="25"/>
                                        </p:tgtEl>
                                        <p:attrNameLst>
                                          <p:attrName>fill.on</p:attrName>
                                        </p:attrNameLst>
                                      </p:cBhvr>
                                      <p:to>
                                        <p:strVal val="true"/>
                                      </p:to>
                                    </p:set>
                                  </p:childTnLst>
                                </p:cTn>
                              </p:par>
                              <p:par>
                                <p:cTn id="197" presetID="19" presetClass="emph" presetSubtype="0" fill="hold" grpId="0" nodeType="withEffect">
                                  <p:stCondLst>
                                    <p:cond delay="0"/>
                                  </p:stCondLst>
                                  <p:childTnLst>
                                    <p:animClr clrSpc="rgb" dir="cw">
                                      <p:cBhvr override="childStyle">
                                        <p:cTn id="198" dur="500" fill="hold"/>
                                        <p:tgtEl>
                                          <p:spTgt spid="21"/>
                                        </p:tgtEl>
                                        <p:attrNameLst>
                                          <p:attrName>style.color</p:attrName>
                                        </p:attrNameLst>
                                      </p:cBhvr>
                                      <p:to>
                                        <a:srgbClr val="1FEAFF"/>
                                      </p:to>
                                    </p:animClr>
                                    <p:animClr clrSpc="rgb" dir="cw">
                                      <p:cBhvr>
                                        <p:cTn id="199" dur="500" fill="hold"/>
                                        <p:tgtEl>
                                          <p:spTgt spid="21"/>
                                        </p:tgtEl>
                                        <p:attrNameLst>
                                          <p:attrName>fillcolor</p:attrName>
                                        </p:attrNameLst>
                                      </p:cBhvr>
                                      <p:to>
                                        <a:srgbClr val="1FEAFF"/>
                                      </p:to>
                                    </p:animClr>
                                    <p:set>
                                      <p:cBhvr>
                                        <p:cTn id="200" dur="500" fill="hold"/>
                                        <p:tgtEl>
                                          <p:spTgt spid="21"/>
                                        </p:tgtEl>
                                        <p:attrNameLst>
                                          <p:attrName>fill.type</p:attrName>
                                        </p:attrNameLst>
                                      </p:cBhvr>
                                      <p:to>
                                        <p:strVal val="solid"/>
                                      </p:to>
                                    </p:set>
                                    <p:set>
                                      <p:cBhvr>
                                        <p:cTn id="201" dur="500" fill="hold"/>
                                        <p:tgtEl>
                                          <p:spTgt spid="21"/>
                                        </p:tgtEl>
                                        <p:attrNameLst>
                                          <p:attrName>fill.on</p:attrName>
                                        </p:attrNameLst>
                                      </p:cBhvr>
                                      <p:to>
                                        <p:strVal val="true"/>
                                      </p:to>
                                    </p:set>
                                  </p:childTnLst>
                                </p:cTn>
                              </p:par>
                              <p:par>
                                <p:cTn id="202" presetID="19" presetClass="emph" presetSubtype="0" fill="hold" grpId="0" nodeType="withEffect">
                                  <p:stCondLst>
                                    <p:cond delay="0"/>
                                  </p:stCondLst>
                                  <p:childTnLst>
                                    <p:animClr clrSpc="rgb" dir="cw">
                                      <p:cBhvr override="childStyle">
                                        <p:cTn id="203" dur="500" fill="hold"/>
                                        <p:tgtEl>
                                          <p:spTgt spid="22"/>
                                        </p:tgtEl>
                                        <p:attrNameLst>
                                          <p:attrName>style.color</p:attrName>
                                        </p:attrNameLst>
                                      </p:cBhvr>
                                      <p:to>
                                        <a:srgbClr val="1FEAFF"/>
                                      </p:to>
                                    </p:animClr>
                                    <p:animClr clrSpc="rgb" dir="cw">
                                      <p:cBhvr>
                                        <p:cTn id="204" dur="500" fill="hold"/>
                                        <p:tgtEl>
                                          <p:spTgt spid="22"/>
                                        </p:tgtEl>
                                        <p:attrNameLst>
                                          <p:attrName>fillcolor</p:attrName>
                                        </p:attrNameLst>
                                      </p:cBhvr>
                                      <p:to>
                                        <a:srgbClr val="1FEAFF"/>
                                      </p:to>
                                    </p:animClr>
                                    <p:set>
                                      <p:cBhvr>
                                        <p:cTn id="205" dur="500" fill="hold"/>
                                        <p:tgtEl>
                                          <p:spTgt spid="22"/>
                                        </p:tgtEl>
                                        <p:attrNameLst>
                                          <p:attrName>fill.type</p:attrName>
                                        </p:attrNameLst>
                                      </p:cBhvr>
                                      <p:to>
                                        <p:strVal val="solid"/>
                                      </p:to>
                                    </p:set>
                                    <p:set>
                                      <p:cBhvr>
                                        <p:cTn id="206" dur="500" fill="hold"/>
                                        <p:tgtEl>
                                          <p:spTgt spid="22"/>
                                        </p:tgtEl>
                                        <p:attrNameLst>
                                          <p:attrName>fill.on</p:attrName>
                                        </p:attrNameLst>
                                      </p:cBhvr>
                                      <p:to>
                                        <p:strVal val="true"/>
                                      </p:to>
                                    </p:set>
                                  </p:childTnLst>
                                </p:cTn>
                              </p:par>
                              <p:par>
                                <p:cTn id="207" presetID="19" presetClass="emph" presetSubtype="0" fill="hold" grpId="0" nodeType="withEffect">
                                  <p:stCondLst>
                                    <p:cond delay="0"/>
                                  </p:stCondLst>
                                  <p:childTnLst>
                                    <p:animClr clrSpc="rgb" dir="cw">
                                      <p:cBhvr override="childStyle">
                                        <p:cTn id="208" dur="500" fill="hold"/>
                                        <p:tgtEl>
                                          <p:spTgt spid="29"/>
                                        </p:tgtEl>
                                        <p:attrNameLst>
                                          <p:attrName>style.color</p:attrName>
                                        </p:attrNameLst>
                                      </p:cBhvr>
                                      <p:to>
                                        <a:srgbClr val="1FEAFF"/>
                                      </p:to>
                                    </p:animClr>
                                    <p:animClr clrSpc="rgb" dir="cw">
                                      <p:cBhvr>
                                        <p:cTn id="209" dur="500" fill="hold"/>
                                        <p:tgtEl>
                                          <p:spTgt spid="29"/>
                                        </p:tgtEl>
                                        <p:attrNameLst>
                                          <p:attrName>fillcolor</p:attrName>
                                        </p:attrNameLst>
                                      </p:cBhvr>
                                      <p:to>
                                        <a:srgbClr val="1FEAFF"/>
                                      </p:to>
                                    </p:animClr>
                                    <p:set>
                                      <p:cBhvr>
                                        <p:cTn id="210" dur="500" fill="hold"/>
                                        <p:tgtEl>
                                          <p:spTgt spid="29"/>
                                        </p:tgtEl>
                                        <p:attrNameLst>
                                          <p:attrName>fill.type</p:attrName>
                                        </p:attrNameLst>
                                      </p:cBhvr>
                                      <p:to>
                                        <p:strVal val="solid"/>
                                      </p:to>
                                    </p:set>
                                    <p:set>
                                      <p:cBhvr>
                                        <p:cTn id="211" dur="500" fill="hold"/>
                                        <p:tgtEl>
                                          <p:spTgt spid="29"/>
                                        </p:tgtEl>
                                        <p:attrNameLst>
                                          <p:attrName>fill.on</p:attrName>
                                        </p:attrNameLst>
                                      </p:cBhvr>
                                      <p:to>
                                        <p:strVal val="true"/>
                                      </p:to>
                                    </p:set>
                                  </p:childTnLst>
                                </p:cTn>
                              </p:par>
                              <p:par>
                                <p:cTn id="212" presetID="19" presetClass="emph" presetSubtype="0" fill="hold" grpId="0" nodeType="withEffect">
                                  <p:stCondLst>
                                    <p:cond delay="0"/>
                                  </p:stCondLst>
                                  <p:childTnLst>
                                    <p:animClr clrSpc="rgb" dir="cw">
                                      <p:cBhvr override="childStyle">
                                        <p:cTn id="213" dur="500" fill="hold"/>
                                        <p:tgtEl>
                                          <p:spTgt spid="30"/>
                                        </p:tgtEl>
                                        <p:attrNameLst>
                                          <p:attrName>style.color</p:attrName>
                                        </p:attrNameLst>
                                      </p:cBhvr>
                                      <p:to>
                                        <a:srgbClr val="1FEAFF"/>
                                      </p:to>
                                    </p:animClr>
                                    <p:animClr clrSpc="rgb" dir="cw">
                                      <p:cBhvr>
                                        <p:cTn id="214" dur="500" fill="hold"/>
                                        <p:tgtEl>
                                          <p:spTgt spid="30"/>
                                        </p:tgtEl>
                                        <p:attrNameLst>
                                          <p:attrName>fillcolor</p:attrName>
                                        </p:attrNameLst>
                                      </p:cBhvr>
                                      <p:to>
                                        <a:srgbClr val="1FEAFF"/>
                                      </p:to>
                                    </p:animClr>
                                    <p:set>
                                      <p:cBhvr>
                                        <p:cTn id="215" dur="500" fill="hold"/>
                                        <p:tgtEl>
                                          <p:spTgt spid="30"/>
                                        </p:tgtEl>
                                        <p:attrNameLst>
                                          <p:attrName>fill.type</p:attrName>
                                        </p:attrNameLst>
                                      </p:cBhvr>
                                      <p:to>
                                        <p:strVal val="solid"/>
                                      </p:to>
                                    </p:set>
                                    <p:set>
                                      <p:cBhvr>
                                        <p:cTn id="216" dur="500" fill="hold"/>
                                        <p:tgtEl>
                                          <p:spTgt spid="30"/>
                                        </p:tgtEl>
                                        <p:attrNameLst>
                                          <p:attrName>fill.on</p:attrName>
                                        </p:attrNameLst>
                                      </p:cBhvr>
                                      <p:to>
                                        <p:strVal val="true"/>
                                      </p:to>
                                    </p:set>
                                  </p:childTnLst>
                                </p:cTn>
                              </p:par>
                              <p:par>
                                <p:cTn id="217" presetID="19" presetClass="emph" presetSubtype="0" fill="hold" grpId="0" nodeType="withEffect">
                                  <p:stCondLst>
                                    <p:cond delay="0"/>
                                  </p:stCondLst>
                                  <p:childTnLst>
                                    <p:animClr clrSpc="rgb" dir="cw">
                                      <p:cBhvr override="childStyle">
                                        <p:cTn id="218" dur="500" fill="hold"/>
                                        <p:tgtEl>
                                          <p:spTgt spid="26"/>
                                        </p:tgtEl>
                                        <p:attrNameLst>
                                          <p:attrName>style.color</p:attrName>
                                        </p:attrNameLst>
                                      </p:cBhvr>
                                      <p:to>
                                        <a:srgbClr val="1FEAFF"/>
                                      </p:to>
                                    </p:animClr>
                                    <p:animClr clrSpc="rgb" dir="cw">
                                      <p:cBhvr>
                                        <p:cTn id="219" dur="500" fill="hold"/>
                                        <p:tgtEl>
                                          <p:spTgt spid="26"/>
                                        </p:tgtEl>
                                        <p:attrNameLst>
                                          <p:attrName>fillcolor</p:attrName>
                                        </p:attrNameLst>
                                      </p:cBhvr>
                                      <p:to>
                                        <a:srgbClr val="1FEAFF"/>
                                      </p:to>
                                    </p:animClr>
                                    <p:set>
                                      <p:cBhvr>
                                        <p:cTn id="220" dur="500" fill="hold"/>
                                        <p:tgtEl>
                                          <p:spTgt spid="26"/>
                                        </p:tgtEl>
                                        <p:attrNameLst>
                                          <p:attrName>fill.type</p:attrName>
                                        </p:attrNameLst>
                                      </p:cBhvr>
                                      <p:to>
                                        <p:strVal val="solid"/>
                                      </p:to>
                                    </p:set>
                                    <p:set>
                                      <p:cBhvr>
                                        <p:cTn id="221" dur="500" fill="hold"/>
                                        <p:tgtEl>
                                          <p:spTgt spid="26"/>
                                        </p:tgtEl>
                                        <p:attrNameLst>
                                          <p:attrName>fill.on</p:attrName>
                                        </p:attrNameLst>
                                      </p:cBhvr>
                                      <p:to>
                                        <p:strVal val="true"/>
                                      </p:to>
                                    </p:set>
                                  </p:childTnLst>
                                </p:cTn>
                              </p:par>
                              <p:par>
                                <p:cTn id="222" presetID="19" presetClass="emph" presetSubtype="0" fill="hold" grpId="0" nodeType="withEffect">
                                  <p:stCondLst>
                                    <p:cond delay="0"/>
                                  </p:stCondLst>
                                  <p:childTnLst>
                                    <p:animClr clrSpc="rgb" dir="cw">
                                      <p:cBhvr override="childStyle">
                                        <p:cTn id="223" dur="500" fill="hold"/>
                                        <p:tgtEl>
                                          <p:spTgt spid="23"/>
                                        </p:tgtEl>
                                        <p:attrNameLst>
                                          <p:attrName>style.color</p:attrName>
                                        </p:attrNameLst>
                                      </p:cBhvr>
                                      <p:to>
                                        <a:srgbClr val="1FEAFF"/>
                                      </p:to>
                                    </p:animClr>
                                    <p:animClr clrSpc="rgb" dir="cw">
                                      <p:cBhvr>
                                        <p:cTn id="224" dur="500" fill="hold"/>
                                        <p:tgtEl>
                                          <p:spTgt spid="23"/>
                                        </p:tgtEl>
                                        <p:attrNameLst>
                                          <p:attrName>fillcolor</p:attrName>
                                        </p:attrNameLst>
                                      </p:cBhvr>
                                      <p:to>
                                        <a:srgbClr val="1FEAFF"/>
                                      </p:to>
                                    </p:animClr>
                                    <p:set>
                                      <p:cBhvr>
                                        <p:cTn id="225" dur="500" fill="hold"/>
                                        <p:tgtEl>
                                          <p:spTgt spid="23"/>
                                        </p:tgtEl>
                                        <p:attrNameLst>
                                          <p:attrName>fill.type</p:attrName>
                                        </p:attrNameLst>
                                      </p:cBhvr>
                                      <p:to>
                                        <p:strVal val="solid"/>
                                      </p:to>
                                    </p:set>
                                    <p:set>
                                      <p:cBhvr>
                                        <p:cTn id="226" dur="500" fill="hold"/>
                                        <p:tgtEl>
                                          <p:spTgt spid="23"/>
                                        </p:tgtEl>
                                        <p:attrNameLst>
                                          <p:attrName>fill.on</p:attrName>
                                        </p:attrNameLst>
                                      </p:cBhvr>
                                      <p:to>
                                        <p:strVal val="true"/>
                                      </p:to>
                                    </p:set>
                                  </p:childTnLst>
                                </p:cTn>
                              </p:par>
                              <p:par>
                                <p:cTn id="227" presetID="19" presetClass="emph" presetSubtype="0" fill="hold" grpId="0" nodeType="withEffect">
                                  <p:stCondLst>
                                    <p:cond delay="0"/>
                                  </p:stCondLst>
                                  <p:childTnLst>
                                    <p:animClr clrSpc="rgb" dir="cw">
                                      <p:cBhvr override="childStyle">
                                        <p:cTn id="228" dur="500" fill="hold"/>
                                        <p:tgtEl>
                                          <p:spTgt spid="24"/>
                                        </p:tgtEl>
                                        <p:attrNameLst>
                                          <p:attrName>style.color</p:attrName>
                                        </p:attrNameLst>
                                      </p:cBhvr>
                                      <p:to>
                                        <a:srgbClr val="1FEAFF"/>
                                      </p:to>
                                    </p:animClr>
                                    <p:animClr clrSpc="rgb" dir="cw">
                                      <p:cBhvr>
                                        <p:cTn id="229" dur="500" fill="hold"/>
                                        <p:tgtEl>
                                          <p:spTgt spid="24"/>
                                        </p:tgtEl>
                                        <p:attrNameLst>
                                          <p:attrName>fillcolor</p:attrName>
                                        </p:attrNameLst>
                                      </p:cBhvr>
                                      <p:to>
                                        <a:srgbClr val="1FEAFF"/>
                                      </p:to>
                                    </p:animClr>
                                    <p:set>
                                      <p:cBhvr>
                                        <p:cTn id="230" dur="500" fill="hold"/>
                                        <p:tgtEl>
                                          <p:spTgt spid="24"/>
                                        </p:tgtEl>
                                        <p:attrNameLst>
                                          <p:attrName>fill.type</p:attrName>
                                        </p:attrNameLst>
                                      </p:cBhvr>
                                      <p:to>
                                        <p:strVal val="solid"/>
                                      </p:to>
                                    </p:set>
                                    <p:set>
                                      <p:cBhvr>
                                        <p:cTn id="231" dur="500" fill="hold"/>
                                        <p:tgtEl>
                                          <p:spTgt spid="24"/>
                                        </p:tgtEl>
                                        <p:attrNameLst>
                                          <p:attrName>fill.on</p:attrName>
                                        </p:attrNameLst>
                                      </p:cBhvr>
                                      <p:to>
                                        <p:strVal val="true"/>
                                      </p:to>
                                    </p:set>
                                  </p:childTnLst>
                                </p:cTn>
                              </p:par>
                              <p:par>
                                <p:cTn id="232" presetID="10" presetClass="entr" presetSubtype="0" fill="hold" grpId="0" nodeType="withEffect">
                                  <p:stCondLst>
                                    <p:cond delay="0"/>
                                  </p:stCondLst>
                                  <p:childTnLst>
                                    <p:set>
                                      <p:cBhvr>
                                        <p:cTn id="233" dur="1" fill="hold">
                                          <p:stCondLst>
                                            <p:cond delay="0"/>
                                          </p:stCondLst>
                                        </p:cTn>
                                        <p:tgtEl>
                                          <p:spTgt spid="2"/>
                                        </p:tgtEl>
                                        <p:attrNameLst>
                                          <p:attrName>style.visibility</p:attrName>
                                        </p:attrNameLst>
                                      </p:cBhvr>
                                      <p:to>
                                        <p:strVal val="visible"/>
                                      </p:to>
                                    </p:set>
                                    <p:animEffect transition="in" filter="fade">
                                      <p:cBhvr>
                                        <p:cTn id="234" dur="500"/>
                                        <p:tgtEl>
                                          <p:spTgt spid="2"/>
                                        </p:tgtEl>
                                      </p:cBhvr>
                                    </p:animEffect>
                                  </p:childTnLst>
                                </p:cTn>
                              </p:par>
                              <p:par>
                                <p:cTn id="235" presetID="10" presetClass="entr" presetSubtype="0" fill="hold" nodeType="withEffect">
                                  <p:stCondLst>
                                    <p:cond delay="0"/>
                                  </p:stCondLst>
                                  <p:childTnLst>
                                    <p:set>
                                      <p:cBhvr>
                                        <p:cTn id="236" dur="1" fill="hold">
                                          <p:stCondLst>
                                            <p:cond delay="0"/>
                                          </p:stCondLst>
                                        </p:cTn>
                                        <p:tgtEl>
                                          <p:spTgt spid="63"/>
                                        </p:tgtEl>
                                        <p:attrNameLst>
                                          <p:attrName>style.visibility</p:attrName>
                                        </p:attrNameLst>
                                      </p:cBhvr>
                                      <p:to>
                                        <p:strVal val="visible"/>
                                      </p:to>
                                    </p:set>
                                    <p:animEffect transition="in" filter="fade">
                                      <p:cBhvr>
                                        <p:cTn id="237" dur="500"/>
                                        <p:tgtEl>
                                          <p:spTgt spid="63"/>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nodeType="clickEffect">
                                  <p:stCondLst>
                                    <p:cond delay="0"/>
                                  </p:stCondLst>
                                  <p:childTnLst>
                                    <p:set>
                                      <p:cBhvr>
                                        <p:cTn id="241" dur="1" fill="hold">
                                          <p:stCondLst>
                                            <p:cond delay="0"/>
                                          </p:stCondLst>
                                        </p:cTn>
                                        <p:tgtEl>
                                          <p:spTgt spid="98"/>
                                        </p:tgtEl>
                                        <p:attrNameLst>
                                          <p:attrName>style.visibility</p:attrName>
                                        </p:attrNameLst>
                                      </p:cBhvr>
                                      <p:to>
                                        <p:strVal val="visible"/>
                                      </p:to>
                                    </p:set>
                                    <p:animEffect transition="in" filter="fade">
                                      <p:cBhvr>
                                        <p:cTn id="242" dur="500"/>
                                        <p:tgtEl>
                                          <p:spTgt spid="98"/>
                                        </p:tgtEl>
                                      </p:cBhvr>
                                    </p:animEffect>
                                  </p:childTnLst>
                                </p:cTn>
                              </p:par>
                              <p:par>
                                <p:cTn id="243" presetID="10" presetClass="entr" presetSubtype="0" fill="hold" grpId="0" nodeType="withEffect">
                                  <p:stCondLst>
                                    <p:cond delay="0"/>
                                  </p:stCondLst>
                                  <p:childTnLst>
                                    <p:set>
                                      <p:cBhvr>
                                        <p:cTn id="244" dur="1" fill="hold">
                                          <p:stCondLst>
                                            <p:cond delay="0"/>
                                          </p:stCondLst>
                                        </p:cTn>
                                        <p:tgtEl>
                                          <p:spTgt spid="100"/>
                                        </p:tgtEl>
                                        <p:attrNameLst>
                                          <p:attrName>style.visibility</p:attrName>
                                        </p:attrNameLst>
                                      </p:cBhvr>
                                      <p:to>
                                        <p:strVal val="visible"/>
                                      </p:to>
                                    </p:set>
                                    <p:animEffect transition="in" filter="fade">
                                      <p:cBhvr>
                                        <p:cTn id="245" dur="500"/>
                                        <p:tgtEl>
                                          <p:spTgt spid="100"/>
                                        </p:tgtEl>
                                      </p:cBhvr>
                                    </p:animEffect>
                                  </p:childTnLst>
                                </p:cTn>
                              </p:par>
                              <p:par>
                                <p:cTn id="246" presetID="10" presetClass="entr" presetSubtype="0" fill="hold" grpId="0" nodeType="withEffect">
                                  <p:stCondLst>
                                    <p:cond delay="0"/>
                                  </p:stCondLst>
                                  <p:childTnLst>
                                    <p:set>
                                      <p:cBhvr>
                                        <p:cTn id="247" dur="1" fill="hold">
                                          <p:stCondLst>
                                            <p:cond delay="0"/>
                                          </p:stCondLst>
                                        </p:cTn>
                                        <p:tgtEl>
                                          <p:spTgt spid="112"/>
                                        </p:tgtEl>
                                        <p:attrNameLst>
                                          <p:attrName>style.visibility</p:attrName>
                                        </p:attrNameLst>
                                      </p:cBhvr>
                                      <p:to>
                                        <p:strVal val="visible"/>
                                      </p:to>
                                    </p:set>
                                    <p:animEffect transition="in" filter="fade">
                                      <p:cBhvr>
                                        <p:cTn id="248" dur="500"/>
                                        <p:tgtEl>
                                          <p:spTgt spid="112"/>
                                        </p:tgtEl>
                                      </p:cBhvr>
                                    </p:animEffect>
                                  </p:childTnLst>
                                </p:cTn>
                              </p:par>
                            </p:childTnLst>
                          </p:cTn>
                        </p:par>
                      </p:childTnLst>
                    </p:cTn>
                  </p:par>
                  <p:par>
                    <p:cTn id="249" fill="hold">
                      <p:stCondLst>
                        <p:cond delay="indefinite"/>
                      </p:stCondLst>
                      <p:childTnLst>
                        <p:par>
                          <p:cTn id="250" fill="hold">
                            <p:stCondLst>
                              <p:cond delay="0"/>
                            </p:stCondLst>
                            <p:childTnLst>
                              <p:par>
                                <p:cTn id="251" presetID="27" presetClass="emph" presetSubtype="0" repeatCount="10000" fill="remove" grpId="1" nodeType="clickEffect">
                                  <p:stCondLst>
                                    <p:cond delay="0"/>
                                  </p:stCondLst>
                                  <p:childTnLst>
                                    <p:animClr clrSpc="rgb" dir="cw">
                                      <p:cBhvr override="childStyle">
                                        <p:cTn id="252" dur="250" autoRev="1" fill="remove"/>
                                        <p:tgtEl>
                                          <p:spTgt spid="49"/>
                                        </p:tgtEl>
                                        <p:attrNameLst>
                                          <p:attrName>style.color</p:attrName>
                                        </p:attrNameLst>
                                      </p:cBhvr>
                                      <p:to>
                                        <a:srgbClr val="CB450F"/>
                                      </p:to>
                                    </p:animClr>
                                    <p:animClr clrSpc="rgb" dir="cw">
                                      <p:cBhvr>
                                        <p:cTn id="253" dur="250" autoRev="1" fill="remove"/>
                                        <p:tgtEl>
                                          <p:spTgt spid="49"/>
                                        </p:tgtEl>
                                        <p:attrNameLst>
                                          <p:attrName>fillcolor</p:attrName>
                                        </p:attrNameLst>
                                      </p:cBhvr>
                                      <p:to>
                                        <a:srgbClr val="CB450F"/>
                                      </p:to>
                                    </p:animClr>
                                    <p:set>
                                      <p:cBhvr>
                                        <p:cTn id="254" dur="250" autoRev="1" fill="remove"/>
                                        <p:tgtEl>
                                          <p:spTgt spid="49"/>
                                        </p:tgtEl>
                                        <p:attrNameLst>
                                          <p:attrName>fill.type</p:attrName>
                                        </p:attrNameLst>
                                      </p:cBhvr>
                                      <p:to>
                                        <p:strVal val="solid"/>
                                      </p:to>
                                    </p:set>
                                    <p:set>
                                      <p:cBhvr>
                                        <p:cTn id="255" dur="250" autoRev="1" fill="remove"/>
                                        <p:tgtEl>
                                          <p:spTgt spid="49"/>
                                        </p:tgtEl>
                                        <p:attrNameLst>
                                          <p:attrName>fill.on</p:attrName>
                                        </p:attrNameLst>
                                      </p:cBhvr>
                                      <p:to>
                                        <p:strVal val="true"/>
                                      </p:to>
                                    </p:set>
                                  </p:childTnLst>
                                </p:cTn>
                              </p:par>
                              <p:par>
                                <p:cTn id="256" presetID="27" presetClass="emph" presetSubtype="0" repeatCount="10000" fill="remove" grpId="1" nodeType="withEffect">
                                  <p:stCondLst>
                                    <p:cond delay="0"/>
                                  </p:stCondLst>
                                  <p:childTnLst>
                                    <p:animClr clrSpc="rgb" dir="cw">
                                      <p:cBhvr override="childStyle">
                                        <p:cTn id="257" dur="250" autoRev="1" fill="remove"/>
                                        <p:tgtEl>
                                          <p:spTgt spid="51"/>
                                        </p:tgtEl>
                                        <p:attrNameLst>
                                          <p:attrName>style.color</p:attrName>
                                        </p:attrNameLst>
                                      </p:cBhvr>
                                      <p:to>
                                        <a:srgbClr val="CB450F"/>
                                      </p:to>
                                    </p:animClr>
                                    <p:animClr clrSpc="rgb" dir="cw">
                                      <p:cBhvr>
                                        <p:cTn id="258" dur="250" autoRev="1" fill="remove"/>
                                        <p:tgtEl>
                                          <p:spTgt spid="51"/>
                                        </p:tgtEl>
                                        <p:attrNameLst>
                                          <p:attrName>fillcolor</p:attrName>
                                        </p:attrNameLst>
                                      </p:cBhvr>
                                      <p:to>
                                        <a:srgbClr val="CB450F"/>
                                      </p:to>
                                    </p:animClr>
                                    <p:set>
                                      <p:cBhvr>
                                        <p:cTn id="259" dur="250" autoRev="1" fill="remove"/>
                                        <p:tgtEl>
                                          <p:spTgt spid="51"/>
                                        </p:tgtEl>
                                        <p:attrNameLst>
                                          <p:attrName>fill.type</p:attrName>
                                        </p:attrNameLst>
                                      </p:cBhvr>
                                      <p:to>
                                        <p:strVal val="solid"/>
                                      </p:to>
                                    </p:set>
                                    <p:set>
                                      <p:cBhvr>
                                        <p:cTn id="260" dur="250" autoRev="1" fill="remove"/>
                                        <p:tgtEl>
                                          <p:spTgt spid="51"/>
                                        </p:tgtEl>
                                        <p:attrNameLst>
                                          <p:attrName>fill.on</p:attrName>
                                        </p:attrNameLst>
                                      </p:cBhvr>
                                      <p:to>
                                        <p:strVal val="true"/>
                                      </p:to>
                                    </p:set>
                                  </p:childTnLst>
                                </p:cTn>
                              </p:par>
                              <p:par>
                                <p:cTn id="261" presetID="27" presetClass="emph" presetSubtype="0" repeatCount="10000" fill="remove" grpId="1" nodeType="withEffect">
                                  <p:stCondLst>
                                    <p:cond delay="0"/>
                                  </p:stCondLst>
                                  <p:childTnLst>
                                    <p:animClr clrSpc="rgb" dir="cw">
                                      <p:cBhvr override="childStyle">
                                        <p:cTn id="262" dur="250" autoRev="1" fill="remove"/>
                                        <p:tgtEl>
                                          <p:spTgt spid="48"/>
                                        </p:tgtEl>
                                        <p:attrNameLst>
                                          <p:attrName>style.color</p:attrName>
                                        </p:attrNameLst>
                                      </p:cBhvr>
                                      <p:to>
                                        <a:srgbClr val="CB450F"/>
                                      </p:to>
                                    </p:animClr>
                                    <p:animClr clrSpc="rgb" dir="cw">
                                      <p:cBhvr>
                                        <p:cTn id="263" dur="250" autoRev="1" fill="remove"/>
                                        <p:tgtEl>
                                          <p:spTgt spid="48"/>
                                        </p:tgtEl>
                                        <p:attrNameLst>
                                          <p:attrName>fillcolor</p:attrName>
                                        </p:attrNameLst>
                                      </p:cBhvr>
                                      <p:to>
                                        <a:srgbClr val="CB450F"/>
                                      </p:to>
                                    </p:animClr>
                                    <p:set>
                                      <p:cBhvr>
                                        <p:cTn id="264" dur="250" autoRev="1" fill="remove"/>
                                        <p:tgtEl>
                                          <p:spTgt spid="48"/>
                                        </p:tgtEl>
                                        <p:attrNameLst>
                                          <p:attrName>fill.type</p:attrName>
                                        </p:attrNameLst>
                                      </p:cBhvr>
                                      <p:to>
                                        <p:strVal val="solid"/>
                                      </p:to>
                                    </p:set>
                                    <p:set>
                                      <p:cBhvr>
                                        <p:cTn id="265" dur="250" autoRev="1" fill="remove"/>
                                        <p:tgtEl>
                                          <p:spTgt spid="48"/>
                                        </p:tgtEl>
                                        <p:attrNameLst>
                                          <p:attrName>fill.on</p:attrName>
                                        </p:attrNameLst>
                                      </p:cBhvr>
                                      <p:to>
                                        <p:strVal val="true"/>
                                      </p:to>
                                    </p:set>
                                  </p:childTnLst>
                                </p:cTn>
                              </p:par>
                              <p:par>
                                <p:cTn id="266" presetID="27" presetClass="emph" presetSubtype="0" repeatCount="10000" fill="remove" grpId="1" nodeType="withEffect">
                                  <p:stCondLst>
                                    <p:cond delay="0"/>
                                  </p:stCondLst>
                                  <p:childTnLst>
                                    <p:animClr clrSpc="rgb" dir="cw">
                                      <p:cBhvr override="childStyle">
                                        <p:cTn id="267" dur="250" autoRev="1" fill="remove"/>
                                        <p:tgtEl>
                                          <p:spTgt spid="50"/>
                                        </p:tgtEl>
                                        <p:attrNameLst>
                                          <p:attrName>style.color</p:attrName>
                                        </p:attrNameLst>
                                      </p:cBhvr>
                                      <p:to>
                                        <a:srgbClr val="CB450F"/>
                                      </p:to>
                                    </p:animClr>
                                    <p:animClr clrSpc="rgb" dir="cw">
                                      <p:cBhvr>
                                        <p:cTn id="268" dur="250" autoRev="1" fill="remove"/>
                                        <p:tgtEl>
                                          <p:spTgt spid="50"/>
                                        </p:tgtEl>
                                        <p:attrNameLst>
                                          <p:attrName>fillcolor</p:attrName>
                                        </p:attrNameLst>
                                      </p:cBhvr>
                                      <p:to>
                                        <a:srgbClr val="CB450F"/>
                                      </p:to>
                                    </p:animClr>
                                    <p:set>
                                      <p:cBhvr>
                                        <p:cTn id="269" dur="250" autoRev="1" fill="remove"/>
                                        <p:tgtEl>
                                          <p:spTgt spid="50"/>
                                        </p:tgtEl>
                                        <p:attrNameLst>
                                          <p:attrName>fill.type</p:attrName>
                                        </p:attrNameLst>
                                      </p:cBhvr>
                                      <p:to>
                                        <p:strVal val="solid"/>
                                      </p:to>
                                    </p:set>
                                    <p:set>
                                      <p:cBhvr>
                                        <p:cTn id="270" dur="250" autoRev="1" fill="remove"/>
                                        <p:tgtEl>
                                          <p:spTgt spid="50"/>
                                        </p:tgtEl>
                                        <p:attrNameLst>
                                          <p:attrName>fill.on</p:attrName>
                                        </p:attrNameLst>
                                      </p:cBhvr>
                                      <p:to>
                                        <p:strVal val="true"/>
                                      </p:to>
                                    </p:set>
                                  </p:childTnLst>
                                </p:cTn>
                              </p:par>
                              <p:par>
                                <p:cTn id="271" presetID="27" presetClass="emph" presetSubtype="0" repeatCount="10000" fill="remove" grpId="1" nodeType="withEffect">
                                  <p:stCondLst>
                                    <p:cond delay="0"/>
                                  </p:stCondLst>
                                  <p:childTnLst>
                                    <p:animClr clrSpc="rgb" dir="cw">
                                      <p:cBhvr override="childStyle">
                                        <p:cTn id="272" dur="250" autoRev="1" fill="remove"/>
                                        <p:tgtEl>
                                          <p:spTgt spid="44"/>
                                        </p:tgtEl>
                                        <p:attrNameLst>
                                          <p:attrName>style.color</p:attrName>
                                        </p:attrNameLst>
                                      </p:cBhvr>
                                      <p:to>
                                        <a:srgbClr val="F19B61"/>
                                      </p:to>
                                    </p:animClr>
                                    <p:animClr clrSpc="rgb" dir="cw">
                                      <p:cBhvr>
                                        <p:cTn id="273" dur="250" autoRev="1" fill="remove"/>
                                        <p:tgtEl>
                                          <p:spTgt spid="44"/>
                                        </p:tgtEl>
                                        <p:attrNameLst>
                                          <p:attrName>fillcolor</p:attrName>
                                        </p:attrNameLst>
                                      </p:cBhvr>
                                      <p:to>
                                        <a:srgbClr val="F19B61"/>
                                      </p:to>
                                    </p:animClr>
                                    <p:set>
                                      <p:cBhvr>
                                        <p:cTn id="274" dur="250" autoRev="1" fill="remove"/>
                                        <p:tgtEl>
                                          <p:spTgt spid="44"/>
                                        </p:tgtEl>
                                        <p:attrNameLst>
                                          <p:attrName>fill.type</p:attrName>
                                        </p:attrNameLst>
                                      </p:cBhvr>
                                      <p:to>
                                        <p:strVal val="solid"/>
                                      </p:to>
                                    </p:set>
                                    <p:set>
                                      <p:cBhvr>
                                        <p:cTn id="275" dur="250" autoRev="1" fill="remove"/>
                                        <p:tgtEl>
                                          <p:spTgt spid="44"/>
                                        </p:tgtEl>
                                        <p:attrNameLst>
                                          <p:attrName>fill.on</p:attrName>
                                        </p:attrNameLst>
                                      </p:cBhvr>
                                      <p:to>
                                        <p:strVal val="true"/>
                                      </p:to>
                                    </p:set>
                                  </p:childTnLst>
                                </p:cTn>
                              </p:par>
                              <p:par>
                                <p:cTn id="276" presetID="27" presetClass="emph" presetSubtype="0" repeatCount="10000" fill="remove" grpId="1" nodeType="withEffect">
                                  <p:stCondLst>
                                    <p:cond delay="0"/>
                                  </p:stCondLst>
                                  <p:childTnLst>
                                    <p:animClr clrSpc="rgb" dir="cw">
                                      <p:cBhvr override="childStyle">
                                        <p:cTn id="277" dur="250" autoRev="1" fill="remove"/>
                                        <p:tgtEl>
                                          <p:spTgt spid="45"/>
                                        </p:tgtEl>
                                        <p:attrNameLst>
                                          <p:attrName>style.color</p:attrName>
                                        </p:attrNameLst>
                                      </p:cBhvr>
                                      <p:to>
                                        <a:srgbClr val="F19B61"/>
                                      </p:to>
                                    </p:animClr>
                                    <p:animClr clrSpc="rgb" dir="cw">
                                      <p:cBhvr>
                                        <p:cTn id="278" dur="250" autoRev="1" fill="remove"/>
                                        <p:tgtEl>
                                          <p:spTgt spid="45"/>
                                        </p:tgtEl>
                                        <p:attrNameLst>
                                          <p:attrName>fillcolor</p:attrName>
                                        </p:attrNameLst>
                                      </p:cBhvr>
                                      <p:to>
                                        <a:srgbClr val="F19B61"/>
                                      </p:to>
                                    </p:animClr>
                                    <p:set>
                                      <p:cBhvr>
                                        <p:cTn id="279" dur="250" autoRev="1" fill="remove"/>
                                        <p:tgtEl>
                                          <p:spTgt spid="45"/>
                                        </p:tgtEl>
                                        <p:attrNameLst>
                                          <p:attrName>fill.type</p:attrName>
                                        </p:attrNameLst>
                                      </p:cBhvr>
                                      <p:to>
                                        <p:strVal val="solid"/>
                                      </p:to>
                                    </p:set>
                                    <p:set>
                                      <p:cBhvr>
                                        <p:cTn id="280" dur="250" autoRev="1" fill="remove"/>
                                        <p:tgtEl>
                                          <p:spTgt spid="45"/>
                                        </p:tgtEl>
                                        <p:attrNameLst>
                                          <p:attrName>fill.on</p:attrName>
                                        </p:attrNameLst>
                                      </p:cBhvr>
                                      <p:to>
                                        <p:strVal val="true"/>
                                      </p:to>
                                    </p:set>
                                  </p:childTnLst>
                                </p:cTn>
                              </p:par>
                              <p:par>
                                <p:cTn id="281" presetID="27" presetClass="emph" presetSubtype="0" repeatCount="10000" fill="remove" grpId="1" nodeType="withEffect">
                                  <p:stCondLst>
                                    <p:cond delay="0"/>
                                  </p:stCondLst>
                                  <p:childTnLst>
                                    <p:animClr clrSpc="rgb" dir="cw">
                                      <p:cBhvr override="childStyle">
                                        <p:cTn id="282" dur="250" autoRev="1" fill="remove"/>
                                        <p:tgtEl>
                                          <p:spTgt spid="47"/>
                                        </p:tgtEl>
                                        <p:attrNameLst>
                                          <p:attrName>style.color</p:attrName>
                                        </p:attrNameLst>
                                      </p:cBhvr>
                                      <p:to>
                                        <a:srgbClr val="F19B61"/>
                                      </p:to>
                                    </p:animClr>
                                    <p:animClr clrSpc="rgb" dir="cw">
                                      <p:cBhvr>
                                        <p:cTn id="283" dur="250" autoRev="1" fill="remove"/>
                                        <p:tgtEl>
                                          <p:spTgt spid="47"/>
                                        </p:tgtEl>
                                        <p:attrNameLst>
                                          <p:attrName>fillcolor</p:attrName>
                                        </p:attrNameLst>
                                      </p:cBhvr>
                                      <p:to>
                                        <a:srgbClr val="F19B61"/>
                                      </p:to>
                                    </p:animClr>
                                    <p:set>
                                      <p:cBhvr>
                                        <p:cTn id="284" dur="250" autoRev="1" fill="remove"/>
                                        <p:tgtEl>
                                          <p:spTgt spid="47"/>
                                        </p:tgtEl>
                                        <p:attrNameLst>
                                          <p:attrName>fill.type</p:attrName>
                                        </p:attrNameLst>
                                      </p:cBhvr>
                                      <p:to>
                                        <p:strVal val="solid"/>
                                      </p:to>
                                    </p:set>
                                    <p:set>
                                      <p:cBhvr>
                                        <p:cTn id="285" dur="250" autoRev="1" fill="remove"/>
                                        <p:tgtEl>
                                          <p:spTgt spid="47"/>
                                        </p:tgtEl>
                                        <p:attrNameLst>
                                          <p:attrName>fill.on</p:attrName>
                                        </p:attrNameLst>
                                      </p:cBhvr>
                                      <p:to>
                                        <p:strVal val="true"/>
                                      </p:to>
                                    </p:set>
                                  </p:childTnLst>
                                </p:cTn>
                              </p:par>
                              <p:par>
                                <p:cTn id="286" presetID="27" presetClass="emph" presetSubtype="0" repeatCount="10000" fill="remove" grpId="1" nodeType="withEffect">
                                  <p:stCondLst>
                                    <p:cond delay="0"/>
                                  </p:stCondLst>
                                  <p:childTnLst>
                                    <p:animClr clrSpc="rgb" dir="cw">
                                      <p:cBhvr override="childStyle">
                                        <p:cTn id="287" dur="250" autoRev="1" fill="remove"/>
                                        <p:tgtEl>
                                          <p:spTgt spid="46"/>
                                        </p:tgtEl>
                                        <p:attrNameLst>
                                          <p:attrName>style.color</p:attrName>
                                        </p:attrNameLst>
                                      </p:cBhvr>
                                      <p:to>
                                        <a:srgbClr val="F19B61"/>
                                      </p:to>
                                    </p:animClr>
                                    <p:animClr clrSpc="rgb" dir="cw">
                                      <p:cBhvr>
                                        <p:cTn id="288" dur="250" autoRev="1" fill="remove"/>
                                        <p:tgtEl>
                                          <p:spTgt spid="46"/>
                                        </p:tgtEl>
                                        <p:attrNameLst>
                                          <p:attrName>fillcolor</p:attrName>
                                        </p:attrNameLst>
                                      </p:cBhvr>
                                      <p:to>
                                        <a:srgbClr val="F19B61"/>
                                      </p:to>
                                    </p:animClr>
                                    <p:set>
                                      <p:cBhvr>
                                        <p:cTn id="289" dur="250" autoRev="1" fill="remove"/>
                                        <p:tgtEl>
                                          <p:spTgt spid="46"/>
                                        </p:tgtEl>
                                        <p:attrNameLst>
                                          <p:attrName>fill.type</p:attrName>
                                        </p:attrNameLst>
                                      </p:cBhvr>
                                      <p:to>
                                        <p:strVal val="solid"/>
                                      </p:to>
                                    </p:set>
                                    <p:set>
                                      <p:cBhvr>
                                        <p:cTn id="290" dur="250" autoRev="1" fill="remove"/>
                                        <p:tgtEl>
                                          <p:spTgt spid="46"/>
                                        </p:tgtEl>
                                        <p:attrNameLst>
                                          <p:attrName>fill.on</p:attrName>
                                        </p:attrNameLst>
                                      </p:cBhvr>
                                      <p:to>
                                        <p:strVal val="true"/>
                                      </p:to>
                                    </p:set>
                                  </p:childTnLst>
                                </p:cTn>
                              </p:par>
                              <p:par>
                                <p:cTn id="291" presetID="27" presetClass="emph" presetSubtype="0" repeatCount="10000" fill="remove" grpId="1" nodeType="withEffect">
                                  <p:stCondLst>
                                    <p:cond delay="0"/>
                                  </p:stCondLst>
                                  <p:childTnLst>
                                    <p:animClr clrSpc="rgb" dir="cw">
                                      <p:cBhvr override="childStyle">
                                        <p:cTn id="292" dur="250" autoRev="1" fill="remove"/>
                                        <p:tgtEl>
                                          <p:spTgt spid="40"/>
                                        </p:tgtEl>
                                        <p:attrNameLst>
                                          <p:attrName>style.color</p:attrName>
                                        </p:attrNameLst>
                                      </p:cBhvr>
                                      <p:to>
                                        <a:srgbClr val="F19B61"/>
                                      </p:to>
                                    </p:animClr>
                                    <p:animClr clrSpc="rgb" dir="cw">
                                      <p:cBhvr>
                                        <p:cTn id="293" dur="250" autoRev="1" fill="remove"/>
                                        <p:tgtEl>
                                          <p:spTgt spid="40"/>
                                        </p:tgtEl>
                                        <p:attrNameLst>
                                          <p:attrName>fillcolor</p:attrName>
                                        </p:attrNameLst>
                                      </p:cBhvr>
                                      <p:to>
                                        <a:srgbClr val="F19B61"/>
                                      </p:to>
                                    </p:animClr>
                                    <p:set>
                                      <p:cBhvr>
                                        <p:cTn id="294" dur="250" autoRev="1" fill="remove"/>
                                        <p:tgtEl>
                                          <p:spTgt spid="40"/>
                                        </p:tgtEl>
                                        <p:attrNameLst>
                                          <p:attrName>fill.type</p:attrName>
                                        </p:attrNameLst>
                                      </p:cBhvr>
                                      <p:to>
                                        <p:strVal val="solid"/>
                                      </p:to>
                                    </p:set>
                                    <p:set>
                                      <p:cBhvr>
                                        <p:cTn id="295" dur="250" autoRev="1" fill="remove"/>
                                        <p:tgtEl>
                                          <p:spTgt spid="40"/>
                                        </p:tgtEl>
                                        <p:attrNameLst>
                                          <p:attrName>fill.on</p:attrName>
                                        </p:attrNameLst>
                                      </p:cBhvr>
                                      <p:to>
                                        <p:strVal val="true"/>
                                      </p:to>
                                    </p:set>
                                  </p:childTnLst>
                                </p:cTn>
                              </p:par>
                              <p:par>
                                <p:cTn id="296" presetID="27" presetClass="emph" presetSubtype="0" repeatCount="10000" fill="remove" grpId="1" nodeType="withEffect">
                                  <p:stCondLst>
                                    <p:cond delay="0"/>
                                  </p:stCondLst>
                                  <p:childTnLst>
                                    <p:animClr clrSpc="rgb" dir="cw">
                                      <p:cBhvr override="childStyle">
                                        <p:cTn id="297" dur="250" autoRev="1" fill="remove"/>
                                        <p:tgtEl>
                                          <p:spTgt spid="41"/>
                                        </p:tgtEl>
                                        <p:attrNameLst>
                                          <p:attrName>style.color</p:attrName>
                                        </p:attrNameLst>
                                      </p:cBhvr>
                                      <p:to>
                                        <a:srgbClr val="F19B61"/>
                                      </p:to>
                                    </p:animClr>
                                    <p:animClr clrSpc="rgb" dir="cw">
                                      <p:cBhvr>
                                        <p:cTn id="298" dur="250" autoRev="1" fill="remove"/>
                                        <p:tgtEl>
                                          <p:spTgt spid="41"/>
                                        </p:tgtEl>
                                        <p:attrNameLst>
                                          <p:attrName>fillcolor</p:attrName>
                                        </p:attrNameLst>
                                      </p:cBhvr>
                                      <p:to>
                                        <a:srgbClr val="F19B61"/>
                                      </p:to>
                                    </p:animClr>
                                    <p:set>
                                      <p:cBhvr>
                                        <p:cTn id="299" dur="250" autoRev="1" fill="remove"/>
                                        <p:tgtEl>
                                          <p:spTgt spid="41"/>
                                        </p:tgtEl>
                                        <p:attrNameLst>
                                          <p:attrName>fill.type</p:attrName>
                                        </p:attrNameLst>
                                      </p:cBhvr>
                                      <p:to>
                                        <p:strVal val="solid"/>
                                      </p:to>
                                    </p:set>
                                    <p:set>
                                      <p:cBhvr>
                                        <p:cTn id="300" dur="250" autoRev="1" fill="remove"/>
                                        <p:tgtEl>
                                          <p:spTgt spid="41"/>
                                        </p:tgtEl>
                                        <p:attrNameLst>
                                          <p:attrName>fill.on</p:attrName>
                                        </p:attrNameLst>
                                      </p:cBhvr>
                                      <p:to>
                                        <p:strVal val="true"/>
                                      </p:to>
                                    </p:set>
                                  </p:childTnLst>
                                </p:cTn>
                              </p:par>
                              <p:par>
                                <p:cTn id="301" presetID="27" presetClass="emph" presetSubtype="0" repeatCount="10000" fill="remove" grpId="1" nodeType="withEffect">
                                  <p:stCondLst>
                                    <p:cond delay="0"/>
                                  </p:stCondLst>
                                  <p:childTnLst>
                                    <p:animClr clrSpc="rgb" dir="cw">
                                      <p:cBhvr override="childStyle">
                                        <p:cTn id="302" dur="250" autoRev="1" fill="remove"/>
                                        <p:tgtEl>
                                          <p:spTgt spid="42"/>
                                        </p:tgtEl>
                                        <p:attrNameLst>
                                          <p:attrName>style.color</p:attrName>
                                        </p:attrNameLst>
                                      </p:cBhvr>
                                      <p:to>
                                        <a:srgbClr val="F19B61"/>
                                      </p:to>
                                    </p:animClr>
                                    <p:animClr clrSpc="rgb" dir="cw">
                                      <p:cBhvr>
                                        <p:cTn id="303" dur="250" autoRev="1" fill="remove"/>
                                        <p:tgtEl>
                                          <p:spTgt spid="42"/>
                                        </p:tgtEl>
                                        <p:attrNameLst>
                                          <p:attrName>fillcolor</p:attrName>
                                        </p:attrNameLst>
                                      </p:cBhvr>
                                      <p:to>
                                        <a:srgbClr val="F19B61"/>
                                      </p:to>
                                    </p:animClr>
                                    <p:set>
                                      <p:cBhvr>
                                        <p:cTn id="304" dur="250" autoRev="1" fill="remove"/>
                                        <p:tgtEl>
                                          <p:spTgt spid="42"/>
                                        </p:tgtEl>
                                        <p:attrNameLst>
                                          <p:attrName>fill.type</p:attrName>
                                        </p:attrNameLst>
                                      </p:cBhvr>
                                      <p:to>
                                        <p:strVal val="solid"/>
                                      </p:to>
                                    </p:set>
                                    <p:set>
                                      <p:cBhvr>
                                        <p:cTn id="305" dur="250" autoRev="1" fill="remove"/>
                                        <p:tgtEl>
                                          <p:spTgt spid="42"/>
                                        </p:tgtEl>
                                        <p:attrNameLst>
                                          <p:attrName>fill.on</p:attrName>
                                        </p:attrNameLst>
                                      </p:cBhvr>
                                      <p:to>
                                        <p:strVal val="true"/>
                                      </p:to>
                                    </p:set>
                                  </p:childTnLst>
                                </p:cTn>
                              </p:par>
                              <p:par>
                                <p:cTn id="306" presetID="27" presetClass="emph" presetSubtype="0" repeatCount="10000" fill="remove" grpId="1" nodeType="withEffect">
                                  <p:stCondLst>
                                    <p:cond delay="0"/>
                                  </p:stCondLst>
                                  <p:childTnLst>
                                    <p:animClr clrSpc="rgb" dir="cw">
                                      <p:cBhvr override="childStyle">
                                        <p:cTn id="307" dur="250" autoRev="1" fill="remove"/>
                                        <p:tgtEl>
                                          <p:spTgt spid="43"/>
                                        </p:tgtEl>
                                        <p:attrNameLst>
                                          <p:attrName>style.color</p:attrName>
                                        </p:attrNameLst>
                                      </p:cBhvr>
                                      <p:to>
                                        <a:srgbClr val="F19B61"/>
                                      </p:to>
                                    </p:animClr>
                                    <p:animClr clrSpc="rgb" dir="cw">
                                      <p:cBhvr>
                                        <p:cTn id="308" dur="250" autoRev="1" fill="remove"/>
                                        <p:tgtEl>
                                          <p:spTgt spid="43"/>
                                        </p:tgtEl>
                                        <p:attrNameLst>
                                          <p:attrName>fillcolor</p:attrName>
                                        </p:attrNameLst>
                                      </p:cBhvr>
                                      <p:to>
                                        <a:srgbClr val="F19B61"/>
                                      </p:to>
                                    </p:animClr>
                                    <p:set>
                                      <p:cBhvr>
                                        <p:cTn id="309" dur="250" autoRev="1" fill="remove"/>
                                        <p:tgtEl>
                                          <p:spTgt spid="43"/>
                                        </p:tgtEl>
                                        <p:attrNameLst>
                                          <p:attrName>fill.type</p:attrName>
                                        </p:attrNameLst>
                                      </p:cBhvr>
                                      <p:to>
                                        <p:strVal val="solid"/>
                                      </p:to>
                                    </p:set>
                                    <p:set>
                                      <p:cBhvr>
                                        <p:cTn id="310" dur="250" autoRev="1" fill="remove"/>
                                        <p:tgtEl>
                                          <p:spTgt spid="43"/>
                                        </p:tgtEl>
                                        <p:attrNameLst>
                                          <p:attrName>fill.on</p:attrName>
                                        </p:attrNameLst>
                                      </p:cBhvr>
                                      <p:to>
                                        <p:strVal val="true"/>
                                      </p:to>
                                    </p:set>
                                  </p:childTnLst>
                                </p:cTn>
                              </p:par>
                            </p:childTnLst>
                          </p:cTn>
                        </p:par>
                        <p:par>
                          <p:cTn id="311" fill="hold">
                            <p:stCondLst>
                              <p:cond delay="5000"/>
                            </p:stCondLst>
                            <p:childTnLst>
                              <p:par>
                                <p:cTn id="312" presetID="19" presetClass="emph" presetSubtype="0" fill="hold" grpId="2" nodeType="afterEffect">
                                  <p:stCondLst>
                                    <p:cond delay="0"/>
                                  </p:stCondLst>
                                  <p:childTnLst>
                                    <p:animClr clrSpc="rgb" dir="cw">
                                      <p:cBhvr override="childStyle">
                                        <p:cTn id="313" dur="500" fill="hold"/>
                                        <p:tgtEl>
                                          <p:spTgt spid="49"/>
                                        </p:tgtEl>
                                        <p:attrNameLst>
                                          <p:attrName>style.color</p:attrName>
                                        </p:attrNameLst>
                                      </p:cBhvr>
                                      <p:to>
                                        <a:srgbClr val="CB450F"/>
                                      </p:to>
                                    </p:animClr>
                                    <p:animClr clrSpc="rgb" dir="cw">
                                      <p:cBhvr>
                                        <p:cTn id="314" dur="500" fill="hold"/>
                                        <p:tgtEl>
                                          <p:spTgt spid="49"/>
                                        </p:tgtEl>
                                        <p:attrNameLst>
                                          <p:attrName>fillcolor</p:attrName>
                                        </p:attrNameLst>
                                      </p:cBhvr>
                                      <p:to>
                                        <a:srgbClr val="CB450F"/>
                                      </p:to>
                                    </p:animClr>
                                    <p:set>
                                      <p:cBhvr>
                                        <p:cTn id="315" dur="500" fill="hold"/>
                                        <p:tgtEl>
                                          <p:spTgt spid="49"/>
                                        </p:tgtEl>
                                        <p:attrNameLst>
                                          <p:attrName>fill.type</p:attrName>
                                        </p:attrNameLst>
                                      </p:cBhvr>
                                      <p:to>
                                        <p:strVal val="solid"/>
                                      </p:to>
                                    </p:set>
                                    <p:set>
                                      <p:cBhvr>
                                        <p:cTn id="316" dur="500" fill="hold"/>
                                        <p:tgtEl>
                                          <p:spTgt spid="49"/>
                                        </p:tgtEl>
                                        <p:attrNameLst>
                                          <p:attrName>fill.on</p:attrName>
                                        </p:attrNameLst>
                                      </p:cBhvr>
                                      <p:to>
                                        <p:strVal val="true"/>
                                      </p:to>
                                    </p:set>
                                  </p:childTnLst>
                                </p:cTn>
                              </p:par>
                              <p:par>
                                <p:cTn id="317" presetID="19" presetClass="emph" presetSubtype="0" fill="hold" grpId="2" nodeType="withEffect">
                                  <p:stCondLst>
                                    <p:cond delay="0"/>
                                  </p:stCondLst>
                                  <p:childTnLst>
                                    <p:animClr clrSpc="rgb" dir="cw">
                                      <p:cBhvr override="childStyle">
                                        <p:cTn id="318" dur="500" fill="hold"/>
                                        <p:tgtEl>
                                          <p:spTgt spid="51"/>
                                        </p:tgtEl>
                                        <p:attrNameLst>
                                          <p:attrName>style.color</p:attrName>
                                        </p:attrNameLst>
                                      </p:cBhvr>
                                      <p:to>
                                        <a:srgbClr val="CB450F"/>
                                      </p:to>
                                    </p:animClr>
                                    <p:animClr clrSpc="rgb" dir="cw">
                                      <p:cBhvr>
                                        <p:cTn id="319" dur="500" fill="hold"/>
                                        <p:tgtEl>
                                          <p:spTgt spid="51"/>
                                        </p:tgtEl>
                                        <p:attrNameLst>
                                          <p:attrName>fillcolor</p:attrName>
                                        </p:attrNameLst>
                                      </p:cBhvr>
                                      <p:to>
                                        <a:srgbClr val="CB450F"/>
                                      </p:to>
                                    </p:animClr>
                                    <p:set>
                                      <p:cBhvr>
                                        <p:cTn id="320" dur="500" fill="hold"/>
                                        <p:tgtEl>
                                          <p:spTgt spid="51"/>
                                        </p:tgtEl>
                                        <p:attrNameLst>
                                          <p:attrName>fill.type</p:attrName>
                                        </p:attrNameLst>
                                      </p:cBhvr>
                                      <p:to>
                                        <p:strVal val="solid"/>
                                      </p:to>
                                    </p:set>
                                    <p:set>
                                      <p:cBhvr>
                                        <p:cTn id="321" dur="500" fill="hold"/>
                                        <p:tgtEl>
                                          <p:spTgt spid="51"/>
                                        </p:tgtEl>
                                        <p:attrNameLst>
                                          <p:attrName>fill.on</p:attrName>
                                        </p:attrNameLst>
                                      </p:cBhvr>
                                      <p:to>
                                        <p:strVal val="true"/>
                                      </p:to>
                                    </p:set>
                                  </p:childTnLst>
                                </p:cTn>
                              </p:par>
                              <p:par>
                                <p:cTn id="322" presetID="19" presetClass="emph" presetSubtype="0" fill="hold" grpId="2" nodeType="withEffect">
                                  <p:stCondLst>
                                    <p:cond delay="0"/>
                                  </p:stCondLst>
                                  <p:childTnLst>
                                    <p:animClr clrSpc="rgb" dir="cw">
                                      <p:cBhvr override="childStyle">
                                        <p:cTn id="323" dur="500" fill="hold"/>
                                        <p:tgtEl>
                                          <p:spTgt spid="48"/>
                                        </p:tgtEl>
                                        <p:attrNameLst>
                                          <p:attrName>style.color</p:attrName>
                                        </p:attrNameLst>
                                      </p:cBhvr>
                                      <p:to>
                                        <a:srgbClr val="CB450F"/>
                                      </p:to>
                                    </p:animClr>
                                    <p:animClr clrSpc="rgb" dir="cw">
                                      <p:cBhvr>
                                        <p:cTn id="324" dur="500" fill="hold"/>
                                        <p:tgtEl>
                                          <p:spTgt spid="48"/>
                                        </p:tgtEl>
                                        <p:attrNameLst>
                                          <p:attrName>fillcolor</p:attrName>
                                        </p:attrNameLst>
                                      </p:cBhvr>
                                      <p:to>
                                        <a:srgbClr val="CB450F"/>
                                      </p:to>
                                    </p:animClr>
                                    <p:set>
                                      <p:cBhvr>
                                        <p:cTn id="325" dur="500" fill="hold"/>
                                        <p:tgtEl>
                                          <p:spTgt spid="48"/>
                                        </p:tgtEl>
                                        <p:attrNameLst>
                                          <p:attrName>fill.type</p:attrName>
                                        </p:attrNameLst>
                                      </p:cBhvr>
                                      <p:to>
                                        <p:strVal val="solid"/>
                                      </p:to>
                                    </p:set>
                                    <p:set>
                                      <p:cBhvr>
                                        <p:cTn id="326" dur="500" fill="hold"/>
                                        <p:tgtEl>
                                          <p:spTgt spid="48"/>
                                        </p:tgtEl>
                                        <p:attrNameLst>
                                          <p:attrName>fill.on</p:attrName>
                                        </p:attrNameLst>
                                      </p:cBhvr>
                                      <p:to>
                                        <p:strVal val="true"/>
                                      </p:to>
                                    </p:set>
                                  </p:childTnLst>
                                </p:cTn>
                              </p:par>
                              <p:par>
                                <p:cTn id="327" presetID="19" presetClass="emph" presetSubtype="0" fill="hold" grpId="2" nodeType="withEffect">
                                  <p:stCondLst>
                                    <p:cond delay="0"/>
                                  </p:stCondLst>
                                  <p:childTnLst>
                                    <p:animClr clrSpc="rgb" dir="cw">
                                      <p:cBhvr override="childStyle">
                                        <p:cTn id="328" dur="500" fill="hold"/>
                                        <p:tgtEl>
                                          <p:spTgt spid="50"/>
                                        </p:tgtEl>
                                        <p:attrNameLst>
                                          <p:attrName>style.color</p:attrName>
                                        </p:attrNameLst>
                                      </p:cBhvr>
                                      <p:to>
                                        <a:srgbClr val="CB450F"/>
                                      </p:to>
                                    </p:animClr>
                                    <p:animClr clrSpc="rgb" dir="cw">
                                      <p:cBhvr>
                                        <p:cTn id="329" dur="500" fill="hold"/>
                                        <p:tgtEl>
                                          <p:spTgt spid="50"/>
                                        </p:tgtEl>
                                        <p:attrNameLst>
                                          <p:attrName>fillcolor</p:attrName>
                                        </p:attrNameLst>
                                      </p:cBhvr>
                                      <p:to>
                                        <a:srgbClr val="CB450F"/>
                                      </p:to>
                                    </p:animClr>
                                    <p:set>
                                      <p:cBhvr>
                                        <p:cTn id="330" dur="500" fill="hold"/>
                                        <p:tgtEl>
                                          <p:spTgt spid="50"/>
                                        </p:tgtEl>
                                        <p:attrNameLst>
                                          <p:attrName>fill.type</p:attrName>
                                        </p:attrNameLst>
                                      </p:cBhvr>
                                      <p:to>
                                        <p:strVal val="solid"/>
                                      </p:to>
                                    </p:set>
                                    <p:set>
                                      <p:cBhvr>
                                        <p:cTn id="331" dur="500" fill="hold"/>
                                        <p:tgtEl>
                                          <p:spTgt spid="50"/>
                                        </p:tgtEl>
                                        <p:attrNameLst>
                                          <p:attrName>fill.on</p:attrName>
                                        </p:attrNameLst>
                                      </p:cBhvr>
                                      <p:to>
                                        <p:strVal val="true"/>
                                      </p:to>
                                    </p:set>
                                  </p:childTnLst>
                                </p:cTn>
                              </p:par>
                              <p:par>
                                <p:cTn id="332" presetID="19" presetClass="emph" presetSubtype="0" fill="hold" grpId="2" nodeType="withEffect">
                                  <p:stCondLst>
                                    <p:cond delay="0"/>
                                  </p:stCondLst>
                                  <p:childTnLst>
                                    <p:animClr clrSpc="rgb" dir="cw">
                                      <p:cBhvr override="childStyle">
                                        <p:cTn id="333" dur="500" fill="hold"/>
                                        <p:tgtEl>
                                          <p:spTgt spid="44"/>
                                        </p:tgtEl>
                                        <p:attrNameLst>
                                          <p:attrName>style.color</p:attrName>
                                        </p:attrNameLst>
                                      </p:cBhvr>
                                      <p:to>
                                        <a:srgbClr val="F19B61"/>
                                      </p:to>
                                    </p:animClr>
                                    <p:animClr clrSpc="rgb" dir="cw">
                                      <p:cBhvr>
                                        <p:cTn id="334" dur="500" fill="hold"/>
                                        <p:tgtEl>
                                          <p:spTgt spid="44"/>
                                        </p:tgtEl>
                                        <p:attrNameLst>
                                          <p:attrName>fillcolor</p:attrName>
                                        </p:attrNameLst>
                                      </p:cBhvr>
                                      <p:to>
                                        <a:srgbClr val="F19B61"/>
                                      </p:to>
                                    </p:animClr>
                                    <p:set>
                                      <p:cBhvr>
                                        <p:cTn id="335" dur="500" fill="hold"/>
                                        <p:tgtEl>
                                          <p:spTgt spid="44"/>
                                        </p:tgtEl>
                                        <p:attrNameLst>
                                          <p:attrName>fill.type</p:attrName>
                                        </p:attrNameLst>
                                      </p:cBhvr>
                                      <p:to>
                                        <p:strVal val="solid"/>
                                      </p:to>
                                    </p:set>
                                    <p:set>
                                      <p:cBhvr>
                                        <p:cTn id="336" dur="500" fill="hold"/>
                                        <p:tgtEl>
                                          <p:spTgt spid="44"/>
                                        </p:tgtEl>
                                        <p:attrNameLst>
                                          <p:attrName>fill.on</p:attrName>
                                        </p:attrNameLst>
                                      </p:cBhvr>
                                      <p:to>
                                        <p:strVal val="true"/>
                                      </p:to>
                                    </p:set>
                                  </p:childTnLst>
                                </p:cTn>
                              </p:par>
                              <p:par>
                                <p:cTn id="337" presetID="19" presetClass="emph" presetSubtype="0" fill="hold" grpId="2" nodeType="withEffect">
                                  <p:stCondLst>
                                    <p:cond delay="0"/>
                                  </p:stCondLst>
                                  <p:childTnLst>
                                    <p:animClr clrSpc="rgb" dir="cw">
                                      <p:cBhvr override="childStyle">
                                        <p:cTn id="338" dur="500" fill="hold"/>
                                        <p:tgtEl>
                                          <p:spTgt spid="45"/>
                                        </p:tgtEl>
                                        <p:attrNameLst>
                                          <p:attrName>style.color</p:attrName>
                                        </p:attrNameLst>
                                      </p:cBhvr>
                                      <p:to>
                                        <a:srgbClr val="F19B61"/>
                                      </p:to>
                                    </p:animClr>
                                    <p:animClr clrSpc="rgb" dir="cw">
                                      <p:cBhvr>
                                        <p:cTn id="339" dur="500" fill="hold"/>
                                        <p:tgtEl>
                                          <p:spTgt spid="45"/>
                                        </p:tgtEl>
                                        <p:attrNameLst>
                                          <p:attrName>fillcolor</p:attrName>
                                        </p:attrNameLst>
                                      </p:cBhvr>
                                      <p:to>
                                        <a:srgbClr val="F19B61"/>
                                      </p:to>
                                    </p:animClr>
                                    <p:set>
                                      <p:cBhvr>
                                        <p:cTn id="340" dur="500" fill="hold"/>
                                        <p:tgtEl>
                                          <p:spTgt spid="45"/>
                                        </p:tgtEl>
                                        <p:attrNameLst>
                                          <p:attrName>fill.type</p:attrName>
                                        </p:attrNameLst>
                                      </p:cBhvr>
                                      <p:to>
                                        <p:strVal val="solid"/>
                                      </p:to>
                                    </p:set>
                                    <p:set>
                                      <p:cBhvr>
                                        <p:cTn id="341" dur="500" fill="hold"/>
                                        <p:tgtEl>
                                          <p:spTgt spid="45"/>
                                        </p:tgtEl>
                                        <p:attrNameLst>
                                          <p:attrName>fill.on</p:attrName>
                                        </p:attrNameLst>
                                      </p:cBhvr>
                                      <p:to>
                                        <p:strVal val="true"/>
                                      </p:to>
                                    </p:set>
                                  </p:childTnLst>
                                </p:cTn>
                              </p:par>
                              <p:par>
                                <p:cTn id="342" presetID="19" presetClass="emph" presetSubtype="0" fill="hold" grpId="2" nodeType="withEffect">
                                  <p:stCondLst>
                                    <p:cond delay="0"/>
                                  </p:stCondLst>
                                  <p:childTnLst>
                                    <p:animClr clrSpc="rgb" dir="cw">
                                      <p:cBhvr override="childStyle">
                                        <p:cTn id="343" dur="500" fill="hold"/>
                                        <p:tgtEl>
                                          <p:spTgt spid="47"/>
                                        </p:tgtEl>
                                        <p:attrNameLst>
                                          <p:attrName>style.color</p:attrName>
                                        </p:attrNameLst>
                                      </p:cBhvr>
                                      <p:to>
                                        <a:srgbClr val="F19B61"/>
                                      </p:to>
                                    </p:animClr>
                                    <p:animClr clrSpc="rgb" dir="cw">
                                      <p:cBhvr>
                                        <p:cTn id="344" dur="500" fill="hold"/>
                                        <p:tgtEl>
                                          <p:spTgt spid="47"/>
                                        </p:tgtEl>
                                        <p:attrNameLst>
                                          <p:attrName>fillcolor</p:attrName>
                                        </p:attrNameLst>
                                      </p:cBhvr>
                                      <p:to>
                                        <a:srgbClr val="F19B61"/>
                                      </p:to>
                                    </p:animClr>
                                    <p:set>
                                      <p:cBhvr>
                                        <p:cTn id="345" dur="500" fill="hold"/>
                                        <p:tgtEl>
                                          <p:spTgt spid="47"/>
                                        </p:tgtEl>
                                        <p:attrNameLst>
                                          <p:attrName>fill.type</p:attrName>
                                        </p:attrNameLst>
                                      </p:cBhvr>
                                      <p:to>
                                        <p:strVal val="solid"/>
                                      </p:to>
                                    </p:set>
                                    <p:set>
                                      <p:cBhvr>
                                        <p:cTn id="346" dur="500" fill="hold"/>
                                        <p:tgtEl>
                                          <p:spTgt spid="47"/>
                                        </p:tgtEl>
                                        <p:attrNameLst>
                                          <p:attrName>fill.on</p:attrName>
                                        </p:attrNameLst>
                                      </p:cBhvr>
                                      <p:to>
                                        <p:strVal val="true"/>
                                      </p:to>
                                    </p:set>
                                  </p:childTnLst>
                                </p:cTn>
                              </p:par>
                              <p:par>
                                <p:cTn id="347" presetID="19" presetClass="emph" presetSubtype="0" fill="hold" grpId="2" nodeType="withEffect">
                                  <p:stCondLst>
                                    <p:cond delay="0"/>
                                  </p:stCondLst>
                                  <p:childTnLst>
                                    <p:animClr clrSpc="rgb" dir="cw">
                                      <p:cBhvr override="childStyle">
                                        <p:cTn id="348" dur="500" fill="hold"/>
                                        <p:tgtEl>
                                          <p:spTgt spid="46"/>
                                        </p:tgtEl>
                                        <p:attrNameLst>
                                          <p:attrName>style.color</p:attrName>
                                        </p:attrNameLst>
                                      </p:cBhvr>
                                      <p:to>
                                        <a:srgbClr val="F19B61"/>
                                      </p:to>
                                    </p:animClr>
                                    <p:animClr clrSpc="rgb" dir="cw">
                                      <p:cBhvr>
                                        <p:cTn id="349" dur="500" fill="hold"/>
                                        <p:tgtEl>
                                          <p:spTgt spid="46"/>
                                        </p:tgtEl>
                                        <p:attrNameLst>
                                          <p:attrName>fillcolor</p:attrName>
                                        </p:attrNameLst>
                                      </p:cBhvr>
                                      <p:to>
                                        <a:srgbClr val="F19B61"/>
                                      </p:to>
                                    </p:animClr>
                                    <p:set>
                                      <p:cBhvr>
                                        <p:cTn id="350" dur="500" fill="hold"/>
                                        <p:tgtEl>
                                          <p:spTgt spid="46"/>
                                        </p:tgtEl>
                                        <p:attrNameLst>
                                          <p:attrName>fill.type</p:attrName>
                                        </p:attrNameLst>
                                      </p:cBhvr>
                                      <p:to>
                                        <p:strVal val="solid"/>
                                      </p:to>
                                    </p:set>
                                    <p:set>
                                      <p:cBhvr>
                                        <p:cTn id="351" dur="500" fill="hold"/>
                                        <p:tgtEl>
                                          <p:spTgt spid="46"/>
                                        </p:tgtEl>
                                        <p:attrNameLst>
                                          <p:attrName>fill.on</p:attrName>
                                        </p:attrNameLst>
                                      </p:cBhvr>
                                      <p:to>
                                        <p:strVal val="true"/>
                                      </p:to>
                                    </p:set>
                                  </p:childTnLst>
                                </p:cTn>
                              </p:par>
                              <p:par>
                                <p:cTn id="352" presetID="19" presetClass="emph" presetSubtype="0" fill="hold" grpId="2" nodeType="withEffect">
                                  <p:stCondLst>
                                    <p:cond delay="0"/>
                                  </p:stCondLst>
                                  <p:childTnLst>
                                    <p:animClr clrSpc="rgb" dir="cw">
                                      <p:cBhvr override="childStyle">
                                        <p:cTn id="353" dur="500" fill="hold"/>
                                        <p:tgtEl>
                                          <p:spTgt spid="40"/>
                                        </p:tgtEl>
                                        <p:attrNameLst>
                                          <p:attrName>style.color</p:attrName>
                                        </p:attrNameLst>
                                      </p:cBhvr>
                                      <p:to>
                                        <a:srgbClr val="F19B61"/>
                                      </p:to>
                                    </p:animClr>
                                    <p:animClr clrSpc="rgb" dir="cw">
                                      <p:cBhvr>
                                        <p:cTn id="354" dur="500" fill="hold"/>
                                        <p:tgtEl>
                                          <p:spTgt spid="40"/>
                                        </p:tgtEl>
                                        <p:attrNameLst>
                                          <p:attrName>fillcolor</p:attrName>
                                        </p:attrNameLst>
                                      </p:cBhvr>
                                      <p:to>
                                        <a:srgbClr val="F19B61"/>
                                      </p:to>
                                    </p:animClr>
                                    <p:set>
                                      <p:cBhvr>
                                        <p:cTn id="355" dur="500" fill="hold"/>
                                        <p:tgtEl>
                                          <p:spTgt spid="40"/>
                                        </p:tgtEl>
                                        <p:attrNameLst>
                                          <p:attrName>fill.type</p:attrName>
                                        </p:attrNameLst>
                                      </p:cBhvr>
                                      <p:to>
                                        <p:strVal val="solid"/>
                                      </p:to>
                                    </p:set>
                                    <p:set>
                                      <p:cBhvr>
                                        <p:cTn id="356" dur="500" fill="hold"/>
                                        <p:tgtEl>
                                          <p:spTgt spid="40"/>
                                        </p:tgtEl>
                                        <p:attrNameLst>
                                          <p:attrName>fill.on</p:attrName>
                                        </p:attrNameLst>
                                      </p:cBhvr>
                                      <p:to>
                                        <p:strVal val="true"/>
                                      </p:to>
                                    </p:set>
                                  </p:childTnLst>
                                </p:cTn>
                              </p:par>
                              <p:par>
                                <p:cTn id="357" presetID="19" presetClass="emph" presetSubtype="0" fill="hold" grpId="2" nodeType="withEffect">
                                  <p:stCondLst>
                                    <p:cond delay="0"/>
                                  </p:stCondLst>
                                  <p:childTnLst>
                                    <p:animClr clrSpc="rgb" dir="cw">
                                      <p:cBhvr override="childStyle">
                                        <p:cTn id="358" dur="500" fill="hold"/>
                                        <p:tgtEl>
                                          <p:spTgt spid="41"/>
                                        </p:tgtEl>
                                        <p:attrNameLst>
                                          <p:attrName>style.color</p:attrName>
                                        </p:attrNameLst>
                                      </p:cBhvr>
                                      <p:to>
                                        <a:srgbClr val="F19B61"/>
                                      </p:to>
                                    </p:animClr>
                                    <p:animClr clrSpc="rgb" dir="cw">
                                      <p:cBhvr>
                                        <p:cTn id="359" dur="500" fill="hold"/>
                                        <p:tgtEl>
                                          <p:spTgt spid="41"/>
                                        </p:tgtEl>
                                        <p:attrNameLst>
                                          <p:attrName>fillcolor</p:attrName>
                                        </p:attrNameLst>
                                      </p:cBhvr>
                                      <p:to>
                                        <a:srgbClr val="F19B61"/>
                                      </p:to>
                                    </p:animClr>
                                    <p:set>
                                      <p:cBhvr>
                                        <p:cTn id="360" dur="500" fill="hold"/>
                                        <p:tgtEl>
                                          <p:spTgt spid="41"/>
                                        </p:tgtEl>
                                        <p:attrNameLst>
                                          <p:attrName>fill.type</p:attrName>
                                        </p:attrNameLst>
                                      </p:cBhvr>
                                      <p:to>
                                        <p:strVal val="solid"/>
                                      </p:to>
                                    </p:set>
                                    <p:set>
                                      <p:cBhvr>
                                        <p:cTn id="361" dur="500" fill="hold"/>
                                        <p:tgtEl>
                                          <p:spTgt spid="41"/>
                                        </p:tgtEl>
                                        <p:attrNameLst>
                                          <p:attrName>fill.on</p:attrName>
                                        </p:attrNameLst>
                                      </p:cBhvr>
                                      <p:to>
                                        <p:strVal val="true"/>
                                      </p:to>
                                    </p:set>
                                  </p:childTnLst>
                                </p:cTn>
                              </p:par>
                              <p:par>
                                <p:cTn id="362" presetID="19" presetClass="emph" presetSubtype="0" fill="hold" grpId="2" nodeType="withEffect">
                                  <p:stCondLst>
                                    <p:cond delay="0"/>
                                  </p:stCondLst>
                                  <p:childTnLst>
                                    <p:animClr clrSpc="rgb" dir="cw">
                                      <p:cBhvr override="childStyle">
                                        <p:cTn id="363" dur="500" fill="hold"/>
                                        <p:tgtEl>
                                          <p:spTgt spid="42"/>
                                        </p:tgtEl>
                                        <p:attrNameLst>
                                          <p:attrName>style.color</p:attrName>
                                        </p:attrNameLst>
                                      </p:cBhvr>
                                      <p:to>
                                        <a:srgbClr val="F19B61"/>
                                      </p:to>
                                    </p:animClr>
                                    <p:animClr clrSpc="rgb" dir="cw">
                                      <p:cBhvr>
                                        <p:cTn id="364" dur="500" fill="hold"/>
                                        <p:tgtEl>
                                          <p:spTgt spid="42"/>
                                        </p:tgtEl>
                                        <p:attrNameLst>
                                          <p:attrName>fillcolor</p:attrName>
                                        </p:attrNameLst>
                                      </p:cBhvr>
                                      <p:to>
                                        <a:srgbClr val="F19B61"/>
                                      </p:to>
                                    </p:animClr>
                                    <p:set>
                                      <p:cBhvr>
                                        <p:cTn id="365" dur="500" fill="hold"/>
                                        <p:tgtEl>
                                          <p:spTgt spid="42"/>
                                        </p:tgtEl>
                                        <p:attrNameLst>
                                          <p:attrName>fill.type</p:attrName>
                                        </p:attrNameLst>
                                      </p:cBhvr>
                                      <p:to>
                                        <p:strVal val="solid"/>
                                      </p:to>
                                    </p:set>
                                    <p:set>
                                      <p:cBhvr>
                                        <p:cTn id="366" dur="500" fill="hold"/>
                                        <p:tgtEl>
                                          <p:spTgt spid="42"/>
                                        </p:tgtEl>
                                        <p:attrNameLst>
                                          <p:attrName>fill.on</p:attrName>
                                        </p:attrNameLst>
                                      </p:cBhvr>
                                      <p:to>
                                        <p:strVal val="true"/>
                                      </p:to>
                                    </p:set>
                                  </p:childTnLst>
                                </p:cTn>
                              </p:par>
                              <p:par>
                                <p:cTn id="367" presetID="19" presetClass="emph" presetSubtype="0" fill="hold" grpId="2" nodeType="withEffect">
                                  <p:stCondLst>
                                    <p:cond delay="0"/>
                                  </p:stCondLst>
                                  <p:childTnLst>
                                    <p:animClr clrSpc="rgb" dir="cw">
                                      <p:cBhvr override="childStyle">
                                        <p:cTn id="368" dur="500" fill="hold"/>
                                        <p:tgtEl>
                                          <p:spTgt spid="43"/>
                                        </p:tgtEl>
                                        <p:attrNameLst>
                                          <p:attrName>style.color</p:attrName>
                                        </p:attrNameLst>
                                      </p:cBhvr>
                                      <p:to>
                                        <a:srgbClr val="F19B61"/>
                                      </p:to>
                                    </p:animClr>
                                    <p:animClr clrSpc="rgb" dir="cw">
                                      <p:cBhvr>
                                        <p:cTn id="369" dur="500" fill="hold"/>
                                        <p:tgtEl>
                                          <p:spTgt spid="43"/>
                                        </p:tgtEl>
                                        <p:attrNameLst>
                                          <p:attrName>fillcolor</p:attrName>
                                        </p:attrNameLst>
                                      </p:cBhvr>
                                      <p:to>
                                        <a:srgbClr val="F19B61"/>
                                      </p:to>
                                    </p:animClr>
                                    <p:set>
                                      <p:cBhvr>
                                        <p:cTn id="370" dur="500" fill="hold"/>
                                        <p:tgtEl>
                                          <p:spTgt spid="43"/>
                                        </p:tgtEl>
                                        <p:attrNameLst>
                                          <p:attrName>fill.type</p:attrName>
                                        </p:attrNameLst>
                                      </p:cBhvr>
                                      <p:to>
                                        <p:strVal val="solid"/>
                                      </p:to>
                                    </p:set>
                                    <p:set>
                                      <p:cBhvr>
                                        <p:cTn id="371" dur="500" fill="hold"/>
                                        <p:tgtEl>
                                          <p:spTgt spid="43"/>
                                        </p:tgtEl>
                                        <p:attrNameLst>
                                          <p:attrName>fill.on</p:attrName>
                                        </p:attrNameLst>
                                      </p:cBhvr>
                                      <p:to>
                                        <p:strVal val="true"/>
                                      </p:to>
                                    </p:set>
                                  </p:childTnLst>
                                </p:cTn>
                              </p:par>
                            </p:childTnLst>
                          </p:cTn>
                        </p:par>
                      </p:childTnLst>
                    </p:cTn>
                  </p:par>
                  <p:par>
                    <p:cTn id="372" fill="hold">
                      <p:stCondLst>
                        <p:cond delay="indefinite"/>
                      </p:stCondLst>
                      <p:childTnLst>
                        <p:par>
                          <p:cTn id="373" fill="hold">
                            <p:stCondLst>
                              <p:cond delay="0"/>
                            </p:stCondLst>
                            <p:childTnLst>
                              <p:par>
                                <p:cTn id="374" presetID="10" presetClass="entr" presetSubtype="0" fill="hold" grpId="0" nodeType="clickEffect">
                                  <p:stCondLst>
                                    <p:cond delay="0"/>
                                  </p:stCondLst>
                                  <p:childTnLst>
                                    <p:set>
                                      <p:cBhvr>
                                        <p:cTn id="375" dur="1" fill="hold">
                                          <p:stCondLst>
                                            <p:cond delay="0"/>
                                          </p:stCondLst>
                                        </p:cTn>
                                        <p:tgtEl>
                                          <p:spTgt spid="101"/>
                                        </p:tgtEl>
                                        <p:attrNameLst>
                                          <p:attrName>style.visibility</p:attrName>
                                        </p:attrNameLst>
                                      </p:cBhvr>
                                      <p:to>
                                        <p:strVal val="visible"/>
                                      </p:to>
                                    </p:set>
                                    <p:animEffect transition="in" filter="fade">
                                      <p:cBhvr>
                                        <p:cTn id="376" dur="500"/>
                                        <p:tgtEl>
                                          <p:spTgt spid="101"/>
                                        </p:tgtEl>
                                      </p:cBhvr>
                                    </p:animEffect>
                                  </p:childTnLst>
                                </p:cTn>
                              </p:par>
                              <p:par>
                                <p:cTn id="377" presetID="10" presetClass="entr" presetSubtype="0" fill="hold" grpId="0" nodeType="withEffect">
                                  <p:stCondLst>
                                    <p:cond delay="0"/>
                                  </p:stCondLst>
                                  <p:childTnLst>
                                    <p:set>
                                      <p:cBhvr>
                                        <p:cTn id="378" dur="1" fill="hold">
                                          <p:stCondLst>
                                            <p:cond delay="0"/>
                                          </p:stCondLst>
                                        </p:cTn>
                                        <p:tgtEl>
                                          <p:spTgt spid="102"/>
                                        </p:tgtEl>
                                        <p:attrNameLst>
                                          <p:attrName>style.visibility</p:attrName>
                                        </p:attrNameLst>
                                      </p:cBhvr>
                                      <p:to>
                                        <p:strVal val="visible"/>
                                      </p:to>
                                    </p:set>
                                    <p:animEffect transition="in" filter="fade">
                                      <p:cBhvr>
                                        <p:cTn id="379" dur="500"/>
                                        <p:tgtEl>
                                          <p:spTgt spid="102"/>
                                        </p:tgtEl>
                                      </p:cBhvr>
                                    </p:animEffect>
                                  </p:childTnLst>
                                </p:cTn>
                              </p:par>
                              <p:par>
                                <p:cTn id="380" presetID="10" presetClass="entr" presetSubtype="0" fill="hold" grpId="0" nodeType="withEffect">
                                  <p:stCondLst>
                                    <p:cond delay="0"/>
                                  </p:stCondLst>
                                  <p:childTnLst>
                                    <p:set>
                                      <p:cBhvr>
                                        <p:cTn id="381" dur="1" fill="hold">
                                          <p:stCondLst>
                                            <p:cond delay="0"/>
                                          </p:stCondLst>
                                        </p:cTn>
                                        <p:tgtEl>
                                          <p:spTgt spid="113"/>
                                        </p:tgtEl>
                                        <p:attrNameLst>
                                          <p:attrName>style.visibility</p:attrName>
                                        </p:attrNameLst>
                                      </p:cBhvr>
                                      <p:to>
                                        <p:strVal val="visible"/>
                                      </p:to>
                                    </p:set>
                                    <p:animEffect transition="in" filter="fade">
                                      <p:cBhvr>
                                        <p:cTn id="38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2" grpId="0" animBg="1"/>
      <p:bldP spid="6" grpId="0" animBg="1"/>
      <p:bldP spid="8" grpId="0" animBg="1"/>
      <p:bldP spid="8" grpId="1" animBg="1"/>
      <p:bldP spid="9" grpId="0" animBg="1"/>
      <p:bldP spid="9" grpId="1" animBg="1"/>
      <p:bldP spid="11" grpId="0" animBg="1"/>
      <p:bldP spid="11" grpId="1" animBg="1"/>
      <p:bldP spid="17" grpId="0" animBg="1"/>
      <p:bldP spid="18"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5" grpId="0" animBg="1"/>
      <p:bldP spid="45" grpId="1" animBg="1"/>
      <p:bldP spid="45" grpId="2" animBg="1"/>
      <p:bldP spid="46" grpId="0" animBg="1"/>
      <p:bldP spid="46" grpId="1" animBg="1"/>
      <p:bldP spid="46" grpId="2" animBg="1"/>
      <p:bldP spid="47" grpId="0" animBg="1"/>
      <p:bldP spid="47" grpId="1" animBg="1"/>
      <p:bldP spid="47" grpId="2" animBg="1"/>
      <p:bldP spid="48" grpId="0" animBg="1"/>
      <p:bldP spid="48" grpId="1" animBg="1"/>
      <p:bldP spid="48" grpId="2" animBg="1"/>
      <p:bldP spid="49" grpId="0" animBg="1"/>
      <p:bldP spid="49" grpId="1" animBg="1"/>
      <p:bldP spid="49" grpId="2" animBg="1"/>
      <p:bldP spid="50" grpId="0" animBg="1"/>
      <p:bldP spid="50" grpId="1" animBg="1"/>
      <p:bldP spid="50" grpId="2" animBg="1"/>
      <p:bldP spid="51" grpId="0" animBg="1"/>
      <p:bldP spid="51" grpId="1" animBg="1"/>
      <p:bldP spid="51" grpId="2" animBg="1"/>
      <p:bldP spid="57" grpId="0" animBg="1"/>
      <p:bldP spid="57" grpId="1"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88" grpId="0" animBg="1"/>
      <p:bldP spid="88" grpId="1" animBg="1"/>
      <p:bldP spid="100" grpId="0"/>
      <p:bldP spid="102" grpId="0" animBg="1"/>
      <p:bldP spid="112" grpId="0" animBg="1"/>
      <p:bldP spid="101" grpId="0" animBg="1"/>
      <p:bldP spid="1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bacced-d3e9-4230-8110-5185e6b8723a">
      <Terms xmlns="http://schemas.microsoft.com/office/infopath/2007/PartnerControls"/>
    </lcf76f155ced4ddcb4097134ff3c332f>
    <TaxCatchAll xmlns="0311a6d6-6c49-40aa-926b-e98182ea64d2" xsi:nil="true"/>
    <Open_x0020_with_x0020_Seclore xmlns="94bacced-d3e9-4230-8110-5185e6b872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B1572403A950A449F03D309DCDCB39C" ma:contentTypeVersion="18" ma:contentTypeDescription="Create a new document." ma:contentTypeScope="" ma:versionID="c3ff5bd11e6bfd98406c8a4dae36b260">
  <xsd:schema xmlns:xsd="http://www.w3.org/2001/XMLSchema" xmlns:xs="http://www.w3.org/2001/XMLSchema" xmlns:p="http://schemas.microsoft.com/office/2006/metadata/properties" xmlns:ns2="94bacced-d3e9-4230-8110-5185e6b8723a" xmlns:ns3="89039979-132d-4e33-b8d6-8b0f084d9471" xmlns:ns4="0311a6d6-6c49-40aa-926b-e98182ea64d2" targetNamespace="http://schemas.microsoft.com/office/2006/metadata/properties" ma:root="true" ma:fieldsID="12ff1ac6586bb3cc493a838c4adcd485" ns2:_="" ns3:_="" ns4:_="">
    <xsd:import namespace="94bacced-d3e9-4230-8110-5185e6b8723a"/>
    <xsd:import namespace="89039979-132d-4e33-b8d6-8b0f084d9471"/>
    <xsd:import namespace="0311a6d6-6c49-40aa-926b-e98182ea64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Open_x0020_with_x0020_Seclore" minOccurs="0"/>
                <xsd:element ref="ns2:MediaServiceDateTaken"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4: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acced-d3e9-4230-8110-5185e6b872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Open_x0020_with_x0020_Seclore" ma:index="14" nillable="true" ma:displayName="Open with Seclore" ma:hidden="true" ma:internalName="Open_x0020_with_x0020_Seclor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8c7bd71-0de2-450a-8d3d-78c5334383f5"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039979-132d-4e33-b8d6-8b0f084d947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11a6d6-6c49-40aa-926b-e98182ea64d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ec759ce-e5e5-4926-916d-bee7019b82dd}" ma:internalName="TaxCatchAll" ma:showField="CatchAllData" ma:web="0311a6d6-6c49-40aa-926b-e98182ea64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03D3D1-F39D-490F-A4CD-77C72E40E012}">
  <ds:schemaRefs>
    <ds:schemaRef ds:uri="http://schemas.microsoft.com/sharepoint/v3/contenttype/forms"/>
  </ds:schemaRefs>
</ds:datastoreItem>
</file>

<file path=customXml/itemProps2.xml><?xml version="1.0" encoding="utf-8"?>
<ds:datastoreItem xmlns:ds="http://schemas.openxmlformats.org/officeDocument/2006/customXml" ds:itemID="{AEF5A183-8DB8-4E33-A3B8-B56576635C6B}">
  <ds:schemaRefs>
    <ds:schemaRef ds:uri="http://schemas.microsoft.com/office/2006/metadata/properties"/>
    <ds:schemaRef ds:uri="http://schemas.microsoft.com/office/infopath/2007/PartnerControls"/>
    <ds:schemaRef ds:uri="2d1b3375-85a6-4ec3-9d45-85c3f7ff19cc"/>
    <ds:schemaRef ds:uri="a8853164-03d1-4052-89d1-ac895618168d"/>
    <ds:schemaRef ds:uri="28c46709-a72c-47b6-8a9d-476190a8ab3f"/>
    <ds:schemaRef ds:uri="94bacced-d3e9-4230-8110-5185e6b8723a"/>
    <ds:schemaRef ds:uri="0311a6d6-6c49-40aa-926b-e98182ea64d2"/>
  </ds:schemaRefs>
</ds:datastoreItem>
</file>

<file path=customXml/itemProps3.xml><?xml version="1.0" encoding="utf-8"?>
<ds:datastoreItem xmlns:ds="http://schemas.openxmlformats.org/officeDocument/2006/customXml" ds:itemID="{B4F7C2D9-DCD9-4091-AC19-AF672454B1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bacced-d3e9-4230-8110-5185e6b8723a"/>
    <ds:schemaRef ds:uri="89039979-132d-4e33-b8d6-8b0f084d9471"/>
    <ds:schemaRef ds:uri="0311a6d6-6c49-40aa-926b-e98182ea6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2552</TotalTime>
  <Words>1123</Words>
  <Application>Microsoft Office PowerPoint</Application>
  <PresentationFormat>Widescreen</PresentationFormat>
  <Paragraphs>238</Paragraphs>
  <Slides>20</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Calibri</vt:lpstr>
      <vt:lpstr>Calibri Light</vt:lpstr>
      <vt:lpstr>Cambria Math</vt:lpstr>
      <vt:lpstr>F37 Ginger Pro</vt:lpstr>
      <vt:lpstr>F37 Ginger Pro Bold</vt:lpstr>
      <vt:lpstr>Verdana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PARKER, Gregory</dc:creator>
  <cp:lastModifiedBy>Diaz Gomez Maqueo, Pablo</cp:lastModifiedBy>
  <cp:revision>22</cp:revision>
  <dcterms:created xsi:type="dcterms:W3CDTF">2019-10-29T08:33:20Z</dcterms:created>
  <dcterms:modified xsi:type="dcterms:W3CDTF">2024-09-27T14:23:25Z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0x010100DB1572403A950A449F03D309DCDCB39C</vt:lpwstr>
  </property>
  <property fmtid="{D5CDD505-2E9C-101B-9397-08002B2CF9AE}" pid="3" name="MediaServiceImageTags">
    <vt:lpwstr/>
  </property>
  <property fmtid="{D5CDD505-2E9C-101B-9397-08002B2CF9AE}" pid="4" name="MSIP_Label_b6e180b8-d0e0-4111-ab79-256bace84561_Enabled">
    <vt:lpwstr>true</vt:lpwstr>
  </property>
  <property fmtid="{D5CDD505-2E9C-101B-9397-08002B2CF9AE}" pid="5" name="MSIP_Label_b6e180b8-d0e0-4111-ab79-256bace84561_SetDate">
    <vt:lpwstr>2024-09-24T16:41:43Z</vt:lpwstr>
  </property>
  <property fmtid="{D5CDD505-2E9C-101B-9397-08002B2CF9AE}" pid="6" name="MSIP_Label_b6e180b8-d0e0-4111-ab79-256bace84561_Method">
    <vt:lpwstr>Privileged</vt:lpwstr>
  </property>
  <property fmtid="{D5CDD505-2E9C-101B-9397-08002B2CF9AE}" pid="7" name="MSIP_Label_b6e180b8-d0e0-4111-ab79-256bace84561_Name">
    <vt:lpwstr>UNRESTRICTED</vt:lpwstr>
  </property>
  <property fmtid="{D5CDD505-2E9C-101B-9397-08002B2CF9AE}" pid="8" name="MSIP_Label_b6e180b8-d0e0-4111-ab79-256bace84561_SiteId">
    <vt:lpwstr>a483a0b6-671f-4e86-a04d-998385c0e199</vt:lpwstr>
  </property>
  <property fmtid="{D5CDD505-2E9C-101B-9397-08002B2CF9AE}" pid="9" name="MSIP_Label_b6e180b8-d0e0-4111-ab79-256bace84561_ActionId">
    <vt:lpwstr>58737172-170e-4a33-9702-8c1fb8f6b5d3</vt:lpwstr>
  </property>
  <property fmtid="{D5CDD505-2E9C-101B-9397-08002B2CF9AE}" pid="10" name="MSIP_Label_b6e180b8-d0e0-4111-ab79-256bace84561_ContentBits">
    <vt:lpwstr>1</vt:lpwstr>
  </property>
  <property fmtid="{D5CDD505-2E9C-101B-9397-08002B2CF9AE}" pid="11" name="ClassificationContentMarkingHeaderLocations">
    <vt:lpwstr>Office Theme:9\1_Office Theme:9\2_Office Theme:9</vt:lpwstr>
  </property>
  <property fmtid="{D5CDD505-2E9C-101B-9397-08002B2CF9AE}" pid="12" name="ClassificationContentMarkingHeaderText">
    <vt:lpwstr>UNRESTRICTED / ILLIMITÉE</vt:lpwstr>
  </property>
</Properties>
</file>