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3"/>
  </p:notesMasterIdLst>
  <p:handoutMasterIdLst>
    <p:handoutMasterId r:id="rId24"/>
  </p:handoutMasterIdLst>
  <p:sldIdLst>
    <p:sldId id="256" r:id="rId7"/>
    <p:sldId id="276" r:id="rId8"/>
    <p:sldId id="261" r:id="rId9"/>
    <p:sldId id="262" r:id="rId10"/>
    <p:sldId id="267" r:id="rId11"/>
    <p:sldId id="264" r:id="rId12"/>
    <p:sldId id="266" r:id="rId13"/>
    <p:sldId id="268" r:id="rId14"/>
    <p:sldId id="269" r:id="rId15"/>
    <p:sldId id="270" r:id="rId16"/>
    <p:sldId id="271" r:id="rId17"/>
    <p:sldId id="272" r:id="rId18"/>
    <p:sldId id="273" r:id="rId19"/>
    <p:sldId id="274"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7" autoAdjust="0"/>
    <p:restoredTop sz="95781"/>
  </p:normalViewPr>
  <p:slideViewPr>
    <p:cSldViewPr snapToGrid="0">
      <p:cViewPr varScale="1">
        <p:scale>
          <a:sx n="96" d="100"/>
          <a:sy n="96" d="100"/>
        </p:scale>
        <p:origin x="176" y="2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96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222E3-C624-C343-A4AF-CF6CBD542F60}"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FEE87CF6-46D3-D24C-B6F4-7E37F6BBDC4E}">
      <dgm:prSet phldrT="[Text]" custT="1"/>
      <dgm:spPr/>
      <dgm:t>
        <a:bodyPr/>
        <a:lstStyle/>
        <a:p>
          <a:pPr>
            <a:buFont typeface="Arial" panose="020B0604020202020204" pitchFamily="34" charset="0"/>
            <a:buChar char="•"/>
          </a:pPr>
          <a:r>
            <a:rPr lang="en-ID" sz="1900" dirty="0"/>
            <a:t>PeLUIt-40 is a 40 </a:t>
          </a:r>
          <a:r>
            <a:rPr lang="en-ID" sz="1900" dirty="0" err="1"/>
            <a:t>MWth</a:t>
          </a:r>
          <a:r>
            <a:rPr lang="en-ID" sz="1900" dirty="0"/>
            <a:t> HTGR-type reactor designed for cogeneration, generating both electricity and heat.</a:t>
          </a:r>
          <a:endParaRPr lang="en-US" sz="1900" dirty="0"/>
        </a:p>
      </dgm:t>
    </dgm:pt>
    <dgm:pt modelId="{CC392C4D-4177-AD41-98D3-A62554D2D224}" type="parTrans" cxnId="{2AE8D34D-7866-F44E-BF04-20A8FFDD4BC3}">
      <dgm:prSet/>
      <dgm:spPr/>
      <dgm:t>
        <a:bodyPr/>
        <a:lstStyle/>
        <a:p>
          <a:endParaRPr lang="en-US"/>
        </a:p>
      </dgm:t>
    </dgm:pt>
    <dgm:pt modelId="{AB4EF59D-CADF-6A49-BBA0-BC4586EC3C50}" type="sibTrans" cxnId="{2AE8D34D-7866-F44E-BF04-20A8FFDD4BC3}">
      <dgm:prSet/>
      <dgm:spPr/>
      <dgm:t>
        <a:bodyPr/>
        <a:lstStyle/>
        <a:p>
          <a:endParaRPr lang="en-US"/>
        </a:p>
      </dgm:t>
    </dgm:pt>
    <dgm:pt modelId="{B9AECD71-11F5-914B-B97E-8EC8C6827184}">
      <dgm:prSet phldrT="[Text]" custT="1"/>
      <dgm:spPr/>
      <dgm:t>
        <a:bodyPr/>
        <a:lstStyle/>
        <a:p>
          <a:pPr>
            <a:buFont typeface="Arial" panose="020B0604020202020204" pitchFamily="34" charset="0"/>
            <a:buChar char="•"/>
          </a:pPr>
          <a:r>
            <a:rPr lang="en-ID" sz="1900" dirty="0"/>
            <a:t>Cogeneration system integrates the reactor with a steam generator, focus on passive safety, ensuring high levels of operational safety.</a:t>
          </a:r>
          <a:endParaRPr lang="en-US" sz="1900" dirty="0"/>
        </a:p>
      </dgm:t>
    </dgm:pt>
    <dgm:pt modelId="{269813CD-23C6-5140-B244-44D3D6057B01}" type="parTrans" cxnId="{BDADE566-D37F-C348-BF91-4BDAB301FCC0}">
      <dgm:prSet/>
      <dgm:spPr/>
      <dgm:t>
        <a:bodyPr/>
        <a:lstStyle/>
        <a:p>
          <a:endParaRPr lang="en-US"/>
        </a:p>
      </dgm:t>
    </dgm:pt>
    <dgm:pt modelId="{A5011462-133E-974F-B376-22F6E10063F2}" type="sibTrans" cxnId="{BDADE566-D37F-C348-BF91-4BDAB301FCC0}">
      <dgm:prSet/>
      <dgm:spPr/>
      <dgm:t>
        <a:bodyPr/>
        <a:lstStyle/>
        <a:p>
          <a:endParaRPr lang="en-US"/>
        </a:p>
      </dgm:t>
    </dgm:pt>
    <dgm:pt modelId="{8FBD205F-B347-534B-A444-7FDB4C5D365E}">
      <dgm:prSet phldrT="[Text]" custT="1"/>
      <dgm:spPr/>
      <dgm:t>
        <a:bodyPr/>
        <a:lstStyle/>
        <a:p>
          <a:pPr>
            <a:buFont typeface="Arial" panose="020B0604020202020204" pitchFamily="34" charset="0"/>
            <a:buChar char="•"/>
          </a:pPr>
          <a:r>
            <a:rPr lang="en-ID" sz="1900" b="1" dirty="0"/>
            <a:t>Simulations using HTR Code Package (HCP)</a:t>
          </a:r>
          <a:endParaRPr lang="en-ID" sz="1900" dirty="0"/>
        </a:p>
        <a:p>
          <a:pPr>
            <a:buFont typeface="Arial" panose="020B0604020202020204" pitchFamily="34" charset="0"/>
            <a:buChar char="•"/>
          </a:pPr>
          <a:r>
            <a:rPr lang="en-ID" sz="1900" b="1" dirty="0"/>
            <a:t>B1 Case</a:t>
          </a:r>
          <a:r>
            <a:rPr lang="en-ID" sz="1900" dirty="0"/>
            <a:t>: Initial criticality simulation (k-eff = 1.0) under helium and air atmosphere at 20°C.</a:t>
          </a:r>
        </a:p>
        <a:p>
          <a:pPr>
            <a:buFont typeface="Arial" panose="020B0604020202020204" pitchFamily="34" charset="0"/>
            <a:buChar char="•"/>
          </a:pPr>
          <a:r>
            <a:rPr lang="en-ID" sz="1900" b="1" dirty="0"/>
            <a:t>B2 Case</a:t>
          </a:r>
          <a:r>
            <a:rPr lang="en-ID" sz="1900" dirty="0"/>
            <a:t>: Temperature coefficient simulations with core temperature variations (20°C, 120°C, 250°C) to study k-eff under different conditions.</a:t>
          </a:r>
          <a:endParaRPr lang="en-US" sz="1900" dirty="0"/>
        </a:p>
      </dgm:t>
    </dgm:pt>
    <dgm:pt modelId="{4A0C4455-AE4A-E747-8BFB-E4E5CCD98F43}" type="parTrans" cxnId="{63FE6A5B-917D-AE43-B05D-573B6DC26184}">
      <dgm:prSet/>
      <dgm:spPr/>
      <dgm:t>
        <a:bodyPr/>
        <a:lstStyle/>
        <a:p>
          <a:endParaRPr lang="en-US"/>
        </a:p>
      </dgm:t>
    </dgm:pt>
    <dgm:pt modelId="{514E7100-1500-C24D-B271-54760E79B18A}" type="sibTrans" cxnId="{63FE6A5B-917D-AE43-B05D-573B6DC26184}">
      <dgm:prSet/>
      <dgm:spPr/>
      <dgm:t>
        <a:bodyPr/>
        <a:lstStyle/>
        <a:p>
          <a:endParaRPr lang="en-US"/>
        </a:p>
      </dgm:t>
    </dgm:pt>
    <dgm:pt modelId="{8E297C14-FEDC-E248-A3C3-B42A328E8BE5}" type="pres">
      <dgm:prSet presAssocID="{B2A222E3-C624-C343-A4AF-CF6CBD542F60}" presName="linear" presStyleCnt="0">
        <dgm:presLayoutVars>
          <dgm:dir/>
          <dgm:animLvl val="lvl"/>
          <dgm:resizeHandles val="exact"/>
        </dgm:presLayoutVars>
      </dgm:prSet>
      <dgm:spPr/>
    </dgm:pt>
    <dgm:pt modelId="{CA1300A9-1A4A-724C-82DD-96B892486F69}" type="pres">
      <dgm:prSet presAssocID="{FEE87CF6-46D3-D24C-B6F4-7E37F6BBDC4E}" presName="parentLin" presStyleCnt="0"/>
      <dgm:spPr/>
    </dgm:pt>
    <dgm:pt modelId="{D0941203-C6D1-5C47-B799-6388AA8337ED}" type="pres">
      <dgm:prSet presAssocID="{FEE87CF6-46D3-D24C-B6F4-7E37F6BBDC4E}" presName="parentLeftMargin" presStyleLbl="node1" presStyleIdx="0" presStyleCnt="3"/>
      <dgm:spPr/>
    </dgm:pt>
    <dgm:pt modelId="{24DDB1B8-0120-414F-93D9-678EDA2794AD}" type="pres">
      <dgm:prSet presAssocID="{FEE87CF6-46D3-D24C-B6F4-7E37F6BBDC4E}" presName="parentText" presStyleLbl="node1" presStyleIdx="0" presStyleCnt="3" custScaleX="109362" custScaleY="87151">
        <dgm:presLayoutVars>
          <dgm:chMax val="0"/>
          <dgm:bulletEnabled val="1"/>
        </dgm:presLayoutVars>
      </dgm:prSet>
      <dgm:spPr/>
    </dgm:pt>
    <dgm:pt modelId="{FBBCAA0A-EFA6-C343-9879-D09EC45C9250}" type="pres">
      <dgm:prSet presAssocID="{FEE87CF6-46D3-D24C-B6F4-7E37F6BBDC4E}" presName="negativeSpace" presStyleCnt="0"/>
      <dgm:spPr/>
    </dgm:pt>
    <dgm:pt modelId="{776D05AF-E110-BD40-8686-3856C77F198A}" type="pres">
      <dgm:prSet presAssocID="{FEE87CF6-46D3-D24C-B6F4-7E37F6BBDC4E}" presName="childText" presStyleLbl="conFgAcc1" presStyleIdx="0" presStyleCnt="3">
        <dgm:presLayoutVars>
          <dgm:bulletEnabled val="1"/>
        </dgm:presLayoutVars>
      </dgm:prSet>
      <dgm:spPr/>
    </dgm:pt>
    <dgm:pt modelId="{E3DCAD36-FAB9-2C42-916A-E04E4D393FA6}" type="pres">
      <dgm:prSet presAssocID="{AB4EF59D-CADF-6A49-BBA0-BC4586EC3C50}" presName="spaceBetweenRectangles" presStyleCnt="0"/>
      <dgm:spPr/>
    </dgm:pt>
    <dgm:pt modelId="{FE1271F6-EA67-7842-9D42-5D5967F79D05}" type="pres">
      <dgm:prSet presAssocID="{B9AECD71-11F5-914B-B97E-8EC8C6827184}" presName="parentLin" presStyleCnt="0"/>
      <dgm:spPr/>
    </dgm:pt>
    <dgm:pt modelId="{A14C684F-71B4-454B-96A1-B94083174311}" type="pres">
      <dgm:prSet presAssocID="{B9AECD71-11F5-914B-B97E-8EC8C6827184}" presName="parentLeftMargin" presStyleLbl="node1" presStyleIdx="0" presStyleCnt="3"/>
      <dgm:spPr/>
    </dgm:pt>
    <dgm:pt modelId="{20E394E0-0BF4-4046-A6B4-2E5D9F4CE437}" type="pres">
      <dgm:prSet presAssocID="{B9AECD71-11F5-914B-B97E-8EC8C6827184}" presName="parentText" presStyleLbl="node1" presStyleIdx="1" presStyleCnt="3" custScaleX="112467" custScaleY="91630">
        <dgm:presLayoutVars>
          <dgm:chMax val="0"/>
          <dgm:bulletEnabled val="1"/>
        </dgm:presLayoutVars>
      </dgm:prSet>
      <dgm:spPr/>
    </dgm:pt>
    <dgm:pt modelId="{2B397B19-FC56-484F-A672-F38D5E166DA8}" type="pres">
      <dgm:prSet presAssocID="{B9AECD71-11F5-914B-B97E-8EC8C6827184}" presName="negativeSpace" presStyleCnt="0"/>
      <dgm:spPr/>
    </dgm:pt>
    <dgm:pt modelId="{7050BCE8-17A9-AD4F-B79D-7A9373B444A6}" type="pres">
      <dgm:prSet presAssocID="{B9AECD71-11F5-914B-B97E-8EC8C6827184}" presName="childText" presStyleLbl="conFgAcc1" presStyleIdx="1" presStyleCnt="3">
        <dgm:presLayoutVars>
          <dgm:bulletEnabled val="1"/>
        </dgm:presLayoutVars>
      </dgm:prSet>
      <dgm:spPr/>
    </dgm:pt>
    <dgm:pt modelId="{AB5BE252-E54E-584B-B388-D29052DE4F2C}" type="pres">
      <dgm:prSet presAssocID="{A5011462-133E-974F-B376-22F6E10063F2}" presName="spaceBetweenRectangles" presStyleCnt="0"/>
      <dgm:spPr/>
    </dgm:pt>
    <dgm:pt modelId="{D21C6C99-E1D0-AC4F-82C3-D2541AAC9824}" type="pres">
      <dgm:prSet presAssocID="{8FBD205F-B347-534B-A444-7FDB4C5D365E}" presName="parentLin" presStyleCnt="0"/>
      <dgm:spPr/>
    </dgm:pt>
    <dgm:pt modelId="{E167760A-74FF-BF4A-97D1-EA57A844C33F}" type="pres">
      <dgm:prSet presAssocID="{8FBD205F-B347-534B-A444-7FDB4C5D365E}" presName="parentLeftMargin" presStyleLbl="node1" presStyleIdx="1" presStyleCnt="3"/>
      <dgm:spPr/>
    </dgm:pt>
    <dgm:pt modelId="{CDEE58A1-7F90-3C44-B04B-B3D9D36D67E1}" type="pres">
      <dgm:prSet presAssocID="{8FBD205F-B347-534B-A444-7FDB4C5D365E}" presName="parentText" presStyleLbl="node1" presStyleIdx="2" presStyleCnt="3" custScaleX="130245" custScaleY="154606">
        <dgm:presLayoutVars>
          <dgm:chMax val="0"/>
          <dgm:bulletEnabled val="1"/>
        </dgm:presLayoutVars>
      </dgm:prSet>
      <dgm:spPr/>
    </dgm:pt>
    <dgm:pt modelId="{C6BEA546-D9AD-DF47-9CBE-4B6CB23C9DC0}" type="pres">
      <dgm:prSet presAssocID="{8FBD205F-B347-534B-A444-7FDB4C5D365E}" presName="negativeSpace" presStyleCnt="0"/>
      <dgm:spPr/>
    </dgm:pt>
    <dgm:pt modelId="{414C2825-AB77-8C44-AF5F-93F30B0FFE5A}" type="pres">
      <dgm:prSet presAssocID="{8FBD205F-B347-534B-A444-7FDB4C5D365E}" presName="childText" presStyleLbl="conFgAcc1" presStyleIdx="2" presStyleCnt="3">
        <dgm:presLayoutVars>
          <dgm:bulletEnabled val="1"/>
        </dgm:presLayoutVars>
      </dgm:prSet>
      <dgm:spPr/>
    </dgm:pt>
  </dgm:ptLst>
  <dgm:cxnLst>
    <dgm:cxn modelId="{2AE8D34D-7866-F44E-BF04-20A8FFDD4BC3}" srcId="{B2A222E3-C624-C343-A4AF-CF6CBD542F60}" destId="{FEE87CF6-46D3-D24C-B6F4-7E37F6BBDC4E}" srcOrd="0" destOrd="0" parTransId="{CC392C4D-4177-AD41-98D3-A62554D2D224}" sibTransId="{AB4EF59D-CADF-6A49-BBA0-BC4586EC3C50}"/>
    <dgm:cxn modelId="{63FE6A5B-917D-AE43-B05D-573B6DC26184}" srcId="{B2A222E3-C624-C343-A4AF-CF6CBD542F60}" destId="{8FBD205F-B347-534B-A444-7FDB4C5D365E}" srcOrd="2" destOrd="0" parTransId="{4A0C4455-AE4A-E747-8BFB-E4E5CCD98F43}" sibTransId="{514E7100-1500-C24D-B271-54760E79B18A}"/>
    <dgm:cxn modelId="{FF4E9962-DCA6-8C4F-A81B-783FFBC2CE18}" type="presOf" srcId="{FEE87CF6-46D3-D24C-B6F4-7E37F6BBDC4E}" destId="{24DDB1B8-0120-414F-93D9-678EDA2794AD}" srcOrd="1" destOrd="0" presId="urn:microsoft.com/office/officeart/2005/8/layout/list1"/>
    <dgm:cxn modelId="{BDADE566-D37F-C348-BF91-4BDAB301FCC0}" srcId="{B2A222E3-C624-C343-A4AF-CF6CBD542F60}" destId="{B9AECD71-11F5-914B-B97E-8EC8C6827184}" srcOrd="1" destOrd="0" parTransId="{269813CD-23C6-5140-B244-44D3D6057B01}" sibTransId="{A5011462-133E-974F-B376-22F6E10063F2}"/>
    <dgm:cxn modelId="{964BC47A-FBA0-9642-A5FC-ECBFB527E8DA}" type="presOf" srcId="{8FBD205F-B347-534B-A444-7FDB4C5D365E}" destId="{E167760A-74FF-BF4A-97D1-EA57A844C33F}" srcOrd="0" destOrd="0" presId="urn:microsoft.com/office/officeart/2005/8/layout/list1"/>
    <dgm:cxn modelId="{D04A0F83-7030-0E47-B999-865A9C6BAA89}" type="presOf" srcId="{B2A222E3-C624-C343-A4AF-CF6CBD542F60}" destId="{8E297C14-FEDC-E248-A3C3-B42A328E8BE5}" srcOrd="0" destOrd="0" presId="urn:microsoft.com/office/officeart/2005/8/layout/list1"/>
    <dgm:cxn modelId="{DCD42C8F-1728-244A-BD8B-F42C12CE2053}" type="presOf" srcId="{8FBD205F-B347-534B-A444-7FDB4C5D365E}" destId="{CDEE58A1-7F90-3C44-B04B-B3D9D36D67E1}" srcOrd="1" destOrd="0" presId="urn:microsoft.com/office/officeart/2005/8/layout/list1"/>
    <dgm:cxn modelId="{9466A793-354F-6141-B4A9-889AA28EB2AA}" type="presOf" srcId="{FEE87CF6-46D3-D24C-B6F4-7E37F6BBDC4E}" destId="{D0941203-C6D1-5C47-B799-6388AA8337ED}" srcOrd="0" destOrd="0" presId="urn:microsoft.com/office/officeart/2005/8/layout/list1"/>
    <dgm:cxn modelId="{33540C94-7838-8D41-BF67-5C478292EAC1}" type="presOf" srcId="{B9AECD71-11F5-914B-B97E-8EC8C6827184}" destId="{20E394E0-0BF4-4046-A6B4-2E5D9F4CE437}" srcOrd="1" destOrd="0" presId="urn:microsoft.com/office/officeart/2005/8/layout/list1"/>
    <dgm:cxn modelId="{D979D3FD-0FF3-2F48-9BD2-46DDDFDBE9C1}" type="presOf" srcId="{B9AECD71-11F5-914B-B97E-8EC8C6827184}" destId="{A14C684F-71B4-454B-96A1-B94083174311}" srcOrd="0" destOrd="0" presId="urn:microsoft.com/office/officeart/2005/8/layout/list1"/>
    <dgm:cxn modelId="{9B43ED9B-717C-7A4E-A77A-5703E47DA832}" type="presParOf" srcId="{8E297C14-FEDC-E248-A3C3-B42A328E8BE5}" destId="{CA1300A9-1A4A-724C-82DD-96B892486F69}" srcOrd="0" destOrd="0" presId="urn:microsoft.com/office/officeart/2005/8/layout/list1"/>
    <dgm:cxn modelId="{38528F12-8533-5640-A2EB-88C1DB168FC6}" type="presParOf" srcId="{CA1300A9-1A4A-724C-82DD-96B892486F69}" destId="{D0941203-C6D1-5C47-B799-6388AA8337ED}" srcOrd="0" destOrd="0" presId="urn:microsoft.com/office/officeart/2005/8/layout/list1"/>
    <dgm:cxn modelId="{3D03503B-FE1E-DD44-AE34-ABA0DB1FE297}" type="presParOf" srcId="{CA1300A9-1A4A-724C-82DD-96B892486F69}" destId="{24DDB1B8-0120-414F-93D9-678EDA2794AD}" srcOrd="1" destOrd="0" presId="urn:microsoft.com/office/officeart/2005/8/layout/list1"/>
    <dgm:cxn modelId="{33D8DF9A-CC69-F848-921E-8B9766AFE73E}" type="presParOf" srcId="{8E297C14-FEDC-E248-A3C3-B42A328E8BE5}" destId="{FBBCAA0A-EFA6-C343-9879-D09EC45C9250}" srcOrd="1" destOrd="0" presId="urn:microsoft.com/office/officeart/2005/8/layout/list1"/>
    <dgm:cxn modelId="{F4C2D357-2305-7444-B789-4F444EED7A12}" type="presParOf" srcId="{8E297C14-FEDC-E248-A3C3-B42A328E8BE5}" destId="{776D05AF-E110-BD40-8686-3856C77F198A}" srcOrd="2" destOrd="0" presId="urn:microsoft.com/office/officeart/2005/8/layout/list1"/>
    <dgm:cxn modelId="{0EA808BA-C27E-0749-84EF-42F544E16473}" type="presParOf" srcId="{8E297C14-FEDC-E248-A3C3-B42A328E8BE5}" destId="{E3DCAD36-FAB9-2C42-916A-E04E4D393FA6}" srcOrd="3" destOrd="0" presId="urn:microsoft.com/office/officeart/2005/8/layout/list1"/>
    <dgm:cxn modelId="{FB5EFCFD-402B-6E46-92C4-2340E99D01B5}" type="presParOf" srcId="{8E297C14-FEDC-E248-A3C3-B42A328E8BE5}" destId="{FE1271F6-EA67-7842-9D42-5D5967F79D05}" srcOrd="4" destOrd="0" presId="urn:microsoft.com/office/officeart/2005/8/layout/list1"/>
    <dgm:cxn modelId="{D49B538C-BB2C-B647-A25E-A7BDE7D389E7}" type="presParOf" srcId="{FE1271F6-EA67-7842-9D42-5D5967F79D05}" destId="{A14C684F-71B4-454B-96A1-B94083174311}" srcOrd="0" destOrd="0" presId="urn:microsoft.com/office/officeart/2005/8/layout/list1"/>
    <dgm:cxn modelId="{F99533C8-43A5-764D-9BD6-B731C77B1C51}" type="presParOf" srcId="{FE1271F6-EA67-7842-9D42-5D5967F79D05}" destId="{20E394E0-0BF4-4046-A6B4-2E5D9F4CE437}" srcOrd="1" destOrd="0" presId="urn:microsoft.com/office/officeart/2005/8/layout/list1"/>
    <dgm:cxn modelId="{E93AB56A-8BD0-F248-ADE1-1FA850841CCC}" type="presParOf" srcId="{8E297C14-FEDC-E248-A3C3-B42A328E8BE5}" destId="{2B397B19-FC56-484F-A672-F38D5E166DA8}" srcOrd="5" destOrd="0" presId="urn:microsoft.com/office/officeart/2005/8/layout/list1"/>
    <dgm:cxn modelId="{2E615768-698B-9F4E-833A-71D2D71B02A1}" type="presParOf" srcId="{8E297C14-FEDC-E248-A3C3-B42A328E8BE5}" destId="{7050BCE8-17A9-AD4F-B79D-7A9373B444A6}" srcOrd="6" destOrd="0" presId="urn:microsoft.com/office/officeart/2005/8/layout/list1"/>
    <dgm:cxn modelId="{D6709883-9796-694D-B124-DE48F5CABA0B}" type="presParOf" srcId="{8E297C14-FEDC-E248-A3C3-B42A328E8BE5}" destId="{AB5BE252-E54E-584B-B388-D29052DE4F2C}" srcOrd="7" destOrd="0" presId="urn:microsoft.com/office/officeart/2005/8/layout/list1"/>
    <dgm:cxn modelId="{F5A97C46-BAF7-C641-9FEE-51F17F6EC850}" type="presParOf" srcId="{8E297C14-FEDC-E248-A3C3-B42A328E8BE5}" destId="{D21C6C99-E1D0-AC4F-82C3-D2541AAC9824}" srcOrd="8" destOrd="0" presId="urn:microsoft.com/office/officeart/2005/8/layout/list1"/>
    <dgm:cxn modelId="{95181EEB-8AA2-874C-8D4B-15CCDD2BCAD2}" type="presParOf" srcId="{D21C6C99-E1D0-AC4F-82C3-D2541AAC9824}" destId="{E167760A-74FF-BF4A-97D1-EA57A844C33F}" srcOrd="0" destOrd="0" presId="urn:microsoft.com/office/officeart/2005/8/layout/list1"/>
    <dgm:cxn modelId="{A9947225-1615-464F-8684-27512967828A}" type="presParOf" srcId="{D21C6C99-E1D0-AC4F-82C3-D2541AAC9824}" destId="{CDEE58A1-7F90-3C44-B04B-B3D9D36D67E1}" srcOrd="1" destOrd="0" presId="urn:microsoft.com/office/officeart/2005/8/layout/list1"/>
    <dgm:cxn modelId="{91A5AEEA-BB07-7040-9D3A-99A7CAD00FFD}" type="presParOf" srcId="{8E297C14-FEDC-E248-A3C3-B42A328E8BE5}" destId="{C6BEA546-D9AD-DF47-9CBE-4B6CB23C9DC0}" srcOrd="9" destOrd="0" presId="urn:microsoft.com/office/officeart/2005/8/layout/list1"/>
    <dgm:cxn modelId="{FEAD58B6-FF4A-9849-81D9-108357D1AFF0}" type="presParOf" srcId="{8E297C14-FEDC-E248-A3C3-B42A328E8BE5}" destId="{414C2825-AB77-8C44-AF5F-93F30B0FFE5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D05AF-E110-BD40-8686-3856C77F198A}">
      <dsp:nvSpPr>
        <dsp:cNvPr id="0" name=""/>
        <dsp:cNvSpPr/>
      </dsp:nvSpPr>
      <dsp:spPr>
        <a:xfrm>
          <a:off x="0" y="406856"/>
          <a:ext cx="10515600" cy="83159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DDB1B8-0120-414F-93D9-678EDA2794AD}">
      <dsp:nvSpPr>
        <dsp:cNvPr id="0" name=""/>
        <dsp:cNvSpPr/>
      </dsp:nvSpPr>
      <dsp:spPr>
        <a:xfrm>
          <a:off x="525780" y="44946"/>
          <a:ext cx="8050049" cy="8489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ID" sz="1900" kern="1200" dirty="0"/>
            <a:t>PeLUIt-40 is a 40 </a:t>
          </a:r>
          <a:r>
            <a:rPr lang="en-ID" sz="1900" kern="1200" dirty="0" err="1"/>
            <a:t>MWth</a:t>
          </a:r>
          <a:r>
            <a:rPr lang="en-ID" sz="1900" kern="1200" dirty="0"/>
            <a:t> HTGR-type reactor designed for cogeneration, generating both electricity and heat.</a:t>
          </a:r>
          <a:endParaRPr lang="en-US" sz="1900" kern="1200" dirty="0"/>
        </a:p>
      </dsp:txBody>
      <dsp:txXfrm>
        <a:off x="567224" y="86390"/>
        <a:ext cx="7967161" cy="766102"/>
      </dsp:txXfrm>
    </dsp:sp>
    <dsp:sp modelId="{7050BCE8-17A9-AD4F-B79D-7A9373B444A6}">
      <dsp:nvSpPr>
        <dsp:cNvPr id="0" name=""/>
        <dsp:cNvSpPr/>
      </dsp:nvSpPr>
      <dsp:spPr>
        <a:xfrm>
          <a:off x="0" y="1822199"/>
          <a:ext cx="10515600" cy="831599"/>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E394E0-0BF4-4046-A6B4-2E5D9F4CE437}">
      <dsp:nvSpPr>
        <dsp:cNvPr id="0" name=""/>
        <dsp:cNvSpPr/>
      </dsp:nvSpPr>
      <dsp:spPr>
        <a:xfrm>
          <a:off x="525780" y="1416656"/>
          <a:ext cx="8278605" cy="89262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ID" sz="1900" kern="1200" dirty="0"/>
            <a:t>Cogeneration system integrates the reactor with a steam generator, focus on passive safety, ensuring high levels of operational safety.</a:t>
          </a:r>
          <a:endParaRPr lang="en-US" sz="1900" kern="1200" dirty="0"/>
        </a:p>
      </dsp:txBody>
      <dsp:txXfrm>
        <a:off x="569354" y="1460230"/>
        <a:ext cx="8191457" cy="805474"/>
      </dsp:txXfrm>
    </dsp:sp>
    <dsp:sp modelId="{414C2825-AB77-8C44-AF5F-93F30B0FFE5A}">
      <dsp:nvSpPr>
        <dsp:cNvPr id="0" name=""/>
        <dsp:cNvSpPr/>
      </dsp:nvSpPr>
      <dsp:spPr>
        <a:xfrm>
          <a:off x="0" y="3851028"/>
          <a:ext cx="10515600" cy="831599"/>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EE58A1-7F90-3C44-B04B-B3D9D36D67E1}">
      <dsp:nvSpPr>
        <dsp:cNvPr id="0" name=""/>
        <dsp:cNvSpPr/>
      </dsp:nvSpPr>
      <dsp:spPr>
        <a:xfrm>
          <a:off x="525780" y="2831999"/>
          <a:ext cx="9587230" cy="15061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ID" sz="1900" b="1" kern="1200" dirty="0"/>
            <a:t>Simulations using HTR Code Package (HCP)</a:t>
          </a:r>
          <a:endParaRPr lang="en-ID" sz="1900" kern="1200" dirty="0"/>
        </a:p>
        <a:p>
          <a:pPr marL="0" lvl="0" indent="0" algn="l" defTabSz="844550">
            <a:lnSpc>
              <a:spcPct val="90000"/>
            </a:lnSpc>
            <a:spcBef>
              <a:spcPct val="0"/>
            </a:spcBef>
            <a:spcAft>
              <a:spcPct val="35000"/>
            </a:spcAft>
            <a:buFont typeface="Arial" panose="020B0604020202020204" pitchFamily="34" charset="0"/>
            <a:buNone/>
          </a:pPr>
          <a:r>
            <a:rPr lang="en-ID" sz="1900" b="1" kern="1200" dirty="0"/>
            <a:t>B1 Case</a:t>
          </a:r>
          <a:r>
            <a:rPr lang="en-ID" sz="1900" kern="1200" dirty="0"/>
            <a:t>: Initial criticality simulation (k-eff = 1.0) under helium and air atmosphere at 20°C.</a:t>
          </a:r>
        </a:p>
        <a:p>
          <a:pPr marL="0" lvl="0" indent="0" algn="l" defTabSz="844550">
            <a:lnSpc>
              <a:spcPct val="90000"/>
            </a:lnSpc>
            <a:spcBef>
              <a:spcPct val="0"/>
            </a:spcBef>
            <a:spcAft>
              <a:spcPct val="35000"/>
            </a:spcAft>
            <a:buFont typeface="Arial" panose="020B0604020202020204" pitchFamily="34" charset="0"/>
            <a:buNone/>
          </a:pPr>
          <a:r>
            <a:rPr lang="en-ID" sz="1900" b="1" kern="1200" dirty="0"/>
            <a:t>B2 Case</a:t>
          </a:r>
          <a:r>
            <a:rPr lang="en-ID" sz="1900" kern="1200" dirty="0"/>
            <a:t>: Temperature coefficient simulations with core temperature variations (20°C, 120°C, 250°C) to study k-eff under different conditions.</a:t>
          </a:r>
          <a:endParaRPr lang="en-US" sz="1900" kern="1200" dirty="0"/>
        </a:p>
      </dsp:txBody>
      <dsp:txXfrm>
        <a:off x="599302" y="2905521"/>
        <a:ext cx="9440186" cy="135906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B47A26-2309-C02D-F862-60F4A4616A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CF13E6-FA86-640D-A1C1-69F3BF5E89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B1DB09-E7EA-0849-896B-F49227DED372}" type="datetimeFigureOut">
              <a:rPr lang="en-US" smtClean="0"/>
              <a:t>10/4/24</a:t>
            </a:fld>
            <a:endParaRPr lang="en-US"/>
          </a:p>
        </p:txBody>
      </p:sp>
      <p:sp>
        <p:nvSpPr>
          <p:cNvPr id="4" name="Footer Placeholder 3">
            <a:extLst>
              <a:ext uri="{FF2B5EF4-FFF2-40B4-BE49-F238E27FC236}">
                <a16:creationId xmlns:a16="http://schemas.microsoft.com/office/drawing/2014/main" id="{52E9E4D4-9C11-A6A0-FEA4-13E13BC67C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E360A5-6671-7719-79A2-A7C85D3EE7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D8E95B-D646-0745-8E8D-6A31A674D510}" type="slidenum">
              <a:rPr lang="en-US" smtClean="0"/>
              <a:t>‹#›</a:t>
            </a:fld>
            <a:endParaRPr lang="en-US"/>
          </a:p>
        </p:txBody>
      </p:sp>
    </p:spTree>
    <p:extLst>
      <p:ext uri="{BB962C8B-B14F-4D97-AF65-F5344CB8AC3E}">
        <p14:creationId xmlns:p14="http://schemas.microsoft.com/office/powerpoint/2010/main" val="37091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3D3DF-C7FA-2749-BFAF-85098D019B13}"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1C79D-E26C-364E-8D11-2D488084BE39}" type="slidenum">
              <a:rPr lang="en-US" smtClean="0"/>
              <a:t>‹#›</a:t>
            </a:fld>
            <a:endParaRPr lang="en-US"/>
          </a:p>
        </p:txBody>
      </p:sp>
    </p:spTree>
    <p:extLst>
      <p:ext uri="{BB962C8B-B14F-4D97-AF65-F5344CB8AC3E}">
        <p14:creationId xmlns:p14="http://schemas.microsoft.com/office/powerpoint/2010/main" val="76873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36EFBA4E-179E-7141-9934-824731EDBECB}" type="datetime1">
              <a:rPr lang="en-ID" smtClean="0"/>
              <a:t>05/10/24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448790"/>
            <a:ext cx="10515600" cy="472817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47E4E445-D1BA-824D-A53E-218E12DC5217}" type="datetime1">
              <a:rPr lang="en-ID" smtClean="0"/>
              <a:t>05/10/24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2" name="Title 1">
            <a:extLst>
              <a:ext uri="{FF2B5EF4-FFF2-40B4-BE49-F238E27FC236}">
                <a16:creationId xmlns:a16="http://schemas.microsoft.com/office/drawing/2014/main" id="{2D4A94A1-1DAE-83A9-09CE-FDB4740A0112}"/>
              </a:ext>
            </a:extLst>
          </p:cNvPr>
          <p:cNvSpPr>
            <a:spLocks noGrp="1"/>
          </p:cNvSpPr>
          <p:nvPr>
            <p:ph type="title"/>
          </p:nvPr>
        </p:nvSpPr>
        <p:spPr>
          <a:xfrm>
            <a:off x="838200" y="365125"/>
            <a:ext cx="10515600" cy="737617"/>
          </a:xfrm>
        </p:spPr>
        <p:txBody>
          <a:bodyPr/>
          <a:lstStyle>
            <a:lvl1pPr>
              <a:defRPr b="0">
                <a:solidFill>
                  <a:schemeClr val="bg1"/>
                </a:solidFill>
                <a:latin typeface="Berlin Sans FB" panose="020E0602020502020306" pitchFamily="34" charset="77"/>
              </a:defRPr>
            </a:lvl1pPr>
          </a:lstStyle>
          <a:p>
            <a:r>
              <a:rPr lang="en-US" dirty="0"/>
              <a:t>Click to edit Master title style</a:t>
            </a:r>
          </a:p>
        </p:txBody>
      </p:sp>
    </p:spTree>
    <p:extLst>
      <p:ext uri="{BB962C8B-B14F-4D97-AF65-F5344CB8AC3E}">
        <p14:creationId xmlns:p14="http://schemas.microsoft.com/office/powerpoint/2010/main" val="406189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FBCB7551-6BAA-0C41-BF6C-7885B76A2DB4}" type="datetime1">
              <a:rPr lang="en-ID" smtClean="0"/>
              <a:t>05/10/24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A83EEF96-E137-1644-8E32-51015C1EB58D}" type="datetime1">
              <a:rPr lang="en-ID" smtClean="0"/>
              <a:t>05/10/24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9A7CABC8-08E9-DA4E-95AA-8A319996ACDA}" type="datetime1">
              <a:rPr lang="en-ID" smtClean="0"/>
              <a:t>05/10/24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BEBFFBAD-E7DF-CE40-A9FA-0805D7FAFF09}" type="datetime1">
              <a:rPr lang="en-ID" smtClean="0"/>
              <a:t>05/10/24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211FB975-74D5-8F42-B70C-7D102CAC8BA3}" type="datetime1">
              <a:rPr lang="en-ID" smtClean="0"/>
              <a:t>05/10/24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17A45586-3B1A-3242-8B85-458DE01EB8A8}" type="datetime1">
              <a:rPr lang="en-ID" smtClean="0"/>
              <a:t>05/10/24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EC52BD4C-B077-1541-86A6-9FEEC39C49A5}" type="datetime1">
              <a:rPr lang="en-ID" smtClean="0"/>
              <a:t>05/10/24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5FBAFF20-1800-5E4E-BCD6-3A34EBF9583A}" type="datetime1">
              <a:rPr lang="en-ID" smtClean="0"/>
              <a:t>05/10/24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B60C82D9-3C92-8744-A032-5329832C1AD8}" type="datetime1">
              <a:rPr lang="en-ID" smtClean="0"/>
              <a:t>05/10/24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2DFBA96C-11A2-B944-AB73-3DF43CCB3541}" type="datetime1">
              <a:rPr lang="en-ID" smtClean="0"/>
              <a:t>05/10/24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87EE9F73-8ED4-EC4A-AEBA-D1E3068EAFE9}" type="datetime1">
              <a:rPr lang="en-ID" smtClean="0"/>
              <a:t>05/10/24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070EE-5725-4A41-ACDA-6B81890B8086}" type="datetime1">
              <a:rPr lang="en-ID" smtClean="0"/>
              <a:t>05/10/24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3F1C4-07E2-F64B-9758-34414CA5C076}" type="datetime1">
              <a:rPr lang="en-ID" smtClean="0"/>
              <a:t>05/10/24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6490A-4BD8-DB40-A9F9-2F5501C72CF9}" type="datetime1">
              <a:rPr lang="en-ID" smtClean="0"/>
              <a:t>05/10/24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75" r:id="rId4"/>
    <p:sldLayoutId id="2147483676" r:id="rId5"/>
    <p:sldLayoutId id="2147483677" r:id="rId6"/>
    <p:sldLayoutId id="2147483678" r:id="rId7"/>
    <p:sldLayoutId id="214748367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7E0E2B7-9742-3B65-B023-D46857932BF9}"/>
              </a:ext>
            </a:extLst>
          </p:cNvPr>
          <p:cNvSpPr/>
          <p:nvPr/>
        </p:nvSpPr>
        <p:spPr>
          <a:xfrm>
            <a:off x="6655893" y="2504661"/>
            <a:ext cx="5282477" cy="3341894"/>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B78EA82-0DF6-9694-B145-3CBB9C4A73BA}"/>
              </a:ext>
            </a:extLst>
          </p:cNvPr>
          <p:cNvSpPr>
            <a:spLocks noGrp="1"/>
          </p:cNvSpPr>
          <p:nvPr>
            <p:ph type="title"/>
          </p:nvPr>
        </p:nvSpPr>
        <p:spPr>
          <a:xfrm>
            <a:off x="838200" y="145775"/>
            <a:ext cx="10515600" cy="956968"/>
          </a:xfrm>
        </p:spPr>
        <p:txBody>
          <a:bodyPr>
            <a:normAutofit fontScale="90000"/>
          </a:bodyPr>
          <a:lstStyle/>
          <a:p>
            <a:r>
              <a:rPr lang="en-US" dirty="0"/>
              <a:t>Pebble Height Determination for Initial Criticality of PeLUIt-40</a:t>
            </a:r>
          </a:p>
        </p:txBody>
      </p:sp>
      <p:graphicFrame>
        <p:nvGraphicFramePr>
          <p:cNvPr id="4" name="Table 3">
            <a:extLst>
              <a:ext uri="{FF2B5EF4-FFF2-40B4-BE49-F238E27FC236}">
                <a16:creationId xmlns:a16="http://schemas.microsoft.com/office/drawing/2014/main" id="{A6C6D117-4E4C-737F-16BC-002F45E5EB0F}"/>
              </a:ext>
            </a:extLst>
          </p:cNvPr>
          <p:cNvGraphicFramePr>
            <a:graphicFrameLocks noGrp="1"/>
          </p:cNvGraphicFramePr>
          <p:nvPr>
            <p:extLst>
              <p:ext uri="{D42A27DB-BD31-4B8C-83A1-F6EECF244321}">
                <p14:modId xmlns:p14="http://schemas.microsoft.com/office/powerpoint/2010/main" val="4287473089"/>
              </p:ext>
            </p:extLst>
          </p:nvPr>
        </p:nvGraphicFramePr>
        <p:xfrm>
          <a:off x="424070" y="1610544"/>
          <a:ext cx="5671930" cy="4976191"/>
        </p:xfrm>
        <a:graphic>
          <a:graphicData uri="http://schemas.openxmlformats.org/drawingml/2006/table">
            <a:tbl>
              <a:tblPr firstRow="1" firstCol="1" bandRow="1">
                <a:tableStyleId>{5C22544A-7EE6-4342-B048-85BDC9FD1C3A}</a:tableStyleId>
              </a:tblPr>
              <a:tblGrid>
                <a:gridCol w="1187234">
                  <a:extLst>
                    <a:ext uri="{9D8B030D-6E8A-4147-A177-3AD203B41FA5}">
                      <a16:colId xmlns:a16="http://schemas.microsoft.com/office/drawing/2014/main" val="1916665696"/>
                    </a:ext>
                  </a:extLst>
                </a:gridCol>
                <a:gridCol w="1319357">
                  <a:extLst>
                    <a:ext uri="{9D8B030D-6E8A-4147-A177-3AD203B41FA5}">
                      <a16:colId xmlns:a16="http://schemas.microsoft.com/office/drawing/2014/main" val="1347978590"/>
                    </a:ext>
                  </a:extLst>
                </a:gridCol>
                <a:gridCol w="1614926">
                  <a:extLst>
                    <a:ext uri="{9D8B030D-6E8A-4147-A177-3AD203B41FA5}">
                      <a16:colId xmlns:a16="http://schemas.microsoft.com/office/drawing/2014/main" val="2221898382"/>
                    </a:ext>
                  </a:extLst>
                </a:gridCol>
                <a:gridCol w="1550413">
                  <a:extLst>
                    <a:ext uri="{9D8B030D-6E8A-4147-A177-3AD203B41FA5}">
                      <a16:colId xmlns:a16="http://schemas.microsoft.com/office/drawing/2014/main" val="3136559518"/>
                    </a:ext>
                  </a:extLst>
                </a:gridCol>
              </a:tblGrid>
              <a:tr h="933035">
                <a:tc>
                  <a:txBody>
                    <a:bodyPr/>
                    <a:lstStyle/>
                    <a:p>
                      <a:pPr algn="ctr" fontAlgn="auto" hangingPunct="1"/>
                      <a:r>
                        <a:rPr lang="en-GB" sz="1600">
                          <a:effectLst/>
                        </a:rPr>
                        <a:t>Pebble Height (cm)</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Number of fuel balls</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Number of graphite moderator balls</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dirty="0">
                          <a:effectLst/>
                        </a:rPr>
                        <a:t>k-eff</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13350030"/>
                  </a:ext>
                </a:extLst>
              </a:tr>
              <a:tr h="311012">
                <a:tc>
                  <a:txBody>
                    <a:bodyPr/>
                    <a:lstStyle/>
                    <a:p>
                      <a:pPr algn="ctr" fontAlgn="auto" hangingPunct="1"/>
                      <a:r>
                        <a:rPr lang="en-GB" sz="1600">
                          <a:effectLst/>
                        </a:rPr>
                        <a:t>90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7047</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5316</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0.907602</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93035975"/>
                  </a:ext>
                </a:extLst>
              </a:tr>
              <a:tr h="311012">
                <a:tc>
                  <a:txBody>
                    <a:bodyPr/>
                    <a:lstStyle/>
                    <a:p>
                      <a:pPr algn="ctr" fontAlgn="auto" hangingPunct="1"/>
                      <a:r>
                        <a:rPr lang="en-GB" sz="1600">
                          <a:effectLst/>
                        </a:rPr>
                        <a:t>100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7830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5907</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0.946276</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63191812"/>
                  </a:ext>
                </a:extLst>
              </a:tr>
              <a:tr h="311012">
                <a:tc>
                  <a:txBody>
                    <a:bodyPr/>
                    <a:lstStyle/>
                    <a:p>
                      <a:pPr algn="ctr" fontAlgn="auto" hangingPunct="1"/>
                      <a:r>
                        <a:rPr lang="en-GB" sz="1600">
                          <a:effectLst/>
                        </a:rPr>
                        <a:t>110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8613</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6498</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0.980246</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49141957"/>
                  </a:ext>
                </a:extLst>
              </a:tr>
              <a:tr h="311012">
                <a:tc>
                  <a:txBody>
                    <a:bodyPr/>
                    <a:lstStyle/>
                    <a:p>
                      <a:pPr algn="ctr" fontAlgn="auto" hangingPunct="1"/>
                      <a:r>
                        <a:rPr lang="en-GB" sz="1600">
                          <a:effectLst/>
                        </a:rPr>
                        <a:t>115</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9005</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6793</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dirty="0">
                          <a:effectLst/>
                        </a:rPr>
                        <a:t>0.995747</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07919575"/>
                  </a:ext>
                </a:extLst>
              </a:tr>
              <a:tr h="311012">
                <a:tc>
                  <a:txBody>
                    <a:bodyPr/>
                    <a:lstStyle/>
                    <a:p>
                      <a:pPr algn="ctr" fontAlgn="auto" hangingPunct="1"/>
                      <a:r>
                        <a:rPr lang="en-GB" sz="1600">
                          <a:effectLst/>
                        </a:rPr>
                        <a:t>117</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9162</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6911</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dirty="0">
                          <a:effectLst/>
                        </a:rPr>
                        <a:t>1.001694</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5818258"/>
                  </a:ext>
                </a:extLst>
              </a:tr>
              <a:tr h="311012">
                <a:tc>
                  <a:txBody>
                    <a:bodyPr/>
                    <a:lstStyle/>
                    <a:p>
                      <a:pPr algn="ctr" fontAlgn="auto" hangingPunct="1"/>
                      <a:r>
                        <a:rPr lang="en-GB" sz="1600">
                          <a:effectLst/>
                        </a:rPr>
                        <a:t>120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9396</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7089</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1.010363</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1215302"/>
                  </a:ext>
                </a:extLst>
              </a:tr>
              <a:tr h="311012">
                <a:tc>
                  <a:txBody>
                    <a:bodyPr/>
                    <a:lstStyle/>
                    <a:p>
                      <a:pPr algn="ctr" fontAlgn="auto" hangingPunct="1"/>
                      <a:r>
                        <a:rPr lang="en-GB" sz="1600">
                          <a:effectLst/>
                        </a:rPr>
                        <a:t>123</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9631</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7266</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1.014385</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77262711"/>
                  </a:ext>
                </a:extLst>
              </a:tr>
              <a:tr h="311012">
                <a:tc>
                  <a:txBody>
                    <a:bodyPr/>
                    <a:lstStyle/>
                    <a:p>
                      <a:pPr algn="ctr" fontAlgn="auto" hangingPunct="1"/>
                      <a:r>
                        <a:rPr lang="en-GB" sz="1600">
                          <a:effectLst/>
                        </a:rPr>
                        <a:t>130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10179</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7679</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1.034291</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23969278"/>
                  </a:ext>
                </a:extLst>
              </a:tr>
              <a:tr h="311012">
                <a:tc>
                  <a:txBody>
                    <a:bodyPr/>
                    <a:lstStyle/>
                    <a:p>
                      <a:pPr algn="ctr" fontAlgn="auto" hangingPunct="1"/>
                      <a:r>
                        <a:rPr lang="en-GB" sz="1600">
                          <a:effectLst/>
                        </a:rPr>
                        <a:t>140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10963</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8270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1.060151</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35500093"/>
                  </a:ext>
                </a:extLst>
              </a:tr>
              <a:tr h="311012">
                <a:tc>
                  <a:txBody>
                    <a:bodyPr/>
                    <a:lstStyle/>
                    <a:p>
                      <a:pPr algn="ctr" fontAlgn="auto" hangingPunct="1"/>
                      <a:r>
                        <a:rPr lang="en-GB" sz="1600">
                          <a:effectLst/>
                        </a:rPr>
                        <a:t>150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11746</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8861</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1.083375</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87815312"/>
                  </a:ext>
                </a:extLst>
              </a:tr>
              <a:tr h="311012">
                <a:tc>
                  <a:txBody>
                    <a:bodyPr/>
                    <a:lstStyle/>
                    <a:p>
                      <a:pPr algn="ctr" fontAlgn="auto" hangingPunct="1"/>
                      <a:r>
                        <a:rPr lang="en-GB" sz="1600">
                          <a:effectLst/>
                        </a:rPr>
                        <a:t>160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12529</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9451</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1.10434</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64159779"/>
                  </a:ext>
                </a:extLst>
              </a:tr>
              <a:tr h="311012">
                <a:tc>
                  <a:txBody>
                    <a:bodyPr/>
                    <a:lstStyle/>
                    <a:p>
                      <a:pPr algn="ctr" fontAlgn="auto" hangingPunct="1"/>
                      <a:r>
                        <a:rPr lang="en-GB" sz="1600">
                          <a:effectLst/>
                        </a:rPr>
                        <a:t>170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13312</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10042</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1.123369</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76100788"/>
                  </a:ext>
                </a:extLst>
              </a:tr>
              <a:tr h="311012">
                <a:tc>
                  <a:txBody>
                    <a:bodyPr/>
                    <a:lstStyle/>
                    <a:p>
                      <a:pPr algn="ctr" fontAlgn="auto" hangingPunct="1"/>
                      <a:r>
                        <a:rPr lang="en-GB" sz="1600">
                          <a:effectLst/>
                        </a:rPr>
                        <a:t>180</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14095</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a:effectLst/>
                        </a:rPr>
                        <a:t>10633</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auto" hangingPunct="1"/>
                      <a:r>
                        <a:rPr lang="en-GB" sz="1600" dirty="0">
                          <a:effectLst/>
                        </a:rPr>
                        <a:t>1.140748</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12751582"/>
                  </a:ext>
                </a:extLst>
              </a:tr>
            </a:tbl>
          </a:graphicData>
        </a:graphic>
      </p:graphicFrame>
      <p:sp>
        <p:nvSpPr>
          <p:cNvPr id="5" name="TextBox 4">
            <a:extLst>
              <a:ext uri="{FF2B5EF4-FFF2-40B4-BE49-F238E27FC236}">
                <a16:creationId xmlns:a16="http://schemas.microsoft.com/office/drawing/2014/main" id="{E0C32A40-5B57-3721-F9FA-15673DBACD73}"/>
              </a:ext>
            </a:extLst>
          </p:cNvPr>
          <p:cNvSpPr txBox="1"/>
          <p:nvPr/>
        </p:nvSpPr>
        <p:spPr>
          <a:xfrm>
            <a:off x="983963" y="1299791"/>
            <a:ext cx="4711033" cy="307777"/>
          </a:xfrm>
          <a:prstGeom prst="rect">
            <a:avLst/>
          </a:prstGeom>
          <a:noFill/>
        </p:spPr>
        <p:txBody>
          <a:bodyPr wrap="none" rtlCol="0">
            <a:spAutoFit/>
          </a:bodyPr>
          <a:lstStyle/>
          <a:p>
            <a:r>
              <a:rPr lang="en-GB"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Pebble Height Variations for Peluit-40 for Initial Criticality</a:t>
            </a:r>
            <a:r>
              <a:rPr lang="en-ID" sz="1400" dirty="0">
                <a:solidFill>
                  <a:srgbClr val="C00000"/>
                </a:solidFill>
                <a:effectLst/>
                <a:latin typeface="Arial" panose="020B0604020202020204" pitchFamily="34" charset="0"/>
                <a:cs typeface="Arial" panose="020B0604020202020204" pitchFamily="34" charset="0"/>
              </a:rPr>
              <a:t> </a:t>
            </a:r>
            <a:endParaRPr lang="en-US" sz="1400"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A1E1624-409F-D1C1-9ADB-F62D1F7105E1}"/>
              </a:ext>
            </a:extLst>
          </p:cNvPr>
          <p:cNvSpPr txBox="1"/>
          <p:nvPr/>
        </p:nvSpPr>
        <p:spPr>
          <a:xfrm>
            <a:off x="6781799" y="2707234"/>
            <a:ext cx="4863549" cy="3139321"/>
          </a:xfrm>
          <a:prstGeom prst="rect">
            <a:avLst/>
          </a:prstGeom>
          <a:noFill/>
        </p:spPr>
        <p:txBody>
          <a:bodyPr wrap="square">
            <a:spAutoFit/>
          </a:bodyPr>
          <a:lstStyle/>
          <a:p>
            <a:pPr>
              <a:buFont typeface="Arial" panose="020B0604020202020204" pitchFamily="34" charset="0"/>
              <a:buChar char="•"/>
            </a:pPr>
            <a:r>
              <a:rPr lang="en-ID" dirty="0"/>
              <a:t> Calculate k-eff for different core loading heights in PeLUIt-40 at 40 MW, under helium atmosphere and 20°C, without control rods.</a:t>
            </a:r>
          </a:p>
          <a:p>
            <a:endParaRPr lang="en-ID" dirty="0"/>
          </a:p>
          <a:p>
            <a:pPr>
              <a:buFont typeface="Arial" panose="020B0604020202020204" pitchFamily="34" charset="0"/>
              <a:buChar char="•"/>
            </a:pPr>
            <a:r>
              <a:rPr lang="en-ID" b="1" dirty="0"/>
              <a:t> Key Results</a:t>
            </a:r>
            <a:r>
              <a:rPr lang="en-ID" dirty="0"/>
              <a:t>:</a:t>
            </a:r>
          </a:p>
          <a:p>
            <a:pPr marL="742950" lvl="1" indent="-285750">
              <a:buFont typeface="Arial" panose="020B0604020202020204" pitchFamily="34" charset="0"/>
              <a:buChar char="•"/>
            </a:pPr>
            <a:r>
              <a:rPr lang="en-ID" dirty="0"/>
              <a:t>k-eff increases with core loading height but not in a linear fashion.</a:t>
            </a:r>
          </a:p>
          <a:p>
            <a:pPr marL="742950" lvl="1" indent="-285750">
              <a:buFont typeface="Arial" panose="020B0604020202020204" pitchFamily="34" charset="0"/>
              <a:buChar char="•"/>
            </a:pPr>
            <a:r>
              <a:rPr lang="en-ID" dirty="0"/>
              <a:t>Achieving k-eff = 1 is possible with a loading height of 117 cm, requiring 9162 pebble fuel balls and 6911 graphite moderator balls.</a:t>
            </a:r>
          </a:p>
        </p:txBody>
      </p:sp>
      <p:sp>
        <p:nvSpPr>
          <p:cNvPr id="9" name="Slide Number Placeholder 8">
            <a:extLst>
              <a:ext uri="{FF2B5EF4-FFF2-40B4-BE49-F238E27FC236}">
                <a16:creationId xmlns:a16="http://schemas.microsoft.com/office/drawing/2014/main" id="{AF5206E5-FC6F-70FD-F1C6-AA8350250141}"/>
              </a:ext>
            </a:extLst>
          </p:cNvPr>
          <p:cNvSpPr>
            <a:spLocks noGrp="1"/>
          </p:cNvSpPr>
          <p:nvPr>
            <p:ph type="sldNum" sz="quarter" idx="12"/>
          </p:nvPr>
        </p:nvSpPr>
        <p:spPr/>
        <p:txBody>
          <a:bodyPr/>
          <a:lstStyle/>
          <a:p>
            <a:fld id="{D73811D0-9594-4DB5-A4AA-7A4A397618D5}" type="slidenum">
              <a:rPr lang="en-GB" smtClean="0"/>
              <a:t>10</a:t>
            </a:fld>
            <a:endParaRPr lang="en-GB"/>
          </a:p>
        </p:txBody>
      </p:sp>
    </p:spTree>
    <p:extLst>
      <p:ext uri="{BB962C8B-B14F-4D97-AF65-F5344CB8AC3E}">
        <p14:creationId xmlns:p14="http://schemas.microsoft.com/office/powerpoint/2010/main" val="113365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D0B6F410-A665-3B09-C89A-5390C5C1B8C5}"/>
              </a:ext>
            </a:extLst>
          </p:cNvPr>
          <p:cNvSpPr/>
          <p:nvPr/>
        </p:nvSpPr>
        <p:spPr>
          <a:xfrm>
            <a:off x="699718" y="4704522"/>
            <a:ext cx="6096000" cy="185652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9.jpg">
            <a:extLst>
              <a:ext uri="{FF2B5EF4-FFF2-40B4-BE49-F238E27FC236}">
                <a16:creationId xmlns:a16="http://schemas.microsoft.com/office/drawing/2014/main" id="{540E212F-8877-E033-A8B2-177C64534092}"/>
              </a:ext>
            </a:extLst>
          </p:cNvPr>
          <p:cNvPicPr>
            <a:picLocks noChangeAspect="1"/>
          </p:cNvPicPr>
          <p:nvPr/>
        </p:nvPicPr>
        <p:blipFill>
          <a:blip r:embed="rId2"/>
          <a:srcRect r="5315"/>
          <a:stretch>
            <a:fillRect/>
          </a:stretch>
        </p:blipFill>
        <p:spPr>
          <a:xfrm>
            <a:off x="213874" y="1316268"/>
            <a:ext cx="7104783" cy="2778654"/>
          </a:xfrm>
          <a:prstGeom prst="rect">
            <a:avLst/>
          </a:prstGeom>
          <a:ln/>
        </p:spPr>
      </p:pic>
      <p:sp>
        <p:nvSpPr>
          <p:cNvPr id="5" name="Title 2">
            <a:extLst>
              <a:ext uri="{FF2B5EF4-FFF2-40B4-BE49-F238E27FC236}">
                <a16:creationId xmlns:a16="http://schemas.microsoft.com/office/drawing/2014/main" id="{5F2A16F8-D08F-B1F6-5817-A3C1D9EC1671}"/>
              </a:ext>
            </a:extLst>
          </p:cNvPr>
          <p:cNvSpPr>
            <a:spLocks noGrp="1"/>
          </p:cNvSpPr>
          <p:nvPr>
            <p:ph type="title"/>
          </p:nvPr>
        </p:nvSpPr>
        <p:spPr>
          <a:xfrm>
            <a:off x="838200" y="145775"/>
            <a:ext cx="10515600" cy="956968"/>
          </a:xfrm>
        </p:spPr>
        <p:txBody>
          <a:bodyPr>
            <a:normAutofit fontScale="90000"/>
          </a:bodyPr>
          <a:lstStyle/>
          <a:p>
            <a:r>
              <a:rPr lang="en-US" dirty="0"/>
              <a:t>Pebble Height Determination for Initial Criticality of PeLUIt-40</a:t>
            </a:r>
          </a:p>
        </p:txBody>
      </p:sp>
      <p:sp>
        <p:nvSpPr>
          <p:cNvPr id="9" name="TextBox 8">
            <a:extLst>
              <a:ext uri="{FF2B5EF4-FFF2-40B4-BE49-F238E27FC236}">
                <a16:creationId xmlns:a16="http://schemas.microsoft.com/office/drawing/2014/main" id="{65B6A445-38BB-1E31-85EA-8FA6AD0823C6}"/>
              </a:ext>
            </a:extLst>
          </p:cNvPr>
          <p:cNvSpPr txBox="1"/>
          <p:nvPr/>
        </p:nvSpPr>
        <p:spPr>
          <a:xfrm>
            <a:off x="718265" y="3983791"/>
            <a:ext cx="6096000" cy="523220"/>
          </a:xfrm>
          <a:prstGeom prst="rect">
            <a:avLst/>
          </a:prstGeom>
          <a:noFill/>
        </p:spPr>
        <p:txBody>
          <a:bodyPr wrap="square">
            <a:spAutoFit/>
          </a:bodyPr>
          <a:lstStyle/>
          <a:p>
            <a:pPr algn="ctr" hangingPunct="0"/>
            <a:r>
              <a:rPr lang="en-GB"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Axial (a) fast and (b) thermal neutron flux profile with the variation of pebble heights.</a:t>
            </a:r>
            <a:endParaRPr lang="en-ID"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12CD7CD3-6912-BA08-4BBB-F1D9F050F805}"/>
              </a:ext>
            </a:extLst>
          </p:cNvPr>
          <p:cNvSpPr txBox="1"/>
          <p:nvPr/>
        </p:nvSpPr>
        <p:spPr>
          <a:xfrm>
            <a:off x="718265" y="4806723"/>
            <a:ext cx="6096000" cy="1754326"/>
          </a:xfrm>
          <a:prstGeom prst="rect">
            <a:avLst/>
          </a:prstGeom>
          <a:noFill/>
        </p:spPr>
        <p:txBody>
          <a:bodyPr wrap="square">
            <a:spAutoFit/>
          </a:bodyPr>
          <a:lstStyle/>
          <a:p>
            <a:pPr marL="285750" indent="-285750">
              <a:buFont typeface="Wingdings" pitchFamily="2" charset="2"/>
              <a:buChar char="Ø"/>
            </a:pPr>
            <a:r>
              <a:rPr lang="en-ID" b="1" dirty="0"/>
              <a:t>Neutron Flux Decrease</a:t>
            </a:r>
            <a:r>
              <a:rPr lang="en-ID" dirty="0"/>
              <a:t>: Both fast and thermal neutron fluxes decrease as core loading height increases.</a:t>
            </a:r>
          </a:p>
          <a:p>
            <a:pPr marL="285750" indent="-285750">
              <a:buFont typeface="Wingdings" pitchFamily="2" charset="2"/>
              <a:buChar char="Ø"/>
            </a:pPr>
            <a:endParaRPr lang="en-ID" b="1" dirty="0"/>
          </a:p>
          <a:p>
            <a:pPr marL="285750" indent="-285750">
              <a:buFont typeface="Wingdings" pitchFamily="2" charset="2"/>
              <a:buChar char="Ø"/>
            </a:pPr>
            <a:r>
              <a:rPr lang="en-ID" b="1" dirty="0"/>
              <a:t>Impact</a:t>
            </a:r>
            <a:r>
              <a:rPr lang="en-ID" dirty="0"/>
              <a:t>: Neutron flux influences reactor power distribution and overall performance, particularly in pebble-bed reactors.</a:t>
            </a:r>
            <a:endParaRPr lang="en-US" dirty="0"/>
          </a:p>
        </p:txBody>
      </p:sp>
      <p:grpSp>
        <p:nvGrpSpPr>
          <p:cNvPr id="15" name="Group 14">
            <a:extLst>
              <a:ext uri="{FF2B5EF4-FFF2-40B4-BE49-F238E27FC236}">
                <a16:creationId xmlns:a16="http://schemas.microsoft.com/office/drawing/2014/main" id="{106F4F2B-4B26-8247-1D3A-94F06BE636E0}"/>
              </a:ext>
            </a:extLst>
          </p:cNvPr>
          <p:cNvGrpSpPr/>
          <p:nvPr/>
        </p:nvGrpSpPr>
        <p:grpSpPr>
          <a:xfrm>
            <a:off x="7278900" y="1470991"/>
            <a:ext cx="4678017" cy="4890052"/>
            <a:chOff x="7278900" y="1470991"/>
            <a:chExt cx="4678017" cy="4890052"/>
          </a:xfrm>
        </p:grpSpPr>
        <p:sp>
          <p:nvSpPr>
            <p:cNvPr id="14" name="Rounded Rectangle 13">
              <a:extLst>
                <a:ext uri="{FF2B5EF4-FFF2-40B4-BE49-F238E27FC236}">
                  <a16:creationId xmlns:a16="http://schemas.microsoft.com/office/drawing/2014/main" id="{BB208CA0-9CF8-97B8-5F00-20AF1570B3A2}"/>
                </a:ext>
              </a:extLst>
            </p:cNvPr>
            <p:cNvSpPr/>
            <p:nvPr/>
          </p:nvSpPr>
          <p:spPr>
            <a:xfrm>
              <a:off x="7278900" y="1470991"/>
              <a:ext cx="4659470" cy="4890052"/>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AF248DA-C769-70D4-5B4F-28949D4361CC}"/>
                </a:ext>
              </a:extLst>
            </p:cNvPr>
            <p:cNvSpPr txBox="1"/>
            <p:nvPr/>
          </p:nvSpPr>
          <p:spPr>
            <a:xfrm>
              <a:off x="7434470" y="1667402"/>
              <a:ext cx="4522447" cy="4524315"/>
            </a:xfrm>
            <a:prstGeom prst="rect">
              <a:avLst/>
            </a:prstGeom>
            <a:noFill/>
          </p:spPr>
          <p:txBody>
            <a:bodyPr wrap="square">
              <a:spAutoFit/>
            </a:bodyPr>
            <a:lstStyle/>
            <a:p>
              <a:r>
                <a:rPr lang="en-ID" b="1" dirty="0"/>
                <a:t>Factors Affecting Flux</a:t>
              </a:r>
              <a:r>
                <a:rPr lang="en-ID" dirty="0"/>
                <a:t>:</a:t>
              </a:r>
            </a:p>
            <a:p>
              <a:pPr>
                <a:buFont typeface="Arial" panose="020B0604020202020204" pitchFamily="34" charset="0"/>
                <a:buChar char="•"/>
              </a:pPr>
              <a:r>
                <a:rPr lang="en-ID" dirty="0"/>
                <a:t> Increased distance between core and reactor vessel reduces neutron moderation and absorption.</a:t>
              </a:r>
            </a:p>
            <a:p>
              <a:pPr>
                <a:buFont typeface="Arial" panose="020B0604020202020204" pitchFamily="34" charset="0"/>
                <a:buChar char="•"/>
              </a:pPr>
              <a:r>
                <a:rPr lang="en-ID" dirty="0"/>
                <a:t> Neutron flux is highest near the core </a:t>
              </a:r>
              <a:r>
                <a:rPr lang="en-ID" dirty="0" err="1"/>
                <a:t>center</a:t>
              </a:r>
              <a:r>
                <a:rPr lang="en-ID" dirty="0"/>
                <a:t> and decreases with distance due to factors like neutron leakage and reduced moderation efficiency.</a:t>
              </a:r>
            </a:p>
            <a:p>
              <a:endParaRPr lang="en-ID" dirty="0"/>
            </a:p>
            <a:p>
              <a:r>
                <a:rPr lang="en-ID" b="1" dirty="0"/>
                <a:t>Importance</a:t>
              </a:r>
              <a:r>
                <a:rPr lang="en-ID" dirty="0"/>
                <a:t>:</a:t>
              </a:r>
            </a:p>
            <a:p>
              <a:pPr>
                <a:buFont typeface="Arial" panose="020B0604020202020204" pitchFamily="34" charset="0"/>
                <a:buChar char="•"/>
              </a:pPr>
              <a:r>
                <a:rPr lang="en-ID" dirty="0"/>
                <a:t> Neutron flux distribution is essential for optimizing reactor design, burnup profiles, and fuel composition.</a:t>
              </a:r>
            </a:p>
            <a:p>
              <a:pPr>
                <a:buFont typeface="Arial" panose="020B0604020202020204" pitchFamily="34" charset="0"/>
                <a:buChar char="•"/>
              </a:pPr>
              <a:r>
                <a:rPr lang="en-ID" dirty="0"/>
                <a:t> Proper analysis ensures better power distribution and helps identify potential operational issues.</a:t>
              </a:r>
            </a:p>
          </p:txBody>
        </p:sp>
      </p:grpSp>
      <p:sp>
        <p:nvSpPr>
          <p:cNvPr id="17" name="Slide Number Placeholder 16">
            <a:extLst>
              <a:ext uri="{FF2B5EF4-FFF2-40B4-BE49-F238E27FC236}">
                <a16:creationId xmlns:a16="http://schemas.microsoft.com/office/drawing/2014/main" id="{0E049487-3FE2-3F7A-A790-03A2ADBD24F7}"/>
              </a:ext>
            </a:extLst>
          </p:cNvPr>
          <p:cNvSpPr>
            <a:spLocks noGrp="1"/>
          </p:cNvSpPr>
          <p:nvPr>
            <p:ph type="sldNum" sz="quarter" idx="12"/>
          </p:nvPr>
        </p:nvSpPr>
        <p:spPr/>
        <p:txBody>
          <a:bodyPr/>
          <a:lstStyle/>
          <a:p>
            <a:fld id="{D73811D0-9594-4DB5-A4AA-7A4A397618D5}" type="slidenum">
              <a:rPr lang="en-GB" smtClean="0"/>
              <a:t>11</a:t>
            </a:fld>
            <a:endParaRPr lang="en-GB"/>
          </a:p>
        </p:txBody>
      </p:sp>
    </p:spTree>
    <p:extLst>
      <p:ext uri="{BB962C8B-B14F-4D97-AF65-F5344CB8AC3E}">
        <p14:creationId xmlns:p14="http://schemas.microsoft.com/office/powerpoint/2010/main" val="265931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EC8B5-F7D0-4EA7-CBDA-C362F2BC4222}"/>
              </a:ext>
            </a:extLst>
          </p:cNvPr>
          <p:cNvSpPr>
            <a:spLocks noGrp="1"/>
          </p:cNvSpPr>
          <p:nvPr>
            <p:ph type="title"/>
          </p:nvPr>
        </p:nvSpPr>
        <p:spPr>
          <a:xfrm>
            <a:off x="838200" y="145775"/>
            <a:ext cx="10515600" cy="956968"/>
          </a:xfrm>
        </p:spPr>
        <p:txBody>
          <a:bodyPr>
            <a:normAutofit fontScale="90000"/>
          </a:bodyPr>
          <a:lstStyle/>
          <a:p>
            <a:r>
              <a:rPr lang="en-US" dirty="0"/>
              <a:t>Calculation Analysis for B1 Case with Determined Pebble Height</a:t>
            </a:r>
          </a:p>
        </p:txBody>
      </p:sp>
      <p:graphicFrame>
        <p:nvGraphicFramePr>
          <p:cNvPr id="6" name="Table 5">
            <a:extLst>
              <a:ext uri="{FF2B5EF4-FFF2-40B4-BE49-F238E27FC236}">
                <a16:creationId xmlns:a16="http://schemas.microsoft.com/office/drawing/2014/main" id="{F75E040E-443C-6F0E-F761-5A81CC99BBBB}"/>
              </a:ext>
            </a:extLst>
          </p:cNvPr>
          <p:cNvGraphicFramePr>
            <a:graphicFrameLocks noGrp="1"/>
          </p:cNvGraphicFramePr>
          <p:nvPr>
            <p:extLst>
              <p:ext uri="{D42A27DB-BD31-4B8C-83A1-F6EECF244321}">
                <p14:modId xmlns:p14="http://schemas.microsoft.com/office/powerpoint/2010/main" val="2953817667"/>
              </p:ext>
            </p:extLst>
          </p:nvPr>
        </p:nvGraphicFramePr>
        <p:xfrm>
          <a:off x="380999" y="2043336"/>
          <a:ext cx="5660957" cy="1972720"/>
        </p:xfrm>
        <a:graphic>
          <a:graphicData uri="http://schemas.openxmlformats.org/drawingml/2006/table">
            <a:tbl>
              <a:tblPr>
                <a:tableStyleId>{5C22544A-7EE6-4342-B048-85BDC9FD1C3A}</a:tableStyleId>
              </a:tblPr>
              <a:tblGrid>
                <a:gridCol w="1439623">
                  <a:extLst>
                    <a:ext uri="{9D8B030D-6E8A-4147-A177-3AD203B41FA5}">
                      <a16:colId xmlns:a16="http://schemas.microsoft.com/office/drawing/2014/main" val="3723095514"/>
                    </a:ext>
                  </a:extLst>
                </a:gridCol>
                <a:gridCol w="1332266">
                  <a:extLst>
                    <a:ext uri="{9D8B030D-6E8A-4147-A177-3AD203B41FA5}">
                      <a16:colId xmlns:a16="http://schemas.microsoft.com/office/drawing/2014/main" val="3169224708"/>
                    </a:ext>
                  </a:extLst>
                </a:gridCol>
                <a:gridCol w="1192790">
                  <a:extLst>
                    <a:ext uri="{9D8B030D-6E8A-4147-A177-3AD203B41FA5}">
                      <a16:colId xmlns:a16="http://schemas.microsoft.com/office/drawing/2014/main" val="2048276915"/>
                    </a:ext>
                  </a:extLst>
                </a:gridCol>
                <a:gridCol w="1696278">
                  <a:extLst>
                    <a:ext uri="{9D8B030D-6E8A-4147-A177-3AD203B41FA5}">
                      <a16:colId xmlns:a16="http://schemas.microsoft.com/office/drawing/2014/main" val="3928512915"/>
                    </a:ext>
                  </a:extLst>
                </a:gridCol>
              </a:tblGrid>
              <a:tr h="827776">
                <a:tc>
                  <a:txBody>
                    <a:bodyPr/>
                    <a:lstStyle/>
                    <a:p>
                      <a:pPr algn="ctr" hangingPunct="0"/>
                      <a:r>
                        <a:rPr lang="en-GB" sz="1600" b="1" dirty="0">
                          <a:effectLst/>
                        </a:rPr>
                        <a:t>Scenario</a:t>
                      </a:r>
                      <a:endParaRPr lang="en-ID" sz="16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600" b="1" dirty="0">
                          <a:effectLst/>
                        </a:rPr>
                        <a:t>k-eff</a:t>
                      </a:r>
                      <a:endParaRPr lang="en-ID" sz="16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600" b="1" dirty="0">
                          <a:effectLst/>
                        </a:rPr>
                        <a:t>Max. Fast Neutron Flux [1/(cm</a:t>
                      </a:r>
                      <a:r>
                        <a:rPr lang="en-GB" sz="1600" b="1" baseline="30000" dirty="0">
                          <a:effectLst/>
                        </a:rPr>
                        <a:t>2</a:t>
                      </a:r>
                      <a:r>
                        <a:rPr lang="en-GB" sz="1600" b="1" dirty="0">
                          <a:effectLst/>
                        </a:rPr>
                        <a:t>.s)]</a:t>
                      </a:r>
                      <a:endParaRPr lang="en-ID" sz="16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600" b="1" dirty="0">
                          <a:effectLst/>
                        </a:rPr>
                        <a:t>Max. Thermal Neutron Flux  [1/(cm</a:t>
                      </a:r>
                      <a:r>
                        <a:rPr lang="en-GB" sz="1600" b="1" baseline="30000" dirty="0">
                          <a:effectLst/>
                        </a:rPr>
                        <a:t>2</a:t>
                      </a:r>
                      <a:r>
                        <a:rPr lang="en-GB" sz="1600" b="1" dirty="0">
                          <a:effectLst/>
                        </a:rPr>
                        <a:t>.s)]</a:t>
                      </a:r>
                      <a:endParaRPr lang="en-ID" sz="1600" b="1"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1758082980"/>
                  </a:ext>
                </a:extLst>
              </a:tr>
              <a:tr h="435180">
                <a:tc>
                  <a:txBody>
                    <a:bodyPr/>
                    <a:lstStyle/>
                    <a:p>
                      <a:pPr hangingPunct="0"/>
                      <a:r>
                        <a:rPr lang="en-GB" sz="1600">
                          <a:effectLst/>
                        </a:rPr>
                        <a:t>B1 Original</a:t>
                      </a:r>
                      <a:endParaRPr lang="en-ID" sz="16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600">
                          <a:effectLst/>
                        </a:rPr>
                        <a:t>1.001693983</a:t>
                      </a:r>
                      <a:endParaRPr lang="en-ID" sz="16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600" dirty="0">
                          <a:effectLst/>
                        </a:rPr>
                        <a:t>1.4E+14</a:t>
                      </a:r>
                      <a:endParaRPr lang="en-ID" sz="16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600" dirty="0">
                          <a:effectLst/>
                        </a:rPr>
                        <a:t>1.9E+14</a:t>
                      </a:r>
                      <a:endParaRPr lang="en-ID" sz="16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4041537171"/>
                  </a:ext>
                </a:extLst>
              </a:tr>
              <a:tr h="435180">
                <a:tc>
                  <a:txBody>
                    <a:bodyPr/>
                    <a:lstStyle/>
                    <a:p>
                      <a:pPr hangingPunct="0"/>
                      <a:r>
                        <a:rPr lang="en-GB" sz="1600">
                          <a:effectLst/>
                        </a:rPr>
                        <a:t>B1 Deviated</a:t>
                      </a:r>
                      <a:endParaRPr lang="en-ID" sz="16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600">
                          <a:effectLst/>
                        </a:rPr>
                        <a:t>1.011804662</a:t>
                      </a:r>
                      <a:endParaRPr lang="en-ID" sz="16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600">
                          <a:effectLst/>
                        </a:rPr>
                        <a:t>1.3E+14</a:t>
                      </a:r>
                      <a:endParaRPr lang="en-ID" sz="16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600" dirty="0">
                          <a:effectLst/>
                        </a:rPr>
                        <a:t>1.9E+14</a:t>
                      </a:r>
                      <a:endParaRPr lang="en-ID" sz="16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775956301"/>
                  </a:ext>
                </a:extLst>
              </a:tr>
            </a:tbl>
          </a:graphicData>
        </a:graphic>
      </p:graphicFrame>
      <p:sp>
        <p:nvSpPr>
          <p:cNvPr id="7" name="Rectangle 2">
            <a:extLst>
              <a:ext uri="{FF2B5EF4-FFF2-40B4-BE49-F238E27FC236}">
                <a16:creationId xmlns:a16="http://schemas.microsoft.com/office/drawing/2014/main" id="{95725DA5-6BD7-AAC3-93B2-2A47DCBCCC4A}"/>
              </a:ext>
            </a:extLst>
          </p:cNvPr>
          <p:cNvSpPr>
            <a:spLocks noChangeArrowheads="1"/>
          </p:cNvSpPr>
          <p:nvPr/>
        </p:nvSpPr>
        <p:spPr bwMode="auto">
          <a:xfrm>
            <a:off x="435042" y="1538830"/>
            <a:ext cx="56069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K-eff Values and Maximum Fast and Thermal Neutron Flux </a:t>
            </a:r>
            <a:r>
              <a:rPr kumimoji="0" lang="en-GB" altLang="en-US" sz="1400" b="0"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af</a:t>
            </a:r>
            <a:r>
              <a:rPr kumimoji="0" lang="en-GB" altLang="en-US" sz="14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Benchmark Problem B1 </a:t>
            </a:r>
            <a:r>
              <a:rPr lang="en-GB" altLang="en-US" sz="1400" dirty="0">
                <a:solidFill>
                  <a:srgbClr val="C00000"/>
                </a:solidFill>
                <a:latin typeface="Arial" panose="020B0604020202020204" pitchFamily="34" charset="0"/>
                <a:ea typeface="Times New Roman" panose="02020603050405020304" pitchFamily="18" charset="0"/>
              </a:rPr>
              <a:t>w</a:t>
            </a:r>
            <a:r>
              <a:rPr kumimoji="0" lang="en-GB" altLang="en-US" sz="14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ith Original </a:t>
            </a:r>
            <a:r>
              <a:rPr kumimoji="0" lang="en-GB" altLang="en-US" sz="1400" b="0"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wnd</a:t>
            </a:r>
            <a:r>
              <a:rPr kumimoji="0" lang="en-GB" altLang="en-US" sz="14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Deviated Scenarios</a:t>
            </a:r>
          </a:p>
        </p:txBody>
      </p:sp>
      <p:sp>
        <p:nvSpPr>
          <p:cNvPr id="8" name="Rectangle 4">
            <a:extLst>
              <a:ext uri="{FF2B5EF4-FFF2-40B4-BE49-F238E27FC236}">
                <a16:creationId xmlns:a16="http://schemas.microsoft.com/office/drawing/2014/main" id="{152EF72A-AF4A-54BA-BC79-A4F48538CEDE}"/>
              </a:ext>
            </a:extLst>
          </p:cNvPr>
          <p:cNvSpPr>
            <a:spLocks noChangeArrowheads="1"/>
          </p:cNvSpPr>
          <p:nvPr/>
        </p:nvSpPr>
        <p:spPr bwMode="auto">
          <a:xfrm>
            <a:off x="0" y="21283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D51FEB8A-37BB-8625-9AFA-38F871B03431}"/>
              </a:ext>
            </a:extLst>
          </p:cNvPr>
          <p:cNvSpPr>
            <a:spLocks noChangeArrowheads="1"/>
          </p:cNvSpPr>
          <p:nvPr/>
        </p:nvSpPr>
        <p:spPr bwMode="auto">
          <a:xfrm>
            <a:off x="6253704" y="3593291"/>
            <a:ext cx="5711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Axial (a) fast and (b) thermal neutron flux profile for benchmark problem B1 with the variation of scenarios (original and </a:t>
            </a:r>
            <a:r>
              <a:rPr kumimoji="0" lang="en-GB" altLang="en-US" sz="1400" b="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devated</a:t>
            </a:r>
            <a:r>
              <a:rPr kumimoji="0" lang="en-GB" altLang="en-US" sz="1400" b="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a:t>
            </a:r>
            <a:r>
              <a:rPr kumimoji="0" lang="en-GB" altLang="en-US" sz="1400" b="0" u="none" strike="noStrike" cap="none" normalizeH="0" baseline="0" dirty="0">
                <a:ln>
                  <a:noFill/>
                </a:ln>
                <a:solidFill>
                  <a:srgbClr val="C00000"/>
                </a:solidFill>
                <a:effectLst/>
                <a:latin typeface="Arial" panose="020B0604020202020204" pitchFamily="34" charset="0"/>
              </a:rPr>
              <a:t> </a:t>
            </a:r>
          </a:p>
        </p:txBody>
      </p:sp>
      <p:sp>
        <p:nvSpPr>
          <p:cNvPr id="12" name="Rounded Rectangle 11">
            <a:extLst>
              <a:ext uri="{FF2B5EF4-FFF2-40B4-BE49-F238E27FC236}">
                <a16:creationId xmlns:a16="http://schemas.microsoft.com/office/drawing/2014/main" id="{564E1849-4641-8A68-7FA2-110E7D543704}"/>
              </a:ext>
            </a:extLst>
          </p:cNvPr>
          <p:cNvSpPr/>
          <p:nvPr/>
        </p:nvSpPr>
        <p:spPr>
          <a:xfrm>
            <a:off x="380999" y="4204655"/>
            <a:ext cx="11742097" cy="2585323"/>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image2.jpg">
            <a:extLst>
              <a:ext uri="{FF2B5EF4-FFF2-40B4-BE49-F238E27FC236}">
                <a16:creationId xmlns:a16="http://schemas.microsoft.com/office/drawing/2014/main" id="{9E25C86F-C5F9-D1CE-012F-ABC088682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17"/>
          <a:stretch>
            <a:fillRect/>
          </a:stretch>
        </p:blipFill>
        <p:spPr bwMode="auto">
          <a:xfrm>
            <a:off x="6096000" y="1320952"/>
            <a:ext cx="6027097" cy="23170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D3E798E-638D-3E14-AD18-E577A96FCE43}"/>
              </a:ext>
            </a:extLst>
          </p:cNvPr>
          <p:cNvSpPr txBox="1"/>
          <p:nvPr/>
        </p:nvSpPr>
        <p:spPr>
          <a:xfrm>
            <a:off x="499981" y="4238850"/>
            <a:ext cx="11465410" cy="2585323"/>
          </a:xfrm>
          <a:prstGeom prst="rect">
            <a:avLst/>
          </a:prstGeom>
          <a:noFill/>
        </p:spPr>
        <p:txBody>
          <a:bodyPr wrap="square">
            <a:spAutoFit/>
          </a:bodyPr>
          <a:lstStyle/>
          <a:p>
            <a:pPr>
              <a:buFont typeface="Arial" panose="020B0604020202020204" pitchFamily="34" charset="0"/>
              <a:buChar char="•"/>
            </a:pPr>
            <a:r>
              <a:rPr lang="en-ID" dirty="0"/>
              <a:t> First criticality with pebble height of 117 cm under helium and air atmosphere at 20°C without control rods.</a:t>
            </a:r>
          </a:p>
          <a:p>
            <a:pPr>
              <a:buFont typeface="Arial" panose="020B0604020202020204" pitchFamily="34" charset="0"/>
              <a:buChar char="•"/>
            </a:pPr>
            <a:r>
              <a:rPr lang="en-ID" dirty="0"/>
              <a:t> Increased slightly from 1.0017 (original) to 1.0118 (deviated), indicating marginally higher reactivity in the deviated scenario.</a:t>
            </a:r>
          </a:p>
          <a:p>
            <a:pPr>
              <a:buFont typeface="Arial" panose="020B0604020202020204" pitchFamily="34" charset="0"/>
              <a:buChar char="•"/>
            </a:pPr>
            <a:r>
              <a:rPr lang="en-ID" b="1" dirty="0"/>
              <a:t> Fast Neutron Flux</a:t>
            </a:r>
            <a:r>
              <a:rPr lang="en-ID" dirty="0"/>
              <a:t>: Decreased from 1.4E+14 [1/(cm²·s)] to 1.3E+14 [1/(cm²·s)] in the deviated scenario, showing reduced fast neutron intensity.</a:t>
            </a:r>
          </a:p>
          <a:p>
            <a:pPr>
              <a:buFont typeface="Arial" panose="020B0604020202020204" pitchFamily="34" charset="0"/>
              <a:buChar char="•"/>
            </a:pPr>
            <a:r>
              <a:rPr lang="en-ID" b="1" dirty="0"/>
              <a:t> Thermal Neutron Flux</a:t>
            </a:r>
            <a:r>
              <a:rPr lang="en-ID" dirty="0"/>
              <a:t>: Remained constant at 1.9E+14 [1/(cm²·s)] in both scenarios, indicating no impact on thermal neutrons.</a:t>
            </a:r>
          </a:p>
          <a:p>
            <a:pPr>
              <a:buFont typeface="Arial" panose="020B0604020202020204" pitchFamily="34" charset="0"/>
              <a:buChar char="•"/>
            </a:pPr>
            <a:r>
              <a:rPr lang="en-ID" dirty="0"/>
              <a:t> Deviations primarily affect fast neutron population, while the thermal neutron population remains stable along the reactor's axial length.</a:t>
            </a:r>
          </a:p>
        </p:txBody>
      </p:sp>
      <p:sp>
        <p:nvSpPr>
          <p:cNvPr id="14" name="Slide Number Placeholder 13">
            <a:extLst>
              <a:ext uri="{FF2B5EF4-FFF2-40B4-BE49-F238E27FC236}">
                <a16:creationId xmlns:a16="http://schemas.microsoft.com/office/drawing/2014/main" id="{803197F5-3E4F-E85A-F379-8CA9804B3181}"/>
              </a:ext>
            </a:extLst>
          </p:cNvPr>
          <p:cNvSpPr>
            <a:spLocks noGrp="1"/>
          </p:cNvSpPr>
          <p:nvPr>
            <p:ph type="sldNum" sz="quarter" idx="12"/>
          </p:nvPr>
        </p:nvSpPr>
        <p:spPr/>
        <p:txBody>
          <a:bodyPr/>
          <a:lstStyle/>
          <a:p>
            <a:fld id="{D73811D0-9594-4DB5-A4AA-7A4A397618D5}" type="slidenum">
              <a:rPr lang="en-GB" smtClean="0"/>
              <a:t>12</a:t>
            </a:fld>
            <a:endParaRPr lang="en-GB"/>
          </a:p>
        </p:txBody>
      </p:sp>
    </p:spTree>
    <p:extLst>
      <p:ext uri="{BB962C8B-B14F-4D97-AF65-F5344CB8AC3E}">
        <p14:creationId xmlns:p14="http://schemas.microsoft.com/office/powerpoint/2010/main" val="324958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549EA3E-25A6-95C3-A2B2-0BDF61BCDEEA}"/>
              </a:ext>
            </a:extLst>
          </p:cNvPr>
          <p:cNvSpPr/>
          <p:nvPr/>
        </p:nvSpPr>
        <p:spPr>
          <a:xfrm>
            <a:off x="8163339" y="1257541"/>
            <a:ext cx="3803375" cy="5547448"/>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3D6BF71-BD15-4C4F-DA5F-1D5BCB3AFC52}"/>
              </a:ext>
            </a:extLst>
          </p:cNvPr>
          <p:cNvSpPr>
            <a:spLocks noGrp="1"/>
          </p:cNvSpPr>
          <p:nvPr>
            <p:ph type="title"/>
          </p:nvPr>
        </p:nvSpPr>
        <p:spPr>
          <a:xfrm>
            <a:off x="838200" y="119271"/>
            <a:ext cx="10515600" cy="983472"/>
          </a:xfrm>
        </p:spPr>
        <p:txBody>
          <a:bodyPr>
            <a:normAutofit fontScale="90000"/>
          </a:bodyPr>
          <a:lstStyle/>
          <a:p>
            <a:r>
              <a:rPr lang="en-US"/>
              <a:t>Calculation Analysis with the Variation of Temperature Levels (B2 Case)</a:t>
            </a:r>
            <a:endParaRPr lang="en-US" dirty="0"/>
          </a:p>
        </p:txBody>
      </p:sp>
      <p:graphicFrame>
        <p:nvGraphicFramePr>
          <p:cNvPr id="4" name="Table 3">
            <a:extLst>
              <a:ext uri="{FF2B5EF4-FFF2-40B4-BE49-F238E27FC236}">
                <a16:creationId xmlns:a16="http://schemas.microsoft.com/office/drawing/2014/main" id="{6ADE2229-E751-194E-8E4C-9A7C53F0C35F}"/>
              </a:ext>
            </a:extLst>
          </p:cNvPr>
          <p:cNvGraphicFramePr>
            <a:graphicFrameLocks noGrp="1"/>
          </p:cNvGraphicFramePr>
          <p:nvPr>
            <p:extLst>
              <p:ext uri="{D42A27DB-BD31-4B8C-83A1-F6EECF244321}">
                <p14:modId xmlns:p14="http://schemas.microsoft.com/office/powerpoint/2010/main" val="788721323"/>
              </p:ext>
            </p:extLst>
          </p:nvPr>
        </p:nvGraphicFramePr>
        <p:xfrm>
          <a:off x="225286" y="2118954"/>
          <a:ext cx="7705103" cy="3526469"/>
        </p:xfrm>
        <a:graphic>
          <a:graphicData uri="http://schemas.openxmlformats.org/drawingml/2006/table">
            <a:tbl>
              <a:tblPr>
                <a:tableStyleId>{5C22544A-7EE6-4342-B048-85BDC9FD1C3A}</a:tableStyleId>
              </a:tblPr>
              <a:tblGrid>
                <a:gridCol w="1455669">
                  <a:extLst>
                    <a:ext uri="{9D8B030D-6E8A-4147-A177-3AD203B41FA5}">
                      <a16:colId xmlns:a16="http://schemas.microsoft.com/office/drawing/2014/main" val="3771064079"/>
                    </a:ext>
                  </a:extLst>
                </a:gridCol>
                <a:gridCol w="1404730">
                  <a:extLst>
                    <a:ext uri="{9D8B030D-6E8A-4147-A177-3AD203B41FA5}">
                      <a16:colId xmlns:a16="http://schemas.microsoft.com/office/drawing/2014/main" val="3422426069"/>
                    </a:ext>
                  </a:extLst>
                </a:gridCol>
                <a:gridCol w="1815548">
                  <a:extLst>
                    <a:ext uri="{9D8B030D-6E8A-4147-A177-3AD203B41FA5}">
                      <a16:colId xmlns:a16="http://schemas.microsoft.com/office/drawing/2014/main" val="1468040315"/>
                    </a:ext>
                  </a:extLst>
                </a:gridCol>
                <a:gridCol w="1524000">
                  <a:extLst>
                    <a:ext uri="{9D8B030D-6E8A-4147-A177-3AD203B41FA5}">
                      <a16:colId xmlns:a16="http://schemas.microsoft.com/office/drawing/2014/main" val="596321813"/>
                    </a:ext>
                  </a:extLst>
                </a:gridCol>
                <a:gridCol w="1505156">
                  <a:extLst>
                    <a:ext uri="{9D8B030D-6E8A-4147-A177-3AD203B41FA5}">
                      <a16:colId xmlns:a16="http://schemas.microsoft.com/office/drawing/2014/main" val="274558908"/>
                    </a:ext>
                  </a:extLst>
                </a:gridCol>
              </a:tblGrid>
              <a:tr h="997655">
                <a:tc>
                  <a:txBody>
                    <a:bodyPr/>
                    <a:lstStyle/>
                    <a:p>
                      <a:pPr algn="ctr" hangingPunct="0"/>
                      <a:r>
                        <a:rPr lang="en-GB" sz="1800" b="1" dirty="0">
                          <a:effectLst/>
                        </a:rPr>
                        <a:t>Scenario</a:t>
                      </a:r>
                      <a:endParaRPr lang="en-ID" sz="18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800" b="1" dirty="0">
                          <a:effectLst/>
                        </a:rPr>
                        <a:t>Temperature (</a:t>
                      </a:r>
                      <a:r>
                        <a:rPr lang="en-GB" sz="1800" b="1" baseline="30000" dirty="0" err="1">
                          <a:effectLst/>
                        </a:rPr>
                        <a:t>o</a:t>
                      </a:r>
                      <a:r>
                        <a:rPr lang="en-GB" sz="1800" b="1" dirty="0" err="1">
                          <a:effectLst/>
                        </a:rPr>
                        <a:t>C</a:t>
                      </a:r>
                      <a:r>
                        <a:rPr lang="en-GB" sz="1800" b="1" dirty="0">
                          <a:effectLst/>
                        </a:rPr>
                        <a:t>)</a:t>
                      </a:r>
                      <a:endParaRPr lang="en-ID" sz="18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800" b="1" dirty="0">
                          <a:effectLst/>
                        </a:rPr>
                        <a:t>k-eff</a:t>
                      </a:r>
                      <a:endParaRPr lang="en-ID" sz="18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800" b="1" dirty="0">
                          <a:effectLst/>
                        </a:rPr>
                        <a:t>Max. Fast Neutron Flux [1/(cm</a:t>
                      </a:r>
                      <a:r>
                        <a:rPr lang="en-GB" sz="1800" b="1" baseline="30000" dirty="0">
                          <a:effectLst/>
                        </a:rPr>
                        <a:t>2</a:t>
                      </a:r>
                      <a:r>
                        <a:rPr lang="en-GB" sz="1800" b="1" dirty="0">
                          <a:effectLst/>
                        </a:rPr>
                        <a:t>.s)]</a:t>
                      </a:r>
                      <a:endParaRPr lang="en-ID" sz="1800" b="1"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800" b="1" dirty="0">
                          <a:effectLst/>
                        </a:rPr>
                        <a:t>Max. Thermal Neutron Flux  [1/(cm</a:t>
                      </a:r>
                      <a:r>
                        <a:rPr lang="en-GB" sz="1800" b="1" baseline="30000" dirty="0">
                          <a:effectLst/>
                        </a:rPr>
                        <a:t>2</a:t>
                      </a:r>
                      <a:r>
                        <a:rPr lang="en-GB" sz="1800" b="1" dirty="0">
                          <a:effectLst/>
                        </a:rPr>
                        <a:t>.s)]</a:t>
                      </a:r>
                      <a:endParaRPr lang="en-ID" sz="1800" b="1" dirty="0">
                        <a:effectLst/>
                        <a:latin typeface="Times New Roman" panose="02020603050405020304" pitchFamily="18" charset="0"/>
                        <a:ea typeface="Times New Roman" panose="02020603050405020304" pitchFamily="18" charset="0"/>
                      </a:endParaRPr>
                    </a:p>
                  </a:txBody>
                  <a:tcPr marL="63500" marR="63500" marT="63500" marB="63500" anchor="ctr"/>
                </a:tc>
                <a:extLst>
                  <a:ext uri="{0D108BD9-81ED-4DB2-BD59-A6C34878D82A}">
                    <a16:rowId xmlns:a16="http://schemas.microsoft.com/office/drawing/2014/main" val="903901748"/>
                  </a:ext>
                </a:extLst>
              </a:tr>
              <a:tr h="421469">
                <a:tc>
                  <a:txBody>
                    <a:bodyPr/>
                    <a:lstStyle/>
                    <a:p>
                      <a:pPr hangingPunct="0"/>
                      <a:r>
                        <a:rPr lang="en-GB" sz="1800">
                          <a:effectLst/>
                        </a:rPr>
                        <a:t>B21 Original</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rowSpan="2">
                  <a:txBody>
                    <a:bodyPr/>
                    <a:lstStyle/>
                    <a:p>
                      <a:pPr algn="ctr" hangingPunct="0"/>
                      <a:r>
                        <a:rPr lang="en-GB" sz="1800" dirty="0">
                          <a:effectLst/>
                        </a:rPr>
                        <a:t>20</a:t>
                      </a:r>
                      <a:endParaRPr lang="en-ID" sz="1800" dirty="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800">
                          <a:effectLst/>
                        </a:rPr>
                        <a:t>1.148216985</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dirty="0">
                          <a:effectLst/>
                        </a:rPr>
                        <a:t>8.50E+13</a:t>
                      </a:r>
                      <a:endParaRPr lang="en-ID" sz="18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9.90E+13</a:t>
                      </a:r>
                      <a:endParaRPr lang="en-ID" sz="18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4162224116"/>
                  </a:ext>
                </a:extLst>
              </a:tr>
              <a:tr h="421469">
                <a:tc>
                  <a:txBody>
                    <a:bodyPr/>
                    <a:lstStyle/>
                    <a:p>
                      <a:pPr hangingPunct="0"/>
                      <a:r>
                        <a:rPr lang="en-GB" sz="1800">
                          <a:effectLst/>
                        </a:rPr>
                        <a:t>B21 Deviated</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n-US"/>
                    </a:p>
                  </a:txBody>
                  <a:tcPr/>
                </a:tc>
                <a:tc>
                  <a:txBody>
                    <a:bodyPr/>
                    <a:lstStyle/>
                    <a:p>
                      <a:pPr algn="ctr" hangingPunct="0"/>
                      <a:r>
                        <a:rPr lang="en-GB" sz="1800" dirty="0">
                          <a:effectLst/>
                        </a:rPr>
                        <a:t>1.156694957</a:t>
                      </a:r>
                      <a:endParaRPr lang="en-ID" sz="18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8.30E+13</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1.00E+14</a:t>
                      </a:r>
                      <a:endParaRPr lang="en-ID" sz="18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1281150922"/>
                  </a:ext>
                </a:extLst>
              </a:tr>
              <a:tr h="421469">
                <a:tc>
                  <a:txBody>
                    <a:bodyPr/>
                    <a:lstStyle/>
                    <a:p>
                      <a:pPr hangingPunct="0"/>
                      <a:r>
                        <a:rPr lang="en-GB" sz="1800">
                          <a:effectLst/>
                        </a:rPr>
                        <a:t>B22 Original</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rowSpan="2">
                  <a:txBody>
                    <a:bodyPr/>
                    <a:lstStyle/>
                    <a:p>
                      <a:pPr algn="ctr" hangingPunct="0"/>
                      <a:r>
                        <a:rPr lang="en-GB" sz="1800">
                          <a:effectLst/>
                        </a:rPr>
                        <a:t>120</a:t>
                      </a:r>
                      <a:endParaRPr lang="en-ID" sz="18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800">
                          <a:effectLst/>
                        </a:rPr>
                        <a:t>1.133615587</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8.60E+13</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dirty="0">
                          <a:effectLst/>
                        </a:rPr>
                        <a:t>9.80E+13</a:t>
                      </a:r>
                      <a:endParaRPr lang="en-ID" sz="18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2528784349"/>
                  </a:ext>
                </a:extLst>
              </a:tr>
              <a:tr h="421469">
                <a:tc>
                  <a:txBody>
                    <a:bodyPr/>
                    <a:lstStyle/>
                    <a:p>
                      <a:pPr hangingPunct="0"/>
                      <a:r>
                        <a:rPr lang="en-GB" sz="1800">
                          <a:effectLst/>
                        </a:rPr>
                        <a:t>B22 Deviated</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n-US"/>
                    </a:p>
                  </a:txBody>
                  <a:tcPr/>
                </a:tc>
                <a:tc>
                  <a:txBody>
                    <a:bodyPr/>
                    <a:lstStyle/>
                    <a:p>
                      <a:pPr algn="ctr" hangingPunct="0"/>
                      <a:r>
                        <a:rPr lang="en-GB" sz="1800">
                          <a:effectLst/>
                        </a:rPr>
                        <a:t>1.141703808</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8.40E+13</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1.00E+14</a:t>
                      </a:r>
                      <a:endParaRPr lang="en-ID" sz="18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795995058"/>
                  </a:ext>
                </a:extLst>
              </a:tr>
              <a:tr h="421469">
                <a:tc>
                  <a:txBody>
                    <a:bodyPr/>
                    <a:lstStyle/>
                    <a:p>
                      <a:pPr hangingPunct="0"/>
                      <a:r>
                        <a:rPr lang="en-GB" sz="1800">
                          <a:effectLst/>
                        </a:rPr>
                        <a:t>B23 Original</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rowSpan="2">
                  <a:txBody>
                    <a:bodyPr/>
                    <a:lstStyle/>
                    <a:p>
                      <a:pPr algn="ctr" hangingPunct="0"/>
                      <a:r>
                        <a:rPr lang="en-GB" sz="1800">
                          <a:effectLst/>
                        </a:rPr>
                        <a:t>250</a:t>
                      </a:r>
                      <a:endParaRPr lang="en-ID" sz="1800">
                        <a:effectLst/>
                        <a:latin typeface="Times New Roman" panose="02020603050405020304" pitchFamily="18" charset="0"/>
                        <a:ea typeface="Times New Roman" panose="02020603050405020304" pitchFamily="18" charset="0"/>
                      </a:endParaRPr>
                    </a:p>
                  </a:txBody>
                  <a:tcPr marL="63500" marR="63500" marT="63500" marB="63500" anchor="ctr"/>
                </a:tc>
                <a:tc>
                  <a:txBody>
                    <a:bodyPr/>
                    <a:lstStyle/>
                    <a:p>
                      <a:pPr algn="ctr" hangingPunct="0"/>
                      <a:r>
                        <a:rPr lang="en-GB" sz="1800">
                          <a:effectLst/>
                        </a:rPr>
                        <a:t>1.116852855</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8.70E+13</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9.30E+13</a:t>
                      </a:r>
                      <a:endParaRPr lang="en-ID" sz="18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1298418149"/>
                  </a:ext>
                </a:extLst>
              </a:tr>
              <a:tr h="421469">
                <a:tc>
                  <a:txBody>
                    <a:bodyPr/>
                    <a:lstStyle/>
                    <a:p>
                      <a:pPr hangingPunct="0"/>
                      <a:r>
                        <a:rPr lang="en-GB" sz="1800">
                          <a:effectLst/>
                        </a:rPr>
                        <a:t>B23 Deviated</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vMerge="1">
                  <a:txBody>
                    <a:bodyPr/>
                    <a:lstStyle/>
                    <a:p>
                      <a:endParaRPr lang="en-US"/>
                    </a:p>
                  </a:txBody>
                  <a:tcPr/>
                </a:tc>
                <a:tc>
                  <a:txBody>
                    <a:bodyPr/>
                    <a:lstStyle/>
                    <a:p>
                      <a:pPr algn="ctr" hangingPunct="0"/>
                      <a:r>
                        <a:rPr lang="en-GB" sz="1800">
                          <a:effectLst/>
                        </a:rPr>
                        <a:t>1.124676976</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a:effectLst/>
                        </a:rPr>
                        <a:t>8.60E+13</a:t>
                      </a:r>
                      <a:endParaRPr lang="en-ID" sz="18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hangingPunct="0"/>
                      <a:r>
                        <a:rPr lang="en-GB" sz="1800" dirty="0">
                          <a:effectLst/>
                        </a:rPr>
                        <a:t>9.50E+13</a:t>
                      </a:r>
                      <a:endParaRPr lang="en-ID" sz="18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171532006"/>
                  </a:ext>
                </a:extLst>
              </a:tr>
            </a:tbl>
          </a:graphicData>
        </a:graphic>
      </p:graphicFrame>
      <p:sp>
        <p:nvSpPr>
          <p:cNvPr id="5" name="Rectangle 1">
            <a:extLst>
              <a:ext uri="{FF2B5EF4-FFF2-40B4-BE49-F238E27FC236}">
                <a16:creationId xmlns:a16="http://schemas.microsoft.com/office/drawing/2014/main" id="{E45B437B-0A9C-1006-ECA9-607E98CDDC1E}"/>
              </a:ext>
            </a:extLst>
          </p:cNvPr>
          <p:cNvSpPr>
            <a:spLocks noChangeArrowheads="1"/>
          </p:cNvSpPr>
          <p:nvPr/>
        </p:nvSpPr>
        <p:spPr bwMode="auto">
          <a:xfrm>
            <a:off x="641694" y="1595734"/>
            <a:ext cx="7288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K-eff Values and Maximum Fast and Thermal Neutron Flux </a:t>
            </a:r>
            <a:r>
              <a:rPr kumimoji="0" lang="en-GB" altLang="en-US" sz="1400" b="0" i="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af</a:t>
            </a:r>
            <a:r>
              <a:rPr kumimoji="0" lang="en-GB" altLang="en-US" sz="14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Benchmark Problem B2 </a:t>
            </a:r>
            <a:r>
              <a:rPr lang="en-GB" altLang="en-US" sz="1400" dirty="0">
                <a:solidFill>
                  <a:srgbClr val="C00000"/>
                </a:solidFill>
                <a:latin typeface="Arial" panose="020B0604020202020204" pitchFamily="34" charset="0"/>
                <a:ea typeface="Times New Roman" panose="02020603050405020304" pitchFamily="18" charset="0"/>
              </a:rPr>
              <a:t>w</a:t>
            </a:r>
            <a:r>
              <a:rPr kumimoji="0" lang="en-GB" altLang="en-US" sz="14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ith Original and Deviated Scenarios</a:t>
            </a:r>
            <a:endParaRPr kumimoji="0" lang="en-GB" altLang="en-US" sz="1400" b="0" i="0" u="none" strike="noStrike" cap="none" normalizeH="0" baseline="0" dirty="0">
              <a:ln>
                <a:noFill/>
              </a:ln>
              <a:solidFill>
                <a:srgbClr val="C00000"/>
              </a:solidFill>
              <a:effectLst/>
              <a:latin typeface="Arial" panose="020B0604020202020204" pitchFamily="34" charset="0"/>
            </a:endParaRPr>
          </a:p>
        </p:txBody>
      </p:sp>
      <p:sp>
        <p:nvSpPr>
          <p:cNvPr id="7" name="TextBox 6">
            <a:extLst>
              <a:ext uri="{FF2B5EF4-FFF2-40B4-BE49-F238E27FC236}">
                <a16:creationId xmlns:a16="http://schemas.microsoft.com/office/drawing/2014/main" id="{96D02E63-6772-70A2-5CCF-677E800D5943}"/>
              </a:ext>
            </a:extLst>
          </p:cNvPr>
          <p:cNvSpPr txBox="1"/>
          <p:nvPr/>
        </p:nvSpPr>
        <p:spPr>
          <a:xfrm>
            <a:off x="8269358" y="1353609"/>
            <a:ext cx="3697356" cy="5355312"/>
          </a:xfrm>
          <a:prstGeom prst="rect">
            <a:avLst/>
          </a:prstGeom>
          <a:noFill/>
        </p:spPr>
        <p:txBody>
          <a:bodyPr wrap="square">
            <a:spAutoFit/>
          </a:bodyPr>
          <a:lstStyle/>
          <a:p>
            <a:pPr marL="52388" lvl="1"/>
            <a:r>
              <a:rPr lang="en-ID" b="1" dirty="0"/>
              <a:t>k-eff Increases</a:t>
            </a:r>
            <a:r>
              <a:rPr lang="en-ID" dirty="0"/>
              <a:t>: Deviated scenarios show slightly higher k-eff values across all temperatures.</a:t>
            </a:r>
          </a:p>
          <a:p>
            <a:pPr marL="52388" lvl="1"/>
            <a:endParaRPr lang="en-ID" b="1" dirty="0"/>
          </a:p>
          <a:p>
            <a:pPr marL="52388" lvl="1"/>
            <a:r>
              <a:rPr lang="en-ID" b="1" dirty="0"/>
              <a:t>Neutron Flux</a:t>
            </a:r>
            <a:r>
              <a:rPr lang="en-ID" dirty="0"/>
              <a:t>:</a:t>
            </a:r>
          </a:p>
          <a:p>
            <a:pPr marL="409575" lvl="2">
              <a:buFont typeface="Arial" panose="020B0604020202020204" pitchFamily="34" charset="0"/>
              <a:buChar char="•"/>
            </a:pPr>
            <a:r>
              <a:rPr lang="en-ID" b="1" dirty="0"/>
              <a:t> Fast Neutron Flux</a:t>
            </a:r>
            <a:r>
              <a:rPr lang="en-ID" dirty="0"/>
              <a:t>: Minor decrease in deviated scenarios at all temperatures.</a:t>
            </a:r>
          </a:p>
          <a:p>
            <a:pPr marL="409575" lvl="2">
              <a:buFont typeface="Arial" panose="020B0604020202020204" pitchFamily="34" charset="0"/>
              <a:buChar char="•"/>
            </a:pPr>
            <a:r>
              <a:rPr lang="en-ID" b="1" dirty="0"/>
              <a:t> Thermal Neutron Flux</a:t>
            </a:r>
            <a:r>
              <a:rPr lang="en-ID" dirty="0"/>
              <a:t>: Slight increase in deviated scenarios, indicating a shift in neutron population dynamics.</a:t>
            </a:r>
          </a:p>
          <a:p>
            <a:pPr marL="52388" lvl="2">
              <a:buFont typeface="Arial" panose="020B0604020202020204" pitchFamily="34" charset="0"/>
              <a:buChar char="•"/>
            </a:pPr>
            <a:endParaRPr lang="en-ID" dirty="0"/>
          </a:p>
          <a:p>
            <a:pPr marL="52388"/>
            <a:r>
              <a:rPr lang="en-ID" dirty="0"/>
              <a:t>Deviated scenarios exhibit marginally higher reactivity and shifts in neutron </a:t>
            </a:r>
            <a:r>
              <a:rPr lang="en-ID" dirty="0" err="1"/>
              <a:t>behavior</a:t>
            </a:r>
            <a:r>
              <a:rPr lang="en-ID" dirty="0"/>
              <a:t>, with an increase in thermal neutron flux and a slight decrease in fast neutron flux across varying temperatures.</a:t>
            </a:r>
          </a:p>
        </p:txBody>
      </p:sp>
      <p:sp>
        <p:nvSpPr>
          <p:cNvPr id="9" name="Slide Number Placeholder 8">
            <a:extLst>
              <a:ext uri="{FF2B5EF4-FFF2-40B4-BE49-F238E27FC236}">
                <a16:creationId xmlns:a16="http://schemas.microsoft.com/office/drawing/2014/main" id="{05E55AD8-3F3E-77BA-4D0D-FB8F2A5D16F4}"/>
              </a:ext>
            </a:extLst>
          </p:cNvPr>
          <p:cNvSpPr>
            <a:spLocks noGrp="1"/>
          </p:cNvSpPr>
          <p:nvPr>
            <p:ph type="sldNum" sz="quarter" idx="12"/>
          </p:nvPr>
        </p:nvSpPr>
        <p:spPr/>
        <p:txBody>
          <a:bodyPr/>
          <a:lstStyle/>
          <a:p>
            <a:fld id="{D73811D0-9594-4DB5-A4AA-7A4A397618D5}" type="slidenum">
              <a:rPr lang="en-GB" smtClean="0"/>
              <a:t>13</a:t>
            </a:fld>
            <a:endParaRPr lang="en-GB"/>
          </a:p>
        </p:txBody>
      </p:sp>
    </p:spTree>
    <p:extLst>
      <p:ext uri="{BB962C8B-B14F-4D97-AF65-F5344CB8AC3E}">
        <p14:creationId xmlns:p14="http://schemas.microsoft.com/office/powerpoint/2010/main" val="425910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image7.jpg">
            <a:extLst>
              <a:ext uri="{FF2B5EF4-FFF2-40B4-BE49-F238E27FC236}">
                <a16:creationId xmlns:a16="http://schemas.microsoft.com/office/drawing/2014/main" id="{C2FCBF97-9943-4846-B250-07AA522AB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14"/>
          <a:stretch>
            <a:fillRect/>
          </a:stretch>
        </p:blipFill>
        <p:spPr bwMode="auto">
          <a:xfrm>
            <a:off x="241853" y="1256869"/>
            <a:ext cx="5509590" cy="4039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075DA4F-E70A-30E7-2F52-CEF88D963BE3}"/>
              </a:ext>
            </a:extLst>
          </p:cNvPr>
          <p:cNvSpPr>
            <a:spLocks noChangeArrowheads="1"/>
          </p:cNvSpPr>
          <p:nvPr/>
        </p:nvSpPr>
        <p:spPr bwMode="auto">
          <a:xfrm>
            <a:off x="427383" y="5296284"/>
            <a:ext cx="51385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Axial (a, b) fast and (c, d) thermal neutron flux profile for benchmark problem B2 with the </a:t>
            </a:r>
            <a:r>
              <a:rPr kumimoji="0" lang="en-GB" altLang="en-US" sz="1400" b="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variatio</a:t>
            </a:r>
            <a:r>
              <a:rPr kumimoji="0" lang="en-GB" altLang="en-US" sz="1400" b="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of scenarios: (</a:t>
            </a:r>
            <a:r>
              <a:rPr kumimoji="0" lang="en-GB" altLang="en-US" sz="1400" b="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a,c</a:t>
            </a:r>
            <a:r>
              <a:rPr kumimoji="0" lang="en-GB" altLang="en-US" sz="1400" b="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original and (</a:t>
            </a:r>
            <a:r>
              <a:rPr kumimoji="0" lang="en-GB" altLang="en-US" sz="1400" b="0" u="none" strike="noStrike" cap="none" normalizeH="0" baseline="0" dirty="0" err="1">
                <a:ln>
                  <a:noFill/>
                </a:ln>
                <a:solidFill>
                  <a:srgbClr val="C00000"/>
                </a:solidFill>
                <a:effectLst/>
                <a:latin typeface="Arial" panose="020B0604020202020204" pitchFamily="34" charset="0"/>
                <a:ea typeface="Times New Roman" panose="02020603050405020304" pitchFamily="18" charset="0"/>
              </a:rPr>
              <a:t>b,d</a:t>
            </a:r>
            <a:r>
              <a:rPr kumimoji="0" lang="en-GB" altLang="en-US" sz="1400" b="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deviated.</a:t>
            </a:r>
            <a:r>
              <a:rPr kumimoji="0" lang="en-GB" altLang="en-US" sz="1400" b="0" u="none" strike="noStrike" cap="none" normalizeH="0" baseline="0" dirty="0">
                <a:ln>
                  <a:noFill/>
                </a:ln>
                <a:solidFill>
                  <a:srgbClr val="C00000"/>
                </a:solidFill>
                <a:effectLst/>
                <a:latin typeface="Arial" panose="020B0604020202020204" pitchFamily="34" charset="0"/>
              </a:rPr>
              <a:t> </a:t>
            </a:r>
          </a:p>
        </p:txBody>
      </p:sp>
      <p:sp>
        <p:nvSpPr>
          <p:cNvPr id="7" name="TextBox 6">
            <a:extLst>
              <a:ext uri="{FF2B5EF4-FFF2-40B4-BE49-F238E27FC236}">
                <a16:creationId xmlns:a16="http://schemas.microsoft.com/office/drawing/2014/main" id="{7E913B37-61B1-C4C1-E689-EA887F3A0484}"/>
              </a:ext>
            </a:extLst>
          </p:cNvPr>
          <p:cNvSpPr txBox="1"/>
          <p:nvPr/>
        </p:nvSpPr>
        <p:spPr>
          <a:xfrm>
            <a:off x="5936973" y="1102743"/>
            <a:ext cx="6013174" cy="5170646"/>
          </a:xfrm>
          <a:prstGeom prst="rect">
            <a:avLst/>
          </a:prstGeom>
          <a:noFill/>
        </p:spPr>
        <p:txBody>
          <a:bodyPr wrap="square">
            <a:spAutoFit/>
          </a:bodyPr>
          <a:lstStyle/>
          <a:p>
            <a:endParaRPr lang="en-ID" b="1" dirty="0"/>
          </a:p>
          <a:p>
            <a:pPr marL="144463" indent="-144463">
              <a:buFont typeface="Arial" panose="020B0604020202020204" pitchFamily="34" charset="0"/>
              <a:buChar char="•"/>
            </a:pPr>
            <a:r>
              <a:rPr lang="en-ID" dirty="0"/>
              <a:t>Boron impurities in the coolant affect k-eff and neutron flux values, particularly in the thermal neutron spectrum.</a:t>
            </a:r>
          </a:p>
          <a:p>
            <a:pPr>
              <a:buFont typeface="Arial" panose="020B0604020202020204" pitchFamily="34" charset="0"/>
              <a:buChar char="•"/>
            </a:pPr>
            <a:endParaRPr lang="en-ID" sz="800" dirty="0"/>
          </a:p>
          <a:p>
            <a:pPr>
              <a:buFont typeface="Arial" panose="020B0604020202020204" pitchFamily="34" charset="0"/>
              <a:buChar char="•"/>
            </a:pPr>
            <a:r>
              <a:rPr lang="en-ID" b="1" dirty="0"/>
              <a:t> Fast Neutron Flux (Fig. 7a)</a:t>
            </a:r>
            <a:r>
              <a:rPr lang="en-ID" dirty="0"/>
              <a:t>:</a:t>
            </a:r>
          </a:p>
          <a:p>
            <a:pPr marL="488950" lvl="1" indent="-171450">
              <a:buFont typeface="Arial" panose="020B0604020202020204" pitchFamily="34" charset="0"/>
              <a:buChar char="•"/>
            </a:pPr>
            <a:r>
              <a:rPr lang="en-ID" dirty="0"/>
              <a:t>No significant change in fast neutron flux between original and deviated scenarios.</a:t>
            </a:r>
          </a:p>
          <a:p>
            <a:pPr lvl="1"/>
            <a:endParaRPr lang="en-ID" sz="800" dirty="0"/>
          </a:p>
          <a:p>
            <a:pPr>
              <a:buFont typeface="Arial" panose="020B0604020202020204" pitchFamily="34" charset="0"/>
              <a:buChar char="•"/>
            </a:pPr>
            <a:r>
              <a:rPr lang="en-ID" b="1" dirty="0"/>
              <a:t> Thermal Neutron Flux (Fig. 7b)</a:t>
            </a:r>
            <a:r>
              <a:rPr lang="en-ID" dirty="0"/>
              <a:t>:</a:t>
            </a:r>
          </a:p>
          <a:p>
            <a:pPr marL="541338" lvl="1" indent="-223838">
              <a:buFont typeface="Arial" panose="020B0604020202020204" pitchFamily="34" charset="0"/>
              <a:buChar char="•"/>
            </a:pPr>
            <a:r>
              <a:rPr lang="en-ID" dirty="0"/>
              <a:t>Lower thermal neutron flux in the original scenario due to higher boron concentration, as boron acts as a thermal neutron absorber.</a:t>
            </a:r>
          </a:p>
          <a:p>
            <a:pPr marL="541338" lvl="1" indent="-223838">
              <a:buFont typeface="Arial" panose="020B0604020202020204" pitchFamily="34" charset="0"/>
              <a:buChar char="•"/>
            </a:pPr>
            <a:r>
              <a:rPr lang="en-ID" dirty="0"/>
              <a:t>The increase in boron concentration reduces thermal neutron flux, though not in a directly proportional manner.</a:t>
            </a:r>
          </a:p>
          <a:p>
            <a:pPr marL="742950" lvl="1" indent="-285750">
              <a:buFont typeface="Arial" panose="020B0604020202020204" pitchFamily="34" charset="0"/>
              <a:buChar char="•"/>
            </a:pPr>
            <a:endParaRPr lang="en-ID" sz="800" dirty="0"/>
          </a:p>
          <a:p>
            <a:pPr marL="144463" indent="-144463">
              <a:buFont typeface="Arial" panose="020B0604020202020204" pitchFamily="34" charset="0"/>
              <a:buChar char="•"/>
            </a:pPr>
            <a:r>
              <a:rPr lang="en-ID" dirty="0"/>
              <a:t> Boron impurities have a more pronounced effect on thermal neutron flux due to its strong absorption of thermal neutrons, leading to reduced flux in the original scenario with higher boron levels.</a:t>
            </a:r>
          </a:p>
        </p:txBody>
      </p:sp>
      <p:sp>
        <p:nvSpPr>
          <p:cNvPr id="8" name="Title 2">
            <a:extLst>
              <a:ext uri="{FF2B5EF4-FFF2-40B4-BE49-F238E27FC236}">
                <a16:creationId xmlns:a16="http://schemas.microsoft.com/office/drawing/2014/main" id="{12E62D2B-9020-C44D-58BA-B194522B9993}"/>
              </a:ext>
            </a:extLst>
          </p:cNvPr>
          <p:cNvSpPr>
            <a:spLocks noGrp="1"/>
          </p:cNvSpPr>
          <p:nvPr>
            <p:ph type="title"/>
          </p:nvPr>
        </p:nvSpPr>
        <p:spPr>
          <a:xfrm>
            <a:off x="838200" y="119271"/>
            <a:ext cx="10515600" cy="983472"/>
          </a:xfrm>
        </p:spPr>
        <p:txBody>
          <a:bodyPr>
            <a:normAutofit fontScale="90000"/>
          </a:bodyPr>
          <a:lstStyle/>
          <a:p>
            <a:r>
              <a:rPr lang="en-US"/>
              <a:t>Calculation Analysis with the Variation of Temperature Levels (B2 Case)</a:t>
            </a:r>
            <a:endParaRPr lang="en-US" dirty="0"/>
          </a:p>
        </p:txBody>
      </p:sp>
      <p:sp>
        <p:nvSpPr>
          <p:cNvPr id="9" name="Slide Number Placeholder 8">
            <a:extLst>
              <a:ext uri="{FF2B5EF4-FFF2-40B4-BE49-F238E27FC236}">
                <a16:creationId xmlns:a16="http://schemas.microsoft.com/office/drawing/2014/main" id="{9CA40D90-9799-E99D-BDD5-9F9A5B1301E6}"/>
              </a:ext>
            </a:extLst>
          </p:cNvPr>
          <p:cNvSpPr>
            <a:spLocks noGrp="1"/>
          </p:cNvSpPr>
          <p:nvPr>
            <p:ph type="sldNum" sz="quarter" idx="12"/>
          </p:nvPr>
        </p:nvSpPr>
        <p:spPr/>
        <p:txBody>
          <a:bodyPr/>
          <a:lstStyle/>
          <a:p>
            <a:fld id="{D73811D0-9594-4DB5-A4AA-7A4A397618D5}" type="slidenum">
              <a:rPr lang="en-GB" smtClean="0"/>
              <a:t>14</a:t>
            </a:fld>
            <a:endParaRPr lang="en-GB"/>
          </a:p>
        </p:txBody>
      </p:sp>
    </p:spTree>
    <p:extLst>
      <p:ext uri="{BB962C8B-B14F-4D97-AF65-F5344CB8AC3E}">
        <p14:creationId xmlns:p14="http://schemas.microsoft.com/office/powerpoint/2010/main" val="317149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4FEE46-96E2-ED52-65CF-0224FDCB543B}"/>
              </a:ext>
            </a:extLst>
          </p:cNvPr>
          <p:cNvSpPr>
            <a:spLocks noGrp="1"/>
          </p:cNvSpPr>
          <p:nvPr>
            <p:ph idx="1"/>
          </p:nvPr>
        </p:nvSpPr>
        <p:spPr/>
        <p:txBody>
          <a:bodyPr>
            <a:normAutofit/>
          </a:bodyPr>
          <a:lstStyle/>
          <a:p>
            <a:r>
              <a:rPr lang="en-US" sz="2000" dirty="0"/>
              <a:t>The analysis of initial criticality for PeLUIt-40 utilizing the HTGR Code Package (HCP) has provided valuable insights into the reactor's behavior under various conditions. </a:t>
            </a:r>
          </a:p>
          <a:p>
            <a:endParaRPr lang="en-US" sz="1000" dirty="0"/>
          </a:p>
          <a:p>
            <a:r>
              <a:rPr lang="en-US" sz="2000" dirty="0"/>
              <a:t>Through simulations and calculations, critical loading heights and effective multiplication factors (k-eff) were determined, as crucial parameters in assessing the reactor's performance and safety.</a:t>
            </a:r>
          </a:p>
          <a:p>
            <a:endParaRPr lang="en-US" sz="1000" dirty="0"/>
          </a:p>
          <a:p>
            <a:r>
              <a:rPr lang="en-US" sz="2000" dirty="0"/>
              <a:t>Initial criticality calculations for PeLUIt-40 were obtained with a pebble bed height of 117 cm, achieving the k-eff value of 1.001693983 under helium atmospheres at a core temperature of 20°C, without the insertion of control rods.  </a:t>
            </a:r>
          </a:p>
          <a:p>
            <a:endParaRPr lang="en-US" sz="1000" dirty="0"/>
          </a:p>
          <a:p>
            <a:r>
              <a:rPr lang="en-US" sz="2000" dirty="0"/>
              <a:t>In the deviated case, the k-eff value is slightly higher than the original case, even though the neutron capture with air cooling is greater than helium, but the presence of boron impurities in the coolant has a significant influence on the calculation results. This is caused by the cross-section of boron absorption which is quite high.</a:t>
            </a:r>
          </a:p>
        </p:txBody>
      </p:sp>
      <p:sp>
        <p:nvSpPr>
          <p:cNvPr id="3" name="Title 2">
            <a:extLst>
              <a:ext uri="{FF2B5EF4-FFF2-40B4-BE49-F238E27FC236}">
                <a16:creationId xmlns:a16="http://schemas.microsoft.com/office/drawing/2014/main" id="{029C6E04-C5C2-4744-9909-CA4B501E94EA}"/>
              </a:ext>
            </a:extLst>
          </p:cNvPr>
          <p:cNvSpPr>
            <a:spLocks noGrp="1"/>
          </p:cNvSpPr>
          <p:nvPr>
            <p:ph type="title"/>
          </p:nvPr>
        </p:nvSpPr>
        <p:spPr/>
        <p:txBody>
          <a:bodyPr/>
          <a:lstStyle/>
          <a:p>
            <a:r>
              <a:rPr lang="en-US" dirty="0"/>
              <a:t>CONCLUSIONS</a:t>
            </a:r>
          </a:p>
        </p:txBody>
      </p:sp>
      <p:sp>
        <p:nvSpPr>
          <p:cNvPr id="4" name="Slide Number Placeholder 3">
            <a:extLst>
              <a:ext uri="{FF2B5EF4-FFF2-40B4-BE49-F238E27FC236}">
                <a16:creationId xmlns:a16="http://schemas.microsoft.com/office/drawing/2014/main" id="{F2A59FBA-8809-0CEC-D5A5-770008774CBD}"/>
              </a:ext>
            </a:extLst>
          </p:cNvPr>
          <p:cNvSpPr>
            <a:spLocks noGrp="1"/>
          </p:cNvSpPr>
          <p:nvPr>
            <p:ph type="sldNum" sz="quarter" idx="12"/>
          </p:nvPr>
        </p:nvSpPr>
        <p:spPr/>
        <p:txBody>
          <a:bodyPr/>
          <a:lstStyle/>
          <a:p>
            <a:fld id="{D73811D0-9594-4DB5-A4AA-7A4A397618D5}" type="slidenum">
              <a:rPr lang="en-GB" smtClean="0"/>
              <a:t>15</a:t>
            </a:fld>
            <a:endParaRPr lang="en-GB"/>
          </a:p>
        </p:txBody>
      </p:sp>
    </p:spTree>
    <p:extLst>
      <p:ext uri="{BB962C8B-B14F-4D97-AF65-F5344CB8AC3E}">
        <p14:creationId xmlns:p14="http://schemas.microsoft.com/office/powerpoint/2010/main" val="216885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0ED59-7DED-ABEE-157A-4928A07CF522}"/>
              </a:ext>
            </a:extLst>
          </p:cNvPr>
          <p:cNvSpPr>
            <a:spLocks noGrp="1"/>
          </p:cNvSpPr>
          <p:nvPr>
            <p:ph type="title"/>
          </p:nvPr>
        </p:nvSpPr>
        <p:spPr>
          <a:xfrm>
            <a:off x="4229099" y="3060191"/>
            <a:ext cx="3733801" cy="737617"/>
          </a:xfrm>
        </p:spPr>
        <p:txBody>
          <a:bodyPr/>
          <a:lstStyle/>
          <a:p>
            <a:pPr algn="ctr"/>
            <a:r>
              <a:rPr lang="en-US" dirty="0">
                <a:solidFill>
                  <a:schemeClr val="tx1"/>
                </a:solidFill>
              </a:rPr>
              <a:t>THANK YOU</a:t>
            </a:r>
          </a:p>
        </p:txBody>
      </p:sp>
      <p:sp>
        <p:nvSpPr>
          <p:cNvPr id="4" name="Slide Number Placeholder 3">
            <a:extLst>
              <a:ext uri="{FF2B5EF4-FFF2-40B4-BE49-F238E27FC236}">
                <a16:creationId xmlns:a16="http://schemas.microsoft.com/office/drawing/2014/main" id="{97F2E449-B955-2D66-9BBC-6266901F065B}"/>
              </a:ext>
            </a:extLst>
          </p:cNvPr>
          <p:cNvSpPr>
            <a:spLocks noGrp="1"/>
          </p:cNvSpPr>
          <p:nvPr>
            <p:ph type="sldNum" sz="quarter" idx="12"/>
          </p:nvPr>
        </p:nvSpPr>
        <p:spPr/>
        <p:txBody>
          <a:bodyPr/>
          <a:lstStyle/>
          <a:p>
            <a:fld id="{D73811D0-9594-4DB5-A4AA-7A4A397618D5}" type="slidenum">
              <a:rPr lang="en-GB" smtClean="0"/>
              <a:t>16</a:t>
            </a:fld>
            <a:endParaRPr lang="en-GB"/>
          </a:p>
        </p:txBody>
      </p:sp>
    </p:spTree>
    <p:extLst>
      <p:ext uri="{BB962C8B-B14F-4D97-AF65-F5344CB8AC3E}">
        <p14:creationId xmlns:p14="http://schemas.microsoft.com/office/powerpoint/2010/main" val="238156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2922-2C09-B2B9-B930-2D0974E4F676}"/>
              </a:ext>
            </a:extLst>
          </p:cNvPr>
          <p:cNvSpPr>
            <a:spLocks noGrp="1"/>
          </p:cNvSpPr>
          <p:nvPr>
            <p:ph type="ctrTitle"/>
          </p:nvPr>
        </p:nvSpPr>
        <p:spPr>
          <a:xfrm>
            <a:off x="742122" y="502549"/>
            <a:ext cx="10707756" cy="2387600"/>
          </a:xfrm>
        </p:spPr>
        <p:txBody>
          <a:bodyPr>
            <a:normAutofit/>
          </a:bodyPr>
          <a:lstStyle/>
          <a:p>
            <a:r>
              <a:rPr lang="en-US" sz="4400" kern="0" cap="all" dirty="0">
                <a:effectLst/>
                <a:latin typeface="Berlin Sans FB" panose="020E0602020502020306" pitchFamily="34" charset="77"/>
              </a:rPr>
              <a:t>PRELIMINARY ANALYSIS OF INITIAL CRITICALITY FOR PELUIT-40 USING HTGR CODE PACKAGE (HCP)</a:t>
            </a:r>
            <a:endParaRPr lang="en-US" sz="4400" dirty="0">
              <a:latin typeface="Berlin Sans FB" panose="020E0602020502020306" pitchFamily="34" charset="77"/>
            </a:endParaRPr>
          </a:p>
        </p:txBody>
      </p:sp>
      <p:sp>
        <p:nvSpPr>
          <p:cNvPr id="3" name="Subtitle 2">
            <a:extLst>
              <a:ext uri="{FF2B5EF4-FFF2-40B4-BE49-F238E27FC236}">
                <a16:creationId xmlns:a16="http://schemas.microsoft.com/office/drawing/2014/main" id="{B3154FEA-31F4-456B-491C-5271A02FD2C0}"/>
              </a:ext>
            </a:extLst>
          </p:cNvPr>
          <p:cNvSpPr>
            <a:spLocks noGrp="1"/>
          </p:cNvSpPr>
          <p:nvPr>
            <p:ph type="subTitle" idx="1"/>
          </p:nvPr>
        </p:nvSpPr>
        <p:spPr>
          <a:xfrm>
            <a:off x="1524000" y="3535879"/>
            <a:ext cx="9144000" cy="863945"/>
          </a:xfrm>
        </p:spPr>
        <p:txBody>
          <a:bodyPr>
            <a:normAutofit lnSpcReduction="10000"/>
          </a:bodyPr>
          <a:lstStyle/>
          <a:p>
            <a:r>
              <a:rPr lang="en-US" sz="2400" b="1" kern="700" dirty="0">
                <a:solidFill>
                  <a:srgbClr val="000000"/>
                </a:solidFill>
                <a:effectLst/>
                <a:latin typeface="Berlin Sans FB Demi" panose="020E0602020502020306" pitchFamily="34" charset="77"/>
                <a:cs typeface="MoolBoran" panose="020B0100010101010101" pitchFamily="34" charset="0"/>
              </a:rPr>
              <a:t>Nuri </a:t>
            </a:r>
            <a:r>
              <a:rPr lang="en-US" sz="2400" b="1" kern="700" dirty="0" err="1">
                <a:solidFill>
                  <a:srgbClr val="000000"/>
                </a:solidFill>
                <a:effectLst/>
                <a:latin typeface="Berlin Sans FB Demi" panose="020E0602020502020306" pitchFamily="34" charset="77"/>
                <a:cs typeface="MoolBoran" panose="020B0100010101010101" pitchFamily="34" charset="0"/>
              </a:rPr>
              <a:t>Trianti</a:t>
            </a:r>
            <a:r>
              <a:rPr lang="en-US" sz="2400" b="1" kern="700" dirty="0">
                <a:solidFill>
                  <a:srgbClr val="000000"/>
                </a:solidFill>
                <a:effectLst/>
                <a:latin typeface="Berlin Sans FB Demi" panose="020E0602020502020306" pitchFamily="34" charset="77"/>
                <a:cs typeface="MoolBoran" panose="020B0100010101010101" pitchFamily="34" charset="0"/>
              </a:rPr>
              <a:t>, </a:t>
            </a:r>
            <a:r>
              <a:rPr lang="en-US" sz="2400" kern="700" dirty="0">
                <a:solidFill>
                  <a:srgbClr val="000000"/>
                </a:solidFill>
                <a:effectLst/>
                <a:latin typeface="Berlin Sans FB" panose="020E0602020502020306" pitchFamily="34" charset="77"/>
                <a:cs typeface="MoolBoran" panose="020B0100010101010101" pitchFamily="34" charset="0"/>
              </a:rPr>
              <a:t>Nina </a:t>
            </a:r>
            <a:r>
              <a:rPr lang="en-US" sz="2400" kern="700" dirty="0" err="1">
                <a:solidFill>
                  <a:srgbClr val="000000"/>
                </a:solidFill>
                <a:effectLst/>
                <a:latin typeface="Berlin Sans FB" panose="020E0602020502020306" pitchFamily="34" charset="77"/>
                <a:cs typeface="MoolBoran" panose="020B0100010101010101" pitchFamily="34" charset="0"/>
              </a:rPr>
              <a:t>Widiawati</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Fitria</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Miftasani</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Topan</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Setiadipura</a:t>
            </a:r>
            <a:r>
              <a:rPr lang="en-US" sz="2400" kern="700" dirty="0">
                <a:solidFill>
                  <a:srgbClr val="000000"/>
                </a:solidFill>
                <a:effectLst/>
                <a:latin typeface="Berlin Sans FB" panose="020E0602020502020306" pitchFamily="34" charset="77"/>
                <a:cs typeface="MoolBoran" panose="020B0100010101010101" pitchFamily="34" charset="0"/>
              </a:rPr>
              <a:t>, </a:t>
            </a:r>
          </a:p>
          <a:p>
            <a:r>
              <a:rPr lang="en-US" sz="2400" kern="700" dirty="0" err="1">
                <a:solidFill>
                  <a:srgbClr val="000000"/>
                </a:solidFill>
                <a:effectLst/>
                <a:latin typeface="Berlin Sans FB" panose="020E0602020502020306" pitchFamily="34" charset="77"/>
                <a:cs typeface="MoolBoran" panose="020B0100010101010101" pitchFamily="34" charset="0"/>
              </a:rPr>
              <a:t>Cici</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Wulandari</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Dwi</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Irwanto</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Zaki</a:t>
            </a:r>
            <a:r>
              <a:rPr lang="en-US" sz="2400" kern="700" dirty="0">
                <a:solidFill>
                  <a:srgbClr val="000000"/>
                </a:solidFill>
                <a:effectLst/>
                <a:latin typeface="Berlin Sans FB" panose="020E0602020502020306" pitchFamily="34" charset="77"/>
                <a:cs typeface="MoolBoran" panose="020B0100010101010101" pitchFamily="34" charset="0"/>
              </a:rPr>
              <a:t> </a:t>
            </a:r>
            <a:r>
              <a:rPr lang="en-US" sz="2400" kern="700" dirty="0" err="1">
                <a:solidFill>
                  <a:srgbClr val="000000"/>
                </a:solidFill>
                <a:effectLst/>
                <a:latin typeface="Berlin Sans FB" panose="020E0602020502020306" pitchFamily="34" charset="77"/>
                <a:cs typeface="MoolBoran" panose="020B0100010101010101" pitchFamily="34" charset="0"/>
              </a:rPr>
              <a:t>Su’ud</a:t>
            </a:r>
            <a:endParaRPr lang="en-ID" sz="2400" kern="700" dirty="0">
              <a:effectLst/>
              <a:latin typeface="Berlin Sans FB" panose="020E0602020502020306" pitchFamily="34" charset="77"/>
              <a:cs typeface="MoolBoran" panose="020B0100010101010101" pitchFamily="34" charset="0"/>
            </a:endParaRPr>
          </a:p>
        </p:txBody>
      </p:sp>
      <p:pic>
        <p:nvPicPr>
          <p:cNvPr id="12" name="Picture 11" descr="A logo with a red circle and a black background&#10;&#10;Description automatically generated">
            <a:extLst>
              <a:ext uri="{FF2B5EF4-FFF2-40B4-BE49-F238E27FC236}">
                <a16:creationId xmlns:a16="http://schemas.microsoft.com/office/drawing/2014/main" id="{E987DFE5-D83F-D839-BD36-123228D19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5802217"/>
            <a:ext cx="2425149" cy="927263"/>
          </a:xfrm>
          <a:prstGeom prst="rect">
            <a:avLst/>
          </a:prstGeom>
        </p:spPr>
      </p:pic>
      <p:sp>
        <p:nvSpPr>
          <p:cNvPr id="15" name="TextBox 14">
            <a:extLst>
              <a:ext uri="{FF2B5EF4-FFF2-40B4-BE49-F238E27FC236}">
                <a16:creationId xmlns:a16="http://schemas.microsoft.com/office/drawing/2014/main" id="{E0AF40EA-B15B-235B-F246-496615F2FE89}"/>
              </a:ext>
            </a:extLst>
          </p:cNvPr>
          <p:cNvSpPr txBox="1"/>
          <p:nvPr/>
        </p:nvSpPr>
        <p:spPr>
          <a:xfrm>
            <a:off x="2756453" y="5806150"/>
            <a:ext cx="6096000" cy="923330"/>
          </a:xfrm>
          <a:prstGeom prst="rect">
            <a:avLst/>
          </a:prstGeom>
          <a:noFill/>
        </p:spPr>
        <p:txBody>
          <a:bodyPr wrap="square">
            <a:spAutoFit/>
          </a:bodyPr>
          <a:lstStyle/>
          <a:p>
            <a:r>
              <a:rPr lang="en-ID" dirty="0">
                <a:effectLst/>
                <a:latin typeface="Helvetica Neue" panose="02000503000000020004" pitchFamily="2" charset="0"/>
              </a:rPr>
              <a:t>Research </a:t>
            </a:r>
            <a:r>
              <a:rPr lang="en-ID" dirty="0" err="1">
                <a:effectLst/>
                <a:latin typeface="Helvetica Neue" panose="02000503000000020004" pitchFamily="2" charset="0"/>
              </a:rPr>
              <a:t>Center</a:t>
            </a:r>
            <a:r>
              <a:rPr lang="en-ID" dirty="0">
                <a:effectLst/>
                <a:latin typeface="Helvetica Neue" panose="02000503000000020004" pitchFamily="2" charset="0"/>
              </a:rPr>
              <a:t> for Nuclear Reactor Technology, </a:t>
            </a:r>
          </a:p>
          <a:p>
            <a:r>
              <a:rPr lang="en-ID" dirty="0">
                <a:effectLst/>
                <a:latin typeface="Helvetica Neue" panose="02000503000000020004" pitchFamily="2" charset="0"/>
              </a:rPr>
              <a:t>Nuclear Energy Research Organization, </a:t>
            </a:r>
          </a:p>
          <a:p>
            <a:r>
              <a:rPr lang="en-ID" dirty="0">
                <a:effectLst/>
                <a:latin typeface="Helvetica Neue" panose="02000503000000020004" pitchFamily="2" charset="0"/>
              </a:rPr>
              <a:t>National Research and Innovation Agency</a:t>
            </a:r>
          </a:p>
        </p:txBody>
      </p:sp>
      <p:sp>
        <p:nvSpPr>
          <p:cNvPr id="16" name="Slide Number Placeholder 15">
            <a:extLst>
              <a:ext uri="{FF2B5EF4-FFF2-40B4-BE49-F238E27FC236}">
                <a16:creationId xmlns:a16="http://schemas.microsoft.com/office/drawing/2014/main" id="{87444F28-5C00-C616-CF79-8B39DE33DA59}"/>
              </a:ext>
            </a:extLst>
          </p:cNvPr>
          <p:cNvSpPr>
            <a:spLocks noGrp="1"/>
          </p:cNvSpPr>
          <p:nvPr>
            <p:ph type="sldNum" sz="quarter" idx="12"/>
          </p:nvPr>
        </p:nvSpPr>
        <p:spPr/>
        <p:txBody>
          <a:bodyPr/>
          <a:lstStyle/>
          <a:p>
            <a:fld id="{D73811D0-9594-4DB5-A4AA-7A4A397618D5}" type="slidenum">
              <a:rPr lang="en-GB" smtClean="0"/>
              <a:t>2</a:t>
            </a:fld>
            <a:endParaRPr lang="en-GB"/>
          </a:p>
        </p:txBody>
      </p:sp>
    </p:spTree>
    <p:extLst>
      <p:ext uri="{BB962C8B-B14F-4D97-AF65-F5344CB8AC3E}">
        <p14:creationId xmlns:p14="http://schemas.microsoft.com/office/powerpoint/2010/main" val="118608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28150-EBE9-6030-A8B1-869F96DFB3D6}"/>
              </a:ext>
            </a:extLst>
          </p:cNvPr>
          <p:cNvSpPr>
            <a:spLocks noGrp="1"/>
          </p:cNvSpPr>
          <p:nvPr>
            <p:ph idx="1"/>
          </p:nvPr>
        </p:nvSpPr>
        <p:spPr/>
        <p:txBody>
          <a:bodyPr>
            <a:normAutofit fontScale="77500" lnSpcReduction="20000"/>
          </a:bodyPr>
          <a:lstStyle/>
          <a:p>
            <a:pPr marL="457200" indent="-365125">
              <a:lnSpc>
                <a:spcPct val="150000"/>
              </a:lnSpc>
              <a:buFont typeface="+mj-lt"/>
              <a:buAutoNum type="arabicPeriod"/>
            </a:pPr>
            <a:r>
              <a:rPr lang="en-US" sz="2800" kern="0" dirty="0">
                <a:latin typeface="Berlin Sans FB" panose="020E0602020502020306" pitchFamily="34" charset="77"/>
              </a:rPr>
              <a:t>Introduction</a:t>
            </a:r>
          </a:p>
          <a:p>
            <a:pPr marL="457200" indent="-365125">
              <a:lnSpc>
                <a:spcPct val="150000"/>
              </a:lnSpc>
              <a:buFont typeface="+mj-lt"/>
              <a:buAutoNum type="arabicPeriod"/>
            </a:pPr>
            <a:r>
              <a:rPr lang="en-US" sz="2800" kern="0" dirty="0">
                <a:latin typeface="Berlin Sans FB" panose="020E0602020502020306" pitchFamily="34" charset="77"/>
                <a:cs typeface="MoolBoran" panose="020B0100010101010101" pitchFamily="34" charset="0"/>
              </a:rPr>
              <a:t>Reactor Design</a:t>
            </a:r>
          </a:p>
          <a:p>
            <a:pPr marL="457200" indent="-365125">
              <a:lnSpc>
                <a:spcPct val="150000"/>
              </a:lnSpc>
              <a:buFont typeface="+mj-lt"/>
              <a:buAutoNum type="arabicPeriod"/>
            </a:pPr>
            <a:r>
              <a:rPr lang="en-US" sz="2800" kern="0" dirty="0">
                <a:latin typeface="Berlin Sans FB" panose="020E0602020502020306" pitchFamily="34" charset="77"/>
                <a:cs typeface="MoolBoran" panose="020B0100010101010101" pitchFamily="34" charset="0"/>
              </a:rPr>
              <a:t>Calculation Methods</a:t>
            </a:r>
          </a:p>
          <a:p>
            <a:pPr marL="457200" indent="-365125">
              <a:lnSpc>
                <a:spcPct val="150000"/>
              </a:lnSpc>
              <a:buFont typeface="+mj-lt"/>
              <a:buAutoNum type="arabicPeriod"/>
            </a:pPr>
            <a:r>
              <a:rPr lang="en-US" sz="2800" kern="0" dirty="0">
                <a:latin typeface="Berlin Sans FB" panose="020E0602020502020306" pitchFamily="34" charset="77"/>
                <a:cs typeface="MoolBoran" panose="020B0100010101010101" pitchFamily="34" charset="0"/>
              </a:rPr>
              <a:t>Results and Discussion</a:t>
            </a:r>
          </a:p>
          <a:p>
            <a:pPr marL="714375" indent="-265113">
              <a:lnSpc>
                <a:spcPct val="120000"/>
              </a:lnSpc>
            </a:pPr>
            <a:r>
              <a:rPr lang="en-US" sz="2800" kern="0" dirty="0">
                <a:latin typeface="Berlin Sans FB" panose="020E0602020502020306" pitchFamily="34" charset="77"/>
                <a:cs typeface="MoolBoran" panose="020B0100010101010101" pitchFamily="34" charset="0"/>
              </a:rPr>
              <a:t>Validation of the Simulation</a:t>
            </a:r>
          </a:p>
          <a:p>
            <a:pPr marL="714375" indent="-265113">
              <a:lnSpc>
                <a:spcPct val="120000"/>
              </a:lnSpc>
            </a:pPr>
            <a:r>
              <a:rPr lang="en-US" sz="2800" kern="0" dirty="0">
                <a:latin typeface="Berlin Sans FB" panose="020E0602020502020306" pitchFamily="34" charset="77"/>
                <a:cs typeface="MoolBoran" panose="020B0100010101010101" pitchFamily="34" charset="0"/>
              </a:rPr>
              <a:t> Pebble Height Determination for Initial Criticality of PeLUIt-40 </a:t>
            </a:r>
          </a:p>
          <a:p>
            <a:pPr marL="714375" indent="-265113">
              <a:lnSpc>
                <a:spcPct val="120000"/>
              </a:lnSpc>
            </a:pPr>
            <a:r>
              <a:rPr lang="en-US" sz="2800" kern="0" dirty="0">
                <a:latin typeface="Berlin Sans FB" panose="020E0602020502020306" pitchFamily="34" charset="77"/>
                <a:cs typeface="MoolBoran" panose="020B0100010101010101" pitchFamily="34" charset="0"/>
              </a:rPr>
              <a:t>Calculation Analysis for B1 Case with Determined Pebble Height</a:t>
            </a:r>
          </a:p>
          <a:p>
            <a:pPr marL="714375" indent="-265113">
              <a:lnSpc>
                <a:spcPct val="120000"/>
              </a:lnSpc>
            </a:pPr>
            <a:r>
              <a:rPr lang="en-US" sz="2800" kern="0" dirty="0">
                <a:latin typeface="Berlin Sans FB" panose="020E0602020502020306" pitchFamily="34" charset="77"/>
                <a:cs typeface="MoolBoran" panose="020B0100010101010101" pitchFamily="34" charset="0"/>
              </a:rPr>
              <a:t>Calculation Analysis with the Variation of Temperature Levels (B2 Case)</a:t>
            </a:r>
          </a:p>
          <a:p>
            <a:pPr marL="606425" indent="-514350">
              <a:lnSpc>
                <a:spcPct val="150000"/>
              </a:lnSpc>
              <a:buFont typeface="+mj-lt"/>
              <a:buAutoNum type="arabicPeriod" startAt="5"/>
            </a:pPr>
            <a:r>
              <a:rPr lang="en-US" sz="2800" kern="0" dirty="0">
                <a:latin typeface="Berlin Sans FB" panose="020E0602020502020306" pitchFamily="34" charset="77"/>
                <a:cs typeface="MoolBoran" panose="020B0100010101010101" pitchFamily="34" charset="0"/>
              </a:rPr>
              <a:t>Conclusion</a:t>
            </a:r>
          </a:p>
        </p:txBody>
      </p:sp>
      <p:sp>
        <p:nvSpPr>
          <p:cNvPr id="3" name="Title 2">
            <a:extLst>
              <a:ext uri="{FF2B5EF4-FFF2-40B4-BE49-F238E27FC236}">
                <a16:creationId xmlns:a16="http://schemas.microsoft.com/office/drawing/2014/main" id="{A4D3D503-D2B1-C2EB-9D08-DB93082448D9}"/>
              </a:ext>
            </a:extLst>
          </p:cNvPr>
          <p:cNvSpPr>
            <a:spLocks noGrp="1"/>
          </p:cNvSpPr>
          <p:nvPr>
            <p:ph type="title"/>
          </p:nvPr>
        </p:nvSpPr>
        <p:spPr/>
        <p:txBody>
          <a:bodyPr/>
          <a:lstStyle/>
          <a:p>
            <a:r>
              <a:rPr lang="en-US" sz="4400" kern="0" dirty="0">
                <a:solidFill>
                  <a:schemeClr val="bg1"/>
                </a:solidFill>
                <a:latin typeface="Berlin Sans FB" panose="020E0602020502020306" pitchFamily="34" charset="77"/>
                <a:cs typeface="MoolBoran" panose="020B0100010101010101" pitchFamily="34" charset="0"/>
              </a:rPr>
              <a:t>OUTLINES</a:t>
            </a:r>
            <a:endParaRPr lang="en-US" dirty="0"/>
          </a:p>
        </p:txBody>
      </p:sp>
      <p:sp>
        <p:nvSpPr>
          <p:cNvPr id="4" name="Slide Number Placeholder 3">
            <a:extLst>
              <a:ext uri="{FF2B5EF4-FFF2-40B4-BE49-F238E27FC236}">
                <a16:creationId xmlns:a16="http://schemas.microsoft.com/office/drawing/2014/main" id="{FF967FFD-6D16-E83B-3F79-B8D7AB8C7857}"/>
              </a:ext>
            </a:extLst>
          </p:cNvPr>
          <p:cNvSpPr>
            <a:spLocks noGrp="1"/>
          </p:cNvSpPr>
          <p:nvPr>
            <p:ph type="sldNum" sz="quarter" idx="12"/>
          </p:nvPr>
        </p:nvSpPr>
        <p:spPr/>
        <p:txBody>
          <a:bodyPr/>
          <a:lstStyle/>
          <a:p>
            <a:fld id="{D73811D0-9594-4DB5-A4AA-7A4A397618D5}" type="slidenum">
              <a:rPr lang="en-GB" smtClean="0"/>
              <a:t>3</a:t>
            </a:fld>
            <a:endParaRPr lang="en-GB"/>
          </a:p>
        </p:txBody>
      </p:sp>
    </p:spTree>
    <p:extLst>
      <p:ext uri="{BB962C8B-B14F-4D97-AF65-F5344CB8AC3E}">
        <p14:creationId xmlns:p14="http://schemas.microsoft.com/office/powerpoint/2010/main" val="280343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06D4E62-BAB6-7A41-EC8E-F9C9F3D05FF8}"/>
              </a:ext>
            </a:extLst>
          </p:cNvPr>
          <p:cNvGraphicFramePr>
            <a:graphicFrameLocks noGrp="1"/>
          </p:cNvGraphicFramePr>
          <p:nvPr>
            <p:ph idx="1"/>
            <p:extLst>
              <p:ext uri="{D42A27DB-BD31-4B8C-83A1-F6EECF244321}">
                <p14:modId xmlns:p14="http://schemas.microsoft.com/office/powerpoint/2010/main" val="1608283239"/>
              </p:ext>
            </p:extLst>
          </p:nvPr>
        </p:nvGraphicFramePr>
        <p:xfrm>
          <a:off x="838200" y="1449388"/>
          <a:ext cx="10515600"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2078256-F07E-D50F-20A5-8C369FB9E9C2}"/>
              </a:ext>
            </a:extLst>
          </p:cNvPr>
          <p:cNvSpPr>
            <a:spLocks noGrp="1"/>
          </p:cNvSpPr>
          <p:nvPr>
            <p:ph type="title"/>
          </p:nvPr>
        </p:nvSpPr>
        <p:spPr/>
        <p:txBody>
          <a:bodyPr>
            <a:normAutofit/>
          </a:bodyPr>
          <a:lstStyle/>
          <a:p>
            <a:r>
              <a:rPr lang="en-US" sz="4400" kern="0" dirty="0">
                <a:latin typeface="Berlin Sans FB" panose="020E0602020502020306" pitchFamily="34" charset="77"/>
                <a:cs typeface="MoolBoran" panose="020B0100010101010101" pitchFamily="34" charset="0"/>
              </a:rPr>
              <a:t>INTRODUCTION</a:t>
            </a:r>
            <a:endParaRPr lang="en-US" dirty="0"/>
          </a:p>
        </p:txBody>
      </p:sp>
      <p:sp>
        <p:nvSpPr>
          <p:cNvPr id="6" name="Slide Number Placeholder 5">
            <a:extLst>
              <a:ext uri="{FF2B5EF4-FFF2-40B4-BE49-F238E27FC236}">
                <a16:creationId xmlns:a16="http://schemas.microsoft.com/office/drawing/2014/main" id="{59AB1B03-423D-C6C3-356C-D32F7543239B}"/>
              </a:ext>
            </a:extLst>
          </p:cNvPr>
          <p:cNvSpPr>
            <a:spLocks noGrp="1"/>
          </p:cNvSpPr>
          <p:nvPr>
            <p:ph type="sldNum" sz="quarter" idx="12"/>
          </p:nvPr>
        </p:nvSpPr>
        <p:spPr/>
        <p:txBody>
          <a:bodyPr/>
          <a:lstStyle/>
          <a:p>
            <a:fld id="{D73811D0-9594-4DB5-A4AA-7A4A397618D5}" type="slidenum">
              <a:rPr lang="en-GB" smtClean="0"/>
              <a:t>4</a:t>
            </a:fld>
            <a:endParaRPr lang="en-GB"/>
          </a:p>
        </p:txBody>
      </p:sp>
    </p:spTree>
    <p:extLst>
      <p:ext uri="{BB962C8B-B14F-4D97-AF65-F5344CB8AC3E}">
        <p14:creationId xmlns:p14="http://schemas.microsoft.com/office/powerpoint/2010/main" val="353504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B139E-5C02-8E2B-F063-66991EA64C48}"/>
              </a:ext>
            </a:extLst>
          </p:cNvPr>
          <p:cNvSpPr>
            <a:spLocks noGrp="1"/>
          </p:cNvSpPr>
          <p:nvPr>
            <p:ph type="title"/>
          </p:nvPr>
        </p:nvSpPr>
        <p:spPr/>
        <p:txBody>
          <a:bodyPr/>
          <a:lstStyle/>
          <a:p>
            <a:r>
              <a:rPr lang="en-US" dirty="0"/>
              <a:t>REACTOR DESIGN</a:t>
            </a:r>
          </a:p>
        </p:txBody>
      </p:sp>
      <p:pic>
        <p:nvPicPr>
          <p:cNvPr id="4" name="Picture 3">
            <a:extLst>
              <a:ext uri="{FF2B5EF4-FFF2-40B4-BE49-F238E27FC236}">
                <a16:creationId xmlns:a16="http://schemas.microsoft.com/office/drawing/2014/main" id="{2452A91E-913A-7897-C83C-E10DBD41C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218038"/>
            <a:ext cx="5732145" cy="5492750"/>
          </a:xfrm>
          <a:prstGeom prst="rect">
            <a:avLst/>
          </a:prstGeom>
        </p:spPr>
      </p:pic>
      <p:graphicFrame>
        <p:nvGraphicFramePr>
          <p:cNvPr id="7" name="Table 6">
            <a:extLst>
              <a:ext uri="{FF2B5EF4-FFF2-40B4-BE49-F238E27FC236}">
                <a16:creationId xmlns:a16="http://schemas.microsoft.com/office/drawing/2014/main" id="{ECB2E82D-93B9-A360-A5B4-15A9D2C45AB5}"/>
              </a:ext>
            </a:extLst>
          </p:cNvPr>
          <p:cNvGraphicFramePr>
            <a:graphicFrameLocks noGrp="1"/>
          </p:cNvGraphicFramePr>
          <p:nvPr>
            <p:extLst>
              <p:ext uri="{D42A27DB-BD31-4B8C-83A1-F6EECF244321}">
                <p14:modId xmlns:p14="http://schemas.microsoft.com/office/powerpoint/2010/main" val="3736801266"/>
              </p:ext>
            </p:extLst>
          </p:nvPr>
        </p:nvGraphicFramePr>
        <p:xfrm>
          <a:off x="363855" y="1305726"/>
          <a:ext cx="5188067" cy="5317375"/>
        </p:xfrm>
        <a:graphic>
          <a:graphicData uri="http://schemas.openxmlformats.org/drawingml/2006/table">
            <a:tbl>
              <a:tblPr bandRow="1">
                <a:tableStyleId>{5C22544A-7EE6-4342-B048-85BDC9FD1C3A}</a:tableStyleId>
              </a:tblPr>
              <a:tblGrid>
                <a:gridCol w="3050174">
                  <a:extLst>
                    <a:ext uri="{9D8B030D-6E8A-4147-A177-3AD203B41FA5}">
                      <a16:colId xmlns:a16="http://schemas.microsoft.com/office/drawing/2014/main" val="3905341962"/>
                    </a:ext>
                  </a:extLst>
                </a:gridCol>
                <a:gridCol w="2137893">
                  <a:extLst>
                    <a:ext uri="{9D8B030D-6E8A-4147-A177-3AD203B41FA5}">
                      <a16:colId xmlns:a16="http://schemas.microsoft.com/office/drawing/2014/main" val="3143171883"/>
                    </a:ext>
                  </a:extLst>
                </a:gridCol>
              </a:tblGrid>
              <a:tr h="381406">
                <a:tc>
                  <a:txBody>
                    <a:bodyPr/>
                    <a:lstStyle/>
                    <a:p>
                      <a:pPr marL="22225" algn="ctr"/>
                      <a:r>
                        <a:rPr lang="en-US" sz="1600" b="1" kern="700" dirty="0">
                          <a:effectLst/>
                        </a:rPr>
                        <a:t>PARAMETER</a:t>
                      </a:r>
                      <a:endParaRPr lang="en-ID" sz="1600" b="1"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600" b="1" kern="700" dirty="0">
                          <a:effectLst/>
                        </a:rPr>
                        <a:t>VALUE</a:t>
                      </a:r>
                      <a:endParaRPr lang="en-ID" sz="1600" b="1" kern="700" dirty="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2620226746"/>
                  </a:ext>
                </a:extLst>
              </a:tr>
              <a:tr h="232952">
                <a:tc>
                  <a:txBody>
                    <a:bodyPr/>
                    <a:lstStyle/>
                    <a:p>
                      <a:pPr marL="22225" algn="just"/>
                      <a:r>
                        <a:rPr lang="en-US" sz="1400" kern="700" dirty="0">
                          <a:effectLst/>
                        </a:rPr>
                        <a:t>Thermal output (</a:t>
                      </a:r>
                      <a:r>
                        <a:rPr lang="en-US" sz="1400" kern="700" dirty="0" err="1">
                          <a:effectLst/>
                        </a:rPr>
                        <a:t>MWt</a:t>
                      </a:r>
                      <a:r>
                        <a:rPr lang="en-US" sz="1400" kern="700" dirty="0">
                          <a:effectLst/>
                        </a:rPr>
                        <a:t>)</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dirty="0">
                          <a:effectLst/>
                        </a:rPr>
                        <a:t>40</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850847210"/>
                  </a:ext>
                </a:extLst>
              </a:tr>
              <a:tr h="232952">
                <a:tc>
                  <a:txBody>
                    <a:bodyPr/>
                    <a:lstStyle/>
                    <a:p>
                      <a:pPr marL="22225" algn="just"/>
                      <a:r>
                        <a:rPr lang="en-US" sz="1400" kern="700">
                          <a:effectLst/>
                        </a:rPr>
                        <a:t>Average core height (cm)</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197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2746988471"/>
                  </a:ext>
                </a:extLst>
              </a:tr>
              <a:tr h="247425">
                <a:tc>
                  <a:txBody>
                    <a:bodyPr/>
                    <a:lstStyle/>
                    <a:p>
                      <a:pPr marL="22225" algn="just"/>
                      <a:r>
                        <a:rPr lang="en-US" sz="1400" kern="700" dirty="0">
                          <a:effectLst/>
                        </a:rPr>
                        <a:t>Reactor core diameter (cm)</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180</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3968882132"/>
                  </a:ext>
                </a:extLst>
              </a:tr>
              <a:tr h="232952">
                <a:tc>
                  <a:txBody>
                    <a:bodyPr/>
                    <a:lstStyle/>
                    <a:p>
                      <a:pPr marL="22225" algn="just"/>
                      <a:r>
                        <a:rPr lang="en-US" sz="1400" kern="700">
                          <a:effectLst/>
                        </a:rPr>
                        <a:t>Top reflector thickness (cm)</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100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3057883921"/>
                  </a:ext>
                </a:extLst>
              </a:tr>
              <a:tr h="247425">
                <a:tc>
                  <a:txBody>
                    <a:bodyPr/>
                    <a:lstStyle/>
                    <a:p>
                      <a:pPr marL="22225" algn="just"/>
                      <a:r>
                        <a:rPr lang="en-US" sz="1400" kern="700">
                          <a:effectLst/>
                        </a:rPr>
                        <a:t>Side reflector thickness (cm)</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100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2978075731"/>
                  </a:ext>
                </a:extLst>
              </a:tr>
              <a:tr h="341320">
                <a:tc>
                  <a:txBody>
                    <a:bodyPr/>
                    <a:lstStyle/>
                    <a:p>
                      <a:pPr marL="22225" algn="just"/>
                      <a:r>
                        <a:rPr lang="en-US" sz="1400" kern="700" dirty="0">
                          <a:effectLst/>
                        </a:rPr>
                        <a:t>Bottom reflector thickness (cm)</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100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3274417830"/>
                  </a:ext>
                </a:extLst>
              </a:tr>
              <a:tr h="247425">
                <a:tc>
                  <a:txBody>
                    <a:bodyPr/>
                    <a:lstStyle/>
                    <a:p>
                      <a:pPr marL="22225" algn="just"/>
                      <a:r>
                        <a:rPr lang="en-US" sz="1400" kern="700" dirty="0">
                          <a:effectLst/>
                        </a:rPr>
                        <a:t>Void thickness (cm)</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40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1862248051"/>
                  </a:ext>
                </a:extLst>
              </a:tr>
              <a:tr h="422306">
                <a:tc>
                  <a:txBody>
                    <a:bodyPr/>
                    <a:lstStyle/>
                    <a:p>
                      <a:pPr marL="22225" algn="just"/>
                      <a:r>
                        <a:rPr lang="en-US" sz="1400" kern="700" dirty="0">
                          <a:effectLst/>
                        </a:rPr>
                        <a:t>Initial uranium loading (g/pebble)</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5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3672782123"/>
                  </a:ext>
                </a:extLst>
              </a:tr>
              <a:tr h="247425">
                <a:tc>
                  <a:txBody>
                    <a:bodyPr/>
                    <a:lstStyle/>
                    <a:p>
                      <a:pPr marL="22225" algn="just"/>
                      <a:r>
                        <a:rPr lang="en-US" sz="1400" kern="700">
                          <a:effectLst/>
                        </a:rPr>
                        <a:t>Uranium enrichment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dirty="0">
                          <a:effectLst/>
                        </a:rPr>
                        <a:t>17%</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919944603"/>
                  </a:ext>
                </a:extLst>
              </a:tr>
              <a:tr h="247425">
                <a:tc>
                  <a:txBody>
                    <a:bodyPr/>
                    <a:lstStyle/>
                    <a:p>
                      <a:pPr marL="22225" algn="just"/>
                      <a:r>
                        <a:rPr lang="en-US" sz="1400" kern="700">
                          <a:effectLst/>
                        </a:rPr>
                        <a:t>Diameter of pebble balls (cm)</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dirty="0">
                          <a:effectLst/>
                        </a:rPr>
                        <a:t>6 </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1946031595"/>
                  </a:ext>
                </a:extLst>
              </a:tr>
              <a:tr h="247425">
                <a:tc>
                  <a:txBody>
                    <a:bodyPr/>
                    <a:lstStyle/>
                    <a:p>
                      <a:pPr marL="22225" algn="just"/>
                      <a:r>
                        <a:rPr lang="de-DE" sz="1400" kern="700">
                          <a:effectLst/>
                        </a:rPr>
                        <a:t>Fuel kernel density (g/cm</a:t>
                      </a:r>
                      <a:r>
                        <a:rPr lang="de-DE" sz="1400" kern="700" baseline="30000">
                          <a:effectLst/>
                        </a:rPr>
                        <a:t>3</a:t>
                      </a:r>
                      <a:r>
                        <a:rPr lang="de-DE" sz="1400" kern="700">
                          <a:effectLst/>
                        </a:rPr>
                        <a:t>)</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dirty="0">
                          <a:effectLst/>
                        </a:rPr>
                        <a:t>10.4 </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850766983"/>
                  </a:ext>
                </a:extLst>
              </a:tr>
              <a:tr h="232952">
                <a:tc>
                  <a:txBody>
                    <a:bodyPr/>
                    <a:lstStyle/>
                    <a:p>
                      <a:pPr marL="22225" algn="just"/>
                      <a:r>
                        <a:rPr lang="en-US" sz="1400" kern="700" dirty="0">
                          <a:effectLst/>
                        </a:rPr>
                        <a:t>Fuel kernel diameter (µm)</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500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1181850914"/>
                  </a:ext>
                </a:extLst>
              </a:tr>
              <a:tr h="232952">
                <a:tc>
                  <a:txBody>
                    <a:bodyPr/>
                    <a:lstStyle/>
                    <a:p>
                      <a:pPr marL="22225" algn="just"/>
                      <a:r>
                        <a:rPr lang="en-US" sz="1400" kern="700">
                          <a:effectLst/>
                        </a:rPr>
                        <a:t>Refueling scheme</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OTTO</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1286122116"/>
                  </a:ext>
                </a:extLst>
              </a:tr>
              <a:tr h="422306">
                <a:tc>
                  <a:txBody>
                    <a:bodyPr/>
                    <a:lstStyle/>
                    <a:p>
                      <a:pPr marL="22225" algn="just"/>
                      <a:r>
                        <a:rPr lang="en-US" sz="1400" kern="700">
                          <a:effectLst/>
                        </a:rPr>
                        <a:t>Graphite reflector density (g/cm</a:t>
                      </a:r>
                      <a:r>
                        <a:rPr lang="en-US" sz="1400" kern="700" baseline="30000">
                          <a:effectLst/>
                        </a:rPr>
                        <a:t>3</a:t>
                      </a:r>
                      <a:r>
                        <a:rPr lang="en-US" sz="1400" kern="700">
                          <a:effectLst/>
                        </a:rPr>
                        <a:t>)</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1.75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1326594006"/>
                  </a:ext>
                </a:extLst>
              </a:tr>
              <a:tr h="511982">
                <a:tc>
                  <a:txBody>
                    <a:bodyPr/>
                    <a:lstStyle/>
                    <a:p>
                      <a:pPr marL="22225" algn="just"/>
                      <a:r>
                        <a:rPr lang="en-US" sz="1400" kern="700" dirty="0">
                          <a:effectLst/>
                        </a:rPr>
                        <a:t>TRISO layers</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dirty="0">
                          <a:effectLst/>
                        </a:rPr>
                        <a:t>buffer/I-</a:t>
                      </a:r>
                      <a:r>
                        <a:rPr lang="en-US" sz="1400" kern="700" dirty="0" err="1">
                          <a:effectLst/>
                        </a:rPr>
                        <a:t>PyC</a:t>
                      </a:r>
                      <a:r>
                        <a:rPr lang="en-US" sz="1400" kern="700" dirty="0">
                          <a:effectLst/>
                        </a:rPr>
                        <a:t>/</a:t>
                      </a:r>
                      <a:r>
                        <a:rPr lang="en-US" sz="1400" kern="700" dirty="0" err="1">
                          <a:effectLst/>
                        </a:rPr>
                        <a:t>SiC</a:t>
                      </a:r>
                      <a:r>
                        <a:rPr lang="en-US" sz="1400" kern="700" dirty="0">
                          <a:effectLst/>
                        </a:rPr>
                        <a:t>/O-</a:t>
                      </a:r>
                      <a:r>
                        <a:rPr lang="en-US" sz="1400" kern="700" dirty="0" err="1">
                          <a:effectLst/>
                        </a:rPr>
                        <a:t>PyC</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2531451071"/>
                  </a:ext>
                </a:extLst>
              </a:tr>
              <a:tr h="247425">
                <a:tc>
                  <a:txBody>
                    <a:bodyPr/>
                    <a:lstStyle/>
                    <a:p>
                      <a:pPr marL="22225" algn="just"/>
                      <a:r>
                        <a:rPr lang="en-US" sz="1400" kern="700" dirty="0">
                          <a:effectLst/>
                        </a:rPr>
                        <a:t>   Thickness (µm)</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a:effectLst/>
                        </a:rPr>
                        <a:t>90/40/35/40 </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859191858"/>
                  </a:ext>
                </a:extLst>
              </a:tr>
              <a:tr h="341320">
                <a:tc>
                  <a:txBody>
                    <a:bodyPr/>
                    <a:lstStyle/>
                    <a:p>
                      <a:pPr marL="22225" algn="just"/>
                      <a:r>
                        <a:rPr lang="en-US" sz="1400" kern="700">
                          <a:effectLst/>
                        </a:rPr>
                        <a:t>   Density (g/cm</a:t>
                      </a:r>
                      <a:r>
                        <a:rPr lang="en-US" sz="1400" kern="700" baseline="30000">
                          <a:effectLst/>
                        </a:rPr>
                        <a:t>3</a:t>
                      </a:r>
                      <a:r>
                        <a:rPr lang="en-US" sz="1400" kern="700">
                          <a:effectLst/>
                        </a:rPr>
                        <a:t>)</a:t>
                      </a:r>
                      <a:endParaRPr lang="en-ID" sz="1400" kern="700">
                        <a:effectLst/>
                        <a:latin typeface="Times New Roman" panose="02020603050405020304" pitchFamily="18" charset="0"/>
                        <a:ea typeface="Times New Roman" panose="02020603050405020304" pitchFamily="18" charset="0"/>
                      </a:endParaRPr>
                    </a:p>
                  </a:txBody>
                  <a:tcPr marL="66470" marR="66470" marT="0" marB="0" anchor="ctr"/>
                </a:tc>
                <a:tc>
                  <a:txBody>
                    <a:bodyPr/>
                    <a:lstStyle/>
                    <a:p>
                      <a:pPr marL="25400" algn="ctr"/>
                      <a:r>
                        <a:rPr lang="en-US" sz="1400" kern="700" dirty="0">
                          <a:effectLst/>
                        </a:rPr>
                        <a:t>1.05/1.9/3.18/1.9 </a:t>
                      </a:r>
                      <a:endParaRPr lang="en-ID" sz="1400" kern="700" dirty="0">
                        <a:effectLst/>
                        <a:latin typeface="Times New Roman" panose="02020603050405020304" pitchFamily="18" charset="0"/>
                        <a:ea typeface="Times New Roman" panose="02020603050405020304" pitchFamily="18" charset="0"/>
                      </a:endParaRPr>
                    </a:p>
                  </a:txBody>
                  <a:tcPr marL="66470" marR="66470" marT="0" marB="0" anchor="ctr"/>
                </a:tc>
                <a:extLst>
                  <a:ext uri="{0D108BD9-81ED-4DB2-BD59-A6C34878D82A}">
                    <a16:rowId xmlns:a16="http://schemas.microsoft.com/office/drawing/2014/main" val="2039213976"/>
                  </a:ext>
                </a:extLst>
              </a:tr>
            </a:tbl>
          </a:graphicData>
        </a:graphic>
      </p:graphicFrame>
      <p:sp>
        <p:nvSpPr>
          <p:cNvPr id="8" name="Slide Number Placeholder 7">
            <a:extLst>
              <a:ext uri="{FF2B5EF4-FFF2-40B4-BE49-F238E27FC236}">
                <a16:creationId xmlns:a16="http://schemas.microsoft.com/office/drawing/2014/main" id="{788EC00C-EB95-6394-6840-186DD1F55315}"/>
              </a:ext>
            </a:extLst>
          </p:cNvPr>
          <p:cNvSpPr>
            <a:spLocks noGrp="1"/>
          </p:cNvSpPr>
          <p:nvPr>
            <p:ph type="sldNum" sz="quarter" idx="12"/>
          </p:nvPr>
        </p:nvSpPr>
        <p:spPr/>
        <p:txBody>
          <a:bodyPr/>
          <a:lstStyle/>
          <a:p>
            <a:fld id="{D73811D0-9594-4DB5-A4AA-7A4A397618D5}" type="slidenum">
              <a:rPr lang="en-GB" smtClean="0"/>
              <a:t>5</a:t>
            </a:fld>
            <a:endParaRPr lang="en-GB"/>
          </a:p>
        </p:txBody>
      </p:sp>
    </p:spTree>
    <p:extLst>
      <p:ext uri="{BB962C8B-B14F-4D97-AF65-F5344CB8AC3E}">
        <p14:creationId xmlns:p14="http://schemas.microsoft.com/office/powerpoint/2010/main" val="13831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758F1DF2-8E41-E02A-AB55-47FD8E178EE2}"/>
              </a:ext>
            </a:extLst>
          </p:cNvPr>
          <p:cNvSpPr/>
          <p:nvPr/>
        </p:nvSpPr>
        <p:spPr>
          <a:xfrm>
            <a:off x="699718" y="5433020"/>
            <a:ext cx="6857532" cy="105985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70D2EB5C-B4FB-C126-E301-38509FA8473D}"/>
              </a:ext>
            </a:extLst>
          </p:cNvPr>
          <p:cNvSpPr>
            <a:spLocks noGrp="1"/>
          </p:cNvSpPr>
          <p:nvPr>
            <p:ph idx="1"/>
          </p:nvPr>
        </p:nvSpPr>
        <p:spPr>
          <a:xfrm>
            <a:off x="7559899" y="1442983"/>
            <a:ext cx="4237149" cy="5049892"/>
          </a:xfrm>
        </p:spPr>
        <p:txBody>
          <a:bodyPr>
            <a:noAutofit/>
          </a:bodyPr>
          <a:lstStyle/>
          <a:p>
            <a:pPr>
              <a:buFont typeface="Arial" panose="020B0604020202020204" pitchFamily="34" charset="0"/>
              <a:buChar char="•"/>
            </a:pPr>
            <a:r>
              <a:rPr lang="en-ID" sz="1800" b="1" dirty="0">
                <a:latin typeface="+mn-lt"/>
              </a:rPr>
              <a:t>HTR Code Package (HCP)</a:t>
            </a:r>
            <a:r>
              <a:rPr lang="en-ID" sz="1800" dirty="0">
                <a:latin typeface="+mn-lt"/>
              </a:rPr>
              <a:t>: A comprehensive system designed for simulating HTGRs, focusing on design, safety, and operation.</a:t>
            </a:r>
          </a:p>
          <a:p>
            <a:pPr>
              <a:buFont typeface="Arial" panose="020B0604020202020204" pitchFamily="34" charset="0"/>
              <a:buChar char="•"/>
            </a:pPr>
            <a:r>
              <a:rPr lang="en-ID" sz="1800" b="1" dirty="0">
                <a:latin typeface="+mn-lt"/>
              </a:rPr>
              <a:t>Key Modules:</a:t>
            </a:r>
          </a:p>
          <a:p>
            <a:pPr marL="488950" lvl="1" indent="-211138">
              <a:buFont typeface="Arial" panose="020B0604020202020204" pitchFamily="34" charset="0"/>
              <a:buChar char="•"/>
            </a:pPr>
            <a:r>
              <a:rPr lang="en-ID" sz="1800" b="1" dirty="0">
                <a:latin typeface="+mn-lt"/>
              </a:rPr>
              <a:t>TRISHA</a:t>
            </a:r>
            <a:r>
              <a:rPr lang="en-ID" sz="1800" dirty="0">
                <a:latin typeface="+mn-lt"/>
              </a:rPr>
              <a:t>: Neutron spectrum calculations for power distribution.</a:t>
            </a:r>
          </a:p>
          <a:p>
            <a:pPr marL="488950" lvl="1" indent="-211138">
              <a:buFont typeface="Arial" panose="020B0604020202020204" pitchFamily="34" charset="0"/>
              <a:buChar char="•"/>
            </a:pPr>
            <a:r>
              <a:rPr lang="en-ID" sz="1800" b="1" dirty="0">
                <a:latin typeface="+mn-lt"/>
              </a:rPr>
              <a:t>Fluid Dynamics</a:t>
            </a:r>
            <a:r>
              <a:rPr lang="en-ID" sz="1800" dirty="0">
                <a:latin typeface="+mn-lt"/>
              </a:rPr>
              <a:t>: Simulates coolant gas flow and heat transfer.</a:t>
            </a:r>
          </a:p>
          <a:p>
            <a:pPr marL="488950" lvl="1" indent="-211138">
              <a:buFont typeface="Arial" panose="020B0604020202020204" pitchFamily="34" charset="0"/>
              <a:buChar char="•"/>
            </a:pPr>
            <a:r>
              <a:rPr lang="en-ID" sz="1800" b="1" dirty="0">
                <a:latin typeface="+mn-lt"/>
              </a:rPr>
              <a:t>SHUFLE</a:t>
            </a:r>
            <a:r>
              <a:rPr lang="en-ID" sz="1800" dirty="0">
                <a:latin typeface="+mn-lt"/>
              </a:rPr>
              <a:t>: Fuel management, simulating fuel movement in the core.</a:t>
            </a:r>
          </a:p>
          <a:p>
            <a:pPr marL="488950" lvl="1" indent="-211138">
              <a:buFont typeface="Arial" panose="020B0604020202020204" pitchFamily="34" charset="0"/>
              <a:buChar char="•"/>
            </a:pPr>
            <a:r>
              <a:rPr lang="en-ID" sz="1800" b="1" dirty="0">
                <a:latin typeface="+mn-lt"/>
              </a:rPr>
              <a:t>STAR</a:t>
            </a:r>
            <a:r>
              <a:rPr lang="en-ID" sz="1800" dirty="0">
                <a:latin typeface="+mn-lt"/>
              </a:rPr>
              <a:t>: Dust production and transport for environmental impact.</a:t>
            </a:r>
          </a:p>
          <a:p>
            <a:pPr marL="488950" lvl="1" indent="-211138">
              <a:buFont typeface="Arial" panose="020B0604020202020204" pitchFamily="34" charset="0"/>
              <a:buChar char="•"/>
            </a:pPr>
            <a:r>
              <a:rPr lang="en-ID" sz="1800" b="1" dirty="0">
                <a:latin typeface="+mn-lt"/>
              </a:rPr>
              <a:t>STACY</a:t>
            </a:r>
            <a:r>
              <a:rPr lang="en-ID" sz="1800" dirty="0">
                <a:latin typeface="+mn-lt"/>
              </a:rPr>
              <a:t>: Fission product release, key for safety.</a:t>
            </a:r>
          </a:p>
          <a:p>
            <a:pPr marL="488950" lvl="1" indent="-211138">
              <a:buFont typeface="Arial" panose="020B0604020202020204" pitchFamily="34" charset="0"/>
              <a:buChar char="•"/>
            </a:pPr>
            <a:r>
              <a:rPr lang="en-ID" sz="1800" b="1" dirty="0">
                <a:latin typeface="+mn-lt"/>
              </a:rPr>
              <a:t>TNT</a:t>
            </a:r>
            <a:r>
              <a:rPr lang="en-ID" sz="1800" dirty="0">
                <a:latin typeface="+mn-lt"/>
              </a:rPr>
              <a:t>: Burn-up calculations for fuel depletion.</a:t>
            </a:r>
          </a:p>
        </p:txBody>
      </p:sp>
      <p:sp>
        <p:nvSpPr>
          <p:cNvPr id="3" name="Title 2">
            <a:extLst>
              <a:ext uri="{FF2B5EF4-FFF2-40B4-BE49-F238E27FC236}">
                <a16:creationId xmlns:a16="http://schemas.microsoft.com/office/drawing/2014/main" id="{B02D67B3-137A-2B23-E47C-A251FCAF88A0}"/>
              </a:ext>
            </a:extLst>
          </p:cNvPr>
          <p:cNvSpPr>
            <a:spLocks noGrp="1"/>
          </p:cNvSpPr>
          <p:nvPr>
            <p:ph type="title"/>
          </p:nvPr>
        </p:nvSpPr>
        <p:spPr/>
        <p:txBody>
          <a:bodyPr/>
          <a:lstStyle/>
          <a:p>
            <a:r>
              <a:rPr lang="en-US" dirty="0"/>
              <a:t>CALCULATION METHODS</a:t>
            </a:r>
          </a:p>
        </p:txBody>
      </p:sp>
      <p:pic>
        <p:nvPicPr>
          <p:cNvPr id="5" name="image1.png">
            <a:extLst>
              <a:ext uri="{FF2B5EF4-FFF2-40B4-BE49-F238E27FC236}">
                <a16:creationId xmlns:a16="http://schemas.microsoft.com/office/drawing/2014/main" id="{BDBB73B3-96CC-B60A-A875-5AB50AD1F37F}"/>
              </a:ext>
            </a:extLst>
          </p:cNvPr>
          <p:cNvPicPr>
            <a:picLocks noChangeAspect="1"/>
          </p:cNvPicPr>
          <p:nvPr/>
        </p:nvPicPr>
        <p:blipFill>
          <a:blip r:embed="rId2"/>
          <a:srcRect/>
          <a:stretch>
            <a:fillRect/>
          </a:stretch>
        </p:blipFill>
        <p:spPr>
          <a:xfrm>
            <a:off x="161678" y="1442982"/>
            <a:ext cx="7638973" cy="3301295"/>
          </a:xfrm>
          <a:prstGeom prst="rect">
            <a:avLst/>
          </a:prstGeom>
          <a:ln/>
        </p:spPr>
      </p:pic>
      <p:sp>
        <p:nvSpPr>
          <p:cNvPr id="7" name="TextBox 6">
            <a:extLst>
              <a:ext uri="{FF2B5EF4-FFF2-40B4-BE49-F238E27FC236}">
                <a16:creationId xmlns:a16="http://schemas.microsoft.com/office/drawing/2014/main" id="{226E5B05-9466-7B0D-9167-0645C9CA8C50}"/>
              </a:ext>
            </a:extLst>
          </p:cNvPr>
          <p:cNvSpPr txBox="1"/>
          <p:nvPr/>
        </p:nvSpPr>
        <p:spPr>
          <a:xfrm>
            <a:off x="933164" y="4776740"/>
            <a:ext cx="6096000" cy="307777"/>
          </a:xfrm>
          <a:prstGeom prst="rect">
            <a:avLst/>
          </a:prstGeom>
          <a:noFill/>
        </p:spPr>
        <p:txBody>
          <a:bodyPr wrap="square">
            <a:spAutoFit/>
          </a:bodyPr>
          <a:lstStyle/>
          <a:p>
            <a:pPr algn="ctr" hangingPunct="0"/>
            <a:r>
              <a:rPr lang="en-GB"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Architecture of the HTR Code Package (HCP)</a:t>
            </a:r>
            <a:endParaRPr lang="en-ID"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Slide Number Placeholder 7">
            <a:extLst>
              <a:ext uri="{FF2B5EF4-FFF2-40B4-BE49-F238E27FC236}">
                <a16:creationId xmlns:a16="http://schemas.microsoft.com/office/drawing/2014/main" id="{61740E0E-AD7F-4FD1-F534-9E8514BC6281}"/>
              </a:ext>
            </a:extLst>
          </p:cNvPr>
          <p:cNvSpPr>
            <a:spLocks noGrp="1"/>
          </p:cNvSpPr>
          <p:nvPr>
            <p:ph type="sldNum" sz="quarter" idx="12"/>
          </p:nvPr>
        </p:nvSpPr>
        <p:spPr/>
        <p:txBody>
          <a:bodyPr/>
          <a:lstStyle/>
          <a:p>
            <a:fld id="{D73811D0-9594-4DB5-A4AA-7A4A397618D5}" type="slidenum">
              <a:rPr lang="en-GB" smtClean="0"/>
              <a:t>6</a:t>
            </a:fld>
            <a:endParaRPr lang="en-GB"/>
          </a:p>
        </p:txBody>
      </p:sp>
      <p:sp>
        <p:nvSpPr>
          <p:cNvPr id="10" name="TextBox 9">
            <a:extLst>
              <a:ext uri="{FF2B5EF4-FFF2-40B4-BE49-F238E27FC236}">
                <a16:creationId xmlns:a16="http://schemas.microsoft.com/office/drawing/2014/main" id="{7FB8339B-A6E2-72E7-A410-B9122D08F8FC}"/>
              </a:ext>
            </a:extLst>
          </p:cNvPr>
          <p:cNvSpPr txBox="1"/>
          <p:nvPr/>
        </p:nvSpPr>
        <p:spPr>
          <a:xfrm>
            <a:off x="702365" y="5433020"/>
            <a:ext cx="6857533" cy="923330"/>
          </a:xfrm>
          <a:prstGeom prst="rect">
            <a:avLst/>
          </a:prstGeom>
          <a:noFill/>
        </p:spPr>
        <p:txBody>
          <a:bodyPr wrap="square">
            <a:spAutoFit/>
          </a:bodyPr>
          <a:lstStyle/>
          <a:p>
            <a:pPr>
              <a:buFont typeface="Arial" panose="020B0604020202020204" pitchFamily="34" charset="0"/>
              <a:buChar char="•"/>
            </a:pPr>
            <a:r>
              <a:rPr lang="en-ID" sz="1800" b="1" dirty="0"/>
              <a:t> Simulation in PeLUIt-40: </a:t>
            </a:r>
          </a:p>
          <a:p>
            <a:r>
              <a:rPr lang="en-ID" b="1" dirty="0"/>
              <a:t>  </a:t>
            </a:r>
            <a:r>
              <a:rPr lang="en-ID" sz="1800" dirty="0"/>
              <a:t>Utilized </a:t>
            </a:r>
            <a:r>
              <a:rPr lang="en-ID" sz="1800" b="1" dirty="0">
                <a:solidFill>
                  <a:srgbClr val="C00000"/>
                </a:solidFill>
              </a:rPr>
              <a:t>TRISHA, TNT, and SHUFLE </a:t>
            </a:r>
            <a:r>
              <a:rPr lang="en-ID" sz="1800" dirty="0"/>
              <a:t>modules to simulate initial criticality</a:t>
            </a:r>
          </a:p>
          <a:p>
            <a:r>
              <a:rPr lang="en-ID" sz="1800" dirty="0"/>
              <a:t>  and assess reactor performance.</a:t>
            </a:r>
          </a:p>
        </p:txBody>
      </p:sp>
    </p:spTree>
    <p:extLst>
      <p:ext uri="{BB962C8B-B14F-4D97-AF65-F5344CB8AC3E}">
        <p14:creationId xmlns:p14="http://schemas.microsoft.com/office/powerpoint/2010/main" val="42344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61FEC4A-2DBB-348D-033D-40845D1A46FD}"/>
              </a:ext>
            </a:extLst>
          </p:cNvPr>
          <p:cNvGraphicFramePr>
            <a:graphicFrameLocks noGrp="1"/>
          </p:cNvGraphicFramePr>
          <p:nvPr>
            <p:ph idx="1"/>
            <p:extLst>
              <p:ext uri="{D42A27DB-BD31-4B8C-83A1-F6EECF244321}">
                <p14:modId xmlns:p14="http://schemas.microsoft.com/office/powerpoint/2010/main" val="2060113138"/>
              </p:ext>
            </p:extLst>
          </p:nvPr>
        </p:nvGraphicFramePr>
        <p:xfrm>
          <a:off x="1876021" y="1655886"/>
          <a:ext cx="7173996" cy="1647824"/>
        </p:xfrm>
        <a:graphic>
          <a:graphicData uri="http://schemas.openxmlformats.org/drawingml/2006/table">
            <a:tbl>
              <a:tblPr firstRow="1" firstCol="1" bandRow="1">
                <a:tableStyleId>{5C22544A-7EE6-4342-B048-85BDC9FD1C3A}</a:tableStyleId>
              </a:tblPr>
              <a:tblGrid>
                <a:gridCol w="4443676">
                  <a:extLst>
                    <a:ext uri="{9D8B030D-6E8A-4147-A177-3AD203B41FA5}">
                      <a16:colId xmlns:a16="http://schemas.microsoft.com/office/drawing/2014/main" val="3394683834"/>
                    </a:ext>
                  </a:extLst>
                </a:gridCol>
                <a:gridCol w="1506363">
                  <a:extLst>
                    <a:ext uri="{9D8B030D-6E8A-4147-A177-3AD203B41FA5}">
                      <a16:colId xmlns:a16="http://schemas.microsoft.com/office/drawing/2014/main" val="340406627"/>
                    </a:ext>
                  </a:extLst>
                </a:gridCol>
                <a:gridCol w="1223957">
                  <a:extLst>
                    <a:ext uri="{9D8B030D-6E8A-4147-A177-3AD203B41FA5}">
                      <a16:colId xmlns:a16="http://schemas.microsoft.com/office/drawing/2014/main" val="2138368590"/>
                    </a:ext>
                  </a:extLst>
                </a:gridCol>
              </a:tblGrid>
              <a:tr h="395936">
                <a:tc>
                  <a:txBody>
                    <a:bodyPr/>
                    <a:lstStyle/>
                    <a:p>
                      <a:pPr algn="ctr" hangingPunct="0">
                        <a:lnSpc>
                          <a:spcPct val="115000"/>
                        </a:lnSpc>
                      </a:pPr>
                      <a:r>
                        <a:rPr lang="en-GB" sz="1800" dirty="0">
                          <a:effectLst/>
                        </a:rPr>
                        <a:t>B1 Case</a:t>
                      </a:r>
                      <a:endParaRPr lang="en-ID"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dirty="0">
                          <a:effectLst/>
                        </a:rPr>
                        <a:t>Original</a:t>
                      </a:r>
                      <a:endParaRPr lang="en-ID"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dirty="0">
                          <a:effectLst/>
                        </a:rPr>
                        <a:t>Deviated</a:t>
                      </a:r>
                      <a:endParaRPr lang="en-ID"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42147475"/>
                  </a:ext>
                </a:extLst>
              </a:tr>
              <a:tr h="492395">
                <a:tc>
                  <a:txBody>
                    <a:bodyPr/>
                    <a:lstStyle/>
                    <a:p>
                      <a:pPr algn="l" hangingPunct="0">
                        <a:lnSpc>
                          <a:spcPct val="115000"/>
                        </a:lnSpc>
                      </a:pPr>
                      <a:r>
                        <a:rPr lang="en-GB" sz="1600" dirty="0">
                          <a:effectLst/>
                        </a:rPr>
                        <a:t>Density of dummy pebbles</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600" dirty="0">
                          <a:effectLst/>
                        </a:rPr>
                        <a:t>1.73 g/cm</a:t>
                      </a:r>
                      <a:r>
                        <a:rPr lang="en-GB" sz="1600" baseline="30000" dirty="0">
                          <a:effectLst/>
                        </a:rPr>
                        <a:t>3</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600" dirty="0">
                          <a:effectLst/>
                        </a:rPr>
                        <a:t>1.84 g/cm</a:t>
                      </a:r>
                      <a:r>
                        <a:rPr lang="en-GB" sz="1600" baseline="30000" dirty="0">
                          <a:effectLst/>
                        </a:rPr>
                        <a:t>3</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34542718"/>
                  </a:ext>
                </a:extLst>
              </a:tr>
              <a:tr h="437684">
                <a:tc>
                  <a:txBody>
                    <a:bodyPr/>
                    <a:lstStyle/>
                    <a:p>
                      <a:pPr algn="l" hangingPunct="0">
                        <a:lnSpc>
                          <a:spcPct val="115000"/>
                        </a:lnSpc>
                      </a:pPr>
                      <a:r>
                        <a:rPr lang="en-GB" sz="1600" dirty="0">
                          <a:effectLst/>
                        </a:rPr>
                        <a:t>Boron equivalent of impurities in dummy pebble</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600">
                          <a:effectLst/>
                        </a:rPr>
                        <a:t>1.3 ppm</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600">
                          <a:effectLst/>
                        </a:rPr>
                        <a:t>0.125 ppm</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80989347"/>
                  </a:ext>
                </a:extLst>
              </a:tr>
              <a:tr h="321809">
                <a:tc>
                  <a:txBody>
                    <a:bodyPr/>
                    <a:lstStyle/>
                    <a:p>
                      <a:pPr algn="l" hangingPunct="0">
                        <a:lnSpc>
                          <a:spcPct val="115000"/>
                        </a:lnSpc>
                      </a:pPr>
                      <a:r>
                        <a:rPr lang="en-GB" sz="1600" dirty="0">
                          <a:effectLst/>
                        </a:rPr>
                        <a:t>Core atmosphere at initial criticality</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600">
                          <a:effectLst/>
                        </a:rPr>
                        <a:t>Helium</a:t>
                      </a:r>
                      <a:endParaRPr lang="en-ID"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600" dirty="0">
                          <a:effectLst/>
                        </a:rPr>
                        <a:t>Air</a:t>
                      </a:r>
                      <a:endParaRPr lang="en-ID"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26159849"/>
                  </a:ext>
                </a:extLst>
              </a:tr>
            </a:tbl>
          </a:graphicData>
        </a:graphic>
      </p:graphicFrame>
      <p:sp>
        <p:nvSpPr>
          <p:cNvPr id="3" name="Title 2">
            <a:extLst>
              <a:ext uri="{FF2B5EF4-FFF2-40B4-BE49-F238E27FC236}">
                <a16:creationId xmlns:a16="http://schemas.microsoft.com/office/drawing/2014/main" id="{AE5E3899-968F-6B8F-D622-973F657514FB}"/>
              </a:ext>
            </a:extLst>
          </p:cNvPr>
          <p:cNvSpPr>
            <a:spLocks noGrp="1"/>
          </p:cNvSpPr>
          <p:nvPr>
            <p:ph type="title"/>
          </p:nvPr>
        </p:nvSpPr>
        <p:spPr/>
        <p:txBody>
          <a:bodyPr/>
          <a:lstStyle/>
          <a:p>
            <a:r>
              <a:rPr lang="en-US" dirty="0"/>
              <a:t>CALCULATION METHODS</a:t>
            </a:r>
          </a:p>
        </p:txBody>
      </p:sp>
      <p:sp>
        <p:nvSpPr>
          <p:cNvPr id="6" name="TextBox 5">
            <a:extLst>
              <a:ext uri="{FF2B5EF4-FFF2-40B4-BE49-F238E27FC236}">
                <a16:creationId xmlns:a16="http://schemas.microsoft.com/office/drawing/2014/main" id="{2F8A4591-0516-2F74-AB48-EAC8436BDFE0}"/>
              </a:ext>
            </a:extLst>
          </p:cNvPr>
          <p:cNvSpPr txBox="1"/>
          <p:nvPr/>
        </p:nvSpPr>
        <p:spPr>
          <a:xfrm>
            <a:off x="3920961" y="1318185"/>
            <a:ext cx="4350075" cy="307777"/>
          </a:xfrm>
          <a:prstGeom prst="rect">
            <a:avLst/>
          </a:prstGeom>
          <a:noFill/>
        </p:spPr>
        <p:txBody>
          <a:bodyPr wrap="square">
            <a:spAutoFit/>
          </a:bodyPr>
          <a:lstStyle/>
          <a:p>
            <a:pPr algn="ctr"/>
            <a:r>
              <a:rPr lang="en-GB"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The Scenario Involved in </a:t>
            </a:r>
            <a:r>
              <a:rPr lang="en-US"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the Calculation</a:t>
            </a:r>
            <a:endParaRPr lang="en-US" sz="1400"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A7B877-E4B0-79BF-7F56-C5DB207FE272}"/>
              </a:ext>
            </a:extLst>
          </p:cNvPr>
          <p:cNvSpPr txBox="1"/>
          <p:nvPr/>
        </p:nvSpPr>
        <p:spPr>
          <a:xfrm>
            <a:off x="496956" y="3673042"/>
            <a:ext cx="11198087" cy="2554545"/>
          </a:xfrm>
          <a:prstGeom prst="rect">
            <a:avLst/>
          </a:prstGeom>
          <a:noFill/>
        </p:spPr>
        <p:txBody>
          <a:bodyPr wrap="square">
            <a:spAutoFit/>
          </a:bodyPr>
          <a:lstStyle/>
          <a:p>
            <a:pPr marL="285750" indent="-285750">
              <a:buFont typeface="Arial" panose="020B0604020202020204" pitchFamily="34" charset="0"/>
              <a:buChar char="•"/>
            </a:pPr>
            <a:r>
              <a:rPr lang="en-ID" b="1" dirty="0"/>
              <a:t>PeLUIt-40 Validation</a:t>
            </a:r>
            <a:r>
              <a:rPr lang="en-ID" dirty="0"/>
              <a:t>: Power variation from 10 MW to 40 MW, with k-eff compared across different loading heights.</a:t>
            </a:r>
          </a:p>
          <a:p>
            <a:pPr marL="285750" indent="-285750">
              <a:buFont typeface="Arial" panose="020B0604020202020204" pitchFamily="34" charset="0"/>
              <a:buChar char="•"/>
            </a:pPr>
            <a:r>
              <a:rPr lang="en-ID" dirty="0"/>
              <a:t>Performed using 40 MW power for k-eff calculation.</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b="1" dirty="0"/>
              <a:t>Core Changes</a:t>
            </a:r>
            <a:r>
              <a:rPr lang="en-ID" dirty="0"/>
              <a:t>:</a:t>
            </a:r>
          </a:p>
          <a:p>
            <a:r>
              <a:rPr lang="en-ID" dirty="0"/>
              <a:t>     - Graphite pebbles used instead of defined dummy pebbles (higher density: 1.84 g/cm³ vs. 1.73 g/cm³).</a:t>
            </a:r>
          </a:p>
          <a:p>
            <a:r>
              <a:rPr lang="en-ID" dirty="0"/>
              <a:t>     - Impurities in boron content lower than defined (0.125 ppm vs. 1.3 ppm).</a:t>
            </a:r>
          </a:p>
          <a:p>
            <a:r>
              <a:rPr lang="en-ID" dirty="0"/>
              <a:t>     - First criticality calculated in ambient air rather than helium.</a:t>
            </a:r>
          </a:p>
          <a:p>
            <a:endParaRPr lang="en-ID" sz="800" dirty="0"/>
          </a:p>
          <a:p>
            <a:pPr marL="285750" indent="-285750">
              <a:buFont typeface="Arial" panose="020B0604020202020204" pitchFamily="34" charset="0"/>
              <a:buChar char="•"/>
            </a:pPr>
            <a:r>
              <a:rPr lang="en-ID" b="1" dirty="0"/>
              <a:t>Temperature Coefficient Simulation (B2 Cases)</a:t>
            </a:r>
            <a:r>
              <a:rPr lang="en-ID" dirty="0"/>
              <a:t>: k-eff calculated under helium and air atmospheres at 20°C, 120°C, and 250°C without control rods.</a:t>
            </a:r>
            <a:endParaRPr lang="en-US" dirty="0"/>
          </a:p>
        </p:txBody>
      </p:sp>
      <p:sp>
        <p:nvSpPr>
          <p:cNvPr id="9" name="Slide Number Placeholder 8">
            <a:extLst>
              <a:ext uri="{FF2B5EF4-FFF2-40B4-BE49-F238E27FC236}">
                <a16:creationId xmlns:a16="http://schemas.microsoft.com/office/drawing/2014/main" id="{9D19BEC9-0BC7-83FB-606A-81F23BBED72E}"/>
              </a:ext>
            </a:extLst>
          </p:cNvPr>
          <p:cNvSpPr>
            <a:spLocks noGrp="1"/>
          </p:cNvSpPr>
          <p:nvPr>
            <p:ph type="sldNum" sz="quarter" idx="12"/>
          </p:nvPr>
        </p:nvSpPr>
        <p:spPr/>
        <p:txBody>
          <a:bodyPr/>
          <a:lstStyle/>
          <a:p>
            <a:fld id="{D73811D0-9594-4DB5-A4AA-7A4A397618D5}" type="slidenum">
              <a:rPr lang="en-GB" smtClean="0"/>
              <a:t>7</a:t>
            </a:fld>
            <a:endParaRPr lang="en-GB"/>
          </a:p>
        </p:txBody>
      </p:sp>
    </p:spTree>
    <p:extLst>
      <p:ext uri="{BB962C8B-B14F-4D97-AF65-F5344CB8AC3E}">
        <p14:creationId xmlns:p14="http://schemas.microsoft.com/office/powerpoint/2010/main" val="9279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90D74A7-F804-138C-76B3-E3673F612CB0}"/>
              </a:ext>
            </a:extLst>
          </p:cNvPr>
          <p:cNvGraphicFramePr>
            <a:graphicFrameLocks noGrp="1"/>
          </p:cNvGraphicFramePr>
          <p:nvPr>
            <p:ph idx="1"/>
            <p:extLst>
              <p:ext uri="{D42A27DB-BD31-4B8C-83A1-F6EECF244321}">
                <p14:modId xmlns:p14="http://schemas.microsoft.com/office/powerpoint/2010/main" val="551697434"/>
              </p:ext>
            </p:extLst>
          </p:nvPr>
        </p:nvGraphicFramePr>
        <p:xfrm>
          <a:off x="366850" y="1656522"/>
          <a:ext cx="5517114" cy="3101010"/>
        </p:xfrm>
        <a:graphic>
          <a:graphicData uri="http://schemas.openxmlformats.org/drawingml/2006/table">
            <a:tbl>
              <a:tblPr bandRow="1">
                <a:tableStyleId>{5C22544A-7EE6-4342-B048-85BDC9FD1C3A}</a:tableStyleId>
              </a:tblPr>
              <a:tblGrid>
                <a:gridCol w="1839038">
                  <a:extLst>
                    <a:ext uri="{9D8B030D-6E8A-4147-A177-3AD203B41FA5}">
                      <a16:colId xmlns:a16="http://schemas.microsoft.com/office/drawing/2014/main" val="669509436"/>
                    </a:ext>
                  </a:extLst>
                </a:gridCol>
                <a:gridCol w="1839038">
                  <a:extLst>
                    <a:ext uri="{9D8B030D-6E8A-4147-A177-3AD203B41FA5}">
                      <a16:colId xmlns:a16="http://schemas.microsoft.com/office/drawing/2014/main" val="144067227"/>
                    </a:ext>
                  </a:extLst>
                </a:gridCol>
                <a:gridCol w="1839038">
                  <a:extLst>
                    <a:ext uri="{9D8B030D-6E8A-4147-A177-3AD203B41FA5}">
                      <a16:colId xmlns:a16="http://schemas.microsoft.com/office/drawing/2014/main" val="3133552500"/>
                    </a:ext>
                  </a:extLst>
                </a:gridCol>
              </a:tblGrid>
              <a:tr h="516835">
                <a:tc rowSpan="2">
                  <a:txBody>
                    <a:bodyPr/>
                    <a:lstStyle/>
                    <a:p>
                      <a:pPr algn="ctr" hangingPunct="0">
                        <a:lnSpc>
                          <a:spcPct val="115000"/>
                        </a:lnSpc>
                      </a:pPr>
                      <a:r>
                        <a:rPr lang="en-GB" sz="1800" b="1" dirty="0">
                          <a:effectLst/>
                        </a:rPr>
                        <a:t>Power (MW)</a:t>
                      </a:r>
                      <a:endParaRPr lang="en-ID" sz="1800" b="1"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hangingPunct="0">
                        <a:lnSpc>
                          <a:spcPct val="115000"/>
                        </a:lnSpc>
                      </a:pPr>
                      <a:r>
                        <a:rPr lang="en-GB" sz="1800" b="1" dirty="0">
                          <a:effectLst/>
                        </a:rPr>
                        <a:t>k-eff</a:t>
                      </a:r>
                      <a:endParaRPr lang="en-ID" sz="1800" b="1"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638729267"/>
                  </a:ext>
                </a:extLst>
              </a:tr>
              <a:tr h="516835">
                <a:tc vMerge="1">
                  <a:txBody>
                    <a:bodyPr/>
                    <a:lstStyle/>
                    <a:p>
                      <a:endParaRPr lang="en-US"/>
                    </a:p>
                  </a:txBody>
                  <a:tcPr/>
                </a:tc>
                <a:tc>
                  <a:txBody>
                    <a:bodyPr/>
                    <a:lstStyle/>
                    <a:p>
                      <a:pPr algn="ctr" hangingPunct="0">
                        <a:lnSpc>
                          <a:spcPct val="115000"/>
                        </a:lnSpc>
                      </a:pPr>
                      <a:r>
                        <a:rPr lang="en-GB" sz="1800" b="1">
                          <a:effectLst/>
                        </a:rPr>
                        <a:t>Original</a:t>
                      </a:r>
                      <a:endParaRPr lang="en-ID" sz="18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b="1" dirty="0">
                          <a:effectLst/>
                        </a:rPr>
                        <a:t>Deviated</a:t>
                      </a:r>
                      <a:endParaRPr lang="en-ID" sz="18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00646188"/>
                  </a:ext>
                </a:extLst>
              </a:tr>
              <a:tr h="516835">
                <a:tc>
                  <a:txBody>
                    <a:bodyPr/>
                    <a:lstStyle/>
                    <a:p>
                      <a:pPr algn="ctr" hangingPunct="0">
                        <a:lnSpc>
                          <a:spcPct val="115000"/>
                        </a:lnSpc>
                      </a:pPr>
                      <a:r>
                        <a:rPr lang="en-GB" sz="1800">
                          <a:effectLst/>
                        </a:rPr>
                        <a:t>10</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a:effectLst/>
                        </a:rPr>
                        <a:t>1.01438534137</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a:effectLst/>
                        </a:rPr>
                        <a:t>1.02426113628</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84978675"/>
                  </a:ext>
                </a:extLst>
              </a:tr>
              <a:tr h="516835">
                <a:tc>
                  <a:txBody>
                    <a:bodyPr/>
                    <a:lstStyle/>
                    <a:p>
                      <a:pPr algn="ctr" hangingPunct="0">
                        <a:lnSpc>
                          <a:spcPct val="115000"/>
                        </a:lnSpc>
                      </a:pPr>
                      <a:r>
                        <a:rPr lang="en-GB" sz="1800">
                          <a:effectLst/>
                        </a:rPr>
                        <a:t>20</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a:effectLst/>
                        </a:rPr>
                        <a:t>1.01438534120</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a:effectLst/>
                        </a:rPr>
                        <a:t>1.02426113724</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42986102"/>
                  </a:ext>
                </a:extLst>
              </a:tr>
              <a:tr h="516835">
                <a:tc>
                  <a:txBody>
                    <a:bodyPr/>
                    <a:lstStyle/>
                    <a:p>
                      <a:pPr algn="ctr" hangingPunct="0">
                        <a:lnSpc>
                          <a:spcPct val="115000"/>
                        </a:lnSpc>
                      </a:pPr>
                      <a:r>
                        <a:rPr lang="en-GB" sz="1800">
                          <a:effectLst/>
                        </a:rPr>
                        <a:t>30</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a:effectLst/>
                        </a:rPr>
                        <a:t>1.01438534111</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a:effectLst/>
                        </a:rPr>
                        <a:t>1.02426113749</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13751957"/>
                  </a:ext>
                </a:extLst>
              </a:tr>
              <a:tr h="516835">
                <a:tc>
                  <a:txBody>
                    <a:bodyPr/>
                    <a:lstStyle/>
                    <a:p>
                      <a:pPr algn="ctr" hangingPunct="0">
                        <a:lnSpc>
                          <a:spcPct val="115000"/>
                        </a:lnSpc>
                      </a:pPr>
                      <a:r>
                        <a:rPr lang="en-GB" sz="1800">
                          <a:effectLst/>
                        </a:rPr>
                        <a:t>40</a:t>
                      </a:r>
                      <a:endParaRPr lang="en-ID"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dirty="0">
                          <a:effectLst/>
                        </a:rPr>
                        <a:t>1.01438534083</a:t>
                      </a:r>
                      <a:endParaRPr lang="en-ID"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hangingPunct="0">
                        <a:lnSpc>
                          <a:spcPct val="115000"/>
                        </a:lnSpc>
                      </a:pPr>
                      <a:r>
                        <a:rPr lang="en-GB" sz="1800" dirty="0">
                          <a:effectLst/>
                        </a:rPr>
                        <a:t>1.02426113761</a:t>
                      </a:r>
                      <a:endParaRPr lang="en-ID"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43629918"/>
                  </a:ext>
                </a:extLst>
              </a:tr>
            </a:tbl>
          </a:graphicData>
        </a:graphic>
      </p:graphicFrame>
      <p:sp>
        <p:nvSpPr>
          <p:cNvPr id="3" name="Title 2">
            <a:extLst>
              <a:ext uri="{FF2B5EF4-FFF2-40B4-BE49-F238E27FC236}">
                <a16:creationId xmlns:a16="http://schemas.microsoft.com/office/drawing/2014/main" id="{B0E846B3-2C18-6E1A-D3BE-14E097627536}"/>
              </a:ext>
            </a:extLst>
          </p:cNvPr>
          <p:cNvSpPr>
            <a:spLocks noGrp="1"/>
          </p:cNvSpPr>
          <p:nvPr>
            <p:ph type="title"/>
          </p:nvPr>
        </p:nvSpPr>
        <p:spPr/>
        <p:txBody>
          <a:bodyPr/>
          <a:lstStyle/>
          <a:p>
            <a:r>
              <a:rPr lang="en-US" dirty="0"/>
              <a:t>Validation of the Simulation</a:t>
            </a:r>
          </a:p>
        </p:txBody>
      </p:sp>
      <p:sp>
        <p:nvSpPr>
          <p:cNvPr id="7" name="TextBox 6">
            <a:extLst>
              <a:ext uri="{FF2B5EF4-FFF2-40B4-BE49-F238E27FC236}">
                <a16:creationId xmlns:a16="http://schemas.microsoft.com/office/drawing/2014/main" id="{4AE6B5B8-9906-F3D3-7CC4-0434C769999D}"/>
              </a:ext>
            </a:extLst>
          </p:cNvPr>
          <p:cNvSpPr txBox="1"/>
          <p:nvPr/>
        </p:nvSpPr>
        <p:spPr>
          <a:xfrm>
            <a:off x="672139" y="1292003"/>
            <a:ext cx="4906536" cy="307777"/>
          </a:xfrm>
          <a:prstGeom prst="rect">
            <a:avLst/>
          </a:prstGeom>
          <a:noFill/>
        </p:spPr>
        <p:txBody>
          <a:bodyPr wrap="none" rtlCol="0">
            <a:spAutoFit/>
          </a:bodyPr>
          <a:lstStyle/>
          <a:p>
            <a:r>
              <a:rPr lang="en-GB"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K-eff </a:t>
            </a:r>
            <a:r>
              <a:rPr lang="en-GB"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i</a:t>
            </a:r>
            <a:r>
              <a:rPr lang="en-GB"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n Power Variations for Original </a:t>
            </a:r>
            <a:r>
              <a:rPr lang="en-GB" sz="1400" dirty="0">
                <a:solidFill>
                  <a:srgbClr val="C00000"/>
                </a:solidFill>
                <a:latin typeface="Arial" panose="020B0604020202020204" pitchFamily="34" charset="0"/>
                <a:ea typeface="Times New Roman" panose="02020603050405020304" pitchFamily="18" charset="0"/>
                <a:cs typeface="Arial" panose="020B0604020202020204" pitchFamily="34" charset="0"/>
              </a:rPr>
              <a:t>a</a:t>
            </a:r>
            <a:r>
              <a:rPr lang="en-GB"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nd Deviated B1 Case</a:t>
            </a:r>
            <a:endParaRPr lang="en-ID"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DC3BED89-63B6-6B3B-732B-7F004143EABF}"/>
              </a:ext>
            </a:extLst>
          </p:cNvPr>
          <p:cNvSpPr txBox="1"/>
          <p:nvPr/>
        </p:nvSpPr>
        <p:spPr>
          <a:xfrm>
            <a:off x="6096000" y="1495650"/>
            <a:ext cx="5936974" cy="5016758"/>
          </a:xfrm>
          <a:prstGeom prst="rect">
            <a:avLst/>
          </a:prstGeom>
          <a:noFill/>
        </p:spPr>
        <p:txBody>
          <a:bodyPr wrap="square" rtlCol="0">
            <a:spAutoFit/>
          </a:bodyPr>
          <a:lstStyle/>
          <a:p>
            <a:pPr marL="285750" indent="-285750">
              <a:buFont typeface="Arial" panose="020B0604020202020204" pitchFamily="34" charset="0"/>
              <a:buChar char="•"/>
            </a:pPr>
            <a:r>
              <a:rPr lang="en-ID" b="1" dirty="0"/>
              <a:t>Objective</a:t>
            </a:r>
            <a:r>
              <a:rPr lang="en-ID" dirty="0"/>
              <a:t>: Validate PeLUIt-40 input against HTR-10 with power levels ranging from 10 MW to 40 MW.</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b="1" dirty="0"/>
              <a:t>k-eff (Original Case)</a:t>
            </a:r>
            <a:r>
              <a:rPr lang="en-ID" dirty="0"/>
              <a:t>: Approximately 1.014 across power levels, indicating stable reactor </a:t>
            </a:r>
            <a:r>
              <a:rPr lang="en-ID" dirty="0" err="1"/>
              <a:t>behavior</a:t>
            </a:r>
            <a:r>
              <a:rPr lang="en-ID" dirty="0"/>
              <a:t>.</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b="1" dirty="0"/>
              <a:t>k-eff (Deviated Case)</a:t>
            </a:r>
            <a:r>
              <a:rPr lang="en-ID" dirty="0"/>
              <a:t>: Higher at 1.024, showing additional reactivity due to operational deviations.</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b="1" dirty="0"/>
              <a:t>Impact of Coolant</a:t>
            </a:r>
            <a:r>
              <a:rPr lang="en-ID" dirty="0"/>
              <a:t>: k-eff is lower when air is used as a coolant compared to helium, due to higher neutron absorption in air.</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b="1" dirty="0"/>
              <a:t>Boron Concentration</a:t>
            </a:r>
            <a:r>
              <a:rPr lang="en-ID" dirty="0"/>
              <a:t>: Higher boron concentration in the original case reduces k-eff for helium due to increased neutron capture by boron.</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dirty="0"/>
              <a:t>Power increase leads to slight k-eff decreases in both conditions, indicating predictable reactor </a:t>
            </a:r>
            <a:r>
              <a:rPr lang="en-ID" dirty="0" err="1"/>
              <a:t>behavior</a:t>
            </a:r>
            <a:r>
              <a:rPr lang="en-ID" dirty="0"/>
              <a:t> under varying power levels.</a:t>
            </a:r>
            <a:endParaRPr lang="en-US" dirty="0"/>
          </a:p>
        </p:txBody>
      </p:sp>
      <p:sp>
        <p:nvSpPr>
          <p:cNvPr id="9" name="Slide Number Placeholder 8">
            <a:extLst>
              <a:ext uri="{FF2B5EF4-FFF2-40B4-BE49-F238E27FC236}">
                <a16:creationId xmlns:a16="http://schemas.microsoft.com/office/drawing/2014/main" id="{4F5951A4-E737-F156-A919-4ACD767D9CE6}"/>
              </a:ext>
            </a:extLst>
          </p:cNvPr>
          <p:cNvSpPr>
            <a:spLocks noGrp="1"/>
          </p:cNvSpPr>
          <p:nvPr>
            <p:ph type="sldNum" sz="quarter" idx="12"/>
          </p:nvPr>
        </p:nvSpPr>
        <p:spPr/>
        <p:txBody>
          <a:bodyPr/>
          <a:lstStyle/>
          <a:p>
            <a:fld id="{D73811D0-9594-4DB5-A4AA-7A4A397618D5}" type="slidenum">
              <a:rPr lang="en-GB" smtClean="0"/>
              <a:t>8</a:t>
            </a:fld>
            <a:endParaRPr lang="en-GB"/>
          </a:p>
        </p:txBody>
      </p:sp>
    </p:spTree>
    <p:extLst>
      <p:ext uri="{BB962C8B-B14F-4D97-AF65-F5344CB8AC3E}">
        <p14:creationId xmlns:p14="http://schemas.microsoft.com/office/powerpoint/2010/main" val="100042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75E8F-F0F5-1EE0-E5B9-F1154A5CFCFB}"/>
              </a:ext>
            </a:extLst>
          </p:cNvPr>
          <p:cNvSpPr>
            <a:spLocks noGrp="1"/>
          </p:cNvSpPr>
          <p:nvPr>
            <p:ph type="title"/>
          </p:nvPr>
        </p:nvSpPr>
        <p:spPr/>
        <p:txBody>
          <a:bodyPr/>
          <a:lstStyle/>
          <a:p>
            <a:r>
              <a:rPr lang="en-US" dirty="0"/>
              <a:t>Validation of the Simulation</a:t>
            </a:r>
          </a:p>
        </p:txBody>
      </p:sp>
      <p:pic>
        <p:nvPicPr>
          <p:cNvPr id="3074" name="Picture 1">
            <a:extLst>
              <a:ext uri="{FF2B5EF4-FFF2-40B4-BE49-F238E27FC236}">
                <a16:creationId xmlns:a16="http://schemas.microsoft.com/office/drawing/2014/main" id="{F2CD9149-BBFF-75A0-055F-CCC2B33E3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1" y="1105253"/>
            <a:ext cx="7053670" cy="252926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
            <a:extLst>
              <a:ext uri="{FF2B5EF4-FFF2-40B4-BE49-F238E27FC236}">
                <a16:creationId xmlns:a16="http://schemas.microsoft.com/office/drawing/2014/main" id="{ABEB9A94-4196-F1D6-D67A-F4FE473B6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1" y="3885059"/>
            <a:ext cx="7053671" cy="26078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7DD89E-6269-5677-49DE-405BA6E987BF}"/>
              </a:ext>
            </a:extLst>
          </p:cNvPr>
          <p:cNvSpPr>
            <a:spLocks noChangeArrowheads="1"/>
          </p:cNvSpPr>
          <p:nvPr/>
        </p:nvSpPr>
        <p:spPr bwMode="auto">
          <a:xfrm>
            <a:off x="0" y="8741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D060DBAC-A4A1-888B-3407-15832D18FEC9}"/>
              </a:ext>
            </a:extLst>
          </p:cNvPr>
          <p:cNvSpPr>
            <a:spLocks noChangeArrowheads="1"/>
          </p:cNvSpPr>
          <p:nvPr/>
        </p:nvSpPr>
        <p:spPr bwMode="auto">
          <a:xfrm>
            <a:off x="1695117" y="3570233"/>
            <a:ext cx="46538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Axial fast neutron flux profile (a) original and (b) deviated scheme</a:t>
            </a:r>
            <a:r>
              <a:rPr kumimoji="0" lang="en-GB" altLang="en-US" sz="1200" b="0" i="0"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 </a:t>
            </a:r>
            <a:endParaRPr kumimoji="0" lang="en-GB" altLang="en-US" sz="1200" b="0" i="0" u="none" strike="noStrike" cap="none" normalizeH="0" baseline="0" dirty="0">
              <a:ln>
                <a:noFill/>
              </a:ln>
              <a:solidFill>
                <a:srgbClr val="C00000"/>
              </a:solidFill>
              <a:effectLst/>
              <a:latin typeface="Arial" panose="020B0604020202020204" pitchFamily="34" charset="0"/>
            </a:endParaRPr>
          </a:p>
        </p:txBody>
      </p:sp>
      <p:sp>
        <p:nvSpPr>
          <p:cNvPr id="6" name="Rectangle 5">
            <a:extLst>
              <a:ext uri="{FF2B5EF4-FFF2-40B4-BE49-F238E27FC236}">
                <a16:creationId xmlns:a16="http://schemas.microsoft.com/office/drawing/2014/main" id="{F0A03ED9-231B-295C-726B-EE762BEB344D}"/>
              </a:ext>
            </a:extLst>
          </p:cNvPr>
          <p:cNvSpPr>
            <a:spLocks noChangeArrowheads="1"/>
          </p:cNvSpPr>
          <p:nvPr/>
        </p:nvSpPr>
        <p:spPr bwMode="auto">
          <a:xfrm>
            <a:off x="1187028" y="6443553"/>
            <a:ext cx="56700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rgbClr val="C00000"/>
                </a:solidFill>
                <a:effectLst/>
                <a:latin typeface="Arial" panose="020B0604020202020204" pitchFamily="34" charset="0"/>
                <a:ea typeface="Times New Roman" panose="02020603050405020304" pitchFamily="18" charset="0"/>
              </a:rPr>
              <a:t>Axial thermal neutron flux profile (a) original and (b) deviated scheme</a:t>
            </a:r>
            <a:endParaRPr kumimoji="0" lang="en-GB" altLang="en-US" sz="1200" b="0" i="0" u="none" strike="noStrike" cap="none" normalizeH="0" baseline="0" dirty="0">
              <a:ln>
                <a:noFill/>
              </a:ln>
              <a:solidFill>
                <a:srgbClr val="C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936A811D-8196-7932-7C44-B6FE4B9460AA}"/>
              </a:ext>
            </a:extLst>
          </p:cNvPr>
          <p:cNvSpPr txBox="1"/>
          <p:nvPr/>
        </p:nvSpPr>
        <p:spPr>
          <a:xfrm>
            <a:off x="7721147" y="1559559"/>
            <a:ext cx="3975652" cy="4370427"/>
          </a:xfrm>
          <a:prstGeom prst="rect">
            <a:avLst/>
          </a:prstGeom>
          <a:noFill/>
        </p:spPr>
        <p:txBody>
          <a:bodyPr wrap="square">
            <a:spAutoFit/>
          </a:bodyPr>
          <a:lstStyle/>
          <a:p>
            <a:pPr marL="285750" indent="-285750">
              <a:buFont typeface="Arial" panose="020B0604020202020204" pitchFamily="34" charset="0"/>
              <a:buChar char="•"/>
            </a:pPr>
            <a:r>
              <a:rPr lang="en-ID" b="1" dirty="0"/>
              <a:t>Fast Neutron Flux</a:t>
            </a:r>
            <a:r>
              <a:rPr lang="en-ID" dirty="0"/>
              <a:t>: Deviated cases show lower axial fast neutron flux compared to original cases at all power levels.</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b="1" dirty="0"/>
              <a:t>Thermal Neutron Flux</a:t>
            </a:r>
            <a:r>
              <a:rPr lang="en-ID" dirty="0"/>
              <a:t>: No significant difference between original and deviated scenarios in the axial thermal neutron flux profiles.</a:t>
            </a:r>
          </a:p>
          <a:p>
            <a:pPr marL="285750" indent="-285750">
              <a:buFont typeface="Arial" panose="020B0604020202020204" pitchFamily="34" charset="0"/>
              <a:buChar char="•"/>
            </a:pPr>
            <a:endParaRPr lang="en-ID" sz="800" dirty="0"/>
          </a:p>
          <a:p>
            <a:pPr marL="285750" indent="-285750">
              <a:buFont typeface="Arial" panose="020B0604020202020204" pitchFamily="34" charset="0"/>
              <a:buChar char="•"/>
            </a:pPr>
            <a:r>
              <a:rPr lang="en-ID" dirty="0"/>
              <a:t>The deviations primarily impact the fast neutron flux, while the thermal neutron flux remains consistent across scenarios, indicating stable thermal neutron </a:t>
            </a:r>
            <a:r>
              <a:rPr lang="en-ID" dirty="0" err="1"/>
              <a:t>behavior</a:t>
            </a:r>
            <a:r>
              <a:rPr lang="en-ID" dirty="0"/>
              <a:t> under both conditions.</a:t>
            </a:r>
            <a:endParaRPr lang="en-US" dirty="0"/>
          </a:p>
        </p:txBody>
      </p:sp>
      <p:sp>
        <p:nvSpPr>
          <p:cNvPr id="9" name="Slide Number Placeholder 8">
            <a:extLst>
              <a:ext uri="{FF2B5EF4-FFF2-40B4-BE49-F238E27FC236}">
                <a16:creationId xmlns:a16="http://schemas.microsoft.com/office/drawing/2014/main" id="{3BE94805-ADD7-7720-4C75-CF93BEEAF33E}"/>
              </a:ext>
            </a:extLst>
          </p:cNvPr>
          <p:cNvSpPr>
            <a:spLocks noGrp="1"/>
          </p:cNvSpPr>
          <p:nvPr>
            <p:ph type="sldNum" sz="quarter" idx="12"/>
          </p:nvPr>
        </p:nvSpPr>
        <p:spPr/>
        <p:txBody>
          <a:bodyPr/>
          <a:lstStyle/>
          <a:p>
            <a:fld id="{D73811D0-9594-4DB5-A4AA-7A4A397618D5}" type="slidenum">
              <a:rPr lang="en-GB" smtClean="0"/>
              <a:t>9</a:t>
            </a:fld>
            <a:endParaRPr lang="en-GB"/>
          </a:p>
        </p:txBody>
      </p:sp>
    </p:spTree>
    <p:extLst>
      <p:ext uri="{BB962C8B-B14F-4D97-AF65-F5344CB8AC3E}">
        <p14:creationId xmlns:p14="http://schemas.microsoft.com/office/powerpoint/2010/main" val="3717701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4776</TotalTime>
  <Words>1925</Words>
  <Application>Microsoft Macintosh PowerPoint</Application>
  <PresentationFormat>Widescreen</PresentationFormat>
  <Paragraphs>305</Paragraphs>
  <Slides>16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Berlin Sans FB</vt:lpstr>
      <vt:lpstr>Berlin Sans FB Demi</vt:lpstr>
      <vt:lpstr>Calibri</vt:lpstr>
      <vt:lpstr>Calibri Light</vt:lpstr>
      <vt:lpstr>Helvetica Neue</vt:lpstr>
      <vt:lpstr>Times New Roman</vt:lpstr>
      <vt:lpstr>Wingdings</vt:lpstr>
      <vt:lpstr>Office Theme</vt:lpstr>
      <vt:lpstr>1_Office Theme</vt:lpstr>
      <vt:lpstr>2_Office Theme</vt:lpstr>
      <vt:lpstr>PowerPoint Presentation</vt:lpstr>
      <vt:lpstr>PRELIMINARY ANALYSIS OF INITIAL CRITICALITY FOR PELUIT-40 USING HTGR CODE PACKAGE (HCP)</vt:lpstr>
      <vt:lpstr>OUTLINES</vt:lpstr>
      <vt:lpstr>INTRODUCTION</vt:lpstr>
      <vt:lpstr>REACTOR DESIGN</vt:lpstr>
      <vt:lpstr>CALCULATION METHODS</vt:lpstr>
      <vt:lpstr>CALCULATION METHODS</vt:lpstr>
      <vt:lpstr>Validation of the Simulation</vt:lpstr>
      <vt:lpstr>Validation of the Simulation</vt:lpstr>
      <vt:lpstr>Pebble Height Determination for Initial Criticality of PeLUIt-40</vt:lpstr>
      <vt:lpstr>Pebble Height Determination for Initial Criticality of PeLUIt-40</vt:lpstr>
      <vt:lpstr>Calculation Analysis for B1 Case with Determined Pebble Height</vt:lpstr>
      <vt:lpstr>Calculation Analysis with the Variation of Temperature Levels (B2 Case)</vt:lpstr>
      <vt:lpstr>Calculation Analysis with the Variation of Temperature Levels (B2 Case)</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Muhammad Iqbal</cp:lastModifiedBy>
  <cp:revision>37</cp:revision>
  <dcterms:created xsi:type="dcterms:W3CDTF">2019-10-29T08:33:20Z</dcterms:created>
  <dcterms:modified xsi:type="dcterms:W3CDTF">2024-10-04T18:47:05Z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