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15"/>
  </p:notesMasterIdLst>
  <p:handoutMasterIdLst>
    <p:handoutMasterId r:id="rId16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D67"/>
    <a:srgbClr val="151D2B"/>
    <a:srgbClr val="7D3A39"/>
    <a:srgbClr val="26377D"/>
    <a:srgbClr val="E24B29"/>
    <a:srgbClr val="51303F"/>
    <a:srgbClr val="8F8D8D"/>
    <a:srgbClr val="B5B3B3"/>
    <a:srgbClr val="E7E6E6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6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37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629033C-D96E-914E-BFD0-5F5E603F03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422DDC-A1AA-23F0-A8F3-80A6C88117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31A4-0D51-42D1-A114-586CE7F99CF6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B18909-3349-CB89-291F-A8C0F21CB8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7C9357-D683-02A1-59C7-BA8A7C866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02895-6EB7-43F5-8E7E-E990B26C78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14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29447-41F2-431E-BB3A-B1E185A31428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50B8F-0A8E-461C-9704-2594CA664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15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D09E4-AA6C-F6FC-20C4-78594E705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1861238"/>
            <a:ext cx="9113520" cy="2219142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1F2D67"/>
                </a:solidFill>
                <a:latin typeface="+mn-lt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A573D6-5304-EB75-67C3-B34F5E43D15B}"/>
              </a:ext>
            </a:extLst>
          </p:cNvPr>
          <p:cNvSpPr txBox="1"/>
          <p:nvPr userDrawn="1"/>
        </p:nvSpPr>
        <p:spPr>
          <a:xfrm>
            <a:off x="21197" y="620460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Niveau de classification de l’information contenue :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D627ED-34DE-F5C0-69CA-DF7B7EC3BBE1}"/>
              </a:ext>
            </a:extLst>
          </p:cNvPr>
          <p:cNvSpPr txBox="1"/>
          <p:nvPr userDrawn="1"/>
        </p:nvSpPr>
        <p:spPr>
          <a:xfrm>
            <a:off x="2611120" y="6196867"/>
            <a:ext cx="83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Publique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5D5770-06F2-4024-D739-41FB0F5D06BC}"/>
              </a:ext>
            </a:extLst>
          </p:cNvPr>
          <p:cNvSpPr txBox="1"/>
          <p:nvPr userDrawn="1"/>
        </p:nvSpPr>
        <p:spPr>
          <a:xfrm>
            <a:off x="3952240" y="6196867"/>
            <a:ext cx="83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Interne</a:t>
            </a:r>
          </a:p>
        </p:txBody>
      </p:sp>
      <p:pic>
        <p:nvPicPr>
          <p:cNvPr id="18" name="Image 1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827CF9FE-906F-3564-4BDA-6AB2CACC29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32" y="88771"/>
            <a:ext cx="3070467" cy="1446344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5842F97-260B-7755-F6EC-97F82CCEFA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323" y="4099225"/>
            <a:ext cx="9113837" cy="725513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rgbClr val="7D3A39"/>
                </a:solidFill>
              </a:defRPr>
            </a:lvl1pPr>
          </a:lstStyle>
          <a:p>
            <a:pPr lvl="0"/>
            <a:r>
              <a:rPr lang="fr-FR" dirty="0"/>
              <a:t>Nom(s) auteur(s)</a:t>
            </a:r>
          </a:p>
          <a:p>
            <a:pPr lvl="0"/>
            <a:r>
              <a:rPr lang="fr-FR" dirty="0"/>
              <a:t>Date et lieu</a:t>
            </a:r>
          </a:p>
          <a:p>
            <a:pPr lvl="0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1CAABE-D69E-E4A6-DFA1-A46179476AC1}"/>
              </a:ext>
            </a:extLst>
          </p:cNvPr>
          <p:cNvSpPr/>
          <p:nvPr userDrawn="1"/>
        </p:nvSpPr>
        <p:spPr>
          <a:xfrm>
            <a:off x="329323" y="1700784"/>
            <a:ext cx="9144000" cy="164072"/>
          </a:xfrm>
          <a:prstGeom prst="rect">
            <a:avLst/>
          </a:prstGeom>
          <a:gradFill flip="none" rotWithShape="1">
            <a:gsLst>
              <a:gs pos="0">
                <a:srgbClr val="1F2D67"/>
              </a:gs>
              <a:gs pos="70000">
                <a:srgbClr val="151D2B"/>
              </a:gs>
              <a:gs pos="30000">
                <a:srgbClr val="151D2B"/>
              </a:gs>
              <a:gs pos="100000">
                <a:srgbClr val="1F2D67"/>
              </a:gs>
              <a:gs pos="50000">
                <a:srgbClr val="E24B2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9976C091-9403-34C2-25C9-B60498798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5" y="6126653"/>
            <a:ext cx="1172134" cy="55213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8EB5B4A-FAD0-BF60-A91D-EC2C9D31D313}"/>
              </a:ext>
            </a:extLst>
          </p:cNvPr>
          <p:cNvSpPr txBox="1"/>
          <p:nvPr userDrawn="1"/>
        </p:nvSpPr>
        <p:spPr>
          <a:xfrm>
            <a:off x="1890215" y="6471479"/>
            <a:ext cx="5947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D3A39"/>
                </a:solidFill>
              </a:rPr>
              <a:t>IAEA SMR 2024 – 21-25 </a:t>
            </a:r>
            <a:r>
              <a:rPr lang="fr-FR" sz="1200" dirty="0" err="1">
                <a:solidFill>
                  <a:srgbClr val="7D3A39"/>
                </a:solidFill>
              </a:rPr>
              <a:t>October</a:t>
            </a:r>
            <a:r>
              <a:rPr lang="fr-FR" sz="1200" dirty="0">
                <a:solidFill>
                  <a:srgbClr val="7D3A39"/>
                </a:solidFill>
              </a:rPr>
              <a:t> 2024 - Vienna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349905-3041-DBB5-44CF-AD94CA3454DB}"/>
              </a:ext>
            </a:extLst>
          </p:cNvPr>
          <p:cNvSpPr txBox="1"/>
          <p:nvPr userDrawn="1"/>
        </p:nvSpPr>
        <p:spPr>
          <a:xfrm>
            <a:off x="11219857" y="6471479"/>
            <a:ext cx="867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7E8E0D-A8DF-4759-9522-41CC20F38CD0}" type="slidenum">
              <a:rPr lang="fr-FR" sz="1200" smtClean="0">
                <a:solidFill>
                  <a:schemeClr val="accent5"/>
                </a:solidFill>
              </a:rPr>
              <a:pPr algn="r"/>
              <a:t>‹#›</a:t>
            </a:fld>
            <a:endParaRPr lang="fr-FR" sz="1200" dirty="0">
              <a:solidFill>
                <a:schemeClr val="accent5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956AB5-DC40-5E66-2F06-93B9507BD3F3}"/>
              </a:ext>
            </a:extLst>
          </p:cNvPr>
          <p:cNvSpPr/>
          <p:nvPr userDrawn="1"/>
        </p:nvSpPr>
        <p:spPr>
          <a:xfrm>
            <a:off x="1539239" y="6369853"/>
            <a:ext cx="10548000" cy="72000"/>
          </a:xfrm>
          <a:prstGeom prst="rect">
            <a:avLst/>
          </a:prstGeom>
          <a:gradFill flip="none" rotWithShape="1">
            <a:gsLst>
              <a:gs pos="0">
                <a:srgbClr val="1F2D67"/>
              </a:gs>
              <a:gs pos="70000">
                <a:srgbClr val="151D2B"/>
              </a:gs>
              <a:gs pos="30000">
                <a:srgbClr val="151D2B"/>
              </a:gs>
              <a:gs pos="100000">
                <a:srgbClr val="1F2D67"/>
              </a:gs>
              <a:gs pos="50000">
                <a:srgbClr val="E24B2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73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B8DB9-D2B4-BDE0-AD8C-F1F0E11A1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73304"/>
            <a:ext cx="10515600" cy="1325563"/>
          </a:xfrm>
        </p:spPr>
        <p:txBody>
          <a:bodyPr/>
          <a:lstStyle>
            <a:lvl1pPr algn="ctr">
              <a:defRPr>
                <a:gradFill>
                  <a:gsLst>
                    <a:gs pos="0">
                      <a:srgbClr val="26377D"/>
                    </a:gs>
                    <a:gs pos="67000">
                      <a:srgbClr val="7D3A39"/>
                    </a:gs>
                    <a:gs pos="100000">
                      <a:srgbClr val="E24B29"/>
                    </a:gs>
                  </a:gsLst>
                  <a:lin ang="5400000" scaled="1"/>
                </a:gradFill>
                <a:latin typeface="+mn-lt"/>
              </a:defRPr>
            </a:lvl1pPr>
          </a:lstStyle>
          <a:p>
            <a:r>
              <a:rPr lang="fr-FR" dirty="0"/>
              <a:t>Titre de la sous-partie</a:t>
            </a:r>
          </a:p>
        </p:txBody>
      </p:sp>
      <p:pic>
        <p:nvPicPr>
          <p:cNvPr id="7" name="Image 6" descr="Une image contenant Graphique, Police, logo, symbole">
            <a:extLst>
              <a:ext uri="{FF2B5EF4-FFF2-40B4-BE49-F238E27FC236}">
                <a16:creationId xmlns:a16="http://schemas.microsoft.com/office/drawing/2014/main" id="{37A83741-0964-DCEA-4DD7-5351F2016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38" y="257898"/>
            <a:ext cx="3414123" cy="16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0D875-5CB0-F74A-E8C7-E4A970E4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40"/>
            <a:ext cx="10515600" cy="67182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F2D67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D1EAEA3-4714-298F-CDE7-56400877C0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35837"/>
            <a:ext cx="10515600" cy="4443622"/>
          </a:xfrm>
        </p:spPr>
        <p:txBody>
          <a:bodyPr/>
          <a:lstStyle>
            <a:lvl1pPr marL="457200" indent="-457200">
              <a:buClr>
                <a:srgbClr val="7D3A39"/>
              </a:buClr>
              <a:buFont typeface="Wingdings" panose="05000000000000000000" pitchFamily="2" charset="2"/>
              <a:buChar char="§"/>
              <a:defRPr sz="2400">
                <a:solidFill>
                  <a:srgbClr val="7D3A39"/>
                </a:solidFill>
              </a:defRPr>
            </a:lvl1pPr>
            <a:lvl2pPr>
              <a:buClr>
                <a:srgbClr val="26377D"/>
              </a:buClr>
              <a:defRPr sz="2000">
                <a:solidFill>
                  <a:srgbClr val="1F2D67"/>
                </a:solidFill>
              </a:defRPr>
            </a:lvl2pPr>
            <a:lvl3pPr marL="1143000" indent="-228600">
              <a:buFont typeface="Calibri" panose="020F0502020204030204" pitchFamily="34" charset="0"/>
              <a:buChar char="‐"/>
              <a:defRPr sz="1800">
                <a:solidFill>
                  <a:srgbClr val="E24B29"/>
                </a:solidFill>
              </a:defRPr>
            </a:lvl3pPr>
            <a:lvl4pPr marL="1600200" indent="-228600">
              <a:buClr>
                <a:srgbClr val="D8543A"/>
              </a:buClr>
              <a:buFont typeface="Courier New" panose="02070309020205020404" pitchFamily="49" charset="0"/>
              <a:buChar char="o"/>
              <a:defRPr sz="1600">
                <a:solidFill>
                  <a:srgbClr val="151D2B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14736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B97EA-0782-FA9A-58F7-A1FB7A37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470FE-2B11-39EF-4236-A671F2374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259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19F8AC-0102-7D4B-F4D4-A0822D4D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4FD01-77D4-BC2A-A17A-078F51C99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80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F72A7-0182-07DA-B3E7-A937260D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B6B802-09E7-E86E-22C8-D5E85C968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2C2422-968E-A503-8756-B4B08583C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49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40921-ADB3-853F-CC56-943DAA71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AC7DF1-8D0F-14FE-DFCC-EADAC806A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CABF93-6731-ADA6-E88C-D62083AB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C4DA39-FBF7-5F88-626B-956BAEB85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F79D8B-9179-A8AB-F7F7-F7DDCE2E8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958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29512-58E7-A458-13E7-E442716F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1833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22243-B9AB-F606-127D-BF089B61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1021CA-B5E3-CB1F-81DD-1F28FE16A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90B24D-7736-7B50-548F-895A84305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151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990449A-C42A-FD85-0963-1A9249033218}"/>
              </a:ext>
            </a:extLst>
          </p:cNvPr>
          <p:cNvSpPr txBox="1"/>
          <p:nvPr userDrawn="1"/>
        </p:nvSpPr>
        <p:spPr>
          <a:xfrm>
            <a:off x="1794028" y="4146001"/>
            <a:ext cx="844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+mn-lt"/>
              </a:rPr>
              <a:t>MERCI DE VOTRE ATTENTION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D4107D-B282-65DB-69EB-E00DE5F9BA77}"/>
              </a:ext>
            </a:extLst>
          </p:cNvPr>
          <p:cNvSpPr txBox="1"/>
          <p:nvPr userDrawn="1"/>
        </p:nvSpPr>
        <p:spPr>
          <a:xfrm>
            <a:off x="667124" y="5313225"/>
            <a:ext cx="10857751" cy="923330"/>
          </a:xfrm>
          <a:prstGeom prst="rect">
            <a:avLst/>
          </a:prstGeom>
          <a:noFill/>
        </p:spPr>
        <p:txBody>
          <a:bodyPr wrap="square" lIns="36000" tIns="0" rIns="36000" bIns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Cette présentation ainsi que toute information qu’elle contient et/ou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divulguée dans le cadre de toute discussion en lien avec elle, sont </a:t>
            </a:r>
            <a:r>
              <a:rPr lang="fr-FR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confidentielles et protégées par les dispositions légales applicables en matière de propriété intellectuelle et du droit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secret des affaires.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Toute reproduction, modification, publication totale ou partielle de cette présentation ou transmission à tout tiers, est interdite sans l’accord préalable écrit d’HEXANA.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Cette présentation et toute information qu’elle contient ne doivent en aucun cas être utilisées à d’autres fins que celles pour lesquelles elles ont été partagées.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Tout acte de contrefaçon ou tout manquement aux obligations ci-dessus est passible de sanctions disciplinaires et de poursuites judiciaires.</a:t>
            </a:r>
          </a:p>
        </p:txBody>
      </p:sp>
      <p:pic>
        <p:nvPicPr>
          <p:cNvPr id="5" name="Image 4" descr="Une image contenant Graphique, cercle, texte, Police&#10;&#10;Description générée automatiquement">
            <a:extLst>
              <a:ext uri="{FF2B5EF4-FFF2-40B4-BE49-F238E27FC236}">
                <a16:creationId xmlns:a16="http://schemas.microsoft.com/office/drawing/2014/main" id="{E6F4EC7D-9F77-0134-1B75-A781B11A2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0" y="63610"/>
            <a:ext cx="1667368" cy="1636300"/>
          </a:xfrm>
          <a:prstGeom prst="rect">
            <a:avLst/>
          </a:prstGeom>
        </p:spPr>
      </p:pic>
      <p:pic>
        <p:nvPicPr>
          <p:cNvPr id="13" name="Image 12" descr="Une image contenant texte, graphisme, capture d’écran, léger">
            <a:extLst>
              <a:ext uri="{FF2B5EF4-FFF2-40B4-BE49-F238E27FC236}">
                <a16:creationId xmlns:a16="http://schemas.microsoft.com/office/drawing/2014/main" id="{E1D62099-B162-611D-6A13-9CCC55965B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6" y="92821"/>
            <a:ext cx="11150859" cy="3716953"/>
          </a:xfrm>
          <a:prstGeom prst="rect">
            <a:avLst/>
          </a:prstGeom>
        </p:spPr>
      </p:pic>
      <p:pic>
        <p:nvPicPr>
          <p:cNvPr id="15" name="Image 14" descr="Une image contenant Graphique, cercle, texte, Police&#10;&#10;Description générée automatiquement">
            <a:extLst>
              <a:ext uri="{FF2B5EF4-FFF2-40B4-BE49-F238E27FC236}">
                <a16:creationId xmlns:a16="http://schemas.microsoft.com/office/drawing/2014/main" id="{D5EAE8EC-453E-4F80-D9E1-7C4A6113E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76" y="217528"/>
            <a:ext cx="1353688" cy="13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1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2454ADD-31E7-CE6F-84C8-851B6C58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81"/>
            <a:ext cx="10515600" cy="117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Renseignez le titre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204997-87D2-69E4-ACB2-C586CFD26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2870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10" name="Image 9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53FDCBD6-49B7-58EF-94F7-369E655CD9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5" y="6126653"/>
            <a:ext cx="1172134" cy="5521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72FE25F-3F4C-A2E2-963A-97FCF2A16337}"/>
              </a:ext>
            </a:extLst>
          </p:cNvPr>
          <p:cNvSpPr txBox="1"/>
          <p:nvPr userDrawn="1"/>
        </p:nvSpPr>
        <p:spPr>
          <a:xfrm>
            <a:off x="1890215" y="6471479"/>
            <a:ext cx="5947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D3A39"/>
                </a:solidFill>
              </a:rPr>
              <a:t>IAEA SMR 2024 – 21-25 </a:t>
            </a:r>
            <a:r>
              <a:rPr lang="fr-FR" sz="1200" dirty="0" err="1">
                <a:solidFill>
                  <a:srgbClr val="7D3A39"/>
                </a:solidFill>
              </a:rPr>
              <a:t>October</a:t>
            </a:r>
            <a:r>
              <a:rPr lang="fr-FR" sz="1200" dirty="0">
                <a:solidFill>
                  <a:srgbClr val="7D3A39"/>
                </a:solidFill>
              </a:rPr>
              <a:t> 2024 - Vienna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D13408-478D-8394-D54C-6E6651C49BF0}"/>
              </a:ext>
            </a:extLst>
          </p:cNvPr>
          <p:cNvSpPr txBox="1"/>
          <p:nvPr userDrawn="1"/>
        </p:nvSpPr>
        <p:spPr>
          <a:xfrm>
            <a:off x="11219857" y="6471479"/>
            <a:ext cx="867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7E8E0D-A8DF-4759-9522-41CC20F38CD0}" type="slidenum">
              <a:rPr lang="fr-FR" sz="1200" smtClean="0">
                <a:solidFill>
                  <a:schemeClr val="accent5"/>
                </a:solidFill>
              </a:rPr>
              <a:pPr algn="r"/>
              <a:t>‹#›</a:t>
            </a:fld>
            <a:endParaRPr lang="fr-FR" sz="1200" dirty="0">
              <a:solidFill>
                <a:schemeClr val="accent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7D53D2-266F-5DF8-F512-E081E41213E5}"/>
              </a:ext>
            </a:extLst>
          </p:cNvPr>
          <p:cNvSpPr/>
          <p:nvPr userDrawn="1"/>
        </p:nvSpPr>
        <p:spPr>
          <a:xfrm>
            <a:off x="1539239" y="6369853"/>
            <a:ext cx="10548000" cy="72000"/>
          </a:xfrm>
          <a:prstGeom prst="rect">
            <a:avLst/>
          </a:prstGeom>
          <a:gradFill flip="none" rotWithShape="1">
            <a:gsLst>
              <a:gs pos="0">
                <a:srgbClr val="1F2D67"/>
              </a:gs>
              <a:gs pos="70000">
                <a:srgbClr val="151D2B"/>
              </a:gs>
              <a:gs pos="30000">
                <a:srgbClr val="151D2B"/>
              </a:gs>
              <a:gs pos="100000">
                <a:srgbClr val="1F2D67"/>
              </a:gs>
              <a:gs pos="50000">
                <a:srgbClr val="E24B2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39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377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D3A39"/>
        </a:buClr>
        <a:buFont typeface="Wingdings" panose="05000000000000000000" pitchFamily="2" charset="2"/>
        <a:buChar char="§"/>
        <a:defRPr sz="2400" kern="1200">
          <a:solidFill>
            <a:srgbClr val="7D3A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2D6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‐"/>
        <a:defRPr sz="1800" kern="1200">
          <a:solidFill>
            <a:srgbClr val="E24B2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rgbClr val="151D2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718827-A262-1EB1-8410-387EF3CF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63D56D-CEA4-40A9-4A42-A5FAA55A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FA302F67-8337-4596-87AA-600DF098897D" descr="image007">
            <a:extLst>
              <a:ext uri="{FF2B5EF4-FFF2-40B4-BE49-F238E27FC236}">
                <a16:creationId xmlns:a16="http://schemas.microsoft.com/office/drawing/2014/main" id="{FC007684-C705-E442-97C1-452B25B5B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0" y="-20368"/>
            <a:ext cx="12192000" cy="6878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32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DEA9A-6994-6597-14C0-311F9B2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6377D"/>
                </a:solidFill>
              </a:rPr>
              <a:t>HEXANA : a sodium </a:t>
            </a:r>
            <a:r>
              <a:rPr lang="fr-FR" dirty="0" err="1">
                <a:solidFill>
                  <a:srgbClr val="26377D"/>
                </a:solidFill>
              </a:rPr>
              <a:t>advanced</a:t>
            </a:r>
            <a:r>
              <a:rPr lang="fr-FR" dirty="0">
                <a:solidFill>
                  <a:srgbClr val="26377D"/>
                </a:solidFill>
              </a:rPr>
              <a:t> </a:t>
            </a:r>
            <a:r>
              <a:rPr lang="fr-FR" dirty="0" err="1">
                <a:solidFill>
                  <a:srgbClr val="26377D"/>
                </a:solidFill>
              </a:rPr>
              <a:t>modular</a:t>
            </a:r>
            <a:r>
              <a:rPr lang="fr-FR" dirty="0">
                <a:solidFill>
                  <a:srgbClr val="26377D"/>
                </a:solidFill>
              </a:rPr>
              <a:t> </a:t>
            </a:r>
            <a:r>
              <a:rPr lang="fr-FR" dirty="0" err="1">
                <a:solidFill>
                  <a:srgbClr val="26377D"/>
                </a:solidFill>
              </a:rPr>
              <a:t>reactor</a:t>
            </a:r>
            <a:r>
              <a:rPr lang="fr-FR" dirty="0">
                <a:solidFill>
                  <a:srgbClr val="26377D"/>
                </a:solidFill>
              </a:rPr>
              <a:t> for </a:t>
            </a:r>
            <a:r>
              <a:rPr lang="fr-FR" dirty="0" err="1">
                <a:solidFill>
                  <a:srgbClr val="26377D"/>
                </a:solidFill>
              </a:rPr>
              <a:t>sustainable</a:t>
            </a:r>
            <a:r>
              <a:rPr lang="fr-FR" dirty="0">
                <a:solidFill>
                  <a:srgbClr val="26377D"/>
                </a:solidFill>
              </a:rPr>
              <a:t> </a:t>
            </a:r>
            <a:r>
              <a:rPr lang="fr-FR" dirty="0" err="1">
                <a:solidFill>
                  <a:srgbClr val="26377D"/>
                </a:solidFill>
              </a:rPr>
              <a:t>industrial</a:t>
            </a:r>
            <a:r>
              <a:rPr lang="fr-FR" dirty="0">
                <a:solidFill>
                  <a:srgbClr val="26377D"/>
                </a:solidFill>
              </a:rPr>
              <a:t> </a:t>
            </a:r>
            <a:r>
              <a:rPr lang="fr-FR" dirty="0" err="1">
                <a:solidFill>
                  <a:srgbClr val="26377D"/>
                </a:solidFill>
              </a:rPr>
              <a:t>decarbonization</a:t>
            </a:r>
            <a:endParaRPr lang="fr-FR" dirty="0">
              <a:solidFill>
                <a:srgbClr val="26377D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DE5967-ACC5-FC6F-2235-C8A177682B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51303F"/>
                </a:solidFill>
              </a:rPr>
              <a:t>P. Gauthé, J.B. </a:t>
            </a:r>
            <a:r>
              <a:rPr lang="fr-FR" dirty="0" err="1">
                <a:solidFill>
                  <a:srgbClr val="51303F"/>
                </a:solidFill>
              </a:rPr>
              <a:t>Droin</a:t>
            </a:r>
            <a:r>
              <a:rPr lang="fr-FR" dirty="0">
                <a:solidFill>
                  <a:srgbClr val="51303F"/>
                </a:solidFill>
              </a:rPr>
              <a:t>, H. </a:t>
            </a:r>
            <a:r>
              <a:rPr lang="fr-FR" dirty="0" err="1">
                <a:solidFill>
                  <a:srgbClr val="51303F"/>
                </a:solidFill>
              </a:rPr>
              <a:t>Polge</a:t>
            </a:r>
            <a:r>
              <a:rPr lang="fr-FR" dirty="0">
                <a:solidFill>
                  <a:srgbClr val="51303F"/>
                </a:solidFill>
              </a:rPr>
              <a:t>, P. </a:t>
            </a:r>
            <a:r>
              <a:rPr lang="fr-FR" dirty="0" err="1">
                <a:solidFill>
                  <a:srgbClr val="51303F"/>
                </a:solidFill>
              </a:rPr>
              <a:t>Andreucci</a:t>
            </a:r>
            <a:r>
              <a:rPr lang="fr-FR" dirty="0">
                <a:solidFill>
                  <a:srgbClr val="51303F"/>
                </a:solidFill>
              </a:rPr>
              <a:t>, S. </a:t>
            </a:r>
            <a:r>
              <a:rPr lang="fr-FR" dirty="0" err="1">
                <a:solidFill>
                  <a:srgbClr val="51303F"/>
                </a:solidFill>
              </a:rPr>
              <a:t>Nizou</a:t>
            </a:r>
            <a:endParaRPr lang="fr-FR" dirty="0">
              <a:solidFill>
                <a:srgbClr val="513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F825D-12C6-678C-F9E5-0D1B556CE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55DCD-5A1C-E152-29DD-2AFE5FF0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Heat </a:t>
            </a:r>
            <a:r>
              <a:rPr lang="fr-FR" dirty="0" err="1"/>
              <a:t>storage</a:t>
            </a:r>
            <a:r>
              <a:rPr lang="fr-FR" dirty="0"/>
              <a:t> design and </a:t>
            </a:r>
            <a:r>
              <a:rPr lang="fr-FR" dirty="0" err="1"/>
              <a:t>strategy</a:t>
            </a:r>
            <a:endParaRPr lang="fr-FR" dirty="0"/>
          </a:p>
        </p:txBody>
      </p:sp>
      <p:pic>
        <p:nvPicPr>
          <p:cNvPr id="3" name="Image3">
            <a:extLst>
              <a:ext uri="{FF2B5EF4-FFF2-40B4-BE49-F238E27FC236}">
                <a16:creationId xmlns:a16="http://schemas.microsoft.com/office/drawing/2014/main" id="{584F32D1-42FE-89E9-AE0C-A38D9BD2A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91"/>
          <a:stretch/>
        </p:blipFill>
        <p:spPr bwMode="auto">
          <a:xfrm>
            <a:off x="692727" y="1195820"/>
            <a:ext cx="4759960" cy="2914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ED852F1-A969-6471-8C65-65284664BAB8}"/>
              </a:ext>
            </a:extLst>
          </p:cNvPr>
          <p:cNvSpPr txBox="1"/>
          <p:nvPr/>
        </p:nvSpPr>
        <p:spPr>
          <a:xfrm>
            <a:off x="756896" y="4239491"/>
            <a:ext cx="475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Buffer </a:t>
            </a:r>
            <a:r>
              <a:rPr lang="fr-FR" dirty="0" err="1"/>
              <a:t>approach</a:t>
            </a:r>
            <a:r>
              <a:rPr lang="fr-FR" dirty="0"/>
              <a:t> : </a:t>
            </a:r>
            <a:r>
              <a:rPr lang="fr-FR" dirty="0" err="1"/>
              <a:t>delay</a:t>
            </a:r>
            <a:r>
              <a:rPr lang="fr-FR" dirty="0"/>
              <a:t> the import or export of power to ro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grid</a:t>
            </a:r>
            <a:endParaRPr lang="fr-FR" dirty="0"/>
          </a:p>
        </p:txBody>
      </p:sp>
      <p:pic>
        <p:nvPicPr>
          <p:cNvPr id="6" name="Image 5" descr="Une image contenant texte, diagramme, ligne, Tracé">
            <a:extLst>
              <a:ext uri="{FF2B5EF4-FFF2-40B4-BE49-F238E27FC236}">
                <a16:creationId xmlns:a16="http://schemas.microsoft.com/office/drawing/2014/main" id="{1681D80F-B508-77ED-5568-1E99F6004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20" y="1148195"/>
            <a:ext cx="4970780" cy="29622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9CCE276-067D-28C6-2C2F-713B998B5E8B}"/>
              </a:ext>
            </a:extLst>
          </p:cNvPr>
          <p:cNvSpPr txBox="1"/>
          <p:nvPr/>
        </p:nvSpPr>
        <p:spPr>
          <a:xfrm>
            <a:off x="6804769" y="4110470"/>
            <a:ext cx="4759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Load</a:t>
            </a:r>
            <a:r>
              <a:rPr lang="fr-FR" dirty="0"/>
              <a:t>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: </a:t>
            </a:r>
            <a:r>
              <a:rPr lang="en-US" dirty="0"/>
              <a:t>follow the demand in electricity of the industrial and minimize the import and export link to and from the grid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919690-A489-3F42-0392-25B983267F76}"/>
              </a:ext>
            </a:extLst>
          </p:cNvPr>
          <p:cNvSpPr txBox="1"/>
          <p:nvPr/>
        </p:nvSpPr>
        <p:spPr>
          <a:xfrm>
            <a:off x="692727" y="5477514"/>
            <a:ext cx="1143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accent2"/>
                </a:solidFill>
              </a:rPr>
              <a:t>In </a:t>
            </a:r>
            <a:r>
              <a:rPr lang="fr-FR" u="sng" dirty="0" err="1">
                <a:solidFill>
                  <a:schemeClr val="accent2"/>
                </a:solidFill>
              </a:rPr>
              <a:t>each</a:t>
            </a:r>
            <a:r>
              <a:rPr lang="fr-FR" u="sng" dirty="0">
                <a:solidFill>
                  <a:schemeClr val="accent2"/>
                </a:solidFill>
              </a:rPr>
              <a:t> use case, the goal </a:t>
            </a:r>
            <a:r>
              <a:rPr lang="fr-FR" u="sng" dirty="0" err="1">
                <a:solidFill>
                  <a:schemeClr val="accent2"/>
                </a:solidFill>
              </a:rPr>
              <a:t>is</a:t>
            </a:r>
            <a:r>
              <a:rPr lang="fr-FR" u="sng" dirty="0">
                <a:solidFill>
                  <a:schemeClr val="accent2"/>
                </a:solidFill>
              </a:rPr>
              <a:t> to design the right size of the thermal </a:t>
            </a:r>
            <a:r>
              <a:rPr lang="fr-FR" u="sng" dirty="0" err="1">
                <a:solidFill>
                  <a:schemeClr val="accent2"/>
                </a:solidFill>
              </a:rPr>
              <a:t>storgae</a:t>
            </a:r>
            <a:r>
              <a:rPr lang="fr-FR" u="sng" dirty="0">
                <a:solidFill>
                  <a:schemeClr val="accent2"/>
                </a:solidFill>
              </a:rPr>
              <a:t> to </a:t>
            </a:r>
            <a:r>
              <a:rPr lang="fr-FR" u="sng" dirty="0" err="1">
                <a:solidFill>
                  <a:schemeClr val="accent2"/>
                </a:solidFill>
              </a:rPr>
              <a:t>meet</a:t>
            </a:r>
            <a:r>
              <a:rPr lang="fr-FR" u="sng" dirty="0">
                <a:solidFill>
                  <a:schemeClr val="accent2"/>
                </a:solidFill>
              </a:rPr>
              <a:t> the </a:t>
            </a:r>
            <a:r>
              <a:rPr lang="fr-FR" u="sng" dirty="0" err="1">
                <a:solidFill>
                  <a:schemeClr val="accent2"/>
                </a:solidFill>
              </a:rPr>
              <a:t>demand</a:t>
            </a:r>
            <a:r>
              <a:rPr lang="fr-FR" u="sng" dirty="0">
                <a:solidFill>
                  <a:schemeClr val="accent2"/>
                </a:solidFill>
              </a:rPr>
              <a:t> </a:t>
            </a:r>
            <a:r>
              <a:rPr lang="fr-FR" u="sng" dirty="0" err="1">
                <a:solidFill>
                  <a:schemeClr val="accent2"/>
                </a:solidFill>
              </a:rPr>
              <a:t>without</a:t>
            </a:r>
            <a:r>
              <a:rPr lang="fr-FR" u="sng" dirty="0">
                <a:solidFill>
                  <a:schemeClr val="accent2"/>
                </a:solidFill>
              </a:rPr>
              <a:t> </a:t>
            </a:r>
            <a:r>
              <a:rPr lang="fr-FR" u="sng" dirty="0" err="1">
                <a:solidFill>
                  <a:schemeClr val="accent2"/>
                </a:solidFill>
              </a:rPr>
              <a:t>overinvesting</a:t>
            </a:r>
            <a:endParaRPr lang="fr-FR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3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D28B3-1056-EB26-AB20-AD5F3AC40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6CA7C-C860-E61D-E5A8-D1D087E0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451"/>
            <a:ext cx="10515600" cy="671823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 : </a:t>
            </a:r>
            <a:r>
              <a:rPr lang="en-US" dirty="0"/>
              <a:t>Why is HEXANA a relevant solution to decarbonize industrial hubs?</a:t>
            </a:r>
            <a:br>
              <a:rPr lang="en-US" dirty="0"/>
            </a:b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708242-56F0-23DC-4754-B3234C9B49A8}"/>
              </a:ext>
            </a:extLst>
          </p:cNvPr>
          <p:cNvSpPr txBox="1"/>
          <p:nvPr/>
        </p:nvSpPr>
        <p:spPr bwMode="auto">
          <a:xfrm>
            <a:off x="917816" y="1234960"/>
            <a:ext cx="109443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q"/>
              <a:defRPr/>
            </a:pPr>
            <a:r>
              <a:rPr lang="fr-FR" b="1" dirty="0">
                <a:solidFill>
                  <a:srgbClr val="141C2A"/>
                </a:solidFill>
                <a:latin typeface="Moderat Condensed" pitchFamily="2" charset="77"/>
              </a:rPr>
              <a:t>Compatible </a:t>
            </a:r>
            <a:r>
              <a:rPr lang="fr-FR" b="1" dirty="0" err="1">
                <a:solidFill>
                  <a:srgbClr val="141C2A"/>
                </a:solidFill>
                <a:latin typeface="Moderat Condensed" pitchFamily="2" charset="77"/>
              </a:rPr>
              <a:t>with</a:t>
            </a:r>
            <a:r>
              <a:rPr lang="fr-FR" b="1" dirty="0">
                <a:solidFill>
                  <a:srgbClr val="141C2A"/>
                </a:solidFill>
                <a:latin typeface="Moderat Condensed" pitchFamily="2" charset="77"/>
              </a:rPr>
              <a:t> </a:t>
            </a:r>
            <a:r>
              <a:rPr lang="fr-FR" b="1" dirty="0" err="1">
                <a:solidFill>
                  <a:srgbClr val="141C2A"/>
                </a:solidFill>
                <a:latin typeface="Moderat Condensed" pitchFamily="2" charset="77"/>
              </a:rPr>
              <a:t>industrial</a:t>
            </a:r>
            <a:r>
              <a:rPr lang="fr-FR" b="1" dirty="0">
                <a:solidFill>
                  <a:srgbClr val="141C2A"/>
                </a:solidFill>
                <a:latin typeface="Moderat Condensed" pitchFamily="2" charset="77"/>
              </a:rPr>
              <a:t> </a:t>
            </a:r>
            <a:r>
              <a:rPr lang="fr-FR" b="1" dirty="0" err="1">
                <a:solidFill>
                  <a:srgbClr val="141C2A"/>
                </a:solidFill>
                <a:latin typeface="Moderat Condensed" pitchFamily="2" charset="77"/>
              </a:rPr>
              <a:t>needs</a:t>
            </a:r>
            <a:endParaRPr lang="fr-FR" b="1" dirty="0">
              <a:solidFill>
                <a:srgbClr val="141C2A"/>
              </a:solidFill>
              <a:latin typeface="Moderat Condensed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Relevant size &amp; power </a:t>
            </a:r>
            <a:r>
              <a:rPr lang="fr-FR" sz="1600" b="1" dirty="0">
                <a:solidFill>
                  <a:srgbClr val="E24928"/>
                </a:solidFill>
                <a:latin typeface="Corbel" panose="020B0503020204020204" pitchFamily="34" charset="0"/>
              </a:rPr>
              <a:t>(</a:t>
            </a:r>
            <a:r>
              <a:rPr lang="fr-FR" sz="1600" b="1" dirty="0" err="1">
                <a:solidFill>
                  <a:srgbClr val="E24928"/>
                </a:solidFill>
                <a:latin typeface="Corbel" panose="020B0503020204020204" pitchFamily="34" charset="0"/>
              </a:rPr>
              <a:t>modular</a:t>
            </a:r>
            <a:r>
              <a:rPr lang="fr-FR" sz="1600" b="1" dirty="0">
                <a:solidFill>
                  <a:srgbClr val="E24928"/>
                </a:solidFill>
                <a:latin typeface="Corbel" panose="020B0503020204020204" pitchFamily="34" charset="0"/>
              </a:rPr>
              <a:t> concept)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Continuous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energy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delivery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thanks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to </a:t>
            </a:r>
            <a:r>
              <a:rPr lang="fr-FR" sz="1600" b="1" dirty="0">
                <a:solidFill>
                  <a:srgbClr val="E24928"/>
                </a:solidFill>
                <a:latin typeface="Corbel" panose="020B0503020204020204" pitchFamily="34" charset="0"/>
              </a:rPr>
              <a:t>module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E24928"/>
                </a:solidFill>
                <a:latin typeface="Corbel" panose="020B0503020204020204" pitchFamily="34" charset="0"/>
              </a:rPr>
              <a:t>twinning</a:t>
            </a:r>
            <a:endParaRPr lang="fr-FR" sz="1600" b="1" dirty="0">
              <a:solidFill>
                <a:srgbClr val="E24928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Multi-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energetic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and </a:t>
            </a:r>
            <a:r>
              <a:rPr lang="fr-FR" sz="1600" b="1" dirty="0" err="1">
                <a:solidFill>
                  <a:srgbClr val="E24928"/>
                </a:solidFill>
                <a:latin typeface="Corbel" panose="020B0503020204020204" pitchFamily="34" charset="0"/>
              </a:rPr>
              <a:t>integrated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production 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(for ex: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desalination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+ H2 +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preheating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+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elec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-&gt;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steel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)</a:t>
            </a:r>
          </a:p>
          <a:p>
            <a:pPr>
              <a:defRPr/>
            </a:pPr>
            <a:endParaRPr lang="fr-FR" sz="2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defRPr/>
            </a:pPr>
            <a:endParaRPr lang="fr-FR" sz="2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defRPr/>
            </a:pPr>
            <a:endParaRPr lang="fr-FR" sz="2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defRPr/>
            </a:pPr>
            <a:endParaRPr lang="fr-FR" sz="2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indent="-285750">
              <a:buFont typeface="Wingdings" panose="05000000000000000000" pitchFamily="2" charset="2"/>
              <a:buChar char="q"/>
              <a:defRPr/>
            </a:pPr>
            <a:r>
              <a:rPr lang="fr-FR" b="1" dirty="0" err="1">
                <a:solidFill>
                  <a:srgbClr val="7D3A39"/>
                </a:solidFill>
                <a:latin typeface="Moderat Condensed" pitchFamily="2" charset="77"/>
              </a:rPr>
              <a:t>Enable</a:t>
            </a:r>
            <a:r>
              <a:rPr lang="fr-FR" b="1" dirty="0">
                <a:solidFill>
                  <a:srgbClr val="7D3A39"/>
                </a:solidFill>
                <a:latin typeface="Moderat Condensed" pitchFamily="2" charset="77"/>
              </a:rPr>
              <a:t> to </a:t>
            </a:r>
            <a:r>
              <a:rPr lang="fr-FR" b="1" dirty="0" err="1">
                <a:solidFill>
                  <a:srgbClr val="7D3A39"/>
                </a:solidFill>
                <a:latin typeface="Moderat Condensed" pitchFamily="2" charset="77"/>
              </a:rPr>
              <a:t>meet</a:t>
            </a:r>
            <a:r>
              <a:rPr lang="fr-FR" b="1" dirty="0">
                <a:solidFill>
                  <a:srgbClr val="7D3A39"/>
                </a:solidFill>
                <a:latin typeface="Moderat Condensed" pitchFamily="2" charset="77"/>
              </a:rPr>
              <a:t> </a:t>
            </a:r>
            <a:r>
              <a:rPr lang="fr-FR" b="1" dirty="0" err="1">
                <a:solidFill>
                  <a:srgbClr val="7D3A39"/>
                </a:solidFill>
                <a:latin typeface="Moderat Condensed" pitchFamily="2" charset="77"/>
              </a:rPr>
              <a:t>climate</a:t>
            </a:r>
            <a:r>
              <a:rPr lang="fr-FR" b="1" dirty="0">
                <a:solidFill>
                  <a:srgbClr val="7D3A39"/>
                </a:solidFill>
                <a:latin typeface="Moderat Condensed" pitchFamily="2" charset="77"/>
              </a:rPr>
              <a:t> </a:t>
            </a:r>
            <a:r>
              <a:rPr lang="fr-FR" b="1" dirty="0" err="1">
                <a:solidFill>
                  <a:srgbClr val="7D3A39"/>
                </a:solidFill>
                <a:latin typeface="Moderat Condensed" pitchFamily="2" charset="77"/>
              </a:rPr>
              <a:t>targets</a:t>
            </a:r>
            <a:endParaRPr lang="fr-FR" b="1" dirty="0">
              <a:solidFill>
                <a:srgbClr val="7D3A39"/>
              </a:solidFill>
              <a:latin typeface="Moderat Condensed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Higher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energetic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efficiency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than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Gen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-III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reactors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thanks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to the </a:t>
            </a:r>
            <a:r>
              <a:rPr lang="fr-FR" sz="1600" b="1" dirty="0">
                <a:solidFill>
                  <a:srgbClr val="E24928"/>
                </a:solidFill>
                <a:latin typeface="Corbel" panose="020B0503020204020204" pitchFamily="34" charset="0"/>
              </a:rPr>
              <a:t>high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Less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need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for water</a:t>
            </a:r>
            <a:endParaRPr lang="fr-FR" sz="1600" b="1" dirty="0">
              <a:solidFill>
                <a:srgbClr val="E24928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Ultra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low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carbon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energy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(&lt;3 geqCO2/kWh)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Can replace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gas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a back-up systems</a:t>
            </a:r>
          </a:p>
          <a:p>
            <a:pPr lvl="1">
              <a:defRPr/>
            </a:pPr>
            <a:endParaRPr lang="fr-FR" sz="200" b="1" dirty="0">
              <a:solidFill>
                <a:srgbClr val="E34E2D"/>
              </a:solidFill>
              <a:latin typeface="Corbel" panose="020B0503020204020204" pitchFamily="34" charset="0"/>
            </a:endParaRPr>
          </a:p>
          <a:p>
            <a:pPr lvl="1">
              <a:defRPr/>
            </a:pPr>
            <a:endParaRPr lang="fr-FR" sz="200" b="1" dirty="0">
              <a:solidFill>
                <a:srgbClr val="E34E2D"/>
              </a:solidFill>
              <a:latin typeface="Corbel" panose="020B0503020204020204" pitchFamily="34" charset="0"/>
            </a:endParaRPr>
          </a:p>
          <a:p>
            <a:pPr lvl="1">
              <a:defRPr/>
            </a:pPr>
            <a:endParaRPr lang="fr-FR" sz="200" b="1" dirty="0">
              <a:solidFill>
                <a:srgbClr val="E34E2D"/>
              </a:solidFill>
              <a:latin typeface="Corbel" panose="020B0503020204020204" pitchFamily="34" charset="0"/>
            </a:endParaRPr>
          </a:p>
          <a:p>
            <a:pPr lvl="1">
              <a:defRPr/>
            </a:pPr>
            <a:endParaRPr lang="fr-FR" sz="200" b="1" dirty="0">
              <a:solidFill>
                <a:srgbClr val="E34E2D"/>
              </a:solidFill>
              <a:latin typeface="Corbel" panose="020B0503020204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q"/>
              <a:defRPr/>
            </a:pPr>
            <a:r>
              <a:rPr lang="fr-FR" b="1" dirty="0" err="1">
                <a:solidFill>
                  <a:srgbClr val="B04532"/>
                </a:solidFill>
                <a:latin typeface="Moderat Condensed" pitchFamily="2" charset="77"/>
              </a:rPr>
              <a:t>Reliable</a:t>
            </a:r>
            <a:r>
              <a:rPr lang="fr-FR" b="1" dirty="0">
                <a:solidFill>
                  <a:srgbClr val="B04532"/>
                </a:solidFill>
                <a:latin typeface="Moderat Condensed" pitchFamily="2" charset="77"/>
              </a:rPr>
              <a:t>, </a:t>
            </a:r>
            <a:r>
              <a:rPr lang="fr-FR" b="1" dirty="0" err="1">
                <a:solidFill>
                  <a:srgbClr val="B04532"/>
                </a:solidFill>
                <a:latin typeface="Moderat Condensed" pitchFamily="2" charset="77"/>
              </a:rPr>
              <a:t>predictible</a:t>
            </a:r>
            <a:r>
              <a:rPr lang="fr-FR" b="1" dirty="0">
                <a:solidFill>
                  <a:srgbClr val="B04532"/>
                </a:solidFill>
                <a:latin typeface="Moderat Condensed" pitchFamily="2" charset="77"/>
              </a:rPr>
              <a:t> and </a:t>
            </a:r>
            <a:r>
              <a:rPr lang="fr-FR" b="1" dirty="0" err="1">
                <a:solidFill>
                  <a:srgbClr val="B04532"/>
                </a:solidFill>
                <a:latin typeface="Moderat Condensed" pitchFamily="2" charset="77"/>
              </a:rPr>
              <a:t>guaranteed</a:t>
            </a:r>
            <a:r>
              <a:rPr lang="fr-FR" b="1" dirty="0">
                <a:solidFill>
                  <a:srgbClr val="B04532"/>
                </a:solidFill>
                <a:latin typeface="Moderat Condensed" pitchFamily="2" charset="77"/>
              </a:rPr>
              <a:t> </a:t>
            </a:r>
            <a:r>
              <a:rPr lang="fr-FR" b="1" dirty="0" err="1">
                <a:solidFill>
                  <a:srgbClr val="B04532"/>
                </a:solidFill>
                <a:latin typeface="Moderat Condensed" pitchFamily="2" charset="77"/>
              </a:rPr>
              <a:t>energy</a:t>
            </a:r>
            <a:r>
              <a:rPr lang="fr-FR" b="1" dirty="0">
                <a:solidFill>
                  <a:srgbClr val="B04532"/>
                </a:solidFill>
                <a:latin typeface="Moderat Condensed" pitchFamily="2" charset="77"/>
              </a:rPr>
              <a:t> </a:t>
            </a:r>
            <a:r>
              <a:rPr lang="fr-FR" b="1" dirty="0" err="1">
                <a:solidFill>
                  <a:srgbClr val="B04532"/>
                </a:solidFill>
                <a:latin typeface="Moderat Condensed" pitchFamily="2" charset="77"/>
              </a:rPr>
              <a:t>prices</a:t>
            </a:r>
            <a:r>
              <a:rPr lang="fr-FR" b="1" dirty="0">
                <a:solidFill>
                  <a:srgbClr val="B04532"/>
                </a:solidFill>
                <a:latin typeface="Moderat Condensed" pitchFamily="2" charset="77"/>
              </a:rPr>
              <a:t> on </a:t>
            </a:r>
            <a:r>
              <a:rPr lang="fr-FR" b="1" dirty="0" err="1">
                <a:solidFill>
                  <a:srgbClr val="B04532"/>
                </a:solidFill>
                <a:latin typeface="Moderat Condensed" pitchFamily="2" charset="77"/>
              </a:rPr>
              <a:t>several</a:t>
            </a:r>
            <a:r>
              <a:rPr lang="fr-FR" b="1" dirty="0">
                <a:solidFill>
                  <a:srgbClr val="B04532"/>
                </a:solidFill>
                <a:latin typeface="Moderat Condensed" pitchFamily="2" charset="77"/>
              </a:rPr>
              <a:t> </a:t>
            </a:r>
            <a:r>
              <a:rPr lang="fr-FR" b="1" dirty="0" err="1">
                <a:solidFill>
                  <a:srgbClr val="B04532"/>
                </a:solidFill>
                <a:latin typeface="Moderat Condensed" pitchFamily="2" charset="77"/>
              </a:rPr>
              <a:t>decades</a:t>
            </a:r>
            <a:endParaRPr lang="fr-FR" b="1" dirty="0">
              <a:solidFill>
                <a:srgbClr val="B04532"/>
              </a:solidFill>
              <a:latin typeface="Moderat Condensed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Independant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from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any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fuel importations and 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from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the Uranium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market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evolutions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>
                <a:solidFill>
                  <a:srgbClr val="E24928"/>
                </a:solidFill>
                <a:latin typeface="Corbel" panose="020B0503020204020204" pitchFamily="34" charset="0"/>
              </a:rPr>
              <a:t>(</a:t>
            </a:r>
            <a:r>
              <a:rPr lang="fr-FR" sz="1600" b="1" dirty="0" err="1">
                <a:solidFill>
                  <a:srgbClr val="E24928"/>
                </a:solidFill>
                <a:latin typeface="Corbel" panose="020B0503020204020204" pitchFamily="34" charset="0"/>
              </a:rPr>
              <a:t>fast</a:t>
            </a:r>
            <a:r>
              <a:rPr lang="fr-FR" sz="1600" b="1" dirty="0">
                <a:solidFill>
                  <a:srgbClr val="E24928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E24928"/>
                </a:solidFill>
                <a:latin typeface="Corbel" panose="020B0503020204020204" pitchFamily="34" charset="0"/>
              </a:rPr>
              <a:t>reactor</a:t>
            </a:r>
            <a:r>
              <a:rPr lang="fr-FR" sz="1600" b="1" dirty="0">
                <a:solidFill>
                  <a:srgbClr val="E24928"/>
                </a:solidFill>
                <a:latin typeface="Corbel" panose="020B0503020204020204" pitchFamily="34" charset="0"/>
              </a:rPr>
              <a:t>)</a:t>
            </a:r>
          </a:p>
          <a:p>
            <a:pPr lvl="1">
              <a:defRPr/>
            </a:pP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	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G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eopolitically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resilient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technology</a:t>
            </a:r>
            <a:endParaRPr lang="fr-FR" sz="16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E24928"/>
                </a:solidFill>
                <a:latin typeface="Corbel" panose="020B0503020204020204" pitchFamily="34" charset="0"/>
              </a:rPr>
              <a:t>Base-</a:t>
            </a:r>
            <a:r>
              <a:rPr lang="fr-FR" sz="1600" b="1" dirty="0" err="1">
                <a:solidFill>
                  <a:srgbClr val="E24928"/>
                </a:solidFill>
                <a:latin typeface="Corbel" panose="020B0503020204020204" pitchFamily="34" charset="0"/>
              </a:rPr>
              <a:t>load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nuclear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operation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+ high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flexibility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thanks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to </a:t>
            </a:r>
            <a:r>
              <a:rPr lang="fr-FR" sz="1600" b="1" dirty="0" err="1">
                <a:solidFill>
                  <a:srgbClr val="E24928"/>
                </a:solidFill>
                <a:latin typeface="Corbel" panose="020B0503020204020204" pitchFamily="34" charset="0"/>
              </a:rPr>
              <a:t>storage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=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optimized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plant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capacity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factor </a:t>
            </a:r>
          </a:p>
          <a:p>
            <a:pPr lvl="1">
              <a:defRPr/>
            </a:pP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	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increased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revenue +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increased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lifetime</a:t>
            </a:r>
            <a:endParaRPr lang="fr-FR" sz="16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defRPr/>
            </a:pPr>
            <a:endParaRPr lang="fr-FR" sz="200" b="1" dirty="0">
              <a:solidFill>
                <a:srgbClr val="E34E2D"/>
              </a:solidFill>
              <a:latin typeface="Corbel" panose="020B0503020204020204" pitchFamily="34" charset="0"/>
            </a:endParaRPr>
          </a:p>
          <a:p>
            <a:pPr>
              <a:defRPr/>
            </a:pPr>
            <a:endParaRPr lang="fr-FR" sz="200" b="1" dirty="0">
              <a:solidFill>
                <a:srgbClr val="E34E2D"/>
              </a:solidFill>
              <a:latin typeface="Corbel" panose="020B0503020204020204" pitchFamily="34" charset="0"/>
            </a:endParaRPr>
          </a:p>
          <a:p>
            <a:pPr>
              <a:defRPr/>
            </a:pPr>
            <a:endParaRPr lang="fr-FR" sz="200" b="1" dirty="0">
              <a:solidFill>
                <a:srgbClr val="E34E2D"/>
              </a:solidFill>
              <a:latin typeface="Corbel" panose="020B0503020204020204" pitchFamily="34" charset="0"/>
            </a:endParaRPr>
          </a:p>
          <a:p>
            <a:pPr>
              <a:defRPr/>
            </a:pPr>
            <a:endParaRPr lang="fr-FR" sz="200" b="1" dirty="0">
              <a:solidFill>
                <a:srgbClr val="E34E2D"/>
              </a:solidFill>
              <a:latin typeface="Corbel" panose="020B0503020204020204" pitchFamily="34" charset="0"/>
            </a:endParaRPr>
          </a:p>
          <a:p>
            <a:pPr indent="-285750">
              <a:buFont typeface="Wingdings" panose="05000000000000000000" pitchFamily="2" charset="2"/>
              <a:buChar char="q"/>
              <a:defRPr/>
            </a:pPr>
            <a:r>
              <a:rPr lang="fr-FR" b="1" dirty="0" err="1">
                <a:solidFill>
                  <a:srgbClr val="E24928"/>
                </a:solidFill>
                <a:latin typeface="Moderat Condensed" pitchFamily="2" charset="77"/>
              </a:rPr>
              <a:t>Ease</a:t>
            </a:r>
            <a:r>
              <a:rPr lang="fr-FR" b="1" dirty="0">
                <a:solidFill>
                  <a:srgbClr val="E24928"/>
                </a:solidFill>
                <a:latin typeface="Moderat Condensed" pitchFamily="2" charset="77"/>
              </a:rPr>
              <a:t> the </a:t>
            </a:r>
            <a:r>
              <a:rPr lang="fr-FR" b="1" dirty="0" err="1">
                <a:solidFill>
                  <a:srgbClr val="E24928"/>
                </a:solidFill>
                <a:latin typeface="Moderat Condensed" pitchFamily="2" charset="77"/>
              </a:rPr>
              <a:t>integration</a:t>
            </a:r>
            <a:r>
              <a:rPr lang="fr-FR" b="1" dirty="0">
                <a:solidFill>
                  <a:srgbClr val="E24928"/>
                </a:solidFill>
                <a:latin typeface="Moderat Condensed" pitchFamily="2" charset="77"/>
              </a:rPr>
              <a:t> of </a:t>
            </a:r>
            <a:r>
              <a:rPr lang="fr-FR" b="1" dirty="0" err="1">
                <a:solidFill>
                  <a:srgbClr val="E24928"/>
                </a:solidFill>
                <a:latin typeface="Moderat Condensed" pitchFamily="2" charset="77"/>
              </a:rPr>
              <a:t>renewables</a:t>
            </a:r>
            <a:r>
              <a:rPr lang="fr-FR" b="1" dirty="0">
                <a:solidFill>
                  <a:srgbClr val="E24928"/>
                </a:solidFill>
                <a:latin typeface="Moderat Condensed" pitchFamily="2" charset="77"/>
              </a:rPr>
              <a:t> </a:t>
            </a:r>
            <a:r>
              <a:rPr lang="fr-FR" b="1" dirty="0" err="1">
                <a:solidFill>
                  <a:srgbClr val="E24928"/>
                </a:solidFill>
                <a:latin typeface="Moderat Condensed" pitchFamily="2" charset="77"/>
              </a:rPr>
              <a:t>onsite</a:t>
            </a:r>
            <a:endParaRPr lang="fr-FR" b="1" dirty="0">
              <a:solidFill>
                <a:srgbClr val="E24928"/>
              </a:solidFill>
              <a:latin typeface="Moderat Condensed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Absorption of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intermittency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thanks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to </a:t>
            </a:r>
            <a:r>
              <a:rPr lang="fr-FR" sz="1600" b="1" dirty="0" err="1">
                <a:solidFill>
                  <a:srgbClr val="E24928"/>
                </a:solidFill>
                <a:latin typeface="Corbel" panose="020B0503020204020204" pitchFamily="34" charset="0"/>
              </a:rPr>
              <a:t>heat</a:t>
            </a:r>
            <a:r>
              <a:rPr lang="fr-FR" sz="1600" b="1" dirty="0">
                <a:solidFill>
                  <a:srgbClr val="E24928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E24928"/>
                </a:solidFill>
                <a:latin typeface="Corbel" panose="020B0503020204020204" pitchFamily="34" charset="0"/>
              </a:rPr>
              <a:t>storage</a:t>
            </a:r>
            <a:r>
              <a:rPr lang="fr-FR" sz="1600" b="1" dirty="0">
                <a:solidFill>
                  <a:srgbClr val="E24928"/>
                </a:solidFill>
                <a:latin typeface="Corbel" panose="020B0503020204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Possibility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to store extra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energy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in the </a:t>
            </a:r>
            <a:r>
              <a:rPr lang="fr-FR" sz="1600" b="1" dirty="0" err="1">
                <a:solidFill>
                  <a:srgbClr val="E24928"/>
                </a:solidFill>
                <a:latin typeface="Corbel" panose="020B0503020204020204" pitchFamily="34" charset="0"/>
              </a:rPr>
              <a:t>storage</a:t>
            </a:r>
            <a:r>
              <a:rPr lang="fr-FR" sz="1600" b="1" dirty="0">
                <a:solidFill>
                  <a:srgbClr val="E24928"/>
                </a:solidFill>
                <a:latin typeface="Corbel" panose="020B0503020204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during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renewables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overproduction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periods</a:t>
            </a:r>
            <a:endParaRPr lang="fr-FR" sz="16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>
              <a:defRPr/>
            </a:pP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	 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HEXANA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can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play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the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role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of an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industrial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hub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energy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stabilizer</a:t>
            </a:r>
            <a:r>
              <a:rPr lang="fr-F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without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significant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grid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reinforcement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measures</a:t>
            </a:r>
            <a:r>
              <a:rPr lang="fr-FR" sz="1600" dirty="0">
                <a:solidFill>
                  <a:srgbClr val="000000"/>
                </a:solidFill>
                <a:latin typeface="Corbel" panose="020B0503020204020204" pitchFamily="34" charset="0"/>
              </a:rPr>
              <a:t>)</a:t>
            </a:r>
            <a:endParaRPr lang="fr-FR" sz="14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>
              <a:defRPr/>
            </a:pPr>
            <a:endParaRPr lang="fr-FR" sz="1600" b="1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2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01CB1-0110-D4E9-2673-F25B72F6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 </a:t>
            </a:r>
            <a:r>
              <a:rPr lang="fr-FR" dirty="0" err="1"/>
              <a:t>climate</a:t>
            </a:r>
            <a:r>
              <a:rPr lang="fr-FR" dirty="0"/>
              <a:t> solution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</a:t>
            </a:r>
            <a:r>
              <a:rPr lang="fr-FR" dirty="0" err="1"/>
              <a:t>decarbonization</a:t>
            </a:r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EE3D5-9CE3-EB9B-0880-D87799B81BDB}"/>
              </a:ext>
            </a:extLst>
          </p:cNvPr>
          <p:cNvSpPr txBox="1"/>
          <p:nvPr/>
        </p:nvSpPr>
        <p:spPr>
          <a:xfrm>
            <a:off x="7647371" y="3032547"/>
            <a:ext cx="346478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of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required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energy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is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heat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at Condensed" pitchFamily="2" charset="77"/>
              <a:ea typeface="+mn-ea"/>
              <a:cs typeface="+mn-cs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A346310-8832-B0E0-CFB3-1FC930527842}"/>
              </a:ext>
            </a:extLst>
          </p:cNvPr>
          <p:cNvSpPr>
            <a:spLocks noChangeAspect="1"/>
          </p:cNvSpPr>
          <p:nvPr/>
        </p:nvSpPr>
        <p:spPr>
          <a:xfrm>
            <a:off x="6477455" y="3412046"/>
            <a:ext cx="72000" cy="72000"/>
          </a:xfrm>
          <a:prstGeom prst="ellipse">
            <a:avLst/>
          </a:prstGeom>
          <a:solidFill>
            <a:srgbClr val="E13E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262B3-2CFA-0AC4-BE98-F3DB9183D6B7}"/>
              </a:ext>
            </a:extLst>
          </p:cNvPr>
          <p:cNvSpPr txBox="1"/>
          <p:nvPr/>
        </p:nvSpPr>
        <p:spPr>
          <a:xfrm>
            <a:off x="6615160" y="3085971"/>
            <a:ext cx="1234089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4928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3/4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1D2B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at Condensed" pitchFamily="2" charset="77"/>
              <a:ea typeface="+mn-ea"/>
              <a:cs typeface="+mn-cs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514B1EB7-A832-33C4-9232-3499C7292846}"/>
              </a:ext>
            </a:extLst>
          </p:cNvPr>
          <p:cNvSpPr txBox="1"/>
          <p:nvPr/>
        </p:nvSpPr>
        <p:spPr>
          <a:xfrm>
            <a:off x="7647371" y="4608002"/>
            <a:ext cx="402580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of the needed heat is &gt;400°C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EB2CCCFD-68A3-B137-1E4E-D250B963718E}"/>
              </a:ext>
            </a:extLst>
          </p:cNvPr>
          <p:cNvSpPr>
            <a:spLocks noChangeAspect="1"/>
          </p:cNvSpPr>
          <p:nvPr/>
        </p:nvSpPr>
        <p:spPr>
          <a:xfrm>
            <a:off x="6519723" y="4987501"/>
            <a:ext cx="72000" cy="72000"/>
          </a:xfrm>
          <a:prstGeom prst="ellipse">
            <a:avLst/>
          </a:prstGeom>
          <a:solidFill>
            <a:srgbClr val="E13E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18CF2AF-EF94-18C2-AF27-C940F650B2AF}"/>
              </a:ext>
            </a:extLst>
          </p:cNvPr>
          <p:cNvSpPr txBox="1"/>
          <p:nvPr/>
        </p:nvSpPr>
        <p:spPr>
          <a:xfrm>
            <a:off x="6625530" y="4638896"/>
            <a:ext cx="1234089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4928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50%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1D2B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at Condensed" pitchFamily="2" charset="77"/>
              <a:ea typeface="+mn-ea"/>
              <a:cs typeface="+mn-cs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3329E3A1-78B5-1727-8BA5-53A35068FC2A}"/>
              </a:ext>
            </a:extLst>
          </p:cNvPr>
          <p:cNvSpPr txBox="1"/>
          <p:nvPr/>
        </p:nvSpPr>
        <p:spPr>
          <a:xfrm>
            <a:off x="1981917" y="1291455"/>
            <a:ext cx="420692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of global CO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" pitchFamily="2" charset="77"/>
                <a:ea typeface="Roboto Condensed"/>
                <a:cs typeface="Roboto Condensed"/>
                <a:sym typeface="Roboto Condensed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 emissions come from industry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F136CD8-F0FE-D352-4087-4D2D862A9343}"/>
              </a:ext>
            </a:extLst>
          </p:cNvPr>
          <p:cNvSpPr>
            <a:spLocks noChangeAspect="1"/>
          </p:cNvSpPr>
          <p:nvPr/>
        </p:nvSpPr>
        <p:spPr>
          <a:xfrm>
            <a:off x="584289" y="1660062"/>
            <a:ext cx="72000" cy="72000"/>
          </a:xfrm>
          <a:prstGeom prst="ellipse">
            <a:avLst/>
          </a:prstGeom>
          <a:solidFill>
            <a:srgbClr val="E13E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B21C6395-8263-5C2D-7A80-701A43E1EE77}"/>
              </a:ext>
            </a:extLst>
          </p:cNvPr>
          <p:cNvSpPr txBox="1"/>
          <p:nvPr/>
        </p:nvSpPr>
        <p:spPr>
          <a:xfrm>
            <a:off x="721994" y="1291455"/>
            <a:ext cx="1234089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4928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43%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1D2B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at Condensed" pitchFamily="2" charset="77"/>
              <a:ea typeface="+mn-ea"/>
              <a:cs typeface="+mn-cs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9BABC8D8-27C0-0C08-709C-F69B8DD41151}"/>
              </a:ext>
            </a:extLst>
          </p:cNvPr>
          <p:cNvSpPr txBox="1"/>
          <p:nvPr/>
        </p:nvSpPr>
        <p:spPr>
          <a:xfrm>
            <a:off x="7747711" y="1341307"/>
            <a:ext cx="392546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of industrial energy is driven by fossil fuels </a:t>
            </a: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52F42A93-1F4D-40DA-307E-BAB2857522AA}"/>
              </a:ext>
            </a:extLst>
          </p:cNvPr>
          <p:cNvSpPr>
            <a:spLocks noChangeAspect="1"/>
          </p:cNvSpPr>
          <p:nvPr/>
        </p:nvSpPr>
        <p:spPr>
          <a:xfrm>
            <a:off x="6406645" y="1705400"/>
            <a:ext cx="72000" cy="72000"/>
          </a:xfrm>
          <a:prstGeom prst="ellipse">
            <a:avLst/>
          </a:prstGeom>
          <a:solidFill>
            <a:srgbClr val="E13E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D5353FAD-B18C-4640-B08B-6AC0867F8DB7}"/>
              </a:ext>
            </a:extLst>
          </p:cNvPr>
          <p:cNvSpPr txBox="1"/>
          <p:nvPr/>
        </p:nvSpPr>
        <p:spPr>
          <a:xfrm>
            <a:off x="6625530" y="1369743"/>
            <a:ext cx="1234089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4928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90%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1D2B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at Condensed" pitchFamily="2" charset="77"/>
              <a:ea typeface="+mn-ea"/>
              <a:cs typeface="+mn-cs"/>
            </a:endParaRPr>
          </a:p>
        </p:txBody>
      </p:sp>
      <p:sp>
        <p:nvSpPr>
          <p:cNvPr id="20" name="Demi-cadre 68">
            <a:extLst>
              <a:ext uri="{FF2B5EF4-FFF2-40B4-BE49-F238E27FC236}">
                <a16:creationId xmlns:a16="http://schemas.microsoft.com/office/drawing/2014/main" id="{A4755B38-7DF9-B259-FFEC-3C0AA3A86C8F}"/>
              </a:ext>
            </a:extLst>
          </p:cNvPr>
          <p:cNvSpPr/>
          <p:nvPr/>
        </p:nvSpPr>
        <p:spPr>
          <a:xfrm>
            <a:off x="238260" y="1238206"/>
            <a:ext cx="440350" cy="407192"/>
          </a:xfrm>
          <a:prstGeom prst="halfFrame">
            <a:avLst>
              <a:gd name="adj1" fmla="val 5111"/>
              <a:gd name="adj2" fmla="val 5656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51D2B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  <p:sp>
        <p:nvSpPr>
          <p:cNvPr id="21" name="Demi-cadre 82">
            <a:extLst>
              <a:ext uri="{FF2B5EF4-FFF2-40B4-BE49-F238E27FC236}">
                <a16:creationId xmlns:a16="http://schemas.microsoft.com/office/drawing/2014/main" id="{7DFDA3E7-F2E8-6911-1CB3-EE8A560D8C73}"/>
              </a:ext>
            </a:extLst>
          </p:cNvPr>
          <p:cNvSpPr/>
          <p:nvPr/>
        </p:nvSpPr>
        <p:spPr>
          <a:xfrm rot="10800000">
            <a:off x="5489100" y="1813907"/>
            <a:ext cx="440350" cy="407192"/>
          </a:xfrm>
          <a:prstGeom prst="halfFrame">
            <a:avLst>
              <a:gd name="adj1" fmla="val 5111"/>
              <a:gd name="adj2" fmla="val 5656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51D2B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  <p:sp>
        <p:nvSpPr>
          <p:cNvPr id="22" name="Demi-cadre 68">
            <a:extLst>
              <a:ext uri="{FF2B5EF4-FFF2-40B4-BE49-F238E27FC236}">
                <a16:creationId xmlns:a16="http://schemas.microsoft.com/office/drawing/2014/main" id="{B68C6782-13CB-1343-FD6E-97497016F9D1}"/>
              </a:ext>
            </a:extLst>
          </p:cNvPr>
          <p:cNvSpPr/>
          <p:nvPr/>
        </p:nvSpPr>
        <p:spPr>
          <a:xfrm>
            <a:off x="6186470" y="1298208"/>
            <a:ext cx="440350" cy="407192"/>
          </a:xfrm>
          <a:prstGeom prst="halfFrame">
            <a:avLst>
              <a:gd name="adj1" fmla="val 5111"/>
              <a:gd name="adj2" fmla="val 5656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51D2B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  <p:sp>
        <p:nvSpPr>
          <p:cNvPr id="23" name="Demi-cadre 82">
            <a:extLst>
              <a:ext uri="{FF2B5EF4-FFF2-40B4-BE49-F238E27FC236}">
                <a16:creationId xmlns:a16="http://schemas.microsoft.com/office/drawing/2014/main" id="{B979AF40-7EFE-9A86-8698-B3D95E53A480}"/>
              </a:ext>
            </a:extLst>
          </p:cNvPr>
          <p:cNvSpPr/>
          <p:nvPr/>
        </p:nvSpPr>
        <p:spPr>
          <a:xfrm rot="10800000">
            <a:off x="11193631" y="1741400"/>
            <a:ext cx="440350" cy="407192"/>
          </a:xfrm>
          <a:prstGeom prst="halfFrame">
            <a:avLst>
              <a:gd name="adj1" fmla="val 5111"/>
              <a:gd name="adj2" fmla="val 5656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51D2B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65D9A770-D52E-E0F8-3AE7-2BC1CE0BC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9" y="3000910"/>
            <a:ext cx="5583290" cy="226488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Demi-cadre 68">
            <a:extLst>
              <a:ext uri="{FF2B5EF4-FFF2-40B4-BE49-F238E27FC236}">
                <a16:creationId xmlns:a16="http://schemas.microsoft.com/office/drawing/2014/main" id="{F35722D9-4A62-5F38-7316-34889EA63BE4}"/>
              </a:ext>
            </a:extLst>
          </p:cNvPr>
          <p:cNvSpPr/>
          <p:nvPr/>
        </p:nvSpPr>
        <p:spPr>
          <a:xfrm>
            <a:off x="6202413" y="3085971"/>
            <a:ext cx="440350" cy="407192"/>
          </a:xfrm>
          <a:prstGeom prst="halfFrame">
            <a:avLst>
              <a:gd name="adj1" fmla="val 5111"/>
              <a:gd name="adj2" fmla="val 5656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51D2B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  <p:sp>
        <p:nvSpPr>
          <p:cNvPr id="26" name="Demi-cadre 82">
            <a:extLst>
              <a:ext uri="{FF2B5EF4-FFF2-40B4-BE49-F238E27FC236}">
                <a16:creationId xmlns:a16="http://schemas.microsoft.com/office/drawing/2014/main" id="{C45D9967-2867-AACC-EEC6-9A1158099619}"/>
              </a:ext>
            </a:extLst>
          </p:cNvPr>
          <p:cNvSpPr/>
          <p:nvPr/>
        </p:nvSpPr>
        <p:spPr>
          <a:xfrm rot="10800000">
            <a:off x="11209574" y="3529163"/>
            <a:ext cx="440350" cy="407192"/>
          </a:xfrm>
          <a:prstGeom prst="halfFrame">
            <a:avLst>
              <a:gd name="adj1" fmla="val 5111"/>
              <a:gd name="adj2" fmla="val 5656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51D2B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  <p:sp>
        <p:nvSpPr>
          <p:cNvPr id="27" name="Demi-cadre 68">
            <a:extLst>
              <a:ext uri="{FF2B5EF4-FFF2-40B4-BE49-F238E27FC236}">
                <a16:creationId xmlns:a16="http://schemas.microsoft.com/office/drawing/2014/main" id="{146F545E-11A6-462E-4353-3C922146DBF5}"/>
              </a:ext>
            </a:extLst>
          </p:cNvPr>
          <p:cNvSpPr/>
          <p:nvPr/>
        </p:nvSpPr>
        <p:spPr>
          <a:xfrm>
            <a:off x="6225660" y="4670137"/>
            <a:ext cx="440350" cy="407192"/>
          </a:xfrm>
          <a:prstGeom prst="halfFrame">
            <a:avLst>
              <a:gd name="adj1" fmla="val 5111"/>
              <a:gd name="adj2" fmla="val 5656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51D2B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  <p:sp>
        <p:nvSpPr>
          <p:cNvPr id="28" name="Demi-cadre 82">
            <a:extLst>
              <a:ext uri="{FF2B5EF4-FFF2-40B4-BE49-F238E27FC236}">
                <a16:creationId xmlns:a16="http://schemas.microsoft.com/office/drawing/2014/main" id="{B6058733-7B22-4EEC-9D93-432A1C73EEE4}"/>
              </a:ext>
            </a:extLst>
          </p:cNvPr>
          <p:cNvSpPr/>
          <p:nvPr/>
        </p:nvSpPr>
        <p:spPr>
          <a:xfrm rot="10800000">
            <a:off x="11232821" y="5113329"/>
            <a:ext cx="440350" cy="407192"/>
          </a:xfrm>
          <a:prstGeom prst="halfFrame">
            <a:avLst>
              <a:gd name="adj1" fmla="val 5111"/>
              <a:gd name="adj2" fmla="val 5656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51D2B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12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1A9BA-F1CF-DA7C-C7C8-F2DDEF90A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B4220-2902-F608-3F0E-48691967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the Gen-IV Sodium Fast Reactor technology is a good candidate </a:t>
            </a:r>
            <a:r>
              <a:rPr lang="en-US" dirty="0">
                <a:solidFill>
                  <a:srgbClr val="7D3A39"/>
                </a:solidFill>
              </a:rPr>
              <a:t>among other Gen-III SMR </a:t>
            </a:r>
            <a:r>
              <a:rPr lang="en-US" dirty="0"/>
              <a:t>?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39A6A5-B1C1-55D8-9555-41169DBF1B42}"/>
              </a:ext>
            </a:extLst>
          </p:cNvPr>
          <p:cNvSpPr/>
          <p:nvPr/>
        </p:nvSpPr>
        <p:spPr bwMode="auto">
          <a:xfrm>
            <a:off x="948786" y="1506898"/>
            <a:ext cx="10939112" cy="47078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Delivery of high T° heat to the industries, in complement to electricity…</a:t>
            </a:r>
          </a:p>
          <a:p>
            <a:endParaRPr lang="en-US" sz="1050" b="1" dirty="0">
              <a:solidFill>
                <a:srgbClr val="1F2D67"/>
              </a:solidFill>
              <a:latin typeface="Moderat Condensed" pitchFamily="2" charset="77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  <a:latin typeface="Moderat Condensed" pitchFamily="2" charset="77"/>
                <a:cs typeface="Arial" pitchFamily="34" charset="0"/>
              </a:rPr>
              <a:t>Direct process heat delivery on a wide temperature range </a:t>
            </a:r>
            <a:r>
              <a:rPr lang="en-US" sz="2000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(70-500°C)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Can be completed by electrical heating and/or H2 </a:t>
            </a:r>
            <a:r>
              <a:rPr lang="en-US" sz="2000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if needed, with a very good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Also enables </a:t>
            </a:r>
            <a:r>
              <a:rPr lang="en-US" sz="2000" b="1" dirty="0">
                <a:solidFill>
                  <a:schemeClr val="accent2"/>
                </a:solidFill>
                <a:latin typeface="Moderat Condensed" pitchFamily="2" charset="77"/>
                <a:cs typeface="Arial" pitchFamily="34" charset="0"/>
              </a:rPr>
              <a:t>heat storage </a:t>
            </a:r>
            <a:r>
              <a:rPr lang="en-US" sz="2000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for flexibility and decoupling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2D67"/>
              </a:solidFill>
              <a:latin typeface="Moderat Condensed" pitchFamily="2" charset="77"/>
              <a:cs typeface="Arial" pitchFamily="34" charset="0"/>
            </a:endParaRPr>
          </a:p>
          <a:p>
            <a:endParaRPr lang="en-US" sz="2000" b="1" dirty="0">
              <a:solidFill>
                <a:srgbClr val="1F2D67"/>
              </a:solidFill>
              <a:latin typeface="Moderat Condensed" pitchFamily="2" charset="77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… and because it’s a </a:t>
            </a:r>
            <a:r>
              <a:rPr lang="en-US" sz="2400" b="1" i="1" dirty="0">
                <a:solidFill>
                  <a:schemeClr val="accent2"/>
                </a:solidFill>
                <a:latin typeface="Moderat Condensed" pitchFamily="2" charset="77"/>
                <a:cs typeface="Arial" pitchFamily="34" charset="0"/>
              </a:rPr>
              <a:t>sustainable</a:t>
            </a:r>
            <a:r>
              <a:rPr lang="en-US" sz="2400" b="1" dirty="0">
                <a:solidFill>
                  <a:schemeClr val="accent2"/>
                </a:solidFill>
                <a:latin typeface="Moderat Condensed" pitchFamily="2" charset="77"/>
                <a:cs typeface="Arial" pitchFamily="34" charset="0"/>
              </a:rPr>
              <a:t> solution</a:t>
            </a:r>
          </a:p>
          <a:p>
            <a:pPr lvl="1"/>
            <a:endParaRPr lang="en-US" sz="1050" b="1" dirty="0">
              <a:solidFill>
                <a:srgbClr val="1F2D67"/>
              </a:solidFill>
              <a:latin typeface="Moderat Condensed" pitchFamily="2" charset="77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Good for climate and ecology </a:t>
            </a:r>
            <a:r>
              <a:rPr lang="en-US" sz="2000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(spent fuel as a </a:t>
            </a:r>
            <a:r>
              <a:rPr lang="en-US" sz="2000" dirty="0" err="1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ressource</a:t>
            </a:r>
            <a:r>
              <a:rPr lang="en-US" sz="2000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, less waste, less water)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Good for countries </a:t>
            </a:r>
            <a:r>
              <a:rPr lang="en-US" sz="2000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(energy independence)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Good for industries </a:t>
            </a:r>
            <a:r>
              <a:rPr lang="en-US" sz="2000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(stable OPEX, long term guaranteed prices)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Good for the nuclear industry </a:t>
            </a:r>
            <a:r>
              <a:rPr lang="en-US" sz="2000" dirty="0">
                <a:solidFill>
                  <a:srgbClr val="1F2D67"/>
                </a:solidFill>
                <a:latin typeface="Moderat Condensed" pitchFamily="2" charset="77"/>
                <a:cs typeface="Arial" pitchFamily="34" charset="0"/>
              </a:rPr>
              <a:t>(makes nuclear sustainable)</a:t>
            </a:r>
          </a:p>
        </p:txBody>
      </p:sp>
    </p:spTree>
    <p:extLst>
      <p:ext uri="{BB962C8B-B14F-4D97-AF65-F5344CB8AC3E}">
        <p14:creationId xmlns:p14="http://schemas.microsoft.com/office/powerpoint/2010/main" val="85698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E470C-0D28-0172-2D4F-6BA023B2F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ECAA9-3E19-2795-5C0D-A0C7182F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the Gen-IV Sodium Fast Reactor technology is a good candidate </a:t>
            </a:r>
            <a:r>
              <a:rPr lang="en-US" dirty="0">
                <a:solidFill>
                  <a:srgbClr val="B04534"/>
                </a:solidFill>
              </a:rPr>
              <a:t>among other Gen-IV systems </a:t>
            </a:r>
            <a:r>
              <a:rPr lang="en-US" dirty="0"/>
              <a:t>?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5BDF9-CA93-FA67-EEFD-03D838D36B9B}"/>
              </a:ext>
            </a:extLst>
          </p:cNvPr>
          <p:cNvSpPr/>
          <p:nvPr/>
        </p:nvSpPr>
        <p:spPr bwMode="auto">
          <a:xfrm>
            <a:off x="635965" y="1435931"/>
            <a:ext cx="11398856" cy="37574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151D2B"/>
                </a:solidFill>
                <a:latin typeface="Moderat Condensed" pitchFamily="2" charset="77"/>
                <a:cs typeface="Arial" pitchFamily="34" charset="0"/>
              </a:rPr>
              <a:t>For its maturity and credibility!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21749CC-D39A-1B6D-6832-7E22E3AEC051}"/>
              </a:ext>
            </a:extLst>
          </p:cNvPr>
          <p:cNvGrpSpPr/>
          <p:nvPr/>
        </p:nvGrpSpPr>
        <p:grpSpPr>
          <a:xfrm>
            <a:off x="4566679" y="1859705"/>
            <a:ext cx="3599659" cy="1508105"/>
            <a:chOff x="1071806" y="1943218"/>
            <a:chExt cx="3398604" cy="15081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1F3F81-9673-450D-4486-4EF012EE6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1806" y="2116024"/>
              <a:ext cx="108000" cy="108000"/>
            </a:xfrm>
            <a:prstGeom prst="ellipse">
              <a:avLst/>
            </a:prstGeom>
            <a:solidFill>
              <a:srgbClr val="7E230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6A8FCF0F-502B-F08D-E23A-DD61FC0D8791}"/>
                </a:ext>
              </a:extLst>
            </p:cNvPr>
            <p:cNvSpPr txBox="1"/>
            <p:nvPr/>
          </p:nvSpPr>
          <p:spPr>
            <a:xfrm>
              <a:off x="1376626" y="1943218"/>
              <a:ext cx="3093784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7E230A"/>
                  </a:solidFill>
                  <a:effectLst/>
                  <a:uLnTx/>
                  <a:uFillTx/>
                  <a:latin typeface="Moderat Condensed" pitchFamily="2" charset="77"/>
                </a:rPr>
                <a:t>Fuel &amp; Materials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derat Condensed" pitchFamily="2" charset="77"/>
                </a:rPr>
                <a:t>Qualified, manufacturable, and recyclable MOX fuel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derat Condensed" pitchFamily="2" charset="77"/>
                </a:rPr>
                <a:t>Reactor structure materials identified and qualified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ECE0421-C5D2-300E-EF46-FF69C43EDE88}"/>
              </a:ext>
            </a:extLst>
          </p:cNvPr>
          <p:cNvGrpSpPr/>
          <p:nvPr/>
        </p:nvGrpSpPr>
        <p:grpSpPr>
          <a:xfrm>
            <a:off x="8166338" y="1859705"/>
            <a:ext cx="3917662" cy="1785104"/>
            <a:chOff x="1072696" y="3417314"/>
            <a:chExt cx="3917662" cy="1785104"/>
          </a:xfrm>
        </p:grpSpPr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077E2737-194D-E1DE-B391-E1E0B479C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2696" y="3616304"/>
              <a:ext cx="108000" cy="108000"/>
            </a:xfrm>
            <a:prstGeom prst="ellipse">
              <a:avLst/>
            </a:prstGeom>
            <a:solidFill>
              <a:srgbClr val="CA381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5E5CDE4-13B9-FDFC-FDE2-96DB902E7E51}"/>
                </a:ext>
              </a:extLst>
            </p:cNvPr>
            <p:cNvSpPr txBox="1"/>
            <p:nvPr/>
          </p:nvSpPr>
          <p:spPr>
            <a:xfrm>
              <a:off x="1366375" y="3417314"/>
              <a:ext cx="3623983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A3810"/>
                  </a:solidFill>
                  <a:effectLst/>
                  <a:uLnTx/>
                  <a:uFillTx/>
                  <a:latin typeface="Moderat Condensed" pitchFamily="2" charset="77"/>
                </a:rPr>
                <a:t>Ecosystem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derat Condensed" pitchFamily="2" charset="77"/>
                </a:rPr>
                <a:t>Well-known and mature industrial ecosystem (Framatome, CEA, EDF, ORANO…)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derat Condensed" pitchFamily="2" charset="77"/>
                </a:rPr>
                <a:t>Strong expertise related to the ASTRID project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53AA550-3250-6274-27C0-FDF42B76F895}"/>
              </a:ext>
            </a:extLst>
          </p:cNvPr>
          <p:cNvGrpSpPr/>
          <p:nvPr/>
        </p:nvGrpSpPr>
        <p:grpSpPr>
          <a:xfrm>
            <a:off x="168296" y="1859705"/>
            <a:ext cx="4253567" cy="1508105"/>
            <a:chOff x="1071806" y="1943218"/>
            <a:chExt cx="4253567" cy="1508105"/>
          </a:xfrm>
        </p:grpSpPr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34DDA58C-B2F0-109F-B58C-C687D4164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1806" y="2116024"/>
              <a:ext cx="108000" cy="108000"/>
            </a:xfrm>
            <a:prstGeom prst="ellipse">
              <a:avLst/>
            </a:prstGeom>
            <a:solidFill>
              <a:srgbClr val="51303F"/>
            </a:solidFill>
            <a:ln w="12700" cap="flat" cmpd="sng" algn="ctr">
              <a:solidFill>
                <a:srgbClr val="51303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90102960-FDCB-5FC8-B64F-23E32E8E8508}"/>
                </a:ext>
              </a:extLst>
            </p:cNvPr>
            <p:cNvSpPr txBox="1"/>
            <p:nvPr/>
          </p:nvSpPr>
          <p:spPr>
            <a:xfrm>
              <a:off x="1376627" y="1943218"/>
              <a:ext cx="3948746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1303F"/>
                  </a:solidFill>
                  <a:effectLst/>
                  <a:uLnTx/>
                  <a:uFillTx/>
                  <a:latin typeface="Moderat Condensed" pitchFamily="2" charset="77"/>
                </a:rPr>
                <a:t>Core proven technology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derat Condensed" pitchFamily="2" charset="77"/>
                </a:rPr>
                <a:t>&gt;400 years of global operational feedback</a:t>
              </a:r>
            </a:p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derat Condensed" pitchFamily="2" charset="77"/>
                </a:rPr>
                <a:t>50 years of R&amp;D in France, Operation of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derat Condensed" pitchFamily="2" charset="77"/>
                </a:rPr>
                <a:t>Phenix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derat Condensed" pitchFamily="2" charset="77"/>
                </a:rPr>
                <a:t> and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derat Condensed" pitchFamily="2" charset="77"/>
                </a:rPr>
                <a:t>SuperPhenix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</a:endParaRPr>
            </a:p>
          </p:txBody>
        </p:sp>
      </p:grpSp>
      <p:sp>
        <p:nvSpPr>
          <p:cNvPr id="23" name="Flèche droite 6">
            <a:extLst>
              <a:ext uri="{FF2B5EF4-FFF2-40B4-BE49-F238E27FC236}">
                <a16:creationId xmlns:a16="http://schemas.microsoft.com/office/drawing/2014/main" id="{34FED326-1C4C-F536-70AC-9C8EABF0BFC4}"/>
              </a:ext>
            </a:extLst>
          </p:cNvPr>
          <p:cNvSpPr/>
          <p:nvPr/>
        </p:nvSpPr>
        <p:spPr>
          <a:xfrm>
            <a:off x="473117" y="3854355"/>
            <a:ext cx="11548872" cy="914400"/>
          </a:xfrm>
          <a:prstGeom prst="rightArrow">
            <a:avLst/>
          </a:prstGeom>
          <a:solidFill>
            <a:srgbClr val="DD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C39200A-5146-BC07-63D1-52E921975147}"/>
              </a:ext>
            </a:extLst>
          </p:cNvPr>
          <p:cNvSpPr txBox="1"/>
          <p:nvPr/>
        </p:nvSpPr>
        <p:spPr>
          <a:xfrm>
            <a:off x="1096379" y="4924693"/>
            <a:ext cx="2040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1967 </a:t>
            </a:r>
          </a:p>
          <a:p>
            <a:pPr algn="ctr"/>
            <a:r>
              <a:rPr lang="fr-FR" b="1" dirty="0">
                <a:solidFill>
                  <a:srgbClr val="E74C33"/>
                </a:solidFill>
              </a:rPr>
              <a:t>RAPSODIE</a:t>
            </a:r>
          </a:p>
          <a:p>
            <a:pPr algn="ctr"/>
            <a:r>
              <a:rPr lang="fr-FR" sz="1400" b="1" dirty="0"/>
              <a:t>Proof of concept</a:t>
            </a:r>
          </a:p>
          <a:p>
            <a:pPr algn="ctr"/>
            <a:r>
              <a:rPr lang="fr-FR" sz="1400" b="1" dirty="0"/>
              <a:t>40 </a:t>
            </a:r>
            <a:r>
              <a:rPr lang="fr-FR" sz="1400" b="1" dirty="0" err="1"/>
              <a:t>MWth</a:t>
            </a:r>
            <a:endParaRPr lang="fr-FR" sz="1400" b="1" dirty="0"/>
          </a:p>
          <a:p>
            <a:pPr algn="ctr"/>
            <a:endParaRPr lang="fr-FR" sz="1200" b="1" i="1" dirty="0"/>
          </a:p>
          <a:p>
            <a:pPr algn="ctr"/>
            <a:r>
              <a:rPr lang="fr-FR" sz="1200" b="1" i="1" dirty="0"/>
              <a:t>SFR </a:t>
            </a:r>
            <a:r>
              <a:rPr lang="fr-FR" sz="1200" b="1" i="1" dirty="0" err="1"/>
              <a:t>feasibility</a:t>
            </a:r>
            <a:endParaRPr lang="fr-FR" sz="1200" b="1" i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81659D3-5E8A-9F8B-6C33-34A998F11828}"/>
              </a:ext>
            </a:extLst>
          </p:cNvPr>
          <p:cNvSpPr txBox="1"/>
          <p:nvPr/>
        </p:nvSpPr>
        <p:spPr>
          <a:xfrm>
            <a:off x="8017586" y="4987464"/>
            <a:ext cx="307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1986 </a:t>
            </a:r>
          </a:p>
          <a:p>
            <a:pPr algn="ctr"/>
            <a:r>
              <a:rPr lang="fr-FR" b="1" dirty="0">
                <a:solidFill>
                  <a:srgbClr val="E74C33"/>
                </a:solidFill>
              </a:rPr>
              <a:t>SUPERPHENIX</a:t>
            </a:r>
          </a:p>
          <a:p>
            <a:pPr algn="ctr"/>
            <a:r>
              <a:rPr lang="fr-FR" sz="1400" b="1" dirty="0" err="1"/>
              <a:t>Industrial</a:t>
            </a:r>
            <a:r>
              <a:rPr lang="fr-FR" sz="1400" b="1" dirty="0"/>
              <a:t> FOAK </a:t>
            </a:r>
          </a:p>
          <a:p>
            <a:pPr algn="ctr"/>
            <a:r>
              <a:rPr lang="fr-FR" sz="1400" b="1" dirty="0"/>
              <a:t>1200 </a:t>
            </a:r>
            <a:r>
              <a:rPr lang="fr-FR" sz="1400" b="1" dirty="0" err="1"/>
              <a:t>Mwe</a:t>
            </a:r>
            <a:endParaRPr lang="fr-FR" sz="1400" b="1" dirty="0"/>
          </a:p>
          <a:p>
            <a:pPr algn="ctr"/>
            <a:endParaRPr lang="fr-FR" sz="1200" b="1" i="1" dirty="0"/>
          </a:p>
          <a:p>
            <a:pPr algn="ctr"/>
            <a:r>
              <a:rPr lang="fr-FR" sz="1200" b="1" i="1" dirty="0" err="1"/>
              <a:t>Industrial</a:t>
            </a:r>
            <a:r>
              <a:rPr lang="fr-FR" sz="1200" b="1" i="1" dirty="0"/>
              <a:t> </a:t>
            </a:r>
            <a:r>
              <a:rPr lang="fr-FR" sz="1200" b="1" i="1" dirty="0" err="1"/>
              <a:t>feasibility</a:t>
            </a:r>
            <a:r>
              <a:rPr lang="fr-FR" sz="1200" b="1" i="1" dirty="0"/>
              <a:t> of large SFR</a:t>
            </a:r>
          </a:p>
        </p:txBody>
      </p:sp>
      <p:pic>
        <p:nvPicPr>
          <p:cNvPr id="26" name="Picture 2" descr="Le démantèlement du réacteur Phénix | IRSN">
            <a:extLst>
              <a:ext uri="{FF2B5EF4-FFF2-40B4-BE49-F238E27FC236}">
                <a16:creationId xmlns:a16="http://schemas.microsoft.com/office/drawing/2014/main" id="{AD1082B4-F299-2498-78D8-005041673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0048" y="3510888"/>
            <a:ext cx="1783838" cy="139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uperphénix — Wikipédia">
            <a:extLst>
              <a:ext uri="{FF2B5EF4-FFF2-40B4-BE49-F238E27FC236}">
                <a16:creationId xmlns:a16="http://schemas.microsoft.com/office/drawing/2014/main" id="{37746456-0130-FAB6-F252-A43209520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3690" y="3602469"/>
            <a:ext cx="1686271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7098566-BE8C-5DA0-1847-7B4226AE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513" y="3523748"/>
            <a:ext cx="1447461" cy="1364978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8F27D5E-D3D9-BACC-D24D-6E505D4CF145}"/>
              </a:ext>
            </a:extLst>
          </p:cNvPr>
          <p:cNvSpPr txBox="1"/>
          <p:nvPr/>
        </p:nvSpPr>
        <p:spPr>
          <a:xfrm>
            <a:off x="4258027" y="4832361"/>
            <a:ext cx="3015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1973</a:t>
            </a:r>
          </a:p>
          <a:p>
            <a:pPr algn="ctr"/>
            <a:r>
              <a:rPr lang="fr-FR" b="1" dirty="0">
                <a:solidFill>
                  <a:srgbClr val="E74C33"/>
                </a:solidFill>
              </a:rPr>
              <a:t>PHENIX</a:t>
            </a:r>
          </a:p>
          <a:p>
            <a:pPr algn="ctr"/>
            <a:r>
              <a:rPr lang="fr-FR" sz="1400" b="1" dirty="0"/>
              <a:t>Prototype</a:t>
            </a:r>
          </a:p>
          <a:p>
            <a:pPr algn="ctr"/>
            <a:r>
              <a:rPr lang="fr-FR" sz="1400" b="1" dirty="0"/>
              <a:t>250 </a:t>
            </a:r>
            <a:r>
              <a:rPr lang="fr-FR" sz="1400" b="1" dirty="0" err="1"/>
              <a:t>Mwe</a:t>
            </a:r>
            <a:endParaRPr lang="fr-FR" sz="1400" b="1" dirty="0"/>
          </a:p>
          <a:p>
            <a:pPr algn="ctr"/>
            <a:endParaRPr lang="fr-FR" sz="1200" b="1" i="1" dirty="0"/>
          </a:p>
          <a:p>
            <a:pPr algn="ctr"/>
            <a:r>
              <a:rPr lang="fr-FR" sz="1200" b="1" i="1" dirty="0"/>
              <a:t>MOX fuel, </a:t>
            </a:r>
            <a:r>
              <a:rPr lang="fr-FR" sz="1200" b="1" i="1" dirty="0" err="1"/>
              <a:t>material</a:t>
            </a:r>
            <a:r>
              <a:rPr lang="fr-FR" sz="1200" b="1" i="1" dirty="0"/>
              <a:t> and components qualification</a:t>
            </a:r>
          </a:p>
        </p:txBody>
      </p:sp>
    </p:spTree>
    <p:extLst>
      <p:ext uri="{BB962C8B-B14F-4D97-AF65-F5344CB8AC3E}">
        <p14:creationId xmlns:p14="http://schemas.microsoft.com/office/powerpoint/2010/main" val="125289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2B577-969A-7D83-B79C-9B0086613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DA417-8A69-A68B-F787-6FBBD3F9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oderat Condensed" pitchFamily="2" charset="77"/>
              </a:rPr>
              <a:t>HEXANA : An innovative architecture for modular and flexible energy production 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3E992-3031-C702-4E2E-9EEF6F120E44}"/>
              </a:ext>
            </a:extLst>
          </p:cNvPr>
          <p:cNvSpPr/>
          <p:nvPr/>
        </p:nvSpPr>
        <p:spPr>
          <a:xfrm>
            <a:off x="2963359" y="1875947"/>
            <a:ext cx="1873889" cy="3459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Heat storage module</a:t>
            </a:r>
          </a:p>
        </p:txBody>
      </p:sp>
      <p:pic>
        <p:nvPicPr>
          <p:cNvPr id="4" name="Picture 4" descr="A diagram of a factory&#10;&#10;Description automatically generated">
            <a:extLst>
              <a:ext uri="{FF2B5EF4-FFF2-40B4-BE49-F238E27FC236}">
                <a16:creationId xmlns:a16="http://schemas.microsoft.com/office/drawing/2014/main" id="{29C4A319-8C29-8FE2-6BE9-0E8D853A3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742" y="3302454"/>
            <a:ext cx="1278818" cy="15688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83DFFA-4A27-B37E-5870-6CE3D10EE708}"/>
              </a:ext>
            </a:extLst>
          </p:cNvPr>
          <p:cNvSpPr/>
          <p:nvPr/>
        </p:nvSpPr>
        <p:spPr>
          <a:xfrm>
            <a:off x="748797" y="1875947"/>
            <a:ext cx="1873889" cy="34590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2 nuclear modules of 400MW thermal power</a:t>
            </a:r>
          </a:p>
        </p:txBody>
      </p:sp>
      <p:pic>
        <p:nvPicPr>
          <p:cNvPr id="7" name="Picture 6" descr="A diagram of a factory&#10;&#10;Description automatically generated">
            <a:extLst>
              <a:ext uri="{FF2B5EF4-FFF2-40B4-BE49-F238E27FC236}">
                <a16:creationId xmlns:a16="http://schemas.microsoft.com/office/drawing/2014/main" id="{11AF7B0D-3B14-7EED-228A-FE9220B32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744" y="2838781"/>
            <a:ext cx="1371568" cy="18982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C07C2C-0033-92A1-D896-DF8E5D16801A}"/>
              </a:ext>
            </a:extLst>
          </p:cNvPr>
          <p:cNvSpPr/>
          <p:nvPr/>
        </p:nvSpPr>
        <p:spPr>
          <a:xfrm>
            <a:off x="5572125" y="3787926"/>
            <a:ext cx="1200150" cy="44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5FF206-D5A8-06B8-4F56-4D6C32C652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6189" y="3038202"/>
            <a:ext cx="1527249" cy="156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2AEE3-2F7C-4BC3-BA9C-6B7352572D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358" y="4725925"/>
            <a:ext cx="1243330" cy="5448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073868-E8AA-B779-128C-41A61BBA368D}"/>
              </a:ext>
            </a:extLst>
          </p:cNvPr>
          <p:cNvSpPr/>
          <p:nvPr/>
        </p:nvSpPr>
        <p:spPr>
          <a:xfrm>
            <a:off x="2393060" y="4871288"/>
            <a:ext cx="790004" cy="19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at Condensed Black Italic" pitchFamily="2" charset="77"/>
                <a:ea typeface="+mn-ea"/>
                <a:cs typeface="+mn-cs"/>
              </a:rPr>
              <a:t>Heat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3C18AE-4456-60A6-2523-2040C7FCA13A}"/>
              </a:ext>
            </a:extLst>
          </p:cNvPr>
          <p:cNvGrpSpPr/>
          <p:nvPr/>
        </p:nvGrpSpPr>
        <p:grpSpPr>
          <a:xfrm>
            <a:off x="5898385" y="3755886"/>
            <a:ext cx="2494146" cy="1579075"/>
            <a:chOff x="8057725" y="4296944"/>
            <a:chExt cx="2494146" cy="15790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875E98-2C74-720D-7E0A-27D70B74ED97}"/>
                </a:ext>
              </a:extLst>
            </p:cNvPr>
            <p:cNvSpPr/>
            <p:nvPr/>
          </p:nvSpPr>
          <p:spPr>
            <a:xfrm>
              <a:off x="8057725" y="4296944"/>
              <a:ext cx="2494146" cy="1579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derat Condensed" pitchFamily="2" charset="77"/>
                  <a:ea typeface="+mn-ea"/>
                  <a:cs typeface="+mn-cs"/>
                </a:rPr>
                <a:t>Flexible power generation</a:t>
              </a:r>
            </a:p>
          </p:txBody>
        </p:sp>
        <p:pic>
          <p:nvPicPr>
            <p:cNvPr id="14" name="Picture 13" descr="A diagram of a factory&#10;&#10;Description automatically generated">
              <a:extLst>
                <a:ext uri="{FF2B5EF4-FFF2-40B4-BE49-F238E27FC236}">
                  <a16:creationId xmlns:a16="http://schemas.microsoft.com/office/drawing/2014/main" id="{BFB8EA87-8672-B10B-7321-CFC2B3F4D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92181" y="4761812"/>
              <a:ext cx="2137086" cy="98280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FC7881-15BD-E028-A8B9-10D58D10F10A}"/>
              </a:ext>
            </a:extLst>
          </p:cNvPr>
          <p:cNvGrpSpPr/>
          <p:nvPr/>
        </p:nvGrpSpPr>
        <p:grpSpPr>
          <a:xfrm>
            <a:off x="5898385" y="1821366"/>
            <a:ext cx="2494145" cy="1579075"/>
            <a:chOff x="8057725" y="1920010"/>
            <a:chExt cx="2494145" cy="15790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5C1F4C-77EB-B3F4-9197-4A13FC5D3BAC}"/>
                </a:ext>
              </a:extLst>
            </p:cNvPr>
            <p:cNvSpPr/>
            <p:nvPr/>
          </p:nvSpPr>
          <p:spPr>
            <a:xfrm>
              <a:off x="8057725" y="1920010"/>
              <a:ext cx="2494145" cy="1579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derat Condensed" pitchFamily="2" charset="77"/>
                  <a:ea typeface="+mn-ea"/>
                  <a:cs typeface="+mn-cs"/>
                </a:rPr>
                <a:t>Industrial clusters</a:t>
              </a:r>
            </a:p>
          </p:txBody>
        </p:sp>
        <p:pic>
          <p:nvPicPr>
            <p:cNvPr id="17" name="Picture 16" descr="A diagram of a factory&#10;&#10;Description automatically generated">
              <a:extLst>
                <a:ext uri="{FF2B5EF4-FFF2-40B4-BE49-F238E27FC236}">
                  <a16:creationId xmlns:a16="http://schemas.microsoft.com/office/drawing/2014/main" id="{9326A82E-C439-7A30-67A2-EA88FA447D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15497" y="2207876"/>
              <a:ext cx="1890454" cy="1078530"/>
            </a:xfrm>
            <a:prstGeom prst="rect">
              <a:avLst/>
            </a:prstGeom>
          </p:spPr>
        </p:pic>
      </p:grpSp>
      <p:pic>
        <p:nvPicPr>
          <p:cNvPr id="18" name="Picture 17" descr="A diagram of a factory&#10;&#10;Description automatically generated">
            <a:extLst>
              <a:ext uri="{FF2B5EF4-FFF2-40B4-BE49-F238E27FC236}">
                <a16:creationId xmlns:a16="http://schemas.microsoft.com/office/drawing/2014/main" id="{BFDC0E0E-71A3-956F-FC0E-E860425669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767" y="3329656"/>
            <a:ext cx="247383" cy="505232"/>
          </a:xfrm>
          <a:prstGeom prst="rect">
            <a:avLst/>
          </a:prstGeom>
        </p:spPr>
      </p:pic>
      <p:pic>
        <p:nvPicPr>
          <p:cNvPr id="19" name="Picture 18" descr="A diagram of a factory&#10;&#10;Description automatically generated">
            <a:extLst>
              <a:ext uri="{FF2B5EF4-FFF2-40B4-BE49-F238E27FC236}">
                <a16:creationId xmlns:a16="http://schemas.microsoft.com/office/drawing/2014/main" id="{0D0366E9-28E5-CFBB-B344-C12B2EC757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022" y="1452351"/>
            <a:ext cx="1318968" cy="34564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4FA4E6C-3EA4-EBD5-FD99-3C8105E8046B}"/>
              </a:ext>
            </a:extLst>
          </p:cNvPr>
          <p:cNvSpPr/>
          <p:nvPr/>
        </p:nvSpPr>
        <p:spPr>
          <a:xfrm>
            <a:off x="5185290" y="2975638"/>
            <a:ext cx="593541" cy="19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at Condensed Medium Italic" pitchFamily="2" charset="77"/>
                <a:ea typeface="+mn-ea"/>
                <a:cs typeface="+mn-cs"/>
              </a:rPr>
              <a:t>500 °C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39F794-29FC-8CBF-81EC-A437FFFF57DA}"/>
              </a:ext>
            </a:extLst>
          </p:cNvPr>
          <p:cNvSpPr/>
          <p:nvPr/>
        </p:nvSpPr>
        <p:spPr>
          <a:xfrm>
            <a:off x="5185290" y="2472985"/>
            <a:ext cx="593541" cy="19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at Condensed Medium Italic" pitchFamily="2" charset="77"/>
                <a:ea typeface="+mn-ea"/>
                <a:cs typeface="+mn-cs"/>
              </a:rPr>
              <a:t>300 °C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385033-EA65-CB90-EAC1-997463892FBB}"/>
              </a:ext>
            </a:extLst>
          </p:cNvPr>
          <p:cNvSpPr/>
          <p:nvPr/>
        </p:nvSpPr>
        <p:spPr>
          <a:xfrm>
            <a:off x="5185290" y="1969263"/>
            <a:ext cx="593541" cy="19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at Condensed Medium Italic" pitchFamily="2" charset="77"/>
                <a:ea typeface="+mn-ea"/>
                <a:cs typeface="+mn-cs"/>
              </a:rPr>
              <a:t>90 °C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62BE80-531C-51A1-4FCB-B5A835896502}"/>
              </a:ext>
            </a:extLst>
          </p:cNvPr>
          <p:cNvCxnSpPr/>
          <p:nvPr/>
        </p:nvCxnSpPr>
        <p:spPr>
          <a:xfrm>
            <a:off x="8956969" y="1389249"/>
            <a:ext cx="0" cy="4448345"/>
          </a:xfrm>
          <a:prstGeom prst="straightConnector1">
            <a:avLst/>
          </a:prstGeom>
          <a:ln>
            <a:gradFill>
              <a:gsLst>
                <a:gs pos="0">
                  <a:schemeClr val="tx1"/>
                </a:gs>
                <a:gs pos="99000">
                  <a:srgbClr val="E23F13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097F69D-808D-7A94-F41C-00D590ADF80A}"/>
              </a:ext>
            </a:extLst>
          </p:cNvPr>
          <p:cNvSpPr txBox="1"/>
          <p:nvPr/>
        </p:nvSpPr>
        <p:spPr>
          <a:xfrm>
            <a:off x="964823" y="5432153"/>
            <a:ext cx="1461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Constant power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820784-FBE0-B930-AB3A-5A485B8BBB65}"/>
              </a:ext>
            </a:extLst>
          </p:cNvPr>
          <p:cNvSpPr txBox="1"/>
          <p:nvPr/>
        </p:nvSpPr>
        <p:spPr>
          <a:xfrm>
            <a:off x="2951811" y="5432153"/>
            <a:ext cx="1945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Variable power provided by heat storage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29885E-F7E1-C589-1446-7C444F3C94E1}"/>
              </a:ext>
            </a:extLst>
          </p:cNvPr>
          <p:cNvSpPr txBox="1">
            <a:spLocks/>
          </p:cNvSpPr>
          <p:nvPr/>
        </p:nvSpPr>
        <p:spPr>
          <a:xfrm>
            <a:off x="801589" y="1393774"/>
            <a:ext cx="1768304" cy="27748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Modular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1BB716-9653-D051-9BF9-DB5A8A8F279A}"/>
              </a:ext>
            </a:extLst>
          </p:cNvPr>
          <p:cNvSpPr txBox="1">
            <a:spLocks/>
          </p:cNvSpPr>
          <p:nvPr/>
        </p:nvSpPr>
        <p:spPr>
          <a:xfrm>
            <a:off x="3016151" y="1393774"/>
            <a:ext cx="1768304" cy="27748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Flexible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14764C-05DC-7569-B9B2-48237A6DF68D}"/>
              </a:ext>
            </a:extLst>
          </p:cNvPr>
          <p:cNvSpPr txBox="1">
            <a:spLocks/>
          </p:cNvSpPr>
          <p:nvPr/>
        </p:nvSpPr>
        <p:spPr>
          <a:xfrm>
            <a:off x="6261305" y="1393774"/>
            <a:ext cx="1768304" cy="27748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Integrated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AF48A8-94FC-6C1E-28F9-9578CFAA8966}"/>
              </a:ext>
            </a:extLst>
          </p:cNvPr>
          <p:cNvSpPr txBox="1"/>
          <p:nvPr/>
        </p:nvSpPr>
        <p:spPr>
          <a:xfrm>
            <a:off x="9521317" y="1751275"/>
            <a:ext cx="176830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Tailor-made power levels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90°C to 500°C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68ADCF-98E9-B129-8C9A-4AA50929CC4C}"/>
              </a:ext>
            </a:extLst>
          </p:cNvPr>
          <p:cNvSpPr txBox="1"/>
          <p:nvPr/>
        </p:nvSpPr>
        <p:spPr>
          <a:xfrm>
            <a:off x="9432899" y="4480824"/>
            <a:ext cx="179142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Large industrial applications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Hydrogen, steel, ammonia, e-fuels, etc.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2D2E51-FB92-90A9-DFAF-BC231147DAFB}"/>
              </a:ext>
            </a:extLst>
          </p:cNvPr>
          <p:cNvSpPr txBox="1"/>
          <p:nvPr/>
        </p:nvSpPr>
        <p:spPr>
          <a:xfrm>
            <a:off x="9432900" y="3188152"/>
            <a:ext cx="194513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On-site production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at Condensed" pitchFamily="2" charset="77"/>
                <a:ea typeface="+mn-ea"/>
                <a:cs typeface="+mn-cs"/>
              </a:rPr>
              <a:t>Integrated into industrial clusters</a:t>
            </a:r>
          </a:p>
        </p:txBody>
      </p:sp>
    </p:spTree>
    <p:extLst>
      <p:ext uri="{BB962C8B-B14F-4D97-AF65-F5344CB8AC3E}">
        <p14:creationId xmlns:p14="http://schemas.microsoft.com/office/powerpoint/2010/main" val="342495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CAFF-7840-63E0-CCA6-66D28A80D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A6E589-62FC-BB9A-5FC6-93AD4B8C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40"/>
            <a:ext cx="10515600" cy="671823"/>
          </a:xfrm>
        </p:spPr>
        <p:txBody>
          <a:bodyPr/>
          <a:lstStyle/>
          <a:p>
            <a:r>
              <a:rPr lang="fr-FR" dirty="0"/>
              <a:t>BOP Architecture</a:t>
            </a:r>
          </a:p>
        </p:txBody>
      </p:sp>
      <p:cxnSp>
        <p:nvCxnSpPr>
          <p:cNvPr id="4" name="Connecteur : en angle 3">
            <a:extLst>
              <a:ext uri="{FF2B5EF4-FFF2-40B4-BE49-F238E27FC236}">
                <a16:creationId xmlns:a16="http://schemas.microsoft.com/office/drawing/2014/main" id="{B9E11FAD-A568-052B-67D2-43878C9921C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160172" y="2724540"/>
            <a:ext cx="3396343" cy="1250302"/>
          </a:xfrm>
          <a:prstGeom prst="bentConnector3">
            <a:avLst>
              <a:gd name="adj1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2E89BE-9B89-92DC-2BB2-268430E45D52}"/>
              </a:ext>
            </a:extLst>
          </p:cNvPr>
          <p:cNvCxnSpPr>
            <a:cxnSpLocks/>
          </p:cNvCxnSpPr>
          <p:nvPr/>
        </p:nvCxnSpPr>
        <p:spPr>
          <a:xfrm flipH="1">
            <a:off x="912848" y="5047863"/>
            <a:ext cx="12503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593AACE-C99E-1B01-D4FF-04489FAA2851}"/>
              </a:ext>
            </a:extLst>
          </p:cNvPr>
          <p:cNvSpPr/>
          <p:nvPr/>
        </p:nvSpPr>
        <p:spPr>
          <a:xfrm>
            <a:off x="2416632" y="1651519"/>
            <a:ext cx="4422710" cy="3396335"/>
          </a:xfrm>
          <a:prstGeom prst="rect">
            <a:avLst/>
          </a:prstGeom>
          <a:noFill/>
          <a:ln w="28575">
            <a:solidFill>
              <a:srgbClr val="7D3A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DAC22-9425-FCC8-5D5D-69CD040F0916}"/>
              </a:ext>
            </a:extLst>
          </p:cNvPr>
          <p:cNvSpPr/>
          <p:nvPr/>
        </p:nvSpPr>
        <p:spPr>
          <a:xfrm>
            <a:off x="7007293" y="1651519"/>
            <a:ext cx="4421155" cy="3396335"/>
          </a:xfrm>
          <a:prstGeom prst="rect">
            <a:avLst/>
          </a:prstGeom>
          <a:noFill/>
          <a:ln w="28575">
            <a:solidFill>
              <a:srgbClr val="151D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D66C08-A56F-4BF3-1E9A-EC2D45C41EE4}"/>
              </a:ext>
            </a:extLst>
          </p:cNvPr>
          <p:cNvSpPr/>
          <p:nvPr/>
        </p:nvSpPr>
        <p:spPr>
          <a:xfrm>
            <a:off x="1791481" y="2304661"/>
            <a:ext cx="998375" cy="20479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C04BD0-FA5B-B8B8-2DF8-BA33ED433A18}"/>
              </a:ext>
            </a:extLst>
          </p:cNvPr>
          <p:cNvSpPr/>
          <p:nvPr/>
        </p:nvSpPr>
        <p:spPr>
          <a:xfrm>
            <a:off x="6424130" y="2304661"/>
            <a:ext cx="998375" cy="20479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3FA5D6A-E9F4-B153-1BD4-D7646C827916}"/>
              </a:ext>
            </a:extLst>
          </p:cNvPr>
          <p:cNvSpPr/>
          <p:nvPr/>
        </p:nvSpPr>
        <p:spPr>
          <a:xfrm>
            <a:off x="3974844" y="1194319"/>
            <a:ext cx="1284524" cy="914400"/>
          </a:xfrm>
          <a:prstGeom prst="roundRect">
            <a:avLst/>
          </a:prstGeom>
          <a:ln w="19050">
            <a:solidFill>
              <a:srgbClr val="7D3A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6A75221-9B8A-64DD-79C1-426FAA207757}"/>
              </a:ext>
            </a:extLst>
          </p:cNvPr>
          <p:cNvSpPr/>
          <p:nvPr/>
        </p:nvSpPr>
        <p:spPr>
          <a:xfrm>
            <a:off x="3974844" y="4590654"/>
            <a:ext cx="1284524" cy="914400"/>
          </a:xfrm>
          <a:prstGeom prst="roundRect">
            <a:avLst/>
          </a:prstGeom>
          <a:solidFill>
            <a:srgbClr val="E24B29"/>
          </a:solidFill>
          <a:ln w="19050">
            <a:solidFill>
              <a:srgbClr val="7D3A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apèze 12">
            <a:extLst>
              <a:ext uri="{FF2B5EF4-FFF2-40B4-BE49-F238E27FC236}">
                <a16:creationId xmlns:a16="http://schemas.microsoft.com/office/drawing/2014/main" id="{DF83B940-5567-AEF2-5865-1850C26DB1E1}"/>
              </a:ext>
            </a:extLst>
          </p:cNvPr>
          <p:cNvSpPr/>
          <p:nvPr/>
        </p:nvSpPr>
        <p:spPr>
          <a:xfrm rot="16200000">
            <a:off x="8966721" y="1315618"/>
            <a:ext cx="755780" cy="671823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253F2B1A-3ADF-B4DD-7876-CED6D05852AC}"/>
              </a:ext>
            </a:extLst>
          </p:cNvPr>
          <p:cNvSpPr/>
          <p:nvPr/>
        </p:nvSpPr>
        <p:spPr>
          <a:xfrm rot="16200000">
            <a:off x="8983054" y="4718942"/>
            <a:ext cx="755782" cy="67182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7B2B39-ED8A-B089-3DFF-203FD9A85630}"/>
              </a:ext>
            </a:extLst>
          </p:cNvPr>
          <p:cNvSpPr/>
          <p:nvPr/>
        </p:nvSpPr>
        <p:spPr>
          <a:xfrm>
            <a:off x="10929260" y="2304661"/>
            <a:ext cx="998375" cy="20479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4BE078C-9D8C-0A6D-A22F-27BA2CCAE32A}"/>
              </a:ext>
            </a:extLst>
          </p:cNvPr>
          <p:cNvSpPr txBox="1"/>
          <p:nvPr/>
        </p:nvSpPr>
        <p:spPr>
          <a:xfrm rot="16200000">
            <a:off x="10396121" y="3143964"/>
            <a:ext cx="204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CONDENSOR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99AB69C-2FCE-A33B-5891-061077B10E91}"/>
              </a:ext>
            </a:extLst>
          </p:cNvPr>
          <p:cNvSpPr txBox="1"/>
          <p:nvPr/>
        </p:nvSpPr>
        <p:spPr>
          <a:xfrm rot="16200000">
            <a:off x="1271073" y="3026526"/>
            <a:ext cx="204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SODIUM-SALT HEAT EXCHANGER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4560ADE-A483-EB9F-D5F2-5C7C6302A2A6}"/>
              </a:ext>
            </a:extLst>
          </p:cNvPr>
          <p:cNvSpPr txBox="1"/>
          <p:nvPr/>
        </p:nvSpPr>
        <p:spPr>
          <a:xfrm rot="16200000">
            <a:off x="5899347" y="3143963"/>
            <a:ext cx="20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STEAM GENERATOR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6D0D73A-FB37-AE87-89B4-FC276D1962A9}"/>
              </a:ext>
            </a:extLst>
          </p:cNvPr>
          <p:cNvSpPr txBox="1"/>
          <p:nvPr/>
        </p:nvSpPr>
        <p:spPr>
          <a:xfrm>
            <a:off x="3974845" y="1332818"/>
            <a:ext cx="12845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solidFill>
                  <a:srgbClr val="E7E6E6"/>
                </a:solidFill>
              </a:rPr>
              <a:t>HOT TANK</a:t>
            </a:r>
          </a:p>
          <a:p>
            <a:pPr algn="ctr"/>
            <a:r>
              <a:rPr lang="fr-FR" b="1" dirty="0">
                <a:solidFill>
                  <a:srgbClr val="E7E6E6"/>
                </a:solidFill>
              </a:rPr>
              <a:t>510°C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26DECD-8399-BF83-4B14-37100BC4C360}"/>
              </a:ext>
            </a:extLst>
          </p:cNvPr>
          <p:cNvSpPr txBox="1"/>
          <p:nvPr/>
        </p:nvSpPr>
        <p:spPr>
          <a:xfrm>
            <a:off x="3974844" y="4731687"/>
            <a:ext cx="12845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solidFill>
                  <a:srgbClr val="E7E6E6"/>
                </a:solidFill>
              </a:rPr>
              <a:t>COLD TANK</a:t>
            </a:r>
          </a:p>
          <a:p>
            <a:pPr algn="ctr"/>
            <a:r>
              <a:rPr lang="fr-FR" b="1" dirty="0">
                <a:solidFill>
                  <a:srgbClr val="E7E6E6"/>
                </a:solidFill>
              </a:rPr>
              <a:t>300°C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AC673B6-A333-37E3-E6ED-CA57BD2EE97F}"/>
              </a:ext>
            </a:extLst>
          </p:cNvPr>
          <p:cNvSpPr txBox="1"/>
          <p:nvPr/>
        </p:nvSpPr>
        <p:spPr>
          <a:xfrm>
            <a:off x="65318" y="2768140"/>
            <a:ext cx="1853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SODIUM SECONDARY LOOPS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92F2AA-76D4-700D-5F51-1E21323E4954}"/>
              </a:ext>
            </a:extLst>
          </p:cNvPr>
          <p:cNvSpPr txBox="1"/>
          <p:nvPr/>
        </p:nvSpPr>
        <p:spPr>
          <a:xfrm>
            <a:off x="3973581" y="3045139"/>
            <a:ext cx="185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STORAGE SALT LOOP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FFA4711-3C7E-2AA5-BF12-1562A3CC5AF8}"/>
              </a:ext>
            </a:extLst>
          </p:cNvPr>
          <p:cNvSpPr txBox="1"/>
          <p:nvPr/>
        </p:nvSpPr>
        <p:spPr>
          <a:xfrm>
            <a:off x="8417770" y="3061987"/>
            <a:ext cx="185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WATER-STEAM LOOP</a:t>
            </a:r>
          </a:p>
        </p:txBody>
      </p:sp>
      <p:sp>
        <p:nvSpPr>
          <p:cNvPr id="24" name="Organigramme : Extraire 23">
            <a:extLst>
              <a:ext uri="{FF2B5EF4-FFF2-40B4-BE49-F238E27FC236}">
                <a16:creationId xmlns:a16="http://schemas.microsoft.com/office/drawing/2014/main" id="{C6051433-AAD8-AF66-49BC-482DFF0F9573}"/>
              </a:ext>
            </a:extLst>
          </p:cNvPr>
          <p:cNvSpPr/>
          <p:nvPr/>
        </p:nvSpPr>
        <p:spPr>
          <a:xfrm rot="5400000">
            <a:off x="3074384" y="1574393"/>
            <a:ext cx="130280" cy="154250"/>
          </a:xfrm>
          <a:prstGeom prst="flowChartExtra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Extraire 24">
            <a:extLst>
              <a:ext uri="{FF2B5EF4-FFF2-40B4-BE49-F238E27FC236}">
                <a16:creationId xmlns:a16="http://schemas.microsoft.com/office/drawing/2014/main" id="{8386899D-028A-8625-0C66-F964277A1237}"/>
              </a:ext>
            </a:extLst>
          </p:cNvPr>
          <p:cNvSpPr/>
          <p:nvPr/>
        </p:nvSpPr>
        <p:spPr>
          <a:xfrm rot="16200000">
            <a:off x="1370538" y="4977728"/>
            <a:ext cx="130280" cy="154250"/>
          </a:xfrm>
          <a:prstGeom prst="flowChartExtra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Extraire 25">
            <a:extLst>
              <a:ext uri="{FF2B5EF4-FFF2-40B4-BE49-F238E27FC236}">
                <a16:creationId xmlns:a16="http://schemas.microsoft.com/office/drawing/2014/main" id="{2B8B03D9-9712-4A97-8311-54A96769C82F}"/>
              </a:ext>
            </a:extLst>
          </p:cNvPr>
          <p:cNvSpPr/>
          <p:nvPr/>
        </p:nvSpPr>
        <p:spPr>
          <a:xfrm rot="5400000">
            <a:off x="7762750" y="1571678"/>
            <a:ext cx="130280" cy="154250"/>
          </a:xfrm>
          <a:prstGeom prst="flowChartExtra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Extraire 26">
            <a:extLst>
              <a:ext uri="{FF2B5EF4-FFF2-40B4-BE49-F238E27FC236}">
                <a16:creationId xmlns:a16="http://schemas.microsoft.com/office/drawing/2014/main" id="{67E28C10-0147-4CB0-9858-D034D90E2F83}"/>
              </a:ext>
            </a:extLst>
          </p:cNvPr>
          <p:cNvSpPr/>
          <p:nvPr/>
        </p:nvSpPr>
        <p:spPr>
          <a:xfrm rot="5400000">
            <a:off x="1418136" y="1574393"/>
            <a:ext cx="130280" cy="154250"/>
          </a:xfrm>
          <a:prstGeom prst="flowChartExtra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Extraire 27">
            <a:extLst>
              <a:ext uri="{FF2B5EF4-FFF2-40B4-BE49-F238E27FC236}">
                <a16:creationId xmlns:a16="http://schemas.microsoft.com/office/drawing/2014/main" id="{E0CCE528-3AEC-A3D4-2B8D-8EF1C04ADB21}"/>
              </a:ext>
            </a:extLst>
          </p:cNvPr>
          <p:cNvSpPr/>
          <p:nvPr/>
        </p:nvSpPr>
        <p:spPr>
          <a:xfrm rot="16200000">
            <a:off x="5905773" y="4983700"/>
            <a:ext cx="130280" cy="154250"/>
          </a:xfrm>
          <a:prstGeom prst="flowChartExtra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Extraire 28">
            <a:extLst>
              <a:ext uri="{FF2B5EF4-FFF2-40B4-BE49-F238E27FC236}">
                <a16:creationId xmlns:a16="http://schemas.microsoft.com/office/drawing/2014/main" id="{472E9CC7-D4BB-BF74-5FA8-21E6CEB76C35}"/>
              </a:ext>
            </a:extLst>
          </p:cNvPr>
          <p:cNvSpPr/>
          <p:nvPr/>
        </p:nvSpPr>
        <p:spPr>
          <a:xfrm rot="16200000">
            <a:off x="10462742" y="4977728"/>
            <a:ext cx="130280" cy="154250"/>
          </a:xfrm>
          <a:prstGeom prst="flowChartExtra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DD1ECAB-66C9-2E29-5328-DFFF2D888C07}"/>
              </a:ext>
            </a:extLst>
          </p:cNvPr>
          <p:cNvSpPr txBox="1"/>
          <p:nvPr/>
        </p:nvSpPr>
        <p:spPr>
          <a:xfrm>
            <a:off x="1151713" y="1198725"/>
            <a:ext cx="82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530°C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BB3DE4D-0CF4-710C-5A03-7CB2FCB578A0}"/>
              </a:ext>
            </a:extLst>
          </p:cNvPr>
          <p:cNvSpPr txBox="1"/>
          <p:nvPr/>
        </p:nvSpPr>
        <p:spPr>
          <a:xfrm>
            <a:off x="6961977" y="1009653"/>
            <a:ext cx="92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480°C</a:t>
            </a:r>
          </a:p>
          <a:p>
            <a:r>
              <a:rPr lang="fr-FR" dirty="0">
                <a:solidFill>
                  <a:srgbClr val="FF0000"/>
                </a:solidFill>
              </a:rPr>
              <a:t>180 bar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6ED8F50-A7D3-98AE-CC41-CE42BA4BBB83}"/>
              </a:ext>
            </a:extLst>
          </p:cNvPr>
          <p:cNvSpPr txBox="1"/>
          <p:nvPr/>
        </p:nvSpPr>
        <p:spPr>
          <a:xfrm>
            <a:off x="2807493" y="1201716"/>
            <a:ext cx="82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510°C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3EC8FD5-6B32-411A-C674-18D9434ABF0C}"/>
              </a:ext>
            </a:extLst>
          </p:cNvPr>
          <p:cNvSpPr txBox="1"/>
          <p:nvPr/>
        </p:nvSpPr>
        <p:spPr>
          <a:xfrm>
            <a:off x="1197989" y="5150642"/>
            <a:ext cx="77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435°C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9DA0757-0AD8-1552-C121-9815B68F84F5}"/>
              </a:ext>
            </a:extLst>
          </p:cNvPr>
          <p:cNvSpPr txBox="1"/>
          <p:nvPr/>
        </p:nvSpPr>
        <p:spPr>
          <a:xfrm>
            <a:off x="7241144" y="5150642"/>
            <a:ext cx="77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238°C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8544838-5283-3861-96D6-AFBFB6977F0D}"/>
              </a:ext>
            </a:extLst>
          </p:cNvPr>
          <p:cNvSpPr txBox="1"/>
          <p:nvPr/>
        </p:nvSpPr>
        <p:spPr>
          <a:xfrm>
            <a:off x="2777359" y="5150642"/>
            <a:ext cx="77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300°C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54C816D-0221-6F2D-275A-384D12E22985}"/>
              </a:ext>
            </a:extLst>
          </p:cNvPr>
          <p:cNvSpPr txBox="1"/>
          <p:nvPr/>
        </p:nvSpPr>
        <p:spPr>
          <a:xfrm>
            <a:off x="10507561" y="1991840"/>
            <a:ext cx="99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0.05 bar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85B279B-ED7B-6AD1-0E1E-FF5EE985BF8A}"/>
              </a:ext>
            </a:extLst>
          </p:cNvPr>
          <p:cNvCxnSpPr/>
          <p:nvPr/>
        </p:nvCxnSpPr>
        <p:spPr>
          <a:xfrm>
            <a:off x="9696857" y="1437830"/>
            <a:ext cx="173159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CC77CE32-BB02-9E80-5281-B0373BBFD3DE}"/>
              </a:ext>
            </a:extLst>
          </p:cNvPr>
          <p:cNvSpPr txBox="1"/>
          <p:nvPr/>
        </p:nvSpPr>
        <p:spPr>
          <a:xfrm>
            <a:off x="10929261" y="4035971"/>
            <a:ext cx="998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151D2B"/>
                </a:solidFill>
              </a:rPr>
              <a:t>455 MW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425D973-A007-399F-EADF-A53F6A683AA7}"/>
              </a:ext>
            </a:extLst>
          </p:cNvPr>
          <p:cNvSpPr txBox="1"/>
          <p:nvPr/>
        </p:nvSpPr>
        <p:spPr>
          <a:xfrm>
            <a:off x="6422577" y="4035970"/>
            <a:ext cx="998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rgbClr val="151D2B"/>
                </a:solidFill>
              </a:rPr>
              <a:t>800 MW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023C2D7E-E91C-E206-E991-B2A8C07CD60F}"/>
              </a:ext>
            </a:extLst>
          </p:cNvPr>
          <p:cNvSpPr/>
          <p:nvPr/>
        </p:nvSpPr>
        <p:spPr>
          <a:xfrm>
            <a:off x="10450479" y="965578"/>
            <a:ext cx="998375" cy="5540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345 </a:t>
            </a:r>
            <a:r>
              <a:rPr lang="fr-FR" sz="1400" dirty="0" err="1"/>
              <a:t>MWe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7862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8B6CC-EEEA-E98A-43C7-B7003EB3A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0587E-EFA4-8CC3-6BDB-37C49B3E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Use cases </a:t>
            </a:r>
            <a:r>
              <a:rPr lang="fr-FR" dirty="0" err="1"/>
              <a:t>modelisation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5046DA-6F5B-DFBE-D5E0-63FB86CAE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0579" y="956263"/>
            <a:ext cx="10515600" cy="4443622"/>
          </a:xfrm>
        </p:spPr>
        <p:txBody>
          <a:bodyPr/>
          <a:lstStyle/>
          <a:p>
            <a:r>
              <a:rPr lang="fr-FR" dirty="0"/>
              <a:t>OBJECTIVE : </a:t>
            </a:r>
            <a:r>
              <a:rPr lang="fr-FR" dirty="0" err="1"/>
              <a:t>optimize</a:t>
            </a:r>
            <a:r>
              <a:rPr lang="fr-FR" dirty="0"/>
              <a:t> the direct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supply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892CCF-CCCD-297F-1359-080AD7671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172" y="794174"/>
            <a:ext cx="4753728" cy="20958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26D86D8-608E-BD9E-8C46-3FA9606C5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88" y="3429000"/>
            <a:ext cx="5241633" cy="2523963"/>
          </a:xfrm>
          <a:prstGeom prst="rect">
            <a:avLst/>
          </a:prstGeom>
        </p:spPr>
      </p:pic>
      <p:pic>
        <p:nvPicPr>
          <p:cNvPr id="6" name="Image4">
            <a:extLst>
              <a:ext uri="{FF2B5EF4-FFF2-40B4-BE49-F238E27FC236}">
                <a16:creationId xmlns:a16="http://schemas.microsoft.com/office/drawing/2014/main" id="{4B68F27C-6811-A0A3-5568-F78E596EE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641" y="2364509"/>
            <a:ext cx="5831701" cy="186735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435E418-EFA2-D222-7C0C-5D3138E63429}"/>
              </a:ext>
            </a:extLst>
          </p:cNvPr>
          <p:cNvSpPr txBox="1"/>
          <p:nvPr/>
        </p:nvSpPr>
        <p:spPr>
          <a:xfrm>
            <a:off x="2281383" y="4534357"/>
            <a:ext cx="225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Rankine PCS design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6F6F11-DEAE-B114-0E9A-EB05227F9CC9}"/>
              </a:ext>
            </a:extLst>
          </p:cNvPr>
          <p:cNvSpPr txBox="1"/>
          <p:nvPr/>
        </p:nvSpPr>
        <p:spPr>
          <a:xfrm>
            <a:off x="7317854" y="2928855"/>
            <a:ext cx="415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Thermoptim</a:t>
            </a:r>
            <a:r>
              <a:rPr lang="fr-FR" dirty="0"/>
              <a:t> simulation for </a:t>
            </a:r>
            <a:r>
              <a:rPr lang="fr-FR" dirty="0" err="1"/>
              <a:t>steady</a:t>
            </a:r>
            <a:r>
              <a:rPr lang="fr-FR" dirty="0"/>
              <a:t>-state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9C816A4-E9E5-6B0A-5322-E68FCFBA482F}"/>
              </a:ext>
            </a:extLst>
          </p:cNvPr>
          <p:cNvSpPr txBox="1"/>
          <p:nvPr/>
        </p:nvSpPr>
        <p:spPr>
          <a:xfrm>
            <a:off x="6729788" y="5530698"/>
            <a:ext cx="247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Modelica</a:t>
            </a:r>
            <a:r>
              <a:rPr lang="fr-FR" dirty="0"/>
              <a:t> simulation for </a:t>
            </a:r>
            <a:r>
              <a:rPr lang="fr-FR" dirty="0" err="1"/>
              <a:t>dynamic</a:t>
            </a:r>
            <a:r>
              <a:rPr lang="fr-FR" dirty="0"/>
              <a:t> transients</a:t>
            </a:r>
          </a:p>
        </p:txBody>
      </p:sp>
    </p:spTree>
    <p:extLst>
      <p:ext uri="{BB962C8B-B14F-4D97-AF65-F5344CB8AC3E}">
        <p14:creationId xmlns:p14="http://schemas.microsoft.com/office/powerpoint/2010/main" val="220580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34CC5-31C7-4CE8-9D85-AED1CCF39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8F53B-1C83-9579-43D9-1F215A13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Theoretical</a:t>
            </a:r>
            <a:r>
              <a:rPr lang="fr-FR" dirty="0"/>
              <a:t> case : </a:t>
            </a:r>
            <a:r>
              <a:rPr lang="fr-FR" dirty="0" err="1"/>
              <a:t>small</a:t>
            </a:r>
            <a:r>
              <a:rPr lang="fr-FR" dirty="0"/>
              <a:t> direct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demand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ED1843-6858-1D33-4ED8-69E8F071FD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150826"/>
            <a:ext cx="10515600" cy="444362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30 </a:t>
            </a:r>
            <a:r>
              <a:rPr lang="fr-FR" dirty="0" err="1"/>
              <a:t>MWth</a:t>
            </a:r>
            <a:r>
              <a:rPr lang="fr-FR" dirty="0"/>
              <a:t> of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demand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temperatures</a:t>
            </a:r>
            <a:endParaRPr lang="fr-FR" dirty="0"/>
          </a:p>
          <a:p>
            <a:r>
              <a:rPr lang="fr-FR" dirty="0"/>
              <a:t>Optimisation of Rankine PCS design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Conclusion : in </a:t>
            </a:r>
            <a:r>
              <a:rPr lang="fr-FR" dirty="0" err="1"/>
              <a:t>this</a:t>
            </a:r>
            <a:r>
              <a:rPr lang="fr-FR" dirty="0"/>
              <a:t> case,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to </a:t>
            </a:r>
            <a:r>
              <a:rPr lang="fr-FR" dirty="0" err="1"/>
              <a:t>take</a:t>
            </a:r>
            <a:r>
              <a:rPr lang="fr-FR" dirty="0"/>
              <a:t> the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storage</a:t>
            </a:r>
            <a:r>
              <a:rPr lang="fr-FR" dirty="0"/>
              <a:t> system </a:t>
            </a:r>
            <a:r>
              <a:rPr lang="fr-FR" dirty="0" err="1"/>
              <a:t>without</a:t>
            </a:r>
            <a:r>
              <a:rPr lang="fr-FR" dirty="0"/>
              <a:t> modification of a standard PCS system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6112CE-79C5-367C-9527-115CC9722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61" y="2026287"/>
            <a:ext cx="9355749" cy="2450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62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B0B0D-81C2-33CF-999D-7F14B5EF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03F296-0425-F22D-FDD6-8A441D07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Interest</a:t>
            </a:r>
            <a:r>
              <a:rPr lang="fr-FR" dirty="0"/>
              <a:t> of the HEXANA </a:t>
            </a:r>
            <a:r>
              <a:rPr lang="fr-FR" dirty="0" err="1"/>
              <a:t>storage</a:t>
            </a:r>
            <a:r>
              <a:rPr lang="fr-FR" dirty="0"/>
              <a:t> system</a:t>
            </a:r>
          </a:p>
        </p:txBody>
      </p:sp>
      <p:sp>
        <p:nvSpPr>
          <p:cNvPr id="3" name="Freeform 26">
            <a:extLst>
              <a:ext uri="{FF2B5EF4-FFF2-40B4-BE49-F238E27FC236}">
                <a16:creationId xmlns:a16="http://schemas.microsoft.com/office/drawing/2014/main" id="{4C5785B7-6746-79D0-3304-D2F1CD22AD91}"/>
              </a:ext>
            </a:extLst>
          </p:cNvPr>
          <p:cNvSpPr/>
          <p:nvPr/>
        </p:nvSpPr>
        <p:spPr>
          <a:xfrm>
            <a:off x="7774956" y="1734769"/>
            <a:ext cx="3244108" cy="29698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6350" cap="flat" cmpd="sng" algn="ctr">
            <a:solidFill>
              <a:srgbClr val="000000">
                <a:alpha val="50000"/>
              </a:srgbClr>
            </a:solidFill>
            <a:prstDash val="solid"/>
            <a:miter lim="800000"/>
            <a:headEnd type="none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04560C7E-86B9-52AA-2B05-398A274F3D5B}"/>
              </a:ext>
            </a:extLst>
          </p:cNvPr>
          <p:cNvSpPr/>
          <p:nvPr/>
        </p:nvSpPr>
        <p:spPr>
          <a:xfrm flipV="1">
            <a:off x="7774956" y="4323484"/>
            <a:ext cx="3244108" cy="29698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6350" cap="flat" cmpd="sng" algn="ctr">
            <a:solidFill>
              <a:srgbClr val="000000">
                <a:alpha val="50000"/>
              </a:srgbClr>
            </a:solidFill>
            <a:prstDash val="solid"/>
            <a:miter lim="800000"/>
            <a:headEnd type="none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6" name="Freeform 28">
            <a:extLst>
              <a:ext uri="{FF2B5EF4-FFF2-40B4-BE49-F238E27FC236}">
                <a16:creationId xmlns:a16="http://schemas.microsoft.com/office/drawing/2014/main" id="{5B835B6E-73CF-6770-A1C9-782647CE3E75}"/>
              </a:ext>
            </a:extLst>
          </p:cNvPr>
          <p:cNvSpPr/>
          <p:nvPr/>
        </p:nvSpPr>
        <p:spPr>
          <a:xfrm flipH="1">
            <a:off x="1570632" y="1734769"/>
            <a:ext cx="3092731" cy="29698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6350" cap="flat" cmpd="sng" algn="ctr">
            <a:solidFill>
              <a:srgbClr val="000000">
                <a:alpha val="50000"/>
              </a:srgbClr>
            </a:solidFill>
            <a:prstDash val="solid"/>
            <a:miter lim="800000"/>
            <a:headEnd type="none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7" name="Freeform 29">
            <a:extLst>
              <a:ext uri="{FF2B5EF4-FFF2-40B4-BE49-F238E27FC236}">
                <a16:creationId xmlns:a16="http://schemas.microsoft.com/office/drawing/2014/main" id="{DD84E2C5-3E7D-430E-B556-0AC25C0E4372}"/>
              </a:ext>
            </a:extLst>
          </p:cNvPr>
          <p:cNvSpPr/>
          <p:nvPr/>
        </p:nvSpPr>
        <p:spPr>
          <a:xfrm flipH="1" flipV="1">
            <a:off x="1570632" y="4323484"/>
            <a:ext cx="3092731" cy="29698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6350" cap="flat" cmpd="sng" algn="ctr">
            <a:solidFill>
              <a:srgbClr val="000000">
                <a:alpha val="50000"/>
              </a:srgbClr>
            </a:solidFill>
            <a:prstDash val="solid"/>
            <a:miter lim="800000"/>
            <a:headEnd type="none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8" name="Oval 30">
            <a:extLst>
              <a:ext uri="{FF2B5EF4-FFF2-40B4-BE49-F238E27FC236}">
                <a16:creationId xmlns:a16="http://schemas.microsoft.com/office/drawing/2014/main" id="{21991161-829F-1644-88DA-E5F89D9B68ED}"/>
              </a:ext>
            </a:extLst>
          </p:cNvPr>
          <p:cNvSpPr/>
          <p:nvPr/>
        </p:nvSpPr>
        <p:spPr>
          <a:xfrm>
            <a:off x="4684939" y="1654186"/>
            <a:ext cx="3104043" cy="3104044"/>
          </a:xfrm>
          <a:prstGeom prst="ellipse">
            <a:avLst/>
          </a:prstGeom>
          <a:noFill/>
          <a:ln w="19050" cmpd="sng">
            <a:solidFill>
              <a:srgbClr val="151D2B"/>
            </a:solidFill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A25C6ED5-8C9C-521C-86B6-D06AC04251C5}"/>
              </a:ext>
            </a:extLst>
          </p:cNvPr>
          <p:cNvSpPr/>
          <p:nvPr/>
        </p:nvSpPr>
        <p:spPr>
          <a:xfrm>
            <a:off x="4482097" y="1451344"/>
            <a:ext cx="1490430" cy="1490430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151D2B"/>
          </a:solidFill>
          <a:ln>
            <a:noFill/>
          </a:ln>
          <a:effectLst/>
        </p:spPr>
        <p:txBody>
          <a:bodyPr spcFirstLastPara="0" vert="horz" wrap="none" lIns="150106" tIns="150106" rIns="150106" bIns="150106" numCol="1" spcCol="1270" anchor="ctr" anchorCtr="0">
            <a:noAutofit/>
          </a:bodyPr>
          <a:lstStyle/>
          <a:p>
            <a:pPr marL="0" marR="0" lvl="0" indent="0" algn="ctr" defTabSz="444489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10" name="Freeform 32">
            <a:extLst>
              <a:ext uri="{FF2B5EF4-FFF2-40B4-BE49-F238E27FC236}">
                <a16:creationId xmlns:a16="http://schemas.microsoft.com/office/drawing/2014/main" id="{9B08119A-74AC-4B10-5BBD-206B8312F5CE}"/>
              </a:ext>
            </a:extLst>
          </p:cNvPr>
          <p:cNvSpPr/>
          <p:nvPr/>
        </p:nvSpPr>
        <p:spPr>
          <a:xfrm>
            <a:off x="6501394" y="1451344"/>
            <a:ext cx="1490430" cy="1490430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51303E"/>
          </a:solidFill>
          <a:ln>
            <a:noFill/>
          </a:ln>
          <a:effectLst/>
        </p:spPr>
        <p:txBody>
          <a:bodyPr spcFirstLastPara="0" vert="horz" wrap="none" lIns="150106" tIns="150106" rIns="150106" bIns="150106" numCol="1" spcCol="1270" anchor="ctr" anchorCtr="0">
            <a:noAutofit/>
          </a:bodyPr>
          <a:lstStyle/>
          <a:p>
            <a:pPr marL="0" marR="0" lvl="0" indent="0" algn="ctr" defTabSz="444489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11" name="Freeform 33">
            <a:extLst>
              <a:ext uri="{FF2B5EF4-FFF2-40B4-BE49-F238E27FC236}">
                <a16:creationId xmlns:a16="http://schemas.microsoft.com/office/drawing/2014/main" id="{97752654-479F-CF66-7D61-7E26E39B7599}"/>
              </a:ext>
            </a:extLst>
          </p:cNvPr>
          <p:cNvSpPr/>
          <p:nvPr/>
        </p:nvSpPr>
        <p:spPr>
          <a:xfrm>
            <a:off x="4482097" y="3470641"/>
            <a:ext cx="1490430" cy="1490430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7D3A39"/>
          </a:solidFill>
          <a:ln>
            <a:noFill/>
          </a:ln>
          <a:effectLst/>
        </p:spPr>
        <p:txBody>
          <a:bodyPr spcFirstLastPara="0" vert="horz" wrap="none" lIns="150106" tIns="150106" rIns="150106" bIns="150106" numCol="1" spcCol="1270" anchor="ctr" anchorCtr="0">
            <a:noAutofit/>
          </a:bodyPr>
          <a:lstStyle/>
          <a:p>
            <a:pPr marL="0" marR="0" lvl="0" indent="0" algn="ctr" defTabSz="444489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12" name="Freeform 34">
            <a:extLst>
              <a:ext uri="{FF2B5EF4-FFF2-40B4-BE49-F238E27FC236}">
                <a16:creationId xmlns:a16="http://schemas.microsoft.com/office/drawing/2014/main" id="{796B0C58-D1CF-DBC7-8B5E-77DC361205CD}"/>
              </a:ext>
            </a:extLst>
          </p:cNvPr>
          <p:cNvSpPr/>
          <p:nvPr/>
        </p:nvSpPr>
        <p:spPr>
          <a:xfrm>
            <a:off x="6501394" y="3470641"/>
            <a:ext cx="1490430" cy="1490430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B04532"/>
          </a:solidFill>
          <a:ln>
            <a:noFill/>
          </a:ln>
          <a:effectLst/>
        </p:spPr>
        <p:txBody>
          <a:bodyPr spcFirstLastPara="0" vert="horz" wrap="none" lIns="150106" tIns="150106" rIns="150106" bIns="150106" numCol="1" spcCol="1270" anchor="ctr" anchorCtr="0">
            <a:noAutofit/>
          </a:bodyPr>
          <a:lstStyle/>
          <a:p>
            <a:pPr marL="0" marR="0" lvl="0" indent="0" algn="ctr" defTabSz="444489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cxnSp>
        <p:nvCxnSpPr>
          <p:cNvPr id="13" name="Straight Connector 39">
            <a:extLst>
              <a:ext uri="{FF2B5EF4-FFF2-40B4-BE49-F238E27FC236}">
                <a16:creationId xmlns:a16="http://schemas.microsoft.com/office/drawing/2014/main" id="{DE0FFFB6-46CE-5D50-4EC6-10228C0831DB}"/>
              </a:ext>
            </a:extLst>
          </p:cNvPr>
          <p:cNvCxnSpPr/>
          <p:nvPr/>
        </p:nvCxnSpPr>
        <p:spPr>
          <a:xfrm>
            <a:off x="6240259" y="1671786"/>
            <a:ext cx="0" cy="3068841"/>
          </a:xfrm>
          <a:prstGeom prst="line">
            <a:avLst/>
          </a:prstGeom>
          <a:noFill/>
          <a:ln w="3175" cap="flat" cmpd="sng" algn="ctr">
            <a:solidFill>
              <a:srgbClr val="000000">
                <a:alpha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14" name="Straight Connector 40">
            <a:extLst>
              <a:ext uri="{FF2B5EF4-FFF2-40B4-BE49-F238E27FC236}">
                <a16:creationId xmlns:a16="http://schemas.microsoft.com/office/drawing/2014/main" id="{12389662-4EBF-186D-3824-CA5A03E7D337}"/>
              </a:ext>
            </a:extLst>
          </p:cNvPr>
          <p:cNvCxnSpPr/>
          <p:nvPr/>
        </p:nvCxnSpPr>
        <p:spPr>
          <a:xfrm rot="5400000">
            <a:off x="6236959" y="1671786"/>
            <a:ext cx="0" cy="3068840"/>
          </a:xfrm>
          <a:prstGeom prst="line">
            <a:avLst/>
          </a:prstGeom>
          <a:noFill/>
          <a:ln w="3175" cap="flat" cmpd="sng" algn="ctr">
            <a:solidFill>
              <a:srgbClr val="000000">
                <a:alpha val="50000"/>
              </a:srgbClr>
            </a:solidFill>
            <a:prstDash val="solid"/>
            <a:miter lim="800000"/>
          </a:ln>
          <a:effectLst/>
        </p:spPr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9D805C5F-65DA-476C-E8BE-ED99173E98F1}"/>
              </a:ext>
            </a:extLst>
          </p:cNvPr>
          <p:cNvSpPr txBox="1">
            <a:spLocks/>
          </p:cNvSpPr>
          <p:nvPr/>
        </p:nvSpPr>
        <p:spPr>
          <a:xfrm>
            <a:off x="8386233" y="1800839"/>
            <a:ext cx="3206373" cy="1654281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828434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Sell energy when it’s expensive, store when it’s cheap</a:t>
            </a:r>
          </a:p>
          <a:p>
            <a:pPr marL="285750" marR="0" lvl="0" indent="-285750" algn="l" defTabSz="1828434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Public subsidies for capacity and grid security</a:t>
            </a:r>
          </a:p>
          <a:p>
            <a:pPr marL="285750" marR="0" lvl="0" indent="-285750" algn="l" defTabSz="1828434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CAPEX reduction (no pressure)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EB6F57D-973F-0FCC-C842-4F577A5C0576}"/>
              </a:ext>
            </a:extLst>
          </p:cNvPr>
          <p:cNvSpPr txBox="1">
            <a:spLocks/>
          </p:cNvSpPr>
          <p:nvPr/>
        </p:nvSpPr>
        <p:spPr>
          <a:xfrm>
            <a:off x="8056714" y="4661692"/>
            <a:ext cx="3915499" cy="1654281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828434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Concept assessed by HEXANA team since 2017</a:t>
            </a:r>
          </a:p>
          <a:p>
            <a:pPr marL="285750" marR="0" lvl="0" indent="-285750" algn="l" defTabSz="1828434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GW scale industrial thermal storage already operating worldwide</a:t>
            </a:r>
          </a:p>
          <a:p>
            <a:pPr marL="285750" marR="0" lvl="0" indent="-285750" algn="l" defTabSz="1828434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Different backups or innovative tracks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AEAE6AD-7592-FB6F-49D3-7229D28E6CF8}"/>
              </a:ext>
            </a:extLst>
          </p:cNvPr>
          <p:cNvSpPr txBox="1">
            <a:spLocks/>
          </p:cNvSpPr>
          <p:nvPr/>
        </p:nvSpPr>
        <p:spPr>
          <a:xfrm>
            <a:off x="1000711" y="1796767"/>
            <a:ext cx="3116785" cy="1341888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828434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Flexibility of energy supply</a:t>
            </a:r>
          </a:p>
          <a:p>
            <a:pPr marL="285750" marR="0" lvl="0" indent="-285750" algn="l" defTabSz="1828434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Decoupling between the nuclear site and industrial site</a:t>
            </a:r>
          </a:p>
          <a:p>
            <a:pPr marL="285750" marR="0" lvl="0" indent="-285750" algn="l" defTabSz="1828434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Enhanced siting possibilities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6E19773-6745-6932-EB9B-16E90CD7B635}"/>
              </a:ext>
            </a:extLst>
          </p:cNvPr>
          <p:cNvSpPr txBox="1">
            <a:spLocks/>
          </p:cNvSpPr>
          <p:nvPr/>
        </p:nvSpPr>
        <p:spPr>
          <a:xfrm>
            <a:off x="846373" y="4646171"/>
            <a:ext cx="3635724" cy="1654281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Lato Light"/>
                <a:ea typeface="+mn-ea"/>
                <a:cs typeface="Lato Ligh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828434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Decoupling between industrial risks and the reactor</a:t>
            </a:r>
          </a:p>
          <a:p>
            <a:pPr marL="285750" marR="0" lvl="0" indent="-285750" algn="l" defTabSz="1828434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Elimination of interaction between sodium and water or any pressurized fluid</a:t>
            </a: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A08C27FD-C438-434E-6778-434967BA6F38}"/>
              </a:ext>
            </a:extLst>
          </p:cNvPr>
          <p:cNvSpPr txBox="1"/>
          <p:nvPr/>
        </p:nvSpPr>
        <p:spPr>
          <a:xfrm>
            <a:off x="1656059" y="1270836"/>
            <a:ext cx="22263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2100" b="1" dirty="0">
                <a:solidFill>
                  <a:srgbClr val="44546A"/>
                </a:solidFill>
                <a:latin typeface="Roboto" charset="0"/>
                <a:ea typeface="Roboto" charset="0"/>
                <a:cs typeface="Roboto" charset="0"/>
              </a:rPr>
              <a:t>Industrial needs</a:t>
            </a:r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F40C1CE7-EC6C-07C3-0642-1EE1CBD2DDA3}"/>
              </a:ext>
            </a:extLst>
          </p:cNvPr>
          <p:cNvSpPr txBox="1"/>
          <p:nvPr/>
        </p:nvSpPr>
        <p:spPr>
          <a:xfrm>
            <a:off x="1657699" y="4135843"/>
            <a:ext cx="9765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2100" b="1" dirty="0">
                <a:solidFill>
                  <a:srgbClr val="44546A"/>
                </a:solidFill>
                <a:latin typeface="Roboto" charset="0"/>
                <a:ea typeface="Roboto" charset="0"/>
                <a:cs typeface="Roboto" charset="0"/>
              </a:rPr>
              <a:t>Safety</a:t>
            </a:r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A7489ACF-9C1D-F17F-B269-5AE2B3833B03}"/>
              </a:ext>
            </a:extLst>
          </p:cNvPr>
          <p:cNvSpPr txBox="1"/>
          <p:nvPr/>
        </p:nvSpPr>
        <p:spPr>
          <a:xfrm>
            <a:off x="8509115" y="1243595"/>
            <a:ext cx="17296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44546A"/>
                </a:solidFill>
                <a:latin typeface="Roboto" charset="0"/>
                <a:ea typeface="Roboto" charset="0"/>
                <a:cs typeface="Roboto" charset="0"/>
              </a:rPr>
              <a:t>Profitability</a:t>
            </a:r>
          </a:p>
        </p:txBody>
      </p:sp>
      <p:sp>
        <p:nvSpPr>
          <p:cNvPr id="24" name="TextBox 61">
            <a:extLst>
              <a:ext uri="{FF2B5EF4-FFF2-40B4-BE49-F238E27FC236}">
                <a16:creationId xmlns:a16="http://schemas.microsoft.com/office/drawing/2014/main" id="{18C78F58-A424-87F1-CDF6-2F5ED59668DA}"/>
              </a:ext>
            </a:extLst>
          </p:cNvPr>
          <p:cNvSpPr txBox="1"/>
          <p:nvPr/>
        </p:nvSpPr>
        <p:spPr>
          <a:xfrm>
            <a:off x="8461982" y="4125263"/>
            <a:ext cx="12741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44546A"/>
                </a:solidFill>
                <a:latin typeface="Roboto" charset="0"/>
                <a:ea typeface="Roboto" charset="0"/>
                <a:cs typeface="Roboto" charset="0"/>
              </a:rPr>
              <a:t>Maturity</a:t>
            </a:r>
          </a:p>
        </p:txBody>
      </p:sp>
      <p:grpSp>
        <p:nvGrpSpPr>
          <p:cNvPr id="25" name="Group 52">
            <a:extLst>
              <a:ext uri="{FF2B5EF4-FFF2-40B4-BE49-F238E27FC236}">
                <a16:creationId xmlns:a16="http://schemas.microsoft.com/office/drawing/2014/main" id="{97DCBA33-9214-5F63-5A1B-F9AEA9E0B5BE}"/>
              </a:ext>
            </a:extLst>
          </p:cNvPr>
          <p:cNvGrpSpPr/>
          <p:nvPr/>
        </p:nvGrpSpPr>
        <p:grpSpPr>
          <a:xfrm>
            <a:off x="7042464" y="3916091"/>
            <a:ext cx="393585" cy="572715"/>
            <a:chOff x="4075113" y="1909763"/>
            <a:chExt cx="247650" cy="360363"/>
          </a:xfrm>
          <a:solidFill>
            <a:srgbClr val="FFFFFF"/>
          </a:solidFill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65385395-164C-BD63-91D9-CAE0BD36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5113" y="1909763"/>
              <a:ext cx="247650" cy="360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79">
              <a:extLst>
                <a:ext uri="{FF2B5EF4-FFF2-40B4-BE49-F238E27FC236}">
                  <a16:creationId xmlns:a16="http://schemas.microsoft.com/office/drawing/2014/main" id="{76D5444E-242D-1350-E202-E0E78E824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0675" y="1965326"/>
              <a:ext cx="73025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Группа 378">
            <a:extLst>
              <a:ext uri="{FF2B5EF4-FFF2-40B4-BE49-F238E27FC236}">
                <a16:creationId xmlns:a16="http://schemas.microsoft.com/office/drawing/2014/main" id="{DEC8FE64-B377-5BAA-0504-51B1799F4FB0}"/>
              </a:ext>
            </a:extLst>
          </p:cNvPr>
          <p:cNvGrpSpPr/>
          <p:nvPr/>
        </p:nvGrpSpPr>
        <p:grpSpPr>
          <a:xfrm>
            <a:off x="4924497" y="3946153"/>
            <a:ext cx="540532" cy="538165"/>
            <a:chOff x="5193056" y="2289908"/>
            <a:chExt cx="540532" cy="538165"/>
          </a:xfrm>
          <a:solidFill>
            <a:srgbClr val="FFFFFF"/>
          </a:solidFill>
        </p:grpSpPr>
        <p:sp>
          <p:nvSpPr>
            <p:cNvPr id="29" name="Freeform 101">
              <a:extLst>
                <a:ext uri="{FF2B5EF4-FFF2-40B4-BE49-F238E27FC236}">
                  <a16:creationId xmlns:a16="http://schemas.microsoft.com/office/drawing/2014/main" id="{061B9991-2182-CEF4-1B85-62A7A4574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3056" y="2297009"/>
              <a:ext cx="151608" cy="151608"/>
            </a:xfrm>
            <a:custGeom>
              <a:avLst/>
              <a:gdLst>
                <a:gd name="T0" fmla="*/ 152 w 1217"/>
                <a:gd name="T1" fmla="*/ 152 h 1217"/>
                <a:gd name="T2" fmla="*/ 152 w 1217"/>
                <a:gd name="T3" fmla="*/ 1066 h 1217"/>
                <a:gd name="T4" fmla="*/ 1065 w 1217"/>
                <a:gd name="T5" fmla="*/ 1066 h 1217"/>
                <a:gd name="T6" fmla="*/ 1065 w 1217"/>
                <a:gd name="T7" fmla="*/ 152 h 1217"/>
                <a:gd name="T8" fmla="*/ 152 w 1217"/>
                <a:gd name="T9" fmla="*/ 152 h 1217"/>
                <a:gd name="T10" fmla="*/ 76 w 1217"/>
                <a:gd name="T11" fmla="*/ 0 h 1217"/>
                <a:gd name="T12" fmla="*/ 1141 w 1217"/>
                <a:gd name="T13" fmla="*/ 0 h 1217"/>
                <a:gd name="T14" fmla="*/ 1166 w 1217"/>
                <a:gd name="T15" fmla="*/ 3 h 1217"/>
                <a:gd name="T16" fmla="*/ 1186 w 1217"/>
                <a:gd name="T17" fmla="*/ 14 h 1217"/>
                <a:gd name="T18" fmla="*/ 1203 w 1217"/>
                <a:gd name="T19" fmla="*/ 31 h 1217"/>
                <a:gd name="T20" fmla="*/ 1213 w 1217"/>
                <a:gd name="T21" fmla="*/ 52 h 1217"/>
                <a:gd name="T22" fmla="*/ 1217 w 1217"/>
                <a:gd name="T23" fmla="*/ 76 h 1217"/>
                <a:gd name="T24" fmla="*/ 1217 w 1217"/>
                <a:gd name="T25" fmla="*/ 1141 h 1217"/>
                <a:gd name="T26" fmla="*/ 1213 w 1217"/>
                <a:gd name="T27" fmla="*/ 1166 h 1217"/>
                <a:gd name="T28" fmla="*/ 1203 w 1217"/>
                <a:gd name="T29" fmla="*/ 1187 h 1217"/>
                <a:gd name="T30" fmla="*/ 1186 w 1217"/>
                <a:gd name="T31" fmla="*/ 1203 h 1217"/>
                <a:gd name="T32" fmla="*/ 1166 w 1217"/>
                <a:gd name="T33" fmla="*/ 1213 h 1217"/>
                <a:gd name="T34" fmla="*/ 1141 w 1217"/>
                <a:gd name="T35" fmla="*/ 1217 h 1217"/>
                <a:gd name="T36" fmla="*/ 76 w 1217"/>
                <a:gd name="T37" fmla="*/ 1217 h 1217"/>
                <a:gd name="T38" fmla="*/ 52 w 1217"/>
                <a:gd name="T39" fmla="*/ 1213 h 1217"/>
                <a:gd name="T40" fmla="*/ 31 w 1217"/>
                <a:gd name="T41" fmla="*/ 1203 h 1217"/>
                <a:gd name="T42" fmla="*/ 14 w 1217"/>
                <a:gd name="T43" fmla="*/ 1187 h 1217"/>
                <a:gd name="T44" fmla="*/ 4 w 1217"/>
                <a:gd name="T45" fmla="*/ 1166 h 1217"/>
                <a:gd name="T46" fmla="*/ 0 w 1217"/>
                <a:gd name="T47" fmla="*/ 1141 h 1217"/>
                <a:gd name="T48" fmla="*/ 0 w 1217"/>
                <a:gd name="T49" fmla="*/ 76 h 1217"/>
                <a:gd name="T50" fmla="*/ 4 w 1217"/>
                <a:gd name="T51" fmla="*/ 52 h 1217"/>
                <a:gd name="T52" fmla="*/ 14 w 1217"/>
                <a:gd name="T53" fmla="*/ 31 h 1217"/>
                <a:gd name="T54" fmla="*/ 31 w 1217"/>
                <a:gd name="T55" fmla="*/ 14 h 1217"/>
                <a:gd name="T56" fmla="*/ 52 w 1217"/>
                <a:gd name="T57" fmla="*/ 3 h 1217"/>
                <a:gd name="T58" fmla="*/ 76 w 1217"/>
                <a:gd name="T59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17" h="1217">
                  <a:moveTo>
                    <a:pt x="152" y="152"/>
                  </a:moveTo>
                  <a:lnTo>
                    <a:pt x="152" y="1066"/>
                  </a:lnTo>
                  <a:lnTo>
                    <a:pt x="1065" y="1066"/>
                  </a:lnTo>
                  <a:lnTo>
                    <a:pt x="1065" y="152"/>
                  </a:lnTo>
                  <a:lnTo>
                    <a:pt x="152" y="152"/>
                  </a:lnTo>
                  <a:close/>
                  <a:moveTo>
                    <a:pt x="76" y="0"/>
                  </a:moveTo>
                  <a:lnTo>
                    <a:pt x="1141" y="0"/>
                  </a:lnTo>
                  <a:lnTo>
                    <a:pt x="1166" y="3"/>
                  </a:lnTo>
                  <a:lnTo>
                    <a:pt x="1186" y="14"/>
                  </a:lnTo>
                  <a:lnTo>
                    <a:pt x="1203" y="31"/>
                  </a:lnTo>
                  <a:lnTo>
                    <a:pt x="1213" y="52"/>
                  </a:lnTo>
                  <a:lnTo>
                    <a:pt x="1217" y="76"/>
                  </a:lnTo>
                  <a:lnTo>
                    <a:pt x="1217" y="1141"/>
                  </a:lnTo>
                  <a:lnTo>
                    <a:pt x="1213" y="1166"/>
                  </a:lnTo>
                  <a:lnTo>
                    <a:pt x="1203" y="1187"/>
                  </a:lnTo>
                  <a:lnTo>
                    <a:pt x="1186" y="1203"/>
                  </a:lnTo>
                  <a:lnTo>
                    <a:pt x="1166" y="1213"/>
                  </a:lnTo>
                  <a:lnTo>
                    <a:pt x="1141" y="1217"/>
                  </a:lnTo>
                  <a:lnTo>
                    <a:pt x="76" y="1217"/>
                  </a:lnTo>
                  <a:lnTo>
                    <a:pt x="52" y="1213"/>
                  </a:lnTo>
                  <a:lnTo>
                    <a:pt x="31" y="1203"/>
                  </a:lnTo>
                  <a:lnTo>
                    <a:pt x="14" y="1187"/>
                  </a:lnTo>
                  <a:lnTo>
                    <a:pt x="4" y="1166"/>
                  </a:lnTo>
                  <a:lnTo>
                    <a:pt x="0" y="1141"/>
                  </a:lnTo>
                  <a:lnTo>
                    <a:pt x="0" y="76"/>
                  </a:lnTo>
                  <a:lnTo>
                    <a:pt x="4" y="52"/>
                  </a:lnTo>
                  <a:lnTo>
                    <a:pt x="14" y="31"/>
                  </a:lnTo>
                  <a:lnTo>
                    <a:pt x="31" y="14"/>
                  </a:lnTo>
                  <a:lnTo>
                    <a:pt x="52" y="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02">
              <a:extLst>
                <a:ext uri="{FF2B5EF4-FFF2-40B4-BE49-F238E27FC236}">
                  <a16:creationId xmlns:a16="http://schemas.microsoft.com/office/drawing/2014/main" id="{E91EB87E-4480-4B8B-8163-E32F12A7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065" y="2289908"/>
              <a:ext cx="162197" cy="113737"/>
            </a:xfrm>
            <a:custGeom>
              <a:avLst/>
              <a:gdLst>
                <a:gd name="T0" fmla="*/ 1235 w 1302"/>
                <a:gd name="T1" fmla="*/ 0 h 913"/>
                <a:gd name="T2" fmla="*/ 1253 w 1302"/>
                <a:gd name="T3" fmla="*/ 5 h 913"/>
                <a:gd name="T4" fmla="*/ 1270 w 1302"/>
                <a:gd name="T5" fmla="*/ 14 h 913"/>
                <a:gd name="T6" fmla="*/ 1286 w 1302"/>
                <a:gd name="T7" fmla="*/ 29 h 913"/>
                <a:gd name="T8" fmla="*/ 1295 w 1302"/>
                <a:gd name="T9" fmla="*/ 46 h 913"/>
                <a:gd name="T10" fmla="*/ 1301 w 1302"/>
                <a:gd name="T11" fmla="*/ 66 h 913"/>
                <a:gd name="T12" fmla="*/ 1302 w 1302"/>
                <a:gd name="T13" fmla="*/ 85 h 913"/>
                <a:gd name="T14" fmla="*/ 1297 w 1302"/>
                <a:gd name="T15" fmla="*/ 104 h 913"/>
                <a:gd name="T16" fmla="*/ 1288 w 1302"/>
                <a:gd name="T17" fmla="*/ 121 h 913"/>
                <a:gd name="T18" fmla="*/ 1273 w 1302"/>
                <a:gd name="T19" fmla="*/ 135 h 913"/>
                <a:gd name="T20" fmla="*/ 305 w 1302"/>
                <a:gd name="T21" fmla="*/ 897 h 913"/>
                <a:gd name="T22" fmla="*/ 291 w 1302"/>
                <a:gd name="T23" fmla="*/ 906 h 913"/>
                <a:gd name="T24" fmla="*/ 275 w 1302"/>
                <a:gd name="T25" fmla="*/ 911 h 913"/>
                <a:gd name="T26" fmla="*/ 258 w 1302"/>
                <a:gd name="T27" fmla="*/ 913 h 913"/>
                <a:gd name="T28" fmla="*/ 250 w 1302"/>
                <a:gd name="T29" fmla="*/ 913 h 913"/>
                <a:gd name="T30" fmla="*/ 241 w 1302"/>
                <a:gd name="T31" fmla="*/ 911 h 913"/>
                <a:gd name="T32" fmla="*/ 220 w 1302"/>
                <a:gd name="T33" fmla="*/ 903 h 913"/>
                <a:gd name="T34" fmla="*/ 203 w 1302"/>
                <a:gd name="T35" fmla="*/ 889 h 913"/>
                <a:gd name="T36" fmla="*/ 190 w 1302"/>
                <a:gd name="T37" fmla="*/ 871 h 913"/>
                <a:gd name="T38" fmla="*/ 8 w 1302"/>
                <a:gd name="T39" fmla="*/ 498 h 913"/>
                <a:gd name="T40" fmla="*/ 2 w 1302"/>
                <a:gd name="T41" fmla="*/ 479 h 913"/>
                <a:gd name="T42" fmla="*/ 0 w 1302"/>
                <a:gd name="T43" fmla="*/ 459 h 913"/>
                <a:gd name="T44" fmla="*/ 4 w 1302"/>
                <a:gd name="T45" fmla="*/ 439 h 913"/>
                <a:gd name="T46" fmla="*/ 12 w 1302"/>
                <a:gd name="T47" fmla="*/ 422 h 913"/>
                <a:gd name="T48" fmla="*/ 25 w 1302"/>
                <a:gd name="T49" fmla="*/ 408 h 913"/>
                <a:gd name="T50" fmla="*/ 42 w 1302"/>
                <a:gd name="T51" fmla="*/ 396 h 913"/>
                <a:gd name="T52" fmla="*/ 62 w 1302"/>
                <a:gd name="T53" fmla="*/ 389 h 913"/>
                <a:gd name="T54" fmla="*/ 82 w 1302"/>
                <a:gd name="T55" fmla="*/ 389 h 913"/>
                <a:gd name="T56" fmla="*/ 100 w 1302"/>
                <a:gd name="T57" fmla="*/ 392 h 913"/>
                <a:gd name="T58" fmla="*/ 119 w 1302"/>
                <a:gd name="T59" fmla="*/ 401 h 913"/>
                <a:gd name="T60" fmla="*/ 133 w 1302"/>
                <a:gd name="T61" fmla="*/ 414 h 913"/>
                <a:gd name="T62" fmla="*/ 145 w 1302"/>
                <a:gd name="T63" fmla="*/ 431 h 913"/>
                <a:gd name="T64" fmla="*/ 286 w 1302"/>
                <a:gd name="T65" fmla="*/ 719 h 913"/>
                <a:gd name="T66" fmla="*/ 1178 w 1302"/>
                <a:gd name="T67" fmla="*/ 16 h 913"/>
                <a:gd name="T68" fmla="*/ 1197 w 1302"/>
                <a:gd name="T69" fmla="*/ 5 h 913"/>
                <a:gd name="T70" fmla="*/ 1215 w 1302"/>
                <a:gd name="T71" fmla="*/ 0 h 913"/>
                <a:gd name="T72" fmla="*/ 1235 w 1302"/>
                <a:gd name="T73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2" h="913">
                  <a:moveTo>
                    <a:pt x="1235" y="0"/>
                  </a:moveTo>
                  <a:lnTo>
                    <a:pt x="1253" y="5"/>
                  </a:lnTo>
                  <a:lnTo>
                    <a:pt x="1270" y="14"/>
                  </a:lnTo>
                  <a:lnTo>
                    <a:pt x="1286" y="29"/>
                  </a:lnTo>
                  <a:lnTo>
                    <a:pt x="1295" y="46"/>
                  </a:lnTo>
                  <a:lnTo>
                    <a:pt x="1301" y="66"/>
                  </a:lnTo>
                  <a:lnTo>
                    <a:pt x="1302" y="85"/>
                  </a:lnTo>
                  <a:lnTo>
                    <a:pt x="1297" y="104"/>
                  </a:lnTo>
                  <a:lnTo>
                    <a:pt x="1288" y="121"/>
                  </a:lnTo>
                  <a:lnTo>
                    <a:pt x="1273" y="135"/>
                  </a:lnTo>
                  <a:lnTo>
                    <a:pt x="305" y="897"/>
                  </a:lnTo>
                  <a:lnTo>
                    <a:pt x="291" y="906"/>
                  </a:lnTo>
                  <a:lnTo>
                    <a:pt x="275" y="911"/>
                  </a:lnTo>
                  <a:lnTo>
                    <a:pt x="258" y="913"/>
                  </a:lnTo>
                  <a:lnTo>
                    <a:pt x="250" y="913"/>
                  </a:lnTo>
                  <a:lnTo>
                    <a:pt x="241" y="911"/>
                  </a:lnTo>
                  <a:lnTo>
                    <a:pt x="220" y="903"/>
                  </a:lnTo>
                  <a:lnTo>
                    <a:pt x="203" y="889"/>
                  </a:lnTo>
                  <a:lnTo>
                    <a:pt x="190" y="871"/>
                  </a:lnTo>
                  <a:lnTo>
                    <a:pt x="8" y="498"/>
                  </a:lnTo>
                  <a:lnTo>
                    <a:pt x="2" y="479"/>
                  </a:lnTo>
                  <a:lnTo>
                    <a:pt x="0" y="459"/>
                  </a:lnTo>
                  <a:lnTo>
                    <a:pt x="4" y="439"/>
                  </a:lnTo>
                  <a:lnTo>
                    <a:pt x="12" y="422"/>
                  </a:lnTo>
                  <a:lnTo>
                    <a:pt x="25" y="408"/>
                  </a:lnTo>
                  <a:lnTo>
                    <a:pt x="42" y="396"/>
                  </a:lnTo>
                  <a:lnTo>
                    <a:pt x="62" y="389"/>
                  </a:lnTo>
                  <a:lnTo>
                    <a:pt x="82" y="389"/>
                  </a:lnTo>
                  <a:lnTo>
                    <a:pt x="100" y="392"/>
                  </a:lnTo>
                  <a:lnTo>
                    <a:pt x="119" y="401"/>
                  </a:lnTo>
                  <a:lnTo>
                    <a:pt x="133" y="414"/>
                  </a:lnTo>
                  <a:lnTo>
                    <a:pt x="145" y="431"/>
                  </a:lnTo>
                  <a:lnTo>
                    <a:pt x="286" y="719"/>
                  </a:lnTo>
                  <a:lnTo>
                    <a:pt x="1178" y="16"/>
                  </a:lnTo>
                  <a:lnTo>
                    <a:pt x="1197" y="5"/>
                  </a:lnTo>
                  <a:lnTo>
                    <a:pt x="1215" y="0"/>
                  </a:lnTo>
                  <a:lnTo>
                    <a:pt x="1235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03">
              <a:extLst>
                <a:ext uri="{FF2B5EF4-FFF2-40B4-BE49-F238E27FC236}">
                  <a16:creationId xmlns:a16="http://schemas.microsoft.com/office/drawing/2014/main" id="{8CAE895A-9D81-D127-5229-53229D451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3056" y="2486612"/>
              <a:ext cx="151608" cy="151733"/>
            </a:xfrm>
            <a:custGeom>
              <a:avLst/>
              <a:gdLst>
                <a:gd name="T0" fmla="*/ 152 w 1217"/>
                <a:gd name="T1" fmla="*/ 153 h 1218"/>
                <a:gd name="T2" fmla="*/ 152 w 1217"/>
                <a:gd name="T3" fmla="*/ 1066 h 1218"/>
                <a:gd name="T4" fmla="*/ 1065 w 1217"/>
                <a:gd name="T5" fmla="*/ 1066 h 1218"/>
                <a:gd name="T6" fmla="*/ 1065 w 1217"/>
                <a:gd name="T7" fmla="*/ 153 h 1218"/>
                <a:gd name="T8" fmla="*/ 152 w 1217"/>
                <a:gd name="T9" fmla="*/ 153 h 1218"/>
                <a:gd name="T10" fmla="*/ 76 w 1217"/>
                <a:gd name="T11" fmla="*/ 0 h 1218"/>
                <a:gd name="T12" fmla="*/ 1141 w 1217"/>
                <a:gd name="T13" fmla="*/ 0 h 1218"/>
                <a:gd name="T14" fmla="*/ 1166 w 1217"/>
                <a:gd name="T15" fmla="*/ 4 h 1218"/>
                <a:gd name="T16" fmla="*/ 1186 w 1217"/>
                <a:gd name="T17" fmla="*/ 15 h 1218"/>
                <a:gd name="T18" fmla="*/ 1203 w 1217"/>
                <a:gd name="T19" fmla="*/ 32 h 1218"/>
                <a:gd name="T20" fmla="*/ 1213 w 1217"/>
                <a:gd name="T21" fmla="*/ 52 h 1218"/>
                <a:gd name="T22" fmla="*/ 1217 w 1217"/>
                <a:gd name="T23" fmla="*/ 77 h 1218"/>
                <a:gd name="T24" fmla="*/ 1217 w 1217"/>
                <a:gd name="T25" fmla="*/ 1142 h 1218"/>
                <a:gd name="T26" fmla="*/ 1213 w 1217"/>
                <a:gd name="T27" fmla="*/ 1167 h 1218"/>
                <a:gd name="T28" fmla="*/ 1203 w 1217"/>
                <a:gd name="T29" fmla="*/ 1187 h 1218"/>
                <a:gd name="T30" fmla="*/ 1186 w 1217"/>
                <a:gd name="T31" fmla="*/ 1204 h 1218"/>
                <a:gd name="T32" fmla="*/ 1166 w 1217"/>
                <a:gd name="T33" fmla="*/ 1214 h 1218"/>
                <a:gd name="T34" fmla="*/ 1141 w 1217"/>
                <a:gd name="T35" fmla="*/ 1218 h 1218"/>
                <a:gd name="T36" fmla="*/ 76 w 1217"/>
                <a:gd name="T37" fmla="*/ 1218 h 1218"/>
                <a:gd name="T38" fmla="*/ 52 w 1217"/>
                <a:gd name="T39" fmla="*/ 1214 h 1218"/>
                <a:gd name="T40" fmla="*/ 31 w 1217"/>
                <a:gd name="T41" fmla="*/ 1204 h 1218"/>
                <a:gd name="T42" fmla="*/ 14 w 1217"/>
                <a:gd name="T43" fmla="*/ 1187 h 1218"/>
                <a:gd name="T44" fmla="*/ 4 w 1217"/>
                <a:gd name="T45" fmla="*/ 1167 h 1218"/>
                <a:gd name="T46" fmla="*/ 0 w 1217"/>
                <a:gd name="T47" fmla="*/ 1142 h 1218"/>
                <a:gd name="T48" fmla="*/ 0 w 1217"/>
                <a:gd name="T49" fmla="*/ 77 h 1218"/>
                <a:gd name="T50" fmla="*/ 4 w 1217"/>
                <a:gd name="T51" fmla="*/ 52 h 1218"/>
                <a:gd name="T52" fmla="*/ 14 w 1217"/>
                <a:gd name="T53" fmla="*/ 32 h 1218"/>
                <a:gd name="T54" fmla="*/ 31 w 1217"/>
                <a:gd name="T55" fmla="*/ 15 h 1218"/>
                <a:gd name="T56" fmla="*/ 52 w 1217"/>
                <a:gd name="T57" fmla="*/ 4 h 1218"/>
                <a:gd name="T58" fmla="*/ 76 w 1217"/>
                <a:gd name="T59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17" h="1218">
                  <a:moveTo>
                    <a:pt x="152" y="153"/>
                  </a:moveTo>
                  <a:lnTo>
                    <a:pt x="152" y="1066"/>
                  </a:lnTo>
                  <a:lnTo>
                    <a:pt x="1065" y="1066"/>
                  </a:lnTo>
                  <a:lnTo>
                    <a:pt x="1065" y="153"/>
                  </a:lnTo>
                  <a:lnTo>
                    <a:pt x="152" y="153"/>
                  </a:lnTo>
                  <a:close/>
                  <a:moveTo>
                    <a:pt x="76" y="0"/>
                  </a:moveTo>
                  <a:lnTo>
                    <a:pt x="1141" y="0"/>
                  </a:lnTo>
                  <a:lnTo>
                    <a:pt x="1166" y="4"/>
                  </a:lnTo>
                  <a:lnTo>
                    <a:pt x="1186" y="15"/>
                  </a:lnTo>
                  <a:lnTo>
                    <a:pt x="1203" y="32"/>
                  </a:lnTo>
                  <a:lnTo>
                    <a:pt x="1213" y="52"/>
                  </a:lnTo>
                  <a:lnTo>
                    <a:pt x="1217" y="77"/>
                  </a:lnTo>
                  <a:lnTo>
                    <a:pt x="1217" y="1142"/>
                  </a:lnTo>
                  <a:lnTo>
                    <a:pt x="1213" y="1167"/>
                  </a:lnTo>
                  <a:lnTo>
                    <a:pt x="1203" y="1187"/>
                  </a:lnTo>
                  <a:lnTo>
                    <a:pt x="1186" y="1204"/>
                  </a:lnTo>
                  <a:lnTo>
                    <a:pt x="1166" y="1214"/>
                  </a:lnTo>
                  <a:lnTo>
                    <a:pt x="1141" y="1218"/>
                  </a:lnTo>
                  <a:lnTo>
                    <a:pt x="76" y="1218"/>
                  </a:lnTo>
                  <a:lnTo>
                    <a:pt x="52" y="1214"/>
                  </a:lnTo>
                  <a:lnTo>
                    <a:pt x="31" y="1204"/>
                  </a:lnTo>
                  <a:lnTo>
                    <a:pt x="14" y="1187"/>
                  </a:lnTo>
                  <a:lnTo>
                    <a:pt x="4" y="1167"/>
                  </a:lnTo>
                  <a:lnTo>
                    <a:pt x="0" y="1142"/>
                  </a:lnTo>
                  <a:lnTo>
                    <a:pt x="0" y="77"/>
                  </a:lnTo>
                  <a:lnTo>
                    <a:pt x="4" y="52"/>
                  </a:lnTo>
                  <a:lnTo>
                    <a:pt x="14" y="32"/>
                  </a:lnTo>
                  <a:lnTo>
                    <a:pt x="31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4">
              <a:extLst>
                <a:ext uri="{FF2B5EF4-FFF2-40B4-BE49-F238E27FC236}">
                  <a16:creationId xmlns:a16="http://schemas.microsoft.com/office/drawing/2014/main" id="{BD47EB0E-B259-BD37-A406-6583AEBB4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065" y="2479636"/>
              <a:ext cx="162197" cy="113737"/>
            </a:xfrm>
            <a:custGeom>
              <a:avLst/>
              <a:gdLst>
                <a:gd name="T0" fmla="*/ 1235 w 1302"/>
                <a:gd name="T1" fmla="*/ 0 h 913"/>
                <a:gd name="T2" fmla="*/ 1253 w 1302"/>
                <a:gd name="T3" fmla="*/ 5 h 913"/>
                <a:gd name="T4" fmla="*/ 1270 w 1302"/>
                <a:gd name="T5" fmla="*/ 14 h 913"/>
                <a:gd name="T6" fmla="*/ 1286 w 1302"/>
                <a:gd name="T7" fmla="*/ 29 h 913"/>
                <a:gd name="T8" fmla="*/ 1295 w 1302"/>
                <a:gd name="T9" fmla="*/ 46 h 913"/>
                <a:gd name="T10" fmla="*/ 1301 w 1302"/>
                <a:gd name="T11" fmla="*/ 64 h 913"/>
                <a:gd name="T12" fmla="*/ 1302 w 1302"/>
                <a:gd name="T13" fmla="*/ 84 h 913"/>
                <a:gd name="T14" fmla="*/ 1297 w 1302"/>
                <a:gd name="T15" fmla="*/ 104 h 913"/>
                <a:gd name="T16" fmla="*/ 1288 w 1302"/>
                <a:gd name="T17" fmla="*/ 121 h 913"/>
                <a:gd name="T18" fmla="*/ 1273 w 1302"/>
                <a:gd name="T19" fmla="*/ 135 h 913"/>
                <a:gd name="T20" fmla="*/ 305 w 1302"/>
                <a:gd name="T21" fmla="*/ 897 h 913"/>
                <a:gd name="T22" fmla="*/ 291 w 1302"/>
                <a:gd name="T23" fmla="*/ 906 h 913"/>
                <a:gd name="T24" fmla="*/ 275 w 1302"/>
                <a:gd name="T25" fmla="*/ 911 h 913"/>
                <a:gd name="T26" fmla="*/ 258 w 1302"/>
                <a:gd name="T27" fmla="*/ 913 h 913"/>
                <a:gd name="T28" fmla="*/ 250 w 1302"/>
                <a:gd name="T29" fmla="*/ 913 h 913"/>
                <a:gd name="T30" fmla="*/ 241 w 1302"/>
                <a:gd name="T31" fmla="*/ 911 h 913"/>
                <a:gd name="T32" fmla="*/ 220 w 1302"/>
                <a:gd name="T33" fmla="*/ 902 h 913"/>
                <a:gd name="T34" fmla="*/ 203 w 1302"/>
                <a:gd name="T35" fmla="*/ 889 h 913"/>
                <a:gd name="T36" fmla="*/ 190 w 1302"/>
                <a:gd name="T37" fmla="*/ 870 h 913"/>
                <a:gd name="T38" fmla="*/ 8 w 1302"/>
                <a:gd name="T39" fmla="*/ 497 h 913"/>
                <a:gd name="T40" fmla="*/ 2 w 1302"/>
                <a:gd name="T41" fmla="*/ 479 h 913"/>
                <a:gd name="T42" fmla="*/ 0 w 1302"/>
                <a:gd name="T43" fmla="*/ 459 h 913"/>
                <a:gd name="T44" fmla="*/ 4 w 1302"/>
                <a:gd name="T45" fmla="*/ 439 h 913"/>
                <a:gd name="T46" fmla="*/ 12 w 1302"/>
                <a:gd name="T47" fmla="*/ 422 h 913"/>
                <a:gd name="T48" fmla="*/ 25 w 1302"/>
                <a:gd name="T49" fmla="*/ 408 h 913"/>
                <a:gd name="T50" fmla="*/ 42 w 1302"/>
                <a:gd name="T51" fmla="*/ 396 h 913"/>
                <a:gd name="T52" fmla="*/ 62 w 1302"/>
                <a:gd name="T53" fmla="*/ 389 h 913"/>
                <a:gd name="T54" fmla="*/ 82 w 1302"/>
                <a:gd name="T55" fmla="*/ 388 h 913"/>
                <a:gd name="T56" fmla="*/ 100 w 1302"/>
                <a:gd name="T57" fmla="*/ 392 h 913"/>
                <a:gd name="T58" fmla="*/ 119 w 1302"/>
                <a:gd name="T59" fmla="*/ 401 h 913"/>
                <a:gd name="T60" fmla="*/ 133 w 1302"/>
                <a:gd name="T61" fmla="*/ 414 h 913"/>
                <a:gd name="T62" fmla="*/ 145 w 1302"/>
                <a:gd name="T63" fmla="*/ 430 h 913"/>
                <a:gd name="T64" fmla="*/ 286 w 1302"/>
                <a:gd name="T65" fmla="*/ 718 h 913"/>
                <a:gd name="T66" fmla="*/ 1178 w 1302"/>
                <a:gd name="T67" fmla="*/ 16 h 913"/>
                <a:gd name="T68" fmla="*/ 1197 w 1302"/>
                <a:gd name="T69" fmla="*/ 5 h 913"/>
                <a:gd name="T70" fmla="*/ 1215 w 1302"/>
                <a:gd name="T71" fmla="*/ 0 h 913"/>
                <a:gd name="T72" fmla="*/ 1235 w 1302"/>
                <a:gd name="T73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2" h="913">
                  <a:moveTo>
                    <a:pt x="1235" y="0"/>
                  </a:moveTo>
                  <a:lnTo>
                    <a:pt x="1253" y="5"/>
                  </a:lnTo>
                  <a:lnTo>
                    <a:pt x="1270" y="14"/>
                  </a:lnTo>
                  <a:lnTo>
                    <a:pt x="1286" y="29"/>
                  </a:lnTo>
                  <a:lnTo>
                    <a:pt x="1295" y="46"/>
                  </a:lnTo>
                  <a:lnTo>
                    <a:pt x="1301" y="64"/>
                  </a:lnTo>
                  <a:lnTo>
                    <a:pt x="1302" y="84"/>
                  </a:lnTo>
                  <a:lnTo>
                    <a:pt x="1297" y="104"/>
                  </a:lnTo>
                  <a:lnTo>
                    <a:pt x="1288" y="121"/>
                  </a:lnTo>
                  <a:lnTo>
                    <a:pt x="1273" y="135"/>
                  </a:lnTo>
                  <a:lnTo>
                    <a:pt x="305" y="897"/>
                  </a:lnTo>
                  <a:lnTo>
                    <a:pt x="291" y="906"/>
                  </a:lnTo>
                  <a:lnTo>
                    <a:pt x="275" y="911"/>
                  </a:lnTo>
                  <a:lnTo>
                    <a:pt x="258" y="913"/>
                  </a:lnTo>
                  <a:lnTo>
                    <a:pt x="250" y="913"/>
                  </a:lnTo>
                  <a:lnTo>
                    <a:pt x="241" y="911"/>
                  </a:lnTo>
                  <a:lnTo>
                    <a:pt x="220" y="902"/>
                  </a:lnTo>
                  <a:lnTo>
                    <a:pt x="203" y="889"/>
                  </a:lnTo>
                  <a:lnTo>
                    <a:pt x="190" y="870"/>
                  </a:lnTo>
                  <a:lnTo>
                    <a:pt x="8" y="497"/>
                  </a:lnTo>
                  <a:lnTo>
                    <a:pt x="2" y="479"/>
                  </a:lnTo>
                  <a:lnTo>
                    <a:pt x="0" y="459"/>
                  </a:lnTo>
                  <a:lnTo>
                    <a:pt x="4" y="439"/>
                  </a:lnTo>
                  <a:lnTo>
                    <a:pt x="12" y="422"/>
                  </a:lnTo>
                  <a:lnTo>
                    <a:pt x="25" y="408"/>
                  </a:lnTo>
                  <a:lnTo>
                    <a:pt x="42" y="396"/>
                  </a:lnTo>
                  <a:lnTo>
                    <a:pt x="62" y="389"/>
                  </a:lnTo>
                  <a:lnTo>
                    <a:pt x="82" y="388"/>
                  </a:lnTo>
                  <a:lnTo>
                    <a:pt x="100" y="392"/>
                  </a:lnTo>
                  <a:lnTo>
                    <a:pt x="119" y="401"/>
                  </a:lnTo>
                  <a:lnTo>
                    <a:pt x="133" y="414"/>
                  </a:lnTo>
                  <a:lnTo>
                    <a:pt x="145" y="430"/>
                  </a:lnTo>
                  <a:lnTo>
                    <a:pt x="286" y="718"/>
                  </a:lnTo>
                  <a:lnTo>
                    <a:pt x="1178" y="16"/>
                  </a:lnTo>
                  <a:lnTo>
                    <a:pt x="1197" y="5"/>
                  </a:lnTo>
                  <a:lnTo>
                    <a:pt x="1215" y="0"/>
                  </a:lnTo>
                  <a:lnTo>
                    <a:pt x="1235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05">
              <a:extLst>
                <a:ext uri="{FF2B5EF4-FFF2-40B4-BE49-F238E27FC236}">
                  <a16:creationId xmlns:a16="http://schemas.microsoft.com/office/drawing/2014/main" id="{C16166EF-B628-B568-CCDA-0B842043C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3056" y="2676340"/>
              <a:ext cx="151608" cy="151733"/>
            </a:xfrm>
            <a:custGeom>
              <a:avLst/>
              <a:gdLst>
                <a:gd name="T0" fmla="*/ 152 w 1217"/>
                <a:gd name="T1" fmla="*/ 151 h 1218"/>
                <a:gd name="T2" fmla="*/ 152 w 1217"/>
                <a:gd name="T3" fmla="*/ 1065 h 1218"/>
                <a:gd name="T4" fmla="*/ 1065 w 1217"/>
                <a:gd name="T5" fmla="*/ 1065 h 1218"/>
                <a:gd name="T6" fmla="*/ 1065 w 1217"/>
                <a:gd name="T7" fmla="*/ 151 h 1218"/>
                <a:gd name="T8" fmla="*/ 152 w 1217"/>
                <a:gd name="T9" fmla="*/ 151 h 1218"/>
                <a:gd name="T10" fmla="*/ 76 w 1217"/>
                <a:gd name="T11" fmla="*/ 0 h 1218"/>
                <a:gd name="T12" fmla="*/ 1141 w 1217"/>
                <a:gd name="T13" fmla="*/ 0 h 1218"/>
                <a:gd name="T14" fmla="*/ 1166 w 1217"/>
                <a:gd name="T15" fmla="*/ 4 h 1218"/>
                <a:gd name="T16" fmla="*/ 1186 w 1217"/>
                <a:gd name="T17" fmla="*/ 15 h 1218"/>
                <a:gd name="T18" fmla="*/ 1203 w 1217"/>
                <a:gd name="T19" fmla="*/ 30 h 1218"/>
                <a:gd name="T20" fmla="*/ 1213 w 1217"/>
                <a:gd name="T21" fmla="*/ 52 h 1218"/>
                <a:gd name="T22" fmla="*/ 1217 w 1217"/>
                <a:gd name="T23" fmla="*/ 77 h 1218"/>
                <a:gd name="T24" fmla="*/ 1217 w 1217"/>
                <a:gd name="T25" fmla="*/ 1142 h 1218"/>
                <a:gd name="T26" fmla="*/ 1213 w 1217"/>
                <a:gd name="T27" fmla="*/ 1165 h 1218"/>
                <a:gd name="T28" fmla="*/ 1203 w 1217"/>
                <a:gd name="T29" fmla="*/ 1186 h 1218"/>
                <a:gd name="T30" fmla="*/ 1186 w 1217"/>
                <a:gd name="T31" fmla="*/ 1204 h 1218"/>
                <a:gd name="T32" fmla="*/ 1166 w 1217"/>
                <a:gd name="T33" fmla="*/ 1214 h 1218"/>
                <a:gd name="T34" fmla="*/ 1141 w 1217"/>
                <a:gd name="T35" fmla="*/ 1218 h 1218"/>
                <a:gd name="T36" fmla="*/ 76 w 1217"/>
                <a:gd name="T37" fmla="*/ 1218 h 1218"/>
                <a:gd name="T38" fmla="*/ 52 w 1217"/>
                <a:gd name="T39" fmla="*/ 1214 h 1218"/>
                <a:gd name="T40" fmla="*/ 31 w 1217"/>
                <a:gd name="T41" fmla="*/ 1204 h 1218"/>
                <a:gd name="T42" fmla="*/ 14 w 1217"/>
                <a:gd name="T43" fmla="*/ 1186 h 1218"/>
                <a:gd name="T44" fmla="*/ 4 w 1217"/>
                <a:gd name="T45" fmla="*/ 1165 h 1218"/>
                <a:gd name="T46" fmla="*/ 0 w 1217"/>
                <a:gd name="T47" fmla="*/ 1142 h 1218"/>
                <a:gd name="T48" fmla="*/ 0 w 1217"/>
                <a:gd name="T49" fmla="*/ 77 h 1218"/>
                <a:gd name="T50" fmla="*/ 4 w 1217"/>
                <a:gd name="T51" fmla="*/ 52 h 1218"/>
                <a:gd name="T52" fmla="*/ 14 w 1217"/>
                <a:gd name="T53" fmla="*/ 30 h 1218"/>
                <a:gd name="T54" fmla="*/ 31 w 1217"/>
                <a:gd name="T55" fmla="*/ 15 h 1218"/>
                <a:gd name="T56" fmla="*/ 52 w 1217"/>
                <a:gd name="T57" fmla="*/ 4 h 1218"/>
                <a:gd name="T58" fmla="*/ 76 w 1217"/>
                <a:gd name="T59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17" h="1218">
                  <a:moveTo>
                    <a:pt x="152" y="151"/>
                  </a:moveTo>
                  <a:lnTo>
                    <a:pt x="152" y="1065"/>
                  </a:lnTo>
                  <a:lnTo>
                    <a:pt x="1065" y="1065"/>
                  </a:lnTo>
                  <a:lnTo>
                    <a:pt x="1065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1141" y="0"/>
                  </a:lnTo>
                  <a:lnTo>
                    <a:pt x="1166" y="4"/>
                  </a:lnTo>
                  <a:lnTo>
                    <a:pt x="1186" y="15"/>
                  </a:lnTo>
                  <a:lnTo>
                    <a:pt x="1203" y="30"/>
                  </a:lnTo>
                  <a:lnTo>
                    <a:pt x="1213" y="52"/>
                  </a:lnTo>
                  <a:lnTo>
                    <a:pt x="1217" y="77"/>
                  </a:lnTo>
                  <a:lnTo>
                    <a:pt x="1217" y="1142"/>
                  </a:lnTo>
                  <a:lnTo>
                    <a:pt x="1213" y="1165"/>
                  </a:lnTo>
                  <a:lnTo>
                    <a:pt x="1203" y="1186"/>
                  </a:lnTo>
                  <a:lnTo>
                    <a:pt x="1186" y="1204"/>
                  </a:lnTo>
                  <a:lnTo>
                    <a:pt x="1166" y="1214"/>
                  </a:lnTo>
                  <a:lnTo>
                    <a:pt x="1141" y="1218"/>
                  </a:lnTo>
                  <a:lnTo>
                    <a:pt x="76" y="1218"/>
                  </a:lnTo>
                  <a:lnTo>
                    <a:pt x="52" y="1214"/>
                  </a:lnTo>
                  <a:lnTo>
                    <a:pt x="31" y="1204"/>
                  </a:lnTo>
                  <a:lnTo>
                    <a:pt x="14" y="1186"/>
                  </a:lnTo>
                  <a:lnTo>
                    <a:pt x="4" y="1165"/>
                  </a:lnTo>
                  <a:lnTo>
                    <a:pt x="0" y="1142"/>
                  </a:lnTo>
                  <a:lnTo>
                    <a:pt x="0" y="77"/>
                  </a:lnTo>
                  <a:lnTo>
                    <a:pt x="4" y="52"/>
                  </a:lnTo>
                  <a:lnTo>
                    <a:pt x="14" y="30"/>
                  </a:lnTo>
                  <a:lnTo>
                    <a:pt x="31" y="15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06">
              <a:extLst>
                <a:ext uri="{FF2B5EF4-FFF2-40B4-BE49-F238E27FC236}">
                  <a16:creationId xmlns:a16="http://schemas.microsoft.com/office/drawing/2014/main" id="{A22D5FA0-D798-4EA6-D583-C5E42D11E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058" y="2714211"/>
              <a:ext cx="284530" cy="19060"/>
            </a:xfrm>
            <a:custGeom>
              <a:avLst/>
              <a:gdLst>
                <a:gd name="T0" fmla="*/ 76 w 2284"/>
                <a:gd name="T1" fmla="*/ 0 h 153"/>
                <a:gd name="T2" fmla="*/ 2208 w 2284"/>
                <a:gd name="T3" fmla="*/ 0 h 153"/>
                <a:gd name="T4" fmla="*/ 2231 w 2284"/>
                <a:gd name="T5" fmla="*/ 4 h 153"/>
                <a:gd name="T6" fmla="*/ 2252 w 2284"/>
                <a:gd name="T7" fmla="*/ 14 h 153"/>
                <a:gd name="T8" fmla="*/ 2268 w 2284"/>
                <a:gd name="T9" fmla="*/ 32 h 153"/>
                <a:gd name="T10" fmla="*/ 2280 w 2284"/>
                <a:gd name="T11" fmla="*/ 53 h 153"/>
                <a:gd name="T12" fmla="*/ 2284 w 2284"/>
                <a:gd name="T13" fmla="*/ 76 h 153"/>
                <a:gd name="T14" fmla="*/ 2280 w 2284"/>
                <a:gd name="T15" fmla="*/ 100 h 153"/>
                <a:gd name="T16" fmla="*/ 2268 w 2284"/>
                <a:gd name="T17" fmla="*/ 121 h 153"/>
                <a:gd name="T18" fmla="*/ 2252 w 2284"/>
                <a:gd name="T19" fmla="*/ 138 h 153"/>
                <a:gd name="T20" fmla="*/ 2231 w 2284"/>
                <a:gd name="T21" fmla="*/ 149 h 153"/>
                <a:gd name="T22" fmla="*/ 2208 w 2284"/>
                <a:gd name="T23" fmla="*/ 153 h 153"/>
                <a:gd name="T24" fmla="*/ 76 w 2284"/>
                <a:gd name="T25" fmla="*/ 153 h 153"/>
                <a:gd name="T26" fmla="*/ 53 w 2284"/>
                <a:gd name="T27" fmla="*/ 149 h 153"/>
                <a:gd name="T28" fmla="*/ 32 w 2284"/>
                <a:gd name="T29" fmla="*/ 138 h 153"/>
                <a:gd name="T30" fmla="*/ 14 w 2284"/>
                <a:gd name="T31" fmla="*/ 121 h 153"/>
                <a:gd name="T32" fmla="*/ 4 w 2284"/>
                <a:gd name="T33" fmla="*/ 100 h 153"/>
                <a:gd name="T34" fmla="*/ 0 w 2284"/>
                <a:gd name="T35" fmla="*/ 76 h 153"/>
                <a:gd name="T36" fmla="*/ 4 w 2284"/>
                <a:gd name="T37" fmla="*/ 53 h 153"/>
                <a:gd name="T38" fmla="*/ 14 w 2284"/>
                <a:gd name="T39" fmla="*/ 32 h 153"/>
                <a:gd name="T40" fmla="*/ 32 w 2284"/>
                <a:gd name="T41" fmla="*/ 14 h 153"/>
                <a:gd name="T42" fmla="*/ 53 w 2284"/>
                <a:gd name="T43" fmla="*/ 4 h 153"/>
                <a:gd name="T44" fmla="*/ 76 w 2284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4" h="153">
                  <a:moveTo>
                    <a:pt x="76" y="0"/>
                  </a:moveTo>
                  <a:lnTo>
                    <a:pt x="2208" y="0"/>
                  </a:lnTo>
                  <a:lnTo>
                    <a:pt x="2231" y="4"/>
                  </a:lnTo>
                  <a:lnTo>
                    <a:pt x="2252" y="14"/>
                  </a:lnTo>
                  <a:lnTo>
                    <a:pt x="2268" y="32"/>
                  </a:lnTo>
                  <a:lnTo>
                    <a:pt x="2280" y="53"/>
                  </a:lnTo>
                  <a:lnTo>
                    <a:pt x="2284" y="76"/>
                  </a:lnTo>
                  <a:lnTo>
                    <a:pt x="2280" y="100"/>
                  </a:lnTo>
                  <a:lnTo>
                    <a:pt x="2268" y="121"/>
                  </a:lnTo>
                  <a:lnTo>
                    <a:pt x="2252" y="138"/>
                  </a:lnTo>
                  <a:lnTo>
                    <a:pt x="2231" y="149"/>
                  </a:lnTo>
                  <a:lnTo>
                    <a:pt x="2208" y="153"/>
                  </a:lnTo>
                  <a:lnTo>
                    <a:pt x="76" y="153"/>
                  </a:lnTo>
                  <a:lnTo>
                    <a:pt x="53" y="149"/>
                  </a:lnTo>
                  <a:lnTo>
                    <a:pt x="32" y="138"/>
                  </a:lnTo>
                  <a:lnTo>
                    <a:pt x="14" y="121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4" y="53"/>
                  </a:lnTo>
                  <a:lnTo>
                    <a:pt x="14" y="32"/>
                  </a:lnTo>
                  <a:lnTo>
                    <a:pt x="32" y="14"/>
                  </a:lnTo>
                  <a:lnTo>
                    <a:pt x="53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07">
              <a:extLst>
                <a:ext uri="{FF2B5EF4-FFF2-40B4-BE49-F238E27FC236}">
                  <a16:creationId xmlns:a16="http://schemas.microsoft.com/office/drawing/2014/main" id="{68298102-27C9-DA4B-248A-1C504E2E4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058" y="2771267"/>
              <a:ext cx="284530" cy="18811"/>
            </a:xfrm>
            <a:custGeom>
              <a:avLst/>
              <a:gdLst>
                <a:gd name="T0" fmla="*/ 76 w 2284"/>
                <a:gd name="T1" fmla="*/ 0 h 151"/>
                <a:gd name="T2" fmla="*/ 2208 w 2284"/>
                <a:gd name="T3" fmla="*/ 0 h 151"/>
                <a:gd name="T4" fmla="*/ 2231 w 2284"/>
                <a:gd name="T5" fmla="*/ 2 h 151"/>
                <a:gd name="T6" fmla="*/ 2252 w 2284"/>
                <a:gd name="T7" fmla="*/ 14 h 151"/>
                <a:gd name="T8" fmla="*/ 2268 w 2284"/>
                <a:gd name="T9" fmla="*/ 30 h 151"/>
                <a:gd name="T10" fmla="*/ 2280 w 2284"/>
                <a:gd name="T11" fmla="*/ 51 h 151"/>
                <a:gd name="T12" fmla="*/ 2284 w 2284"/>
                <a:gd name="T13" fmla="*/ 75 h 151"/>
                <a:gd name="T14" fmla="*/ 2280 w 2284"/>
                <a:gd name="T15" fmla="*/ 100 h 151"/>
                <a:gd name="T16" fmla="*/ 2268 w 2284"/>
                <a:gd name="T17" fmla="*/ 121 h 151"/>
                <a:gd name="T18" fmla="*/ 2252 w 2284"/>
                <a:gd name="T19" fmla="*/ 136 h 151"/>
                <a:gd name="T20" fmla="*/ 2231 w 2284"/>
                <a:gd name="T21" fmla="*/ 147 h 151"/>
                <a:gd name="T22" fmla="*/ 2208 w 2284"/>
                <a:gd name="T23" fmla="*/ 151 h 151"/>
                <a:gd name="T24" fmla="*/ 76 w 2284"/>
                <a:gd name="T25" fmla="*/ 151 h 151"/>
                <a:gd name="T26" fmla="*/ 53 w 2284"/>
                <a:gd name="T27" fmla="*/ 147 h 151"/>
                <a:gd name="T28" fmla="*/ 32 w 2284"/>
                <a:gd name="T29" fmla="*/ 136 h 151"/>
                <a:gd name="T30" fmla="*/ 14 w 2284"/>
                <a:gd name="T31" fmla="*/ 121 h 151"/>
                <a:gd name="T32" fmla="*/ 4 w 2284"/>
                <a:gd name="T33" fmla="*/ 100 h 151"/>
                <a:gd name="T34" fmla="*/ 0 w 2284"/>
                <a:gd name="T35" fmla="*/ 75 h 151"/>
                <a:gd name="T36" fmla="*/ 4 w 2284"/>
                <a:gd name="T37" fmla="*/ 51 h 151"/>
                <a:gd name="T38" fmla="*/ 14 w 2284"/>
                <a:gd name="T39" fmla="*/ 30 h 151"/>
                <a:gd name="T40" fmla="*/ 32 w 2284"/>
                <a:gd name="T41" fmla="*/ 14 h 151"/>
                <a:gd name="T42" fmla="*/ 53 w 2284"/>
                <a:gd name="T43" fmla="*/ 2 h 151"/>
                <a:gd name="T44" fmla="*/ 76 w 2284"/>
                <a:gd name="T4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4" h="151">
                  <a:moveTo>
                    <a:pt x="76" y="0"/>
                  </a:moveTo>
                  <a:lnTo>
                    <a:pt x="2208" y="0"/>
                  </a:lnTo>
                  <a:lnTo>
                    <a:pt x="2231" y="2"/>
                  </a:lnTo>
                  <a:lnTo>
                    <a:pt x="2252" y="14"/>
                  </a:lnTo>
                  <a:lnTo>
                    <a:pt x="2268" y="30"/>
                  </a:lnTo>
                  <a:lnTo>
                    <a:pt x="2280" y="51"/>
                  </a:lnTo>
                  <a:lnTo>
                    <a:pt x="2284" y="75"/>
                  </a:lnTo>
                  <a:lnTo>
                    <a:pt x="2280" y="100"/>
                  </a:lnTo>
                  <a:lnTo>
                    <a:pt x="2268" y="121"/>
                  </a:lnTo>
                  <a:lnTo>
                    <a:pt x="2252" y="136"/>
                  </a:lnTo>
                  <a:lnTo>
                    <a:pt x="2231" y="147"/>
                  </a:lnTo>
                  <a:lnTo>
                    <a:pt x="2208" y="151"/>
                  </a:lnTo>
                  <a:lnTo>
                    <a:pt x="76" y="151"/>
                  </a:lnTo>
                  <a:lnTo>
                    <a:pt x="53" y="147"/>
                  </a:lnTo>
                  <a:lnTo>
                    <a:pt x="32" y="136"/>
                  </a:lnTo>
                  <a:lnTo>
                    <a:pt x="14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1"/>
                  </a:lnTo>
                  <a:lnTo>
                    <a:pt x="14" y="30"/>
                  </a:lnTo>
                  <a:lnTo>
                    <a:pt x="32" y="14"/>
                  </a:lnTo>
                  <a:lnTo>
                    <a:pt x="53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id="{DEF497A6-4D62-7168-5BA4-FCC1C42EC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058" y="2524483"/>
              <a:ext cx="284530" cy="19060"/>
            </a:xfrm>
            <a:custGeom>
              <a:avLst/>
              <a:gdLst>
                <a:gd name="T0" fmla="*/ 76 w 2284"/>
                <a:gd name="T1" fmla="*/ 0 h 153"/>
                <a:gd name="T2" fmla="*/ 2208 w 2284"/>
                <a:gd name="T3" fmla="*/ 0 h 153"/>
                <a:gd name="T4" fmla="*/ 2231 w 2284"/>
                <a:gd name="T5" fmla="*/ 4 h 153"/>
                <a:gd name="T6" fmla="*/ 2252 w 2284"/>
                <a:gd name="T7" fmla="*/ 16 h 153"/>
                <a:gd name="T8" fmla="*/ 2268 w 2284"/>
                <a:gd name="T9" fmla="*/ 32 h 153"/>
                <a:gd name="T10" fmla="*/ 2280 w 2284"/>
                <a:gd name="T11" fmla="*/ 53 h 153"/>
                <a:gd name="T12" fmla="*/ 2284 w 2284"/>
                <a:gd name="T13" fmla="*/ 76 h 153"/>
                <a:gd name="T14" fmla="*/ 2280 w 2284"/>
                <a:gd name="T15" fmla="*/ 101 h 153"/>
                <a:gd name="T16" fmla="*/ 2268 w 2284"/>
                <a:gd name="T17" fmla="*/ 122 h 153"/>
                <a:gd name="T18" fmla="*/ 2252 w 2284"/>
                <a:gd name="T19" fmla="*/ 138 h 153"/>
                <a:gd name="T20" fmla="*/ 2231 w 2284"/>
                <a:gd name="T21" fmla="*/ 149 h 153"/>
                <a:gd name="T22" fmla="*/ 2208 w 2284"/>
                <a:gd name="T23" fmla="*/ 153 h 153"/>
                <a:gd name="T24" fmla="*/ 76 w 2284"/>
                <a:gd name="T25" fmla="*/ 153 h 153"/>
                <a:gd name="T26" fmla="*/ 53 w 2284"/>
                <a:gd name="T27" fmla="*/ 149 h 153"/>
                <a:gd name="T28" fmla="*/ 32 w 2284"/>
                <a:gd name="T29" fmla="*/ 138 h 153"/>
                <a:gd name="T30" fmla="*/ 14 w 2284"/>
                <a:gd name="T31" fmla="*/ 122 h 153"/>
                <a:gd name="T32" fmla="*/ 4 w 2284"/>
                <a:gd name="T33" fmla="*/ 101 h 153"/>
                <a:gd name="T34" fmla="*/ 0 w 2284"/>
                <a:gd name="T35" fmla="*/ 76 h 153"/>
                <a:gd name="T36" fmla="*/ 4 w 2284"/>
                <a:gd name="T37" fmla="*/ 53 h 153"/>
                <a:gd name="T38" fmla="*/ 14 w 2284"/>
                <a:gd name="T39" fmla="*/ 32 h 153"/>
                <a:gd name="T40" fmla="*/ 32 w 2284"/>
                <a:gd name="T41" fmla="*/ 16 h 153"/>
                <a:gd name="T42" fmla="*/ 53 w 2284"/>
                <a:gd name="T43" fmla="*/ 4 h 153"/>
                <a:gd name="T44" fmla="*/ 76 w 2284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4" h="153">
                  <a:moveTo>
                    <a:pt x="76" y="0"/>
                  </a:moveTo>
                  <a:lnTo>
                    <a:pt x="2208" y="0"/>
                  </a:lnTo>
                  <a:lnTo>
                    <a:pt x="2231" y="4"/>
                  </a:lnTo>
                  <a:lnTo>
                    <a:pt x="2252" y="16"/>
                  </a:lnTo>
                  <a:lnTo>
                    <a:pt x="2268" y="32"/>
                  </a:lnTo>
                  <a:lnTo>
                    <a:pt x="2280" y="53"/>
                  </a:lnTo>
                  <a:lnTo>
                    <a:pt x="2284" y="76"/>
                  </a:lnTo>
                  <a:lnTo>
                    <a:pt x="2280" y="101"/>
                  </a:lnTo>
                  <a:lnTo>
                    <a:pt x="2268" y="122"/>
                  </a:lnTo>
                  <a:lnTo>
                    <a:pt x="2252" y="138"/>
                  </a:lnTo>
                  <a:lnTo>
                    <a:pt x="2231" y="149"/>
                  </a:lnTo>
                  <a:lnTo>
                    <a:pt x="2208" y="153"/>
                  </a:lnTo>
                  <a:lnTo>
                    <a:pt x="76" y="153"/>
                  </a:lnTo>
                  <a:lnTo>
                    <a:pt x="53" y="149"/>
                  </a:lnTo>
                  <a:lnTo>
                    <a:pt x="32" y="138"/>
                  </a:lnTo>
                  <a:lnTo>
                    <a:pt x="14" y="122"/>
                  </a:lnTo>
                  <a:lnTo>
                    <a:pt x="4" y="101"/>
                  </a:lnTo>
                  <a:lnTo>
                    <a:pt x="0" y="76"/>
                  </a:lnTo>
                  <a:lnTo>
                    <a:pt x="4" y="53"/>
                  </a:lnTo>
                  <a:lnTo>
                    <a:pt x="14" y="32"/>
                  </a:lnTo>
                  <a:lnTo>
                    <a:pt x="32" y="16"/>
                  </a:lnTo>
                  <a:lnTo>
                    <a:pt x="53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id="{AC5C21ED-217C-C3DC-1C2F-C021AF186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058" y="2581539"/>
              <a:ext cx="284530" cy="18935"/>
            </a:xfrm>
            <a:custGeom>
              <a:avLst/>
              <a:gdLst>
                <a:gd name="T0" fmla="*/ 76 w 2284"/>
                <a:gd name="T1" fmla="*/ 0 h 152"/>
                <a:gd name="T2" fmla="*/ 2208 w 2284"/>
                <a:gd name="T3" fmla="*/ 0 h 152"/>
                <a:gd name="T4" fmla="*/ 2231 w 2284"/>
                <a:gd name="T5" fmla="*/ 4 h 152"/>
                <a:gd name="T6" fmla="*/ 2252 w 2284"/>
                <a:gd name="T7" fmla="*/ 14 h 152"/>
                <a:gd name="T8" fmla="*/ 2268 w 2284"/>
                <a:gd name="T9" fmla="*/ 30 h 152"/>
                <a:gd name="T10" fmla="*/ 2280 w 2284"/>
                <a:gd name="T11" fmla="*/ 51 h 152"/>
                <a:gd name="T12" fmla="*/ 2284 w 2284"/>
                <a:gd name="T13" fmla="*/ 76 h 152"/>
                <a:gd name="T14" fmla="*/ 2280 w 2284"/>
                <a:gd name="T15" fmla="*/ 100 h 152"/>
                <a:gd name="T16" fmla="*/ 2268 w 2284"/>
                <a:gd name="T17" fmla="*/ 121 h 152"/>
                <a:gd name="T18" fmla="*/ 2252 w 2284"/>
                <a:gd name="T19" fmla="*/ 137 h 152"/>
                <a:gd name="T20" fmla="*/ 2231 w 2284"/>
                <a:gd name="T21" fmla="*/ 148 h 152"/>
                <a:gd name="T22" fmla="*/ 2208 w 2284"/>
                <a:gd name="T23" fmla="*/ 152 h 152"/>
                <a:gd name="T24" fmla="*/ 76 w 2284"/>
                <a:gd name="T25" fmla="*/ 152 h 152"/>
                <a:gd name="T26" fmla="*/ 53 w 2284"/>
                <a:gd name="T27" fmla="*/ 148 h 152"/>
                <a:gd name="T28" fmla="*/ 32 w 2284"/>
                <a:gd name="T29" fmla="*/ 137 h 152"/>
                <a:gd name="T30" fmla="*/ 14 w 2284"/>
                <a:gd name="T31" fmla="*/ 121 h 152"/>
                <a:gd name="T32" fmla="*/ 4 w 2284"/>
                <a:gd name="T33" fmla="*/ 100 h 152"/>
                <a:gd name="T34" fmla="*/ 0 w 2284"/>
                <a:gd name="T35" fmla="*/ 76 h 152"/>
                <a:gd name="T36" fmla="*/ 4 w 2284"/>
                <a:gd name="T37" fmla="*/ 51 h 152"/>
                <a:gd name="T38" fmla="*/ 14 w 2284"/>
                <a:gd name="T39" fmla="*/ 30 h 152"/>
                <a:gd name="T40" fmla="*/ 32 w 2284"/>
                <a:gd name="T41" fmla="*/ 14 h 152"/>
                <a:gd name="T42" fmla="*/ 53 w 2284"/>
                <a:gd name="T43" fmla="*/ 4 h 152"/>
                <a:gd name="T44" fmla="*/ 76 w 2284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4" h="152">
                  <a:moveTo>
                    <a:pt x="76" y="0"/>
                  </a:moveTo>
                  <a:lnTo>
                    <a:pt x="2208" y="0"/>
                  </a:lnTo>
                  <a:lnTo>
                    <a:pt x="2231" y="4"/>
                  </a:lnTo>
                  <a:lnTo>
                    <a:pt x="2252" y="14"/>
                  </a:lnTo>
                  <a:lnTo>
                    <a:pt x="2268" y="30"/>
                  </a:lnTo>
                  <a:lnTo>
                    <a:pt x="2280" y="51"/>
                  </a:lnTo>
                  <a:lnTo>
                    <a:pt x="2284" y="76"/>
                  </a:lnTo>
                  <a:lnTo>
                    <a:pt x="2280" y="100"/>
                  </a:lnTo>
                  <a:lnTo>
                    <a:pt x="2268" y="121"/>
                  </a:lnTo>
                  <a:lnTo>
                    <a:pt x="2252" y="137"/>
                  </a:lnTo>
                  <a:lnTo>
                    <a:pt x="2231" y="148"/>
                  </a:lnTo>
                  <a:lnTo>
                    <a:pt x="2208" y="152"/>
                  </a:lnTo>
                  <a:lnTo>
                    <a:pt x="76" y="152"/>
                  </a:lnTo>
                  <a:lnTo>
                    <a:pt x="53" y="148"/>
                  </a:lnTo>
                  <a:lnTo>
                    <a:pt x="32" y="137"/>
                  </a:lnTo>
                  <a:lnTo>
                    <a:pt x="14" y="121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4" y="51"/>
                  </a:lnTo>
                  <a:lnTo>
                    <a:pt x="14" y="30"/>
                  </a:lnTo>
                  <a:lnTo>
                    <a:pt x="32" y="14"/>
                  </a:lnTo>
                  <a:lnTo>
                    <a:pt x="53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id="{B0E06740-9296-8A42-58D8-95790AB0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058" y="2335004"/>
              <a:ext cx="284530" cy="18935"/>
            </a:xfrm>
            <a:custGeom>
              <a:avLst/>
              <a:gdLst>
                <a:gd name="T0" fmla="*/ 76 w 2284"/>
                <a:gd name="T1" fmla="*/ 0 h 152"/>
                <a:gd name="T2" fmla="*/ 2208 w 2284"/>
                <a:gd name="T3" fmla="*/ 0 h 152"/>
                <a:gd name="T4" fmla="*/ 2231 w 2284"/>
                <a:gd name="T5" fmla="*/ 4 h 152"/>
                <a:gd name="T6" fmla="*/ 2252 w 2284"/>
                <a:gd name="T7" fmla="*/ 14 h 152"/>
                <a:gd name="T8" fmla="*/ 2268 w 2284"/>
                <a:gd name="T9" fmla="*/ 30 h 152"/>
                <a:gd name="T10" fmla="*/ 2280 w 2284"/>
                <a:gd name="T11" fmla="*/ 51 h 152"/>
                <a:gd name="T12" fmla="*/ 2284 w 2284"/>
                <a:gd name="T13" fmla="*/ 76 h 152"/>
                <a:gd name="T14" fmla="*/ 2280 w 2284"/>
                <a:gd name="T15" fmla="*/ 100 h 152"/>
                <a:gd name="T16" fmla="*/ 2268 w 2284"/>
                <a:gd name="T17" fmla="*/ 121 h 152"/>
                <a:gd name="T18" fmla="*/ 2252 w 2284"/>
                <a:gd name="T19" fmla="*/ 136 h 152"/>
                <a:gd name="T20" fmla="*/ 2231 w 2284"/>
                <a:gd name="T21" fmla="*/ 148 h 152"/>
                <a:gd name="T22" fmla="*/ 2208 w 2284"/>
                <a:gd name="T23" fmla="*/ 152 h 152"/>
                <a:gd name="T24" fmla="*/ 76 w 2284"/>
                <a:gd name="T25" fmla="*/ 152 h 152"/>
                <a:gd name="T26" fmla="*/ 53 w 2284"/>
                <a:gd name="T27" fmla="*/ 148 h 152"/>
                <a:gd name="T28" fmla="*/ 32 w 2284"/>
                <a:gd name="T29" fmla="*/ 136 h 152"/>
                <a:gd name="T30" fmla="*/ 14 w 2284"/>
                <a:gd name="T31" fmla="*/ 121 h 152"/>
                <a:gd name="T32" fmla="*/ 4 w 2284"/>
                <a:gd name="T33" fmla="*/ 100 h 152"/>
                <a:gd name="T34" fmla="*/ 0 w 2284"/>
                <a:gd name="T35" fmla="*/ 76 h 152"/>
                <a:gd name="T36" fmla="*/ 4 w 2284"/>
                <a:gd name="T37" fmla="*/ 51 h 152"/>
                <a:gd name="T38" fmla="*/ 14 w 2284"/>
                <a:gd name="T39" fmla="*/ 30 h 152"/>
                <a:gd name="T40" fmla="*/ 32 w 2284"/>
                <a:gd name="T41" fmla="*/ 14 h 152"/>
                <a:gd name="T42" fmla="*/ 53 w 2284"/>
                <a:gd name="T43" fmla="*/ 4 h 152"/>
                <a:gd name="T44" fmla="*/ 76 w 2284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4" h="152">
                  <a:moveTo>
                    <a:pt x="76" y="0"/>
                  </a:moveTo>
                  <a:lnTo>
                    <a:pt x="2208" y="0"/>
                  </a:lnTo>
                  <a:lnTo>
                    <a:pt x="2231" y="4"/>
                  </a:lnTo>
                  <a:lnTo>
                    <a:pt x="2252" y="14"/>
                  </a:lnTo>
                  <a:lnTo>
                    <a:pt x="2268" y="30"/>
                  </a:lnTo>
                  <a:lnTo>
                    <a:pt x="2280" y="51"/>
                  </a:lnTo>
                  <a:lnTo>
                    <a:pt x="2284" y="76"/>
                  </a:lnTo>
                  <a:lnTo>
                    <a:pt x="2280" y="100"/>
                  </a:lnTo>
                  <a:lnTo>
                    <a:pt x="2268" y="121"/>
                  </a:lnTo>
                  <a:lnTo>
                    <a:pt x="2252" y="136"/>
                  </a:lnTo>
                  <a:lnTo>
                    <a:pt x="2231" y="148"/>
                  </a:lnTo>
                  <a:lnTo>
                    <a:pt x="2208" y="152"/>
                  </a:lnTo>
                  <a:lnTo>
                    <a:pt x="76" y="152"/>
                  </a:lnTo>
                  <a:lnTo>
                    <a:pt x="53" y="148"/>
                  </a:lnTo>
                  <a:lnTo>
                    <a:pt x="32" y="136"/>
                  </a:lnTo>
                  <a:lnTo>
                    <a:pt x="14" y="121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4" y="51"/>
                  </a:lnTo>
                  <a:lnTo>
                    <a:pt x="14" y="30"/>
                  </a:lnTo>
                  <a:lnTo>
                    <a:pt x="32" y="14"/>
                  </a:lnTo>
                  <a:lnTo>
                    <a:pt x="53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1D341924-D9A2-3E9B-35A8-C3ECF512E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058" y="2391811"/>
              <a:ext cx="284530" cy="19060"/>
            </a:xfrm>
            <a:custGeom>
              <a:avLst/>
              <a:gdLst>
                <a:gd name="T0" fmla="*/ 76 w 2284"/>
                <a:gd name="T1" fmla="*/ 0 h 153"/>
                <a:gd name="T2" fmla="*/ 2208 w 2284"/>
                <a:gd name="T3" fmla="*/ 0 h 153"/>
                <a:gd name="T4" fmla="*/ 2231 w 2284"/>
                <a:gd name="T5" fmla="*/ 4 h 153"/>
                <a:gd name="T6" fmla="*/ 2252 w 2284"/>
                <a:gd name="T7" fmla="*/ 14 h 153"/>
                <a:gd name="T8" fmla="*/ 2268 w 2284"/>
                <a:gd name="T9" fmla="*/ 32 h 153"/>
                <a:gd name="T10" fmla="*/ 2280 w 2284"/>
                <a:gd name="T11" fmla="*/ 53 h 153"/>
                <a:gd name="T12" fmla="*/ 2284 w 2284"/>
                <a:gd name="T13" fmla="*/ 76 h 153"/>
                <a:gd name="T14" fmla="*/ 2280 w 2284"/>
                <a:gd name="T15" fmla="*/ 100 h 153"/>
                <a:gd name="T16" fmla="*/ 2268 w 2284"/>
                <a:gd name="T17" fmla="*/ 121 h 153"/>
                <a:gd name="T18" fmla="*/ 2252 w 2284"/>
                <a:gd name="T19" fmla="*/ 138 h 153"/>
                <a:gd name="T20" fmla="*/ 2231 w 2284"/>
                <a:gd name="T21" fmla="*/ 149 h 153"/>
                <a:gd name="T22" fmla="*/ 2208 w 2284"/>
                <a:gd name="T23" fmla="*/ 153 h 153"/>
                <a:gd name="T24" fmla="*/ 76 w 2284"/>
                <a:gd name="T25" fmla="*/ 153 h 153"/>
                <a:gd name="T26" fmla="*/ 53 w 2284"/>
                <a:gd name="T27" fmla="*/ 149 h 153"/>
                <a:gd name="T28" fmla="*/ 32 w 2284"/>
                <a:gd name="T29" fmla="*/ 138 h 153"/>
                <a:gd name="T30" fmla="*/ 14 w 2284"/>
                <a:gd name="T31" fmla="*/ 121 h 153"/>
                <a:gd name="T32" fmla="*/ 4 w 2284"/>
                <a:gd name="T33" fmla="*/ 100 h 153"/>
                <a:gd name="T34" fmla="*/ 0 w 2284"/>
                <a:gd name="T35" fmla="*/ 76 h 153"/>
                <a:gd name="T36" fmla="*/ 4 w 2284"/>
                <a:gd name="T37" fmla="*/ 53 h 153"/>
                <a:gd name="T38" fmla="*/ 14 w 2284"/>
                <a:gd name="T39" fmla="*/ 32 h 153"/>
                <a:gd name="T40" fmla="*/ 32 w 2284"/>
                <a:gd name="T41" fmla="*/ 14 h 153"/>
                <a:gd name="T42" fmla="*/ 53 w 2284"/>
                <a:gd name="T43" fmla="*/ 4 h 153"/>
                <a:gd name="T44" fmla="*/ 76 w 2284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4" h="153">
                  <a:moveTo>
                    <a:pt x="76" y="0"/>
                  </a:moveTo>
                  <a:lnTo>
                    <a:pt x="2208" y="0"/>
                  </a:lnTo>
                  <a:lnTo>
                    <a:pt x="2231" y="4"/>
                  </a:lnTo>
                  <a:lnTo>
                    <a:pt x="2252" y="14"/>
                  </a:lnTo>
                  <a:lnTo>
                    <a:pt x="2268" y="32"/>
                  </a:lnTo>
                  <a:lnTo>
                    <a:pt x="2280" y="53"/>
                  </a:lnTo>
                  <a:lnTo>
                    <a:pt x="2284" y="76"/>
                  </a:lnTo>
                  <a:lnTo>
                    <a:pt x="2280" y="100"/>
                  </a:lnTo>
                  <a:lnTo>
                    <a:pt x="2268" y="121"/>
                  </a:lnTo>
                  <a:lnTo>
                    <a:pt x="2252" y="138"/>
                  </a:lnTo>
                  <a:lnTo>
                    <a:pt x="2231" y="149"/>
                  </a:lnTo>
                  <a:lnTo>
                    <a:pt x="2208" y="153"/>
                  </a:lnTo>
                  <a:lnTo>
                    <a:pt x="76" y="153"/>
                  </a:lnTo>
                  <a:lnTo>
                    <a:pt x="53" y="149"/>
                  </a:lnTo>
                  <a:lnTo>
                    <a:pt x="32" y="138"/>
                  </a:lnTo>
                  <a:lnTo>
                    <a:pt x="14" y="121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4" y="53"/>
                  </a:lnTo>
                  <a:lnTo>
                    <a:pt x="14" y="32"/>
                  </a:lnTo>
                  <a:lnTo>
                    <a:pt x="32" y="14"/>
                  </a:lnTo>
                  <a:lnTo>
                    <a:pt x="53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" name="Группа 267">
            <a:extLst>
              <a:ext uri="{FF2B5EF4-FFF2-40B4-BE49-F238E27FC236}">
                <a16:creationId xmlns:a16="http://schemas.microsoft.com/office/drawing/2014/main" id="{98B4BA15-CEEF-03C1-3939-68F62A95D568}"/>
              </a:ext>
            </a:extLst>
          </p:cNvPr>
          <p:cNvGrpSpPr/>
          <p:nvPr/>
        </p:nvGrpSpPr>
        <p:grpSpPr>
          <a:xfrm>
            <a:off x="4931095" y="1833418"/>
            <a:ext cx="605393" cy="573635"/>
            <a:chOff x="613807" y="3443005"/>
            <a:chExt cx="605393" cy="573635"/>
          </a:xfrm>
          <a:solidFill>
            <a:srgbClr val="FFFFFF"/>
          </a:solidFill>
        </p:grpSpPr>
        <p:sp>
          <p:nvSpPr>
            <p:cNvPr id="41" name="Freeform 110">
              <a:extLst>
                <a:ext uri="{FF2B5EF4-FFF2-40B4-BE49-F238E27FC236}">
                  <a16:creationId xmlns:a16="http://schemas.microsoft.com/office/drawing/2014/main" id="{4AF8529B-FFE7-97D3-3303-DB4422FE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13" y="3715007"/>
              <a:ext cx="431987" cy="301633"/>
            </a:xfrm>
            <a:custGeom>
              <a:avLst/>
              <a:gdLst>
                <a:gd name="T0" fmla="*/ 76 w 3251"/>
                <a:gd name="T1" fmla="*/ 0 h 2270"/>
                <a:gd name="T2" fmla="*/ 3177 w 3251"/>
                <a:gd name="T3" fmla="*/ 0 h 2270"/>
                <a:gd name="T4" fmla="*/ 3200 w 3251"/>
                <a:gd name="T5" fmla="*/ 4 h 2270"/>
                <a:gd name="T6" fmla="*/ 3221 w 3251"/>
                <a:gd name="T7" fmla="*/ 14 h 2270"/>
                <a:gd name="T8" fmla="*/ 3238 w 3251"/>
                <a:gd name="T9" fmla="*/ 30 h 2270"/>
                <a:gd name="T10" fmla="*/ 3249 w 3251"/>
                <a:gd name="T11" fmla="*/ 51 h 2270"/>
                <a:gd name="T12" fmla="*/ 3251 w 3251"/>
                <a:gd name="T13" fmla="*/ 76 h 2270"/>
                <a:gd name="T14" fmla="*/ 3251 w 3251"/>
                <a:gd name="T15" fmla="*/ 2194 h 2270"/>
                <a:gd name="T16" fmla="*/ 3249 w 3251"/>
                <a:gd name="T17" fmla="*/ 2217 h 2270"/>
                <a:gd name="T18" fmla="*/ 3238 w 3251"/>
                <a:gd name="T19" fmla="*/ 2238 h 2270"/>
                <a:gd name="T20" fmla="*/ 3221 w 3251"/>
                <a:gd name="T21" fmla="*/ 2255 h 2270"/>
                <a:gd name="T22" fmla="*/ 3200 w 3251"/>
                <a:gd name="T23" fmla="*/ 2266 h 2270"/>
                <a:gd name="T24" fmla="*/ 3177 w 3251"/>
                <a:gd name="T25" fmla="*/ 2270 h 2270"/>
                <a:gd name="T26" fmla="*/ 76 w 3251"/>
                <a:gd name="T27" fmla="*/ 2270 h 2270"/>
                <a:gd name="T28" fmla="*/ 53 w 3251"/>
                <a:gd name="T29" fmla="*/ 2266 h 2270"/>
                <a:gd name="T30" fmla="*/ 32 w 3251"/>
                <a:gd name="T31" fmla="*/ 2255 h 2270"/>
                <a:gd name="T32" fmla="*/ 15 w 3251"/>
                <a:gd name="T33" fmla="*/ 2238 h 2270"/>
                <a:gd name="T34" fmla="*/ 4 w 3251"/>
                <a:gd name="T35" fmla="*/ 2217 h 2270"/>
                <a:gd name="T36" fmla="*/ 0 w 3251"/>
                <a:gd name="T37" fmla="*/ 2194 h 2270"/>
                <a:gd name="T38" fmla="*/ 4 w 3251"/>
                <a:gd name="T39" fmla="*/ 2170 h 2270"/>
                <a:gd name="T40" fmla="*/ 15 w 3251"/>
                <a:gd name="T41" fmla="*/ 2150 h 2270"/>
                <a:gd name="T42" fmla="*/ 32 w 3251"/>
                <a:gd name="T43" fmla="*/ 2133 h 2270"/>
                <a:gd name="T44" fmla="*/ 53 w 3251"/>
                <a:gd name="T45" fmla="*/ 2122 h 2270"/>
                <a:gd name="T46" fmla="*/ 76 w 3251"/>
                <a:gd name="T47" fmla="*/ 2118 h 2270"/>
                <a:gd name="T48" fmla="*/ 3101 w 3251"/>
                <a:gd name="T49" fmla="*/ 2118 h 2270"/>
                <a:gd name="T50" fmla="*/ 3101 w 3251"/>
                <a:gd name="T51" fmla="*/ 151 h 2270"/>
                <a:gd name="T52" fmla="*/ 76 w 3251"/>
                <a:gd name="T53" fmla="*/ 151 h 2270"/>
                <a:gd name="T54" fmla="*/ 53 w 3251"/>
                <a:gd name="T55" fmla="*/ 147 h 2270"/>
                <a:gd name="T56" fmla="*/ 32 w 3251"/>
                <a:gd name="T57" fmla="*/ 137 h 2270"/>
                <a:gd name="T58" fmla="*/ 15 w 3251"/>
                <a:gd name="T59" fmla="*/ 120 h 2270"/>
                <a:gd name="T60" fmla="*/ 4 w 3251"/>
                <a:gd name="T61" fmla="*/ 100 h 2270"/>
                <a:gd name="T62" fmla="*/ 0 w 3251"/>
                <a:gd name="T63" fmla="*/ 76 h 2270"/>
                <a:gd name="T64" fmla="*/ 4 w 3251"/>
                <a:gd name="T65" fmla="*/ 51 h 2270"/>
                <a:gd name="T66" fmla="*/ 15 w 3251"/>
                <a:gd name="T67" fmla="*/ 30 h 2270"/>
                <a:gd name="T68" fmla="*/ 32 w 3251"/>
                <a:gd name="T69" fmla="*/ 14 h 2270"/>
                <a:gd name="T70" fmla="*/ 53 w 3251"/>
                <a:gd name="T71" fmla="*/ 4 h 2270"/>
                <a:gd name="T72" fmla="*/ 76 w 3251"/>
                <a:gd name="T73" fmla="*/ 0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51" h="2270">
                  <a:moveTo>
                    <a:pt x="76" y="0"/>
                  </a:moveTo>
                  <a:lnTo>
                    <a:pt x="3177" y="0"/>
                  </a:lnTo>
                  <a:lnTo>
                    <a:pt x="3200" y="4"/>
                  </a:lnTo>
                  <a:lnTo>
                    <a:pt x="3221" y="14"/>
                  </a:lnTo>
                  <a:lnTo>
                    <a:pt x="3238" y="30"/>
                  </a:lnTo>
                  <a:lnTo>
                    <a:pt x="3249" y="51"/>
                  </a:lnTo>
                  <a:lnTo>
                    <a:pt x="3251" y="76"/>
                  </a:lnTo>
                  <a:lnTo>
                    <a:pt x="3251" y="2194"/>
                  </a:lnTo>
                  <a:lnTo>
                    <a:pt x="3249" y="2217"/>
                  </a:lnTo>
                  <a:lnTo>
                    <a:pt x="3238" y="2238"/>
                  </a:lnTo>
                  <a:lnTo>
                    <a:pt x="3221" y="2255"/>
                  </a:lnTo>
                  <a:lnTo>
                    <a:pt x="3200" y="2266"/>
                  </a:lnTo>
                  <a:lnTo>
                    <a:pt x="3177" y="2270"/>
                  </a:lnTo>
                  <a:lnTo>
                    <a:pt x="76" y="2270"/>
                  </a:lnTo>
                  <a:lnTo>
                    <a:pt x="53" y="2266"/>
                  </a:lnTo>
                  <a:lnTo>
                    <a:pt x="32" y="2255"/>
                  </a:lnTo>
                  <a:lnTo>
                    <a:pt x="15" y="2238"/>
                  </a:lnTo>
                  <a:lnTo>
                    <a:pt x="4" y="2217"/>
                  </a:lnTo>
                  <a:lnTo>
                    <a:pt x="0" y="2194"/>
                  </a:lnTo>
                  <a:lnTo>
                    <a:pt x="4" y="2170"/>
                  </a:lnTo>
                  <a:lnTo>
                    <a:pt x="15" y="2150"/>
                  </a:lnTo>
                  <a:lnTo>
                    <a:pt x="32" y="2133"/>
                  </a:lnTo>
                  <a:lnTo>
                    <a:pt x="53" y="2122"/>
                  </a:lnTo>
                  <a:lnTo>
                    <a:pt x="76" y="2118"/>
                  </a:lnTo>
                  <a:lnTo>
                    <a:pt x="3101" y="2118"/>
                  </a:lnTo>
                  <a:lnTo>
                    <a:pt x="3101" y="151"/>
                  </a:lnTo>
                  <a:lnTo>
                    <a:pt x="76" y="151"/>
                  </a:lnTo>
                  <a:lnTo>
                    <a:pt x="53" y="147"/>
                  </a:lnTo>
                  <a:lnTo>
                    <a:pt x="32" y="137"/>
                  </a:lnTo>
                  <a:lnTo>
                    <a:pt x="15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4" y="51"/>
                  </a:lnTo>
                  <a:lnTo>
                    <a:pt x="15" y="30"/>
                  </a:lnTo>
                  <a:lnTo>
                    <a:pt x="32" y="14"/>
                  </a:lnTo>
                  <a:lnTo>
                    <a:pt x="53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11">
              <a:extLst>
                <a:ext uri="{FF2B5EF4-FFF2-40B4-BE49-F238E27FC236}">
                  <a16:creationId xmlns:a16="http://schemas.microsoft.com/office/drawing/2014/main" id="{88188AED-8FE7-B9E2-6049-CBB3D2908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807" y="3513962"/>
              <a:ext cx="195862" cy="502678"/>
            </a:xfrm>
            <a:custGeom>
              <a:avLst/>
              <a:gdLst>
                <a:gd name="T0" fmla="*/ 521 w 1474"/>
                <a:gd name="T1" fmla="*/ 150 h 3783"/>
                <a:gd name="T2" fmla="*/ 159 w 1474"/>
                <a:gd name="T3" fmla="*/ 3631 h 3783"/>
                <a:gd name="T4" fmla="*/ 1315 w 1474"/>
                <a:gd name="T5" fmla="*/ 3631 h 3783"/>
                <a:gd name="T6" fmla="*/ 952 w 1474"/>
                <a:gd name="T7" fmla="*/ 150 h 3783"/>
                <a:gd name="T8" fmla="*/ 521 w 1474"/>
                <a:gd name="T9" fmla="*/ 150 h 3783"/>
                <a:gd name="T10" fmla="*/ 453 w 1474"/>
                <a:gd name="T11" fmla="*/ 0 h 3783"/>
                <a:gd name="T12" fmla="*/ 1020 w 1474"/>
                <a:gd name="T13" fmla="*/ 0 h 3783"/>
                <a:gd name="T14" fmla="*/ 1044 w 1474"/>
                <a:gd name="T15" fmla="*/ 2 h 3783"/>
                <a:gd name="T16" fmla="*/ 1063 w 1474"/>
                <a:gd name="T17" fmla="*/ 12 h 3783"/>
                <a:gd name="T18" fmla="*/ 1078 w 1474"/>
                <a:gd name="T19" fmla="*/ 27 h 3783"/>
                <a:gd name="T20" fmla="*/ 1091 w 1474"/>
                <a:gd name="T21" fmla="*/ 45 h 3783"/>
                <a:gd name="T22" fmla="*/ 1096 w 1474"/>
                <a:gd name="T23" fmla="*/ 67 h 3783"/>
                <a:gd name="T24" fmla="*/ 1474 w 1474"/>
                <a:gd name="T25" fmla="*/ 3699 h 3783"/>
                <a:gd name="T26" fmla="*/ 1474 w 1474"/>
                <a:gd name="T27" fmla="*/ 3721 h 3783"/>
                <a:gd name="T28" fmla="*/ 1467 w 1474"/>
                <a:gd name="T29" fmla="*/ 3740 h 3783"/>
                <a:gd name="T30" fmla="*/ 1454 w 1474"/>
                <a:gd name="T31" fmla="*/ 3758 h 3783"/>
                <a:gd name="T32" fmla="*/ 1439 w 1474"/>
                <a:gd name="T33" fmla="*/ 3771 h 3783"/>
                <a:gd name="T34" fmla="*/ 1420 w 1474"/>
                <a:gd name="T35" fmla="*/ 3780 h 3783"/>
                <a:gd name="T36" fmla="*/ 1399 w 1474"/>
                <a:gd name="T37" fmla="*/ 3783 h 3783"/>
                <a:gd name="T38" fmla="*/ 76 w 1474"/>
                <a:gd name="T39" fmla="*/ 3783 h 3783"/>
                <a:gd name="T40" fmla="*/ 55 w 1474"/>
                <a:gd name="T41" fmla="*/ 3780 h 3783"/>
                <a:gd name="T42" fmla="*/ 36 w 1474"/>
                <a:gd name="T43" fmla="*/ 3772 h 3783"/>
                <a:gd name="T44" fmla="*/ 19 w 1474"/>
                <a:gd name="T45" fmla="*/ 3758 h 3783"/>
                <a:gd name="T46" fmla="*/ 8 w 1474"/>
                <a:gd name="T47" fmla="*/ 3740 h 3783"/>
                <a:gd name="T48" fmla="*/ 1 w 1474"/>
                <a:gd name="T49" fmla="*/ 3721 h 3783"/>
                <a:gd name="T50" fmla="*/ 0 w 1474"/>
                <a:gd name="T51" fmla="*/ 3699 h 3783"/>
                <a:gd name="T52" fmla="*/ 379 w 1474"/>
                <a:gd name="T53" fmla="*/ 67 h 3783"/>
                <a:gd name="T54" fmla="*/ 384 w 1474"/>
                <a:gd name="T55" fmla="*/ 45 h 3783"/>
                <a:gd name="T56" fmla="*/ 395 w 1474"/>
                <a:gd name="T57" fmla="*/ 27 h 3783"/>
                <a:gd name="T58" fmla="*/ 412 w 1474"/>
                <a:gd name="T59" fmla="*/ 12 h 3783"/>
                <a:gd name="T60" fmla="*/ 431 w 1474"/>
                <a:gd name="T61" fmla="*/ 2 h 3783"/>
                <a:gd name="T62" fmla="*/ 453 w 1474"/>
                <a:gd name="T63" fmla="*/ 0 h 3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4" h="3783">
                  <a:moveTo>
                    <a:pt x="521" y="150"/>
                  </a:moveTo>
                  <a:lnTo>
                    <a:pt x="159" y="3631"/>
                  </a:lnTo>
                  <a:lnTo>
                    <a:pt x="1315" y="3631"/>
                  </a:lnTo>
                  <a:lnTo>
                    <a:pt x="952" y="150"/>
                  </a:lnTo>
                  <a:lnTo>
                    <a:pt x="521" y="150"/>
                  </a:lnTo>
                  <a:close/>
                  <a:moveTo>
                    <a:pt x="453" y="0"/>
                  </a:moveTo>
                  <a:lnTo>
                    <a:pt x="1020" y="0"/>
                  </a:lnTo>
                  <a:lnTo>
                    <a:pt x="1044" y="2"/>
                  </a:lnTo>
                  <a:lnTo>
                    <a:pt x="1063" y="12"/>
                  </a:lnTo>
                  <a:lnTo>
                    <a:pt x="1078" y="27"/>
                  </a:lnTo>
                  <a:lnTo>
                    <a:pt x="1091" y="45"/>
                  </a:lnTo>
                  <a:lnTo>
                    <a:pt x="1096" y="67"/>
                  </a:lnTo>
                  <a:lnTo>
                    <a:pt x="1474" y="3699"/>
                  </a:lnTo>
                  <a:lnTo>
                    <a:pt x="1474" y="3721"/>
                  </a:lnTo>
                  <a:lnTo>
                    <a:pt x="1467" y="3740"/>
                  </a:lnTo>
                  <a:lnTo>
                    <a:pt x="1454" y="3758"/>
                  </a:lnTo>
                  <a:lnTo>
                    <a:pt x="1439" y="3771"/>
                  </a:lnTo>
                  <a:lnTo>
                    <a:pt x="1420" y="3780"/>
                  </a:lnTo>
                  <a:lnTo>
                    <a:pt x="1399" y="3783"/>
                  </a:lnTo>
                  <a:lnTo>
                    <a:pt x="76" y="3783"/>
                  </a:lnTo>
                  <a:lnTo>
                    <a:pt x="55" y="3780"/>
                  </a:lnTo>
                  <a:lnTo>
                    <a:pt x="36" y="3772"/>
                  </a:lnTo>
                  <a:lnTo>
                    <a:pt x="19" y="3758"/>
                  </a:lnTo>
                  <a:lnTo>
                    <a:pt x="8" y="3740"/>
                  </a:lnTo>
                  <a:lnTo>
                    <a:pt x="1" y="3721"/>
                  </a:lnTo>
                  <a:lnTo>
                    <a:pt x="0" y="3699"/>
                  </a:lnTo>
                  <a:lnTo>
                    <a:pt x="379" y="67"/>
                  </a:lnTo>
                  <a:lnTo>
                    <a:pt x="384" y="45"/>
                  </a:lnTo>
                  <a:lnTo>
                    <a:pt x="395" y="27"/>
                  </a:lnTo>
                  <a:lnTo>
                    <a:pt x="412" y="12"/>
                  </a:lnTo>
                  <a:lnTo>
                    <a:pt x="431" y="2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id="{5429FA31-9118-CF99-FAE6-A02678D72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114" y="3443005"/>
              <a:ext cx="346679" cy="94078"/>
            </a:xfrm>
            <a:custGeom>
              <a:avLst/>
              <a:gdLst>
                <a:gd name="T0" fmla="*/ 760 w 2609"/>
                <a:gd name="T1" fmla="*/ 155 h 708"/>
                <a:gd name="T2" fmla="*/ 581 w 2609"/>
                <a:gd name="T3" fmla="*/ 182 h 708"/>
                <a:gd name="T4" fmla="*/ 394 w 2609"/>
                <a:gd name="T5" fmla="*/ 240 h 708"/>
                <a:gd name="T6" fmla="*/ 607 w 2609"/>
                <a:gd name="T7" fmla="*/ 287 h 708"/>
                <a:gd name="T8" fmla="*/ 811 w 2609"/>
                <a:gd name="T9" fmla="*/ 354 h 708"/>
                <a:gd name="T10" fmla="*/ 994 w 2609"/>
                <a:gd name="T11" fmla="*/ 422 h 708"/>
                <a:gd name="T12" fmla="*/ 1164 w 2609"/>
                <a:gd name="T13" fmla="*/ 478 h 708"/>
                <a:gd name="T14" fmla="*/ 1341 w 2609"/>
                <a:gd name="T15" fmla="*/ 525 h 708"/>
                <a:gd name="T16" fmla="*/ 1523 w 2609"/>
                <a:gd name="T17" fmla="*/ 552 h 708"/>
                <a:gd name="T18" fmla="*/ 1717 w 2609"/>
                <a:gd name="T19" fmla="*/ 552 h 708"/>
                <a:gd name="T20" fmla="*/ 1916 w 2609"/>
                <a:gd name="T21" fmla="*/ 518 h 708"/>
                <a:gd name="T22" fmla="*/ 2121 w 2609"/>
                <a:gd name="T23" fmla="*/ 449 h 708"/>
                <a:gd name="T24" fmla="*/ 1948 w 2609"/>
                <a:gd name="T25" fmla="*/ 434 h 708"/>
                <a:gd name="T26" fmla="*/ 1785 w 2609"/>
                <a:gd name="T27" fmla="*/ 398 h 708"/>
                <a:gd name="T28" fmla="*/ 1630 w 2609"/>
                <a:gd name="T29" fmla="*/ 351 h 708"/>
                <a:gd name="T30" fmla="*/ 1481 w 2609"/>
                <a:gd name="T31" fmla="*/ 297 h 708"/>
                <a:gd name="T32" fmla="*/ 1327 w 2609"/>
                <a:gd name="T33" fmla="*/ 243 h 708"/>
                <a:gd name="T34" fmla="*/ 1175 w 2609"/>
                <a:gd name="T35" fmla="*/ 196 h 708"/>
                <a:gd name="T36" fmla="*/ 1016 w 2609"/>
                <a:gd name="T37" fmla="*/ 163 h 708"/>
                <a:gd name="T38" fmla="*/ 849 w 2609"/>
                <a:gd name="T39" fmla="*/ 151 h 708"/>
                <a:gd name="T40" fmla="*/ 933 w 2609"/>
                <a:gd name="T41" fmla="*/ 3 h 708"/>
                <a:gd name="T42" fmla="*/ 1095 w 2609"/>
                <a:gd name="T43" fmla="*/ 23 h 708"/>
                <a:gd name="T44" fmla="*/ 1247 w 2609"/>
                <a:gd name="T45" fmla="*/ 59 h 708"/>
                <a:gd name="T46" fmla="*/ 1392 w 2609"/>
                <a:gd name="T47" fmla="*/ 105 h 708"/>
                <a:gd name="T48" fmla="*/ 1532 w 2609"/>
                <a:gd name="T49" fmla="*/ 155 h 708"/>
                <a:gd name="T50" fmla="*/ 1681 w 2609"/>
                <a:gd name="T51" fmla="*/ 209 h 708"/>
                <a:gd name="T52" fmla="*/ 1830 w 2609"/>
                <a:gd name="T53" fmla="*/ 254 h 708"/>
                <a:gd name="T54" fmla="*/ 1982 w 2609"/>
                <a:gd name="T55" fmla="*/ 286 h 708"/>
                <a:gd name="T56" fmla="*/ 2144 w 2609"/>
                <a:gd name="T57" fmla="*/ 299 h 708"/>
                <a:gd name="T58" fmla="*/ 2234 w 2609"/>
                <a:gd name="T59" fmla="*/ 294 h 708"/>
                <a:gd name="T60" fmla="*/ 2416 w 2609"/>
                <a:gd name="T61" fmla="*/ 264 h 708"/>
                <a:gd name="T62" fmla="*/ 2531 w 2609"/>
                <a:gd name="T63" fmla="*/ 232 h 708"/>
                <a:gd name="T64" fmla="*/ 2571 w 2609"/>
                <a:gd name="T65" fmla="*/ 243 h 708"/>
                <a:gd name="T66" fmla="*/ 2600 w 2609"/>
                <a:gd name="T67" fmla="*/ 274 h 708"/>
                <a:gd name="T68" fmla="*/ 2609 w 2609"/>
                <a:gd name="T69" fmla="*/ 317 h 708"/>
                <a:gd name="T70" fmla="*/ 2592 w 2609"/>
                <a:gd name="T71" fmla="*/ 355 h 708"/>
                <a:gd name="T72" fmla="*/ 2465 w 2609"/>
                <a:gd name="T73" fmla="*/ 441 h 708"/>
                <a:gd name="T74" fmla="*/ 2248 w 2609"/>
                <a:gd name="T75" fmla="*/ 559 h 708"/>
                <a:gd name="T76" fmla="*/ 2035 w 2609"/>
                <a:gd name="T77" fmla="*/ 642 h 708"/>
                <a:gd name="T78" fmla="*/ 1825 w 2609"/>
                <a:gd name="T79" fmla="*/ 691 h 708"/>
                <a:gd name="T80" fmla="*/ 1617 w 2609"/>
                <a:gd name="T81" fmla="*/ 708 h 708"/>
                <a:gd name="T82" fmla="*/ 1435 w 2609"/>
                <a:gd name="T83" fmla="*/ 696 h 708"/>
                <a:gd name="T84" fmla="*/ 1262 w 2609"/>
                <a:gd name="T85" fmla="*/ 662 h 708"/>
                <a:gd name="T86" fmla="*/ 1098 w 2609"/>
                <a:gd name="T87" fmla="*/ 617 h 708"/>
                <a:gd name="T88" fmla="*/ 937 w 2609"/>
                <a:gd name="T89" fmla="*/ 561 h 708"/>
                <a:gd name="T90" fmla="*/ 782 w 2609"/>
                <a:gd name="T91" fmla="*/ 505 h 708"/>
                <a:gd name="T92" fmla="*/ 630 w 2609"/>
                <a:gd name="T93" fmla="*/ 452 h 708"/>
                <a:gd name="T94" fmla="*/ 480 w 2609"/>
                <a:gd name="T95" fmla="*/ 411 h 708"/>
                <a:gd name="T96" fmla="*/ 325 w 2609"/>
                <a:gd name="T97" fmla="*/ 383 h 708"/>
                <a:gd name="T98" fmla="*/ 166 w 2609"/>
                <a:gd name="T99" fmla="*/ 376 h 708"/>
                <a:gd name="T100" fmla="*/ 62 w 2609"/>
                <a:gd name="T101" fmla="*/ 382 h 708"/>
                <a:gd name="T102" fmla="*/ 26 w 2609"/>
                <a:gd name="T103" fmla="*/ 365 h 708"/>
                <a:gd name="T104" fmla="*/ 4 w 2609"/>
                <a:gd name="T105" fmla="*/ 330 h 708"/>
                <a:gd name="T106" fmla="*/ 1 w 2609"/>
                <a:gd name="T107" fmla="*/ 290 h 708"/>
                <a:gd name="T108" fmla="*/ 22 w 2609"/>
                <a:gd name="T109" fmla="*/ 254 h 708"/>
                <a:gd name="T110" fmla="*/ 145 w 2609"/>
                <a:gd name="T111" fmla="*/ 185 h 708"/>
                <a:gd name="T112" fmla="*/ 354 w 2609"/>
                <a:gd name="T113" fmla="*/ 94 h 708"/>
                <a:gd name="T114" fmla="*/ 556 w 2609"/>
                <a:gd name="T115" fmla="*/ 33 h 708"/>
                <a:gd name="T116" fmla="*/ 752 w 2609"/>
                <a:gd name="T117" fmla="*/ 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09" h="708">
                  <a:moveTo>
                    <a:pt x="849" y="151"/>
                  </a:moveTo>
                  <a:lnTo>
                    <a:pt x="760" y="155"/>
                  </a:lnTo>
                  <a:lnTo>
                    <a:pt x="672" y="166"/>
                  </a:lnTo>
                  <a:lnTo>
                    <a:pt x="581" y="182"/>
                  </a:lnTo>
                  <a:lnTo>
                    <a:pt x="488" y="207"/>
                  </a:lnTo>
                  <a:lnTo>
                    <a:pt x="394" y="240"/>
                  </a:lnTo>
                  <a:lnTo>
                    <a:pt x="502" y="261"/>
                  </a:lnTo>
                  <a:lnTo>
                    <a:pt x="607" y="287"/>
                  </a:lnTo>
                  <a:lnTo>
                    <a:pt x="709" y="319"/>
                  </a:lnTo>
                  <a:lnTo>
                    <a:pt x="811" y="354"/>
                  </a:lnTo>
                  <a:lnTo>
                    <a:pt x="911" y="391"/>
                  </a:lnTo>
                  <a:lnTo>
                    <a:pt x="994" y="422"/>
                  </a:lnTo>
                  <a:lnTo>
                    <a:pt x="1078" y="451"/>
                  </a:lnTo>
                  <a:lnTo>
                    <a:pt x="1164" y="478"/>
                  </a:lnTo>
                  <a:lnTo>
                    <a:pt x="1251" y="503"/>
                  </a:lnTo>
                  <a:lnTo>
                    <a:pt x="1341" y="525"/>
                  </a:lnTo>
                  <a:lnTo>
                    <a:pt x="1431" y="542"/>
                  </a:lnTo>
                  <a:lnTo>
                    <a:pt x="1523" y="552"/>
                  </a:lnTo>
                  <a:lnTo>
                    <a:pt x="1617" y="556"/>
                  </a:lnTo>
                  <a:lnTo>
                    <a:pt x="1717" y="552"/>
                  </a:lnTo>
                  <a:lnTo>
                    <a:pt x="1816" y="539"/>
                  </a:lnTo>
                  <a:lnTo>
                    <a:pt x="1916" y="518"/>
                  </a:lnTo>
                  <a:lnTo>
                    <a:pt x="2018" y="488"/>
                  </a:lnTo>
                  <a:lnTo>
                    <a:pt x="2121" y="449"/>
                  </a:lnTo>
                  <a:lnTo>
                    <a:pt x="2032" y="444"/>
                  </a:lnTo>
                  <a:lnTo>
                    <a:pt x="1948" y="434"/>
                  </a:lnTo>
                  <a:lnTo>
                    <a:pt x="1865" y="419"/>
                  </a:lnTo>
                  <a:lnTo>
                    <a:pt x="1785" y="398"/>
                  </a:lnTo>
                  <a:lnTo>
                    <a:pt x="1706" y="376"/>
                  </a:lnTo>
                  <a:lnTo>
                    <a:pt x="1630" y="351"/>
                  </a:lnTo>
                  <a:lnTo>
                    <a:pt x="1554" y="325"/>
                  </a:lnTo>
                  <a:lnTo>
                    <a:pt x="1481" y="297"/>
                  </a:lnTo>
                  <a:lnTo>
                    <a:pt x="1403" y="270"/>
                  </a:lnTo>
                  <a:lnTo>
                    <a:pt x="1327" y="243"/>
                  </a:lnTo>
                  <a:lnTo>
                    <a:pt x="1251" y="218"/>
                  </a:lnTo>
                  <a:lnTo>
                    <a:pt x="1175" y="196"/>
                  </a:lnTo>
                  <a:lnTo>
                    <a:pt x="1096" y="177"/>
                  </a:lnTo>
                  <a:lnTo>
                    <a:pt x="1016" y="163"/>
                  </a:lnTo>
                  <a:lnTo>
                    <a:pt x="934" y="155"/>
                  </a:lnTo>
                  <a:lnTo>
                    <a:pt x="849" y="151"/>
                  </a:lnTo>
                  <a:close/>
                  <a:moveTo>
                    <a:pt x="849" y="0"/>
                  </a:moveTo>
                  <a:lnTo>
                    <a:pt x="933" y="3"/>
                  </a:lnTo>
                  <a:lnTo>
                    <a:pt x="1016" y="11"/>
                  </a:lnTo>
                  <a:lnTo>
                    <a:pt x="1095" y="23"/>
                  </a:lnTo>
                  <a:lnTo>
                    <a:pt x="1172" y="40"/>
                  </a:lnTo>
                  <a:lnTo>
                    <a:pt x="1247" y="59"/>
                  </a:lnTo>
                  <a:lnTo>
                    <a:pt x="1320" y="81"/>
                  </a:lnTo>
                  <a:lnTo>
                    <a:pt x="1392" y="105"/>
                  </a:lnTo>
                  <a:lnTo>
                    <a:pt x="1463" y="130"/>
                  </a:lnTo>
                  <a:lnTo>
                    <a:pt x="1532" y="155"/>
                  </a:lnTo>
                  <a:lnTo>
                    <a:pt x="1606" y="182"/>
                  </a:lnTo>
                  <a:lnTo>
                    <a:pt x="1681" y="209"/>
                  </a:lnTo>
                  <a:lnTo>
                    <a:pt x="1756" y="232"/>
                  </a:lnTo>
                  <a:lnTo>
                    <a:pt x="1830" y="254"/>
                  </a:lnTo>
                  <a:lnTo>
                    <a:pt x="1905" y="272"/>
                  </a:lnTo>
                  <a:lnTo>
                    <a:pt x="1982" y="286"/>
                  </a:lnTo>
                  <a:lnTo>
                    <a:pt x="2063" y="296"/>
                  </a:lnTo>
                  <a:lnTo>
                    <a:pt x="2144" y="299"/>
                  </a:lnTo>
                  <a:lnTo>
                    <a:pt x="2144" y="299"/>
                  </a:lnTo>
                  <a:lnTo>
                    <a:pt x="2234" y="294"/>
                  </a:lnTo>
                  <a:lnTo>
                    <a:pt x="2324" y="283"/>
                  </a:lnTo>
                  <a:lnTo>
                    <a:pt x="2416" y="264"/>
                  </a:lnTo>
                  <a:lnTo>
                    <a:pt x="2509" y="236"/>
                  </a:lnTo>
                  <a:lnTo>
                    <a:pt x="2531" y="232"/>
                  </a:lnTo>
                  <a:lnTo>
                    <a:pt x="2552" y="235"/>
                  </a:lnTo>
                  <a:lnTo>
                    <a:pt x="2571" y="243"/>
                  </a:lnTo>
                  <a:lnTo>
                    <a:pt x="2588" y="256"/>
                  </a:lnTo>
                  <a:lnTo>
                    <a:pt x="2600" y="274"/>
                  </a:lnTo>
                  <a:lnTo>
                    <a:pt x="2607" y="296"/>
                  </a:lnTo>
                  <a:lnTo>
                    <a:pt x="2609" y="317"/>
                  </a:lnTo>
                  <a:lnTo>
                    <a:pt x="2603" y="337"/>
                  </a:lnTo>
                  <a:lnTo>
                    <a:pt x="2592" y="355"/>
                  </a:lnTo>
                  <a:lnTo>
                    <a:pt x="2575" y="370"/>
                  </a:lnTo>
                  <a:lnTo>
                    <a:pt x="2465" y="441"/>
                  </a:lnTo>
                  <a:lnTo>
                    <a:pt x="2356" y="505"/>
                  </a:lnTo>
                  <a:lnTo>
                    <a:pt x="2248" y="559"/>
                  </a:lnTo>
                  <a:lnTo>
                    <a:pt x="2141" y="604"/>
                  </a:lnTo>
                  <a:lnTo>
                    <a:pt x="2035" y="642"/>
                  </a:lnTo>
                  <a:lnTo>
                    <a:pt x="1930" y="671"/>
                  </a:lnTo>
                  <a:lnTo>
                    <a:pt x="1825" y="691"/>
                  </a:lnTo>
                  <a:lnTo>
                    <a:pt x="1721" y="704"/>
                  </a:lnTo>
                  <a:lnTo>
                    <a:pt x="1617" y="708"/>
                  </a:lnTo>
                  <a:lnTo>
                    <a:pt x="1525" y="704"/>
                  </a:lnTo>
                  <a:lnTo>
                    <a:pt x="1435" y="696"/>
                  </a:lnTo>
                  <a:lnTo>
                    <a:pt x="1348" y="682"/>
                  </a:lnTo>
                  <a:lnTo>
                    <a:pt x="1262" y="662"/>
                  </a:lnTo>
                  <a:lnTo>
                    <a:pt x="1179" y="642"/>
                  </a:lnTo>
                  <a:lnTo>
                    <a:pt x="1098" y="617"/>
                  </a:lnTo>
                  <a:lnTo>
                    <a:pt x="1016" y="589"/>
                  </a:lnTo>
                  <a:lnTo>
                    <a:pt x="937" y="561"/>
                  </a:lnTo>
                  <a:lnTo>
                    <a:pt x="858" y="532"/>
                  </a:lnTo>
                  <a:lnTo>
                    <a:pt x="782" y="505"/>
                  </a:lnTo>
                  <a:lnTo>
                    <a:pt x="706" y="478"/>
                  </a:lnTo>
                  <a:lnTo>
                    <a:pt x="630" y="452"/>
                  </a:lnTo>
                  <a:lnTo>
                    <a:pt x="556" y="430"/>
                  </a:lnTo>
                  <a:lnTo>
                    <a:pt x="480" y="411"/>
                  </a:lnTo>
                  <a:lnTo>
                    <a:pt x="402" y="394"/>
                  </a:lnTo>
                  <a:lnTo>
                    <a:pt x="325" y="383"/>
                  </a:lnTo>
                  <a:lnTo>
                    <a:pt x="246" y="377"/>
                  </a:lnTo>
                  <a:lnTo>
                    <a:pt x="166" y="376"/>
                  </a:lnTo>
                  <a:lnTo>
                    <a:pt x="84" y="383"/>
                  </a:lnTo>
                  <a:lnTo>
                    <a:pt x="62" y="382"/>
                  </a:lnTo>
                  <a:lnTo>
                    <a:pt x="43" y="376"/>
                  </a:lnTo>
                  <a:lnTo>
                    <a:pt x="26" y="365"/>
                  </a:lnTo>
                  <a:lnTo>
                    <a:pt x="12" y="350"/>
                  </a:lnTo>
                  <a:lnTo>
                    <a:pt x="4" y="330"/>
                  </a:lnTo>
                  <a:lnTo>
                    <a:pt x="0" y="311"/>
                  </a:lnTo>
                  <a:lnTo>
                    <a:pt x="1" y="290"/>
                  </a:lnTo>
                  <a:lnTo>
                    <a:pt x="10" y="271"/>
                  </a:lnTo>
                  <a:lnTo>
                    <a:pt x="22" y="254"/>
                  </a:lnTo>
                  <a:lnTo>
                    <a:pt x="39" y="242"/>
                  </a:lnTo>
                  <a:lnTo>
                    <a:pt x="145" y="185"/>
                  </a:lnTo>
                  <a:lnTo>
                    <a:pt x="250" y="135"/>
                  </a:lnTo>
                  <a:lnTo>
                    <a:pt x="354" y="94"/>
                  </a:lnTo>
                  <a:lnTo>
                    <a:pt x="456" y="59"/>
                  </a:lnTo>
                  <a:lnTo>
                    <a:pt x="556" y="33"/>
                  </a:lnTo>
                  <a:lnTo>
                    <a:pt x="655" y="15"/>
                  </a:lnTo>
                  <a:lnTo>
                    <a:pt x="752" y="4"/>
                  </a:lnTo>
                  <a:lnTo>
                    <a:pt x="849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EABC3522-B125-708D-981A-3B66C7C11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288" y="3775333"/>
              <a:ext cx="120653" cy="120521"/>
            </a:xfrm>
            <a:custGeom>
              <a:avLst/>
              <a:gdLst>
                <a:gd name="T0" fmla="*/ 152 w 908"/>
                <a:gd name="T1" fmla="*/ 151 h 907"/>
                <a:gd name="T2" fmla="*/ 152 w 908"/>
                <a:gd name="T3" fmla="*/ 756 h 907"/>
                <a:gd name="T4" fmla="*/ 756 w 908"/>
                <a:gd name="T5" fmla="*/ 756 h 907"/>
                <a:gd name="T6" fmla="*/ 756 w 908"/>
                <a:gd name="T7" fmla="*/ 151 h 907"/>
                <a:gd name="T8" fmla="*/ 152 w 908"/>
                <a:gd name="T9" fmla="*/ 151 h 907"/>
                <a:gd name="T10" fmla="*/ 76 w 908"/>
                <a:gd name="T11" fmla="*/ 0 h 907"/>
                <a:gd name="T12" fmla="*/ 832 w 908"/>
                <a:gd name="T13" fmla="*/ 0 h 907"/>
                <a:gd name="T14" fmla="*/ 856 w 908"/>
                <a:gd name="T15" fmla="*/ 4 h 907"/>
                <a:gd name="T16" fmla="*/ 877 w 908"/>
                <a:gd name="T17" fmla="*/ 15 h 907"/>
                <a:gd name="T18" fmla="*/ 893 w 908"/>
                <a:gd name="T19" fmla="*/ 30 h 907"/>
                <a:gd name="T20" fmla="*/ 904 w 908"/>
                <a:gd name="T21" fmla="*/ 51 h 907"/>
                <a:gd name="T22" fmla="*/ 908 w 908"/>
                <a:gd name="T23" fmla="*/ 76 h 907"/>
                <a:gd name="T24" fmla="*/ 908 w 908"/>
                <a:gd name="T25" fmla="*/ 832 h 907"/>
                <a:gd name="T26" fmla="*/ 904 w 908"/>
                <a:gd name="T27" fmla="*/ 856 h 907"/>
                <a:gd name="T28" fmla="*/ 893 w 908"/>
                <a:gd name="T29" fmla="*/ 877 h 907"/>
                <a:gd name="T30" fmla="*/ 877 w 908"/>
                <a:gd name="T31" fmla="*/ 893 h 907"/>
                <a:gd name="T32" fmla="*/ 856 w 908"/>
                <a:gd name="T33" fmla="*/ 904 h 907"/>
                <a:gd name="T34" fmla="*/ 832 w 908"/>
                <a:gd name="T35" fmla="*/ 907 h 907"/>
                <a:gd name="T36" fmla="*/ 76 w 908"/>
                <a:gd name="T37" fmla="*/ 907 h 907"/>
                <a:gd name="T38" fmla="*/ 53 w 908"/>
                <a:gd name="T39" fmla="*/ 904 h 907"/>
                <a:gd name="T40" fmla="*/ 32 w 908"/>
                <a:gd name="T41" fmla="*/ 893 h 907"/>
                <a:gd name="T42" fmla="*/ 15 w 908"/>
                <a:gd name="T43" fmla="*/ 877 h 907"/>
                <a:gd name="T44" fmla="*/ 4 w 908"/>
                <a:gd name="T45" fmla="*/ 856 h 907"/>
                <a:gd name="T46" fmla="*/ 0 w 908"/>
                <a:gd name="T47" fmla="*/ 832 h 907"/>
                <a:gd name="T48" fmla="*/ 0 w 908"/>
                <a:gd name="T49" fmla="*/ 76 h 907"/>
                <a:gd name="T50" fmla="*/ 4 w 908"/>
                <a:gd name="T51" fmla="*/ 51 h 907"/>
                <a:gd name="T52" fmla="*/ 15 w 908"/>
                <a:gd name="T53" fmla="*/ 30 h 907"/>
                <a:gd name="T54" fmla="*/ 32 w 908"/>
                <a:gd name="T55" fmla="*/ 15 h 907"/>
                <a:gd name="T56" fmla="*/ 53 w 908"/>
                <a:gd name="T57" fmla="*/ 4 h 907"/>
                <a:gd name="T58" fmla="*/ 76 w 908"/>
                <a:gd name="T59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8" h="907">
                  <a:moveTo>
                    <a:pt x="152" y="151"/>
                  </a:moveTo>
                  <a:lnTo>
                    <a:pt x="152" y="756"/>
                  </a:lnTo>
                  <a:lnTo>
                    <a:pt x="756" y="756"/>
                  </a:lnTo>
                  <a:lnTo>
                    <a:pt x="756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832" y="0"/>
                  </a:lnTo>
                  <a:lnTo>
                    <a:pt x="856" y="4"/>
                  </a:lnTo>
                  <a:lnTo>
                    <a:pt x="877" y="15"/>
                  </a:lnTo>
                  <a:lnTo>
                    <a:pt x="893" y="30"/>
                  </a:lnTo>
                  <a:lnTo>
                    <a:pt x="904" y="51"/>
                  </a:lnTo>
                  <a:lnTo>
                    <a:pt x="908" y="76"/>
                  </a:lnTo>
                  <a:lnTo>
                    <a:pt x="908" y="832"/>
                  </a:lnTo>
                  <a:lnTo>
                    <a:pt x="904" y="856"/>
                  </a:lnTo>
                  <a:lnTo>
                    <a:pt x="893" y="877"/>
                  </a:lnTo>
                  <a:lnTo>
                    <a:pt x="877" y="893"/>
                  </a:lnTo>
                  <a:lnTo>
                    <a:pt x="856" y="904"/>
                  </a:lnTo>
                  <a:lnTo>
                    <a:pt x="832" y="907"/>
                  </a:lnTo>
                  <a:lnTo>
                    <a:pt x="76" y="907"/>
                  </a:lnTo>
                  <a:lnTo>
                    <a:pt x="53" y="904"/>
                  </a:lnTo>
                  <a:lnTo>
                    <a:pt x="32" y="893"/>
                  </a:lnTo>
                  <a:lnTo>
                    <a:pt x="15" y="877"/>
                  </a:lnTo>
                  <a:lnTo>
                    <a:pt x="4" y="856"/>
                  </a:lnTo>
                  <a:lnTo>
                    <a:pt x="0" y="832"/>
                  </a:lnTo>
                  <a:lnTo>
                    <a:pt x="0" y="76"/>
                  </a:lnTo>
                  <a:lnTo>
                    <a:pt x="4" y="51"/>
                  </a:lnTo>
                  <a:lnTo>
                    <a:pt x="15" y="30"/>
                  </a:lnTo>
                  <a:lnTo>
                    <a:pt x="32" y="15"/>
                  </a:lnTo>
                  <a:lnTo>
                    <a:pt x="53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881D6A2E-16F2-7EC3-676F-47689AB2B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506" y="3775333"/>
              <a:ext cx="120786" cy="120521"/>
            </a:xfrm>
            <a:custGeom>
              <a:avLst/>
              <a:gdLst>
                <a:gd name="T0" fmla="*/ 153 w 909"/>
                <a:gd name="T1" fmla="*/ 151 h 907"/>
                <a:gd name="T2" fmla="*/ 153 w 909"/>
                <a:gd name="T3" fmla="*/ 756 h 907"/>
                <a:gd name="T4" fmla="*/ 757 w 909"/>
                <a:gd name="T5" fmla="*/ 756 h 907"/>
                <a:gd name="T6" fmla="*/ 757 w 909"/>
                <a:gd name="T7" fmla="*/ 151 h 907"/>
                <a:gd name="T8" fmla="*/ 153 w 909"/>
                <a:gd name="T9" fmla="*/ 151 h 907"/>
                <a:gd name="T10" fmla="*/ 77 w 909"/>
                <a:gd name="T11" fmla="*/ 0 h 907"/>
                <a:gd name="T12" fmla="*/ 833 w 909"/>
                <a:gd name="T13" fmla="*/ 0 h 907"/>
                <a:gd name="T14" fmla="*/ 856 w 909"/>
                <a:gd name="T15" fmla="*/ 4 h 907"/>
                <a:gd name="T16" fmla="*/ 877 w 909"/>
                <a:gd name="T17" fmla="*/ 15 h 907"/>
                <a:gd name="T18" fmla="*/ 894 w 909"/>
                <a:gd name="T19" fmla="*/ 30 h 907"/>
                <a:gd name="T20" fmla="*/ 905 w 909"/>
                <a:gd name="T21" fmla="*/ 51 h 907"/>
                <a:gd name="T22" fmla="*/ 909 w 909"/>
                <a:gd name="T23" fmla="*/ 76 h 907"/>
                <a:gd name="T24" fmla="*/ 909 w 909"/>
                <a:gd name="T25" fmla="*/ 832 h 907"/>
                <a:gd name="T26" fmla="*/ 905 w 909"/>
                <a:gd name="T27" fmla="*/ 856 h 907"/>
                <a:gd name="T28" fmla="*/ 894 w 909"/>
                <a:gd name="T29" fmla="*/ 877 h 907"/>
                <a:gd name="T30" fmla="*/ 877 w 909"/>
                <a:gd name="T31" fmla="*/ 893 h 907"/>
                <a:gd name="T32" fmla="*/ 856 w 909"/>
                <a:gd name="T33" fmla="*/ 904 h 907"/>
                <a:gd name="T34" fmla="*/ 833 w 909"/>
                <a:gd name="T35" fmla="*/ 907 h 907"/>
                <a:gd name="T36" fmla="*/ 77 w 909"/>
                <a:gd name="T37" fmla="*/ 907 h 907"/>
                <a:gd name="T38" fmla="*/ 53 w 909"/>
                <a:gd name="T39" fmla="*/ 904 h 907"/>
                <a:gd name="T40" fmla="*/ 32 w 909"/>
                <a:gd name="T41" fmla="*/ 893 h 907"/>
                <a:gd name="T42" fmla="*/ 16 w 909"/>
                <a:gd name="T43" fmla="*/ 877 h 907"/>
                <a:gd name="T44" fmla="*/ 5 w 909"/>
                <a:gd name="T45" fmla="*/ 856 h 907"/>
                <a:gd name="T46" fmla="*/ 0 w 909"/>
                <a:gd name="T47" fmla="*/ 832 h 907"/>
                <a:gd name="T48" fmla="*/ 0 w 909"/>
                <a:gd name="T49" fmla="*/ 76 h 907"/>
                <a:gd name="T50" fmla="*/ 5 w 909"/>
                <a:gd name="T51" fmla="*/ 51 h 907"/>
                <a:gd name="T52" fmla="*/ 16 w 909"/>
                <a:gd name="T53" fmla="*/ 30 h 907"/>
                <a:gd name="T54" fmla="*/ 32 w 909"/>
                <a:gd name="T55" fmla="*/ 15 h 907"/>
                <a:gd name="T56" fmla="*/ 53 w 909"/>
                <a:gd name="T57" fmla="*/ 4 h 907"/>
                <a:gd name="T58" fmla="*/ 77 w 909"/>
                <a:gd name="T59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9" h="907">
                  <a:moveTo>
                    <a:pt x="153" y="151"/>
                  </a:moveTo>
                  <a:lnTo>
                    <a:pt x="153" y="756"/>
                  </a:lnTo>
                  <a:lnTo>
                    <a:pt x="757" y="756"/>
                  </a:lnTo>
                  <a:lnTo>
                    <a:pt x="757" y="151"/>
                  </a:lnTo>
                  <a:lnTo>
                    <a:pt x="153" y="151"/>
                  </a:lnTo>
                  <a:close/>
                  <a:moveTo>
                    <a:pt x="77" y="0"/>
                  </a:moveTo>
                  <a:lnTo>
                    <a:pt x="833" y="0"/>
                  </a:lnTo>
                  <a:lnTo>
                    <a:pt x="856" y="4"/>
                  </a:lnTo>
                  <a:lnTo>
                    <a:pt x="877" y="15"/>
                  </a:lnTo>
                  <a:lnTo>
                    <a:pt x="894" y="30"/>
                  </a:lnTo>
                  <a:lnTo>
                    <a:pt x="905" y="51"/>
                  </a:lnTo>
                  <a:lnTo>
                    <a:pt x="909" y="76"/>
                  </a:lnTo>
                  <a:lnTo>
                    <a:pt x="909" y="832"/>
                  </a:lnTo>
                  <a:lnTo>
                    <a:pt x="905" y="856"/>
                  </a:lnTo>
                  <a:lnTo>
                    <a:pt x="894" y="877"/>
                  </a:lnTo>
                  <a:lnTo>
                    <a:pt x="877" y="893"/>
                  </a:lnTo>
                  <a:lnTo>
                    <a:pt x="856" y="904"/>
                  </a:lnTo>
                  <a:lnTo>
                    <a:pt x="833" y="907"/>
                  </a:lnTo>
                  <a:lnTo>
                    <a:pt x="77" y="907"/>
                  </a:lnTo>
                  <a:lnTo>
                    <a:pt x="53" y="904"/>
                  </a:lnTo>
                  <a:lnTo>
                    <a:pt x="32" y="893"/>
                  </a:lnTo>
                  <a:lnTo>
                    <a:pt x="16" y="877"/>
                  </a:lnTo>
                  <a:lnTo>
                    <a:pt x="5" y="856"/>
                  </a:lnTo>
                  <a:lnTo>
                    <a:pt x="0" y="832"/>
                  </a:lnTo>
                  <a:lnTo>
                    <a:pt x="0" y="76"/>
                  </a:lnTo>
                  <a:lnTo>
                    <a:pt x="5" y="51"/>
                  </a:lnTo>
                  <a:lnTo>
                    <a:pt x="16" y="30"/>
                  </a:lnTo>
                  <a:lnTo>
                    <a:pt x="32" y="15"/>
                  </a:lnTo>
                  <a:lnTo>
                    <a:pt x="53" y="4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Группа 600">
            <a:extLst>
              <a:ext uri="{FF2B5EF4-FFF2-40B4-BE49-F238E27FC236}">
                <a16:creationId xmlns:a16="http://schemas.microsoft.com/office/drawing/2014/main" id="{F34604F3-72F6-5FBA-FD91-75197B523717}"/>
              </a:ext>
            </a:extLst>
          </p:cNvPr>
          <p:cNvGrpSpPr/>
          <p:nvPr/>
        </p:nvGrpSpPr>
        <p:grpSpPr>
          <a:xfrm>
            <a:off x="6898026" y="1863745"/>
            <a:ext cx="696125" cy="604002"/>
            <a:chOff x="3003480" y="3305039"/>
            <a:chExt cx="529145" cy="447730"/>
          </a:xfrm>
          <a:solidFill>
            <a:srgbClr val="FFFFFF"/>
          </a:solidFill>
        </p:grpSpPr>
        <p:sp>
          <p:nvSpPr>
            <p:cNvPr id="47" name="Freeform 516">
              <a:extLst>
                <a:ext uri="{FF2B5EF4-FFF2-40B4-BE49-F238E27FC236}">
                  <a16:creationId xmlns:a16="http://schemas.microsoft.com/office/drawing/2014/main" id="{93112F30-5D00-B350-49F4-B5C827E23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3480" y="3305039"/>
              <a:ext cx="529145" cy="447730"/>
            </a:xfrm>
            <a:custGeom>
              <a:avLst/>
              <a:gdLst>
                <a:gd name="T0" fmla="*/ 1457 w 5102"/>
                <a:gd name="T1" fmla="*/ 178 h 4317"/>
                <a:gd name="T2" fmla="*/ 222 w 5102"/>
                <a:gd name="T3" fmla="*/ 900 h 4317"/>
                <a:gd name="T4" fmla="*/ 2551 w 5102"/>
                <a:gd name="T5" fmla="*/ 4077 h 4317"/>
                <a:gd name="T6" fmla="*/ 4883 w 5102"/>
                <a:gd name="T7" fmla="*/ 900 h 4317"/>
                <a:gd name="T8" fmla="*/ 3646 w 5102"/>
                <a:gd name="T9" fmla="*/ 178 h 4317"/>
                <a:gd name="T10" fmla="*/ 1457 w 5102"/>
                <a:gd name="T11" fmla="*/ 178 h 4317"/>
                <a:gd name="T12" fmla="*/ 1433 w 5102"/>
                <a:gd name="T13" fmla="*/ 0 h 4317"/>
                <a:gd name="T14" fmla="*/ 3670 w 5102"/>
                <a:gd name="T15" fmla="*/ 0 h 4317"/>
                <a:gd name="T16" fmla="*/ 3694 w 5102"/>
                <a:gd name="T17" fmla="*/ 3 h 4317"/>
                <a:gd name="T18" fmla="*/ 3715 w 5102"/>
                <a:gd name="T19" fmla="*/ 12 h 4317"/>
                <a:gd name="T20" fmla="*/ 5058 w 5102"/>
                <a:gd name="T21" fmla="*/ 795 h 4317"/>
                <a:gd name="T22" fmla="*/ 5078 w 5102"/>
                <a:gd name="T23" fmla="*/ 810 h 4317"/>
                <a:gd name="T24" fmla="*/ 5092 w 5102"/>
                <a:gd name="T25" fmla="*/ 830 h 4317"/>
                <a:gd name="T26" fmla="*/ 5101 w 5102"/>
                <a:gd name="T27" fmla="*/ 854 h 4317"/>
                <a:gd name="T28" fmla="*/ 5102 w 5102"/>
                <a:gd name="T29" fmla="*/ 878 h 4317"/>
                <a:gd name="T30" fmla="*/ 5098 w 5102"/>
                <a:gd name="T31" fmla="*/ 903 h 4317"/>
                <a:gd name="T32" fmla="*/ 5085 w 5102"/>
                <a:gd name="T33" fmla="*/ 925 h 4317"/>
                <a:gd name="T34" fmla="*/ 2623 w 5102"/>
                <a:gd name="T35" fmla="*/ 4281 h 4317"/>
                <a:gd name="T36" fmla="*/ 2609 w 5102"/>
                <a:gd name="T37" fmla="*/ 4297 h 4317"/>
                <a:gd name="T38" fmla="*/ 2592 w 5102"/>
                <a:gd name="T39" fmla="*/ 4308 h 4317"/>
                <a:gd name="T40" fmla="*/ 2572 w 5102"/>
                <a:gd name="T41" fmla="*/ 4315 h 4317"/>
                <a:gd name="T42" fmla="*/ 2551 w 5102"/>
                <a:gd name="T43" fmla="*/ 4317 h 4317"/>
                <a:gd name="T44" fmla="*/ 2531 w 5102"/>
                <a:gd name="T45" fmla="*/ 4315 h 4317"/>
                <a:gd name="T46" fmla="*/ 2510 w 5102"/>
                <a:gd name="T47" fmla="*/ 4308 h 4317"/>
                <a:gd name="T48" fmla="*/ 2493 w 5102"/>
                <a:gd name="T49" fmla="*/ 4297 h 4317"/>
                <a:gd name="T50" fmla="*/ 2480 w 5102"/>
                <a:gd name="T51" fmla="*/ 4281 h 4317"/>
                <a:gd name="T52" fmla="*/ 17 w 5102"/>
                <a:gd name="T53" fmla="*/ 925 h 4317"/>
                <a:gd name="T54" fmla="*/ 7 w 5102"/>
                <a:gd name="T55" fmla="*/ 903 h 4317"/>
                <a:gd name="T56" fmla="*/ 0 w 5102"/>
                <a:gd name="T57" fmla="*/ 878 h 4317"/>
                <a:gd name="T58" fmla="*/ 2 w 5102"/>
                <a:gd name="T59" fmla="*/ 854 h 4317"/>
                <a:gd name="T60" fmla="*/ 11 w 5102"/>
                <a:gd name="T61" fmla="*/ 830 h 4317"/>
                <a:gd name="T62" fmla="*/ 25 w 5102"/>
                <a:gd name="T63" fmla="*/ 810 h 4317"/>
                <a:gd name="T64" fmla="*/ 45 w 5102"/>
                <a:gd name="T65" fmla="*/ 795 h 4317"/>
                <a:gd name="T66" fmla="*/ 1388 w 5102"/>
                <a:gd name="T67" fmla="*/ 12 h 4317"/>
                <a:gd name="T68" fmla="*/ 1409 w 5102"/>
                <a:gd name="T69" fmla="*/ 3 h 4317"/>
                <a:gd name="T70" fmla="*/ 1433 w 5102"/>
                <a:gd name="T71" fmla="*/ 0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02" h="4317">
                  <a:moveTo>
                    <a:pt x="1457" y="178"/>
                  </a:moveTo>
                  <a:lnTo>
                    <a:pt x="222" y="900"/>
                  </a:lnTo>
                  <a:lnTo>
                    <a:pt x="2551" y="4077"/>
                  </a:lnTo>
                  <a:lnTo>
                    <a:pt x="4883" y="900"/>
                  </a:lnTo>
                  <a:lnTo>
                    <a:pt x="3646" y="178"/>
                  </a:lnTo>
                  <a:lnTo>
                    <a:pt x="1457" y="178"/>
                  </a:lnTo>
                  <a:close/>
                  <a:moveTo>
                    <a:pt x="1433" y="0"/>
                  </a:moveTo>
                  <a:lnTo>
                    <a:pt x="3670" y="0"/>
                  </a:lnTo>
                  <a:lnTo>
                    <a:pt x="3694" y="3"/>
                  </a:lnTo>
                  <a:lnTo>
                    <a:pt x="3715" y="12"/>
                  </a:lnTo>
                  <a:lnTo>
                    <a:pt x="5058" y="795"/>
                  </a:lnTo>
                  <a:lnTo>
                    <a:pt x="5078" y="810"/>
                  </a:lnTo>
                  <a:lnTo>
                    <a:pt x="5092" y="830"/>
                  </a:lnTo>
                  <a:lnTo>
                    <a:pt x="5101" y="854"/>
                  </a:lnTo>
                  <a:lnTo>
                    <a:pt x="5102" y="878"/>
                  </a:lnTo>
                  <a:lnTo>
                    <a:pt x="5098" y="903"/>
                  </a:lnTo>
                  <a:lnTo>
                    <a:pt x="5085" y="925"/>
                  </a:lnTo>
                  <a:lnTo>
                    <a:pt x="2623" y="4281"/>
                  </a:lnTo>
                  <a:lnTo>
                    <a:pt x="2609" y="4297"/>
                  </a:lnTo>
                  <a:lnTo>
                    <a:pt x="2592" y="4308"/>
                  </a:lnTo>
                  <a:lnTo>
                    <a:pt x="2572" y="4315"/>
                  </a:lnTo>
                  <a:lnTo>
                    <a:pt x="2551" y="4317"/>
                  </a:lnTo>
                  <a:lnTo>
                    <a:pt x="2531" y="4315"/>
                  </a:lnTo>
                  <a:lnTo>
                    <a:pt x="2510" y="4308"/>
                  </a:lnTo>
                  <a:lnTo>
                    <a:pt x="2493" y="4297"/>
                  </a:lnTo>
                  <a:lnTo>
                    <a:pt x="2480" y="4281"/>
                  </a:lnTo>
                  <a:lnTo>
                    <a:pt x="17" y="925"/>
                  </a:lnTo>
                  <a:lnTo>
                    <a:pt x="7" y="903"/>
                  </a:lnTo>
                  <a:lnTo>
                    <a:pt x="0" y="878"/>
                  </a:lnTo>
                  <a:lnTo>
                    <a:pt x="2" y="854"/>
                  </a:lnTo>
                  <a:lnTo>
                    <a:pt x="11" y="830"/>
                  </a:lnTo>
                  <a:lnTo>
                    <a:pt x="25" y="810"/>
                  </a:lnTo>
                  <a:lnTo>
                    <a:pt x="45" y="795"/>
                  </a:lnTo>
                  <a:lnTo>
                    <a:pt x="1388" y="12"/>
                  </a:lnTo>
                  <a:lnTo>
                    <a:pt x="1409" y="3"/>
                  </a:lnTo>
                  <a:lnTo>
                    <a:pt x="1433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517">
              <a:extLst>
                <a:ext uri="{FF2B5EF4-FFF2-40B4-BE49-F238E27FC236}">
                  <a16:creationId xmlns:a16="http://schemas.microsoft.com/office/drawing/2014/main" id="{5173BF9E-DDE0-21D4-FDD4-F64B061C8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767" y="3316551"/>
              <a:ext cx="134516" cy="413090"/>
            </a:xfrm>
            <a:custGeom>
              <a:avLst/>
              <a:gdLst>
                <a:gd name="T0" fmla="*/ 88 w 1297"/>
                <a:gd name="T1" fmla="*/ 0 h 3983"/>
                <a:gd name="T2" fmla="*/ 111 w 1297"/>
                <a:gd name="T3" fmla="*/ 4 h 3983"/>
                <a:gd name="T4" fmla="*/ 133 w 1297"/>
                <a:gd name="T5" fmla="*/ 11 h 3983"/>
                <a:gd name="T6" fmla="*/ 151 w 1297"/>
                <a:gd name="T7" fmla="*/ 25 h 3983"/>
                <a:gd name="T8" fmla="*/ 165 w 1297"/>
                <a:gd name="T9" fmla="*/ 42 h 3983"/>
                <a:gd name="T10" fmla="*/ 176 w 1297"/>
                <a:gd name="T11" fmla="*/ 65 h 3983"/>
                <a:gd name="T12" fmla="*/ 1294 w 1297"/>
                <a:gd name="T13" fmla="*/ 3869 h 3983"/>
                <a:gd name="T14" fmla="*/ 1297 w 1297"/>
                <a:gd name="T15" fmla="*/ 3892 h 3983"/>
                <a:gd name="T16" fmla="*/ 1296 w 1297"/>
                <a:gd name="T17" fmla="*/ 3915 h 3983"/>
                <a:gd name="T18" fmla="*/ 1287 w 1297"/>
                <a:gd name="T19" fmla="*/ 3937 h 3983"/>
                <a:gd name="T20" fmla="*/ 1274 w 1297"/>
                <a:gd name="T21" fmla="*/ 3956 h 3983"/>
                <a:gd name="T22" fmla="*/ 1256 w 1297"/>
                <a:gd name="T23" fmla="*/ 3969 h 3983"/>
                <a:gd name="T24" fmla="*/ 1234 w 1297"/>
                <a:gd name="T25" fmla="*/ 3979 h 3983"/>
                <a:gd name="T26" fmla="*/ 1208 w 1297"/>
                <a:gd name="T27" fmla="*/ 3983 h 3983"/>
                <a:gd name="T28" fmla="*/ 1186 w 1297"/>
                <a:gd name="T29" fmla="*/ 3980 h 3983"/>
                <a:gd name="T30" fmla="*/ 1164 w 1297"/>
                <a:gd name="T31" fmla="*/ 3971 h 3983"/>
                <a:gd name="T32" fmla="*/ 1147 w 1297"/>
                <a:gd name="T33" fmla="*/ 3959 h 3983"/>
                <a:gd name="T34" fmla="*/ 1132 w 1297"/>
                <a:gd name="T35" fmla="*/ 3940 h 3983"/>
                <a:gd name="T36" fmla="*/ 1123 w 1297"/>
                <a:gd name="T37" fmla="*/ 3918 h 3983"/>
                <a:gd name="T38" fmla="*/ 4 w 1297"/>
                <a:gd name="T39" fmla="*/ 115 h 3983"/>
                <a:gd name="T40" fmla="*/ 0 w 1297"/>
                <a:gd name="T41" fmla="*/ 92 h 3983"/>
                <a:gd name="T42" fmla="*/ 3 w 1297"/>
                <a:gd name="T43" fmla="*/ 68 h 3983"/>
                <a:gd name="T44" fmla="*/ 11 w 1297"/>
                <a:gd name="T45" fmla="*/ 47 h 3983"/>
                <a:gd name="T46" fmla="*/ 25 w 1297"/>
                <a:gd name="T47" fmla="*/ 28 h 3983"/>
                <a:gd name="T48" fmla="*/ 43 w 1297"/>
                <a:gd name="T49" fmla="*/ 14 h 3983"/>
                <a:gd name="T50" fmla="*/ 65 w 1297"/>
                <a:gd name="T51" fmla="*/ 4 h 3983"/>
                <a:gd name="T52" fmla="*/ 88 w 1297"/>
                <a:gd name="T53" fmla="*/ 0 h 3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7" h="3983">
                  <a:moveTo>
                    <a:pt x="88" y="0"/>
                  </a:moveTo>
                  <a:lnTo>
                    <a:pt x="111" y="4"/>
                  </a:lnTo>
                  <a:lnTo>
                    <a:pt x="133" y="11"/>
                  </a:lnTo>
                  <a:lnTo>
                    <a:pt x="151" y="25"/>
                  </a:lnTo>
                  <a:lnTo>
                    <a:pt x="165" y="42"/>
                  </a:lnTo>
                  <a:lnTo>
                    <a:pt x="176" y="65"/>
                  </a:lnTo>
                  <a:lnTo>
                    <a:pt x="1294" y="3869"/>
                  </a:lnTo>
                  <a:lnTo>
                    <a:pt x="1297" y="3892"/>
                  </a:lnTo>
                  <a:lnTo>
                    <a:pt x="1296" y="3915"/>
                  </a:lnTo>
                  <a:lnTo>
                    <a:pt x="1287" y="3937"/>
                  </a:lnTo>
                  <a:lnTo>
                    <a:pt x="1274" y="3956"/>
                  </a:lnTo>
                  <a:lnTo>
                    <a:pt x="1256" y="3969"/>
                  </a:lnTo>
                  <a:lnTo>
                    <a:pt x="1234" y="3979"/>
                  </a:lnTo>
                  <a:lnTo>
                    <a:pt x="1208" y="3983"/>
                  </a:lnTo>
                  <a:lnTo>
                    <a:pt x="1186" y="3980"/>
                  </a:lnTo>
                  <a:lnTo>
                    <a:pt x="1164" y="3971"/>
                  </a:lnTo>
                  <a:lnTo>
                    <a:pt x="1147" y="3959"/>
                  </a:lnTo>
                  <a:lnTo>
                    <a:pt x="1132" y="3940"/>
                  </a:lnTo>
                  <a:lnTo>
                    <a:pt x="1123" y="3918"/>
                  </a:lnTo>
                  <a:lnTo>
                    <a:pt x="4" y="115"/>
                  </a:lnTo>
                  <a:lnTo>
                    <a:pt x="0" y="92"/>
                  </a:lnTo>
                  <a:lnTo>
                    <a:pt x="3" y="68"/>
                  </a:lnTo>
                  <a:lnTo>
                    <a:pt x="11" y="47"/>
                  </a:lnTo>
                  <a:lnTo>
                    <a:pt x="25" y="28"/>
                  </a:lnTo>
                  <a:lnTo>
                    <a:pt x="43" y="14"/>
                  </a:lnTo>
                  <a:lnTo>
                    <a:pt x="65" y="4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518">
              <a:extLst>
                <a:ext uri="{FF2B5EF4-FFF2-40B4-BE49-F238E27FC236}">
                  <a16:creationId xmlns:a16="http://schemas.microsoft.com/office/drawing/2014/main" id="{8BF0B8DA-9D67-04AF-B708-674D1FF7D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926" y="3316551"/>
              <a:ext cx="134516" cy="413090"/>
            </a:xfrm>
            <a:custGeom>
              <a:avLst/>
              <a:gdLst>
                <a:gd name="T0" fmla="*/ 1209 w 1297"/>
                <a:gd name="T1" fmla="*/ 0 h 3983"/>
                <a:gd name="T2" fmla="*/ 1232 w 1297"/>
                <a:gd name="T3" fmla="*/ 4 h 3983"/>
                <a:gd name="T4" fmla="*/ 1255 w 1297"/>
                <a:gd name="T5" fmla="*/ 14 h 3983"/>
                <a:gd name="T6" fmla="*/ 1272 w 1297"/>
                <a:gd name="T7" fmla="*/ 28 h 3983"/>
                <a:gd name="T8" fmla="*/ 1286 w 1297"/>
                <a:gd name="T9" fmla="*/ 47 h 3983"/>
                <a:gd name="T10" fmla="*/ 1294 w 1297"/>
                <a:gd name="T11" fmla="*/ 68 h 3983"/>
                <a:gd name="T12" fmla="*/ 1297 w 1297"/>
                <a:gd name="T13" fmla="*/ 92 h 3983"/>
                <a:gd name="T14" fmla="*/ 1294 w 1297"/>
                <a:gd name="T15" fmla="*/ 115 h 3983"/>
                <a:gd name="T16" fmla="*/ 174 w 1297"/>
                <a:gd name="T17" fmla="*/ 3918 h 3983"/>
                <a:gd name="T18" fmla="*/ 165 w 1297"/>
                <a:gd name="T19" fmla="*/ 3940 h 3983"/>
                <a:gd name="T20" fmla="*/ 151 w 1297"/>
                <a:gd name="T21" fmla="*/ 3959 h 3983"/>
                <a:gd name="T22" fmla="*/ 133 w 1297"/>
                <a:gd name="T23" fmla="*/ 3971 h 3983"/>
                <a:gd name="T24" fmla="*/ 111 w 1297"/>
                <a:gd name="T25" fmla="*/ 3980 h 3983"/>
                <a:gd name="T26" fmla="*/ 88 w 1297"/>
                <a:gd name="T27" fmla="*/ 3983 h 3983"/>
                <a:gd name="T28" fmla="*/ 63 w 1297"/>
                <a:gd name="T29" fmla="*/ 3979 h 3983"/>
                <a:gd name="T30" fmla="*/ 41 w 1297"/>
                <a:gd name="T31" fmla="*/ 3969 h 3983"/>
                <a:gd name="T32" fmla="*/ 23 w 1297"/>
                <a:gd name="T33" fmla="*/ 3956 h 3983"/>
                <a:gd name="T34" fmla="*/ 10 w 1297"/>
                <a:gd name="T35" fmla="*/ 3937 h 3983"/>
                <a:gd name="T36" fmla="*/ 1 w 1297"/>
                <a:gd name="T37" fmla="*/ 3915 h 3983"/>
                <a:gd name="T38" fmla="*/ 0 w 1297"/>
                <a:gd name="T39" fmla="*/ 3892 h 3983"/>
                <a:gd name="T40" fmla="*/ 3 w 1297"/>
                <a:gd name="T41" fmla="*/ 3869 h 3983"/>
                <a:gd name="T42" fmla="*/ 1122 w 1297"/>
                <a:gd name="T43" fmla="*/ 65 h 3983"/>
                <a:gd name="T44" fmla="*/ 1132 w 1297"/>
                <a:gd name="T45" fmla="*/ 42 h 3983"/>
                <a:gd name="T46" fmla="*/ 1146 w 1297"/>
                <a:gd name="T47" fmla="*/ 25 h 3983"/>
                <a:gd name="T48" fmla="*/ 1164 w 1297"/>
                <a:gd name="T49" fmla="*/ 11 h 3983"/>
                <a:gd name="T50" fmla="*/ 1186 w 1297"/>
                <a:gd name="T51" fmla="*/ 4 h 3983"/>
                <a:gd name="T52" fmla="*/ 1209 w 1297"/>
                <a:gd name="T53" fmla="*/ 0 h 3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7" h="3983">
                  <a:moveTo>
                    <a:pt x="1209" y="0"/>
                  </a:moveTo>
                  <a:lnTo>
                    <a:pt x="1232" y="4"/>
                  </a:lnTo>
                  <a:lnTo>
                    <a:pt x="1255" y="14"/>
                  </a:lnTo>
                  <a:lnTo>
                    <a:pt x="1272" y="28"/>
                  </a:lnTo>
                  <a:lnTo>
                    <a:pt x="1286" y="47"/>
                  </a:lnTo>
                  <a:lnTo>
                    <a:pt x="1294" y="68"/>
                  </a:lnTo>
                  <a:lnTo>
                    <a:pt x="1297" y="92"/>
                  </a:lnTo>
                  <a:lnTo>
                    <a:pt x="1294" y="115"/>
                  </a:lnTo>
                  <a:lnTo>
                    <a:pt x="174" y="3918"/>
                  </a:lnTo>
                  <a:lnTo>
                    <a:pt x="165" y="3940"/>
                  </a:lnTo>
                  <a:lnTo>
                    <a:pt x="151" y="3959"/>
                  </a:lnTo>
                  <a:lnTo>
                    <a:pt x="133" y="3971"/>
                  </a:lnTo>
                  <a:lnTo>
                    <a:pt x="111" y="3980"/>
                  </a:lnTo>
                  <a:lnTo>
                    <a:pt x="88" y="3983"/>
                  </a:lnTo>
                  <a:lnTo>
                    <a:pt x="63" y="3979"/>
                  </a:lnTo>
                  <a:lnTo>
                    <a:pt x="41" y="3969"/>
                  </a:lnTo>
                  <a:lnTo>
                    <a:pt x="23" y="3956"/>
                  </a:lnTo>
                  <a:lnTo>
                    <a:pt x="10" y="3937"/>
                  </a:lnTo>
                  <a:lnTo>
                    <a:pt x="1" y="3915"/>
                  </a:lnTo>
                  <a:lnTo>
                    <a:pt x="0" y="3892"/>
                  </a:lnTo>
                  <a:lnTo>
                    <a:pt x="3" y="3869"/>
                  </a:lnTo>
                  <a:lnTo>
                    <a:pt x="1122" y="65"/>
                  </a:lnTo>
                  <a:lnTo>
                    <a:pt x="1132" y="42"/>
                  </a:lnTo>
                  <a:lnTo>
                    <a:pt x="1146" y="25"/>
                  </a:lnTo>
                  <a:lnTo>
                    <a:pt x="1164" y="11"/>
                  </a:lnTo>
                  <a:lnTo>
                    <a:pt x="1186" y="4"/>
                  </a:lnTo>
                  <a:lnTo>
                    <a:pt x="1209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519">
              <a:extLst>
                <a:ext uri="{FF2B5EF4-FFF2-40B4-BE49-F238E27FC236}">
                  <a16:creationId xmlns:a16="http://schemas.microsoft.com/office/drawing/2014/main" id="{9CE79D91-5FBC-6A9F-EBBB-A266AEDB7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08" y="3397862"/>
              <a:ext cx="501246" cy="18461"/>
            </a:xfrm>
            <a:custGeom>
              <a:avLst/>
              <a:gdLst>
                <a:gd name="T0" fmla="*/ 90 w 4833"/>
                <a:gd name="T1" fmla="*/ 0 h 178"/>
                <a:gd name="T2" fmla="*/ 4743 w 4833"/>
                <a:gd name="T3" fmla="*/ 0 h 178"/>
                <a:gd name="T4" fmla="*/ 4773 w 4833"/>
                <a:gd name="T5" fmla="*/ 3 h 178"/>
                <a:gd name="T6" fmla="*/ 4796 w 4833"/>
                <a:gd name="T7" fmla="*/ 17 h 178"/>
                <a:gd name="T8" fmla="*/ 4816 w 4833"/>
                <a:gd name="T9" fmla="*/ 36 h 178"/>
                <a:gd name="T10" fmla="*/ 4828 w 4833"/>
                <a:gd name="T11" fmla="*/ 61 h 178"/>
                <a:gd name="T12" fmla="*/ 4833 w 4833"/>
                <a:gd name="T13" fmla="*/ 88 h 178"/>
                <a:gd name="T14" fmla="*/ 4828 w 4833"/>
                <a:gd name="T15" fmla="*/ 118 h 178"/>
                <a:gd name="T16" fmla="*/ 4816 w 4833"/>
                <a:gd name="T17" fmla="*/ 143 h 178"/>
                <a:gd name="T18" fmla="*/ 4796 w 4833"/>
                <a:gd name="T19" fmla="*/ 161 h 178"/>
                <a:gd name="T20" fmla="*/ 4773 w 4833"/>
                <a:gd name="T21" fmla="*/ 173 h 178"/>
                <a:gd name="T22" fmla="*/ 4743 w 4833"/>
                <a:gd name="T23" fmla="*/ 178 h 178"/>
                <a:gd name="T24" fmla="*/ 90 w 4833"/>
                <a:gd name="T25" fmla="*/ 178 h 178"/>
                <a:gd name="T26" fmla="*/ 60 w 4833"/>
                <a:gd name="T27" fmla="*/ 173 h 178"/>
                <a:gd name="T28" fmla="*/ 36 w 4833"/>
                <a:gd name="T29" fmla="*/ 161 h 178"/>
                <a:gd name="T30" fmla="*/ 17 w 4833"/>
                <a:gd name="T31" fmla="*/ 143 h 178"/>
                <a:gd name="T32" fmla="*/ 5 w 4833"/>
                <a:gd name="T33" fmla="*/ 118 h 178"/>
                <a:gd name="T34" fmla="*/ 0 w 4833"/>
                <a:gd name="T35" fmla="*/ 88 h 178"/>
                <a:gd name="T36" fmla="*/ 5 w 4833"/>
                <a:gd name="T37" fmla="*/ 61 h 178"/>
                <a:gd name="T38" fmla="*/ 17 w 4833"/>
                <a:gd name="T39" fmla="*/ 36 h 178"/>
                <a:gd name="T40" fmla="*/ 36 w 4833"/>
                <a:gd name="T41" fmla="*/ 17 h 178"/>
                <a:gd name="T42" fmla="*/ 60 w 4833"/>
                <a:gd name="T43" fmla="*/ 3 h 178"/>
                <a:gd name="T44" fmla="*/ 90 w 4833"/>
                <a:gd name="T4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33" h="178">
                  <a:moveTo>
                    <a:pt x="90" y="0"/>
                  </a:moveTo>
                  <a:lnTo>
                    <a:pt x="4743" y="0"/>
                  </a:lnTo>
                  <a:lnTo>
                    <a:pt x="4773" y="3"/>
                  </a:lnTo>
                  <a:lnTo>
                    <a:pt x="4796" y="17"/>
                  </a:lnTo>
                  <a:lnTo>
                    <a:pt x="4816" y="36"/>
                  </a:lnTo>
                  <a:lnTo>
                    <a:pt x="4828" y="61"/>
                  </a:lnTo>
                  <a:lnTo>
                    <a:pt x="4833" y="88"/>
                  </a:lnTo>
                  <a:lnTo>
                    <a:pt x="4828" y="118"/>
                  </a:lnTo>
                  <a:lnTo>
                    <a:pt x="4816" y="143"/>
                  </a:lnTo>
                  <a:lnTo>
                    <a:pt x="4796" y="161"/>
                  </a:lnTo>
                  <a:lnTo>
                    <a:pt x="4773" y="173"/>
                  </a:lnTo>
                  <a:lnTo>
                    <a:pt x="4743" y="178"/>
                  </a:lnTo>
                  <a:lnTo>
                    <a:pt x="90" y="178"/>
                  </a:lnTo>
                  <a:lnTo>
                    <a:pt x="60" y="173"/>
                  </a:lnTo>
                  <a:lnTo>
                    <a:pt x="36" y="161"/>
                  </a:lnTo>
                  <a:lnTo>
                    <a:pt x="17" y="143"/>
                  </a:lnTo>
                  <a:lnTo>
                    <a:pt x="5" y="118"/>
                  </a:lnTo>
                  <a:lnTo>
                    <a:pt x="0" y="88"/>
                  </a:lnTo>
                  <a:lnTo>
                    <a:pt x="5" y="61"/>
                  </a:lnTo>
                  <a:lnTo>
                    <a:pt x="17" y="36"/>
                  </a:lnTo>
                  <a:lnTo>
                    <a:pt x="36" y="17"/>
                  </a:lnTo>
                  <a:lnTo>
                    <a:pt x="60" y="3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1187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3">
      <a:dk1>
        <a:srgbClr val="1F2D67"/>
      </a:dk1>
      <a:lt1>
        <a:sysClr val="window" lastClr="FFFFFF"/>
      </a:lt1>
      <a:dk2>
        <a:srgbClr val="151D2B"/>
      </a:dk2>
      <a:lt2>
        <a:srgbClr val="E7E6E6"/>
      </a:lt2>
      <a:accent1>
        <a:srgbClr val="E24B29"/>
      </a:accent1>
      <a:accent2>
        <a:srgbClr val="B04534"/>
      </a:accent2>
      <a:accent3>
        <a:srgbClr val="51303F"/>
      </a:accent3>
      <a:accent4>
        <a:srgbClr val="26377D"/>
      </a:accent4>
      <a:accent5>
        <a:srgbClr val="7D3A39"/>
      </a:accent5>
      <a:accent6>
        <a:srgbClr val="394F75"/>
      </a:accent6>
      <a:hlink>
        <a:srgbClr val="1F2D67"/>
      </a:hlink>
      <a:folHlink>
        <a:srgbClr val="E24B2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nsition sous-part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853</Words>
  <Application>Microsoft Office PowerPoint</Application>
  <PresentationFormat>Widescreen</PresentationFormat>
  <Paragraphs>164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Calibri Light</vt:lpstr>
      <vt:lpstr>Comfortaa</vt:lpstr>
      <vt:lpstr>Corbel</vt:lpstr>
      <vt:lpstr>Courier New</vt:lpstr>
      <vt:lpstr>Lato Light</vt:lpstr>
      <vt:lpstr>Moderat</vt:lpstr>
      <vt:lpstr>Moderat Condensed</vt:lpstr>
      <vt:lpstr>Moderat Condensed Black Italic</vt:lpstr>
      <vt:lpstr>Moderat Condensed Medium Italic</vt:lpstr>
      <vt:lpstr>Roboto</vt:lpstr>
      <vt:lpstr>Wingdings</vt:lpstr>
      <vt:lpstr>Thème Office</vt:lpstr>
      <vt:lpstr>Transition sous-partie</vt:lpstr>
      <vt:lpstr>HEXANA : a sodium advanced modular reactor for sustainable industrial decarbonization</vt:lpstr>
      <vt:lpstr>No climate solution without industry decarbonization</vt:lpstr>
      <vt:lpstr>Why does the Gen-IV Sodium Fast Reactor technology is a good candidate among other Gen-III SMR ?</vt:lpstr>
      <vt:lpstr>Why does the Gen-IV Sodium Fast Reactor technology is a good candidate among other Gen-IV systems ?</vt:lpstr>
      <vt:lpstr>HEXANA : An innovative architecture for modular and flexible energy production </vt:lpstr>
      <vt:lpstr>BOP Architecture</vt:lpstr>
      <vt:lpstr>Use cases modelisation</vt:lpstr>
      <vt:lpstr>Theoretical case : small direct heat demand</vt:lpstr>
      <vt:lpstr>Interest of the HEXANA storage system</vt:lpstr>
      <vt:lpstr>Heat storage design and strategy</vt:lpstr>
      <vt:lpstr>Conclusion : Why is HEXANA a relevant solution to decarbonize industrial hubs? </vt:lpstr>
      <vt:lpstr>PowerPoint Presentation</vt:lpstr>
    </vt:vector>
  </TitlesOfParts>
  <Company>HEXANA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HEXANA</dc:creator>
  <dc:description>05/09/2024 : Création révision A finalisée</dc:description>
  <cp:lastModifiedBy>CONSTANTIN, Alina</cp:lastModifiedBy>
  <cp:revision>47</cp:revision>
  <dcterms:created xsi:type="dcterms:W3CDTF">2024-06-27T17:09:44Z</dcterms:created>
  <dcterms:modified xsi:type="dcterms:W3CDTF">2024-10-21T07:53:49Z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7b993a-7622-4ca9-b18f-a1c017beb90f_Enabled">
    <vt:lpwstr>true</vt:lpwstr>
  </property>
  <property fmtid="{D5CDD505-2E9C-101B-9397-08002B2CF9AE}" pid="3" name="MSIP_Label_d77b993a-7622-4ca9-b18f-a1c017beb90f_SetDate">
    <vt:lpwstr>2024-06-27T18:12:40Z</vt:lpwstr>
  </property>
  <property fmtid="{D5CDD505-2E9C-101B-9397-08002B2CF9AE}" pid="4" name="MSIP_Label_d77b993a-7622-4ca9-b18f-a1c017beb90f_Method">
    <vt:lpwstr>Standard</vt:lpwstr>
  </property>
  <property fmtid="{D5CDD505-2E9C-101B-9397-08002B2CF9AE}" pid="5" name="MSIP_Label_d77b993a-7622-4ca9-b18f-a1c017beb90f_Name">
    <vt:lpwstr>C1-No marking</vt:lpwstr>
  </property>
  <property fmtid="{D5CDD505-2E9C-101B-9397-08002B2CF9AE}" pid="6" name="MSIP_Label_d77b993a-7622-4ca9-b18f-a1c017beb90f_SiteId">
    <vt:lpwstr>152f9b3b-87f6-4551-b359-dc2527d190be</vt:lpwstr>
  </property>
  <property fmtid="{D5CDD505-2E9C-101B-9397-08002B2CF9AE}" pid="7" name="MSIP_Label_d77b993a-7622-4ca9-b18f-a1c017beb90f_ActionId">
    <vt:lpwstr>f2efc3c3-3e8b-4d00-a84a-12ecbbe01006</vt:lpwstr>
  </property>
  <property fmtid="{D5CDD505-2E9C-101B-9397-08002B2CF9AE}" pid="8" name="MSIP_Label_d77b993a-7622-4ca9-b18f-a1c017beb90f_ContentBits">
    <vt:lpwstr>0</vt:lpwstr>
  </property>
</Properties>
</file>