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sldIdLst>
    <p:sldId id="256" r:id="rId7"/>
    <p:sldId id="257" r:id="rId8"/>
    <p:sldId id="258" r:id="rId9"/>
    <p:sldId id="259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1E60A-E91D-4133-BB2C-661244190895}" v="3" dt="2024-07-15T11:49:10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jp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jp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SMR Deployment: First-of-a-Kind (FOAK) Risks &amp; Risk Mitigation Strategies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1E5A99-86B7-4696-9D98-C28D48D14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  <a:p>
            <a:r>
              <a:rPr lang="en-GB" dirty="0"/>
              <a:t>October 22, 2024</a:t>
            </a:r>
          </a:p>
          <a:p>
            <a:endParaRPr lang="en-GB" dirty="0"/>
          </a:p>
          <a:p>
            <a:r>
              <a:rPr lang="en-GB" dirty="0"/>
              <a:t>Irfan Ali</a:t>
            </a:r>
          </a:p>
          <a:p>
            <a:r>
              <a:rPr lang="en-GB" dirty="0"/>
              <a:t>ARC Clean Technology, Inc. (ARC)</a:t>
            </a:r>
          </a:p>
        </p:txBody>
      </p:sp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276112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 Clean Technology (ARC): </a:t>
            </a:r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&amp; Background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2">
            <a:extLst>
              <a:ext uri="{FF2B5EF4-FFF2-40B4-BE49-F238E27FC236}">
                <a16:creationId xmlns:a16="http://schemas.microsoft.com/office/drawing/2014/main" id="{FA79EAD4-5566-272B-8F16-6A9DAB786B52}"/>
              </a:ext>
            </a:extLst>
          </p:cNvPr>
          <p:cNvGrpSpPr/>
          <p:nvPr/>
        </p:nvGrpSpPr>
        <p:grpSpPr>
          <a:xfrm>
            <a:off x="2776727" y="1868783"/>
            <a:ext cx="3129280" cy="1335405"/>
            <a:chOff x="2776727" y="1277111"/>
            <a:chExt cx="3129280" cy="1335405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6651642E-9EBE-1603-E312-F52584F3172E}"/>
                </a:ext>
              </a:extLst>
            </p:cNvPr>
            <p:cNvSpPr/>
            <p:nvPr/>
          </p:nvSpPr>
          <p:spPr>
            <a:xfrm>
              <a:off x="2776727" y="1277111"/>
              <a:ext cx="3129280" cy="1229995"/>
            </a:xfrm>
            <a:custGeom>
              <a:avLst/>
              <a:gdLst/>
              <a:ahLst/>
              <a:cxnLst/>
              <a:rect l="l" t="t" r="r" b="b"/>
              <a:pathLst>
                <a:path w="3129279" h="1229995">
                  <a:moveTo>
                    <a:pt x="3129026" y="0"/>
                  </a:moveTo>
                  <a:lnTo>
                    <a:pt x="0" y="0"/>
                  </a:lnTo>
                  <a:lnTo>
                    <a:pt x="0" y="1229740"/>
                  </a:lnTo>
                  <a:lnTo>
                    <a:pt x="3129026" y="1229740"/>
                  </a:lnTo>
                  <a:lnTo>
                    <a:pt x="312902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C5F63143-A734-6E85-C2D8-A073147D60E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5036" y="1702307"/>
              <a:ext cx="1476755" cy="362711"/>
            </a:xfrm>
            <a:prstGeom prst="rect">
              <a:avLst/>
            </a:prstGeom>
          </p:spPr>
        </p:pic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11E7A5D5-C0E6-4163-0746-7981E9C3AFD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195" y="1880616"/>
              <a:ext cx="1301495" cy="731519"/>
            </a:xfrm>
            <a:prstGeom prst="rect">
              <a:avLst/>
            </a:prstGeom>
          </p:spPr>
        </p:pic>
      </p:grpSp>
      <p:grpSp>
        <p:nvGrpSpPr>
          <p:cNvPr id="8" name="object 6">
            <a:extLst>
              <a:ext uri="{FF2B5EF4-FFF2-40B4-BE49-F238E27FC236}">
                <a16:creationId xmlns:a16="http://schemas.microsoft.com/office/drawing/2014/main" id="{E963ABDD-5E33-C7DA-06B2-EFB76A702BF3}"/>
              </a:ext>
            </a:extLst>
          </p:cNvPr>
          <p:cNvGrpSpPr/>
          <p:nvPr/>
        </p:nvGrpSpPr>
        <p:grpSpPr>
          <a:xfrm>
            <a:off x="2776727" y="3295248"/>
            <a:ext cx="3129280" cy="1231900"/>
            <a:chOff x="2776727" y="2703576"/>
            <a:chExt cx="3129280" cy="1231900"/>
          </a:xfrm>
        </p:grpSpPr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62CA1725-E153-CAF1-6986-21BF076450A3}"/>
                </a:ext>
              </a:extLst>
            </p:cNvPr>
            <p:cNvSpPr/>
            <p:nvPr/>
          </p:nvSpPr>
          <p:spPr>
            <a:xfrm>
              <a:off x="2776727" y="2703576"/>
              <a:ext cx="3129280" cy="1231900"/>
            </a:xfrm>
            <a:custGeom>
              <a:avLst/>
              <a:gdLst/>
              <a:ahLst/>
              <a:cxnLst/>
              <a:rect l="l" t="t" r="r" b="b"/>
              <a:pathLst>
                <a:path w="3129279" h="1231900">
                  <a:moveTo>
                    <a:pt x="3129026" y="0"/>
                  </a:moveTo>
                  <a:lnTo>
                    <a:pt x="0" y="0"/>
                  </a:lnTo>
                  <a:lnTo>
                    <a:pt x="0" y="1231646"/>
                  </a:lnTo>
                  <a:lnTo>
                    <a:pt x="3129026" y="1231646"/>
                  </a:lnTo>
                  <a:lnTo>
                    <a:pt x="312902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EC4A0D29-8939-5747-127D-E3E7637F331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1708" y="3098292"/>
              <a:ext cx="1182623" cy="664463"/>
            </a:xfrm>
            <a:prstGeom prst="rect">
              <a:avLst/>
            </a:prstGeom>
          </p:spPr>
        </p:pic>
      </p:grpSp>
      <p:grpSp>
        <p:nvGrpSpPr>
          <p:cNvPr id="11" name="object 9">
            <a:extLst>
              <a:ext uri="{FF2B5EF4-FFF2-40B4-BE49-F238E27FC236}">
                <a16:creationId xmlns:a16="http://schemas.microsoft.com/office/drawing/2014/main" id="{F8DE7DE9-455E-5FE8-8F52-1CDA59135919}"/>
              </a:ext>
            </a:extLst>
          </p:cNvPr>
          <p:cNvGrpSpPr/>
          <p:nvPr/>
        </p:nvGrpSpPr>
        <p:grpSpPr>
          <a:xfrm>
            <a:off x="2776727" y="4723236"/>
            <a:ext cx="3129280" cy="1229995"/>
            <a:chOff x="2776727" y="4131564"/>
            <a:chExt cx="3129280" cy="1229995"/>
          </a:xfrm>
        </p:grpSpPr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CA170D5A-332C-614E-26E7-9948EC216186}"/>
                </a:ext>
              </a:extLst>
            </p:cNvPr>
            <p:cNvSpPr/>
            <p:nvPr/>
          </p:nvSpPr>
          <p:spPr>
            <a:xfrm>
              <a:off x="2776727" y="4131564"/>
              <a:ext cx="3129280" cy="1229995"/>
            </a:xfrm>
            <a:custGeom>
              <a:avLst/>
              <a:gdLst/>
              <a:ahLst/>
              <a:cxnLst/>
              <a:rect l="l" t="t" r="r" b="b"/>
              <a:pathLst>
                <a:path w="3129279" h="1229995">
                  <a:moveTo>
                    <a:pt x="3129026" y="0"/>
                  </a:moveTo>
                  <a:lnTo>
                    <a:pt x="0" y="0"/>
                  </a:lnTo>
                  <a:lnTo>
                    <a:pt x="0" y="1229741"/>
                  </a:lnTo>
                  <a:lnTo>
                    <a:pt x="3129026" y="1229741"/>
                  </a:lnTo>
                  <a:lnTo>
                    <a:pt x="312902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id="{A6D84446-9E84-76B4-FD58-43E8AB80209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1252" y="4643628"/>
              <a:ext cx="839711" cy="422147"/>
            </a:xfrm>
            <a:prstGeom prst="rect">
              <a:avLst/>
            </a:prstGeom>
          </p:spPr>
        </p:pic>
      </p:grpSp>
      <p:grpSp>
        <p:nvGrpSpPr>
          <p:cNvPr id="14" name="object 13">
            <a:extLst>
              <a:ext uri="{FF2B5EF4-FFF2-40B4-BE49-F238E27FC236}">
                <a16:creationId xmlns:a16="http://schemas.microsoft.com/office/drawing/2014/main" id="{9CC6E6E0-6B67-7416-6B56-DEE015A96DF2}"/>
              </a:ext>
            </a:extLst>
          </p:cNvPr>
          <p:cNvGrpSpPr/>
          <p:nvPr/>
        </p:nvGrpSpPr>
        <p:grpSpPr>
          <a:xfrm>
            <a:off x="1391411" y="2153772"/>
            <a:ext cx="228600" cy="858519"/>
            <a:chOff x="1391411" y="1562100"/>
            <a:chExt cx="228600" cy="858519"/>
          </a:xfrm>
        </p:grpSpPr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F007689F-BA98-E68F-01F7-6984C64134FE}"/>
                </a:ext>
              </a:extLst>
            </p:cNvPr>
            <p:cNvSpPr/>
            <p:nvPr/>
          </p:nvSpPr>
          <p:spPr>
            <a:xfrm>
              <a:off x="1505711" y="1562100"/>
              <a:ext cx="0" cy="668020"/>
            </a:xfrm>
            <a:custGeom>
              <a:avLst/>
              <a:gdLst/>
              <a:ahLst/>
              <a:cxnLst/>
              <a:rect l="l" t="t" r="r" b="b"/>
              <a:pathLst>
                <a:path h="668019">
                  <a:moveTo>
                    <a:pt x="0" y="0"/>
                  </a:moveTo>
                  <a:lnTo>
                    <a:pt x="0" y="667423"/>
                  </a:lnTo>
                </a:path>
              </a:pathLst>
            </a:custGeom>
            <a:ln w="76200">
              <a:solidFill>
                <a:srgbClr val="0069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81845BF2-725C-1DAA-37B8-9A1335FEFB54}"/>
                </a:ext>
              </a:extLst>
            </p:cNvPr>
            <p:cNvSpPr/>
            <p:nvPr/>
          </p:nvSpPr>
          <p:spPr>
            <a:xfrm>
              <a:off x="1391411" y="2191510"/>
              <a:ext cx="228600" cy="229235"/>
            </a:xfrm>
            <a:custGeom>
              <a:avLst/>
              <a:gdLst/>
              <a:ahLst/>
              <a:cxnLst/>
              <a:rect l="l" t="t" r="r" b="b"/>
              <a:pathLst>
                <a:path w="228600" h="229235">
                  <a:moveTo>
                    <a:pt x="228600" y="12"/>
                  </a:moveTo>
                  <a:lnTo>
                    <a:pt x="0" y="0"/>
                  </a:lnTo>
                  <a:lnTo>
                    <a:pt x="114287" y="228739"/>
                  </a:lnTo>
                  <a:lnTo>
                    <a:pt x="228600" y="12"/>
                  </a:lnTo>
                  <a:close/>
                </a:path>
              </a:pathLst>
            </a:custGeom>
            <a:solidFill>
              <a:srgbClr val="006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6">
            <a:extLst>
              <a:ext uri="{FF2B5EF4-FFF2-40B4-BE49-F238E27FC236}">
                <a16:creationId xmlns:a16="http://schemas.microsoft.com/office/drawing/2014/main" id="{6A312518-CB73-FBA2-DEAB-A561237817E6}"/>
              </a:ext>
            </a:extLst>
          </p:cNvPr>
          <p:cNvSpPr txBox="1"/>
          <p:nvPr/>
        </p:nvSpPr>
        <p:spPr>
          <a:xfrm>
            <a:off x="872871" y="1708383"/>
            <a:ext cx="1266825" cy="447675"/>
          </a:xfrm>
          <a:prstGeom prst="rect">
            <a:avLst/>
          </a:prstGeom>
          <a:solidFill>
            <a:srgbClr val="DFEDF0"/>
          </a:solidFill>
          <a:ln w="19050">
            <a:solidFill>
              <a:srgbClr val="00697A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399415">
              <a:lnSpc>
                <a:spcPct val="100000"/>
              </a:lnSpc>
              <a:spcBef>
                <a:spcPts val="434"/>
              </a:spcBef>
            </a:pPr>
            <a:r>
              <a:rPr sz="1800" b="1" spc="-20" dirty="0">
                <a:solidFill>
                  <a:srgbClr val="00697A"/>
                </a:solidFill>
                <a:latin typeface="Calibri"/>
                <a:cs typeface="Calibri"/>
              </a:rPr>
              <a:t>1963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E2C8EF83-F8B7-5A33-ADB8-72A3C58F9DBC}"/>
              </a:ext>
            </a:extLst>
          </p:cNvPr>
          <p:cNvSpPr txBox="1"/>
          <p:nvPr/>
        </p:nvSpPr>
        <p:spPr>
          <a:xfrm>
            <a:off x="872871" y="3012926"/>
            <a:ext cx="1266825" cy="447675"/>
          </a:xfrm>
          <a:prstGeom prst="rect">
            <a:avLst/>
          </a:prstGeom>
          <a:solidFill>
            <a:srgbClr val="DFEDF0"/>
          </a:solidFill>
          <a:ln w="19050">
            <a:solidFill>
              <a:srgbClr val="00697A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399415">
              <a:lnSpc>
                <a:spcPct val="100000"/>
              </a:lnSpc>
              <a:spcBef>
                <a:spcPts val="434"/>
              </a:spcBef>
            </a:pPr>
            <a:r>
              <a:rPr sz="1800" b="1" spc="-20" dirty="0">
                <a:solidFill>
                  <a:srgbClr val="00697A"/>
                </a:solidFill>
                <a:latin typeface="Calibri"/>
                <a:cs typeface="Calibri"/>
              </a:rPr>
              <a:t>1994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43B6681F-2819-5EE6-97A4-1BBA86790D4D}"/>
              </a:ext>
            </a:extLst>
          </p:cNvPr>
          <p:cNvSpPr txBox="1"/>
          <p:nvPr/>
        </p:nvSpPr>
        <p:spPr>
          <a:xfrm>
            <a:off x="872871" y="4317470"/>
            <a:ext cx="1266825" cy="447675"/>
          </a:xfrm>
          <a:prstGeom prst="rect">
            <a:avLst/>
          </a:prstGeom>
          <a:solidFill>
            <a:srgbClr val="DFEDF0"/>
          </a:solidFill>
          <a:ln w="19050">
            <a:solidFill>
              <a:srgbClr val="00697A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399415">
              <a:lnSpc>
                <a:spcPct val="100000"/>
              </a:lnSpc>
              <a:spcBef>
                <a:spcPts val="430"/>
              </a:spcBef>
            </a:pPr>
            <a:r>
              <a:rPr sz="1800" b="1" spc="-20" dirty="0">
                <a:solidFill>
                  <a:srgbClr val="00697A"/>
                </a:solidFill>
                <a:latin typeface="Calibri"/>
                <a:cs typeface="Calibri"/>
              </a:rPr>
              <a:t>2006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33E1FDD4-B397-84BC-4434-595938085AA9}"/>
              </a:ext>
            </a:extLst>
          </p:cNvPr>
          <p:cNvSpPr txBox="1"/>
          <p:nvPr/>
        </p:nvSpPr>
        <p:spPr>
          <a:xfrm>
            <a:off x="872871" y="5622014"/>
            <a:ext cx="1266825" cy="447675"/>
          </a:xfrm>
          <a:prstGeom prst="rect">
            <a:avLst/>
          </a:prstGeom>
          <a:solidFill>
            <a:srgbClr val="DFEDF0"/>
          </a:solidFill>
          <a:ln w="19050">
            <a:solidFill>
              <a:srgbClr val="00697A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341630">
              <a:lnSpc>
                <a:spcPct val="100000"/>
              </a:lnSpc>
              <a:spcBef>
                <a:spcPts val="430"/>
              </a:spcBef>
            </a:pPr>
            <a:r>
              <a:rPr sz="1800" b="1" spc="-10" dirty="0">
                <a:solidFill>
                  <a:srgbClr val="00697A"/>
                </a:solidFill>
                <a:latin typeface="Calibri"/>
                <a:cs typeface="Calibri"/>
              </a:rPr>
              <a:t>2023+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0">
            <a:extLst>
              <a:ext uri="{FF2B5EF4-FFF2-40B4-BE49-F238E27FC236}">
                <a16:creationId xmlns:a16="http://schemas.microsoft.com/office/drawing/2014/main" id="{B8D56FDA-1A67-E3F2-C5D2-D17E23D3169D}"/>
              </a:ext>
            </a:extLst>
          </p:cNvPr>
          <p:cNvGrpSpPr/>
          <p:nvPr/>
        </p:nvGrpSpPr>
        <p:grpSpPr>
          <a:xfrm>
            <a:off x="1391411" y="3458316"/>
            <a:ext cx="228600" cy="858519"/>
            <a:chOff x="1391411" y="2866644"/>
            <a:chExt cx="228600" cy="858519"/>
          </a:xfrm>
        </p:grpSpPr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6BE820EB-1CA2-7ED4-0670-CDA617D3AA7A}"/>
                </a:ext>
              </a:extLst>
            </p:cNvPr>
            <p:cNvSpPr/>
            <p:nvPr/>
          </p:nvSpPr>
          <p:spPr>
            <a:xfrm>
              <a:off x="1505711" y="2866644"/>
              <a:ext cx="0" cy="668020"/>
            </a:xfrm>
            <a:custGeom>
              <a:avLst/>
              <a:gdLst/>
              <a:ahLst/>
              <a:cxnLst/>
              <a:rect l="l" t="t" r="r" b="b"/>
              <a:pathLst>
                <a:path h="668020">
                  <a:moveTo>
                    <a:pt x="0" y="0"/>
                  </a:moveTo>
                  <a:lnTo>
                    <a:pt x="0" y="667423"/>
                  </a:lnTo>
                </a:path>
              </a:pathLst>
            </a:custGeom>
            <a:ln w="76200">
              <a:solidFill>
                <a:srgbClr val="0069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58160400-A786-0082-9C2A-3553A1F61C26}"/>
                </a:ext>
              </a:extLst>
            </p:cNvPr>
            <p:cNvSpPr/>
            <p:nvPr/>
          </p:nvSpPr>
          <p:spPr>
            <a:xfrm>
              <a:off x="1391411" y="3496054"/>
              <a:ext cx="228600" cy="229235"/>
            </a:xfrm>
            <a:custGeom>
              <a:avLst/>
              <a:gdLst/>
              <a:ahLst/>
              <a:cxnLst/>
              <a:rect l="l" t="t" r="r" b="b"/>
              <a:pathLst>
                <a:path w="228600" h="229235">
                  <a:moveTo>
                    <a:pt x="228600" y="12"/>
                  </a:moveTo>
                  <a:lnTo>
                    <a:pt x="0" y="0"/>
                  </a:lnTo>
                  <a:lnTo>
                    <a:pt x="114287" y="228739"/>
                  </a:lnTo>
                  <a:lnTo>
                    <a:pt x="228600" y="12"/>
                  </a:lnTo>
                  <a:close/>
                </a:path>
              </a:pathLst>
            </a:custGeom>
            <a:solidFill>
              <a:srgbClr val="006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3">
            <a:extLst>
              <a:ext uri="{FF2B5EF4-FFF2-40B4-BE49-F238E27FC236}">
                <a16:creationId xmlns:a16="http://schemas.microsoft.com/office/drawing/2014/main" id="{595C9581-E7A2-5912-2C18-963B46E9467A}"/>
              </a:ext>
            </a:extLst>
          </p:cNvPr>
          <p:cNvSpPr/>
          <p:nvPr/>
        </p:nvSpPr>
        <p:spPr>
          <a:xfrm>
            <a:off x="2290572" y="1897739"/>
            <a:ext cx="356870" cy="1298575"/>
          </a:xfrm>
          <a:custGeom>
            <a:avLst/>
            <a:gdLst/>
            <a:ahLst/>
            <a:cxnLst/>
            <a:rect l="l" t="t" r="r" b="b"/>
            <a:pathLst>
              <a:path w="356869" h="1298575">
                <a:moveTo>
                  <a:pt x="0" y="0"/>
                </a:moveTo>
                <a:lnTo>
                  <a:pt x="69354" y="2336"/>
                </a:lnTo>
                <a:lnTo>
                  <a:pt x="125996" y="8699"/>
                </a:lnTo>
                <a:lnTo>
                  <a:pt x="164172" y="18148"/>
                </a:lnTo>
                <a:lnTo>
                  <a:pt x="178181" y="29718"/>
                </a:lnTo>
                <a:lnTo>
                  <a:pt x="178181" y="619442"/>
                </a:lnTo>
                <a:lnTo>
                  <a:pt x="192189" y="631012"/>
                </a:lnTo>
                <a:lnTo>
                  <a:pt x="230365" y="640461"/>
                </a:lnTo>
                <a:lnTo>
                  <a:pt x="287007" y="646823"/>
                </a:lnTo>
                <a:lnTo>
                  <a:pt x="356362" y="649160"/>
                </a:lnTo>
                <a:lnTo>
                  <a:pt x="287007" y="651497"/>
                </a:lnTo>
                <a:lnTo>
                  <a:pt x="230365" y="657860"/>
                </a:lnTo>
                <a:lnTo>
                  <a:pt x="192189" y="667308"/>
                </a:lnTo>
                <a:lnTo>
                  <a:pt x="178181" y="678878"/>
                </a:lnTo>
                <a:lnTo>
                  <a:pt x="178181" y="1268603"/>
                </a:lnTo>
                <a:lnTo>
                  <a:pt x="164172" y="1280172"/>
                </a:lnTo>
                <a:lnTo>
                  <a:pt x="125996" y="1289621"/>
                </a:lnTo>
                <a:lnTo>
                  <a:pt x="69354" y="1295984"/>
                </a:lnTo>
                <a:lnTo>
                  <a:pt x="0" y="1298321"/>
                </a:lnTo>
              </a:path>
            </a:pathLst>
          </a:custGeom>
          <a:ln w="6350">
            <a:solidFill>
              <a:srgbClr val="0069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34C79A47-86E3-7DE9-0725-1C354CFFD144}"/>
              </a:ext>
            </a:extLst>
          </p:cNvPr>
          <p:cNvSpPr/>
          <p:nvPr/>
        </p:nvSpPr>
        <p:spPr>
          <a:xfrm>
            <a:off x="2290572" y="3264767"/>
            <a:ext cx="356870" cy="1298575"/>
          </a:xfrm>
          <a:custGeom>
            <a:avLst/>
            <a:gdLst/>
            <a:ahLst/>
            <a:cxnLst/>
            <a:rect l="l" t="t" r="r" b="b"/>
            <a:pathLst>
              <a:path w="356869" h="1298575">
                <a:moveTo>
                  <a:pt x="0" y="0"/>
                </a:moveTo>
                <a:lnTo>
                  <a:pt x="69354" y="2336"/>
                </a:lnTo>
                <a:lnTo>
                  <a:pt x="125996" y="8699"/>
                </a:lnTo>
                <a:lnTo>
                  <a:pt x="164172" y="18148"/>
                </a:lnTo>
                <a:lnTo>
                  <a:pt x="178181" y="29718"/>
                </a:lnTo>
                <a:lnTo>
                  <a:pt x="178181" y="619442"/>
                </a:lnTo>
                <a:lnTo>
                  <a:pt x="192189" y="631012"/>
                </a:lnTo>
                <a:lnTo>
                  <a:pt x="230365" y="640461"/>
                </a:lnTo>
                <a:lnTo>
                  <a:pt x="287007" y="646823"/>
                </a:lnTo>
                <a:lnTo>
                  <a:pt x="356362" y="649160"/>
                </a:lnTo>
                <a:lnTo>
                  <a:pt x="287007" y="651497"/>
                </a:lnTo>
                <a:lnTo>
                  <a:pt x="230365" y="657860"/>
                </a:lnTo>
                <a:lnTo>
                  <a:pt x="192189" y="667308"/>
                </a:lnTo>
                <a:lnTo>
                  <a:pt x="178181" y="678878"/>
                </a:lnTo>
                <a:lnTo>
                  <a:pt x="178181" y="1268603"/>
                </a:lnTo>
                <a:lnTo>
                  <a:pt x="164172" y="1280172"/>
                </a:lnTo>
                <a:lnTo>
                  <a:pt x="125996" y="1289621"/>
                </a:lnTo>
                <a:lnTo>
                  <a:pt x="69354" y="1295984"/>
                </a:lnTo>
                <a:lnTo>
                  <a:pt x="0" y="1298321"/>
                </a:lnTo>
              </a:path>
            </a:pathLst>
          </a:custGeom>
          <a:ln w="6350">
            <a:solidFill>
              <a:srgbClr val="0069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E9AF4F67-8712-F054-3516-9EC1DAFB83C5}"/>
              </a:ext>
            </a:extLst>
          </p:cNvPr>
          <p:cNvSpPr/>
          <p:nvPr/>
        </p:nvSpPr>
        <p:spPr>
          <a:xfrm>
            <a:off x="2290572" y="4630272"/>
            <a:ext cx="356870" cy="1298575"/>
          </a:xfrm>
          <a:custGeom>
            <a:avLst/>
            <a:gdLst/>
            <a:ahLst/>
            <a:cxnLst/>
            <a:rect l="l" t="t" r="r" b="b"/>
            <a:pathLst>
              <a:path w="356869" h="1298575">
                <a:moveTo>
                  <a:pt x="0" y="0"/>
                </a:moveTo>
                <a:lnTo>
                  <a:pt x="69354" y="2336"/>
                </a:lnTo>
                <a:lnTo>
                  <a:pt x="125996" y="8699"/>
                </a:lnTo>
                <a:lnTo>
                  <a:pt x="164172" y="18148"/>
                </a:lnTo>
                <a:lnTo>
                  <a:pt x="178181" y="29718"/>
                </a:lnTo>
                <a:lnTo>
                  <a:pt x="178181" y="619442"/>
                </a:lnTo>
                <a:lnTo>
                  <a:pt x="192189" y="631012"/>
                </a:lnTo>
                <a:lnTo>
                  <a:pt x="230365" y="640461"/>
                </a:lnTo>
                <a:lnTo>
                  <a:pt x="287007" y="646823"/>
                </a:lnTo>
                <a:lnTo>
                  <a:pt x="356362" y="649160"/>
                </a:lnTo>
                <a:lnTo>
                  <a:pt x="287007" y="651497"/>
                </a:lnTo>
                <a:lnTo>
                  <a:pt x="230365" y="657860"/>
                </a:lnTo>
                <a:lnTo>
                  <a:pt x="192189" y="667308"/>
                </a:lnTo>
                <a:lnTo>
                  <a:pt x="178181" y="678878"/>
                </a:lnTo>
                <a:lnTo>
                  <a:pt x="178181" y="1268603"/>
                </a:lnTo>
                <a:lnTo>
                  <a:pt x="164172" y="1280172"/>
                </a:lnTo>
                <a:lnTo>
                  <a:pt x="125996" y="1289621"/>
                </a:lnTo>
                <a:lnTo>
                  <a:pt x="69354" y="1295984"/>
                </a:lnTo>
                <a:lnTo>
                  <a:pt x="0" y="1298321"/>
                </a:lnTo>
              </a:path>
            </a:pathLst>
          </a:custGeom>
          <a:ln w="6350">
            <a:solidFill>
              <a:srgbClr val="0069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B3DEB8FB-ADE4-8109-9FFE-67EDE7501714}"/>
              </a:ext>
            </a:extLst>
          </p:cNvPr>
          <p:cNvSpPr/>
          <p:nvPr/>
        </p:nvSpPr>
        <p:spPr>
          <a:xfrm>
            <a:off x="6100571" y="1531980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ln w="6350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7">
            <a:extLst>
              <a:ext uri="{FF2B5EF4-FFF2-40B4-BE49-F238E27FC236}">
                <a16:creationId xmlns:a16="http://schemas.microsoft.com/office/drawing/2014/main" id="{4A8431CC-810B-9B64-1A75-C9A935429F2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96584" y="5191104"/>
            <a:ext cx="1395983" cy="1533143"/>
          </a:xfrm>
          <a:prstGeom prst="rect">
            <a:avLst/>
          </a:prstGeom>
        </p:spPr>
      </p:pic>
      <p:grpSp>
        <p:nvGrpSpPr>
          <p:cNvPr id="29" name="object 28">
            <a:extLst>
              <a:ext uri="{FF2B5EF4-FFF2-40B4-BE49-F238E27FC236}">
                <a16:creationId xmlns:a16="http://schemas.microsoft.com/office/drawing/2014/main" id="{987BEA3D-752D-5861-3EDA-EAA04D56D07C}"/>
              </a:ext>
            </a:extLst>
          </p:cNvPr>
          <p:cNvGrpSpPr/>
          <p:nvPr/>
        </p:nvGrpSpPr>
        <p:grpSpPr>
          <a:xfrm>
            <a:off x="141731" y="4762860"/>
            <a:ext cx="1478280" cy="858519"/>
            <a:chOff x="141731" y="4171188"/>
            <a:chExt cx="1478280" cy="858519"/>
          </a:xfrm>
        </p:grpSpPr>
        <p:sp>
          <p:nvSpPr>
            <p:cNvPr id="30" name="object 29">
              <a:extLst>
                <a:ext uri="{FF2B5EF4-FFF2-40B4-BE49-F238E27FC236}">
                  <a16:creationId xmlns:a16="http://schemas.microsoft.com/office/drawing/2014/main" id="{29928B94-8BFA-4D9A-C642-0DE28BC7DA1C}"/>
                </a:ext>
              </a:extLst>
            </p:cNvPr>
            <p:cNvSpPr/>
            <p:nvPr/>
          </p:nvSpPr>
          <p:spPr>
            <a:xfrm>
              <a:off x="1505712" y="4171188"/>
              <a:ext cx="0" cy="668020"/>
            </a:xfrm>
            <a:custGeom>
              <a:avLst/>
              <a:gdLst/>
              <a:ahLst/>
              <a:cxnLst/>
              <a:rect l="l" t="t" r="r" b="b"/>
              <a:pathLst>
                <a:path h="668020">
                  <a:moveTo>
                    <a:pt x="0" y="0"/>
                  </a:moveTo>
                  <a:lnTo>
                    <a:pt x="0" y="667423"/>
                  </a:lnTo>
                </a:path>
              </a:pathLst>
            </a:custGeom>
            <a:ln w="76200">
              <a:solidFill>
                <a:srgbClr val="0069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0">
              <a:extLst>
                <a:ext uri="{FF2B5EF4-FFF2-40B4-BE49-F238E27FC236}">
                  <a16:creationId xmlns:a16="http://schemas.microsoft.com/office/drawing/2014/main" id="{9E23A341-E91C-B740-9A8C-FF9602833756}"/>
                </a:ext>
              </a:extLst>
            </p:cNvPr>
            <p:cNvSpPr/>
            <p:nvPr/>
          </p:nvSpPr>
          <p:spPr>
            <a:xfrm>
              <a:off x="1391412" y="4800598"/>
              <a:ext cx="228600" cy="229235"/>
            </a:xfrm>
            <a:custGeom>
              <a:avLst/>
              <a:gdLst/>
              <a:ahLst/>
              <a:cxnLst/>
              <a:rect l="l" t="t" r="r" b="b"/>
              <a:pathLst>
                <a:path w="228600" h="229235">
                  <a:moveTo>
                    <a:pt x="228600" y="12"/>
                  </a:moveTo>
                  <a:lnTo>
                    <a:pt x="0" y="0"/>
                  </a:lnTo>
                  <a:lnTo>
                    <a:pt x="114287" y="228739"/>
                  </a:lnTo>
                  <a:lnTo>
                    <a:pt x="228600" y="12"/>
                  </a:lnTo>
                  <a:close/>
                </a:path>
              </a:pathLst>
            </a:custGeom>
            <a:solidFill>
              <a:srgbClr val="006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1">
              <a:extLst>
                <a:ext uri="{FF2B5EF4-FFF2-40B4-BE49-F238E27FC236}">
                  <a16:creationId xmlns:a16="http://schemas.microsoft.com/office/drawing/2014/main" id="{96AAAFD7-88D4-BFEE-9668-0DAFAFB13D8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743" y="4401311"/>
              <a:ext cx="1152143" cy="265175"/>
            </a:xfrm>
            <a:prstGeom prst="rect">
              <a:avLst/>
            </a:prstGeom>
          </p:spPr>
        </p:pic>
        <p:pic>
          <p:nvPicPr>
            <p:cNvPr id="33" name="object 32">
              <a:extLst>
                <a:ext uri="{FF2B5EF4-FFF2-40B4-BE49-F238E27FC236}">
                  <a16:creationId xmlns:a16="http://schemas.microsoft.com/office/drawing/2014/main" id="{8F3F5066-11FB-393C-9F56-CB8A7E1CA15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352" y="4523232"/>
              <a:ext cx="388619" cy="265175"/>
            </a:xfrm>
            <a:prstGeom prst="rect">
              <a:avLst/>
            </a:prstGeom>
          </p:spPr>
        </p:pic>
        <p:pic>
          <p:nvPicPr>
            <p:cNvPr id="34" name="object 33">
              <a:extLst>
                <a:ext uri="{FF2B5EF4-FFF2-40B4-BE49-F238E27FC236}">
                  <a16:creationId xmlns:a16="http://schemas.microsoft.com/office/drawing/2014/main" id="{8E80B6CF-06B8-57A7-D06F-0E1A653AA8A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4236" y="4523232"/>
              <a:ext cx="207263" cy="265175"/>
            </a:xfrm>
            <a:prstGeom prst="rect">
              <a:avLst/>
            </a:prstGeom>
          </p:spPr>
        </p:pic>
        <p:pic>
          <p:nvPicPr>
            <p:cNvPr id="35" name="object 34">
              <a:extLst>
                <a:ext uri="{FF2B5EF4-FFF2-40B4-BE49-F238E27FC236}">
                  <a16:creationId xmlns:a16="http://schemas.microsoft.com/office/drawing/2014/main" id="{C28E19B2-B0F8-44AE-B02B-90280246C10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7763" y="4523232"/>
              <a:ext cx="1078991" cy="265175"/>
            </a:xfrm>
            <a:prstGeom prst="rect">
              <a:avLst/>
            </a:prstGeom>
          </p:spPr>
        </p:pic>
        <p:pic>
          <p:nvPicPr>
            <p:cNvPr id="36" name="object 35">
              <a:extLst>
                <a:ext uri="{FF2B5EF4-FFF2-40B4-BE49-F238E27FC236}">
                  <a16:creationId xmlns:a16="http://schemas.microsoft.com/office/drawing/2014/main" id="{71A81873-80B5-B59B-399D-19F3B16A813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1731" y="4645151"/>
              <a:ext cx="1347215" cy="265175"/>
            </a:xfrm>
            <a:prstGeom prst="rect">
              <a:avLst/>
            </a:prstGeom>
          </p:spPr>
        </p:pic>
      </p:grpSp>
      <p:sp>
        <p:nvSpPr>
          <p:cNvPr id="37" name="object 36">
            <a:extLst>
              <a:ext uri="{FF2B5EF4-FFF2-40B4-BE49-F238E27FC236}">
                <a16:creationId xmlns:a16="http://schemas.microsoft.com/office/drawing/2014/main" id="{6585F832-AF32-9CCA-0F73-F585B73B46C3}"/>
              </a:ext>
            </a:extLst>
          </p:cNvPr>
          <p:cNvSpPr txBox="1"/>
          <p:nvPr/>
        </p:nvSpPr>
        <p:spPr>
          <a:xfrm>
            <a:off x="2777108" y="3295629"/>
            <a:ext cx="3129915" cy="1232535"/>
          </a:xfrm>
          <a:prstGeom prst="rect">
            <a:avLst/>
          </a:prstGeom>
          <a:ln w="12700">
            <a:solidFill>
              <a:srgbClr val="00697A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534670">
              <a:lnSpc>
                <a:spcPct val="100000"/>
              </a:lnSpc>
              <a:spcBef>
                <a:spcPts val="420"/>
              </a:spcBef>
            </a:pPr>
            <a:r>
              <a:rPr sz="1800" b="1" u="sng" dirty="0">
                <a:solidFill>
                  <a:srgbClr val="00697A"/>
                </a:solidFill>
                <a:uFill>
                  <a:solidFill>
                    <a:srgbClr val="00697A"/>
                  </a:solidFill>
                </a:uFill>
                <a:latin typeface="Century Gothic"/>
                <a:cs typeface="Century Gothic"/>
              </a:rPr>
              <a:t>GEH</a:t>
            </a:r>
            <a:r>
              <a:rPr sz="1800" b="1" u="sng" spc="40" dirty="0">
                <a:solidFill>
                  <a:srgbClr val="00697A"/>
                </a:solidFill>
                <a:uFill>
                  <a:solidFill>
                    <a:srgbClr val="00697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b="1" u="sng" spc="-10" dirty="0">
                <a:solidFill>
                  <a:srgbClr val="00697A"/>
                </a:solidFill>
                <a:uFill>
                  <a:solidFill>
                    <a:srgbClr val="00697A"/>
                  </a:solidFill>
                </a:uFill>
                <a:latin typeface="Century Gothic"/>
                <a:cs typeface="Century Gothic"/>
              </a:rPr>
              <a:t>Advancement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8" name="object 37">
            <a:extLst>
              <a:ext uri="{FF2B5EF4-FFF2-40B4-BE49-F238E27FC236}">
                <a16:creationId xmlns:a16="http://schemas.microsoft.com/office/drawing/2014/main" id="{3E97AE95-1C6B-339E-470B-7A4F129C7907}"/>
              </a:ext>
            </a:extLst>
          </p:cNvPr>
          <p:cNvSpPr/>
          <p:nvPr/>
        </p:nvSpPr>
        <p:spPr>
          <a:xfrm>
            <a:off x="4341876" y="3682344"/>
            <a:ext cx="0" cy="680085"/>
          </a:xfrm>
          <a:custGeom>
            <a:avLst/>
            <a:gdLst/>
            <a:ahLst/>
            <a:cxnLst/>
            <a:rect l="l" t="t" r="r" b="b"/>
            <a:pathLst>
              <a:path h="680085">
                <a:moveTo>
                  <a:pt x="0" y="0"/>
                </a:moveTo>
                <a:lnTo>
                  <a:pt x="0" y="679894"/>
                </a:lnTo>
              </a:path>
            </a:pathLst>
          </a:custGeom>
          <a:ln w="6350">
            <a:solidFill>
              <a:srgbClr val="0069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8">
            <a:extLst>
              <a:ext uri="{FF2B5EF4-FFF2-40B4-BE49-F238E27FC236}">
                <a16:creationId xmlns:a16="http://schemas.microsoft.com/office/drawing/2014/main" id="{E31686AD-CB28-B6A4-AE7C-7F84A489970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5579" y="3840839"/>
            <a:ext cx="1476755" cy="362699"/>
          </a:xfrm>
          <a:prstGeom prst="rect">
            <a:avLst/>
          </a:prstGeom>
        </p:spPr>
      </p:pic>
      <p:grpSp>
        <p:nvGrpSpPr>
          <p:cNvPr id="40" name="object 39">
            <a:extLst>
              <a:ext uri="{FF2B5EF4-FFF2-40B4-BE49-F238E27FC236}">
                <a16:creationId xmlns:a16="http://schemas.microsoft.com/office/drawing/2014/main" id="{B829E228-D74C-809B-7755-4E0E9E76415E}"/>
              </a:ext>
            </a:extLst>
          </p:cNvPr>
          <p:cNvGrpSpPr/>
          <p:nvPr/>
        </p:nvGrpSpPr>
        <p:grpSpPr>
          <a:xfrm>
            <a:off x="6158484" y="1794108"/>
            <a:ext cx="1434465" cy="759460"/>
            <a:chOff x="6158484" y="1202436"/>
            <a:chExt cx="1434465" cy="759460"/>
          </a:xfrm>
        </p:grpSpPr>
        <p:pic>
          <p:nvPicPr>
            <p:cNvPr id="41" name="object 40">
              <a:extLst>
                <a:ext uri="{FF2B5EF4-FFF2-40B4-BE49-F238E27FC236}">
                  <a16:creationId xmlns:a16="http://schemas.microsoft.com/office/drawing/2014/main" id="{028BF604-D1B2-ED47-F943-7B9F563B9E8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96584" y="1202436"/>
              <a:ext cx="1395982" cy="758951"/>
            </a:xfrm>
            <a:prstGeom prst="rect">
              <a:avLst/>
            </a:prstGeom>
          </p:spPr>
        </p:pic>
        <p:sp>
          <p:nvSpPr>
            <p:cNvPr id="42" name="object 41">
              <a:extLst>
                <a:ext uri="{FF2B5EF4-FFF2-40B4-BE49-F238E27FC236}">
                  <a16:creationId xmlns:a16="http://schemas.microsoft.com/office/drawing/2014/main" id="{A01A75CB-81E4-395F-B3AE-D280C463E440}"/>
                </a:ext>
              </a:extLst>
            </p:cNvPr>
            <p:cNvSpPr/>
            <p:nvPr/>
          </p:nvSpPr>
          <p:spPr>
            <a:xfrm>
              <a:off x="6228588" y="1234440"/>
              <a:ext cx="1277620" cy="640080"/>
            </a:xfrm>
            <a:custGeom>
              <a:avLst/>
              <a:gdLst/>
              <a:ahLst/>
              <a:cxnLst/>
              <a:rect l="l" t="t" r="r" b="b"/>
              <a:pathLst>
                <a:path w="1277620" h="640080">
                  <a:moveTo>
                    <a:pt x="1277365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1277365" y="640079"/>
                  </a:lnTo>
                  <a:lnTo>
                    <a:pt x="127736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2">
              <a:extLst>
                <a:ext uri="{FF2B5EF4-FFF2-40B4-BE49-F238E27FC236}">
                  <a16:creationId xmlns:a16="http://schemas.microsoft.com/office/drawing/2014/main" id="{67815813-D17E-B823-01AF-DD73538FA76E}"/>
                </a:ext>
              </a:extLst>
            </p:cNvPr>
            <p:cNvSpPr/>
            <p:nvPr/>
          </p:nvSpPr>
          <p:spPr>
            <a:xfrm>
              <a:off x="6228969" y="1234821"/>
              <a:ext cx="1277620" cy="640080"/>
            </a:xfrm>
            <a:custGeom>
              <a:avLst/>
              <a:gdLst/>
              <a:ahLst/>
              <a:cxnLst/>
              <a:rect l="l" t="t" r="r" b="b"/>
              <a:pathLst>
                <a:path w="1277620" h="640080">
                  <a:moveTo>
                    <a:pt x="0" y="0"/>
                  </a:moveTo>
                  <a:lnTo>
                    <a:pt x="1277366" y="0"/>
                  </a:lnTo>
                  <a:lnTo>
                    <a:pt x="1277366" y="640079"/>
                  </a:lnTo>
                  <a:lnTo>
                    <a:pt x="0" y="64007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69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3">
              <a:extLst>
                <a:ext uri="{FF2B5EF4-FFF2-40B4-BE49-F238E27FC236}">
                  <a16:creationId xmlns:a16="http://schemas.microsoft.com/office/drawing/2014/main" id="{B532B6EC-2AB2-F277-CEE5-C4852823A7C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8484" y="1408176"/>
              <a:ext cx="1289303" cy="355091"/>
            </a:xfrm>
            <a:prstGeom prst="rect">
              <a:avLst/>
            </a:prstGeom>
          </p:spPr>
        </p:pic>
      </p:grpSp>
      <p:grpSp>
        <p:nvGrpSpPr>
          <p:cNvPr id="45" name="object 44">
            <a:extLst>
              <a:ext uri="{FF2B5EF4-FFF2-40B4-BE49-F238E27FC236}">
                <a16:creationId xmlns:a16="http://schemas.microsoft.com/office/drawing/2014/main" id="{01D1E771-DA91-9EC6-5231-45CEB4FC4151}"/>
              </a:ext>
            </a:extLst>
          </p:cNvPr>
          <p:cNvGrpSpPr/>
          <p:nvPr/>
        </p:nvGrpSpPr>
        <p:grpSpPr>
          <a:xfrm>
            <a:off x="6196584" y="2639927"/>
            <a:ext cx="1396365" cy="759460"/>
            <a:chOff x="6196584" y="2048255"/>
            <a:chExt cx="1396365" cy="759460"/>
          </a:xfrm>
        </p:grpSpPr>
        <p:pic>
          <p:nvPicPr>
            <p:cNvPr id="46" name="object 45">
              <a:extLst>
                <a:ext uri="{FF2B5EF4-FFF2-40B4-BE49-F238E27FC236}">
                  <a16:creationId xmlns:a16="http://schemas.microsoft.com/office/drawing/2014/main" id="{DAEDA996-E9B6-8C4F-7DB8-C24B464A723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96584" y="2048255"/>
              <a:ext cx="1395982" cy="758951"/>
            </a:xfrm>
            <a:prstGeom prst="rect">
              <a:avLst/>
            </a:prstGeom>
          </p:spPr>
        </p:pic>
        <p:sp>
          <p:nvSpPr>
            <p:cNvPr id="47" name="object 46">
              <a:extLst>
                <a:ext uri="{FF2B5EF4-FFF2-40B4-BE49-F238E27FC236}">
                  <a16:creationId xmlns:a16="http://schemas.microsoft.com/office/drawing/2014/main" id="{CF03E475-60D2-C0F4-488D-300C2E588CC3}"/>
                </a:ext>
              </a:extLst>
            </p:cNvPr>
            <p:cNvSpPr/>
            <p:nvPr/>
          </p:nvSpPr>
          <p:spPr>
            <a:xfrm>
              <a:off x="6228588" y="2080259"/>
              <a:ext cx="1277620" cy="640080"/>
            </a:xfrm>
            <a:custGeom>
              <a:avLst/>
              <a:gdLst/>
              <a:ahLst/>
              <a:cxnLst/>
              <a:rect l="l" t="t" r="r" b="b"/>
              <a:pathLst>
                <a:path w="1277620" h="640080">
                  <a:moveTo>
                    <a:pt x="1277365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1277365" y="640079"/>
                  </a:lnTo>
                  <a:lnTo>
                    <a:pt x="127736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7">
              <a:extLst>
                <a:ext uri="{FF2B5EF4-FFF2-40B4-BE49-F238E27FC236}">
                  <a16:creationId xmlns:a16="http://schemas.microsoft.com/office/drawing/2014/main" id="{BB5413A0-7522-E386-C8BD-5EB73039D91B}"/>
                </a:ext>
              </a:extLst>
            </p:cNvPr>
            <p:cNvSpPr/>
            <p:nvPr/>
          </p:nvSpPr>
          <p:spPr>
            <a:xfrm>
              <a:off x="6228969" y="2080640"/>
              <a:ext cx="1277620" cy="640080"/>
            </a:xfrm>
            <a:custGeom>
              <a:avLst/>
              <a:gdLst/>
              <a:ahLst/>
              <a:cxnLst/>
              <a:rect l="l" t="t" r="r" b="b"/>
              <a:pathLst>
                <a:path w="1277620" h="640080">
                  <a:moveTo>
                    <a:pt x="0" y="0"/>
                  </a:moveTo>
                  <a:lnTo>
                    <a:pt x="1277366" y="0"/>
                  </a:lnTo>
                  <a:lnTo>
                    <a:pt x="1277366" y="640079"/>
                  </a:lnTo>
                  <a:lnTo>
                    <a:pt x="0" y="64007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69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8">
              <a:extLst>
                <a:ext uri="{FF2B5EF4-FFF2-40B4-BE49-F238E27FC236}">
                  <a16:creationId xmlns:a16="http://schemas.microsoft.com/office/drawing/2014/main" id="{AF9D69F7-CF59-4679-7153-CBACF5F7944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28588" y="2202180"/>
              <a:ext cx="1295399" cy="466343"/>
            </a:xfrm>
            <a:prstGeom prst="rect">
              <a:avLst/>
            </a:prstGeom>
          </p:spPr>
        </p:pic>
      </p:grpSp>
      <p:grpSp>
        <p:nvGrpSpPr>
          <p:cNvPr id="50" name="object 49">
            <a:extLst>
              <a:ext uri="{FF2B5EF4-FFF2-40B4-BE49-F238E27FC236}">
                <a16:creationId xmlns:a16="http://schemas.microsoft.com/office/drawing/2014/main" id="{0A281C63-9BDE-90F0-AB12-06C2C049526F}"/>
              </a:ext>
            </a:extLst>
          </p:cNvPr>
          <p:cNvGrpSpPr/>
          <p:nvPr/>
        </p:nvGrpSpPr>
        <p:grpSpPr>
          <a:xfrm>
            <a:off x="6196584" y="3497939"/>
            <a:ext cx="1396365" cy="759460"/>
            <a:chOff x="6196584" y="2906267"/>
            <a:chExt cx="1396365" cy="759460"/>
          </a:xfrm>
        </p:grpSpPr>
        <p:pic>
          <p:nvPicPr>
            <p:cNvPr id="51" name="object 50">
              <a:extLst>
                <a:ext uri="{FF2B5EF4-FFF2-40B4-BE49-F238E27FC236}">
                  <a16:creationId xmlns:a16="http://schemas.microsoft.com/office/drawing/2014/main" id="{5E6D8D08-9755-E5D9-1293-8D4BF543EA0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96584" y="2906267"/>
              <a:ext cx="1395982" cy="758951"/>
            </a:xfrm>
            <a:prstGeom prst="rect">
              <a:avLst/>
            </a:prstGeom>
          </p:spPr>
        </p:pic>
        <p:sp>
          <p:nvSpPr>
            <p:cNvPr id="52" name="object 51">
              <a:extLst>
                <a:ext uri="{FF2B5EF4-FFF2-40B4-BE49-F238E27FC236}">
                  <a16:creationId xmlns:a16="http://schemas.microsoft.com/office/drawing/2014/main" id="{1BC8F920-E330-0534-CC7C-EB3ABB906BC0}"/>
                </a:ext>
              </a:extLst>
            </p:cNvPr>
            <p:cNvSpPr/>
            <p:nvPr/>
          </p:nvSpPr>
          <p:spPr>
            <a:xfrm>
              <a:off x="6228588" y="2938271"/>
              <a:ext cx="1277620" cy="640080"/>
            </a:xfrm>
            <a:custGeom>
              <a:avLst/>
              <a:gdLst/>
              <a:ahLst/>
              <a:cxnLst/>
              <a:rect l="l" t="t" r="r" b="b"/>
              <a:pathLst>
                <a:path w="1277620" h="640079">
                  <a:moveTo>
                    <a:pt x="1277365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1277365" y="640079"/>
                  </a:lnTo>
                  <a:lnTo>
                    <a:pt x="127736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2">
              <a:extLst>
                <a:ext uri="{FF2B5EF4-FFF2-40B4-BE49-F238E27FC236}">
                  <a16:creationId xmlns:a16="http://schemas.microsoft.com/office/drawing/2014/main" id="{9FD2F0FF-F45D-87C0-05BB-347402019337}"/>
                </a:ext>
              </a:extLst>
            </p:cNvPr>
            <p:cNvSpPr/>
            <p:nvPr/>
          </p:nvSpPr>
          <p:spPr>
            <a:xfrm>
              <a:off x="6228969" y="2938652"/>
              <a:ext cx="1277620" cy="640080"/>
            </a:xfrm>
            <a:custGeom>
              <a:avLst/>
              <a:gdLst/>
              <a:ahLst/>
              <a:cxnLst/>
              <a:rect l="l" t="t" r="r" b="b"/>
              <a:pathLst>
                <a:path w="1277620" h="640079">
                  <a:moveTo>
                    <a:pt x="0" y="0"/>
                  </a:moveTo>
                  <a:lnTo>
                    <a:pt x="1277366" y="0"/>
                  </a:lnTo>
                  <a:lnTo>
                    <a:pt x="1277366" y="640079"/>
                  </a:lnTo>
                  <a:lnTo>
                    <a:pt x="0" y="64007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69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3">
              <a:extLst>
                <a:ext uri="{FF2B5EF4-FFF2-40B4-BE49-F238E27FC236}">
                  <a16:creationId xmlns:a16="http://schemas.microsoft.com/office/drawing/2014/main" id="{D1FDFFB8-E245-E957-D3F5-86073A1C5728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57544" y="2953511"/>
              <a:ext cx="720839" cy="352043"/>
            </a:xfrm>
            <a:prstGeom prst="rect">
              <a:avLst/>
            </a:prstGeom>
          </p:spPr>
        </p:pic>
        <p:pic>
          <p:nvPicPr>
            <p:cNvPr id="55" name="object 54">
              <a:extLst>
                <a:ext uri="{FF2B5EF4-FFF2-40B4-BE49-F238E27FC236}">
                  <a16:creationId xmlns:a16="http://schemas.microsoft.com/office/drawing/2014/main" id="{B729DEFB-93A8-D137-7D78-2053D2606AD5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63868" y="3214116"/>
              <a:ext cx="917447" cy="344423"/>
            </a:xfrm>
            <a:prstGeom prst="rect">
              <a:avLst/>
            </a:prstGeom>
          </p:spPr>
        </p:pic>
      </p:grpSp>
      <p:grpSp>
        <p:nvGrpSpPr>
          <p:cNvPr id="56" name="object 55">
            <a:extLst>
              <a:ext uri="{FF2B5EF4-FFF2-40B4-BE49-F238E27FC236}">
                <a16:creationId xmlns:a16="http://schemas.microsoft.com/office/drawing/2014/main" id="{27C9135F-C52E-C0D3-BC05-40D9FE300630}"/>
              </a:ext>
            </a:extLst>
          </p:cNvPr>
          <p:cNvGrpSpPr/>
          <p:nvPr/>
        </p:nvGrpSpPr>
        <p:grpSpPr>
          <a:xfrm>
            <a:off x="6196584" y="4349856"/>
            <a:ext cx="1396365" cy="759460"/>
            <a:chOff x="6196584" y="3758184"/>
            <a:chExt cx="1396365" cy="759460"/>
          </a:xfrm>
        </p:grpSpPr>
        <p:pic>
          <p:nvPicPr>
            <p:cNvPr id="57" name="object 56">
              <a:extLst>
                <a:ext uri="{FF2B5EF4-FFF2-40B4-BE49-F238E27FC236}">
                  <a16:creationId xmlns:a16="http://schemas.microsoft.com/office/drawing/2014/main" id="{022573D7-3D74-DB8A-E82F-3FC5F2F100A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96584" y="3758184"/>
              <a:ext cx="1395982" cy="758951"/>
            </a:xfrm>
            <a:prstGeom prst="rect">
              <a:avLst/>
            </a:prstGeom>
          </p:spPr>
        </p:pic>
        <p:sp>
          <p:nvSpPr>
            <p:cNvPr id="58" name="object 57">
              <a:extLst>
                <a:ext uri="{FF2B5EF4-FFF2-40B4-BE49-F238E27FC236}">
                  <a16:creationId xmlns:a16="http://schemas.microsoft.com/office/drawing/2014/main" id="{0C2AEF66-CF63-1A74-FFF9-DB7B2B77251D}"/>
                </a:ext>
              </a:extLst>
            </p:cNvPr>
            <p:cNvSpPr/>
            <p:nvPr/>
          </p:nvSpPr>
          <p:spPr>
            <a:xfrm>
              <a:off x="6228588" y="3790188"/>
              <a:ext cx="1277620" cy="640080"/>
            </a:xfrm>
            <a:custGeom>
              <a:avLst/>
              <a:gdLst/>
              <a:ahLst/>
              <a:cxnLst/>
              <a:rect l="l" t="t" r="r" b="b"/>
              <a:pathLst>
                <a:path w="1277620" h="640079">
                  <a:moveTo>
                    <a:pt x="1277365" y="0"/>
                  </a:moveTo>
                  <a:lnTo>
                    <a:pt x="0" y="0"/>
                  </a:lnTo>
                  <a:lnTo>
                    <a:pt x="0" y="640080"/>
                  </a:lnTo>
                  <a:lnTo>
                    <a:pt x="1277365" y="640080"/>
                  </a:lnTo>
                  <a:lnTo>
                    <a:pt x="127736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8">
              <a:extLst>
                <a:ext uri="{FF2B5EF4-FFF2-40B4-BE49-F238E27FC236}">
                  <a16:creationId xmlns:a16="http://schemas.microsoft.com/office/drawing/2014/main" id="{8E5BB8A8-6813-4DE5-3CCF-F5E447F29181}"/>
                </a:ext>
              </a:extLst>
            </p:cNvPr>
            <p:cNvSpPr/>
            <p:nvPr/>
          </p:nvSpPr>
          <p:spPr>
            <a:xfrm>
              <a:off x="6228969" y="3790569"/>
              <a:ext cx="1277620" cy="640080"/>
            </a:xfrm>
            <a:custGeom>
              <a:avLst/>
              <a:gdLst/>
              <a:ahLst/>
              <a:cxnLst/>
              <a:rect l="l" t="t" r="r" b="b"/>
              <a:pathLst>
                <a:path w="1277620" h="640079">
                  <a:moveTo>
                    <a:pt x="0" y="0"/>
                  </a:moveTo>
                  <a:lnTo>
                    <a:pt x="1277366" y="0"/>
                  </a:lnTo>
                  <a:lnTo>
                    <a:pt x="1277366" y="640079"/>
                  </a:lnTo>
                  <a:lnTo>
                    <a:pt x="0" y="64007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69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59">
              <a:extLst>
                <a:ext uri="{FF2B5EF4-FFF2-40B4-BE49-F238E27FC236}">
                  <a16:creationId xmlns:a16="http://schemas.microsoft.com/office/drawing/2014/main" id="{8BA05347-BF06-DCA3-B3F1-E5927A6BA273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80632" y="3825240"/>
              <a:ext cx="574547" cy="576071"/>
            </a:xfrm>
            <a:prstGeom prst="rect">
              <a:avLst/>
            </a:prstGeom>
          </p:spPr>
        </p:pic>
      </p:grpSp>
      <p:sp>
        <p:nvSpPr>
          <p:cNvPr id="61" name="object 60">
            <a:extLst>
              <a:ext uri="{FF2B5EF4-FFF2-40B4-BE49-F238E27FC236}">
                <a16:creationId xmlns:a16="http://schemas.microsoft.com/office/drawing/2014/main" id="{F6C4692B-DAEC-0DC6-CC79-94F549A3A936}"/>
              </a:ext>
            </a:extLst>
          </p:cNvPr>
          <p:cNvSpPr txBox="1"/>
          <p:nvPr/>
        </p:nvSpPr>
        <p:spPr>
          <a:xfrm>
            <a:off x="6228969" y="5223488"/>
            <a:ext cx="1278255" cy="1415415"/>
          </a:xfrm>
          <a:prstGeom prst="rect">
            <a:avLst/>
          </a:prstGeom>
          <a:solidFill>
            <a:srgbClr val="F0F0F0"/>
          </a:solidFill>
          <a:ln w="12700">
            <a:solidFill>
              <a:srgbClr val="00697A"/>
            </a:solidFill>
          </a:ln>
        </p:spPr>
        <p:txBody>
          <a:bodyPr vert="horz" wrap="square" lIns="0" tIns="1485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70"/>
              </a:spcBef>
            </a:pPr>
            <a:endParaRPr sz="1800">
              <a:latin typeface="Times New Roman"/>
              <a:cs typeface="Times New Roman"/>
            </a:endParaRPr>
          </a:p>
          <a:p>
            <a:pPr marL="237490" marR="153035" indent="-97155">
              <a:lnSpc>
                <a:spcPct val="100000"/>
              </a:lnSpc>
            </a:pPr>
            <a:r>
              <a:rPr sz="1800" b="1" spc="-20" dirty="0">
                <a:solidFill>
                  <a:srgbClr val="00697A"/>
                </a:solidFill>
                <a:latin typeface="Calibri"/>
                <a:cs typeface="Calibri"/>
              </a:rPr>
              <a:t>Additional </a:t>
            </a:r>
            <a:r>
              <a:rPr sz="1800" b="1" spc="-10" dirty="0">
                <a:solidFill>
                  <a:srgbClr val="00697A"/>
                </a:solidFill>
                <a:latin typeface="Calibri"/>
                <a:cs typeface="Calibri"/>
              </a:rPr>
              <a:t>Partners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2" name="object 61">
            <a:extLst>
              <a:ext uri="{FF2B5EF4-FFF2-40B4-BE49-F238E27FC236}">
                <a16:creationId xmlns:a16="http://schemas.microsoft.com/office/drawing/2014/main" id="{610B340F-BB9C-F990-334A-EA62E4897C17}"/>
              </a:ext>
            </a:extLst>
          </p:cNvPr>
          <p:cNvGrpSpPr/>
          <p:nvPr/>
        </p:nvGrpSpPr>
        <p:grpSpPr>
          <a:xfrm>
            <a:off x="7530084" y="5238348"/>
            <a:ext cx="4514215" cy="1390015"/>
            <a:chOff x="7530084" y="4646676"/>
            <a:chExt cx="4514215" cy="1390015"/>
          </a:xfrm>
        </p:grpSpPr>
        <p:pic>
          <p:nvPicPr>
            <p:cNvPr id="63" name="object 62">
              <a:extLst>
                <a:ext uri="{FF2B5EF4-FFF2-40B4-BE49-F238E27FC236}">
                  <a16:creationId xmlns:a16="http://schemas.microsoft.com/office/drawing/2014/main" id="{222B967E-DEF6-98C0-28FE-0078104101A5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74280" y="5678423"/>
              <a:ext cx="1092707" cy="246887"/>
            </a:xfrm>
            <a:prstGeom prst="rect">
              <a:avLst/>
            </a:prstGeom>
          </p:spPr>
        </p:pic>
        <p:pic>
          <p:nvPicPr>
            <p:cNvPr id="64" name="object 63">
              <a:extLst>
                <a:ext uri="{FF2B5EF4-FFF2-40B4-BE49-F238E27FC236}">
                  <a16:creationId xmlns:a16="http://schemas.microsoft.com/office/drawing/2014/main" id="{5790A6D8-6443-CCF6-9804-4683F9BB8F4E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30084" y="4661915"/>
              <a:ext cx="568451" cy="510527"/>
            </a:xfrm>
            <a:prstGeom prst="rect">
              <a:avLst/>
            </a:prstGeom>
          </p:spPr>
        </p:pic>
        <p:pic>
          <p:nvPicPr>
            <p:cNvPr id="65" name="object 64">
              <a:extLst>
                <a:ext uri="{FF2B5EF4-FFF2-40B4-BE49-F238E27FC236}">
                  <a16:creationId xmlns:a16="http://schemas.microsoft.com/office/drawing/2014/main" id="{734C43F7-CCD2-07F8-D92A-D1178EC10372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40268" y="4768595"/>
              <a:ext cx="862583" cy="260603"/>
            </a:xfrm>
            <a:prstGeom prst="rect">
              <a:avLst/>
            </a:prstGeom>
          </p:spPr>
        </p:pic>
        <p:pic>
          <p:nvPicPr>
            <p:cNvPr id="66" name="object 65">
              <a:extLst>
                <a:ext uri="{FF2B5EF4-FFF2-40B4-BE49-F238E27FC236}">
                  <a16:creationId xmlns:a16="http://schemas.microsoft.com/office/drawing/2014/main" id="{A8D6C26A-C4F7-9908-3B9F-C08399384B73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10600" y="5558027"/>
              <a:ext cx="1601723" cy="478523"/>
            </a:xfrm>
            <a:prstGeom prst="rect">
              <a:avLst/>
            </a:prstGeom>
          </p:spPr>
        </p:pic>
        <p:pic>
          <p:nvPicPr>
            <p:cNvPr id="67" name="object 66">
              <a:extLst>
                <a:ext uri="{FF2B5EF4-FFF2-40B4-BE49-F238E27FC236}">
                  <a16:creationId xmlns:a16="http://schemas.microsoft.com/office/drawing/2014/main" id="{6B53EE79-ECC3-3715-A201-25472EE7BD1D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123676" y="4646676"/>
              <a:ext cx="752093" cy="616457"/>
            </a:xfrm>
            <a:prstGeom prst="rect">
              <a:avLst/>
            </a:prstGeom>
          </p:spPr>
        </p:pic>
        <p:pic>
          <p:nvPicPr>
            <p:cNvPr id="68" name="object 67">
              <a:extLst>
                <a:ext uri="{FF2B5EF4-FFF2-40B4-BE49-F238E27FC236}">
                  <a16:creationId xmlns:a16="http://schemas.microsoft.com/office/drawing/2014/main" id="{9BA667E7-E702-1908-CB38-3EBBD3A5C236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101072" y="5603747"/>
              <a:ext cx="908303" cy="318503"/>
            </a:xfrm>
            <a:prstGeom prst="rect">
              <a:avLst/>
            </a:prstGeom>
          </p:spPr>
        </p:pic>
        <p:pic>
          <p:nvPicPr>
            <p:cNvPr id="69" name="object 68">
              <a:extLst>
                <a:ext uri="{FF2B5EF4-FFF2-40B4-BE49-F238E27FC236}">
                  <a16:creationId xmlns:a16="http://schemas.microsoft.com/office/drawing/2014/main" id="{E0351BFB-E26D-3ECE-88D8-87303DA806D4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17152" y="4646676"/>
              <a:ext cx="769607" cy="521207"/>
            </a:xfrm>
            <a:prstGeom prst="rect">
              <a:avLst/>
            </a:prstGeom>
          </p:spPr>
        </p:pic>
        <p:pic>
          <p:nvPicPr>
            <p:cNvPr id="70" name="object 69">
              <a:extLst>
                <a:ext uri="{FF2B5EF4-FFF2-40B4-BE49-F238E27FC236}">
                  <a16:creationId xmlns:a16="http://schemas.microsoft.com/office/drawing/2014/main" id="{26BE32B0-BFB2-459A-5DA5-6827951E9C1F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19259" y="5213603"/>
              <a:ext cx="350519" cy="350519"/>
            </a:xfrm>
            <a:prstGeom prst="rect">
              <a:avLst/>
            </a:prstGeom>
          </p:spPr>
        </p:pic>
        <p:pic>
          <p:nvPicPr>
            <p:cNvPr id="71" name="object 70">
              <a:extLst>
                <a:ext uri="{FF2B5EF4-FFF2-40B4-BE49-F238E27FC236}">
                  <a16:creationId xmlns:a16="http://schemas.microsoft.com/office/drawing/2014/main" id="{D90D4DD4-0109-312A-A907-1323BAADA74A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14588" y="5257800"/>
              <a:ext cx="760475" cy="262127"/>
            </a:xfrm>
            <a:prstGeom prst="rect">
              <a:avLst/>
            </a:prstGeom>
          </p:spPr>
        </p:pic>
        <p:pic>
          <p:nvPicPr>
            <p:cNvPr id="72" name="object 71">
              <a:extLst>
                <a:ext uri="{FF2B5EF4-FFF2-40B4-BE49-F238E27FC236}">
                  <a16:creationId xmlns:a16="http://schemas.microsoft.com/office/drawing/2014/main" id="{6EB862A9-8DDF-BD28-2B43-F02D44ABB8DA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851135" y="5186171"/>
              <a:ext cx="1415783" cy="377951"/>
            </a:xfrm>
            <a:prstGeom prst="rect">
              <a:avLst/>
            </a:prstGeom>
          </p:spPr>
        </p:pic>
        <p:pic>
          <p:nvPicPr>
            <p:cNvPr id="73" name="object 72">
              <a:extLst>
                <a:ext uri="{FF2B5EF4-FFF2-40B4-BE49-F238E27FC236}">
                  <a16:creationId xmlns:a16="http://schemas.microsoft.com/office/drawing/2014/main" id="{709EF74E-678A-6E21-813D-B99346CA1A93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166604" y="4742687"/>
              <a:ext cx="771131" cy="411479"/>
            </a:xfrm>
            <a:prstGeom prst="rect">
              <a:avLst/>
            </a:prstGeom>
          </p:spPr>
        </p:pic>
        <p:pic>
          <p:nvPicPr>
            <p:cNvPr id="74" name="object 73">
              <a:extLst>
                <a:ext uri="{FF2B5EF4-FFF2-40B4-BE49-F238E27FC236}">
                  <a16:creationId xmlns:a16="http://schemas.microsoft.com/office/drawing/2014/main" id="{B99F7752-C392-56CF-DE79-665ECD411C85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061191" y="5571743"/>
              <a:ext cx="982979" cy="259067"/>
            </a:xfrm>
            <a:prstGeom prst="rect">
              <a:avLst/>
            </a:prstGeom>
          </p:spPr>
        </p:pic>
        <p:pic>
          <p:nvPicPr>
            <p:cNvPr id="75" name="object 74">
              <a:extLst>
                <a:ext uri="{FF2B5EF4-FFF2-40B4-BE49-F238E27FC236}">
                  <a16:creationId xmlns:a16="http://schemas.microsoft.com/office/drawing/2014/main" id="{B43FB8EC-1444-9207-1D73-0FABB9F65D0F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633715" y="5222747"/>
              <a:ext cx="830567" cy="332231"/>
            </a:xfrm>
            <a:prstGeom prst="rect">
              <a:avLst/>
            </a:prstGeom>
          </p:spPr>
        </p:pic>
      </p:grpSp>
      <p:sp>
        <p:nvSpPr>
          <p:cNvPr id="76" name="object 75">
            <a:extLst>
              <a:ext uri="{FF2B5EF4-FFF2-40B4-BE49-F238E27FC236}">
                <a16:creationId xmlns:a16="http://schemas.microsoft.com/office/drawing/2014/main" id="{FAE6B1DD-5326-B08A-6EE0-3DA4508B46FA}"/>
              </a:ext>
            </a:extLst>
          </p:cNvPr>
          <p:cNvSpPr txBox="1"/>
          <p:nvPr/>
        </p:nvSpPr>
        <p:spPr>
          <a:xfrm>
            <a:off x="7592828" y="1976701"/>
            <a:ext cx="37541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50" dirty="0">
                <a:solidFill>
                  <a:srgbClr val="00697A"/>
                </a:solidFill>
                <a:latin typeface="Century Gothic"/>
                <a:cs typeface="Century Gothic"/>
              </a:rPr>
              <a:t>Strong</a:t>
            </a:r>
            <a:r>
              <a:rPr sz="2000" b="1" spc="125" dirty="0">
                <a:solidFill>
                  <a:srgbClr val="00697A"/>
                </a:solidFill>
                <a:latin typeface="Century Gothic"/>
                <a:cs typeface="Century Gothic"/>
              </a:rPr>
              <a:t> </a:t>
            </a:r>
            <a:r>
              <a:rPr sz="2000" b="1" spc="-80" dirty="0">
                <a:solidFill>
                  <a:srgbClr val="00697A"/>
                </a:solidFill>
                <a:latin typeface="Century Gothic"/>
                <a:cs typeface="Century Gothic"/>
              </a:rPr>
              <a:t>commercial </a:t>
            </a:r>
            <a:r>
              <a:rPr sz="2000" b="1" spc="-10" dirty="0">
                <a:solidFill>
                  <a:srgbClr val="00697A"/>
                </a:solidFill>
                <a:latin typeface="Century Gothic"/>
                <a:cs typeface="Century Gothic"/>
              </a:rPr>
              <a:t>partnership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7" name="object 76">
            <a:extLst>
              <a:ext uri="{FF2B5EF4-FFF2-40B4-BE49-F238E27FC236}">
                <a16:creationId xmlns:a16="http://schemas.microsoft.com/office/drawing/2014/main" id="{F40AAD09-8621-2B83-E1D0-04956D1CAD7D}"/>
              </a:ext>
            </a:extLst>
          </p:cNvPr>
          <p:cNvSpPr txBox="1"/>
          <p:nvPr/>
        </p:nvSpPr>
        <p:spPr>
          <a:xfrm>
            <a:off x="7593082" y="2810256"/>
            <a:ext cx="42195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35" dirty="0">
                <a:solidFill>
                  <a:srgbClr val="00697A"/>
                </a:solidFill>
                <a:latin typeface="Century Gothic"/>
                <a:cs typeface="Century Gothic"/>
              </a:rPr>
              <a:t>Leading</a:t>
            </a:r>
            <a:r>
              <a:rPr sz="2000" b="1" spc="-55" dirty="0">
                <a:solidFill>
                  <a:srgbClr val="00697A"/>
                </a:solidFill>
                <a:latin typeface="Century Gothic"/>
                <a:cs typeface="Century Gothic"/>
              </a:rPr>
              <a:t> </a:t>
            </a:r>
            <a:r>
              <a:rPr sz="2000" b="1" spc="-114" dirty="0">
                <a:solidFill>
                  <a:srgbClr val="00697A"/>
                </a:solidFill>
                <a:latin typeface="Century Gothic"/>
                <a:cs typeface="Century Gothic"/>
              </a:rPr>
              <a:t>Canadian</a:t>
            </a:r>
            <a:r>
              <a:rPr sz="2000" b="1" spc="-85" dirty="0">
                <a:solidFill>
                  <a:srgbClr val="00697A"/>
                </a:solidFill>
                <a:latin typeface="Century Gothic"/>
                <a:cs typeface="Century Gothic"/>
              </a:rPr>
              <a:t> </a:t>
            </a:r>
            <a:r>
              <a:rPr sz="2000" b="1" spc="-40" dirty="0">
                <a:solidFill>
                  <a:srgbClr val="00697A"/>
                </a:solidFill>
                <a:latin typeface="Century Gothic"/>
                <a:cs typeface="Century Gothic"/>
              </a:rPr>
              <a:t>engineering</a:t>
            </a:r>
            <a:r>
              <a:rPr sz="2000" b="1" spc="-75" dirty="0">
                <a:solidFill>
                  <a:srgbClr val="00697A"/>
                </a:solidFill>
                <a:latin typeface="Century Gothic"/>
                <a:cs typeface="Century Gothic"/>
              </a:rPr>
              <a:t> </a:t>
            </a:r>
            <a:r>
              <a:rPr sz="2000" b="1" spc="-20" dirty="0">
                <a:solidFill>
                  <a:srgbClr val="00697A"/>
                </a:solidFill>
                <a:latin typeface="Century Gothic"/>
                <a:cs typeface="Century Gothic"/>
              </a:rPr>
              <a:t>firm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8" name="object 77">
            <a:extLst>
              <a:ext uri="{FF2B5EF4-FFF2-40B4-BE49-F238E27FC236}">
                <a16:creationId xmlns:a16="http://schemas.microsoft.com/office/drawing/2014/main" id="{D60FA498-AFB0-77AF-ED22-FEA6076F8716}"/>
              </a:ext>
            </a:extLst>
          </p:cNvPr>
          <p:cNvSpPr txBox="1"/>
          <p:nvPr/>
        </p:nvSpPr>
        <p:spPr>
          <a:xfrm>
            <a:off x="7592574" y="3517954"/>
            <a:ext cx="4044950" cy="1485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00697A"/>
                </a:solidFill>
                <a:latin typeface="Century Gothic"/>
                <a:cs typeface="Century Gothic"/>
              </a:rPr>
              <a:t>Supportive </a:t>
            </a:r>
            <a:r>
              <a:rPr sz="2000" b="1" spc="-55" dirty="0">
                <a:solidFill>
                  <a:srgbClr val="00697A"/>
                </a:solidFill>
                <a:latin typeface="Century Gothic"/>
                <a:cs typeface="Century Gothic"/>
              </a:rPr>
              <a:t>launch</a:t>
            </a:r>
            <a:r>
              <a:rPr sz="2000" b="1" spc="-60" dirty="0">
                <a:solidFill>
                  <a:srgbClr val="00697A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697A"/>
                </a:solidFill>
                <a:latin typeface="Century Gothic"/>
                <a:cs typeface="Century Gothic"/>
              </a:rPr>
              <a:t>customer</a:t>
            </a:r>
            <a:r>
              <a:rPr sz="2000" b="1" spc="-35" dirty="0">
                <a:solidFill>
                  <a:srgbClr val="00697A"/>
                </a:solidFill>
                <a:latin typeface="Century Gothic"/>
                <a:cs typeface="Century Gothic"/>
              </a:rPr>
              <a:t> </a:t>
            </a:r>
            <a:r>
              <a:rPr sz="2000" b="1" spc="-50" dirty="0">
                <a:solidFill>
                  <a:srgbClr val="00697A"/>
                </a:solidFill>
                <a:latin typeface="Century Gothic"/>
                <a:cs typeface="Century Gothic"/>
              </a:rPr>
              <a:t>&amp; </a:t>
            </a:r>
            <a:r>
              <a:rPr sz="2000" b="1" dirty="0">
                <a:solidFill>
                  <a:srgbClr val="00697A"/>
                </a:solidFill>
                <a:latin typeface="Century Gothic"/>
                <a:cs typeface="Century Gothic"/>
              </a:rPr>
              <a:t>jurisdiction</a:t>
            </a:r>
            <a:r>
              <a:rPr sz="2000" b="1" spc="30" dirty="0">
                <a:solidFill>
                  <a:srgbClr val="00697A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697A"/>
                </a:solidFill>
                <a:latin typeface="Century Gothic"/>
                <a:cs typeface="Century Gothic"/>
              </a:rPr>
              <a:t>for</a:t>
            </a:r>
            <a:r>
              <a:rPr sz="2000" b="1" spc="150" dirty="0">
                <a:solidFill>
                  <a:srgbClr val="00697A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697A"/>
                </a:solidFill>
                <a:latin typeface="Century Gothic"/>
                <a:cs typeface="Century Gothic"/>
              </a:rPr>
              <a:t>fleet</a:t>
            </a:r>
            <a:r>
              <a:rPr sz="2000" b="1" spc="60" dirty="0">
                <a:solidFill>
                  <a:srgbClr val="00697A"/>
                </a:solidFill>
                <a:latin typeface="Century Gothic"/>
                <a:cs typeface="Century Gothic"/>
              </a:rPr>
              <a:t> </a:t>
            </a:r>
            <a:r>
              <a:rPr sz="2000" b="1" spc="-40" dirty="0">
                <a:solidFill>
                  <a:srgbClr val="00697A"/>
                </a:solidFill>
                <a:latin typeface="Century Gothic"/>
                <a:cs typeface="Century Gothic"/>
              </a:rPr>
              <a:t>development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2000" b="1" spc="-70" dirty="0">
                <a:solidFill>
                  <a:srgbClr val="00697A"/>
                </a:solidFill>
                <a:latin typeface="Century Gothic"/>
                <a:cs typeface="Century Gothic"/>
              </a:rPr>
              <a:t>One</a:t>
            </a:r>
            <a:r>
              <a:rPr sz="2000" b="1" spc="-90" dirty="0">
                <a:solidFill>
                  <a:srgbClr val="00697A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697A"/>
                </a:solidFill>
                <a:latin typeface="Century Gothic"/>
                <a:cs typeface="Century Gothic"/>
              </a:rPr>
              <a:t>of</a:t>
            </a:r>
            <a:r>
              <a:rPr sz="2000" b="1" spc="30" dirty="0">
                <a:solidFill>
                  <a:srgbClr val="00697A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697A"/>
                </a:solidFill>
                <a:latin typeface="Century Gothic"/>
                <a:cs typeface="Century Gothic"/>
              </a:rPr>
              <a:t>the</a:t>
            </a:r>
            <a:r>
              <a:rPr sz="2000" b="1" spc="10" dirty="0">
                <a:solidFill>
                  <a:srgbClr val="00697A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697A"/>
                </a:solidFill>
                <a:latin typeface="Century Gothic"/>
                <a:cs typeface="Century Gothic"/>
              </a:rPr>
              <a:t>few</a:t>
            </a:r>
            <a:r>
              <a:rPr sz="2000" b="1" spc="10" dirty="0">
                <a:solidFill>
                  <a:srgbClr val="00697A"/>
                </a:solidFill>
                <a:latin typeface="Century Gothic"/>
                <a:cs typeface="Century Gothic"/>
              </a:rPr>
              <a:t> </a:t>
            </a:r>
            <a:r>
              <a:rPr sz="2000" b="1" spc="110" dirty="0">
                <a:solidFill>
                  <a:srgbClr val="00697A"/>
                </a:solidFill>
                <a:latin typeface="Century Gothic"/>
                <a:cs typeface="Century Gothic"/>
              </a:rPr>
              <a:t>SMRs</a:t>
            </a:r>
            <a:r>
              <a:rPr sz="2000" b="1" spc="180" dirty="0">
                <a:solidFill>
                  <a:srgbClr val="00697A"/>
                </a:solidFill>
                <a:latin typeface="Century Gothic"/>
                <a:cs typeface="Century Gothic"/>
              </a:rPr>
              <a:t> </a:t>
            </a:r>
            <a:r>
              <a:rPr sz="2000" b="1" spc="-10" dirty="0">
                <a:solidFill>
                  <a:srgbClr val="00697A"/>
                </a:solidFill>
                <a:latin typeface="Century Gothic"/>
                <a:cs typeface="Century Gothic"/>
              </a:rPr>
              <a:t>awarded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000" b="1" spc="90" dirty="0">
                <a:solidFill>
                  <a:srgbClr val="00697A"/>
                </a:solidFill>
                <a:latin typeface="Century Gothic"/>
                <a:cs typeface="Century Gothic"/>
              </a:rPr>
              <a:t>U.S.</a:t>
            </a:r>
            <a:r>
              <a:rPr sz="2000" b="1" spc="165" dirty="0">
                <a:solidFill>
                  <a:srgbClr val="00697A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697A"/>
                </a:solidFill>
                <a:latin typeface="Century Gothic"/>
                <a:cs typeface="Century Gothic"/>
              </a:rPr>
              <a:t>DOE</a:t>
            </a:r>
            <a:r>
              <a:rPr sz="2000" b="1" spc="40" dirty="0">
                <a:solidFill>
                  <a:srgbClr val="00697A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697A"/>
                </a:solidFill>
                <a:latin typeface="Century Gothic"/>
                <a:cs typeface="Century Gothic"/>
              </a:rPr>
              <a:t>ARDP</a:t>
            </a:r>
            <a:r>
              <a:rPr sz="2000" b="1" spc="125" dirty="0">
                <a:solidFill>
                  <a:srgbClr val="00697A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697A"/>
                </a:solidFill>
                <a:latin typeface="Century Gothic"/>
                <a:cs typeface="Century Gothic"/>
              </a:rPr>
              <a:t>grant</a:t>
            </a:r>
            <a:r>
              <a:rPr sz="2000" b="1" spc="55" dirty="0">
                <a:solidFill>
                  <a:srgbClr val="00697A"/>
                </a:solidFill>
                <a:latin typeface="Century Gothic"/>
                <a:cs typeface="Century Gothic"/>
              </a:rPr>
              <a:t> </a:t>
            </a:r>
            <a:r>
              <a:rPr sz="2000" b="1" spc="-10" dirty="0">
                <a:solidFill>
                  <a:srgbClr val="00697A"/>
                </a:solidFill>
                <a:latin typeface="Century Gothic"/>
                <a:cs typeface="Century Gothic"/>
              </a:rPr>
              <a:t>funding</a:t>
            </a:r>
            <a:endParaRPr sz="2000">
              <a:latin typeface="Century Gothic"/>
              <a:cs typeface="Century Gothic"/>
            </a:endParaRPr>
          </a:p>
        </p:txBody>
      </p:sp>
      <p:pic>
        <p:nvPicPr>
          <p:cNvPr id="79" name="object 78">
            <a:extLst>
              <a:ext uri="{FF2B5EF4-FFF2-40B4-BE49-F238E27FC236}">
                <a16:creationId xmlns:a16="http://schemas.microsoft.com/office/drawing/2014/main" id="{82FFB7FD-9216-1B3A-D99F-1CACF48414AA}"/>
              </a:ext>
            </a:extLst>
          </p:cNvPr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780788" y="2265024"/>
            <a:ext cx="765047" cy="765047"/>
          </a:xfrm>
          <a:prstGeom prst="rect">
            <a:avLst/>
          </a:prstGeom>
        </p:spPr>
      </p:pic>
      <p:sp>
        <p:nvSpPr>
          <p:cNvPr id="80" name="object 79">
            <a:extLst>
              <a:ext uri="{FF2B5EF4-FFF2-40B4-BE49-F238E27FC236}">
                <a16:creationId xmlns:a16="http://schemas.microsoft.com/office/drawing/2014/main" id="{30CDDA7D-B384-626D-1E66-F3FA3412463A}"/>
              </a:ext>
            </a:extLst>
          </p:cNvPr>
          <p:cNvSpPr txBox="1"/>
          <p:nvPr/>
        </p:nvSpPr>
        <p:spPr>
          <a:xfrm>
            <a:off x="1478668" y="1351820"/>
            <a:ext cx="89941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29960" algn="l"/>
              </a:tabLst>
            </a:pPr>
            <a:r>
              <a:rPr sz="2000" b="1" u="sng" dirty="0">
                <a:solidFill>
                  <a:srgbClr val="00697A"/>
                </a:solidFill>
                <a:uFill>
                  <a:solidFill>
                    <a:srgbClr val="00697A"/>
                  </a:solidFill>
                </a:uFill>
                <a:latin typeface="Century Gothic"/>
                <a:cs typeface="Century Gothic"/>
              </a:rPr>
              <a:t>Timeline</a:t>
            </a:r>
            <a:r>
              <a:rPr sz="2000" b="1" u="sng" spc="20" dirty="0">
                <a:solidFill>
                  <a:srgbClr val="00697A"/>
                </a:solidFill>
                <a:uFill>
                  <a:solidFill>
                    <a:srgbClr val="00697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b="1" u="sng" dirty="0">
                <a:solidFill>
                  <a:srgbClr val="00697A"/>
                </a:solidFill>
                <a:uFill>
                  <a:solidFill>
                    <a:srgbClr val="00697A"/>
                  </a:solidFill>
                </a:uFill>
                <a:latin typeface="Century Gothic"/>
                <a:cs typeface="Century Gothic"/>
              </a:rPr>
              <a:t>of</a:t>
            </a:r>
            <a:r>
              <a:rPr sz="2000" b="1" u="sng" spc="80" dirty="0">
                <a:solidFill>
                  <a:srgbClr val="00697A"/>
                </a:solidFill>
                <a:uFill>
                  <a:solidFill>
                    <a:srgbClr val="00697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b="1" u="sng" spc="-100" dirty="0">
                <a:solidFill>
                  <a:srgbClr val="00697A"/>
                </a:solidFill>
                <a:uFill>
                  <a:solidFill>
                    <a:srgbClr val="00697A"/>
                  </a:solidFill>
                </a:uFill>
                <a:latin typeface="Century Gothic"/>
                <a:cs typeface="Century Gothic"/>
              </a:rPr>
              <a:t>ARC-</a:t>
            </a:r>
            <a:r>
              <a:rPr sz="2000" b="1" u="sng" dirty="0">
                <a:solidFill>
                  <a:srgbClr val="00697A"/>
                </a:solidFill>
                <a:uFill>
                  <a:solidFill>
                    <a:srgbClr val="00697A"/>
                  </a:solidFill>
                </a:uFill>
                <a:latin typeface="Century Gothic"/>
                <a:cs typeface="Century Gothic"/>
              </a:rPr>
              <a:t>100</a:t>
            </a:r>
            <a:r>
              <a:rPr sz="2000" b="1" u="sng" spc="90" dirty="0">
                <a:solidFill>
                  <a:srgbClr val="00697A"/>
                </a:solidFill>
                <a:uFill>
                  <a:solidFill>
                    <a:srgbClr val="00697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b="1" u="sng" spc="-10" dirty="0">
                <a:solidFill>
                  <a:srgbClr val="00697A"/>
                </a:solidFill>
                <a:uFill>
                  <a:solidFill>
                    <a:srgbClr val="00697A"/>
                  </a:solidFill>
                </a:uFill>
                <a:latin typeface="Century Gothic"/>
                <a:cs typeface="Century Gothic"/>
              </a:rPr>
              <a:t>Development</a:t>
            </a:r>
            <a:r>
              <a:rPr sz="2000" b="1" u="none" dirty="0">
                <a:solidFill>
                  <a:srgbClr val="00697A"/>
                </a:solidFill>
                <a:latin typeface="Century Gothic"/>
                <a:cs typeface="Century Gothic"/>
              </a:rPr>
              <a:t>	</a:t>
            </a:r>
            <a:r>
              <a:rPr sz="2000" b="1" u="sng" dirty="0">
                <a:solidFill>
                  <a:srgbClr val="00697A"/>
                </a:solidFill>
                <a:uFill>
                  <a:solidFill>
                    <a:srgbClr val="00697A"/>
                  </a:solidFill>
                </a:uFill>
                <a:latin typeface="Century Gothic"/>
                <a:cs typeface="Century Gothic"/>
              </a:rPr>
              <a:t>Key</a:t>
            </a:r>
            <a:r>
              <a:rPr sz="2000" b="1" u="sng" spc="-70" dirty="0">
                <a:solidFill>
                  <a:srgbClr val="00697A"/>
                </a:solidFill>
                <a:uFill>
                  <a:solidFill>
                    <a:srgbClr val="00697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b="1" u="sng" dirty="0">
                <a:solidFill>
                  <a:srgbClr val="00697A"/>
                </a:solidFill>
                <a:uFill>
                  <a:solidFill>
                    <a:srgbClr val="00697A"/>
                  </a:solidFill>
                </a:uFill>
                <a:latin typeface="Century Gothic"/>
                <a:cs typeface="Century Gothic"/>
              </a:rPr>
              <a:t>Current</a:t>
            </a:r>
            <a:r>
              <a:rPr sz="2000" b="1" u="sng" spc="-75" dirty="0">
                <a:solidFill>
                  <a:srgbClr val="00697A"/>
                </a:solidFill>
                <a:uFill>
                  <a:solidFill>
                    <a:srgbClr val="00697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b="1" u="sng" spc="-10" dirty="0">
                <a:solidFill>
                  <a:srgbClr val="00697A"/>
                </a:solidFill>
                <a:uFill>
                  <a:solidFill>
                    <a:srgbClr val="00697A"/>
                  </a:solidFill>
                </a:uFill>
                <a:latin typeface="Century Gothic"/>
                <a:cs typeface="Century Gothic"/>
              </a:rPr>
              <a:t>Partnerships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81" name="object 80">
            <a:extLst>
              <a:ext uri="{FF2B5EF4-FFF2-40B4-BE49-F238E27FC236}">
                <a16:creationId xmlns:a16="http://schemas.microsoft.com/office/drawing/2014/main" id="{2FAC11BA-F08D-BF36-0104-5D9AEF9F3E3A}"/>
              </a:ext>
            </a:extLst>
          </p:cNvPr>
          <p:cNvGrpSpPr/>
          <p:nvPr/>
        </p:nvGrpSpPr>
        <p:grpSpPr>
          <a:xfrm>
            <a:off x="294131" y="2226924"/>
            <a:ext cx="1009015" cy="631190"/>
            <a:chOff x="294131" y="1635252"/>
            <a:chExt cx="1009015" cy="631190"/>
          </a:xfrm>
        </p:grpSpPr>
        <p:pic>
          <p:nvPicPr>
            <p:cNvPr id="82" name="object 81">
              <a:extLst>
                <a:ext uri="{FF2B5EF4-FFF2-40B4-BE49-F238E27FC236}">
                  <a16:creationId xmlns:a16="http://schemas.microsoft.com/office/drawing/2014/main" id="{32A19874-ECAB-5729-7ED8-028F63628A8F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87679" y="1635252"/>
              <a:ext cx="649223" cy="265175"/>
            </a:xfrm>
            <a:prstGeom prst="rect">
              <a:avLst/>
            </a:prstGeom>
          </p:spPr>
        </p:pic>
        <p:pic>
          <p:nvPicPr>
            <p:cNvPr id="83" name="object 82">
              <a:extLst>
                <a:ext uri="{FF2B5EF4-FFF2-40B4-BE49-F238E27FC236}">
                  <a16:creationId xmlns:a16="http://schemas.microsoft.com/office/drawing/2014/main" id="{1354ECD5-870F-B6D7-4780-F3C31465869F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91668" y="1757171"/>
              <a:ext cx="844283" cy="265175"/>
            </a:xfrm>
            <a:prstGeom prst="rect">
              <a:avLst/>
            </a:prstGeom>
          </p:spPr>
        </p:pic>
        <p:pic>
          <p:nvPicPr>
            <p:cNvPr id="84" name="object 83">
              <a:extLst>
                <a:ext uri="{FF2B5EF4-FFF2-40B4-BE49-F238E27FC236}">
                  <a16:creationId xmlns:a16="http://schemas.microsoft.com/office/drawing/2014/main" id="{D77EFDA3-AEB9-E448-A041-D57F14F64F30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4131" y="1879091"/>
              <a:ext cx="1008887" cy="265175"/>
            </a:xfrm>
            <a:prstGeom prst="rect">
              <a:avLst/>
            </a:prstGeom>
          </p:spPr>
        </p:pic>
        <p:pic>
          <p:nvPicPr>
            <p:cNvPr id="85" name="object 84">
              <a:extLst>
                <a:ext uri="{FF2B5EF4-FFF2-40B4-BE49-F238E27FC236}">
                  <a16:creationId xmlns:a16="http://schemas.microsoft.com/office/drawing/2014/main" id="{93FCF406-5743-90F8-94F0-0794D2ABC08F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25780" y="2001011"/>
              <a:ext cx="422147" cy="265175"/>
            </a:xfrm>
            <a:prstGeom prst="rect">
              <a:avLst/>
            </a:prstGeom>
          </p:spPr>
        </p:pic>
        <p:pic>
          <p:nvPicPr>
            <p:cNvPr id="86" name="object 85">
              <a:extLst>
                <a:ext uri="{FF2B5EF4-FFF2-40B4-BE49-F238E27FC236}">
                  <a16:creationId xmlns:a16="http://schemas.microsoft.com/office/drawing/2014/main" id="{AD40CD81-B9B3-90DB-CA26-6F15E3BCE6F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4191" y="2001011"/>
              <a:ext cx="207263" cy="265175"/>
            </a:xfrm>
            <a:prstGeom prst="rect">
              <a:avLst/>
            </a:prstGeom>
          </p:spPr>
        </p:pic>
        <p:pic>
          <p:nvPicPr>
            <p:cNvPr id="87" name="object 86">
              <a:extLst>
                <a:ext uri="{FF2B5EF4-FFF2-40B4-BE49-F238E27FC236}">
                  <a16:creationId xmlns:a16="http://schemas.microsoft.com/office/drawing/2014/main" id="{867766CD-6C0C-C366-420B-DAE17ABFB1B5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07720" y="2001011"/>
              <a:ext cx="265175" cy="265175"/>
            </a:xfrm>
            <a:prstGeom prst="rect">
              <a:avLst/>
            </a:prstGeom>
          </p:spPr>
        </p:pic>
      </p:grpSp>
      <p:sp>
        <p:nvSpPr>
          <p:cNvPr id="88" name="object 87">
            <a:extLst>
              <a:ext uri="{FF2B5EF4-FFF2-40B4-BE49-F238E27FC236}">
                <a16:creationId xmlns:a16="http://schemas.microsoft.com/office/drawing/2014/main" id="{54B26ADD-568A-7E91-D77F-8AA39BCA832F}"/>
              </a:ext>
            </a:extLst>
          </p:cNvPr>
          <p:cNvSpPr txBox="1"/>
          <p:nvPr/>
        </p:nvSpPr>
        <p:spPr>
          <a:xfrm>
            <a:off x="379092" y="2265496"/>
            <a:ext cx="84581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95"/>
              </a:spcBef>
            </a:pPr>
            <a:r>
              <a:rPr sz="800" b="1" dirty="0">
                <a:solidFill>
                  <a:srgbClr val="61AFBA"/>
                </a:solidFill>
                <a:latin typeface="Arial"/>
                <a:cs typeface="Arial"/>
              </a:rPr>
              <a:t>U.S.</a:t>
            </a:r>
            <a:r>
              <a:rPr sz="800" b="1" spc="-20" dirty="0">
                <a:solidFill>
                  <a:srgbClr val="61AFBA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61AFBA"/>
                </a:solidFill>
                <a:latin typeface="Arial"/>
                <a:cs typeface="Arial"/>
              </a:rPr>
              <a:t>DOE</a:t>
            </a:r>
            <a:endParaRPr sz="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800" b="1" spc="-10" dirty="0">
                <a:solidFill>
                  <a:srgbClr val="61AFBA"/>
                </a:solidFill>
                <a:latin typeface="Arial"/>
                <a:cs typeface="Arial"/>
              </a:rPr>
              <a:t>Experimental </a:t>
            </a:r>
            <a:r>
              <a:rPr sz="800" b="1" dirty="0">
                <a:solidFill>
                  <a:srgbClr val="61AFBA"/>
                </a:solidFill>
                <a:latin typeface="Arial"/>
                <a:cs typeface="Arial"/>
              </a:rPr>
              <a:t>Breeder</a:t>
            </a:r>
            <a:r>
              <a:rPr sz="800" b="1" spc="-55" dirty="0">
                <a:solidFill>
                  <a:srgbClr val="61AFBA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61AFBA"/>
                </a:solidFill>
                <a:latin typeface="Arial"/>
                <a:cs typeface="Arial"/>
              </a:rPr>
              <a:t>Program </a:t>
            </a:r>
            <a:r>
              <a:rPr sz="800" b="1" spc="-25" dirty="0">
                <a:solidFill>
                  <a:srgbClr val="61AFBA"/>
                </a:solidFill>
                <a:latin typeface="Arial"/>
                <a:cs typeface="Arial"/>
              </a:rPr>
              <a:t>(EBR-II)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89" name="object 88">
            <a:extLst>
              <a:ext uri="{FF2B5EF4-FFF2-40B4-BE49-F238E27FC236}">
                <a16:creationId xmlns:a16="http://schemas.microsoft.com/office/drawing/2014/main" id="{14637053-C633-C3AF-FDDC-6913E0DBB928}"/>
              </a:ext>
            </a:extLst>
          </p:cNvPr>
          <p:cNvGrpSpPr/>
          <p:nvPr/>
        </p:nvGrpSpPr>
        <p:grpSpPr>
          <a:xfrm>
            <a:off x="252984" y="3569567"/>
            <a:ext cx="1091565" cy="509270"/>
            <a:chOff x="252984" y="2977895"/>
            <a:chExt cx="1091565" cy="509270"/>
          </a:xfrm>
        </p:grpSpPr>
        <p:pic>
          <p:nvPicPr>
            <p:cNvPr id="90" name="object 89">
              <a:extLst>
                <a:ext uri="{FF2B5EF4-FFF2-40B4-BE49-F238E27FC236}">
                  <a16:creationId xmlns:a16="http://schemas.microsoft.com/office/drawing/2014/main" id="{16BCB38B-B63D-C4A7-3E01-02F90EB81CF3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54152" y="2977895"/>
              <a:ext cx="717803" cy="265175"/>
            </a:xfrm>
            <a:prstGeom prst="rect">
              <a:avLst/>
            </a:prstGeom>
          </p:spPr>
        </p:pic>
        <p:pic>
          <p:nvPicPr>
            <p:cNvPr id="91" name="object 90">
              <a:extLst>
                <a:ext uri="{FF2B5EF4-FFF2-40B4-BE49-F238E27FC236}">
                  <a16:creationId xmlns:a16="http://schemas.microsoft.com/office/drawing/2014/main" id="{EFF73954-562F-13BF-70B0-287D0DE3E2C3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61188" y="3099816"/>
              <a:ext cx="903731" cy="265175"/>
            </a:xfrm>
            <a:prstGeom prst="rect">
              <a:avLst/>
            </a:prstGeom>
          </p:spPr>
        </p:pic>
        <p:pic>
          <p:nvPicPr>
            <p:cNvPr id="92" name="object 91">
              <a:extLst>
                <a:ext uri="{FF2B5EF4-FFF2-40B4-BE49-F238E27FC236}">
                  <a16:creationId xmlns:a16="http://schemas.microsoft.com/office/drawing/2014/main" id="{37E4ADB0-1928-7579-0BEF-ABC4BD3D3A61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52984" y="3221735"/>
              <a:ext cx="1091183" cy="265175"/>
            </a:xfrm>
            <a:prstGeom prst="rect">
              <a:avLst/>
            </a:prstGeom>
          </p:spPr>
        </p:pic>
      </p:grpSp>
      <p:sp>
        <p:nvSpPr>
          <p:cNvPr id="93" name="object 92">
            <a:extLst>
              <a:ext uri="{FF2B5EF4-FFF2-40B4-BE49-F238E27FC236}">
                <a16:creationId xmlns:a16="http://schemas.microsoft.com/office/drawing/2014/main" id="{462B30E3-00F3-F0A0-2475-9D05447BBFC2}"/>
              </a:ext>
            </a:extLst>
          </p:cNvPr>
          <p:cNvSpPr txBox="1"/>
          <p:nvPr/>
        </p:nvSpPr>
        <p:spPr>
          <a:xfrm>
            <a:off x="340380" y="3609245"/>
            <a:ext cx="92964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95"/>
              </a:spcBef>
            </a:pPr>
            <a:r>
              <a:rPr sz="800" b="1" dirty="0">
                <a:solidFill>
                  <a:srgbClr val="61AFBA"/>
                </a:solidFill>
                <a:latin typeface="Arial"/>
                <a:cs typeface="Arial"/>
              </a:rPr>
              <a:t>GE</a:t>
            </a:r>
            <a:r>
              <a:rPr sz="800" b="1" spc="-10" dirty="0">
                <a:solidFill>
                  <a:srgbClr val="61AFBA"/>
                </a:solidFill>
                <a:latin typeface="Arial"/>
                <a:cs typeface="Arial"/>
              </a:rPr>
              <a:t> Hitachi Advancing</a:t>
            </a:r>
            <a:r>
              <a:rPr sz="800" b="1" spc="10" dirty="0">
                <a:solidFill>
                  <a:srgbClr val="61AFBA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61AFBA"/>
                </a:solidFill>
                <a:latin typeface="Arial"/>
                <a:cs typeface="Arial"/>
              </a:rPr>
              <a:t>the</a:t>
            </a:r>
            <a:r>
              <a:rPr sz="800" b="1" dirty="0">
                <a:solidFill>
                  <a:srgbClr val="61AFBA"/>
                </a:solidFill>
                <a:latin typeface="Arial"/>
                <a:cs typeface="Arial"/>
              </a:rPr>
              <a:t> PRISM</a:t>
            </a:r>
            <a:r>
              <a:rPr sz="800" b="1" spc="-40" dirty="0">
                <a:solidFill>
                  <a:srgbClr val="61AFBA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61AFBA"/>
                </a:solidFill>
                <a:latin typeface="Arial"/>
                <a:cs typeface="Arial"/>
              </a:rPr>
              <a:t>Technology</a:t>
            </a:r>
            <a:endParaRPr sz="800">
              <a:latin typeface="Arial"/>
              <a:cs typeface="Arial"/>
            </a:endParaRPr>
          </a:p>
        </p:txBody>
      </p:sp>
      <p:sp>
        <p:nvSpPr>
          <p:cNvPr id="94" name="object 93">
            <a:extLst>
              <a:ext uri="{FF2B5EF4-FFF2-40B4-BE49-F238E27FC236}">
                <a16:creationId xmlns:a16="http://schemas.microsoft.com/office/drawing/2014/main" id="{23AEB894-033A-FEDD-F527-F273CA8C1A21}"/>
              </a:ext>
            </a:extLst>
          </p:cNvPr>
          <p:cNvSpPr txBox="1"/>
          <p:nvPr/>
        </p:nvSpPr>
        <p:spPr>
          <a:xfrm>
            <a:off x="215826" y="5030622"/>
            <a:ext cx="115443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5885">
              <a:lnSpc>
                <a:spcPct val="100000"/>
              </a:lnSpc>
              <a:spcBef>
                <a:spcPts val="95"/>
              </a:spcBef>
            </a:pPr>
            <a:r>
              <a:rPr sz="800" b="1" dirty="0">
                <a:solidFill>
                  <a:srgbClr val="61AFBA"/>
                </a:solidFill>
                <a:latin typeface="Arial"/>
                <a:cs typeface="Arial"/>
              </a:rPr>
              <a:t>ARC</a:t>
            </a:r>
            <a:r>
              <a:rPr sz="800" b="1" spc="-55" dirty="0">
                <a:solidFill>
                  <a:srgbClr val="61AFBA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1AFBA"/>
                </a:solidFill>
                <a:latin typeface="Arial"/>
                <a:cs typeface="Arial"/>
              </a:rPr>
              <a:t>Advancing</a:t>
            </a:r>
            <a:r>
              <a:rPr sz="800" b="1" spc="-35" dirty="0">
                <a:solidFill>
                  <a:srgbClr val="61AFBA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61AFBA"/>
                </a:solidFill>
                <a:latin typeface="Arial"/>
                <a:cs typeface="Arial"/>
              </a:rPr>
              <a:t>the</a:t>
            </a:r>
            <a:r>
              <a:rPr sz="800" b="1" spc="500" dirty="0">
                <a:solidFill>
                  <a:srgbClr val="61AFBA"/>
                </a:solidFill>
                <a:latin typeface="Arial"/>
                <a:cs typeface="Arial"/>
              </a:rPr>
              <a:t> </a:t>
            </a:r>
            <a:r>
              <a:rPr sz="800" b="1" spc="-30" dirty="0">
                <a:solidFill>
                  <a:srgbClr val="61AFBA"/>
                </a:solidFill>
                <a:latin typeface="Arial"/>
                <a:cs typeface="Arial"/>
              </a:rPr>
              <a:t>ARC-</a:t>
            </a:r>
            <a:r>
              <a:rPr sz="800" b="1" dirty="0">
                <a:solidFill>
                  <a:srgbClr val="61AFBA"/>
                </a:solidFill>
                <a:latin typeface="Arial"/>
                <a:cs typeface="Arial"/>
              </a:rPr>
              <a:t>100</a:t>
            </a:r>
            <a:r>
              <a:rPr sz="800" b="1" spc="50" dirty="0">
                <a:solidFill>
                  <a:srgbClr val="61AFBA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1AFBA"/>
                </a:solidFill>
                <a:latin typeface="Arial"/>
                <a:cs typeface="Arial"/>
              </a:rPr>
              <a:t>and</a:t>
            </a:r>
            <a:r>
              <a:rPr sz="800" b="1" spc="-15" dirty="0">
                <a:solidFill>
                  <a:srgbClr val="61AFBA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61AFBA"/>
                </a:solidFill>
                <a:latin typeface="Arial"/>
                <a:cs typeface="Arial"/>
              </a:rPr>
              <a:t>Targeting </a:t>
            </a:r>
            <a:r>
              <a:rPr sz="800" b="1" dirty="0">
                <a:solidFill>
                  <a:srgbClr val="61AFBA"/>
                </a:solidFill>
                <a:latin typeface="Arial"/>
                <a:cs typeface="Arial"/>
              </a:rPr>
              <a:t>Licensing</a:t>
            </a:r>
            <a:r>
              <a:rPr sz="800" b="1" spc="-15" dirty="0">
                <a:solidFill>
                  <a:srgbClr val="61AFBA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1AFBA"/>
                </a:solidFill>
                <a:latin typeface="Arial"/>
                <a:cs typeface="Arial"/>
              </a:rPr>
              <a:t>/</a:t>
            </a:r>
            <a:r>
              <a:rPr sz="800" b="1" spc="-20" dirty="0">
                <a:solidFill>
                  <a:srgbClr val="61AFBA"/>
                </a:solidFill>
                <a:latin typeface="Arial"/>
                <a:cs typeface="Arial"/>
              </a:rPr>
              <a:t> Deployment</a:t>
            </a:r>
            <a:endParaRPr sz="800">
              <a:latin typeface="Arial"/>
              <a:cs typeface="Arial"/>
            </a:endParaRPr>
          </a:p>
        </p:txBody>
      </p:sp>
      <p:sp>
        <p:nvSpPr>
          <p:cNvPr id="95" name="object 94">
            <a:extLst>
              <a:ext uri="{FF2B5EF4-FFF2-40B4-BE49-F238E27FC236}">
                <a16:creationId xmlns:a16="http://schemas.microsoft.com/office/drawing/2014/main" id="{8D2CAF3B-D92A-CE81-2618-E3F378901EF2}"/>
              </a:ext>
            </a:extLst>
          </p:cNvPr>
          <p:cNvSpPr txBox="1"/>
          <p:nvPr/>
        </p:nvSpPr>
        <p:spPr>
          <a:xfrm>
            <a:off x="391698" y="6223211"/>
            <a:ext cx="55854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0" dirty="0">
                <a:solidFill>
                  <a:srgbClr val="00697A"/>
                </a:solidFill>
                <a:latin typeface="Century Gothic"/>
                <a:cs typeface="Century Gothic"/>
              </a:rPr>
              <a:t>ARC-</a:t>
            </a:r>
            <a:r>
              <a:rPr sz="2000" b="1" dirty="0">
                <a:solidFill>
                  <a:srgbClr val="00697A"/>
                </a:solidFill>
                <a:latin typeface="Century Gothic"/>
                <a:cs typeface="Century Gothic"/>
              </a:rPr>
              <a:t>100</a:t>
            </a:r>
            <a:r>
              <a:rPr sz="2000" b="1" spc="105" dirty="0">
                <a:solidFill>
                  <a:srgbClr val="00697A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697A"/>
                </a:solidFill>
                <a:latin typeface="Century Gothic"/>
                <a:cs typeface="Century Gothic"/>
              </a:rPr>
              <a:t>Benefits</a:t>
            </a:r>
            <a:r>
              <a:rPr sz="2000" b="1" spc="65" dirty="0">
                <a:solidFill>
                  <a:srgbClr val="00697A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697A"/>
                </a:solidFill>
                <a:latin typeface="Century Gothic"/>
                <a:cs typeface="Century Gothic"/>
              </a:rPr>
              <a:t>From</a:t>
            </a:r>
            <a:r>
              <a:rPr sz="2000" b="1" spc="125" dirty="0">
                <a:solidFill>
                  <a:srgbClr val="00697A"/>
                </a:solidFill>
                <a:latin typeface="Century Gothic"/>
                <a:cs typeface="Century Gothic"/>
              </a:rPr>
              <a:t> </a:t>
            </a:r>
            <a:r>
              <a:rPr sz="2000" b="1" spc="-120" dirty="0">
                <a:solidFill>
                  <a:srgbClr val="00697A"/>
                </a:solidFill>
                <a:latin typeface="Century Gothic"/>
                <a:cs typeface="Century Gothic"/>
              </a:rPr>
              <a:t>Decades</a:t>
            </a:r>
            <a:r>
              <a:rPr sz="2000" b="1" spc="-45" dirty="0">
                <a:solidFill>
                  <a:srgbClr val="00697A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697A"/>
                </a:solidFill>
                <a:latin typeface="Century Gothic"/>
                <a:cs typeface="Century Gothic"/>
              </a:rPr>
              <a:t>of</a:t>
            </a:r>
            <a:r>
              <a:rPr sz="2000" b="1" spc="85" dirty="0">
                <a:solidFill>
                  <a:srgbClr val="00697A"/>
                </a:solidFill>
                <a:latin typeface="Century Gothic"/>
                <a:cs typeface="Century Gothic"/>
              </a:rPr>
              <a:t> </a:t>
            </a:r>
            <a:r>
              <a:rPr sz="2000" b="1" spc="-10" dirty="0">
                <a:solidFill>
                  <a:srgbClr val="00697A"/>
                </a:solidFill>
                <a:latin typeface="Century Gothic"/>
                <a:cs typeface="Century Gothic"/>
              </a:rPr>
              <a:t>Investment</a:t>
            </a:r>
            <a:endParaRPr sz="2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471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441960" y="213361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Modular Reactors (SMR):</a:t>
            </a:r>
          </a:p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Effectiv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Alternative to Centralized Nuclear Energy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59E9D00-068A-EF1D-0652-6D31E26B974F}"/>
              </a:ext>
            </a:extLst>
          </p:cNvPr>
          <p:cNvSpPr txBox="1"/>
          <p:nvPr/>
        </p:nvSpPr>
        <p:spPr>
          <a:xfrm>
            <a:off x="1282700" y="1547834"/>
            <a:ext cx="9671685" cy="444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132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In</a:t>
            </a:r>
            <a:r>
              <a:rPr sz="1800" b="1" spc="-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Comparison</a:t>
            </a:r>
            <a:r>
              <a:rPr sz="1800" b="1" spc="-5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to</a:t>
            </a:r>
            <a:r>
              <a:rPr sz="1800" b="1" spc="-3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Large</a:t>
            </a:r>
            <a:r>
              <a:rPr sz="1800" b="1" spc="-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Nuclear</a:t>
            </a:r>
            <a:r>
              <a:rPr lang="en-US" b="1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SMR</a:t>
            </a:r>
            <a:r>
              <a:rPr sz="1800" b="1" spc="-1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Economies</a:t>
            </a:r>
            <a:r>
              <a:rPr sz="1800" b="1" spc="-5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of</a:t>
            </a:r>
            <a:r>
              <a:rPr sz="1800" b="1" spc="-3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Manufacturing</a:t>
            </a:r>
            <a:r>
              <a:rPr sz="1800" b="1" spc="-4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Scale</a:t>
            </a:r>
            <a:r>
              <a:rPr sz="1800" b="1" spc="-3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lang="en-US" sz="1800" b="1" spc="-30" dirty="0">
                <a:solidFill>
                  <a:srgbClr val="333333"/>
                </a:solidFill>
                <a:latin typeface="Century Gothic"/>
                <a:cs typeface="Century Gothic"/>
              </a:rPr>
              <a:t>Can </a:t>
            </a:r>
            <a:r>
              <a:rPr sz="1800" b="1" spc="-10" dirty="0">
                <a:solidFill>
                  <a:srgbClr val="333333"/>
                </a:solidFill>
                <a:latin typeface="Century Gothic"/>
                <a:cs typeface="Century Gothic"/>
              </a:rPr>
              <a:t>Offset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the</a:t>
            </a:r>
            <a:r>
              <a:rPr sz="1800" b="1" spc="-3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Economies</a:t>
            </a:r>
            <a:r>
              <a:rPr sz="1800" b="1" spc="-3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of</a:t>
            </a:r>
            <a:r>
              <a:rPr sz="1800" b="1" spc="-3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Production</a:t>
            </a:r>
            <a:r>
              <a:rPr sz="1800" b="1" spc="-3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333333"/>
                </a:solidFill>
                <a:latin typeface="Century Gothic"/>
                <a:cs typeface="Century Gothic"/>
              </a:rPr>
              <a:t>Scale</a:t>
            </a:r>
            <a:endParaRPr sz="1800" dirty="0">
              <a:latin typeface="Century Gothic"/>
              <a:cs typeface="Century Gothic"/>
            </a:endParaRPr>
          </a:p>
          <a:p>
            <a:pPr marL="755015" lvl="1" indent="-28511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755015" algn="l"/>
              </a:tabLst>
            </a:pP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Scale</a:t>
            </a:r>
            <a:r>
              <a:rPr sz="2100" spc="-2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has</a:t>
            </a:r>
            <a:r>
              <a:rPr sz="2100" spc="-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its</a:t>
            </a:r>
            <a:r>
              <a:rPr sz="2100" spc="-3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Own</a:t>
            </a:r>
            <a:r>
              <a:rPr sz="2100" spc="-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Complexity</a:t>
            </a:r>
            <a:r>
              <a:rPr sz="2100" spc="-1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and</a:t>
            </a:r>
            <a:r>
              <a:rPr sz="2100" spc="-3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Therefore</a:t>
            </a:r>
            <a:r>
              <a:rPr sz="2100" spc="-20" dirty="0">
                <a:solidFill>
                  <a:srgbClr val="333333"/>
                </a:solidFill>
                <a:latin typeface="Century Gothic"/>
                <a:cs typeface="Century Gothic"/>
              </a:rPr>
              <a:t> Cost</a:t>
            </a:r>
            <a:endParaRPr sz="2100" dirty="0">
              <a:latin typeface="Century Gothic"/>
              <a:cs typeface="Century Gothic"/>
            </a:endParaRPr>
          </a:p>
          <a:p>
            <a:pPr marL="755015" lvl="1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755015" algn="l"/>
              </a:tabLst>
            </a:pP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Potentially</a:t>
            </a:r>
            <a:r>
              <a:rPr sz="2100" spc="-5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Larger</a:t>
            </a:r>
            <a:r>
              <a:rPr sz="2100" spc="-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Global</a:t>
            </a:r>
            <a:r>
              <a:rPr sz="2100" spc="-3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Footprint</a:t>
            </a:r>
            <a:r>
              <a:rPr sz="2100" spc="-4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for</a:t>
            </a:r>
            <a:r>
              <a:rPr sz="2100" spc="-5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spc="-25" dirty="0">
                <a:solidFill>
                  <a:srgbClr val="333333"/>
                </a:solidFill>
                <a:latin typeface="Century Gothic"/>
                <a:cs typeface="Century Gothic"/>
              </a:rPr>
              <a:t>SMR</a:t>
            </a:r>
            <a:endParaRPr sz="2100" dirty="0">
              <a:latin typeface="Century Gothic"/>
              <a:cs typeface="Century Gothic"/>
            </a:endParaRPr>
          </a:p>
          <a:p>
            <a:pPr marL="298450" marR="85090" indent="-28575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98450" algn="l"/>
              </a:tabLst>
            </a:pP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In</a:t>
            </a:r>
            <a:r>
              <a:rPr sz="1800" b="1" spc="-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Entirely</a:t>
            </a:r>
            <a:r>
              <a:rPr sz="1800" b="1" spc="-2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Deregulated,</a:t>
            </a:r>
            <a:r>
              <a:rPr sz="1800" b="1" spc="-4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‘Merchant”,</a:t>
            </a:r>
            <a:r>
              <a:rPr sz="1800" b="1" spc="-5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Markets,</a:t>
            </a:r>
            <a:r>
              <a:rPr sz="1800" b="1" spc="-3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SMRs</a:t>
            </a:r>
            <a:r>
              <a:rPr sz="1800" b="1" spc="-2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lang="en-US" sz="1800" b="1" spc="-20" dirty="0">
                <a:solidFill>
                  <a:srgbClr val="333333"/>
                </a:solidFill>
                <a:latin typeface="Century Gothic"/>
                <a:cs typeface="Century Gothic"/>
              </a:rPr>
              <a:t>Can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Compete</a:t>
            </a:r>
            <a:r>
              <a:rPr sz="1800" b="1" spc="-5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333333"/>
                </a:solidFill>
                <a:latin typeface="Century Gothic"/>
                <a:cs typeface="Century Gothic"/>
              </a:rPr>
              <a:t>Effectively</a:t>
            </a:r>
            <a:r>
              <a:rPr sz="1800" b="1" spc="-2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333333"/>
                </a:solidFill>
                <a:latin typeface="Century Gothic"/>
                <a:cs typeface="Century Gothic"/>
              </a:rPr>
              <a:t>Against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NGCC</a:t>
            </a:r>
            <a:r>
              <a:rPr sz="1800" b="1" spc="-1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and</a:t>
            </a:r>
            <a:r>
              <a:rPr sz="1800" b="1" spc="-2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spc="-25" dirty="0">
                <a:solidFill>
                  <a:srgbClr val="333333"/>
                </a:solidFill>
                <a:latin typeface="Century Gothic"/>
                <a:cs typeface="Century Gothic"/>
              </a:rPr>
              <a:t>RE</a:t>
            </a:r>
            <a:endParaRPr sz="1800" dirty="0">
              <a:latin typeface="Century Gothic"/>
              <a:cs typeface="Century Gothic"/>
            </a:endParaRPr>
          </a:p>
          <a:p>
            <a:pPr marL="755015" lvl="1" indent="-28511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755015" algn="l"/>
              </a:tabLst>
            </a:pP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Lower</a:t>
            </a:r>
            <a:r>
              <a:rPr sz="2100" spc="-2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Marginal</a:t>
            </a:r>
            <a:r>
              <a:rPr sz="2100" spc="-2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Cost</a:t>
            </a:r>
            <a:r>
              <a:rPr sz="2100" spc="-3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Than</a:t>
            </a:r>
            <a:r>
              <a:rPr sz="2100" spc="-3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spc="-20" dirty="0">
                <a:solidFill>
                  <a:srgbClr val="333333"/>
                </a:solidFill>
                <a:latin typeface="Century Gothic"/>
                <a:cs typeface="Century Gothic"/>
              </a:rPr>
              <a:t>NGCC</a:t>
            </a:r>
            <a:endParaRPr sz="2100" dirty="0">
              <a:latin typeface="Century Gothic"/>
              <a:cs typeface="Century Gothic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755650" algn="l"/>
              </a:tabLst>
            </a:pP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Higher</a:t>
            </a:r>
            <a:r>
              <a:rPr sz="2100" spc="-3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Capacity</a:t>
            </a:r>
            <a:r>
              <a:rPr sz="2100" spc="-3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Factor</a:t>
            </a:r>
            <a:r>
              <a:rPr sz="2100" spc="-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Than</a:t>
            </a:r>
            <a:r>
              <a:rPr sz="2100" spc="-4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RE;</a:t>
            </a:r>
            <a:r>
              <a:rPr sz="2100" spc="-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Analysis</a:t>
            </a:r>
            <a:r>
              <a:rPr sz="2100" spc="-5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Should</a:t>
            </a:r>
            <a:r>
              <a:rPr sz="2100" spc="-4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Include</a:t>
            </a:r>
            <a:r>
              <a:rPr sz="2100" spc="-5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Total</a:t>
            </a:r>
            <a:r>
              <a:rPr sz="2100" spc="-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spc="-10" dirty="0">
                <a:solidFill>
                  <a:srgbClr val="333333"/>
                </a:solidFill>
                <a:latin typeface="Century Gothic"/>
                <a:cs typeface="Century Gothic"/>
              </a:rPr>
              <a:t>System Costs</a:t>
            </a:r>
            <a:endParaRPr sz="2100" dirty="0">
              <a:latin typeface="Century Gothic"/>
              <a:cs typeface="Century Gothic"/>
            </a:endParaRPr>
          </a:p>
          <a:p>
            <a:pPr marL="755650" marR="1385570" lvl="1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755650" algn="l"/>
              </a:tabLst>
            </a:pP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Higher</a:t>
            </a:r>
            <a:r>
              <a:rPr sz="2100" spc="-5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Outlet</a:t>
            </a:r>
            <a:r>
              <a:rPr sz="2100" spc="-6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Temperatures</a:t>
            </a:r>
            <a:r>
              <a:rPr sz="2100" spc="-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for</a:t>
            </a:r>
            <a:r>
              <a:rPr sz="2100" spc="-5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Advanced</a:t>
            </a:r>
            <a:r>
              <a:rPr sz="2100" spc="-7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Reactor</a:t>
            </a:r>
            <a:r>
              <a:rPr sz="2100" spc="-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spc="-10" dirty="0">
                <a:solidFill>
                  <a:srgbClr val="333333"/>
                </a:solidFill>
                <a:latin typeface="Century Gothic"/>
                <a:cs typeface="Century Gothic"/>
              </a:rPr>
              <a:t>Enable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Incremental</a:t>
            </a:r>
            <a:r>
              <a:rPr sz="2100" spc="-7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333333"/>
                </a:solidFill>
                <a:latin typeface="Century Gothic"/>
                <a:cs typeface="Century Gothic"/>
              </a:rPr>
              <a:t>Revenue:</a:t>
            </a:r>
            <a:r>
              <a:rPr sz="2100" spc="-8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100" spc="-25" dirty="0">
                <a:solidFill>
                  <a:srgbClr val="333333"/>
                </a:solidFill>
                <a:latin typeface="Century Gothic"/>
                <a:cs typeface="Century Gothic"/>
              </a:rPr>
              <a:t>CHP</a:t>
            </a:r>
            <a:endParaRPr sz="2100" dirty="0">
              <a:latin typeface="Century Gothic"/>
              <a:cs typeface="Century Gothic"/>
            </a:endParaRPr>
          </a:p>
          <a:p>
            <a:pPr marL="298450" marR="169545" indent="-28575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98450" algn="l"/>
              </a:tabLst>
            </a:pP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To</a:t>
            </a:r>
            <a:r>
              <a:rPr sz="1800" b="1" spc="-3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Enhance</a:t>
            </a:r>
            <a:r>
              <a:rPr sz="1800" b="1" spc="-3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the</a:t>
            </a:r>
            <a:r>
              <a:rPr sz="1800" b="1" spc="-3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Economic</a:t>
            </a:r>
            <a:r>
              <a:rPr sz="1800" b="1" spc="-2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Competitiveness</a:t>
            </a:r>
            <a:r>
              <a:rPr sz="1800" b="1" spc="-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of</a:t>
            </a:r>
            <a:r>
              <a:rPr sz="1800" b="1" spc="-2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SMRs</a:t>
            </a:r>
            <a:r>
              <a:rPr sz="1800" b="1" spc="-1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Against</a:t>
            </a:r>
            <a:r>
              <a:rPr sz="1800" b="1" spc="-2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Other</a:t>
            </a:r>
            <a:r>
              <a:rPr sz="1800" b="1" spc="-3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Options,</a:t>
            </a:r>
            <a:r>
              <a:rPr sz="1800" b="1" spc="-3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the</a:t>
            </a:r>
            <a:r>
              <a:rPr sz="1800" b="1" spc="-3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spc="-20" dirty="0">
                <a:solidFill>
                  <a:srgbClr val="333333"/>
                </a:solidFill>
                <a:latin typeface="Century Gothic"/>
                <a:cs typeface="Century Gothic"/>
              </a:rPr>
              <a:t>Dual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Focus</a:t>
            </a:r>
            <a:r>
              <a:rPr sz="1800" b="1" spc="-3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Must</a:t>
            </a:r>
            <a:r>
              <a:rPr sz="1800" b="1" spc="-3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be</a:t>
            </a:r>
            <a:r>
              <a:rPr sz="1800" b="1" spc="-2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on</a:t>
            </a:r>
            <a:r>
              <a:rPr sz="1800" b="1" spc="-3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Cost</a:t>
            </a:r>
            <a:r>
              <a:rPr sz="1800" b="1" spc="-3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and</a:t>
            </a:r>
            <a:r>
              <a:rPr sz="1800" b="1" spc="-2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entury Gothic"/>
                <a:cs typeface="Century Gothic"/>
              </a:rPr>
              <a:t>Incremental</a:t>
            </a:r>
            <a:r>
              <a:rPr sz="1800" b="1" spc="-3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333333"/>
                </a:solidFill>
                <a:latin typeface="Century Gothic"/>
                <a:cs typeface="Century Gothic"/>
              </a:rPr>
              <a:t>Revenue</a:t>
            </a:r>
            <a:endParaRPr sz="1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944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441960" y="213361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First-of-a-Kind (FOAK) Risks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59E9D00-068A-EF1D-0652-6D31E26B974F}"/>
              </a:ext>
            </a:extLst>
          </p:cNvPr>
          <p:cNvSpPr txBox="1"/>
          <p:nvPr/>
        </p:nvSpPr>
        <p:spPr>
          <a:xfrm>
            <a:off x="1282700" y="1547834"/>
            <a:ext cx="9671685" cy="5260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132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b="1" dirty="0">
                <a:solidFill>
                  <a:srgbClr val="333333"/>
                </a:solidFill>
                <a:latin typeface="Century Gothic"/>
                <a:cs typeface="Century Gothic"/>
              </a:rPr>
              <a:t>To Realize the Full Potential of SMR Technology, Several Key Challenges Have to be Addressed</a:t>
            </a:r>
          </a:p>
          <a:p>
            <a:pPr marL="755650" marR="132080" lvl="1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1600" dirty="0">
                <a:solidFill>
                  <a:srgbClr val="333333"/>
                </a:solidFill>
                <a:latin typeface="Century Gothic"/>
                <a:cs typeface="Century Gothic"/>
              </a:rPr>
              <a:t>Key Distinct Challenge: Development &amp; Construction of FOAK Projects</a:t>
            </a:r>
          </a:p>
          <a:p>
            <a:pPr marL="298450" marR="132080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b="1" dirty="0">
                <a:latin typeface="Century Gothic"/>
                <a:cs typeface="Century Gothic"/>
              </a:rPr>
              <a:t>Specific Risks</a:t>
            </a:r>
          </a:p>
          <a:p>
            <a:pPr marL="755650" marR="132080" lvl="1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1600" dirty="0">
                <a:latin typeface="Century Gothic"/>
                <a:cs typeface="Century Gothic"/>
              </a:rPr>
              <a:t>Technology Risk</a:t>
            </a:r>
          </a:p>
          <a:p>
            <a:pPr marL="1212850" marR="132080" lvl="2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1500" dirty="0">
                <a:latin typeface="Century Gothic"/>
                <a:cs typeface="Century Gothic"/>
              </a:rPr>
              <a:t>Maturity &amp; Development of the Underlying Technology</a:t>
            </a:r>
          </a:p>
          <a:p>
            <a:pPr marL="1212850" marR="132080" lvl="2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1500" dirty="0">
                <a:latin typeface="Century Gothic"/>
                <a:cs typeface="Century Gothic"/>
              </a:rPr>
              <a:t>Core Design: HALEU</a:t>
            </a:r>
          </a:p>
          <a:p>
            <a:pPr marL="1212850" marR="132080" lvl="2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1500" dirty="0">
                <a:latin typeface="Century Gothic"/>
                <a:cs typeface="Century Gothic"/>
              </a:rPr>
              <a:t>Options for Heat Transfer</a:t>
            </a:r>
          </a:p>
          <a:p>
            <a:pPr marL="1212850" marR="132080" lvl="2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1500" dirty="0">
                <a:latin typeface="Century Gothic"/>
                <a:cs typeface="Century Gothic"/>
              </a:rPr>
              <a:t>Transition from Technology to Product</a:t>
            </a:r>
          </a:p>
          <a:p>
            <a:pPr marL="755650" marR="132080" lvl="1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dirty="0">
                <a:latin typeface="Century Gothic"/>
                <a:cs typeface="Century Gothic"/>
              </a:rPr>
              <a:t>Financial</a:t>
            </a:r>
          </a:p>
          <a:p>
            <a:pPr marL="1212850" marR="132080" lvl="2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1500" dirty="0">
                <a:latin typeface="Century Gothic"/>
                <a:cs typeface="Century Gothic"/>
              </a:rPr>
              <a:t>Initial Project Financing</a:t>
            </a:r>
          </a:p>
          <a:p>
            <a:pPr marL="1212850" marR="132080" lvl="2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1500" dirty="0">
                <a:latin typeface="Century Gothic"/>
                <a:cs typeface="Century Gothic"/>
              </a:rPr>
              <a:t>Project/Financial Management</a:t>
            </a:r>
          </a:p>
          <a:p>
            <a:pPr marL="755650" marR="132080" lvl="1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dirty="0">
                <a:latin typeface="Century Gothic"/>
                <a:cs typeface="Century Gothic"/>
              </a:rPr>
              <a:t>Regulatory</a:t>
            </a:r>
          </a:p>
          <a:p>
            <a:pPr marL="1212850" marR="132080" lvl="2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1500" dirty="0">
                <a:latin typeface="Century Gothic"/>
                <a:cs typeface="Century Gothic"/>
              </a:rPr>
              <a:t>Singular Factor that Differentiates Nuclear Projects</a:t>
            </a:r>
          </a:p>
          <a:p>
            <a:pPr marL="1212850" marR="132080" lvl="2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1500" dirty="0">
                <a:latin typeface="Century Gothic"/>
                <a:cs typeface="Century Gothic"/>
              </a:rPr>
              <a:t>Steep Learning Curve in Transition to New Technologies</a:t>
            </a:r>
          </a:p>
          <a:p>
            <a:pPr marL="1212850" marR="132080" lvl="2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1500" dirty="0">
                <a:latin typeface="Century Gothic"/>
                <a:cs typeface="Century Gothic"/>
              </a:rPr>
              <a:t>Significant Commitment of Time &amp; Resources</a:t>
            </a:r>
          </a:p>
          <a:p>
            <a:pPr marL="755650" marR="132080" lvl="1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dirty="0">
                <a:latin typeface="Century Gothic"/>
                <a:cs typeface="Century Gothic"/>
              </a:rPr>
              <a:t>Strategic</a:t>
            </a:r>
          </a:p>
          <a:p>
            <a:pPr marL="1212850" marR="132080" lvl="2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1500" dirty="0">
                <a:latin typeface="Century Gothic"/>
                <a:cs typeface="Century Gothic"/>
              </a:rPr>
              <a:t>Intangible But Crucial</a:t>
            </a:r>
          </a:p>
          <a:p>
            <a:pPr marL="1212850" marR="132080" lvl="2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1500" dirty="0">
                <a:latin typeface="Century Gothic"/>
                <a:cs typeface="Century Gothic"/>
              </a:rPr>
              <a:t>Strategic Alignment Between all Principals</a:t>
            </a:r>
          </a:p>
          <a:p>
            <a:pPr marL="298450" marR="132080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endParaRPr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155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441960" y="213361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First-of-a-Kind (FOAK) Risk Mitigation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59E9D00-068A-EF1D-0652-6D31E26B974F}"/>
              </a:ext>
            </a:extLst>
          </p:cNvPr>
          <p:cNvSpPr txBox="1"/>
          <p:nvPr/>
        </p:nvSpPr>
        <p:spPr>
          <a:xfrm>
            <a:off x="1282700" y="1565764"/>
            <a:ext cx="9671685" cy="47602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132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b="1" dirty="0">
                <a:solidFill>
                  <a:srgbClr val="333333"/>
                </a:solidFill>
                <a:latin typeface="Century Gothic"/>
                <a:cs typeface="Century Gothic"/>
              </a:rPr>
              <a:t>Technology Risk Could be Mitigated Through Simplification + Effective Management of Product Life Cycle</a:t>
            </a:r>
          </a:p>
          <a:p>
            <a:pPr marL="755650" marR="132080" lvl="1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1600" dirty="0">
                <a:solidFill>
                  <a:srgbClr val="333333"/>
                </a:solidFill>
                <a:latin typeface="Century Gothic"/>
                <a:cs typeface="Century Gothic"/>
              </a:rPr>
              <a:t>An Early, Simplified Technical Definition of the Project Should Help </a:t>
            </a:r>
          </a:p>
          <a:p>
            <a:pPr marL="755650" marR="132080" lvl="1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1600" dirty="0">
                <a:solidFill>
                  <a:srgbClr val="333333"/>
                </a:solidFill>
                <a:latin typeface="Century Gothic"/>
                <a:cs typeface="Century Gothic"/>
              </a:rPr>
              <a:t>In Selecting Suppliers, Cost Should Not be the Primary Consideration</a:t>
            </a:r>
          </a:p>
          <a:p>
            <a:pPr marL="755650" marR="132080" lvl="1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1600" dirty="0">
                <a:solidFill>
                  <a:srgbClr val="333333"/>
                </a:solidFill>
                <a:latin typeface="Century Gothic"/>
                <a:cs typeface="Century Gothic"/>
              </a:rPr>
              <a:t>An Empowered Product Management Function Could Make a Crucial Difference</a:t>
            </a:r>
          </a:p>
          <a:p>
            <a:pPr marL="298450" marR="132080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b="1" dirty="0">
                <a:solidFill>
                  <a:srgbClr val="333333"/>
                </a:solidFill>
                <a:latin typeface="Century Gothic"/>
                <a:cs typeface="Century Gothic"/>
              </a:rPr>
              <a:t>Public Financing Options Could be Significant for Project Success</a:t>
            </a:r>
          </a:p>
          <a:p>
            <a:pPr marL="755650" marR="132080" lvl="1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1600" dirty="0">
                <a:solidFill>
                  <a:srgbClr val="333333"/>
                </a:solidFill>
                <a:latin typeface="Century Gothic"/>
                <a:cs typeface="Century Gothic"/>
              </a:rPr>
              <a:t>Direct (e.g., ARDP) or Indirect (e.g., Loan Guarantees, PTC, ITC)</a:t>
            </a:r>
          </a:p>
          <a:p>
            <a:pPr marL="298450" marR="132080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b="1" dirty="0">
                <a:solidFill>
                  <a:srgbClr val="333333"/>
                </a:solidFill>
                <a:latin typeface="Century Gothic"/>
                <a:cs typeface="Century Gothic"/>
              </a:rPr>
              <a:t>Effective Financial Management to Minimize Cost Overruns</a:t>
            </a:r>
          </a:p>
          <a:p>
            <a:pPr marL="755650" marR="132080" lvl="1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1600" dirty="0">
                <a:solidFill>
                  <a:srgbClr val="333333"/>
                </a:solidFill>
                <a:latin typeface="Century Gothic"/>
                <a:cs typeface="Century Gothic"/>
              </a:rPr>
              <a:t>For Milestone Based Financing, Risk Mitigation has to be Upstream</a:t>
            </a:r>
          </a:p>
          <a:p>
            <a:pPr marL="755650" marR="132080" lvl="1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1600" dirty="0">
                <a:solidFill>
                  <a:srgbClr val="333333"/>
                </a:solidFill>
                <a:latin typeface="Century Gothic"/>
                <a:cs typeface="Century Gothic"/>
              </a:rPr>
              <a:t>Management of Financial Expectations: Single Unit vs Fleet Deployment</a:t>
            </a:r>
          </a:p>
          <a:p>
            <a:pPr marL="298450" marR="132080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b="1" dirty="0">
                <a:latin typeface="Century Gothic"/>
                <a:cs typeface="Century Gothic"/>
              </a:rPr>
              <a:t>Early Engagement with the Regulator Could Make a Difference</a:t>
            </a:r>
          </a:p>
          <a:p>
            <a:pPr marL="755650" marR="132080" lvl="1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1600" dirty="0">
                <a:latin typeface="Century Gothic"/>
                <a:cs typeface="Century Gothic"/>
              </a:rPr>
              <a:t>Effective Integration of Regulatory Feedback into System Design &amp; Development</a:t>
            </a:r>
          </a:p>
          <a:p>
            <a:pPr marL="755650" marR="132080" lvl="1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1600" dirty="0">
                <a:latin typeface="Century Gothic"/>
                <a:cs typeface="Century Gothic"/>
              </a:rPr>
              <a:t>Organizational Stability Could be a Critical Success Factor</a:t>
            </a:r>
          </a:p>
          <a:p>
            <a:pPr marL="298450" marR="132080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b="1" dirty="0">
                <a:latin typeface="Century Gothic"/>
                <a:cs typeface="Century Gothic"/>
              </a:rPr>
              <a:t>Strategic Rationale for the FOAK Project Should be Clearly Articulated</a:t>
            </a:r>
          </a:p>
          <a:p>
            <a:pPr marL="755650" marR="132080" lvl="1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1500" dirty="0">
                <a:latin typeface="Century Gothic"/>
                <a:cs typeface="Century Gothic"/>
              </a:rPr>
              <a:t>Common Understanding of Transition from FOAK to NOAK</a:t>
            </a:r>
          </a:p>
          <a:p>
            <a:pPr marL="755650" marR="132080" lvl="1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1500" dirty="0">
                <a:latin typeface="Century Gothic"/>
                <a:cs typeface="Century Gothic"/>
              </a:rPr>
              <a:t>Enduring Commitment of Major Stakeholders Could be the Difference Between Success &amp; Failure</a:t>
            </a:r>
          </a:p>
          <a:p>
            <a:pPr marL="755650" marR="132080" lvl="1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endParaRPr sz="15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157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441960" y="213361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59E9D00-068A-EF1D-0652-6D31E26B974F}"/>
              </a:ext>
            </a:extLst>
          </p:cNvPr>
          <p:cNvSpPr txBox="1"/>
          <p:nvPr/>
        </p:nvSpPr>
        <p:spPr>
          <a:xfrm>
            <a:off x="1282700" y="1987105"/>
            <a:ext cx="9671685" cy="3783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132080" indent="-285750"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2000" b="1" dirty="0">
                <a:solidFill>
                  <a:srgbClr val="333333"/>
                </a:solidFill>
                <a:latin typeface="Century Gothic"/>
                <a:cs typeface="Century Gothic"/>
              </a:rPr>
              <a:t>Desired Zero-Carbon Environment of the Future is Not Possible Without Nuclear Energy</a:t>
            </a:r>
            <a:endParaRPr sz="2400" dirty="0">
              <a:latin typeface="Century Gothic"/>
              <a:cs typeface="Century Gothic"/>
            </a:endParaRPr>
          </a:p>
          <a:p>
            <a:pPr marL="298450" marR="85090" indent="-285750">
              <a:lnSpc>
                <a:spcPct val="150000"/>
              </a:lnSpc>
              <a:spcBef>
                <a:spcPts val="62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2000" b="1" dirty="0">
                <a:solidFill>
                  <a:srgbClr val="333333"/>
                </a:solidFill>
                <a:latin typeface="Century Gothic"/>
                <a:cs typeface="Century Gothic"/>
              </a:rPr>
              <a:t>However, a Critical Hurdle is the Transition from FOAK to NOAK</a:t>
            </a:r>
          </a:p>
          <a:p>
            <a:pPr marL="298450" marR="85090" indent="-285750">
              <a:spcBef>
                <a:spcPts val="62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2000" b="1" dirty="0">
                <a:solidFill>
                  <a:srgbClr val="333333"/>
                </a:solidFill>
                <a:latin typeface="Century Gothic"/>
                <a:cs typeface="Century Gothic"/>
              </a:rPr>
              <a:t>SMR FOAK Projects have a Unique Risk Profile, Consisting of Technical, Financial, Regulatory and Strategic Risks</a:t>
            </a:r>
          </a:p>
          <a:p>
            <a:pPr marL="298450" marR="85090" indent="-285750">
              <a:spcBef>
                <a:spcPts val="62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2000" b="1" dirty="0">
                <a:solidFill>
                  <a:srgbClr val="333333"/>
                </a:solidFill>
                <a:latin typeface="Century Gothic"/>
                <a:cs typeface="Century Gothic"/>
              </a:rPr>
              <a:t>Key Resulting Challenge: An Economic Model that is Biased Against Single Unit Deployments</a:t>
            </a:r>
          </a:p>
          <a:p>
            <a:pPr marL="298450" marR="85090" indent="-285750">
              <a:lnSpc>
                <a:spcPct val="150000"/>
              </a:lnSpc>
              <a:spcBef>
                <a:spcPts val="62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2000" b="1" dirty="0">
                <a:solidFill>
                  <a:srgbClr val="333333"/>
                </a:solidFill>
                <a:latin typeface="Century Gothic"/>
                <a:cs typeface="Century Gothic"/>
              </a:rPr>
              <a:t>Strategic Risk Could be the Most Critical</a:t>
            </a:r>
          </a:p>
          <a:p>
            <a:pPr marL="298450" marR="85090" indent="-285750">
              <a:spcBef>
                <a:spcPts val="62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2000" b="1" dirty="0">
                <a:solidFill>
                  <a:srgbClr val="333333"/>
                </a:solidFill>
                <a:latin typeface="Century Gothic"/>
                <a:cs typeface="Century Gothic"/>
              </a:rPr>
              <a:t>Every Successful SMR FOAK Project Improves the Credibility of the Nuclear Industry</a:t>
            </a:r>
            <a:endParaRPr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4116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F5A183-8DB8-4E33-A3B8-B56576635C6B}">
  <ds:schemaRefs>
    <ds:schemaRef ds:uri="http://schemas.microsoft.com/office/2006/metadata/properties"/>
    <ds:schemaRef ds:uri="http://schemas.microsoft.com/office/infopath/2007/PartnerControls"/>
    <ds:schemaRef ds:uri="2d1b3375-85a6-4ec3-9d45-85c3f7ff19cc"/>
    <ds:schemaRef ds:uri="a8853164-03d1-4052-89d1-ac895618168d"/>
    <ds:schemaRef ds:uri="28c46709-a72c-47b6-8a9d-476190a8ab3f"/>
    <ds:schemaRef ds:uri="94bacced-d3e9-4230-8110-5185e6b8723a"/>
    <ds:schemaRef ds:uri="0311a6d6-6c49-40aa-926b-e98182ea64d2"/>
  </ds:schemaRefs>
</ds:datastoreItem>
</file>

<file path=customXml/itemProps2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563</Words>
  <Application>Microsoft Office PowerPoint</Application>
  <PresentationFormat>Widescreen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Times New Roman</vt:lpstr>
      <vt:lpstr>Office Theme</vt:lpstr>
      <vt:lpstr>1_Office Theme</vt:lpstr>
      <vt:lpstr>2_Office Theme</vt:lpstr>
      <vt:lpstr>PowerPoint Presentation</vt:lpstr>
      <vt:lpstr>SMR Deployment: First-of-a-Kind (FOAK) Risks &amp; Risk Mitigation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CONSTANTIN, Alina</cp:lastModifiedBy>
  <cp:revision>32</cp:revision>
  <dcterms:created xsi:type="dcterms:W3CDTF">2019-10-29T08:33:20Z</dcterms:created>
  <dcterms:modified xsi:type="dcterms:W3CDTF">2024-10-04T13:09:27Z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