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59" r:id="rId10"/>
    <p:sldId id="261" r:id="rId11"/>
    <p:sldId id="269" r:id="rId12"/>
    <p:sldId id="270" r:id="rId13"/>
    <p:sldId id="262" r:id="rId14"/>
    <p:sldId id="265" r:id="rId15"/>
    <p:sldId id="267"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F003F-F8EB-4726-BE02-7608E87E3A72}" v="140" dt="2024-09-30T11:55:15.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660"/>
  </p:normalViewPr>
  <p:slideViewPr>
    <p:cSldViewPr snapToGrid="0">
      <p:cViewPr varScale="1">
        <p:scale>
          <a:sx n="115" d="100"/>
          <a:sy n="115"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B21C0-A32A-4B73-9B50-0DB948D4321F}"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en-GB"/>
        </a:p>
      </dgm:t>
    </dgm:pt>
    <dgm:pt modelId="{C695A8E7-2DB6-48F4-8495-06DAEEC29D0F}">
      <dgm:prSet phldrT="[Text]"/>
      <dgm:spPr/>
      <dgm:t>
        <a:bodyPr/>
        <a:lstStyle/>
        <a:p>
          <a:r>
            <a:rPr lang="en-US" b="1" dirty="0">
              <a:latin typeface="Arial" panose="020B0604020202020204" pitchFamily="34" charset="0"/>
              <a:cs typeface="Arial" panose="020B0604020202020204" pitchFamily="34" charset="0"/>
            </a:rPr>
            <a:t>Governments</a:t>
          </a:r>
          <a:endParaRPr lang="en-GB" b="1" dirty="0">
            <a:latin typeface="Arial" panose="020B0604020202020204" pitchFamily="34" charset="0"/>
            <a:cs typeface="Arial" panose="020B0604020202020204" pitchFamily="34" charset="0"/>
          </a:endParaRPr>
        </a:p>
      </dgm:t>
    </dgm:pt>
    <dgm:pt modelId="{26250387-2B85-4B10-89B8-3EC1D240A7E2}" type="parTrans" cxnId="{B2490034-4257-465B-9DEC-1490BF1B3CB1}">
      <dgm:prSet/>
      <dgm:spPr/>
      <dgm:t>
        <a:bodyPr/>
        <a:lstStyle/>
        <a:p>
          <a:endParaRPr lang="en-GB" b="1">
            <a:latin typeface="Arial" panose="020B0604020202020204" pitchFamily="34" charset="0"/>
            <a:cs typeface="Arial" panose="020B0604020202020204" pitchFamily="34" charset="0"/>
          </a:endParaRPr>
        </a:p>
      </dgm:t>
    </dgm:pt>
    <dgm:pt modelId="{55E63C91-82C9-4E06-A8E2-734176AC6BD8}" type="sibTrans" cxnId="{B2490034-4257-465B-9DEC-1490BF1B3CB1}">
      <dgm:prSet/>
      <dgm:spPr/>
      <dgm:t>
        <a:bodyPr/>
        <a:lstStyle/>
        <a:p>
          <a:endParaRPr lang="en-GB" b="1">
            <a:latin typeface="Arial" panose="020B0604020202020204" pitchFamily="34" charset="0"/>
            <a:cs typeface="Arial" panose="020B0604020202020204" pitchFamily="34" charset="0"/>
          </a:endParaRPr>
        </a:p>
      </dgm:t>
    </dgm:pt>
    <dgm:pt modelId="{61838619-A840-40E9-8A0E-B274B8CFF7C1}">
      <dgm:prSet phldrT="[Text]"/>
      <dgm:spPr/>
      <dgm:t>
        <a:bodyPr/>
        <a:lstStyle/>
        <a:p>
          <a:r>
            <a:rPr lang="en-US" b="1" dirty="0">
              <a:latin typeface="Arial" panose="020B0604020202020204" pitchFamily="34" charset="0"/>
              <a:cs typeface="Arial" panose="020B0604020202020204" pitchFamily="34" charset="0"/>
            </a:rPr>
            <a:t>Vendors</a:t>
          </a:r>
          <a:endParaRPr lang="en-GB" b="1" dirty="0">
            <a:latin typeface="Arial" panose="020B0604020202020204" pitchFamily="34" charset="0"/>
            <a:cs typeface="Arial" panose="020B0604020202020204" pitchFamily="34" charset="0"/>
          </a:endParaRPr>
        </a:p>
      </dgm:t>
    </dgm:pt>
    <dgm:pt modelId="{631E1E96-940B-4627-A88F-8E49FD5B931D}" type="parTrans" cxnId="{A9293646-3087-4395-A308-0DAE314A0251}">
      <dgm:prSet/>
      <dgm:spPr/>
      <dgm:t>
        <a:bodyPr/>
        <a:lstStyle/>
        <a:p>
          <a:endParaRPr lang="en-GB" b="1">
            <a:latin typeface="Arial" panose="020B0604020202020204" pitchFamily="34" charset="0"/>
            <a:cs typeface="Arial" panose="020B0604020202020204" pitchFamily="34" charset="0"/>
          </a:endParaRPr>
        </a:p>
      </dgm:t>
    </dgm:pt>
    <dgm:pt modelId="{06C3C58D-EAA2-4CD6-A1ED-CCE484BB10AD}" type="sibTrans" cxnId="{A9293646-3087-4395-A308-0DAE314A0251}">
      <dgm:prSet/>
      <dgm:spPr/>
      <dgm:t>
        <a:bodyPr/>
        <a:lstStyle/>
        <a:p>
          <a:endParaRPr lang="en-GB" b="1">
            <a:latin typeface="Arial" panose="020B0604020202020204" pitchFamily="34" charset="0"/>
            <a:cs typeface="Arial" panose="020B0604020202020204" pitchFamily="34" charset="0"/>
          </a:endParaRPr>
        </a:p>
      </dgm:t>
    </dgm:pt>
    <dgm:pt modelId="{FAD5CB7D-EE65-455E-9B32-DA5338D39940}">
      <dgm:prSet phldrT="[Text]"/>
      <dgm:spPr/>
      <dgm:t>
        <a:bodyPr/>
        <a:lstStyle/>
        <a:p>
          <a:r>
            <a:rPr lang="en-US" b="1" dirty="0">
              <a:latin typeface="Arial" panose="020B0604020202020204" pitchFamily="34" charset="0"/>
              <a:cs typeface="Arial" panose="020B0604020202020204" pitchFamily="34" charset="0"/>
            </a:rPr>
            <a:t>Owners/Operators</a:t>
          </a:r>
          <a:endParaRPr lang="en-GB" b="1" dirty="0">
            <a:latin typeface="Arial" panose="020B0604020202020204" pitchFamily="34" charset="0"/>
            <a:cs typeface="Arial" panose="020B0604020202020204" pitchFamily="34" charset="0"/>
          </a:endParaRPr>
        </a:p>
      </dgm:t>
    </dgm:pt>
    <dgm:pt modelId="{62DB88B4-9B39-4619-AE05-8350BDDBC0BC}" type="parTrans" cxnId="{D5576C3E-F6B9-434B-AFFE-D01199153A43}">
      <dgm:prSet/>
      <dgm:spPr/>
      <dgm:t>
        <a:bodyPr/>
        <a:lstStyle/>
        <a:p>
          <a:endParaRPr lang="en-GB" b="1">
            <a:latin typeface="Arial" panose="020B0604020202020204" pitchFamily="34" charset="0"/>
            <a:cs typeface="Arial" panose="020B0604020202020204" pitchFamily="34" charset="0"/>
          </a:endParaRPr>
        </a:p>
      </dgm:t>
    </dgm:pt>
    <dgm:pt modelId="{A3757133-E6B5-451F-8E68-4543F2A434A2}" type="sibTrans" cxnId="{D5576C3E-F6B9-434B-AFFE-D01199153A43}">
      <dgm:prSet/>
      <dgm:spPr/>
      <dgm:t>
        <a:bodyPr/>
        <a:lstStyle/>
        <a:p>
          <a:endParaRPr lang="en-GB" b="1">
            <a:latin typeface="Arial" panose="020B0604020202020204" pitchFamily="34" charset="0"/>
            <a:cs typeface="Arial" panose="020B0604020202020204" pitchFamily="34" charset="0"/>
          </a:endParaRPr>
        </a:p>
      </dgm:t>
    </dgm:pt>
    <dgm:pt modelId="{0C0EA736-3FCF-4C8D-AB8F-F710F023FDD9}">
      <dgm:prSet phldrT="[Text]"/>
      <dgm:spPr/>
      <dgm:t>
        <a:bodyPr/>
        <a:lstStyle/>
        <a:p>
          <a:r>
            <a:rPr lang="en-US" b="1" dirty="0">
              <a:latin typeface="Arial" panose="020B0604020202020204" pitchFamily="34" charset="0"/>
              <a:cs typeface="Arial" panose="020B0604020202020204" pitchFamily="34" charset="0"/>
            </a:rPr>
            <a:t>Regulatory Bodies</a:t>
          </a:r>
          <a:endParaRPr lang="en-GB" b="1" dirty="0">
            <a:latin typeface="Arial" panose="020B0604020202020204" pitchFamily="34" charset="0"/>
            <a:cs typeface="Arial" panose="020B0604020202020204" pitchFamily="34" charset="0"/>
          </a:endParaRPr>
        </a:p>
      </dgm:t>
    </dgm:pt>
    <dgm:pt modelId="{B8E3217F-8271-473E-AEBC-A0AAC0E64854}" type="parTrans" cxnId="{C9F6B31A-0B31-4145-982B-8EA63EDDDDCD}">
      <dgm:prSet/>
      <dgm:spPr/>
      <dgm:t>
        <a:bodyPr/>
        <a:lstStyle/>
        <a:p>
          <a:endParaRPr lang="en-GB" b="1">
            <a:latin typeface="Arial" panose="020B0604020202020204" pitchFamily="34" charset="0"/>
            <a:cs typeface="Arial" panose="020B0604020202020204" pitchFamily="34" charset="0"/>
          </a:endParaRPr>
        </a:p>
      </dgm:t>
    </dgm:pt>
    <dgm:pt modelId="{DC2DD486-BE1C-4E0B-9C6B-2B394DEB63ED}" type="sibTrans" cxnId="{C9F6B31A-0B31-4145-982B-8EA63EDDDDCD}">
      <dgm:prSet/>
      <dgm:spPr/>
      <dgm:t>
        <a:bodyPr/>
        <a:lstStyle/>
        <a:p>
          <a:endParaRPr lang="en-GB" b="1">
            <a:latin typeface="Arial" panose="020B0604020202020204" pitchFamily="34" charset="0"/>
            <a:cs typeface="Arial" panose="020B0604020202020204" pitchFamily="34" charset="0"/>
          </a:endParaRPr>
        </a:p>
      </dgm:t>
    </dgm:pt>
    <dgm:pt modelId="{FDA76850-3930-496B-A0C4-D46F7958E6BD}" type="pres">
      <dgm:prSet presAssocID="{380B21C0-A32A-4B73-9B50-0DB948D4321F}" presName="matrix" presStyleCnt="0">
        <dgm:presLayoutVars>
          <dgm:chMax val="1"/>
          <dgm:dir/>
          <dgm:resizeHandles val="exact"/>
        </dgm:presLayoutVars>
      </dgm:prSet>
      <dgm:spPr/>
    </dgm:pt>
    <dgm:pt modelId="{3336F8B4-072B-418C-A2CF-3638167465F1}" type="pres">
      <dgm:prSet presAssocID="{380B21C0-A32A-4B73-9B50-0DB948D4321F}" presName="diamond" presStyleLbl="bgShp" presStyleIdx="0" presStyleCnt="1"/>
      <dgm:spPr/>
    </dgm:pt>
    <dgm:pt modelId="{23E1B0FA-1E6B-42D8-870F-0AF7EB599FC1}" type="pres">
      <dgm:prSet presAssocID="{380B21C0-A32A-4B73-9B50-0DB948D4321F}" presName="quad1" presStyleLbl="node1" presStyleIdx="0" presStyleCnt="4">
        <dgm:presLayoutVars>
          <dgm:chMax val="0"/>
          <dgm:chPref val="0"/>
          <dgm:bulletEnabled val="1"/>
        </dgm:presLayoutVars>
      </dgm:prSet>
      <dgm:spPr/>
    </dgm:pt>
    <dgm:pt modelId="{229DCB2A-15FE-4B78-B96F-415552EB949F}" type="pres">
      <dgm:prSet presAssocID="{380B21C0-A32A-4B73-9B50-0DB948D4321F}" presName="quad2" presStyleLbl="node1" presStyleIdx="1" presStyleCnt="4">
        <dgm:presLayoutVars>
          <dgm:chMax val="0"/>
          <dgm:chPref val="0"/>
          <dgm:bulletEnabled val="1"/>
        </dgm:presLayoutVars>
      </dgm:prSet>
      <dgm:spPr/>
    </dgm:pt>
    <dgm:pt modelId="{E1315348-F2B0-40AC-8C80-CE90ED0D8F16}" type="pres">
      <dgm:prSet presAssocID="{380B21C0-A32A-4B73-9B50-0DB948D4321F}" presName="quad3" presStyleLbl="node1" presStyleIdx="2" presStyleCnt="4">
        <dgm:presLayoutVars>
          <dgm:chMax val="0"/>
          <dgm:chPref val="0"/>
          <dgm:bulletEnabled val="1"/>
        </dgm:presLayoutVars>
      </dgm:prSet>
      <dgm:spPr/>
    </dgm:pt>
    <dgm:pt modelId="{0E042E4D-3C8D-4D57-A15A-F0E2698C98CB}" type="pres">
      <dgm:prSet presAssocID="{380B21C0-A32A-4B73-9B50-0DB948D4321F}" presName="quad4" presStyleLbl="node1" presStyleIdx="3" presStyleCnt="4">
        <dgm:presLayoutVars>
          <dgm:chMax val="0"/>
          <dgm:chPref val="0"/>
          <dgm:bulletEnabled val="1"/>
        </dgm:presLayoutVars>
      </dgm:prSet>
      <dgm:spPr/>
    </dgm:pt>
  </dgm:ptLst>
  <dgm:cxnLst>
    <dgm:cxn modelId="{C9F6B31A-0B31-4145-982B-8EA63EDDDDCD}" srcId="{380B21C0-A32A-4B73-9B50-0DB948D4321F}" destId="{0C0EA736-3FCF-4C8D-AB8F-F710F023FDD9}" srcOrd="3" destOrd="0" parTransId="{B8E3217F-8271-473E-AEBC-A0AAC0E64854}" sibTransId="{DC2DD486-BE1C-4E0B-9C6B-2B394DEB63ED}"/>
    <dgm:cxn modelId="{B2490034-4257-465B-9DEC-1490BF1B3CB1}" srcId="{380B21C0-A32A-4B73-9B50-0DB948D4321F}" destId="{C695A8E7-2DB6-48F4-8495-06DAEEC29D0F}" srcOrd="0" destOrd="0" parTransId="{26250387-2B85-4B10-89B8-3EC1D240A7E2}" sibTransId="{55E63C91-82C9-4E06-A8E2-734176AC6BD8}"/>
    <dgm:cxn modelId="{D5576C3E-F6B9-434B-AFFE-D01199153A43}" srcId="{380B21C0-A32A-4B73-9B50-0DB948D4321F}" destId="{FAD5CB7D-EE65-455E-9B32-DA5338D39940}" srcOrd="2" destOrd="0" parTransId="{62DB88B4-9B39-4619-AE05-8350BDDBC0BC}" sibTransId="{A3757133-E6B5-451F-8E68-4543F2A434A2}"/>
    <dgm:cxn modelId="{A9293646-3087-4395-A308-0DAE314A0251}" srcId="{380B21C0-A32A-4B73-9B50-0DB948D4321F}" destId="{61838619-A840-40E9-8A0E-B274B8CFF7C1}" srcOrd="1" destOrd="0" parTransId="{631E1E96-940B-4627-A88F-8E49FD5B931D}" sibTransId="{06C3C58D-EAA2-4CD6-A1ED-CCE484BB10AD}"/>
    <dgm:cxn modelId="{0A8CBA4D-108D-4D2C-AC79-4DD580763E78}" type="presOf" srcId="{61838619-A840-40E9-8A0E-B274B8CFF7C1}" destId="{229DCB2A-15FE-4B78-B96F-415552EB949F}" srcOrd="0" destOrd="0" presId="urn:microsoft.com/office/officeart/2005/8/layout/matrix3"/>
    <dgm:cxn modelId="{F84CEF7F-24E6-413B-ABE0-F0471A0F6BD0}" type="presOf" srcId="{380B21C0-A32A-4B73-9B50-0DB948D4321F}" destId="{FDA76850-3930-496B-A0C4-D46F7958E6BD}" srcOrd="0" destOrd="0" presId="urn:microsoft.com/office/officeart/2005/8/layout/matrix3"/>
    <dgm:cxn modelId="{E691C0B9-7DC8-4D3D-995B-C2D6394148AD}" type="presOf" srcId="{0C0EA736-3FCF-4C8D-AB8F-F710F023FDD9}" destId="{0E042E4D-3C8D-4D57-A15A-F0E2698C98CB}" srcOrd="0" destOrd="0" presId="urn:microsoft.com/office/officeart/2005/8/layout/matrix3"/>
    <dgm:cxn modelId="{D4CA70E4-D2F2-4398-81B1-55F0BE32FCA8}" type="presOf" srcId="{FAD5CB7D-EE65-455E-9B32-DA5338D39940}" destId="{E1315348-F2B0-40AC-8C80-CE90ED0D8F16}" srcOrd="0" destOrd="0" presId="urn:microsoft.com/office/officeart/2005/8/layout/matrix3"/>
    <dgm:cxn modelId="{4ECE62EB-3DDE-4F24-A6E8-2A7D547596B2}" type="presOf" srcId="{C695A8E7-2DB6-48F4-8495-06DAEEC29D0F}" destId="{23E1B0FA-1E6B-42D8-870F-0AF7EB599FC1}" srcOrd="0" destOrd="0" presId="urn:microsoft.com/office/officeart/2005/8/layout/matrix3"/>
    <dgm:cxn modelId="{C7B8C37E-4453-40FF-887D-462D35DC63F5}" type="presParOf" srcId="{FDA76850-3930-496B-A0C4-D46F7958E6BD}" destId="{3336F8B4-072B-418C-A2CF-3638167465F1}" srcOrd="0" destOrd="0" presId="urn:microsoft.com/office/officeart/2005/8/layout/matrix3"/>
    <dgm:cxn modelId="{BFC78EA2-B6DF-403A-AC7D-86E775896890}" type="presParOf" srcId="{FDA76850-3930-496B-A0C4-D46F7958E6BD}" destId="{23E1B0FA-1E6B-42D8-870F-0AF7EB599FC1}" srcOrd="1" destOrd="0" presId="urn:microsoft.com/office/officeart/2005/8/layout/matrix3"/>
    <dgm:cxn modelId="{E51C1DAB-2CBD-4C9A-AAB7-8F2AED18AA57}" type="presParOf" srcId="{FDA76850-3930-496B-A0C4-D46F7958E6BD}" destId="{229DCB2A-15FE-4B78-B96F-415552EB949F}" srcOrd="2" destOrd="0" presId="urn:microsoft.com/office/officeart/2005/8/layout/matrix3"/>
    <dgm:cxn modelId="{00D560B0-309A-404A-B6DB-41194F088DE0}" type="presParOf" srcId="{FDA76850-3930-496B-A0C4-D46F7958E6BD}" destId="{E1315348-F2B0-40AC-8C80-CE90ED0D8F16}" srcOrd="3" destOrd="0" presId="urn:microsoft.com/office/officeart/2005/8/layout/matrix3"/>
    <dgm:cxn modelId="{CB505287-403E-45E3-8450-3A18E84A9911}" type="presParOf" srcId="{FDA76850-3930-496B-A0C4-D46F7958E6BD}" destId="{0E042E4D-3C8D-4D57-A15A-F0E2698C98C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6F8B4-072B-418C-A2CF-3638167465F1}">
      <dsp:nvSpPr>
        <dsp:cNvPr id="0" name=""/>
        <dsp:cNvSpPr/>
      </dsp:nvSpPr>
      <dsp:spPr>
        <a:xfrm>
          <a:off x="2081765" y="0"/>
          <a:ext cx="5320828" cy="532082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1B0FA-1E6B-42D8-870F-0AF7EB599FC1}">
      <dsp:nvSpPr>
        <dsp:cNvPr id="0" name=""/>
        <dsp:cNvSpPr/>
      </dsp:nvSpPr>
      <dsp:spPr>
        <a:xfrm>
          <a:off x="2587244" y="505478"/>
          <a:ext cx="2075123" cy="20751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Governments</a:t>
          </a:r>
          <a:endParaRPr lang="en-GB" sz="1500" b="1" kern="1200" dirty="0">
            <a:latin typeface="Arial" panose="020B0604020202020204" pitchFamily="34" charset="0"/>
            <a:cs typeface="Arial" panose="020B0604020202020204" pitchFamily="34" charset="0"/>
          </a:endParaRPr>
        </a:p>
      </dsp:txBody>
      <dsp:txXfrm>
        <a:off x="2688543" y="606777"/>
        <a:ext cx="1872525" cy="1872525"/>
      </dsp:txXfrm>
    </dsp:sp>
    <dsp:sp modelId="{229DCB2A-15FE-4B78-B96F-415552EB949F}">
      <dsp:nvSpPr>
        <dsp:cNvPr id="0" name=""/>
        <dsp:cNvSpPr/>
      </dsp:nvSpPr>
      <dsp:spPr>
        <a:xfrm>
          <a:off x="4821992" y="505478"/>
          <a:ext cx="2075123" cy="20751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Vendors</a:t>
          </a:r>
          <a:endParaRPr lang="en-GB" sz="1500" b="1" kern="1200" dirty="0">
            <a:latin typeface="Arial" panose="020B0604020202020204" pitchFamily="34" charset="0"/>
            <a:cs typeface="Arial" panose="020B0604020202020204" pitchFamily="34" charset="0"/>
          </a:endParaRPr>
        </a:p>
      </dsp:txBody>
      <dsp:txXfrm>
        <a:off x="4923291" y="606777"/>
        <a:ext cx="1872525" cy="1872525"/>
      </dsp:txXfrm>
    </dsp:sp>
    <dsp:sp modelId="{E1315348-F2B0-40AC-8C80-CE90ED0D8F16}">
      <dsp:nvSpPr>
        <dsp:cNvPr id="0" name=""/>
        <dsp:cNvSpPr/>
      </dsp:nvSpPr>
      <dsp:spPr>
        <a:xfrm>
          <a:off x="2587244" y="2740226"/>
          <a:ext cx="2075123" cy="20751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Owners/Operators</a:t>
          </a:r>
          <a:endParaRPr lang="en-GB" sz="1500" b="1" kern="1200" dirty="0">
            <a:latin typeface="Arial" panose="020B0604020202020204" pitchFamily="34" charset="0"/>
            <a:cs typeface="Arial" panose="020B0604020202020204" pitchFamily="34" charset="0"/>
          </a:endParaRPr>
        </a:p>
      </dsp:txBody>
      <dsp:txXfrm>
        <a:off x="2688543" y="2841525"/>
        <a:ext cx="1872525" cy="1872525"/>
      </dsp:txXfrm>
    </dsp:sp>
    <dsp:sp modelId="{0E042E4D-3C8D-4D57-A15A-F0E2698C98CB}">
      <dsp:nvSpPr>
        <dsp:cNvPr id="0" name=""/>
        <dsp:cNvSpPr/>
      </dsp:nvSpPr>
      <dsp:spPr>
        <a:xfrm>
          <a:off x="4821992" y="2740226"/>
          <a:ext cx="2075123" cy="20751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Regulatory Bodies</a:t>
          </a:r>
          <a:endParaRPr lang="en-GB" sz="1500" b="1" kern="1200" dirty="0">
            <a:latin typeface="Arial" panose="020B0604020202020204" pitchFamily="34" charset="0"/>
            <a:cs typeface="Arial" panose="020B0604020202020204" pitchFamily="34" charset="0"/>
          </a:endParaRPr>
        </a:p>
      </dsp:txBody>
      <dsp:txXfrm>
        <a:off x="4923291" y="2841525"/>
        <a:ext cx="1872525" cy="187252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E9360-9504-AB28-61B4-BD77A5E35F30}"/>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New collaboration model for embarking countries</a:t>
            </a:r>
          </a:p>
        </p:txBody>
      </p:sp>
      <p:sp>
        <p:nvSpPr>
          <p:cNvPr id="2" name="Rectangle 1">
            <a:extLst>
              <a:ext uri="{FF2B5EF4-FFF2-40B4-BE49-F238E27FC236}">
                <a16:creationId xmlns:a16="http://schemas.microsoft.com/office/drawing/2014/main" id="{64F0B9A1-F8F2-3B06-3458-F7A27CDDEE52}"/>
              </a:ext>
            </a:extLst>
          </p:cNvPr>
          <p:cNvSpPr/>
          <p:nvPr/>
        </p:nvSpPr>
        <p:spPr>
          <a:xfrm>
            <a:off x="8217352" y="2528206"/>
            <a:ext cx="1592036"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Country A</a:t>
            </a:r>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B2A5CD-3612-78C4-4112-FB9F73580AB1}"/>
              </a:ext>
            </a:extLst>
          </p:cNvPr>
          <p:cNvSpPr/>
          <p:nvPr/>
        </p:nvSpPr>
        <p:spPr>
          <a:xfrm>
            <a:off x="6018438" y="2424792"/>
            <a:ext cx="1592036" cy="52251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Vendor</a:t>
            </a:r>
            <a:endParaRPr lang="en-GB"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060DF3F-B3B2-0FA5-2A5D-4EC7F2A9F27C}"/>
              </a:ext>
            </a:extLst>
          </p:cNvPr>
          <p:cNvSpPr/>
          <p:nvPr/>
        </p:nvSpPr>
        <p:spPr>
          <a:xfrm>
            <a:off x="8217352" y="3382734"/>
            <a:ext cx="1592036"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Country B</a:t>
            </a:r>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84E275-D188-E4CD-6158-60AFAA723DB2}"/>
              </a:ext>
            </a:extLst>
          </p:cNvPr>
          <p:cNvSpPr/>
          <p:nvPr/>
        </p:nvSpPr>
        <p:spPr>
          <a:xfrm>
            <a:off x="10161542" y="2528206"/>
            <a:ext cx="1592036" cy="52251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Country C</a:t>
            </a: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7CE079E-FB93-2E0D-A34A-8DE4F9427704}"/>
              </a:ext>
            </a:extLst>
          </p:cNvPr>
          <p:cNvSpPr/>
          <p:nvPr/>
        </p:nvSpPr>
        <p:spPr>
          <a:xfrm>
            <a:off x="10161542" y="3382734"/>
            <a:ext cx="1592036" cy="52251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Country D</a:t>
            </a:r>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674BCD7-2CDB-A819-1440-313E9BD8599C}"/>
              </a:ext>
            </a:extLst>
          </p:cNvPr>
          <p:cNvSpPr/>
          <p:nvPr/>
        </p:nvSpPr>
        <p:spPr>
          <a:xfrm>
            <a:off x="8091078" y="2424792"/>
            <a:ext cx="1828800" cy="1592036"/>
          </a:xfrm>
          <a:prstGeom prst="rect">
            <a:avLst/>
          </a:prstGeom>
          <a:no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Block Arc 8">
            <a:extLst>
              <a:ext uri="{FF2B5EF4-FFF2-40B4-BE49-F238E27FC236}">
                <a16:creationId xmlns:a16="http://schemas.microsoft.com/office/drawing/2014/main" id="{BAD22596-0B94-C342-1B57-79C92E17308F}"/>
              </a:ext>
            </a:extLst>
          </p:cNvPr>
          <p:cNvSpPr/>
          <p:nvPr/>
        </p:nvSpPr>
        <p:spPr>
          <a:xfrm>
            <a:off x="6748460" y="1494065"/>
            <a:ext cx="2013585" cy="1470958"/>
          </a:xfrm>
          <a:prstGeom prst="blockArc">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33B6B7-34BF-7AA0-76CE-58FAF0FAFF24}"/>
              </a:ext>
            </a:extLst>
          </p:cNvPr>
          <p:cNvSpPr txBox="1"/>
          <p:nvPr/>
        </p:nvSpPr>
        <p:spPr>
          <a:xfrm>
            <a:off x="7379038" y="1502229"/>
            <a:ext cx="73609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IAEA</a:t>
            </a:r>
            <a:endParaRPr lang="en-GB"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783E1B4-D4FB-27DA-DB7A-D3CC08993033}"/>
              </a:ext>
            </a:extLst>
          </p:cNvPr>
          <p:cNvSpPr txBox="1"/>
          <p:nvPr/>
        </p:nvSpPr>
        <p:spPr>
          <a:xfrm>
            <a:off x="5827637" y="4314986"/>
            <a:ext cx="5981727" cy="2462213"/>
          </a:xfrm>
          <a:prstGeom prst="rect">
            <a:avLst/>
          </a:prstGeom>
          <a:noFill/>
        </p:spPr>
        <p:txBody>
          <a:bodyPr wrap="square" rtlCol="0">
            <a:spAutoFit/>
          </a:bodyPr>
          <a:lstStyle/>
          <a:p>
            <a:pPr>
              <a:spcAft>
                <a:spcPts val="400"/>
              </a:spcAft>
            </a:pPr>
            <a:r>
              <a:rPr lang="en-US" sz="1400" b="1" dirty="0">
                <a:latin typeface="Arial" panose="020B0604020202020204" pitchFamily="34" charset="0"/>
                <a:cs typeface="Arial" panose="020B0604020202020204" pitchFamily="34" charset="0"/>
              </a:rPr>
              <a:t>Steps:</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Sign </a:t>
            </a:r>
            <a:r>
              <a:rPr lang="en-GB" sz="1200" b="1" dirty="0">
                <a:latin typeface="Arial" panose="020B0604020202020204" pitchFamily="34" charset="0"/>
                <a:cs typeface="Arial" panose="020B0604020202020204" pitchFamily="34" charset="0"/>
              </a:rPr>
              <a:t>the joint MoU between country A and country B</a:t>
            </a:r>
            <a:r>
              <a:rPr lang="en-GB" sz="1200" dirty="0">
                <a:latin typeface="Arial" panose="020B0604020202020204" pitchFamily="34" charset="0"/>
                <a:cs typeface="Arial" panose="020B0604020202020204" pitchFamily="34" charset="0"/>
              </a:rPr>
              <a:t>.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Establish a </a:t>
            </a:r>
            <a:r>
              <a:rPr lang="en-GB" sz="1200" b="1" dirty="0">
                <a:latin typeface="Arial" panose="020B0604020202020204" pitchFamily="34" charset="0"/>
                <a:cs typeface="Arial" panose="020B0604020202020204" pitchFamily="34" charset="0"/>
              </a:rPr>
              <a:t>joint task force or working group</a:t>
            </a:r>
            <a:r>
              <a:rPr lang="en-GB" sz="1200" dirty="0">
                <a:latin typeface="Arial" panose="020B0604020202020204" pitchFamily="34" charset="0"/>
                <a:cs typeface="Arial" panose="020B0604020202020204" pitchFamily="34" charset="0"/>
              </a:rPr>
              <a:t>.</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Work towards </a:t>
            </a:r>
            <a:r>
              <a:rPr lang="en-GB" sz="1200" b="1" dirty="0">
                <a:latin typeface="Arial" panose="020B0604020202020204" pitchFamily="34" charset="0"/>
                <a:cs typeface="Arial" panose="020B0604020202020204" pitchFamily="34" charset="0"/>
              </a:rPr>
              <a:t>aligning regulatory frameworks </a:t>
            </a:r>
            <a:r>
              <a:rPr lang="en-GB" sz="1200" dirty="0">
                <a:latin typeface="Arial" panose="020B0604020202020204" pitchFamily="34" charset="0"/>
                <a:cs typeface="Arial" panose="020B0604020202020204" pitchFamily="34" charset="0"/>
              </a:rPr>
              <a:t>between the two countries.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Collaborate on a </a:t>
            </a:r>
            <a:r>
              <a:rPr lang="en-GB" sz="1200" b="1" dirty="0">
                <a:latin typeface="Arial" panose="020B0604020202020204" pitchFamily="34" charset="0"/>
                <a:cs typeface="Arial" panose="020B0604020202020204" pitchFamily="34" charset="0"/>
              </a:rPr>
              <a:t>joint technology assessment</a:t>
            </a:r>
            <a:r>
              <a:rPr lang="en-GB" sz="1200" dirty="0">
                <a:latin typeface="Arial" panose="020B0604020202020204" pitchFamily="34" charset="0"/>
                <a:cs typeface="Arial" panose="020B0604020202020204" pitchFamily="34" charset="0"/>
              </a:rPr>
              <a:t>.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Facilitate </a:t>
            </a:r>
            <a:r>
              <a:rPr lang="en-GB" sz="1200" b="1" dirty="0">
                <a:latin typeface="Arial" panose="020B0604020202020204" pitchFamily="34" charset="0"/>
                <a:cs typeface="Arial" panose="020B0604020202020204" pitchFamily="34" charset="0"/>
              </a:rPr>
              <a:t>joint discussions with potential vendors</a:t>
            </a:r>
            <a:r>
              <a:rPr lang="en-GB" sz="1200" dirty="0">
                <a:latin typeface="Arial" panose="020B0604020202020204" pitchFamily="34" charset="0"/>
                <a:cs typeface="Arial" panose="020B0604020202020204" pitchFamily="34" charset="0"/>
              </a:rPr>
              <a:t>.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Collaborate on capacity-building initiatives.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Explore opportunities for </a:t>
            </a:r>
            <a:r>
              <a:rPr lang="en-GB" sz="1200" b="1" dirty="0">
                <a:latin typeface="Arial" panose="020B0604020202020204" pitchFamily="34" charset="0"/>
                <a:cs typeface="Arial" panose="020B0604020202020204" pitchFamily="34" charset="0"/>
              </a:rPr>
              <a:t>resource sharing</a:t>
            </a:r>
            <a:r>
              <a:rPr lang="en-GB" sz="1200" dirty="0">
                <a:latin typeface="Arial" panose="020B0604020202020204" pitchFamily="34" charset="0"/>
                <a:cs typeface="Arial" panose="020B0604020202020204" pitchFamily="34" charset="0"/>
              </a:rPr>
              <a:t>, such as joint funding mechanisms.  </a:t>
            </a:r>
          </a:p>
          <a:p>
            <a:pPr marL="171450" indent="-171450">
              <a:spcAft>
                <a:spcPts val="400"/>
              </a:spcAft>
              <a:buFont typeface="Symbol" panose="05050102010706020507" pitchFamily="18" charset="2"/>
              <a:buChar char="¾"/>
            </a:pPr>
            <a:r>
              <a:rPr lang="en-GB" sz="1200" dirty="0">
                <a:latin typeface="Arial" panose="020B0604020202020204" pitchFamily="34" charset="0"/>
                <a:cs typeface="Arial" panose="020B0604020202020204" pitchFamily="34" charset="0"/>
              </a:rPr>
              <a:t>Establish a </a:t>
            </a:r>
            <a:r>
              <a:rPr lang="en-GB" sz="1200" b="1" dirty="0">
                <a:latin typeface="Arial" panose="020B0604020202020204" pitchFamily="34" charset="0"/>
                <a:cs typeface="Arial" panose="020B0604020202020204" pitchFamily="34" charset="0"/>
              </a:rPr>
              <a:t>dispute resolution mechanism </a:t>
            </a:r>
            <a:r>
              <a:rPr lang="en-GB" sz="1200" dirty="0">
                <a:latin typeface="Arial" panose="020B0604020202020204" pitchFamily="34" charset="0"/>
                <a:cs typeface="Arial" panose="020B0604020202020204" pitchFamily="34" charset="0"/>
              </a:rPr>
              <a:t>within the collaboration framework. </a:t>
            </a:r>
          </a:p>
          <a:p>
            <a:pPr>
              <a:spcAft>
                <a:spcPts val="400"/>
              </a:spcAft>
            </a:pP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FED9E03-05B9-1B6E-C859-A91041100F12}"/>
              </a:ext>
            </a:extLst>
          </p:cNvPr>
          <p:cNvSpPr txBox="1"/>
          <p:nvPr/>
        </p:nvSpPr>
        <p:spPr>
          <a:xfrm>
            <a:off x="5714726" y="4091830"/>
            <a:ext cx="6094638" cy="248017"/>
          </a:xfrm>
          <a:prstGeom prst="rect">
            <a:avLst/>
          </a:prstGeom>
          <a:noFill/>
        </p:spPr>
        <p:txBody>
          <a:bodyPr wrap="square">
            <a:spAutoFit/>
          </a:bodyPr>
          <a:lstStyle/>
          <a:p>
            <a:pPr algn="ctr">
              <a:lnSpc>
                <a:spcPts val="1300"/>
              </a:lnSpc>
            </a:pPr>
            <a:r>
              <a:rPr lang="en-US" sz="10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Figure 2. New cooperation model for embarking countries</a:t>
            </a:r>
            <a:r>
              <a:rPr lang="en-GB" sz="1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GB" sz="1050" dirty="0">
              <a:effectLst/>
              <a:latin typeface="Arial" panose="020B0604020202020204" pitchFamily="34" charset="0"/>
              <a:ea typeface="SimSun"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1C4D6DFE-7EF7-F20B-E692-71B807B5CC51}"/>
              </a:ext>
            </a:extLst>
          </p:cNvPr>
          <p:cNvSpPr txBox="1"/>
          <p:nvPr/>
        </p:nvSpPr>
        <p:spPr>
          <a:xfrm>
            <a:off x="1228714" y="2045116"/>
            <a:ext cx="4298682" cy="4093428"/>
          </a:xfrm>
          <a:prstGeom prst="rect">
            <a:avLst/>
          </a:prstGeom>
          <a:noFill/>
        </p:spPr>
        <p:txBody>
          <a:bodyPr wrap="square">
            <a:spAutoFit/>
          </a:bodyPr>
          <a:lstStyle/>
          <a:p>
            <a:pPr lvl="0" algn="just">
              <a:spcAft>
                <a:spcPts val="400"/>
              </a:spcAft>
            </a:pPr>
            <a:r>
              <a:rPr lang="en-GB" sz="1600" dirty="0">
                <a:effectLst/>
                <a:latin typeface="Arial" panose="020B0604020202020204" pitchFamily="34" charset="0"/>
                <a:ea typeface="SimSun" panose="02010600030101010101" pitchFamily="2" charset="-122"/>
                <a:cs typeface="Arial" panose="020B0604020202020204" pitchFamily="34" charset="0"/>
              </a:rPr>
              <a:t>With shared SMR infrastructure, countries can better withstand disruptions in energy supply and mitigate the impacts of geopolitical tensions or natural disasters. </a:t>
            </a:r>
          </a:p>
          <a:p>
            <a:pPr lvl="0" algn="just">
              <a:spcAft>
                <a:spcPts val="400"/>
              </a:spcAft>
            </a:pP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lvl="0" algn="just">
              <a:spcAft>
                <a:spcPts val="400"/>
              </a:spcAft>
            </a:pP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lvl="0" algn="just">
              <a:spcAft>
                <a:spcPts val="400"/>
              </a:spcAft>
            </a:pPr>
            <a:r>
              <a:rPr lang="en-GB" sz="1600" dirty="0">
                <a:effectLst/>
                <a:latin typeface="Arial" panose="020B0604020202020204" pitchFamily="34" charset="0"/>
                <a:ea typeface="SimSun" panose="02010600030101010101" pitchFamily="2" charset="-122"/>
                <a:cs typeface="Arial" panose="020B0604020202020204" pitchFamily="34" charset="0"/>
              </a:rPr>
              <a:t>Countries can pool their resources and expertise, leveraging each other's strengths in design, engineering, and operation.</a:t>
            </a:r>
          </a:p>
          <a:p>
            <a:pPr lvl="0" algn="just">
              <a:spcAft>
                <a:spcPts val="400"/>
              </a:spcAft>
            </a:pP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lvl="0" algn="just">
              <a:spcAft>
                <a:spcPts val="400"/>
              </a:spcAft>
            </a:pPr>
            <a:endParaRPr lang="en-GB" sz="1600" dirty="0">
              <a:effectLst/>
              <a:latin typeface="Arial" panose="020B0604020202020204" pitchFamily="34" charset="0"/>
              <a:ea typeface="SimSun" panose="02010600030101010101" pitchFamily="2" charset="-122"/>
              <a:cs typeface="Arial" panose="020B0604020202020204" pitchFamily="34" charset="0"/>
            </a:endParaRPr>
          </a:p>
          <a:p>
            <a:pPr lvl="0" algn="just">
              <a:spcAft>
                <a:spcPts val="400"/>
              </a:spcAft>
            </a:pPr>
            <a:r>
              <a:rPr lang="en-GB" sz="1600" dirty="0">
                <a:effectLst/>
                <a:latin typeface="Arial" panose="020B0604020202020204" pitchFamily="34" charset="0"/>
                <a:ea typeface="SimSun" panose="02010600030101010101" pitchFamily="2" charset="-122"/>
                <a:cs typeface="Arial" panose="020B0604020202020204" pitchFamily="34" charset="0"/>
              </a:rPr>
              <a:t>Jointly investing in SMR projects allows countries to share the financial burden associated with nuclear technology development and deployment. </a:t>
            </a:r>
          </a:p>
        </p:txBody>
      </p:sp>
      <p:pic>
        <p:nvPicPr>
          <p:cNvPr id="17" name="Graphic 16" descr="Group brainstorm with solid fill">
            <a:extLst>
              <a:ext uri="{FF2B5EF4-FFF2-40B4-BE49-F238E27FC236}">
                <a16:creationId xmlns:a16="http://schemas.microsoft.com/office/drawing/2014/main" id="{9E75E9A3-99B6-7E1B-827B-6E87BBDD8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584" y="3538019"/>
            <a:ext cx="1091294" cy="1091294"/>
          </a:xfrm>
          <a:prstGeom prst="rect">
            <a:avLst/>
          </a:prstGeom>
        </p:spPr>
      </p:pic>
      <p:pic>
        <p:nvPicPr>
          <p:cNvPr id="21" name="Graphic 20" descr="Coins outline">
            <a:extLst>
              <a:ext uri="{FF2B5EF4-FFF2-40B4-BE49-F238E27FC236}">
                <a16:creationId xmlns:a16="http://schemas.microsoft.com/office/drawing/2014/main" id="{2918B9E0-088D-5CDE-5237-36ACB97E1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635" y="5047250"/>
            <a:ext cx="1030073" cy="1091294"/>
          </a:xfrm>
          <a:prstGeom prst="rect">
            <a:avLst/>
          </a:prstGeom>
        </p:spPr>
      </p:pic>
      <p:pic>
        <p:nvPicPr>
          <p:cNvPr id="23" name="Graphic 22" descr="Electric Tower with solid fill">
            <a:extLst>
              <a:ext uri="{FF2B5EF4-FFF2-40B4-BE49-F238E27FC236}">
                <a16:creationId xmlns:a16="http://schemas.microsoft.com/office/drawing/2014/main" id="{E4A74C66-F67A-EE1E-CC53-4484ED3299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912" y="1970989"/>
            <a:ext cx="1066802" cy="1091294"/>
          </a:xfrm>
          <a:prstGeom prst="rect">
            <a:avLst/>
          </a:prstGeom>
        </p:spPr>
      </p:pic>
    </p:spTree>
    <p:extLst>
      <p:ext uri="{BB962C8B-B14F-4D97-AF65-F5344CB8AC3E}">
        <p14:creationId xmlns:p14="http://schemas.microsoft.com/office/powerpoint/2010/main" val="224659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E9360-9504-AB28-61B4-BD77A5E35F30}"/>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Conclusion</a:t>
            </a:r>
          </a:p>
        </p:txBody>
      </p:sp>
      <p:sp>
        <p:nvSpPr>
          <p:cNvPr id="2" name="TextBox 1">
            <a:extLst>
              <a:ext uri="{FF2B5EF4-FFF2-40B4-BE49-F238E27FC236}">
                <a16:creationId xmlns:a16="http://schemas.microsoft.com/office/drawing/2014/main" id="{C4B26C6A-5E79-D649-088B-443DAF4AD62E}"/>
              </a:ext>
            </a:extLst>
          </p:cNvPr>
          <p:cNvSpPr txBox="1"/>
          <p:nvPr/>
        </p:nvSpPr>
        <p:spPr>
          <a:xfrm>
            <a:off x="441960" y="1987913"/>
            <a:ext cx="10963547" cy="2923877"/>
          </a:xfrm>
          <a:prstGeom prst="rect">
            <a:avLst/>
          </a:prstGeom>
          <a:noFill/>
        </p:spPr>
        <p:txBody>
          <a:bodyPr wrap="square">
            <a:spAutoFit/>
          </a:bodyPr>
          <a:lstStyle/>
          <a:p>
            <a:pPr marL="285750" indent="-285750" algn="just">
              <a:spcAft>
                <a:spcPts val="1200"/>
              </a:spcAft>
              <a:buFont typeface="Symbol" panose="05050102010706020507" pitchFamily="18" charset="2"/>
              <a:buChar char=""/>
            </a:pPr>
            <a:r>
              <a:rPr lang="en-GB" b="1" dirty="0">
                <a:solidFill>
                  <a:srgbClr val="C00000"/>
                </a:solidFill>
                <a:latin typeface="Arial" panose="020B0604020202020204" pitchFamily="34" charset="0"/>
                <a:cs typeface="Arial" panose="020B0604020202020204" pitchFamily="34" charset="0"/>
              </a:rPr>
              <a:t>Accelerated SMR deployment requires collaboration </a:t>
            </a:r>
            <a:r>
              <a:rPr lang="en-GB" dirty="0">
                <a:latin typeface="Arial" panose="020B0604020202020204" pitchFamily="34" charset="0"/>
                <a:cs typeface="Arial" panose="020B0604020202020204" pitchFamily="34" charset="0"/>
              </a:rPr>
              <a:t>among regulatory bodies, governments, and industry stakeholders.</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Phase 1 activities and shorter Phase 2 offer economic incentives for vendors and operators.</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The main incentives for the early involvement of the Government are job creation and attraction of investment.</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IAEA plays a key role in harmonizing global efforts, knowledge sharing, and monitoring SMR progress.</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A new collaboration model and updated timelines highlight the importance of synchronized global efforts.</a:t>
            </a:r>
          </a:p>
        </p:txBody>
      </p:sp>
    </p:spTree>
    <p:extLst>
      <p:ext uri="{BB962C8B-B14F-4D97-AF65-F5344CB8AC3E}">
        <p14:creationId xmlns:p14="http://schemas.microsoft.com/office/powerpoint/2010/main" val="267843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1214438"/>
            <a:ext cx="9144000" cy="2387600"/>
          </a:xfrm>
        </p:spPr>
        <p:txBody>
          <a:bodyPr>
            <a:normAutofit/>
          </a:bodyPr>
          <a:lstStyle/>
          <a:p>
            <a:r>
              <a:rPr lang="en-GB" sz="6000" b="1" dirty="0"/>
              <a:t>Thank you!</a:t>
            </a:r>
          </a:p>
        </p:txBody>
      </p:sp>
    </p:spTree>
    <p:extLst>
      <p:ext uri="{BB962C8B-B14F-4D97-AF65-F5344CB8AC3E}">
        <p14:creationId xmlns:p14="http://schemas.microsoft.com/office/powerpoint/2010/main" val="7890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1214438"/>
            <a:ext cx="9144000" cy="2387600"/>
          </a:xfrm>
        </p:spPr>
        <p:txBody>
          <a:bodyPr>
            <a:normAutofit fontScale="90000"/>
          </a:bodyPr>
          <a:lstStyle/>
          <a:p>
            <a:r>
              <a:rPr lang="en-GB" sz="6000" b="1" dirty="0"/>
              <a:t>Considerations on the Accelerated Deployment of SMRs</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endParaRPr lang="en-US" dirty="0"/>
          </a:p>
          <a:p>
            <a:endParaRPr lang="en-US" dirty="0"/>
          </a:p>
          <a:p>
            <a:r>
              <a:rPr lang="en-US" dirty="0" err="1"/>
              <a:t>Ms</a:t>
            </a:r>
            <a:r>
              <a:rPr lang="en-US" dirty="0"/>
              <a:t> Milana OZERINA</a:t>
            </a:r>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Contents</a:t>
            </a:r>
            <a:endParaRPr lang="en-GB" b="1" i="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000D123-AB6E-0FC5-0AC0-0FF839379CCE}"/>
              </a:ext>
            </a:extLst>
          </p:cNvPr>
          <p:cNvSpPr txBox="1"/>
          <p:nvPr/>
        </p:nvSpPr>
        <p:spPr>
          <a:xfrm>
            <a:off x="441960" y="2139044"/>
            <a:ext cx="8313494" cy="3447098"/>
          </a:xfrm>
          <a:prstGeom prst="rect">
            <a:avLst/>
          </a:prstGeom>
          <a:noFill/>
        </p:spPr>
        <p:txBody>
          <a:bodyPr wrap="none" rtlCol="0">
            <a:spAutoFit/>
          </a:bodyPr>
          <a:lstStyle/>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Introduction</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Deployment timeline for SMRs</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Early engagement with key stakeholders</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Role of the IAEA</a:t>
            </a:r>
          </a:p>
          <a:p>
            <a:pPr marL="342900" indent="-342900">
              <a:spcAft>
                <a:spcPts val="1200"/>
              </a:spcAft>
              <a:buFont typeface="+mj-lt"/>
              <a:buAutoNum type="arabicPeriod"/>
            </a:pPr>
            <a:r>
              <a:rPr lang="en-GB" sz="2800" dirty="0">
                <a:latin typeface="Arial" panose="020B0604020202020204" pitchFamily="34" charset="0"/>
                <a:cs typeface="Arial" panose="020B0604020202020204" pitchFamily="34" charset="0"/>
              </a:rPr>
              <a:t>New collaboration model for embarking countries</a:t>
            </a:r>
          </a:p>
          <a:p>
            <a:pPr marL="342900" indent="-342900">
              <a:spcAft>
                <a:spcPts val="1200"/>
              </a:spcAft>
              <a:buFont typeface="+mj-lt"/>
              <a:buAutoNum type="arabicPeriod"/>
            </a:pPr>
            <a:r>
              <a:rPr lang="en-GB" sz="2800"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Introduction</a:t>
            </a:r>
            <a:endParaRPr lang="en-GB" b="1" i="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5343C7E-21D2-2815-6A9D-13F7FCA88BE8}"/>
              </a:ext>
            </a:extLst>
          </p:cNvPr>
          <p:cNvSpPr txBox="1"/>
          <p:nvPr/>
        </p:nvSpPr>
        <p:spPr>
          <a:xfrm>
            <a:off x="441960" y="1987913"/>
            <a:ext cx="10906397" cy="4031873"/>
          </a:xfrm>
          <a:prstGeom prst="rect">
            <a:avLst/>
          </a:prstGeom>
          <a:noFill/>
        </p:spPr>
        <p:txBody>
          <a:bodyPr wrap="square">
            <a:spAutoFit/>
          </a:bodyPr>
          <a:lstStyle/>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As countries strive for cleaner and more resilient energy systems, SMRs have emerged as a transformative force in the nuclear energy landscape, offering potential solutions for various energy challenges.</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The accelerated deployment of SMRs requires </a:t>
            </a:r>
            <a:r>
              <a:rPr lang="en-GB" b="1" dirty="0">
                <a:solidFill>
                  <a:srgbClr val="C00000"/>
                </a:solidFill>
                <a:latin typeface="Arial" panose="020B0604020202020204" pitchFamily="34" charset="0"/>
                <a:cs typeface="Arial" panose="020B0604020202020204" pitchFamily="34" charset="0"/>
              </a:rPr>
              <a:t>collaborative efforts</a:t>
            </a:r>
            <a:r>
              <a:rPr lang="en-GB" dirty="0">
                <a:solidFill>
                  <a:srgbClr val="C0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between governments, vendors, operators, and regulatory bodies to ensure smooth and efficient implementation.</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As global interest in SMRs grows, the IAEA revised its guidance Milestones Approach in 2023, incorporating </a:t>
            </a:r>
            <a:r>
              <a:rPr lang="en-GB" b="1" dirty="0">
                <a:solidFill>
                  <a:srgbClr val="C00000"/>
                </a:solidFill>
                <a:latin typeface="Arial" panose="020B0604020202020204" pitchFamily="34" charset="0"/>
                <a:cs typeface="Arial" panose="020B0604020202020204" pitchFamily="34" charset="0"/>
              </a:rPr>
              <a:t>specific considerations for SMR deployment</a:t>
            </a:r>
            <a:r>
              <a:rPr lang="en-GB" dirty="0">
                <a:latin typeface="Arial" panose="020B0604020202020204" pitchFamily="34" charset="0"/>
                <a:cs typeface="Arial" panose="020B0604020202020204" pitchFamily="34" charset="0"/>
              </a:rPr>
              <a:t>. This ensures that the infrastructure development process is aligned with the needs of SMR technologies.</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Given the potential for SMRs to be deployed faster than large NPPs, there is a need to </a:t>
            </a:r>
            <a:r>
              <a:rPr lang="en-GB" b="1" dirty="0">
                <a:solidFill>
                  <a:srgbClr val="C00000"/>
                </a:solidFill>
                <a:latin typeface="Arial" panose="020B0604020202020204" pitchFamily="34" charset="0"/>
                <a:cs typeface="Arial" panose="020B0604020202020204" pitchFamily="34" charset="0"/>
              </a:rPr>
              <a:t>review a deployment timeline</a:t>
            </a:r>
            <a:r>
              <a:rPr lang="en-GB" dirty="0">
                <a:latin typeface="Arial" panose="020B0604020202020204" pitchFamily="34" charset="0"/>
                <a:cs typeface="Arial" panose="020B0604020202020204" pitchFamily="34" charset="0"/>
              </a:rPr>
              <a:t>.</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SMRs offer </a:t>
            </a:r>
            <a:r>
              <a:rPr lang="en-GB" b="1" dirty="0">
                <a:solidFill>
                  <a:srgbClr val="C00000"/>
                </a:solidFill>
                <a:latin typeface="Arial" panose="020B0604020202020204" pitchFamily="34" charset="0"/>
                <a:cs typeface="Arial" panose="020B0604020202020204" pitchFamily="34" charset="0"/>
              </a:rPr>
              <a:t>economic advantages</a:t>
            </a:r>
            <a:r>
              <a:rPr lang="en-GB" dirty="0">
                <a:latin typeface="Arial" panose="020B0604020202020204" pitchFamily="34" charset="0"/>
                <a:cs typeface="Arial" panose="020B0604020202020204" pitchFamily="34" charset="0"/>
              </a:rPr>
              <a:t> by being more cost-effective in certain scenarios. To maximize their potential, </a:t>
            </a:r>
            <a:r>
              <a:rPr lang="en-GB" b="1" dirty="0">
                <a:solidFill>
                  <a:srgbClr val="C00000"/>
                </a:solidFill>
                <a:latin typeface="Arial" panose="020B0604020202020204" pitchFamily="34" charset="0"/>
                <a:cs typeface="Arial" panose="020B0604020202020204" pitchFamily="34" charset="0"/>
              </a:rPr>
              <a:t>regulatory streamlining </a:t>
            </a:r>
            <a:r>
              <a:rPr lang="en-GB" dirty="0">
                <a:latin typeface="Arial" panose="020B0604020202020204" pitchFamily="34" charset="0"/>
                <a:cs typeface="Arial" panose="020B0604020202020204" pitchFamily="34" charset="0"/>
              </a:rPr>
              <a:t>is necessary to fast-track their deployment.</a:t>
            </a:r>
          </a:p>
        </p:txBody>
      </p:sp>
    </p:spTree>
    <p:extLst>
      <p:ext uri="{BB962C8B-B14F-4D97-AF65-F5344CB8AC3E}">
        <p14:creationId xmlns:p14="http://schemas.microsoft.com/office/powerpoint/2010/main" val="22794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Deployment timeline for SMRs 1/3</a:t>
            </a:r>
          </a:p>
        </p:txBody>
      </p:sp>
      <p:pic>
        <p:nvPicPr>
          <p:cNvPr id="2" name="Picture 1">
            <a:extLst>
              <a:ext uri="{FF2B5EF4-FFF2-40B4-BE49-F238E27FC236}">
                <a16:creationId xmlns:a16="http://schemas.microsoft.com/office/drawing/2014/main" id="{0D279071-0DDB-14AA-F363-8511EAECFA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1729" y="1265401"/>
            <a:ext cx="9695831" cy="5540168"/>
          </a:xfrm>
          <a:prstGeom prst="rect">
            <a:avLst/>
          </a:prstGeom>
          <a:noFill/>
          <a:ln>
            <a:noFill/>
          </a:ln>
        </p:spPr>
      </p:pic>
    </p:spTree>
    <p:extLst>
      <p:ext uri="{BB962C8B-B14F-4D97-AF65-F5344CB8AC3E}">
        <p14:creationId xmlns:p14="http://schemas.microsoft.com/office/powerpoint/2010/main" val="27259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60F1-A415-05CB-9A81-3036E408755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5A9680-251D-D030-011B-AFD86777A4E7}"/>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Deployment timeline for SMRs 2/3</a:t>
            </a:r>
          </a:p>
        </p:txBody>
      </p:sp>
      <p:pic>
        <p:nvPicPr>
          <p:cNvPr id="3" name="Picture 1">
            <a:extLst>
              <a:ext uri="{FF2B5EF4-FFF2-40B4-BE49-F238E27FC236}">
                <a16:creationId xmlns:a16="http://schemas.microsoft.com/office/drawing/2014/main" id="{6EB16C5A-BF59-04DC-622F-7E0B92D9DBB3}"/>
              </a:ext>
            </a:extLst>
          </p:cNvPr>
          <p:cNvPicPr>
            <a:picLocks noChangeAspect="1"/>
          </p:cNvPicPr>
          <p:nvPr/>
        </p:nvPicPr>
        <p:blipFill>
          <a:blip r:embed="rId2">
            <a:extLst>
              <a:ext uri="{28A0092B-C50C-407E-A947-70E740481C1C}">
                <a14:useLocalDpi xmlns:a14="http://schemas.microsoft.com/office/drawing/2010/main" val="0"/>
              </a:ext>
            </a:extLst>
          </a:blip>
          <a:srcRect t="9736" r="64835"/>
          <a:stretch/>
        </p:blipFill>
        <p:spPr bwMode="auto">
          <a:xfrm rot="16200000">
            <a:off x="1470836" y="572156"/>
            <a:ext cx="4676409" cy="6858958"/>
          </a:xfrm>
          <a:prstGeom prst="rect">
            <a:avLst/>
          </a:prstGeom>
          <a:noFill/>
          <a:ln>
            <a:noFill/>
          </a:ln>
        </p:spPr>
      </p:pic>
      <p:sp>
        <p:nvSpPr>
          <p:cNvPr id="4" name="TextBox 3">
            <a:extLst>
              <a:ext uri="{FF2B5EF4-FFF2-40B4-BE49-F238E27FC236}">
                <a16:creationId xmlns:a16="http://schemas.microsoft.com/office/drawing/2014/main" id="{9FB14322-DC03-7F76-DDC2-72AD80944E96}"/>
              </a:ext>
            </a:extLst>
          </p:cNvPr>
          <p:cNvSpPr txBox="1"/>
          <p:nvPr/>
        </p:nvSpPr>
        <p:spPr>
          <a:xfrm>
            <a:off x="7428495" y="1764925"/>
            <a:ext cx="4335195" cy="3570208"/>
          </a:xfrm>
          <a:prstGeom prst="rect">
            <a:avLst/>
          </a:prstGeom>
          <a:noFill/>
        </p:spPr>
        <p:txBody>
          <a:bodyPr wrap="square">
            <a:spAutoFit/>
          </a:bodyPr>
          <a:lstStyle/>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More preparatory activities in Phase 1 which will require more efforts and financial recourses but should not increase the targeted time.</a:t>
            </a:r>
          </a:p>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Site selection, environmental impact assessment and comprehensive nuclear law preparations should be started late in Phase 1 and continued in the beginning of Phase 2. </a:t>
            </a:r>
            <a:r>
              <a:rPr lang="en-US" dirty="0">
                <a:latin typeface="Arial" panose="020B0604020202020204" pitchFamily="34" charset="0"/>
                <a:cs typeface="Arial" panose="020B0604020202020204" pitchFamily="34" charset="0"/>
              </a:rPr>
              <a:t>This proactive approach aims to streamline the regulatory and licensing processes in Phase 2.</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8C3D80-AAC0-6A3A-C995-32E44AEA3934}"/>
              </a:ext>
            </a:extLst>
          </p:cNvPr>
          <p:cNvSpPr txBox="1"/>
          <p:nvPr/>
        </p:nvSpPr>
        <p:spPr>
          <a:xfrm>
            <a:off x="441960" y="1987913"/>
            <a:ext cx="10906397" cy="369332"/>
          </a:xfrm>
          <a:prstGeom prst="rect">
            <a:avLst/>
          </a:prstGeom>
          <a:noFill/>
        </p:spPr>
        <p:txBody>
          <a:bodyPr wrap="square">
            <a:spAutoFit/>
          </a:bodyPr>
          <a:lstStyle/>
          <a:p>
            <a:pPr marL="285750" indent="-285750" algn="just">
              <a:spcAft>
                <a:spcPts val="1200"/>
              </a:spcAft>
              <a:buFont typeface="Symbol" panose="05050102010706020507" pitchFamily="18" charset="2"/>
              <a:buChar char=""/>
            </a:pPr>
            <a:endParaRPr lang="en-GB"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58DDC447-1799-0C00-EC13-B79362D2F319}"/>
              </a:ext>
            </a:extLst>
          </p:cNvPr>
          <p:cNvSpPr/>
          <p:nvPr/>
        </p:nvSpPr>
        <p:spPr>
          <a:xfrm>
            <a:off x="428310" y="1642550"/>
            <a:ext cx="1019908" cy="13376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8A53112D-8A72-2880-BA78-0481BC3EC757}"/>
              </a:ext>
            </a:extLst>
          </p:cNvPr>
          <p:cNvSpPr/>
          <p:nvPr/>
        </p:nvSpPr>
        <p:spPr>
          <a:xfrm>
            <a:off x="1005727" y="1395593"/>
            <a:ext cx="5300181"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754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60F1-A415-05CB-9A81-3036E408755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5A9680-251D-D030-011B-AFD86777A4E7}"/>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Deployment timeline for SMRs 3/3</a:t>
            </a:r>
          </a:p>
        </p:txBody>
      </p:sp>
      <p:sp>
        <p:nvSpPr>
          <p:cNvPr id="6" name="TextBox 5">
            <a:extLst>
              <a:ext uri="{FF2B5EF4-FFF2-40B4-BE49-F238E27FC236}">
                <a16:creationId xmlns:a16="http://schemas.microsoft.com/office/drawing/2014/main" id="{AB8C3D80-AAC0-6A3A-C995-32E44AEA3934}"/>
              </a:ext>
            </a:extLst>
          </p:cNvPr>
          <p:cNvSpPr txBox="1"/>
          <p:nvPr/>
        </p:nvSpPr>
        <p:spPr>
          <a:xfrm>
            <a:off x="441960" y="1987913"/>
            <a:ext cx="10906397" cy="369332"/>
          </a:xfrm>
          <a:prstGeom prst="rect">
            <a:avLst/>
          </a:prstGeom>
          <a:noFill/>
        </p:spPr>
        <p:txBody>
          <a:bodyPr wrap="square">
            <a:spAutoFit/>
          </a:bodyPr>
          <a:lstStyle/>
          <a:p>
            <a:pPr marL="285750" indent="-285750" algn="just">
              <a:spcAft>
                <a:spcPts val="1200"/>
              </a:spcAft>
              <a:buFont typeface="Symbol" panose="05050102010706020507" pitchFamily="18" charset="2"/>
              <a:buChar char=""/>
            </a:pPr>
            <a:endParaRPr lang="en-GB"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58DDC447-1799-0C00-EC13-B79362D2F319}"/>
              </a:ext>
            </a:extLst>
          </p:cNvPr>
          <p:cNvSpPr/>
          <p:nvPr/>
        </p:nvSpPr>
        <p:spPr>
          <a:xfrm>
            <a:off x="1254369" y="1663430"/>
            <a:ext cx="1019908" cy="13376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8A53112D-8A72-2880-BA78-0481BC3EC757}"/>
              </a:ext>
            </a:extLst>
          </p:cNvPr>
          <p:cNvSpPr/>
          <p:nvPr/>
        </p:nvSpPr>
        <p:spPr>
          <a:xfrm>
            <a:off x="2066778" y="1414754"/>
            <a:ext cx="502568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 name="Picture 1">
            <a:extLst>
              <a:ext uri="{FF2B5EF4-FFF2-40B4-BE49-F238E27FC236}">
                <a16:creationId xmlns:a16="http://schemas.microsoft.com/office/drawing/2014/main" id="{472B5757-722D-FDD2-CBF0-7E866C2870D4}"/>
              </a:ext>
            </a:extLst>
          </p:cNvPr>
          <p:cNvPicPr>
            <a:picLocks noChangeAspect="1"/>
          </p:cNvPicPr>
          <p:nvPr/>
        </p:nvPicPr>
        <p:blipFill>
          <a:blip r:embed="rId2">
            <a:extLst>
              <a:ext uri="{28A0092B-C50C-407E-A947-70E740481C1C}">
                <a14:useLocalDpi xmlns:a14="http://schemas.microsoft.com/office/drawing/2010/main" val="0"/>
              </a:ext>
            </a:extLst>
          </a:blip>
          <a:srcRect l="35569" t="11087" r="39163" b="13239"/>
          <a:stretch/>
        </p:blipFill>
        <p:spPr bwMode="auto">
          <a:xfrm rot="16200000">
            <a:off x="1871649" y="991043"/>
            <a:ext cx="3322253" cy="5685326"/>
          </a:xfrm>
          <a:prstGeom prst="rect">
            <a:avLst/>
          </a:prstGeom>
          <a:noFill/>
          <a:ln>
            <a:noFill/>
          </a:ln>
        </p:spPr>
      </p:pic>
      <p:sp>
        <p:nvSpPr>
          <p:cNvPr id="7" name="TextBox 6">
            <a:extLst>
              <a:ext uri="{FF2B5EF4-FFF2-40B4-BE49-F238E27FC236}">
                <a16:creationId xmlns:a16="http://schemas.microsoft.com/office/drawing/2014/main" id="{C8CBE54D-5891-A05E-DDBF-7487413FE04C}"/>
              </a:ext>
            </a:extLst>
          </p:cNvPr>
          <p:cNvSpPr txBox="1"/>
          <p:nvPr/>
        </p:nvSpPr>
        <p:spPr>
          <a:xfrm>
            <a:off x="7092462" y="1784086"/>
            <a:ext cx="4335195" cy="4555093"/>
          </a:xfrm>
          <a:prstGeom prst="rect">
            <a:avLst/>
          </a:prstGeom>
          <a:noFill/>
        </p:spPr>
        <p:txBody>
          <a:bodyPr wrap="square">
            <a:spAutoFit/>
          </a:bodyPr>
          <a:lstStyle/>
          <a:p>
            <a:pPr marL="285750" indent="-285750" algn="just">
              <a:spcAft>
                <a:spcPts val="1200"/>
              </a:spcAft>
              <a:buFont typeface="Symbol" panose="05050102010706020507" pitchFamily="18" charset="2"/>
              <a:buChar char=""/>
            </a:pPr>
            <a:r>
              <a:rPr lang="en-GB" dirty="0">
                <a:latin typeface="Arial" panose="020B0604020202020204" pitchFamily="34" charset="0"/>
                <a:cs typeface="Arial" panose="020B0604020202020204" pitchFamily="34" charset="0"/>
              </a:rPr>
              <a:t>Early establishment of working groups within the NEPIO which will later be transformed into Operating Organization and Regulatory Body is highly desirable to fit within the targeted timeline.</a:t>
            </a:r>
          </a:p>
          <a:p>
            <a:pPr marL="285750" indent="-285750" algn="just">
              <a:spcAft>
                <a:spcPts val="1200"/>
              </a:spcAft>
              <a:buFont typeface="Symbol" panose="05050102010706020507" pitchFamily="18" charset="2"/>
              <a:buChar char=""/>
            </a:pPr>
            <a:r>
              <a:rPr lang="en-US" dirty="0">
                <a:latin typeface="Arial" panose="020B0604020202020204" pitchFamily="34" charset="0"/>
                <a:cs typeface="Arial" panose="020B0604020202020204" pitchFamily="34" charset="0"/>
              </a:rPr>
              <a:t>Shortening Phase 2 can lead to a reduction in pre-construction costs, including regulatory, legal, and engineering expenses.</a:t>
            </a:r>
          </a:p>
          <a:p>
            <a:pPr marL="285750" indent="-285750" algn="just">
              <a:spcAft>
                <a:spcPts val="1200"/>
              </a:spcAft>
              <a:buFont typeface="Symbol" panose="05050102010706020507" pitchFamily="18" charset="2"/>
              <a:buChar char=""/>
            </a:pPr>
            <a:r>
              <a:rPr lang="en-US" dirty="0">
                <a:latin typeface="Arial" panose="020B0604020202020204" pitchFamily="34" charset="0"/>
                <a:cs typeface="Arial" panose="020B0604020202020204" pitchFamily="34" charset="0"/>
              </a:rPr>
              <a:t>Moreover, potential risks and uncertainties associated with market conditions, regulatory environments, and technological advancements can be mitigated.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18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E9360-9504-AB28-61B4-BD77A5E35F30}"/>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Early engagement with key stakeholders</a:t>
            </a:r>
          </a:p>
        </p:txBody>
      </p:sp>
      <p:graphicFrame>
        <p:nvGraphicFramePr>
          <p:cNvPr id="10" name="Diagram 9">
            <a:extLst>
              <a:ext uri="{FF2B5EF4-FFF2-40B4-BE49-F238E27FC236}">
                <a16:creationId xmlns:a16="http://schemas.microsoft.com/office/drawing/2014/main" id="{DDC1AAC8-78A9-10A8-141F-7D4222B82E7F}"/>
              </a:ext>
            </a:extLst>
          </p:cNvPr>
          <p:cNvGraphicFramePr/>
          <p:nvPr>
            <p:extLst>
              <p:ext uri="{D42A27DB-BD31-4B8C-83A1-F6EECF244321}">
                <p14:modId xmlns:p14="http://schemas.microsoft.com/office/powerpoint/2010/main" val="647548965"/>
              </p:ext>
            </p:extLst>
          </p:nvPr>
        </p:nvGraphicFramePr>
        <p:xfrm>
          <a:off x="1210673" y="1345583"/>
          <a:ext cx="9484360" cy="532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
            <a:extLst>
              <a:ext uri="{FF2B5EF4-FFF2-40B4-BE49-F238E27FC236}">
                <a16:creationId xmlns:a16="http://schemas.microsoft.com/office/drawing/2014/main" id="{C349BEB5-7A2E-62E1-760B-D236CAA15426}"/>
              </a:ext>
            </a:extLst>
          </p:cNvPr>
          <p:cNvSpPr>
            <a:spLocks noChangeArrowheads="1"/>
          </p:cNvSpPr>
          <p:nvPr/>
        </p:nvSpPr>
        <p:spPr bwMode="auto">
          <a:xfrm>
            <a:off x="235584" y="1430221"/>
            <a:ext cx="3462837" cy="218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ts val="200"/>
              </a:spcAft>
            </a:pPr>
            <a:r>
              <a:rPr kumimoji="0" lang="en-US" altLang="en-US" sz="1200" b="1" i="0" u="none" strike="noStrike" cap="none" normalizeH="0" baseline="0" dirty="0">
                <a:ln>
                  <a:noFill/>
                </a:ln>
                <a:solidFill>
                  <a:srgbClr val="C00000"/>
                </a:solidFill>
                <a:effectLst/>
                <a:latin typeface="Arial" panose="020B0604020202020204" pitchFamily="34" charset="0"/>
              </a:rPr>
              <a:t>Early government investment ensures smoother SMR project completion. </a:t>
            </a:r>
          </a:p>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Creates jobs</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Supports local industries and economic growth</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Drives innovation and local expertise</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Strengthens global leadership in nuclear technology</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lang="en-US" altLang="en-US" sz="1100" dirty="0">
                <a:latin typeface="Arial" panose="020B0604020202020204" pitchFamily="34" charset="0"/>
              </a:rPr>
              <a:t>A</a:t>
            </a:r>
            <a:r>
              <a:rPr kumimoji="0" lang="en-US" altLang="en-US" sz="1100" b="0" i="0" u="none" strike="noStrike" cap="none" normalizeH="0" baseline="0" dirty="0">
                <a:ln>
                  <a:noFill/>
                </a:ln>
                <a:solidFill>
                  <a:schemeClr val="tx1"/>
                </a:solidFill>
                <a:effectLst/>
                <a:latin typeface="Arial" panose="020B0604020202020204" pitchFamily="34" charset="0"/>
              </a:rPr>
              <a:t>ddress energy needs faster and reduce financial risks</a:t>
            </a:r>
          </a:p>
          <a:p>
            <a:pPr marL="171450" marR="0" lvl="0" indent="-171450" algn="just"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Enhances energy security and price stability</a:t>
            </a:r>
          </a:p>
        </p:txBody>
      </p:sp>
      <p:sp>
        <p:nvSpPr>
          <p:cNvPr id="12" name="Rectangle 1">
            <a:extLst>
              <a:ext uri="{FF2B5EF4-FFF2-40B4-BE49-F238E27FC236}">
                <a16:creationId xmlns:a16="http://schemas.microsoft.com/office/drawing/2014/main" id="{005662FB-4D55-D22A-290E-878D333AF1ED}"/>
              </a:ext>
            </a:extLst>
          </p:cNvPr>
          <p:cNvSpPr>
            <a:spLocks noChangeArrowheads="1"/>
          </p:cNvSpPr>
          <p:nvPr/>
        </p:nvSpPr>
        <p:spPr bwMode="auto">
          <a:xfrm>
            <a:off x="8291013" y="1659285"/>
            <a:ext cx="3734980"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ts val="200"/>
              </a:spcAft>
            </a:pPr>
            <a:r>
              <a:rPr kumimoji="0" lang="en-GB" altLang="en-US" sz="1200" b="1" i="0" u="none" strike="noStrike" cap="none" normalizeH="0" baseline="0" dirty="0">
                <a:ln>
                  <a:noFill/>
                </a:ln>
                <a:solidFill>
                  <a:srgbClr val="C00000"/>
                </a:solidFill>
                <a:effectLst/>
                <a:latin typeface="Arial" panose="020B0604020202020204" pitchFamily="34" charset="0"/>
              </a:rPr>
              <a:t>Early engagement helps vendors expand market presence and secure long-term contracts </a:t>
            </a:r>
            <a:r>
              <a:rPr kumimoji="0" lang="en-GB" altLang="en-US" sz="1200" b="1" i="0" u="none" strike="noStrike" cap="none" normalizeH="0" baseline="0" dirty="0">
                <a:ln>
                  <a:noFill/>
                </a:ln>
                <a:effectLst/>
                <a:latin typeface="Arial" panose="020B0604020202020204" pitchFamily="34" charset="0"/>
              </a:rPr>
              <a:t>=&gt;</a:t>
            </a:r>
            <a:r>
              <a:rPr kumimoji="0" lang="en-GB" altLang="en-US" sz="1200" b="1" i="0" u="none" strike="noStrike" cap="none" normalizeH="0" baseline="0" dirty="0">
                <a:ln>
                  <a:noFill/>
                </a:ln>
                <a:solidFill>
                  <a:srgbClr val="C00000"/>
                </a:solidFill>
                <a:effectLst/>
                <a:latin typeface="Arial" panose="020B0604020202020204" pitchFamily="34" charset="0"/>
              </a:rPr>
              <a:t> Strong market presence leads to more orders, creating a self-sustaining growth cycle.</a:t>
            </a:r>
          </a:p>
          <a:p>
            <a:pPr algn="ctr" eaLnBrk="0" fontAlgn="base" hangingPunct="0">
              <a:spcBef>
                <a:spcPct val="0"/>
              </a:spcBef>
              <a:spcAft>
                <a:spcPts val="200"/>
              </a:spcAft>
            </a:pPr>
            <a:endParaRPr lang="en-GB" altLang="en-US" sz="1200" b="1" dirty="0">
              <a:solidFill>
                <a:srgbClr val="C00000"/>
              </a:solidFill>
              <a:latin typeface="Arial" panose="020B0604020202020204" pitchFamily="34" charset="0"/>
            </a:endParaRPr>
          </a:p>
          <a:p>
            <a:pPr marL="171450" indent="-171450" algn="just" eaLnBrk="0" fontAlgn="base" hangingPunct="0">
              <a:spcBef>
                <a:spcPct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Close collaboration with NEPIO helps vendors align with legal and regulatory requirements.</a:t>
            </a:r>
            <a:endParaRPr lang="en-GB" sz="1100" b="1" dirty="0">
              <a:solidFill>
                <a:srgbClr val="C00000"/>
              </a:solidFill>
              <a:latin typeface="Arial" panose="020B0604020202020204" pitchFamily="34" charset="0"/>
              <a:cs typeface="Arial" panose="020B0604020202020204" pitchFamily="34" charset="0"/>
            </a:endParaRPr>
          </a:p>
          <a:p>
            <a:pPr marL="171450" indent="-171450" algn="just" eaLnBrk="0" fontAlgn="base" hangingPunct="0">
              <a:spcBef>
                <a:spcPct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Vendors can establish training </a:t>
            </a:r>
            <a:r>
              <a:rPr lang="en-GB" sz="1100" dirty="0" err="1">
                <a:latin typeface="Arial" panose="020B0604020202020204" pitchFamily="34" charset="0"/>
                <a:cs typeface="Arial" panose="020B0604020202020204" pitchFamily="34" charset="0"/>
              </a:rPr>
              <a:t>centers</a:t>
            </a:r>
            <a:r>
              <a:rPr lang="en-GB" sz="1100" dirty="0">
                <a:latin typeface="Arial" panose="020B0604020202020204" pitchFamily="34" charset="0"/>
                <a:cs typeface="Arial" panose="020B0604020202020204" pitchFamily="34" charset="0"/>
              </a:rPr>
              <a:t> to promote SMR technology and provide technical expertise.</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
            <a:extLst>
              <a:ext uri="{FF2B5EF4-FFF2-40B4-BE49-F238E27FC236}">
                <a16:creationId xmlns:a16="http://schemas.microsoft.com/office/drawing/2014/main" id="{55720A73-699C-BC45-0FCE-86202452E16B}"/>
              </a:ext>
            </a:extLst>
          </p:cNvPr>
          <p:cNvSpPr>
            <a:spLocks noChangeArrowheads="1"/>
          </p:cNvSpPr>
          <p:nvPr/>
        </p:nvSpPr>
        <p:spPr bwMode="auto">
          <a:xfrm>
            <a:off x="235583" y="4542670"/>
            <a:ext cx="3462837"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ts val="200"/>
              </a:spcAft>
            </a:pPr>
            <a:endParaRPr lang="en-GB" altLang="en-US" sz="1200" b="1" dirty="0">
              <a:solidFill>
                <a:srgbClr val="C00000"/>
              </a:solidFill>
              <a:latin typeface="Arial" panose="020B0604020202020204" pitchFamily="34" charset="0"/>
            </a:endParaRPr>
          </a:p>
          <a:p>
            <a:pPr marL="171450" indent="-171450" algn="just" eaLnBrk="0" fontAlgn="base" hangingPunct="0">
              <a:spcBef>
                <a:spcPct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Establishing communication with vendors ensures smoother project execution.</a:t>
            </a:r>
          </a:p>
          <a:p>
            <a:pPr marL="171450" indent="-171450" algn="just" eaLnBrk="0" fontAlgn="base" hangingPunct="0">
              <a:spcBef>
                <a:spcPct val="0"/>
              </a:spcBef>
              <a:spcAft>
                <a:spcPts val="200"/>
              </a:spcAft>
              <a:buFont typeface="Arial" panose="020B0604020202020204" pitchFamily="34" charset="0"/>
              <a:buChar char="•"/>
            </a:pPr>
            <a:r>
              <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Early information gathering enhances bidding negotiations.</a:t>
            </a:r>
          </a:p>
          <a:p>
            <a:pPr marL="171450" indent="-171450" algn="just" eaLnBrk="0" fontAlgn="base" hangingPunct="0">
              <a:spcBef>
                <a:spcPct val="0"/>
              </a:spcBef>
              <a:spcAft>
                <a:spcPts val="200"/>
              </a:spcAft>
              <a:buFont typeface="Arial" panose="020B0604020202020204" pitchFamily="34" charset="0"/>
              <a:buChar char="•"/>
            </a:pPr>
            <a:r>
              <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Early involvement accelerates the licensing process for site applications.</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Rectangle 1">
            <a:extLst>
              <a:ext uri="{FF2B5EF4-FFF2-40B4-BE49-F238E27FC236}">
                <a16:creationId xmlns:a16="http://schemas.microsoft.com/office/drawing/2014/main" id="{3BEF5E42-19D0-3524-C3EF-C824C92F4D65}"/>
              </a:ext>
            </a:extLst>
          </p:cNvPr>
          <p:cNvSpPr>
            <a:spLocks noChangeArrowheads="1"/>
          </p:cNvSpPr>
          <p:nvPr/>
        </p:nvSpPr>
        <p:spPr bwMode="auto">
          <a:xfrm>
            <a:off x="8291013" y="4542670"/>
            <a:ext cx="3462837"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ts val="200"/>
              </a:spcAft>
            </a:pPr>
            <a:endParaRPr lang="en-GB" altLang="en-US" sz="1200" b="1" dirty="0">
              <a:solidFill>
                <a:srgbClr val="C00000"/>
              </a:solidFill>
              <a:latin typeface="Arial" panose="020B0604020202020204" pitchFamily="34" charset="0"/>
            </a:endParaRPr>
          </a:p>
          <a:p>
            <a:pPr marL="171450" indent="-171450" algn="just" eaLnBrk="0" fontAlgn="base" hangingPunct="0">
              <a:spcBef>
                <a:spcPct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Regulatory streamlining is key to shortening deployment timelines.</a:t>
            </a:r>
          </a:p>
          <a:p>
            <a:pPr marL="171450" indent="-171450" algn="just" eaLnBrk="0" fontAlgn="base" hangingPunct="0">
              <a:spcBef>
                <a:spcPct val="0"/>
              </a:spcBef>
              <a:spcAft>
                <a:spcPts val="200"/>
              </a:spcAft>
              <a:buFont typeface="Arial" panose="020B0604020202020204" pitchFamily="34" charset="0"/>
              <a:buChar char="•"/>
            </a:pPr>
            <a:r>
              <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Regulatory frameworks should be tailored to each country's specific needs.</a:t>
            </a:r>
          </a:p>
          <a:p>
            <a:pPr marL="171450" indent="-171450" algn="just" eaLnBrk="0" fontAlgn="base" hangingPunct="0">
              <a:spcBef>
                <a:spcPct val="0"/>
              </a:spcBef>
              <a:spcAft>
                <a:spcPts val="200"/>
              </a:spcAft>
              <a:buFont typeface="Arial" panose="020B0604020202020204" pitchFamily="34" charset="0"/>
              <a:buChar char="•"/>
            </a:pPr>
            <a:r>
              <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Embarking countries must establish a robust regulatory framework in Phases 1 and 2.</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5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FE9360-9504-AB28-61B4-BD77A5E35F30}"/>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panose="020B0604020202020204" pitchFamily="34" charset="0"/>
                <a:cs typeface="Arial" panose="020B0604020202020204" pitchFamily="34" charset="0"/>
              </a:rPr>
              <a:t>Role of the IAEA</a:t>
            </a:r>
          </a:p>
        </p:txBody>
      </p:sp>
      <p:pic>
        <p:nvPicPr>
          <p:cNvPr id="2050" name="Picture 2">
            <a:extLst>
              <a:ext uri="{FF2B5EF4-FFF2-40B4-BE49-F238E27FC236}">
                <a16:creationId xmlns:a16="http://schemas.microsoft.com/office/drawing/2014/main" id="{E6307A17-891E-A69B-60D3-DB01E7B7A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752" y="3336124"/>
            <a:ext cx="2248355" cy="337253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B34CCC3-1757-288A-6125-7842CFBC15C4}"/>
              </a:ext>
            </a:extLst>
          </p:cNvPr>
          <p:cNvGrpSpPr/>
          <p:nvPr/>
        </p:nvGrpSpPr>
        <p:grpSpPr>
          <a:xfrm>
            <a:off x="320842" y="1382810"/>
            <a:ext cx="4203032" cy="2438420"/>
            <a:chOff x="320842" y="1382810"/>
            <a:chExt cx="4203032" cy="2438420"/>
          </a:xfrm>
        </p:grpSpPr>
        <p:pic>
          <p:nvPicPr>
            <p:cNvPr id="3" name="Picture 2" descr="A screenshot of a computer&#10;&#10;Description automatically generated">
              <a:extLst>
                <a:ext uri="{FF2B5EF4-FFF2-40B4-BE49-F238E27FC236}">
                  <a16:creationId xmlns:a16="http://schemas.microsoft.com/office/drawing/2014/main" id="{F0C31E31-CE67-FDCD-1C37-32324CD97B96}"/>
                </a:ext>
              </a:extLst>
            </p:cNvPr>
            <p:cNvPicPr>
              <a:picLocks noChangeAspect="1"/>
            </p:cNvPicPr>
            <p:nvPr/>
          </p:nvPicPr>
          <p:blipFill rotWithShape="1">
            <a:blip r:embed="rId3">
              <a:extLst>
                <a:ext uri="{28A0092B-C50C-407E-A947-70E740481C1C}">
                  <a14:useLocalDpi xmlns:a14="http://schemas.microsoft.com/office/drawing/2010/main" val="0"/>
                </a:ext>
              </a:extLst>
            </a:blip>
            <a:srcRect r="43280"/>
            <a:stretch/>
          </p:blipFill>
          <p:spPr>
            <a:xfrm>
              <a:off x="320842" y="1382810"/>
              <a:ext cx="3996129" cy="2438420"/>
            </a:xfrm>
            <a:prstGeom prst="rect">
              <a:avLst/>
            </a:prstGeom>
          </p:spPr>
        </p:pic>
        <p:sp>
          <p:nvSpPr>
            <p:cNvPr id="5" name="Rectangle 4">
              <a:extLst>
                <a:ext uri="{FF2B5EF4-FFF2-40B4-BE49-F238E27FC236}">
                  <a16:creationId xmlns:a16="http://schemas.microsoft.com/office/drawing/2014/main" id="{A9C3480C-896D-4CF3-8919-380123C723A0}"/>
                </a:ext>
              </a:extLst>
            </p:cNvPr>
            <p:cNvSpPr/>
            <p:nvPr/>
          </p:nvSpPr>
          <p:spPr>
            <a:xfrm>
              <a:off x="4004109" y="1886552"/>
              <a:ext cx="519765" cy="1886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CA13186-AF50-274C-3806-1773466C9242}"/>
              </a:ext>
            </a:extLst>
          </p:cNvPr>
          <p:cNvSpPr txBox="1"/>
          <p:nvPr/>
        </p:nvSpPr>
        <p:spPr>
          <a:xfrm>
            <a:off x="320841" y="4006922"/>
            <a:ext cx="8855816" cy="2785378"/>
          </a:xfrm>
          <a:prstGeom prst="rect">
            <a:avLst/>
          </a:prstGeom>
          <a:noFill/>
        </p:spPr>
        <p:txBody>
          <a:bodyPr wrap="square">
            <a:spAutoFit/>
          </a:bodyPr>
          <a:lstStyle/>
          <a:p>
            <a:pPr marL="285750" indent="-285750" algn="just">
              <a:spcAft>
                <a:spcPts val="600"/>
              </a:spcAft>
              <a:buFont typeface="Symbol" panose="05050102010706020507" pitchFamily="18" charset="2"/>
              <a:buChar char=""/>
            </a:pPr>
            <a:r>
              <a:rPr lang="en-GB" sz="1600" dirty="0">
                <a:effectLst/>
                <a:latin typeface="Arial" panose="020B0604020202020204" pitchFamily="34" charset="0"/>
                <a:ea typeface="SimSun" panose="02010600030101010101" pitchFamily="2" charset="-122"/>
                <a:cs typeface="Arial" panose="020B0604020202020204" pitchFamily="34" charset="0"/>
              </a:rPr>
              <a:t>The IAEA SMR Platform can spearhead collaborative initiatives among countries facing similar SMR deployment needs. By fostering resource-sharing and enabling a collective approach to regulatory challenges, the platform becomes a nexus for countries to leverage shared experiences and expertise. </a:t>
            </a:r>
          </a:p>
          <a:p>
            <a:pPr marL="285750" indent="-285750" algn="just">
              <a:spcAft>
                <a:spcPts val="600"/>
              </a:spcAft>
              <a:buFont typeface="Symbol" panose="05050102010706020507" pitchFamily="18" charset="2"/>
              <a:buChar char=""/>
            </a:pPr>
            <a:r>
              <a:rPr lang="en-GB" sz="1600" dirty="0">
                <a:latin typeface="Arial" panose="020B0604020202020204" pitchFamily="34" charset="0"/>
                <a:ea typeface="SimSun" panose="02010600030101010101" pitchFamily="2" charset="-122"/>
                <a:cs typeface="Arial" panose="020B0604020202020204" pitchFamily="34" charset="0"/>
              </a:rPr>
              <a:t>T</a:t>
            </a:r>
            <a:r>
              <a:rPr lang="en-GB" sz="1600" dirty="0">
                <a:effectLst/>
                <a:latin typeface="Arial" panose="020B0604020202020204" pitchFamily="34" charset="0"/>
                <a:ea typeface="SimSun" panose="02010600030101010101" pitchFamily="2" charset="-122"/>
                <a:cs typeface="Arial" panose="020B0604020202020204" pitchFamily="34" charset="0"/>
              </a:rPr>
              <a:t>he IAEA can establish a robust monitoring and evaluation mechanism to assess the progress of SMR deployment worldwide. Regular assessments will not only help identify challenges but also track improvements, allowing for adaptive strategies to be implemented swiftly. </a:t>
            </a:r>
          </a:p>
          <a:p>
            <a:pPr marL="285750" indent="-285750" algn="just">
              <a:spcAft>
                <a:spcPts val="600"/>
              </a:spcAft>
              <a:buFont typeface="Symbol" panose="05050102010706020507" pitchFamily="18" charset="2"/>
              <a:buChar char=""/>
            </a:pPr>
            <a:r>
              <a:rPr lang="en-GB" sz="1600" dirty="0">
                <a:effectLst/>
                <a:latin typeface="Arial" panose="020B0604020202020204" pitchFamily="34" charset="0"/>
                <a:ea typeface="SimSun" panose="02010600030101010101" pitchFamily="2" charset="-122"/>
                <a:cs typeface="Arial" panose="020B0604020202020204" pitchFamily="34" charset="0"/>
              </a:rPr>
              <a:t>The IAEA can establish an online learning platform offering courses related to SMRs. </a:t>
            </a:r>
          </a:p>
          <a:p>
            <a:pPr algn="just">
              <a:spcAft>
                <a:spcPts val="600"/>
              </a:spcAft>
            </a:pPr>
            <a:endParaRPr lang="en-GB" sz="1600" dirty="0">
              <a:effectLst/>
              <a:latin typeface="Arial" panose="020B0604020202020204" pitchFamily="34" charset="0"/>
              <a:ea typeface="SimSun"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7C72AC02-0B77-31D2-EB10-475B93688EDB}"/>
              </a:ext>
            </a:extLst>
          </p:cNvPr>
          <p:cNvSpPr txBox="1"/>
          <p:nvPr/>
        </p:nvSpPr>
        <p:spPr>
          <a:xfrm>
            <a:off x="4996043" y="1705047"/>
            <a:ext cx="6008390" cy="1569660"/>
          </a:xfrm>
          <a:prstGeom prst="rect">
            <a:avLst/>
          </a:prstGeom>
          <a:noFill/>
        </p:spPr>
        <p:txBody>
          <a:bodyPr wrap="square">
            <a:spAutoFit/>
          </a:bodyPr>
          <a:lstStyle/>
          <a:p>
            <a:pPr algn="ctr"/>
            <a:r>
              <a:rPr lang="en-GB" sz="2400" b="1" dirty="0">
                <a:effectLst/>
                <a:latin typeface="Arial" panose="020B0604020202020204" pitchFamily="34" charset="0"/>
                <a:ea typeface="SimSun" panose="02010600030101010101" pitchFamily="2" charset="-122"/>
                <a:cs typeface="Arial" panose="020B0604020202020204" pitchFamily="34" charset="0"/>
              </a:rPr>
              <a:t>The IAEA serves as a pivotal hub for fostering global collaboration in nuclear energy</a:t>
            </a:r>
            <a:r>
              <a:rPr lang="en-GB" sz="2400" b="1" dirty="0">
                <a:latin typeface="Arial" panose="020B0604020202020204" pitchFamily="34" charset="0"/>
                <a:ea typeface="SimSun" panose="02010600030101010101" pitchFamily="2" charset="-122"/>
                <a:cs typeface="Arial" panose="020B0604020202020204" pitchFamily="34" charset="0"/>
              </a:rPr>
              <a:t>, providing guidance and trainings for the Member States.</a:t>
            </a:r>
            <a:endParaRPr lang="LID4096"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963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docProps/app.xml><?xml version="1.0" encoding="utf-8"?>
<Properties xmlns="http://schemas.openxmlformats.org/officeDocument/2006/extended-properties" xmlns:vt="http://schemas.openxmlformats.org/officeDocument/2006/docPropsVTypes">
  <TotalTime>2314</TotalTime>
  <Words>869</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Symbol</vt:lpstr>
      <vt:lpstr>Office Theme</vt:lpstr>
      <vt:lpstr>1_Office Theme</vt:lpstr>
      <vt:lpstr>2_Office Theme</vt:lpstr>
      <vt:lpstr>PowerPoint Presentation</vt:lpstr>
      <vt:lpstr>Considerations on the Accelerated Deployment of SMRs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10</cp:revision>
  <dcterms:created xsi:type="dcterms:W3CDTF">2019-10-29T08:33:20Z</dcterms:created>
  <dcterms:modified xsi:type="dcterms:W3CDTF">2024-10-04T13:24:59Z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