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5" r:id="rId1"/>
    <p:sldMasterId id="2147483926" r:id="rId2"/>
    <p:sldMasterId id="2147483910" r:id="rId3"/>
    <p:sldMasterId id="2147483943" r:id="rId4"/>
  </p:sldMasterIdLst>
  <p:notesMasterIdLst>
    <p:notesMasterId r:id="rId20"/>
  </p:notesMasterIdLst>
  <p:handoutMasterIdLst>
    <p:handoutMasterId r:id="rId21"/>
  </p:handoutMasterIdLst>
  <p:sldIdLst>
    <p:sldId id="271" r:id="rId5"/>
    <p:sldId id="274" r:id="rId6"/>
    <p:sldId id="2008" r:id="rId7"/>
    <p:sldId id="1584" r:id="rId8"/>
    <p:sldId id="1577" r:id="rId9"/>
    <p:sldId id="2006" r:id="rId10"/>
    <p:sldId id="321" r:id="rId11"/>
    <p:sldId id="319" r:id="rId12"/>
    <p:sldId id="2009" r:id="rId13"/>
    <p:sldId id="2011" r:id="rId14"/>
    <p:sldId id="2012" r:id="rId15"/>
    <p:sldId id="2010" r:id="rId16"/>
    <p:sldId id="2013" r:id="rId17"/>
    <p:sldId id="2015"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6163" autoAdjust="0"/>
  </p:normalViewPr>
  <p:slideViewPr>
    <p:cSldViewPr snapToGrid="0" snapToObjects="1">
      <p:cViewPr varScale="1">
        <p:scale>
          <a:sx n="104" d="100"/>
          <a:sy n="104" d="100"/>
        </p:scale>
        <p:origin x="666" y="96"/>
      </p:cViewPr>
      <p:guideLst>
        <p:guide orient="horz" pos="2160"/>
        <p:guide pos="3840"/>
      </p:guideLst>
    </p:cSldViewPr>
  </p:slideViewPr>
  <p:outlineViewPr>
    <p:cViewPr>
      <p:scale>
        <a:sx n="33" d="100"/>
        <a:sy n="33" d="100"/>
      </p:scale>
      <p:origin x="0" y="-11520"/>
    </p:cViewPr>
  </p:outlin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620809230359544E-2"/>
          <c:y val="3.1455543100357454E-2"/>
          <c:w val="0.51214134796292921"/>
          <c:h val="0.95818913357583169"/>
        </c:manualLayout>
      </c:layout>
      <c:pieChart>
        <c:varyColors val="1"/>
        <c:ser>
          <c:idx val="0"/>
          <c:order val="0"/>
          <c:tx>
            <c:strRef>
              <c:f>Sheet1!$C$2</c:f>
              <c:strCache>
                <c:ptCount val="1"/>
                <c:pt idx="0">
                  <c:v>Sales</c:v>
                </c:pt>
              </c:strCache>
            </c:strRef>
          </c:tx>
          <c:spPr>
            <a:ln w="25400">
              <a:solidFill>
                <a:schemeClr val="bg1"/>
              </a:solidFill>
            </a:ln>
          </c:spPr>
          <c:dPt>
            <c:idx val="0"/>
            <c:bubble3D val="0"/>
            <c:spPr>
              <a:solidFill>
                <a:srgbClr val="ED7D31"/>
              </a:solidFill>
              <a:ln w="25400">
                <a:solidFill>
                  <a:schemeClr val="bg1"/>
                </a:solidFill>
              </a:ln>
              <a:effectLst/>
            </c:spPr>
            <c:extLst>
              <c:ext xmlns:c16="http://schemas.microsoft.com/office/drawing/2014/chart" uri="{C3380CC4-5D6E-409C-BE32-E72D297353CC}">
                <c16:uniqueId val="{00000001-0DDF-49E0-8210-9352104025D8}"/>
              </c:ext>
            </c:extLst>
          </c:dPt>
          <c:dPt>
            <c:idx val="1"/>
            <c:bubble3D val="0"/>
            <c:spPr>
              <a:solidFill>
                <a:srgbClr val="000000"/>
              </a:solidFill>
              <a:ln w="25400">
                <a:solidFill>
                  <a:schemeClr val="bg1"/>
                </a:solidFill>
              </a:ln>
              <a:effectLst/>
            </c:spPr>
            <c:extLst>
              <c:ext xmlns:c16="http://schemas.microsoft.com/office/drawing/2014/chart" uri="{C3380CC4-5D6E-409C-BE32-E72D297353CC}">
                <c16:uniqueId val="{00000003-0DDF-49E0-8210-9352104025D8}"/>
              </c:ext>
            </c:extLst>
          </c:dPt>
          <c:dPt>
            <c:idx val="2"/>
            <c:bubble3D val="0"/>
            <c:spPr>
              <a:solidFill>
                <a:srgbClr val="00B0F0"/>
              </a:solidFill>
              <a:ln w="25400">
                <a:solidFill>
                  <a:schemeClr val="bg1"/>
                </a:solidFill>
              </a:ln>
              <a:effectLst/>
            </c:spPr>
            <c:extLst>
              <c:ext xmlns:c16="http://schemas.microsoft.com/office/drawing/2014/chart" uri="{C3380CC4-5D6E-409C-BE32-E72D297353CC}">
                <c16:uniqueId val="{00000005-0DDF-49E0-8210-9352104025D8}"/>
              </c:ext>
            </c:extLst>
          </c:dPt>
          <c:dPt>
            <c:idx val="3"/>
            <c:bubble3D val="0"/>
            <c:spPr>
              <a:solidFill>
                <a:srgbClr val="FFC000"/>
              </a:solidFill>
              <a:ln w="25400">
                <a:solidFill>
                  <a:schemeClr val="bg1"/>
                </a:solidFill>
              </a:ln>
              <a:effectLst/>
            </c:spPr>
            <c:extLst>
              <c:ext xmlns:c16="http://schemas.microsoft.com/office/drawing/2014/chart" uri="{C3380CC4-5D6E-409C-BE32-E72D297353CC}">
                <c16:uniqueId val="{00000007-0DDF-49E0-8210-9352104025D8}"/>
              </c:ext>
            </c:extLst>
          </c:dPt>
          <c:dLbls>
            <c:dLbl>
              <c:idx val="0"/>
              <c:tx>
                <c:rich>
                  <a:bodyPr/>
                  <a:lstStyle/>
                  <a:p>
                    <a:fld id="{2CD40050-56CA-4329-A3A9-0FA2B7DE1FA7}"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DF-49E0-8210-9352104025D8}"/>
                </c:ext>
              </c:extLst>
            </c:dLbl>
            <c:dLbl>
              <c:idx val="1"/>
              <c:layout>
                <c:manualLayout>
                  <c:x val="0.11630001220834495"/>
                  <c:y val="-0.10214734777897563"/>
                </c:manualLayout>
              </c:layout>
              <c:tx>
                <c:rich>
                  <a:bodyPr/>
                  <a:lstStyle/>
                  <a:p>
                    <a:fld id="{00F37D9F-1C3A-4B72-82B2-83E84DBF9B0C}"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DF-49E0-8210-9352104025D8}"/>
                </c:ext>
              </c:extLst>
            </c:dLbl>
            <c:dLbl>
              <c:idx val="2"/>
              <c:layout>
                <c:manualLayout>
                  <c:x val="0.11366288207972347"/>
                  <c:y val="0.18396407172761556"/>
                </c:manualLayout>
              </c:layout>
              <c:tx>
                <c:rich>
                  <a:bodyPr/>
                  <a:lstStyle/>
                  <a:p>
                    <a:fld id="{26FFB236-247F-4648-BC86-3496791CEBF5}"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DF-49E0-8210-9352104025D8}"/>
                </c:ext>
              </c:extLst>
            </c:dLbl>
            <c:dLbl>
              <c:idx val="3"/>
              <c:layout>
                <c:manualLayout>
                  <c:x val="5.3774781983205233E-2"/>
                  <c:y val="8.6773335689076858E-2"/>
                </c:manualLayout>
              </c:layout>
              <c:tx>
                <c:rich>
                  <a:bodyPr/>
                  <a:lstStyle/>
                  <a:p>
                    <a:fld id="{4A528EE4-ED09-4372-B433-2FBD7F7B54C9}"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DDF-49E0-8210-9352104025D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Sheet1!$B$3:$B$6</c:f>
              <c:strCache>
                <c:ptCount val="4"/>
                <c:pt idx="0">
                  <c:v>Nuclear</c:v>
                </c:pt>
                <c:pt idx="1">
                  <c:v>Fossil</c:v>
                </c:pt>
                <c:pt idx="2">
                  <c:v>Hydro</c:v>
                </c:pt>
                <c:pt idx="3">
                  <c:v>RES</c:v>
                </c:pt>
              </c:strCache>
            </c:strRef>
          </c:cat>
          <c:val>
            <c:numRef>
              <c:f>Sheet1!$C$3:$C$6</c:f>
              <c:numCache>
                <c:formatCode>General</c:formatCode>
                <c:ptCount val="4"/>
                <c:pt idx="0">
                  <c:v>61</c:v>
                </c:pt>
                <c:pt idx="1">
                  <c:v>15</c:v>
                </c:pt>
                <c:pt idx="2">
                  <c:v>17</c:v>
                </c:pt>
                <c:pt idx="3">
                  <c:v>7</c:v>
                </c:pt>
              </c:numCache>
            </c:numRef>
          </c:val>
          <c:extLst>
            <c:ext xmlns:c16="http://schemas.microsoft.com/office/drawing/2014/chart" uri="{C3380CC4-5D6E-409C-BE32-E72D297353CC}">
              <c16:uniqueId val="{00000008-0DDF-49E0-8210-9352104025D8}"/>
            </c:ext>
          </c:extLst>
        </c:ser>
        <c:ser>
          <c:idx val="1"/>
          <c:order val="1"/>
          <c:tx>
            <c:strRef>
              <c:f>Sheet1!$B$2</c:f>
              <c:strCache>
                <c:ptCount val="1"/>
                <c:pt idx="0">
                  <c:v>source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8AA4-48D0-B2EE-ADCC0C1F2A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8AA4-48D0-B2EE-ADCC0C1F2A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8AA4-48D0-B2EE-ADCC0C1F2A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8AA4-48D0-B2EE-ADCC0C1F2A05}"/>
              </c:ext>
            </c:extLst>
          </c:dPt>
          <c:cat>
            <c:strRef>
              <c:f>Sheet1!$B$3:$B$6</c:f>
              <c:strCache>
                <c:ptCount val="4"/>
                <c:pt idx="0">
                  <c:v>Nuclear</c:v>
                </c:pt>
                <c:pt idx="1">
                  <c:v>Fossil</c:v>
                </c:pt>
                <c:pt idx="2">
                  <c:v>Hydro</c:v>
                </c:pt>
                <c:pt idx="3">
                  <c:v>RES</c:v>
                </c:pt>
              </c:strCache>
            </c:strRef>
          </c:cat>
          <c:val>
            <c:numRef>
              <c:f>Sheet1!$B$3:$B$6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9-0DDF-49E0-8210-9352104025D8}"/>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350527106992316"/>
          <c:y val="0.28656725204847122"/>
          <c:w val="0.30243983987075312"/>
          <c:h val="0.41783815477231584"/>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0"/>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34377373672764"/>
          <c:y val="5.7607582262967687E-2"/>
          <c:w val="0.82024263879685999"/>
          <c:h val="0.8272819942697569"/>
        </c:manualLayout>
      </c:layout>
      <c:barChart>
        <c:barDir val="col"/>
        <c:grouping val="clustered"/>
        <c:varyColors val="0"/>
        <c:ser>
          <c:idx val="1"/>
          <c:order val="0"/>
          <c:tx>
            <c:strRef>
              <c:f>Hárok1!$E$11</c:f>
              <c:strCache>
                <c:ptCount val="1"/>
                <c:pt idx="0">
                  <c:v>SVK consumption</c:v>
                </c:pt>
              </c:strCache>
            </c:strRef>
          </c:tx>
          <c:spPr>
            <a:solidFill>
              <a:schemeClr val="accent4"/>
            </a:solidFill>
            <a:ln>
              <a:noFill/>
            </a:ln>
            <a:effectLst/>
          </c:spPr>
          <c:invertIfNegative val="0"/>
          <c:cat>
            <c:numRef>
              <c:f>Hárok1!$D$8:$D$11</c:f>
              <c:numCache>
                <c:formatCode>General</c:formatCode>
                <c:ptCount val="3"/>
                <c:pt idx="0">
                  <c:v>2022</c:v>
                </c:pt>
                <c:pt idx="1">
                  <c:v>2032</c:v>
                </c:pt>
                <c:pt idx="2">
                  <c:v>2050</c:v>
                </c:pt>
              </c:numCache>
              <c:extLst/>
            </c:numRef>
          </c:cat>
          <c:val>
            <c:numRef>
              <c:f>Hárok1!$E$8:$E$11</c:f>
              <c:numCache>
                <c:formatCode>General</c:formatCode>
                <c:ptCount val="3"/>
                <c:pt idx="0">
                  <c:v>30.9</c:v>
                </c:pt>
                <c:pt idx="1">
                  <c:v>38</c:v>
                </c:pt>
                <c:pt idx="2">
                  <c:v>54</c:v>
                </c:pt>
              </c:numCache>
              <c:extLst/>
            </c:numRef>
          </c:val>
          <c:extLst>
            <c:ext xmlns:c16="http://schemas.microsoft.com/office/drawing/2014/chart" uri="{C3380CC4-5D6E-409C-BE32-E72D297353CC}">
              <c16:uniqueId val="{00000000-FA94-4820-ACCA-25189E37F03E}"/>
            </c:ext>
          </c:extLst>
        </c:ser>
        <c:ser>
          <c:idx val="0"/>
          <c:order val="1"/>
          <c:tx>
            <c:strRef>
              <c:f>Hárok1!$F$11</c:f>
              <c:strCache>
                <c:ptCount val="1"/>
                <c:pt idx="0">
                  <c:v>SVK production</c:v>
                </c:pt>
              </c:strCache>
            </c:strRef>
          </c:tx>
          <c:spPr>
            <a:solidFill>
              <a:schemeClr val="accent2"/>
            </a:solidFill>
            <a:ln>
              <a:noFill/>
            </a:ln>
            <a:effectLst/>
          </c:spPr>
          <c:invertIfNegative val="0"/>
          <c:cat>
            <c:numRef>
              <c:f>Hárok1!$D$8:$D$11</c:f>
              <c:numCache>
                <c:formatCode>General</c:formatCode>
                <c:ptCount val="3"/>
                <c:pt idx="0">
                  <c:v>2022</c:v>
                </c:pt>
                <c:pt idx="1">
                  <c:v>2032</c:v>
                </c:pt>
                <c:pt idx="2">
                  <c:v>2050</c:v>
                </c:pt>
              </c:numCache>
              <c:extLst/>
            </c:numRef>
          </c:cat>
          <c:val>
            <c:numRef>
              <c:f>Hárok1!$F$8:$F$11</c:f>
              <c:numCache>
                <c:formatCode>General</c:formatCode>
                <c:ptCount val="3"/>
                <c:pt idx="0" formatCode="0.00">
                  <c:v>30.6</c:v>
                </c:pt>
                <c:pt idx="1">
                  <c:v>35.5</c:v>
                </c:pt>
                <c:pt idx="2">
                  <c:v>37</c:v>
                </c:pt>
              </c:numCache>
              <c:extLst/>
            </c:numRef>
          </c:val>
          <c:extLst>
            <c:ext xmlns:c16="http://schemas.microsoft.com/office/drawing/2014/chart" uri="{C3380CC4-5D6E-409C-BE32-E72D297353CC}">
              <c16:uniqueId val="{00000001-FA94-4820-ACCA-25189E37F03E}"/>
            </c:ext>
          </c:extLst>
        </c:ser>
        <c:dLbls>
          <c:showLegendKey val="0"/>
          <c:showVal val="0"/>
          <c:showCatName val="0"/>
          <c:showSerName val="0"/>
          <c:showPercent val="0"/>
          <c:showBubbleSize val="0"/>
        </c:dLbls>
        <c:gapWidth val="219"/>
        <c:overlap val="-27"/>
        <c:axId val="486360192"/>
        <c:axId val="486362160"/>
        <c:extLst>
          <c:ext xmlns:c15="http://schemas.microsoft.com/office/drawing/2012/chart" uri="{02D57815-91ED-43cb-92C2-25804820EDAC}">
            <c15:filteredBarSeries>
              <c15:ser>
                <c:idx val="2"/>
                <c:order val="2"/>
                <c:tx>
                  <c:strRef>
                    <c:extLst>
                      <c:ext uri="{02D57815-91ED-43cb-92C2-25804820EDAC}">
                        <c15:formulaRef>
                          <c15:sqref>Hárok1!$G$11</c15:sqref>
                        </c15:formulaRef>
                      </c:ext>
                    </c:extLst>
                    <c:strCache>
                      <c:ptCount val="1"/>
                      <c:pt idx="0">
                        <c:v>Expected SMR yearly production (300MW)</c:v>
                      </c:pt>
                    </c:strCache>
                  </c:strRef>
                </c:tx>
                <c:spPr>
                  <a:solidFill>
                    <a:schemeClr val="accent3"/>
                  </a:solidFill>
                  <a:ln>
                    <a:noFill/>
                  </a:ln>
                  <a:effectLst/>
                </c:spPr>
                <c:invertIfNegative val="0"/>
                <c:val>
                  <c:numRef>
                    <c:extLst>
                      <c:ext uri="{02D57815-91ED-43cb-92C2-25804820EDAC}">
                        <c15:formulaRef>
                          <c15:sqref>Hárok1!$G$9</c15:sqref>
                        </c15:formulaRef>
                      </c:ext>
                    </c:extLst>
                    <c:numCache>
                      <c:formatCode>General</c:formatCode>
                      <c:ptCount val="1"/>
                      <c:pt idx="0">
                        <c:v>2.5</c:v>
                      </c:pt>
                    </c:numCache>
                  </c:numRef>
                </c:val>
                <c:extLst>
                  <c:ext xmlns:c16="http://schemas.microsoft.com/office/drawing/2014/chart" uri="{C3380CC4-5D6E-409C-BE32-E72D297353CC}">
                    <c16:uniqueId val="{00000002-FA94-4820-ACCA-25189E37F03E}"/>
                  </c:ext>
                </c:extLst>
              </c15:ser>
            </c15:filteredBarSeries>
          </c:ext>
        </c:extLst>
      </c:barChart>
      <c:catAx>
        <c:axId val="48636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86362160"/>
        <c:crosses val="autoZero"/>
        <c:auto val="1"/>
        <c:lblAlgn val="ctr"/>
        <c:lblOffset val="100"/>
        <c:noMultiLvlLbl val="0"/>
      </c:catAx>
      <c:valAx>
        <c:axId val="48636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86360192"/>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A2A4F-C0D3-4825-B152-070B5CC3CB6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4653140-4691-4D70-B907-5F13535C1DA9}">
      <dgm:prSet custT="1"/>
      <dgm:spPr/>
      <dgm:t>
        <a:bodyPr/>
        <a:lstStyle/>
        <a:p>
          <a:r>
            <a:rPr lang="en-US" sz="4000" dirty="0"/>
            <a:t>Guides + Expertise + Tools + Focus</a:t>
          </a:r>
        </a:p>
      </dgm:t>
    </dgm:pt>
    <dgm:pt modelId="{26B5B88B-B4D7-4EBE-8811-C2D7316D30A9}" type="parTrans" cxnId="{0DE9B8C3-A41A-4A54-AE8E-D2BF3A0D0E07}">
      <dgm:prSet/>
      <dgm:spPr/>
      <dgm:t>
        <a:bodyPr/>
        <a:lstStyle/>
        <a:p>
          <a:endParaRPr lang="en-US"/>
        </a:p>
      </dgm:t>
    </dgm:pt>
    <dgm:pt modelId="{B30515DE-166C-4B41-AC24-D7443F6BC1B9}" type="sibTrans" cxnId="{0DE9B8C3-A41A-4A54-AE8E-D2BF3A0D0E07}">
      <dgm:prSet/>
      <dgm:spPr/>
      <dgm:t>
        <a:bodyPr/>
        <a:lstStyle/>
        <a:p>
          <a:endParaRPr lang="en-US"/>
        </a:p>
      </dgm:t>
    </dgm:pt>
    <dgm:pt modelId="{2F32DB19-CB0A-43A3-821E-B6619FCC5100}" type="pres">
      <dgm:prSet presAssocID="{F24A2A4F-C0D3-4825-B152-070B5CC3CB63}" presName="CompostProcess" presStyleCnt="0">
        <dgm:presLayoutVars>
          <dgm:dir/>
          <dgm:resizeHandles val="exact"/>
        </dgm:presLayoutVars>
      </dgm:prSet>
      <dgm:spPr/>
    </dgm:pt>
    <dgm:pt modelId="{60793FCC-06C6-4C4C-BA85-577B43371445}" type="pres">
      <dgm:prSet presAssocID="{F24A2A4F-C0D3-4825-B152-070B5CC3CB63}" presName="arrow" presStyleLbl="bgShp" presStyleIdx="0" presStyleCnt="1" custScaleX="117647"/>
      <dgm:spPr/>
    </dgm:pt>
    <dgm:pt modelId="{DC22D8B4-2729-4054-BE21-3419EF0DDBB4}" type="pres">
      <dgm:prSet presAssocID="{F24A2A4F-C0D3-4825-B152-070B5CC3CB63}" presName="linearProcess" presStyleCnt="0"/>
      <dgm:spPr/>
    </dgm:pt>
    <dgm:pt modelId="{322B092E-E07A-4763-80DE-B97F851266DB}" type="pres">
      <dgm:prSet presAssocID="{14653140-4691-4D70-B907-5F13535C1DA9}" presName="textNode" presStyleLbl="node1" presStyleIdx="0" presStyleCnt="1" custLinFactNeighborX="-5823" custLinFactNeighborY="1159">
        <dgm:presLayoutVars>
          <dgm:bulletEnabled val="1"/>
        </dgm:presLayoutVars>
      </dgm:prSet>
      <dgm:spPr/>
    </dgm:pt>
  </dgm:ptLst>
  <dgm:cxnLst>
    <dgm:cxn modelId="{D735F509-E4B9-4754-BA4F-0C35BF75D304}" type="presOf" srcId="{F24A2A4F-C0D3-4825-B152-070B5CC3CB63}" destId="{2F32DB19-CB0A-43A3-821E-B6619FCC5100}" srcOrd="0" destOrd="0" presId="urn:microsoft.com/office/officeart/2005/8/layout/hProcess9"/>
    <dgm:cxn modelId="{0DE9B8C3-A41A-4A54-AE8E-D2BF3A0D0E07}" srcId="{F24A2A4F-C0D3-4825-B152-070B5CC3CB63}" destId="{14653140-4691-4D70-B907-5F13535C1DA9}" srcOrd="0" destOrd="0" parTransId="{26B5B88B-B4D7-4EBE-8811-C2D7316D30A9}" sibTransId="{B30515DE-166C-4B41-AC24-D7443F6BC1B9}"/>
    <dgm:cxn modelId="{8A4AE4D3-0794-48E8-9B23-2745FD6EADE2}" type="presOf" srcId="{14653140-4691-4D70-B907-5F13535C1DA9}" destId="{322B092E-E07A-4763-80DE-B97F851266DB}" srcOrd="0" destOrd="0" presId="urn:microsoft.com/office/officeart/2005/8/layout/hProcess9"/>
    <dgm:cxn modelId="{181C44DA-4ADA-4BA1-8B67-0384C9EEE401}" type="presParOf" srcId="{2F32DB19-CB0A-43A3-821E-B6619FCC5100}" destId="{60793FCC-06C6-4C4C-BA85-577B43371445}" srcOrd="0" destOrd="0" presId="urn:microsoft.com/office/officeart/2005/8/layout/hProcess9"/>
    <dgm:cxn modelId="{45510F00-FBD2-46C6-A678-0B8D6FC0328F}" type="presParOf" srcId="{2F32DB19-CB0A-43A3-821E-B6619FCC5100}" destId="{DC22D8B4-2729-4054-BE21-3419EF0DDBB4}" srcOrd="1" destOrd="0" presId="urn:microsoft.com/office/officeart/2005/8/layout/hProcess9"/>
    <dgm:cxn modelId="{61B91277-F4D5-4520-B0F2-878CBDBB9B2F}" type="presParOf" srcId="{DC22D8B4-2729-4054-BE21-3419EF0DDBB4}" destId="{322B092E-E07A-4763-80DE-B97F851266DB}"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93FCC-06C6-4C4C-BA85-577B43371445}">
      <dsp:nvSpPr>
        <dsp:cNvPr id="0" name=""/>
        <dsp:cNvSpPr/>
      </dsp:nvSpPr>
      <dsp:spPr>
        <a:xfrm>
          <a:off x="2" y="0"/>
          <a:ext cx="8636175" cy="15696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B092E-E07A-4763-80DE-B97F851266DB}">
      <dsp:nvSpPr>
        <dsp:cNvPr id="0" name=""/>
        <dsp:cNvSpPr/>
      </dsp:nvSpPr>
      <dsp:spPr>
        <a:xfrm>
          <a:off x="129868" y="478174"/>
          <a:ext cx="7502681" cy="627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Guides + Expertise + Tools + Focus</a:t>
          </a:r>
        </a:p>
      </dsp:txBody>
      <dsp:txXfrm>
        <a:off x="160518" y="508824"/>
        <a:ext cx="7441381" cy="5665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3FA3FD-B53C-534C-80AC-2D9DF93934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44E321-9F11-7945-8123-50C475EFDF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7E5FE-4C00-A24B-8828-B8E381327950}" type="datetimeFigureOut">
              <a:rPr lang="en-US" smtClean="0"/>
              <a:t>9/27/2024</a:t>
            </a:fld>
            <a:endParaRPr lang="en-US"/>
          </a:p>
        </p:txBody>
      </p:sp>
      <p:sp>
        <p:nvSpPr>
          <p:cNvPr id="4" name="Footer Placeholder 3">
            <a:extLst>
              <a:ext uri="{FF2B5EF4-FFF2-40B4-BE49-F238E27FC236}">
                <a16:creationId xmlns:a16="http://schemas.microsoft.com/office/drawing/2014/main" id="{23E962BD-F482-7940-8BCE-B0380F2DD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5E5893-D88A-3043-B29F-2E4E5EC484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AD276F-01B4-2446-9960-9556AF2EEC1E}" type="slidenum">
              <a:rPr lang="en-US" smtClean="0"/>
              <a:t>‹#›</a:t>
            </a:fld>
            <a:endParaRPr lang="en-US"/>
          </a:p>
        </p:txBody>
      </p:sp>
    </p:spTree>
    <p:extLst>
      <p:ext uri="{BB962C8B-B14F-4D97-AF65-F5344CB8AC3E}">
        <p14:creationId xmlns:p14="http://schemas.microsoft.com/office/powerpoint/2010/main" val="2811697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7F11A-AE2A-40A6-9051-2F6C91B89A16}"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3D728-3988-4A0D-8515-BB954A2D16E8}" type="slidenum">
              <a:rPr lang="en-US" smtClean="0"/>
              <a:t>‹#›</a:t>
            </a:fld>
            <a:endParaRPr lang="en-US"/>
          </a:p>
        </p:txBody>
      </p:sp>
    </p:spTree>
    <p:extLst>
      <p:ext uri="{BB962C8B-B14F-4D97-AF65-F5344CB8AC3E}">
        <p14:creationId xmlns:p14="http://schemas.microsoft.com/office/powerpoint/2010/main" val="285602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93D728-3988-4A0D-8515-BB954A2D16E8}" type="slidenum">
              <a:rPr lang="en-US" smtClean="0"/>
              <a:t>1</a:t>
            </a:fld>
            <a:endParaRPr lang="en-US"/>
          </a:p>
        </p:txBody>
      </p:sp>
    </p:spTree>
    <p:extLst>
      <p:ext uri="{BB962C8B-B14F-4D97-AF65-F5344CB8AC3E}">
        <p14:creationId xmlns:p14="http://schemas.microsoft.com/office/powerpoint/2010/main" val="273227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93D728-3988-4A0D-8515-BB954A2D16E8}" type="slidenum">
              <a:rPr lang="en-US" smtClean="0"/>
              <a:t>2</a:t>
            </a:fld>
            <a:endParaRPr lang="en-US"/>
          </a:p>
        </p:txBody>
      </p:sp>
    </p:spTree>
    <p:extLst>
      <p:ext uri="{BB962C8B-B14F-4D97-AF65-F5344CB8AC3E}">
        <p14:creationId xmlns:p14="http://schemas.microsoft.com/office/powerpoint/2010/main" val="306318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Zástupný objekt pre číslo snímky 3"/>
          <p:cNvSpPr>
            <a:spLocks noGrp="1"/>
          </p:cNvSpPr>
          <p:nvPr>
            <p:ph type="sldNum" sz="quarter" idx="10"/>
          </p:nvPr>
        </p:nvSpPr>
        <p:spPr/>
        <p:txBody>
          <a:bodyPr/>
          <a:lstStyle/>
          <a:p>
            <a:fld id="{5D3610F7-A4BD-B144-81AB-27D807939794}" type="slidenum">
              <a:rPr lang="sk-SK" smtClean="0"/>
              <a:t>3</a:t>
            </a:fld>
            <a:endParaRPr lang="sk-SK"/>
          </a:p>
        </p:txBody>
      </p:sp>
    </p:spTree>
    <p:extLst>
      <p:ext uri="{BB962C8B-B14F-4D97-AF65-F5344CB8AC3E}">
        <p14:creationId xmlns:p14="http://schemas.microsoft.com/office/powerpoint/2010/main" val="189488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cs typeface="Calibri"/>
            </a:endParaRPr>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3610F7-A4BD-B144-81AB-27D807939794}"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0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a:t>See</a:t>
            </a:r>
            <a:r>
              <a:rPr lang="sk-SK" dirty="0"/>
              <a:t> </a:t>
            </a:r>
            <a:r>
              <a:rPr lang="sk-SK" dirty="0" err="1"/>
              <a:t>answer</a:t>
            </a:r>
            <a:r>
              <a:rPr lang="sk-SK" dirty="0"/>
              <a:t> to </a:t>
            </a:r>
            <a:r>
              <a:rPr lang="sk-SK" dirty="0" err="1"/>
              <a:t>question</a:t>
            </a:r>
            <a:r>
              <a:rPr lang="sk-SK" baseline="0" dirty="0"/>
              <a:t> 11. in </a:t>
            </a:r>
            <a:r>
              <a:rPr lang="sk-SK" baseline="0" dirty="0" err="1"/>
              <a:t>the</a:t>
            </a:r>
            <a:r>
              <a:rPr lang="sk-SK" baseline="0" dirty="0"/>
              <a:t> </a:t>
            </a:r>
            <a:r>
              <a:rPr lang="sk-SK" baseline="0" dirty="0" err="1"/>
              <a:t>application</a:t>
            </a:r>
            <a:r>
              <a:rPr lang="sk-SK" baseline="0" dirty="0"/>
              <a:t> </a:t>
            </a:r>
            <a:r>
              <a:rPr lang="sk-SK" baseline="0" dirty="0" err="1"/>
              <a:t>for</a:t>
            </a:r>
            <a:r>
              <a:rPr lang="sk-SK" baseline="0" dirty="0"/>
              <a:t> </a:t>
            </a:r>
            <a:r>
              <a:rPr lang="sk-SK" baseline="0" dirty="0" err="1"/>
              <a:t>details</a:t>
            </a:r>
            <a:r>
              <a:rPr lang="sk-SK" baseline="0" dirty="0"/>
              <a:t>.</a:t>
            </a:r>
            <a:endParaRPr lang="sk-SK" dirty="0"/>
          </a:p>
        </p:txBody>
      </p:sp>
      <p:sp>
        <p:nvSpPr>
          <p:cNvPr id="4" name="Zástupný objekt pre číslo snímky 3"/>
          <p:cNvSpPr>
            <a:spLocks noGrp="1"/>
          </p:cNvSpPr>
          <p:nvPr>
            <p:ph type="sldNum" sz="quarter" idx="10"/>
          </p:nvPr>
        </p:nvSpPr>
        <p:spPr/>
        <p:txBody>
          <a:bodyPr/>
          <a:lstStyle/>
          <a:p>
            <a:fld id="{5D3610F7-A4BD-B144-81AB-27D807939794}" type="slidenum">
              <a:rPr lang="sk-SK" smtClean="0"/>
              <a:t>5</a:t>
            </a:fld>
            <a:endParaRPr lang="sk-SK"/>
          </a:p>
        </p:txBody>
      </p:sp>
    </p:spTree>
    <p:extLst>
      <p:ext uri="{BB962C8B-B14F-4D97-AF65-F5344CB8AC3E}">
        <p14:creationId xmlns:p14="http://schemas.microsoft.com/office/powerpoint/2010/main" val="39470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1200" b="1" kern="1200" dirty="0">
                <a:solidFill>
                  <a:schemeClr val="tx1"/>
                </a:solidFill>
                <a:effectLst/>
                <a:latin typeface="+mn-lt"/>
                <a:ea typeface="+mn-ea"/>
                <a:cs typeface="+mn-cs"/>
              </a:rPr>
              <a:t>Potential locations for SMR placement:</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Power plant </a:t>
            </a:r>
            <a:r>
              <a:rPr lang="en-US" sz="1200" b="1" kern="1200" dirty="0" err="1">
                <a:solidFill>
                  <a:schemeClr val="tx1"/>
                </a:solidFill>
                <a:effectLst/>
                <a:latin typeface="+mn-lt"/>
                <a:ea typeface="+mn-ea"/>
                <a:cs typeface="+mn-cs"/>
              </a:rPr>
              <a:t>Novaky</a:t>
            </a:r>
            <a:r>
              <a:rPr lang="en-US" sz="1200" b="1" kern="1200" dirty="0">
                <a:solidFill>
                  <a:schemeClr val="tx1"/>
                </a:solidFill>
                <a:effectLst/>
                <a:latin typeface="+mn-lt"/>
                <a:ea typeface="+mn-ea"/>
                <a:cs typeface="+mn-cs"/>
              </a:rPr>
              <a:t> (ENO)</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Location: 			Slovak Republic, </a:t>
            </a:r>
            <a:r>
              <a:rPr lang="en-US" sz="1200" kern="1200" dirty="0" err="1">
                <a:solidFill>
                  <a:schemeClr val="tx1"/>
                </a:solidFill>
                <a:effectLst/>
                <a:latin typeface="+mn-lt"/>
                <a:ea typeface="+mn-ea"/>
                <a:cs typeface="+mn-cs"/>
              </a:rPr>
              <a:t>Trenčín</a:t>
            </a:r>
            <a:r>
              <a:rPr lang="en-US" sz="1200" kern="1200" dirty="0">
                <a:solidFill>
                  <a:schemeClr val="tx1"/>
                </a:solidFill>
                <a:effectLst/>
                <a:latin typeface="+mn-lt"/>
                <a:ea typeface="+mn-ea"/>
                <a:cs typeface="+mn-cs"/>
              </a:rPr>
              <a:t> Region / </a:t>
            </a:r>
            <a:r>
              <a:rPr lang="en-US" sz="1200" kern="1200" dirty="0" err="1">
                <a:solidFill>
                  <a:schemeClr val="tx1"/>
                </a:solidFill>
                <a:effectLst/>
                <a:latin typeface="+mn-lt"/>
                <a:ea typeface="+mn-ea"/>
                <a:cs typeface="+mn-cs"/>
              </a:rPr>
              <a:t>Prievidza</a:t>
            </a:r>
            <a:r>
              <a:rPr lang="en-US" sz="1200" kern="1200" dirty="0">
                <a:solidFill>
                  <a:schemeClr val="tx1"/>
                </a:solidFill>
                <a:effectLst/>
                <a:latin typeface="+mn-lt"/>
                <a:ea typeface="+mn-ea"/>
                <a:cs typeface="+mn-cs"/>
              </a:rPr>
              <a:t> District / </a:t>
            </a:r>
            <a:r>
              <a:rPr lang="en-US" sz="1200" kern="1200" dirty="0" err="1">
                <a:solidFill>
                  <a:schemeClr val="tx1"/>
                </a:solidFill>
                <a:effectLst/>
                <a:latin typeface="+mn-lt"/>
                <a:ea typeface="+mn-ea"/>
                <a:cs typeface="+mn-cs"/>
              </a:rPr>
              <a:t>Nováky</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Locality owner:		</a:t>
            </a:r>
            <a:r>
              <a:rPr lang="en-US" sz="1200" kern="1200" dirty="0" err="1">
                <a:solidFill>
                  <a:schemeClr val="tx1"/>
                </a:solidFill>
                <a:effectLst/>
                <a:latin typeface="+mn-lt"/>
                <a:ea typeface="+mn-ea"/>
                <a:cs typeface="+mn-cs"/>
              </a:rPr>
              <a:t>Slovenské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elektrárne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a:t>
            </a:r>
            <a:r>
              <a:rPr lang="en-US" sz="1200" kern="1200" dirty="0">
                <a:solidFill>
                  <a:schemeClr val="tx1"/>
                </a:solidFill>
                <a:effectLst/>
                <a:latin typeface="+mn-lt"/>
                <a:ea typeface="+mn-ea"/>
                <a:cs typeface="+mn-cs"/>
              </a:rPr>
              <a:t>.</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 fuel: 			lignite</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Installed electrical output: 	</a:t>
            </a:r>
            <a:r>
              <a:rPr lang="sk-S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266 MW</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ENO is located in the central part of Slovakia. The site is connected to railway and road infrastructure, electricity distribution (110, 22 and 6 kV). Existing infrastructure - industrial and drinking water, sewage network, compressed air and IT networks, possibility of connection to a high-pressure gas pipeline near the site. Total area of power the plant is 280ha (80 ha main area, 200 ha of sludge pots).  There is no direct 400kV connection in ENO (nearest is ca 5 km away).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electricity from ENO was supplied to the grid in 1953.   Developments in the sector and the change in environmental requirements for electricity generation caused that the decision was taken to close the plant by the end of 2023.</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ENO have been operating in the General economic interest since 2005 (surcharge for electricity produced from domestic lignite). This has negative impact on consumer prices in the form of system operating tariff. Besides electricity production, ENO supplies heat to the region (municipalities of </a:t>
            </a:r>
            <a:r>
              <a:rPr lang="en-US" sz="1200" kern="1200" dirty="0" err="1">
                <a:solidFill>
                  <a:schemeClr val="tx1"/>
                </a:solidFill>
                <a:effectLst/>
                <a:latin typeface="+mn-lt"/>
                <a:ea typeface="+mn-ea"/>
                <a:cs typeface="+mn-cs"/>
              </a:rPr>
              <a:t>Prievidza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Novaky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Zemianske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Kostoľany</a:t>
            </a:r>
            <a:r>
              <a:rPr lang="en-US" sz="1200" kern="1200" dirty="0">
                <a:solidFill>
                  <a:schemeClr val="tx1"/>
                </a:solidFill>
                <a:effectLst/>
                <a:latin typeface="+mn-lt"/>
                <a:ea typeface="+mn-ea"/>
                <a:cs typeface="+mn-cs"/>
              </a:rPr>
              <a:t>) and it is a key source for ensuring security of supply in the locality in terms of electricity grid. New transformer station </a:t>
            </a:r>
            <a:r>
              <a:rPr lang="en-US" sz="1200" kern="1200" dirty="0" err="1">
                <a:solidFill>
                  <a:schemeClr val="tx1"/>
                </a:solidFill>
                <a:effectLst/>
                <a:latin typeface="+mn-lt"/>
                <a:ea typeface="+mn-ea"/>
                <a:cs typeface="+mn-cs"/>
              </a:rPr>
              <a:t>Bystričany</a:t>
            </a:r>
            <a:r>
              <a:rPr lang="en-US" sz="1200" kern="1200" dirty="0">
                <a:solidFill>
                  <a:schemeClr val="tx1"/>
                </a:solidFill>
                <a:effectLst/>
                <a:latin typeface="+mn-lt"/>
                <a:ea typeface="+mn-ea"/>
                <a:cs typeface="+mn-cs"/>
              </a:rPr>
              <a:t> was built.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terms of emission factor, ENOs are one of the most polluting and least efficient power plants in the region in terms of CO2t/MWh.</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Emissions factor CO2</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electricity supplied</a:t>
            </a:r>
            <a:endParaRPr lang="sk-S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2021</a:t>
            </a:r>
            <a:r>
              <a:rPr lang="sk-SK" sz="1200" b="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1,548</a:t>
            </a:r>
            <a:endParaRPr lang="sk-S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2022</a:t>
            </a:r>
            <a:r>
              <a:rPr lang="sk-SK" sz="1200" b="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1,577</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tCO2/MWh net</a:t>
            </a:r>
            <a:endParaRPr lang="sk-SK"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Power plant </a:t>
            </a:r>
            <a:r>
              <a:rPr lang="en-US" sz="1200" b="1" kern="1200" dirty="0" err="1">
                <a:solidFill>
                  <a:schemeClr val="tx1"/>
                </a:solidFill>
                <a:effectLst/>
                <a:latin typeface="+mn-lt"/>
                <a:ea typeface="+mn-ea"/>
                <a:cs typeface="+mn-cs"/>
              </a:rPr>
              <a:t>Vojany</a:t>
            </a:r>
            <a:r>
              <a:rPr lang="en-US" sz="1200" b="1" kern="1200" dirty="0">
                <a:solidFill>
                  <a:schemeClr val="tx1"/>
                </a:solidFill>
                <a:effectLst/>
                <a:latin typeface="+mn-lt"/>
                <a:ea typeface="+mn-ea"/>
                <a:cs typeface="+mn-cs"/>
              </a:rPr>
              <a:t> (EVO)</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Location: 			Slovak Republic / </a:t>
            </a:r>
            <a:r>
              <a:rPr lang="en-US" sz="1200" kern="1200" dirty="0" err="1">
                <a:solidFill>
                  <a:schemeClr val="tx1"/>
                </a:solidFill>
                <a:effectLst/>
                <a:latin typeface="+mn-lt"/>
                <a:ea typeface="+mn-ea"/>
                <a:cs typeface="+mn-cs"/>
              </a:rPr>
              <a:t>Košice</a:t>
            </a:r>
            <a:r>
              <a:rPr lang="en-US" sz="1200" kern="1200" dirty="0">
                <a:solidFill>
                  <a:schemeClr val="tx1"/>
                </a:solidFill>
                <a:effectLst/>
                <a:latin typeface="+mn-lt"/>
                <a:ea typeface="+mn-ea"/>
                <a:cs typeface="+mn-cs"/>
              </a:rPr>
              <a:t> region / </a:t>
            </a:r>
            <a:r>
              <a:rPr lang="en-US" sz="1200" kern="1200" dirty="0" err="1">
                <a:solidFill>
                  <a:schemeClr val="tx1"/>
                </a:solidFill>
                <a:effectLst/>
                <a:latin typeface="+mn-lt"/>
                <a:ea typeface="+mn-ea"/>
                <a:cs typeface="+mn-cs"/>
              </a:rPr>
              <a:t>Michalovce</a:t>
            </a:r>
            <a:r>
              <a:rPr lang="en-US" sz="1200" kern="1200" dirty="0">
                <a:solidFill>
                  <a:schemeClr val="tx1"/>
                </a:solidFill>
                <a:effectLst/>
                <a:latin typeface="+mn-lt"/>
                <a:ea typeface="+mn-ea"/>
                <a:cs typeface="+mn-cs"/>
              </a:rPr>
              <a:t> District / </a:t>
            </a:r>
            <a:r>
              <a:rPr lang="en-US" sz="1200" kern="1200" dirty="0" err="1">
                <a:solidFill>
                  <a:schemeClr val="tx1"/>
                </a:solidFill>
                <a:effectLst/>
                <a:latin typeface="+mn-lt"/>
                <a:ea typeface="+mn-ea"/>
                <a:cs typeface="+mn-cs"/>
              </a:rPr>
              <a:t>Vojany</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Locality owner:		</a:t>
            </a:r>
            <a:r>
              <a:rPr lang="en-US" sz="1200" kern="1200" dirty="0" err="1">
                <a:solidFill>
                  <a:schemeClr val="tx1"/>
                </a:solidFill>
                <a:effectLst/>
                <a:latin typeface="+mn-lt"/>
                <a:ea typeface="+mn-ea"/>
                <a:cs typeface="+mn-cs"/>
              </a:rPr>
              <a:t>Slovenské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elektrárne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a:t>
            </a:r>
            <a:r>
              <a:rPr lang="en-US" sz="1200" kern="1200" dirty="0">
                <a:solidFill>
                  <a:schemeClr val="tx1"/>
                </a:solidFill>
                <a:effectLst/>
                <a:latin typeface="+mn-lt"/>
                <a:ea typeface="+mn-ea"/>
                <a:cs typeface="+mn-cs"/>
              </a:rPr>
              <a:t>.</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Fuel: 			black coal, biomass, solid recovered fuel</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Installed electrical output: 	</a:t>
            </a:r>
            <a:r>
              <a:rPr lang="sk-SK"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220 MW</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EVO is located in eastern part of Slovakia. The first electricity from EVO was supplied to the grid in 1966. Currently, in addition to the continued production of electricity and heat, SE are preparing the  transformation of the site. Solid secondary fuel and biomass is a potential replacement of coal. In the vicinity of the area there is a sludge bed and stabilizer landfill on which SE intends to build a PV power plants. The total area of the power plant is approximately 258 ha, of which the power plant itself is 115 ha and sludge and stabilizer pods 143 ha.  The site is connected to railway (both wide and normal gauge) and road infrastructure, electricity distribution (400, 220, 110, 22 and 6 kV). There is existing infrastructure - industrial and drinking water, sewage network, compressed air and IT network, high-pressure gas pipeline.</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Table 3: Emission factor EVO</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Emissions factor CO2</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electricity supplied</a:t>
            </a:r>
            <a:endParaRPr lang="sk-S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2021</a:t>
            </a:r>
            <a:r>
              <a:rPr lang="sk-SK" sz="1200" b="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0,800</a:t>
            </a:r>
            <a:endParaRPr lang="sk-S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2022</a:t>
            </a:r>
            <a:r>
              <a:rPr lang="sk-SK" sz="1200" b="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1,012</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tCO2/MWh net</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Power plant </a:t>
            </a:r>
            <a:r>
              <a:rPr lang="en-US" sz="1200" b="1" kern="1200" dirty="0" err="1">
                <a:solidFill>
                  <a:schemeClr val="tx1"/>
                </a:solidFill>
                <a:effectLst/>
                <a:latin typeface="+mn-lt"/>
                <a:ea typeface="+mn-ea"/>
                <a:cs typeface="+mn-cs"/>
              </a:rPr>
              <a:t>Bohunice</a:t>
            </a:r>
            <a:r>
              <a:rPr lang="en-US" sz="1200" b="1" kern="1200" dirty="0">
                <a:solidFill>
                  <a:schemeClr val="tx1"/>
                </a:solidFill>
                <a:effectLst/>
                <a:latin typeface="+mn-lt"/>
                <a:ea typeface="+mn-ea"/>
                <a:cs typeface="+mn-cs"/>
              </a:rPr>
              <a:t> (EBO)</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Location: 	Slovak Republic / </a:t>
            </a:r>
            <a:r>
              <a:rPr lang="en-US" sz="1200" kern="1200" dirty="0" err="1">
                <a:solidFill>
                  <a:schemeClr val="tx1"/>
                </a:solidFill>
                <a:effectLst/>
                <a:latin typeface="+mn-lt"/>
                <a:ea typeface="+mn-ea"/>
                <a:cs typeface="+mn-cs"/>
              </a:rPr>
              <a:t>Trnava</a:t>
            </a:r>
            <a:r>
              <a:rPr lang="en-US" sz="1200" kern="1200" dirty="0">
                <a:solidFill>
                  <a:schemeClr val="tx1"/>
                </a:solidFill>
                <a:effectLst/>
                <a:latin typeface="+mn-lt"/>
                <a:ea typeface="+mn-ea"/>
                <a:cs typeface="+mn-cs"/>
              </a:rPr>
              <a:t> region / </a:t>
            </a:r>
            <a:r>
              <a:rPr lang="en-US" sz="1200" kern="1200" dirty="0" err="1">
                <a:solidFill>
                  <a:schemeClr val="tx1"/>
                </a:solidFill>
                <a:effectLst/>
                <a:latin typeface="+mn-lt"/>
                <a:ea typeface="+mn-ea"/>
                <a:cs typeface="+mn-cs"/>
              </a:rPr>
              <a:t>Trnava</a:t>
            </a:r>
            <a:r>
              <a:rPr lang="en-US" sz="1200" kern="1200" dirty="0">
                <a:solidFill>
                  <a:schemeClr val="tx1"/>
                </a:solidFill>
                <a:effectLst/>
                <a:latin typeface="+mn-lt"/>
                <a:ea typeface="+mn-ea"/>
                <a:cs typeface="+mn-cs"/>
              </a:rPr>
              <a:t> District / </a:t>
            </a:r>
            <a:r>
              <a:rPr lang="en-US" sz="1200" kern="1200" dirty="0" err="1">
                <a:solidFill>
                  <a:schemeClr val="tx1"/>
                </a:solidFill>
                <a:effectLst/>
                <a:latin typeface="+mn-lt"/>
                <a:ea typeface="+mn-ea"/>
                <a:cs typeface="+mn-cs"/>
              </a:rPr>
              <a:t>Jaslovské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Bohunice</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Locality owner:		</a:t>
            </a:r>
            <a:r>
              <a:rPr lang="en-US" sz="1200" kern="1200" dirty="0" err="1">
                <a:solidFill>
                  <a:schemeClr val="tx1"/>
                </a:solidFill>
                <a:effectLst/>
                <a:latin typeface="+mn-lt"/>
                <a:ea typeface="+mn-ea"/>
                <a:cs typeface="+mn-cs"/>
              </a:rPr>
              <a:t>Slovenské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elektrárne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a:t>
            </a:r>
            <a:r>
              <a:rPr lang="en-US" sz="1200" kern="1200" dirty="0">
                <a:solidFill>
                  <a:schemeClr val="tx1"/>
                </a:solidFill>
                <a:effectLst/>
                <a:latin typeface="+mn-lt"/>
                <a:ea typeface="+mn-ea"/>
                <a:cs typeface="+mn-cs"/>
              </a:rPr>
              <a:t>.</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Fuel: 			nuclear</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of reactor units:          	2 PWR (Pressurized Water Reactor)</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Reactor type:                           	VVER 440/V 213</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Installed electrical output:          	2 x 505 MW</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Coolant: 			demineralized water</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Bohunice</a:t>
            </a:r>
            <a:r>
              <a:rPr lang="en-US" sz="1200" kern="1200" dirty="0">
                <a:solidFill>
                  <a:schemeClr val="tx1"/>
                </a:solidFill>
                <a:effectLst/>
                <a:latin typeface="+mn-lt"/>
                <a:ea typeface="+mn-ea"/>
                <a:cs typeface="+mn-cs"/>
              </a:rPr>
              <a:t> V2 Nuclear Power Plant is located in Western Slovakia near </a:t>
            </a:r>
            <a:r>
              <a:rPr lang="en-US" sz="1200" kern="1200" dirty="0" err="1">
                <a:solidFill>
                  <a:schemeClr val="tx1"/>
                </a:solidFill>
                <a:effectLst/>
                <a:latin typeface="+mn-lt"/>
                <a:ea typeface="+mn-ea"/>
                <a:cs typeface="+mn-cs"/>
              </a:rPr>
              <a:t>Trnava</a:t>
            </a:r>
            <a:r>
              <a:rPr lang="en-US" sz="1200" kern="1200" dirty="0">
                <a:solidFill>
                  <a:schemeClr val="tx1"/>
                </a:solidFill>
                <a:effectLst/>
                <a:latin typeface="+mn-lt"/>
                <a:ea typeface="+mn-ea"/>
                <a:cs typeface="+mn-cs"/>
              </a:rPr>
              <a:t>. Electricity is generated in two units with VVER 440/V-213 </a:t>
            </a:r>
            <a:r>
              <a:rPr lang="en-US" sz="1200" kern="1200" dirty="0" err="1">
                <a:solidFill>
                  <a:schemeClr val="tx1"/>
                </a:solidFill>
                <a:effectLst/>
                <a:latin typeface="+mn-lt"/>
                <a:ea typeface="+mn-ea"/>
                <a:cs typeface="+mn-cs"/>
              </a:rPr>
              <a:t>pressurised</a:t>
            </a:r>
            <a:r>
              <a:rPr lang="en-US" sz="1200" kern="1200" dirty="0">
                <a:solidFill>
                  <a:schemeClr val="tx1"/>
                </a:solidFill>
                <a:effectLst/>
                <a:latin typeface="+mn-lt"/>
                <a:ea typeface="+mn-ea"/>
                <a:cs typeface="+mn-cs"/>
              </a:rPr>
              <a:t> water reactors, which were commissioned in 1984 and 1985 respectively. The V2 power plant changed to combined generation of electricity and heat after building up the </a:t>
            </a:r>
            <a:r>
              <a:rPr lang="en-US" sz="1200" kern="1200" dirty="0" err="1">
                <a:solidFill>
                  <a:schemeClr val="tx1"/>
                </a:solidFill>
                <a:effectLst/>
                <a:latin typeface="+mn-lt"/>
                <a:ea typeface="+mn-ea"/>
                <a:cs typeface="+mn-cs"/>
              </a:rPr>
              <a:t>centralised</a:t>
            </a:r>
            <a:r>
              <a:rPr lang="en-US" sz="1200" kern="1200" dirty="0">
                <a:solidFill>
                  <a:schemeClr val="tx1"/>
                </a:solidFill>
                <a:effectLst/>
                <a:latin typeface="+mn-lt"/>
                <a:ea typeface="+mn-ea"/>
                <a:cs typeface="+mn-cs"/>
              </a:rPr>
              <a:t> heat supply system from </a:t>
            </a:r>
            <a:r>
              <a:rPr lang="en-US" sz="1200" kern="1200" dirty="0" err="1">
                <a:solidFill>
                  <a:schemeClr val="tx1"/>
                </a:solidFill>
                <a:effectLst/>
                <a:latin typeface="+mn-lt"/>
                <a:ea typeface="+mn-ea"/>
                <a:cs typeface="+mn-cs"/>
              </a:rPr>
              <a:t>Bohunice</a:t>
            </a:r>
            <a:r>
              <a:rPr lang="en-US" sz="1200" kern="1200" dirty="0">
                <a:solidFill>
                  <a:schemeClr val="tx1"/>
                </a:solidFill>
                <a:effectLst/>
                <a:latin typeface="+mn-lt"/>
                <a:ea typeface="+mn-ea"/>
                <a:cs typeface="+mn-cs"/>
              </a:rPr>
              <a:t> NPP to </a:t>
            </a:r>
            <a:r>
              <a:rPr lang="en-US" sz="1200" kern="1200" dirty="0" err="1">
                <a:solidFill>
                  <a:schemeClr val="tx1"/>
                </a:solidFill>
                <a:effectLst/>
                <a:latin typeface="+mn-lt"/>
                <a:ea typeface="+mn-ea"/>
                <a:cs typeface="+mn-cs"/>
              </a:rPr>
              <a:t>Trnava</a:t>
            </a:r>
            <a:r>
              <a:rPr lang="en-US" sz="1200" kern="1200" dirty="0">
                <a:solidFill>
                  <a:schemeClr val="tx1"/>
                </a:solidFill>
                <a:effectLst/>
                <a:latin typeface="+mn-lt"/>
                <a:ea typeface="+mn-ea"/>
                <a:cs typeface="+mn-cs"/>
              </a:rPr>
              <a:t> in 1987. Detour from the </a:t>
            </a:r>
            <a:r>
              <a:rPr lang="en-US" sz="1200" kern="1200" dirty="0" err="1">
                <a:solidFill>
                  <a:schemeClr val="tx1"/>
                </a:solidFill>
                <a:effectLst/>
                <a:latin typeface="+mn-lt"/>
                <a:ea typeface="+mn-ea"/>
                <a:cs typeface="+mn-cs"/>
              </a:rPr>
              <a:t>Trnava</a:t>
            </a:r>
            <a:r>
              <a:rPr lang="en-US" sz="1200" kern="1200" dirty="0">
                <a:solidFill>
                  <a:schemeClr val="tx1"/>
                </a:solidFill>
                <a:effectLst/>
                <a:latin typeface="+mn-lt"/>
                <a:ea typeface="+mn-ea"/>
                <a:cs typeface="+mn-cs"/>
              </a:rPr>
              <a:t> heat supply line also heats </a:t>
            </a:r>
            <a:r>
              <a:rPr lang="en-US" sz="1200" kern="1200" dirty="0" err="1">
                <a:solidFill>
                  <a:schemeClr val="tx1"/>
                </a:solidFill>
                <a:effectLst/>
                <a:latin typeface="+mn-lt"/>
                <a:ea typeface="+mn-ea"/>
                <a:cs typeface="+mn-cs"/>
              </a:rPr>
              <a:t>Leopoldov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Hlohovec</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Jaslovské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Bohunice</a:t>
            </a:r>
            <a:r>
              <a:rPr lang="en-US" sz="1200" kern="1200" dirty="0">
                <a:solidFill>
                  <a:schemeClr val="tx1"/>
                </a:solidFill>
                <a:effectLst/>
                <a:latin typeface="+mn-lt"/>
                <a:ea typeface="+mn-ea"/>
                <a:cs typeface="+mn-cs"/>
              </a:rPr>
              <a:t>. Since 2000 a </a:t>
            </a:r>
            <a:r>
              <a:rPr lang="en-US" sz="1200" kern="1200" dirty="0" err="1">
                <a:solidFill>
                  <a:schemeClr val="tx1"/>
                </a:solidFill>
                <a:effectLst/>
                <a:latin typeface="+mn-lt"/>
                <a:ea typeface="+mn-ea"/>
                <a:cs typeface="+mn-cs"/>
              </a:rPr>
              <a:t>modernisation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amounting to 500 mil. </a:t>
            </a:r>
            <a:r>
              <a:rPr lang="en-US" sz="1200" kern="1200" dirty="0" err="1">
                <a:solidFill>
                  <a:schemeClr val="tx1"/>
                </a:solidFill>
                <a:effectLst/>
                <a:latin typeface="+mn-lt"/>
                <a:ea typeface="+mn-ea"/>
                <a:cs typeface="+mn-cs"/>
              </a:rPr>
              <a:t>eur</a:t>
            </a:r>
            <a:r>
              <a:rPr lang="en-US" sz="1200" kern="1200" dirty="0">
                <a:solidFill>
                  <a:schemeClr val="tx1"/>
                </a:solidFill>
                <a:effectLst/>
                <a:latin typeface="+mn-lt"/>
                <a:ea typeface="+mn-ea"/>
                <a:cs typeface="+mn-cs"/>
              </a:rPr>
              <a:t> was implemented at V2 units, and was completed in 2010 by power increase up to 505 </a:t>
            </a:r>
            <a:r>
              <a:rPr lang="en-US" sz="1200" kern="1200" dirty="0" err="1">
                <a:solidFill>
                  <a:schemeClr val="tx1"/>
                </a:solidFill>
                <a:effectLst/>
                <a:latin typeface="+mn-lt"/>
                <a:ea typeface="+mn-ea"/>
                <a:cs typeface="+mn-cs"/>
              </a:rPr>
              <a:t>MWe</a:t>
            </a:r>
            <a:r>
              <a:rPr lang="en-US" sz="1200" kern="1200" dirty="0">
                <a:solidFill>
                  <a:schemeClr val="tx1"/>
                </a:solidFill>
                <a:effectLst/>
                <a:latin typeface="+mn-lt"/>
                <a:ea typeface="+mn-ea"/>
                <a:cs typeface="+mn-cs"/>
              </a:rPr>
              <a:t> (gross) per unit. Assumed operational lifespan of the EBO is at least 60 years.    </a:t>
            </a:r>
            <a:endParaRPr lang="sk-SK"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Available traffic connections: road, rail.</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Power plant </a:t>
            </a:r>
            <a:r>
              <a:rPr lang="en-US" sz="1200" b="1" kern="1200" dirty="0" err="1">
                <a:solidFill>
                  <a:schemeClr val="tx1"/>
                </a:solidFill>
                <a:effectLst/>
                <a:latin typeface="+mn-lt"/>
                <a:ea typeface="+mn-ea"/>
                <a:cs typeface="+mn-cs"/>
              </a:rPr>
              <a:t>Mochovce</a:t>
            </a:r>
            <a:r>
              <a:rPr lang="en-US" sz="1200" b="1" kern="1200" dirty="0">
                <a:solidFill>
                  <a:schemeClr val="tx1"/>
                </a:solidFill>
                <a:effectLst/>
                <a:latin typeface="+mn-lt"/>
                <a:ea typeface="+mn-ea"/>
                <a:cs typeface="+mn-cs"/>
              </a:rPr>
              <a:t> (EMO)</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Location: 			Slovak Republic / Nitra region / </a:t>
            </a:r>
            <a:r>
              <a:rPr lang="en-US" sz="1200" kern="1200" dirty="0" err="1">
                <a:solidFill>
                  <a:schemeClr val="tx1"/>
                </a:solidFill>
                <a:effectLst/>
                <a:latin typeface="+mn-lt"/>
                <a:ea typeface="+mn-ea"/>
                <a:cs typeface="+mn-cs"/>
              </a:rPr>
              <a:t>Levice</a:t>
            </a:r>
            <a:r>
              <a:rPr lang="en-US" sz="1200" kern="1200" dirty="0">
                <a:solidFill>
                  <a:schemeClr val="tx1"/>
                </a:solidFill>
                <a:effectLst/>
                <a:latin typeface="+mn-lt"/>
                <a:ea typeface="+mn-ea"/>
                <a:cs typeface="+mn-cs"/>
              </a:rPr>
              <a:t> District / </a:t>
            </a:r>
            <a:r>
              <a:rPr lang="en-US" sz="1200" kern="1200" dirty="0" err="1">
                <a:solidFill>
                  <a:schemeClr val="tx1"/>
                </a:solidFill>
                <a:effectLst/>
                <a:latin typeface="+mn-lt"/>
                <a:ea typeface="+mn-ea"/>
                <a:cs typeface="+mn-cs"/>
              </a:rPr>
              <a:t>Mochovce</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Locality owner:		</a:t>
            </a:r>
            <a:r>
              <a:rPr lang="en-US" sz="1200" kern="1200" dirty="0" err="1">
                <a:solidFill>
                  <a:schemeClr val="tx1"/>
                </a:solidFill>
                <a:effectLst/>
                <a:latin typeface="+mn-lt"/>
                <a:ea typeface="+mn-ea"/>
                <a:cs typeface="+mn-cs"/>
              </a:rPr>
              <a:t>Slovenské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elektrárne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a:t>
            </a:r>
            <a:r>
              <a:rPr lang="en-US" sz="1200" kern="1200" dirty="0">
                <a:solidFill>
                  <a:schemeClr val="tx1"/>
                </a:solidFill>
                <a:effectLst/>
                <a:latin typeface="+mn-lt"/>
                <a:ea typeface="+mn-ea"/>
                <a:cs typeface="+mn-cs"/>
              </a:rPr>
              <a:t>.</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Fuel: 			nuclear</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Number of reactor units:          	2 PWR (Pressurized Water Reactor)</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Reactor type:                           	VVER 440/V 213</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Installed electrical output:          	2 x 505 MW</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Coolant: 			demineralized water</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south of Slovakia, between Nitra and </a:t>
            </a:r>
            <a:r>
              <a:rPr lang="en-US" sz="1200" kern="1200" dirty="0" err="1">
                <a:solidFill>
                  <a:schemeClr val="tx1"/>
                </a:solidFill>
                <a:effectLst/>
                <a:latin typeface="+mn-lt"/>
                <a:ea typeface="+mn-ea"/>
                <a:cs typeface="+mn-cs"/>
              </a:rPr>
              <a:t>Levice</a:t>
            </a:r>
            <a:r>
              <a:rPr lang="en-US" sz="1200" kern="1200" dirty="0">
                <a:solidFill>
                  <a:schemeClr val="tx1"/>
                </a:solidFill>
                <a:effectLst/>
                <a:latin typeface="+mn-lt"/>
                <a:ea typeface="+mn-ea"/>
                <a:cs typeface="+mn-cs"/>
              </a:rPr>
              <a:t>, there are four units of the </a:t>
            </a:r>
            <a:r>
              <a:rPr lang="en-US" sz="1200" kern="1200" dirty="0" err="1">
                <a:solidFill>
                  <a:schemeClr val="tx1"/>
                </a:solidFill>
                <a:effectLst/>
                <a:latin typeface="+mn-lt"/>
                <a:ea typeface="+mn-ea"/>
                <a:cs typeface="+mn-cs"/>
              </a:rPr>
              <a:t>Mochovce</a:t>
            </a:r>
            <a:r>
              <a:rPr lang="en-US" sz="1200" kern="1200" dirty="0">
                <a:solidFill>
                  <a:schemeClr val="tx1"/>
                </a:solidFill>
                <a:effectLst/>
                <a:latin typeface="+mn-lt"/>
                <a:ea typeface="+mn-ea"/>
                <a:cs typeface="+mn-cs"/>
              </a:rPr>
              <a:t> Nuclear Power Plant with </a:t>
            </a:r>
            <a:r>
              <a:rPr lang="en-US" sz="1200" kern="1200" dirty="0" err="1">
                <a:solidFill>
                  <a:schemeClr val="tx1"/>
                </a:solidFill>
                <a:effectLst/>
                <a:latin typeface="+mn-lt"/>
                <a:ea typeface="+mn-ea"/>
                <a:cs typeface="+mn-cs"/>
              </a:rPr>
              <a:t>pressurised</a:t>
            </a:r>
            <a:r>
              <a:rPr lang="en-US" sz="1200" kern="1200" dirty="0">
                <a:solidFill>
                  <a:schemeClr val="tx1"/>
                </a:solidFill>
                <a:effectLst/>
                <a:latin typeface="+mn-lt"/>
                <a:ea typeface="+mn-ea"/>
                <a:cs typeface="+mn-cs"/>
              </a:rPr>
              <a:t> water reactors of the VVER 440/V-213 type. The first unit of the power plant has been supplying electricity to the grid since the summer of 1998, the second unit since the end of 1999. The gross capacity of each unit was increased from 440 to 470 MW in 2008. In 2020 and 2021, the electrical capacity of the second and subsequently the first unit was increased by replacing and modifying secondary circuit components to 500 MW. The first and second units of </a:t>
            </a:r>
            <a:r>
              <a:rPr lang="en-US" sz="1200" kern="1200" dirty="0" err="1">
                <a:solidFill>
                  <a:schemeClr val="tx1"/>
                </a:solidFill>
                <a:effectLst/>
                <a:latin typeface="+mn-lt"/>
                <a:ea typeface="+mn-ea"/>
                <a:cs typeface="+mn-cs"/>
              </a:rPr>
              <a:t>Mochovce</a:t>
            </a:r>
            <a:r>
              <a:rPr lang="en-US" sz="1200" kern="1200" dirty="0">
                <a:solidFill>
                  <a:schemeClr val="tx1"/>
                </a:solidFill>
                <a:effectLst/>
                <a:latin typeface="+mn-lt"/>
                <a:ea typeface="+mn-ea"/>
                <a:cs typeface="+mn-cs"/>
              </a:rPr>
              <a:t> NPP supply more than 7 million MWh of electricity to the grid annually, which covers more than a quarter of electricity consumption in Slovakia. This avoids CO2 emissions of more than 7 million </a:t>
            </a:r>
            <a:r>
              <a:rPr lang="en-US" sz="1200" kern="1200" dirty="0" err="1">
                <a:solidFill>
                  <a:schemeClr val="tx1"/>
                </a:solidFill>
                <a:effectLst/>
                <a:latin typeface="+mn-lt"/>
                <a:ea typeface="+mn-ea"/>
                <a:cs typeface="+mn-cs"/>
              </a:rPr>
              <a:t>tonnes</a:t>
            </a:r>
            <a:r>
              <a:rPr lang="en-US" sz="1200" kern="1200" dirty="0">
                <a:solidFill>
                  <a:schemeClr val="tx1"/>
                </a:solidFill>
                <a:effectLst/>
                <a:latin typeface="+mn-lt"/>
                <a:ea typeface="+mn-ea"/>
                <a:cs typeface="+mn-cs"/>
              </a:rPr>
              <a:t> each year compared to a coal-fired power plant. Currently, in </a:t>
            </a:r>
            <a:r>
              <a:rPr lang="en-US" sz="1200" kern="1200" dirty="0" err="1">
                <a:solidFill>
                  <a:schemeClr val="tx1"/>
                </a:solidFill>
                <a:effectLst/>
                <a:latin typeface="+mn-lt"/>
                <a:ea typeface="+mn-ea"/>
                <a:cs typeface="+mn-cs"/>
              </a:rPr>
              <a:t>Mochovce</a:t>
            </a:r>
            <a:r>
              <a:rPr lang="en-US" sz="1200" kern="1200" dirty="0">
                <a:solidFill>
                  <a:schemeClr val="tx1"/>
                </a:solidFill>
                <a:effectLst/>
                <a:latin typeface="+mn-lt"/>
                <a:ea typeface="+mn-ea"/>
                <a:cs typeface="+mn-cs"/>
              </a:rPr>
              <a:t> Unit 3 is under commissioning process and Unit 4 is under construction with expected completion in 2025. Each of the unit represents additional 475 MW, and their operation will result in significant increase of nuclear share in energy mix. Assumed operational lifespan of the Units 3 and 4 is at least 60 years.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Available traffic connections: road, rail.</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U.S. Steel </a:t>
            </a:r>
            <a:r>
              <a:rPr lang="en-US" sz="1200" b="1" kern="1200" dirty="0" err="1">
                <a:solidFill>
                  <a:schemeClr val="tx1"/>
                </a:solidFill>
                <a:effectLst/>
                <a:latin typeface="+mn-lt"/>
                <a:ea typeface="+mn-ea"/>
                <a:cs typeface="+mn-cs"/>
              </a:rPr>
              <a:t>Košice</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Location: 	Slovak Republic / </a:t>
            </a:r>
            <a:r>
              <a:rPr lang="en-US" sz="1200" kern="1200" dirty="0" err="1">
                <a:solidFill>
                  <a:schemeClr val="tx1"/>
                </a:solidFill>
                <a:effectLst/>
                <a:latin typeface="+mn-lt"/>
                <a:ea typeface="+mn-ea"/>
                <a:cs typeface="+mn-cs"/>
              </a:rPr>
              <a:t>Košice</a:t>
            </a:r>
            <a:r>
              <a:rPr lang="en-US" sz="1200" kern="1200" dirty="0">
                <a:solidFill>
                  <a:schemeClr val="tx1"/>
                </a:solidFill>
                <a:effectLst/>
                <a:latin typeface="+mn-lt"/>
                <a:ea typeface="+mn-ea"/>
                <a:cs typeface="+mn-cs"/>
              </a:rPr>
              <a:t> region / </a:t>
            </a:r>
            <a:r>
              <a:rPr lang="en-US" sz="1200" kern="1200" dirty="0" err="1">
                <a:solidFill>
                  <a:schemeClr val="tx1"/>
                </a:solidFill>
                <a:effectLst/>
                <a:latin typeface="+mn-lt"/>
                <a:ea typeface="+mn-ea"/>
                <a:cs typeface="+mn-cs"/>
              </a:rPr>
              <a:t>Košice</a:t>
            </a:r>
            <a:r>
              <a:rPr lang="en-US" sz="1200" kern="1200" dirty="0">
                <a:solidFill>
                  <a:schemeClr val="tx1"/>
                </a:solidFill>
                <a:effectLst/>
                <a:latin typeface="+mn-lt"/>
                <a:ea typeface="+mn-ea"/>
                <a:cs typeface="+mn-cs"/>
              </a:rPr>
              <a:t> District / </a:t>
            </a:r>
            <a:r>
              <a:rPr lang="en-US" sz="1200" kern="1200" dirty="0" err="1">
                <a:solidFill>
                  <a:schemeClr val="tx1"/>
                </a:solidFill>
                <a:effectLst/>
                <a:latin typeface="+mn-lt"/>
                <a:ea typeface="+mn-ea"/>
                <a:cs typeface="+mn-cs"/>
              </a:rPr>
              <a:t>Košice</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Locality owner:	U.S. Steel </a:t>
            </a:r>
            <a:r>
              <a:rPr lang="en-US" sz="1200" kern="1200" dirty="0" err="1">
                <a:solidFill>
                  <a:schemeClr val="tx1"/>
                </a:solidFill>
                <a:effectLst/>
                <a:latin typeface="+mn-lt"/>
                <a:ea typeface="+mn-ea"/>
                <a:cs typeface="+mn-cs"/>
              </a:rPr>
              <a:t>Košice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s.r.o</a:t>
            </a:r>
            <a:r>
              <a:rPr lang="en-US" sz="1200" kern="1200" dirty="0">
                <a:solidFill>
                  <a:schemeClr val="tx1"/>
                </a:solidFill>
                <a:effectLst/>
                <a:latin typeface="+mn-lt"/>
                <a:ea typeface="+mn-ea"/>
                <a:cs typeface="+mn-cs"/>
              </a:rPr>
              <a:t>.</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Fuel:		metallurgical gases, natural gas, coal</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Steam output:	286 t/h (each)</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Heat output:	208 MW (each)</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 S. Steel </a:t>
            </a:r>
            <a:r>
              <a:rPr lang="en-US" sz="1200" kern="1200" dirty="0" err="1">
                <a:solidFill>
                  <a:schemeClr val="tx1"/>
                </a:solidFill>
                <a:effectLst/>
                <a:latin typeface="+mn-lt"/>
                <a:ea typeface="+mn-ea"/>
                <a:cs typeface="+mn-cs"/>
              </a:rPr>
              <a:t>Košice</a:t>
            </a:r>
            <a:r>
              <a:rPr lang="en-US" sz="1200" kern="1200" dirty="0">
                <a:solidFill>
                  <a:schemeClr val="tx1"/>
                </a:solidFill>
                <a:effectLst/>
                <a:latin typeface="+mn-lt"/>
                <a:ea typeface="+mn-ea"/>
                <a:cs typeface="+mn-cs"/>
              </a:rPr>
              <a:t> (USSK) is an integrated flat steel producer situated 15km south of the city of </a:t>
            </a:r>
            <a:r>
              <a:rPr lang="en-US" sz="1200" kern="1200" dirty="0" err="1">
                <a:solidFill>
                  <a:schemeClr val="tx1"/>
                </a:solidFill>
                <a:effectLst/>
                <a:latin typeface="+mn-lt"/>
                <a:ea typeface="+mn-ea"/>
                <a:cs typeface="+mn-cs"/>
              </a:rPr>
              <a:t>Košice</a:t>
            </a:r>
            <a:r>
              <a:rPr lang="en-US" sz="1200" kern="1200" dirty="0">
                <a:solidFill>
                  <a:schemeClr val="tx1"/>
                </a:solidFill>
                <a:effectLst/>
                <a:latin typeface="+mn-lt"/>
                <a:ea typeface="+mn-ea"/>
                <a:cs typeface="+mn-cs"/>
              </a:rPr>
              <a:t>. USSK currently operates a power plant combusting own metallurgical gases, natural gas and steam coal. The main product of the power plant is steam and electricity is a by-product. Annual consumption of steam coal amounts to ~400kt.</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USSK currently purchases up to 1TWh of electricity from the grid which may increase almost threefold after intended </a:t>
            </a:r>
            <a:r>
              <a:rPr lang="en-US" sz="1200" kern="1200" dirty="0" err="1">
                <a:solidFill>
                  <a:schemeClr val="tx1"/>
                </a:solidFill>
                <a:effectLst/>
                <a:latin typeface="+mn-lt"/>
                <a:ea typeface="+mn-ea"/>
                <a:cs typeface="+mn-cs"/>
              </a:rPr>
              <a:t>decarbonization</a:t>
            </a:r>
            <a:r>
              <a:rPr lang="en-US" sz="1200" kern="1200" dirty="0">
                <a:solidFill>
                  <a:schemeClr val="tx1"/>
                </a:solidFill>
                <a:effectLst/>
                <a:latin typeface="+mn-lt"/>
                <a:ea typeface="+mn-ea"/>
                <a:cs typeface="+mn-cs"/>
              </a:rPr>
              <a:t> of the plant (final decision pending). USSK can, hence, poise as the key customer in the project. In addition, USSK can provide land for the project inside or near the existing facility, and utilities required for the SMR (e.g. electricity or water).</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Currently, main sources of CO2 in USSK’s processes are:</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Coke production (coal, blast furnace gas, coke oven gas)</a:t>
            </a:r>
            <a:endParaRPr lang="sk-SK"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Sinter production (coal)</a:t>
            </a:r>
            <a:endParaRPr lang="sk-SK"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Blast furnaces (coke, pulverized coal, blast furnace gas, coke oven gas, natural gas)</a:t>
            </a:r>
            <a:endParaRPr lang="sk-SK"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Hot strip mill (natural gas, blast furnace gas, coke oven gas)</a:t>
            </a:r>
            <a:endParaRPr lang="sk-SK"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Annealing in strip processing (natural gas, blast furnace gas, coke oven gas)</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Power plant</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currently</a:t>
            </a:r>
            <a:r>
              <a:rPr lang="sk-SK"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endParaRPr lang="sk-SK"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3 gas fired boilers (natural gas, blast furnace gas, coke oven gas, convertor gas)</a:t>
            </a:r>
            <a:endParaRPr lang="sk-SK"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2 coal fired boilers (steam coal)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Available traffic connections: road, rail.</a:t>
            </a:r>
            <a:endParaRPr lang="sk-S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sk-SK" dirty="0"/>
          </a:p>
        </p:txBody>
      </p:sp>
      <p:sp>
        <p:nvSpPr>
          <p:cNvPr id="4" name="Zástupný objekt pre číslo snímky 3"/>
          <p:cNvSpPr>
            <a:spLocks noGrp="1"/>
          </p:cNvSpPr>
          <p:nvPr>
            <p:ph type="sldNum" sz="quarter" idx="10"/>
          </p:nvPr>
        </p:nvSpPr>
        <p:spPr/>
        <p:txBody>
          <a:bodyPr/>
          <a:lstStyle/>
          <a:p>
            <a:fld id="{5D3610F7-A4BD-B144-81AB-27D807939794}" type="slidenum">
              <a:rPr lang="sk-SK" smtClean="0"/>
              <a:t>6</a:t>
            </a:fld>
            <a:endParaRPr lang="sk-SK"/>
          </a:p>
        </p:txBody>
      </p:sp>
    </p:spTree>
    <p:extLst>
      <p:ext uri="{BB962C8B-B14F-4D97-AF65-F5344CB8AC3E}">
        <p14:creationId xmlns:p14="http://schemas.microsoft.com/office/powerpoint/2010/main" val="162767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62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Image 6 - Fossil Pow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9971932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7 - Nucle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20655658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8 - Power Deliv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15603478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9 - Renew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23081862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1" y="365125"/>
            <a:ext cx="11438409" cy="663575"/>
          </a:xfrm>
          <a:prstGeom prst="rect">
            <a:avLst/>
          </a:prstGeom>
        </p:spPr>
        <p:txBody>
          <a:bodyPr/>
          <a:lstStyle>
            <a:lvl1pPr>
              <a:defRPr>
                <a:solidFill>
                  <a:srgbClr val="0033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9437E5-D10A-AB49-BFE1-CAF26DC7EE41}"/>
              </a:ext>
            </a:extLst>
          </p:cNvPr>
          <p:cNvSpPr>
            <a:spLocks noGrp="1"/>
          </p:cNvSpPr>
          <p:nvPr>
            <p:ph idx="1"/>
          </p:nvPr>
        </p:nvSpPr>
        <p:spPr>
          <a:xfrm>
            <a:off x="357351" y="1825626"/>
            <a:ext cx="11438409"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11430000" y="6217920"/>
            <a:ext cx="365760" cy="274320"/>
          </a:xfrm>
        </p:spPr>
        <p:txBody>
          <a:bodyPr/>
          <a:lstStyle>
            <a:lvl1pPr algn="r">
              <a:defRPr sz="1200"/>
            </a:lvl1pPr>
          </a:lstStyle>
          <a:p>
            <a:fld id="{34971C27-C87E-45F4-8EEB-007BFB32C23B}" type="slidenum">
              <a:rPr lang="en-US" smtClean="0"/>
              <a:pPr/>
              <a:t>‹#›</a:t>
            </a:fld>
            <a:endParaRPr lang="en-US" dirty="0"/>
          </a:p>
        </p:txBody>
      </p:sp>
      <p:sp>
        <p:nvSpPr>
          <p:cNvPr id="5" name="Footer Placeholder 4">
            <a:extLst>
              <a:ext uri="{FF2B5EF4-FFF2-40B4-BE49-F238E27FC236}">
                <a16:creationId xmlns:a16="http://schemas.microsoft.com/office/drawing/2014/main" id="{FEAA26FE-8170-6146-ACA9-DCC00D5B3ED5}"/>
              </a:ext>
            </a:extLst>
          </p:cNvPr>
          <p:cNvSpPr>
            <a:spLocks noGrp="1"/>
          </p:cNvSpPr>
          <p:nvPr>
            <p:ph type="ftr" sz="quarter" idx="3"/>
          </p:nvPr>
        </p:nvSpPr>
        <p:spPr>
          <a:xfrm>
            <a:off x="457199" y="6217920"/>
            <a:ext cx="10868025" cy="274320"/>
          </a:xfrm>
          <a:prstGeom prst="rect">
            <a:avLst/>
          </a:prstGeom>
        </p:spPr>
        <p:txBody>
          <a:bodyPr/>
          <a:lstStyle>
            <a:lvl1pPr algn="l">
              <a:defRPr sz="800" i="1">
                <a:solidFill>
                  <a:schemeClr val="tx1"/>
                </a:solidFill>
              </a:defRPr>
            </a:lvl1pPr>
          </a:lstStyle>
          <a:p>
            <a:r>
              <a:rPr lang="en-US" b="1"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6" name="Picture 2">
            <a:extLst>
              <a:ext uri="{FF2B5EF4-FFF2-40B4-BE49-F238E27FC236}">
                <a16:creationId xmlns:a16="http://schemas.microsoft.com/office/drawing/2014/main" id="{8BFF9E6A-CA64-D58F-ACA0-4986354AD1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52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1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1" y="365125"/>
            <a:ext cx="11438409" cy="663575"/>
          </a:xfrm>
          <a:prstGeom prst="rect">
            <a:avLst/>
          </a:prstGeom>
        </p:spPr>
        <p:txBody>
          <a:bodyPr/>
          <a:lstStyle>
            <a:lvl1pPr>
              <a:defRPr>
                <a:solidFill>
                  <a:srgbClr val="0033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9437E5-D10A-AB49-BFE1-CAF26DC7EE41}"/>
              </a:ext>
            </a:extLst>
          </p:cNvPr>
          <p:cNvSpPr>
            <a:spLocks noGrp="1"/>
          </p:cNvSpPr>
          <p:nvPr>
            <p:ph idx="1"/>
          </p:nvPr>
        </p:nvSpPr>
        <p:spPr>
          <a:xfrm>
            <a:off x="357352"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11338560" y="6217920"/>
            <a:ext cx="457200" cy="274320"/>
          </a:xfrm>
        </p:spPr>
        <p:txBody>
          <a:bodyPr/>
          <a:lstStyle>
            <a:lvl1pPr algn="r">
              <a:defRPr sz="1200"/>
            </a:lvl1pPr>
          </a:lstStyle>
          <a:p>
            <a:fld id="{34971C27-C87E-45F4-8EEB-007BFB32C23B}" type="slidenum">
              <a:rPr lang="en-US" smtClean="0"/>
              <a:pPr/>
              <a:t>‹#›</a:t>
            </a:fld>
            <a:endParaRPr lang="en-US" dirty="0"/>
          </a:p>
        </p:txBody>
      </p:sp>
      <p:sp>
        <p:nvSpPr>
          <p:cNvPr id="5" name="Content Placeholder 2">
            <a:extLst>
              <a:ext uri="{FF2B5EF4-FFF2-40B4-BE49-F238E27FC236}">
                <a16:creationId xmlns:a16="http://schemas.microsoft.com/office/drawing/2014/main" id="{35F52395-7343-1742-882E-0937A210E5E0}"/>
              </a:ext>
            </a:extLst>
          </p:cNvPr>
          <p:cNvSpPr>
            <a:spLocks noGrp="1"/>
          </p:cNvSpPr>
          <p:nvPr>
            <p:ph idx="17"/>
          </p:nvPr>
        </p:nvSpPr>
        <p:spPr>
          <a:xfrm>
            <a:off x="6197788"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8CBC3EF7-1AED-5B44-89CB-EFCCC243B947}"/>
              </a:ext>
            </a:extLst>
          </p:cNvPr>
          <p:cNvSpPr>
            <a:spLocks noGrp="1"/>
          </p:cNvSpPr>
          <p:nvPr>
            <p:ph type="ftr" sz="quarter" idx="3"/>
          </p:nvPr>
        </p:nvSpPr>
        <p:spPr>
          <a:xfrm>
            <a:off x="457199" y="6217920"/>
            <a:ext cx="10753725" cy="274320"/>
          </a:xfrm>
          <a:prstGeom prst="rect">
            <a:avLst/>
          </a:prstGeom>
        </p:spPr>
        <p:txBody>
          <a:bodyPr/>
          <a:lstStyle>
            <a:lvl1pPr algn="l">
              <a:defRPr sz="800" i="1"/>
            </a:lvl1pPr>
          </a:lstStyle>
          <a:p>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7" name="Picture 2">
            <a:extLst>
              <a:ext uri="{FF2B5EF4-FFF2-40B4-BE49-F238E27FC236}">
                <a16:creationId xmlns:a16="http://schemas.microsoft.com/office/drawing/2014/main" id="{3B26858B-AB69-BC08-06EC-6205E78C6D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18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2" y="365126"/>
            <a:ext cx="9505106" cy="837694"/>
          </a:xfrm>
          <a:prstGeom prst="rect">
            <a:avLst/>
          </a:prstGeom>
        </p:spPr>
        <p:txBody>
          <a:bodyPr/>
          <a:lstStyle>
            <a:lvl1pPr>
              <a:defRPr>
                <a:solidFill>
                  <a:srgbClr val="0033A0"/>
                </a:solidFill>
              </a:defRPr>
            </a:lvl1pPr>
          </a:lstStyle>
          <a:p>
            <a:r>
              <a:rPr lang="en-US" dirty="0"/>
              <a:t>Click to edit Master title style</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357351" y="6344338"/>
            <a:ext cx="355119" cy="182880"/>
          </a:xfrm>
        </p:spPr>
        <p:txBody>
          <a:bodyPr/>
          <a:lstStyle/>
          <a:p>
            <a:fld id="{34971C27-C87E-45F4-8EEB-007BFB32C23B}" type="slidenum">
              <a:rPr lang="en-US" smtClean="0"/>
              <a:pPr/>
              <a:t>‹#›</a:t>
            </a:fld>
            <a:endParaRPr lang="en-US" dirty="0"/>
          </a:p>
        </p:txBody>
      </p:sp>
      <p:sp>
        <p:nvSpPr>
          <p:cNvPr id="6" name="Content Placeholder 2">
            <a:extLst>
              <a:ext uri="{FF2B5EF4-FFF2-40B4-BE49-F238E27FC236}">
                <a16:creationId xmlns:a16="http://schemas.microsoft.com/office/drawing/2014/main" id="{38236C0D-A2F0-8943-8DD9-A72C55FE0BE0}"/>
              </a:ext>
            </a:extLst>
          </p:cNvPr>
          <p:cNvSpPr>
            <a:spLocks noGrp="1"/>
          </p:cNvSpPr>
          <p:nvPr>
            <p:ph idx="1"/>
          </p:nvPr>
        </p:nvSpPr>
        <p:spPr>
          <a:xfrm>
            <a:off x="357351" y="1825626"/>
            <a:ext cx="11438409"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72075C2-512C-E343-ACB6-D9ECF87BD500}"/>
              </a:ext>
            </a:extLst>
          </p:cNvPr>
          <p:cNvPicPr>
            <a:picLocks noChangeAspect="1"/>
          </p:cNvPicPr>
          <p:nvPr userDrawn="1"/>
        </p:nvPicPr>
        <p:blipFill>
          <a:blip r:embed="rId3"/>
          <a:stretch>
            <a:fillRect/>
          </a:stretch>
        </p:blipFill>
        <p:spPr>
          <a:xfrm>
            <a:off x="10046878" y="92937"/>
            <a:ext cx="1794602" cy="1067479"/>
          </a:xfrm>
          <a:prstGeom prst="rect">
            <a:avLst/>
          </a:prstGeom>
        </p:spPr>
      </p:pic>
      <p:sp>
        <p:nvSpPr>
          <p:cNvPr id="7" name="Footer Placeholder 4">
            <a:extLst>
              <a:ext uri="{FF2B5EF4-FFF2-40B4-BE49-F238E27FC236}">
                <a16:creationId xmlns:a16="http://schemas.microsoft.com/office/drawing/2014/main" id="{D880E320-37A9-AD42-9028-592BEB4A9E88}"/>
              </a:ext>
            </a:extLst>
          </p:cNvPr>
          <p:cNvSpPr>
            <a:spLocks noGrp="1"/>
          </p:cNvSpPr>
          <p:nvPr>
            <p:ph type="ftr" sz="quarter" idx="3"/>
          </p:nvPr>
        </p:nvSpPr>
        <p:spPr>
          <a:xfrm>
            <a:off x="826477" y="6345026"/>
            <a:ext cx="10969283" cy="260997"/>
          </a:xfrm>
          <a:prstGeom prst="rect">
            <a:avLst/>
          </a:prstGeom>
        </p:spPr>
        <p:txBody>
          <a:bodyPr/>
          <a:lstStyle>
            <a:lvl1pPr algn="l">
              <a:defRPr sz="800"/>
            </a:lvl1pPr>
          </a:lstStyle>
          <a:p>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4" name="Picture 2">
            <a:extLst>
              <a:ext uri="{FF2B5EF4-FFF2-40B4-BE49-F238E27FC236}">
                <a16:creationId xmlns:a16="http://schemas.microsoft.com/office/drawing/2014/main" id="{4CE4FF1B-E0A8-62D3-488D-114F2C48855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904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lide 2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2" y="365126"/>
            <a:ext cx="9505106" cy="873524"/>
          </a:xfrm>
          <a:prstGeom prst="rect">
            <a:avLst/>
          </a:prstGeom>
        </p:spPr>
        <p:txBody>
          <a:bodyPr/>
          <a:lstStyle>
            <a:lvl1pPr>
              <a:defRPr>
                <a:solidFill>
                  <a:srgbClr val="0033A0"/>
                </a:solidFill>
              </a:defRPr>
            </a:lvl1pPr>
          </a:lstStyle>
          <a:p>
            <a:r>
              <a:rPr lang="en-US" dirty="0"/>
              <a:t>Click to edit Master title style</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357351" y="6344338"/>
            <a:ext cx="355119" cy="182880"/>
          </a:xfrm>
        </p:spPr>
        <p:txBody>
          <a:bodyPr/>
          <a:lstStyle/>
          <a:p>
            <a:fld id="{34971C27-C87E-45F4-8EEB-007BFB32C23B}" type="slidenum">
              <a:rPr lang="en-US" smtClean="0"/>
              <a:pPr/>
              <a:t>‹#›</a:t>
            </a:fld>
            <a:endParaRPr lang="en-US" dirty="0"/>
          </a:p>
        </p:txBody>
      </p:sp>
      <p:sp>
        <p:nvSpPr>
          <p:cNvPr id="7" name="Content Placeholder 2">
            <a:extLst>
              <a:ext uri="{FF2B5EF4-FFF2-40B4-BE49-F238E27FC236}">
                <a16:creationId xmlns:a16="http://schemas.microsoft.com/office/drawing/2014/main" id="{989E5844-96BA-A64E-BFAD-019954676E4F}"/>
              </a:ext>
            </a:extLst>
          </p:cNvPr>
          <p:cNvSpPr>
            <a:spLocks noGrp="1"/>
          </p:cNvSpPr>
          <p:nvPr>
            <p:ph idx="1"/>
          </p:nvPr>
        </p:nvSpPr>
        <p:spPr>
          <a:xfrm>
            <a:off x="357352"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B7508F5F-4C90-754F-9CA6-879B4A86622F}"/>
              </a:ext>
            </a:extLst>
          </p:cNvPr>
          <p:cNvSpPr>
            <a:spLocks noGrp="1"/>
          </p:cNvSpPr>
          <p:nvPr>
            <p:ph idx="17"/>
          </p:nvPr>
        </p:nvSpPr>
        <p:spPr>
          <a:xfrm>
            <a:off x="6197788"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98DE3CD-6DD3-054A-849E-860FF6833CB6}"/>
              </a:ext>
            </a:extLst>
          </p:cNvPr>
          <p:cNvPicPr>
            <a:picLocks noChangeAspect="1"/>
          </p:cNvPicPr>
          <p:nvPr userDrawn="1"/>
        </p:nvPicPr>
        <p:blipFill>
          <a:blip r:embed="rId3"/>
          <a:stretch>
            <a:fillRect/>
          </a:stretch>
        </p:blipFill>
        <p:spPr>
          <a:xfrm>
            <a:off x="10046878" y="92937"/>
            <a:ext cx="1794602" cy="1067479"/>
          </a:xfrm>
          <a:prstGeom prst="rect">
            <a:avLst/>
          </a:prstGeom>
        </p:spPr>
      </p:pic>
      <p:sp>
        <p:nvSpPr>
          <p:cNvPr id="9" name="Footer Placeholder 4">
            <a:extLst>
              <a:ext uri="{FF2B5EF4-FFF2-40B4-BE49-F238E27FC236}">
                <a16:creationId xmlns:a16="http://schemas.microsoft.com/office/drawing/2014/main" id="{1C6A5337-B5B9-AC4F-B693-3DE54773E403}"/>
              </a:ext>
            </a:extLst>
          </p:cNvPr>
          <p:cNvSpPr>
            <a:spLocks noGrp="1"/>
          </p:cNvSpPr>
          <p:nvPr>
            <p:ph type="ftr" sz="quarter" idx="3"/>
          </p:nvPr>
        </p:nvSpPr>
        <p:spPr>
          <a:xfrm>
            <a:off x="782515" y="6344338"/>
            <a:ext cx="11013245" cy="260997"/>
          </a:xfrm>
          <a:prstGeom prst="rect">
            <a:avLst/>
          </a:prstGeom>
        </p:spPr>
        <p:txBody>
          <a:bodyPr/>
          <a:lstStyle>
            <a:lvl1pPr algn="l">
              <a:defRPr sz="800"/>
            </a:lvl1pPr>
          </a:lstStyle>
          <a:p>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4" name="Picture 2">
            <a:extLst>
              <a:ext uri="{FF2B5EF4-FFF2-40B4-BE49-F238E27FC236}">
                <a16:creationId xmlns:a16="http://schemas.microsoft.com/office/drawing/2014/main" id="{87E010EC-B443-824E-840B-5C01ED76961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57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1" y="365125"/>
            <a:ext cx="11438409" cy="663575"/>
          </a:xfrm>
          <a:prstGeom prst="rect">
            <a:avLst/>
          </a:prstGeom>
        </p:spPr>
        <p:txBody>
          <a:bodyPr/>
          <a:lstStyle>
            <a:lvl1pPr>
              <a:defRPr>
                <a:solidFill>
                  <a:srgbClr val="0033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9437E5-D10A-AB49-BFE1-CAF26DC7EE41}"/>
              </a:ext>
            </a:extLst>
          </p:cNvPr>
          <p:cNvSpPr>
            <a:spLocks noGrp="1"/>
          </p:cNvSpPr>
          <p:nvPr>
            <p:ph idx="1"/>
          </p:nvPr>
        </p:nvSpPr>
        <p:spPr>
          <a:xfrm>
            <a:off x="357351" y="1825626"/>
            <a:ext cx="11438409"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357351" y="6344338"/>
            <a:ext cx="355119" cy="182880"/>
          </a:xfrm>
        </p:spPr>
        <p:txBody>
          <a:bodyPr/>
          <a:lstStyle/>
          <a:p>
            <a:fld id="{34971C27-C87E-45F4-8EEB-007BFB32C23B}" type="slidenum">
              <a:rPr lang="en-US" smtClean="0"/>
              <a:pPr/>
              <a:t>‹#›</a:t>
            </a:fld>
            <a:endParaRPr lang="en-US" dirty="0"/>
          </a:p>
        </p:txBody>
      </p:sp>
      <p:sp>
        <p:nvSpPr>
          <p:cNvPr id="5" name="Footer Placeholder 4">
            <a:extLst>
              <a:ext uri="{FF2B5EF4-FFF2-40B4-BE49-F238E27FC236}">
                <a16:creationId xmlns:a16="http://schemas.microsoft.com/office/drawing/2014/main" id="{02B770ED-E8F5-8547-A0BA-530559891C30}"/>
              </a:ext>
            </a:extLst>
          </p:cNvPr>
          <p:cNvSpPr>
            <a:spLocks noGrp="1"/>
          </p:cNvSpPr>
          <p:nvPr>
            <p:ph type="ftr" sz="quarter" idx="3"/>
          </p:nvPr>
        </p:nvSpPr>
        <p:spPr>
          <a:xfrm>
            <a:off x="712470" y="6344338"/>
            <a:ext cx="11083290" cy="260997"/>
          </a:xfrm>
          <a:prstGeom prst="rect">
            <a:avLst/>
          </a:prstGeom>
        </p:spPr>
        <p:txBody>
          <a:bodyPr/>
          <a:lstStyle>
            <a:lvl1pPr algn="l">
              <a:defRPr sz="800"/>
            </a:lvl1pPr>
          </a:lstStyle>
          <a:p>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6" name="Picture 2">
            <a:extLst>
              <a:ext uri="{FF2B5EF4-FFF2-40B4-BE49-F238E27FC236}">
                <a16:creationId xmlns:a16="http://schemas.microsoft.com/office/drawing/2014/main" id="{5BB67DEA-CA56-DAB6-3051-EAB3898D54B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703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3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1" y="365125"/>
            <a:ext cx="11438409" cy="663575"/>
          </a:xfrm>
          <a:prstGeom prst="rect">
            <a:avLst/>
          </a:prstGeom>
        </p:spPr>
        <p:txBody>
          <a:bodyPr/>
          <a:lstStyle>
            <a:lvl1pPr>
              <a:defRPr>
                <a:solidFill>
                  <a:srgbClr val="0033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9437E5-D10A-AB49-BFE1-CAF26DC7EE41}"/>
              </a:ext>
            </a:extLst>
          </p:cNvPr>
          <p:cNvSpPr>
            <a:spLocks noGrp="1"/>
          </p:cNvSpPr>
          <p:nvPr>
            <p:ph idx="1"/>
          </p:nvPr>
        </p:nvSpPr>
        <p:spPr>
          <a:xfrm>
            <a:off x="357352"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357351" y="6344338"/>
            <a:ext cx="355119" cy="182880"/>
          </a:xfrm>
        </p:spPr>
        <p:txBody>
          <a:bodyPr/>
          <a:lstStyle/>
          <a:p>
            <a:fld id="{34971C27-C87E-45F4-8EEB-007BFB32C23B}" type="slidenum">
              <a:rPr lang="en-US" smtClean="0"/>
              <a:pPr/>
              <a:t>‹#›</a:t>
            </a:fld>
            <a:endParaRPr lang="en-US" dirty="0"/>
          </a:p>
        </p:txBody>
      </p:sp>
      <p:sp>
        <p:nvSpPr>
          <p:cNvPr id="5" name="Content Placeholder 2">
            <a:extLst>
              <a:ext uri="{FF2B5EF4-FFF2-40B4-BE49-F238E27FC236}">
                <a16:creationId xmlns:a16="http://schemas.microsoft.com/office/drawing/2014/main" id="{35F52395-7343-1742-882E-0937A210E5E0}"/>
              </a:ext>
            </a:extLst>
          </p:cNvPr>
          <p:cNvSpPr>
            <a:spLocks noGrp="1"/>
          </p:cNvSpPr>
          <p:nvPr>
            <p:ph idx="17"/>
          </p:nvPr>
        </p:nvSpPr>
        <p:spPr>
          <a:xfrm>
            <a:off x="6197788"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DA859C00-2D08-1C46-930B-C5A8827F9B02}"/>
              </a:ext>
            </a:extLst>
          </p:cNvPr>
          <p:cNvSpPr>
            <a:spLocks noGrp="1"/>
          </p:cNvSpPr>
          <p:nvPr>
            <p:ph type="ftr" sz="quarter" idx="3"/>
          </p:nvPr>
        </p:nvSpPr>
        <p:spPr>
          <a:xfrm>
            <a:off x="712470" y="6344338"/>
            <a:ext cx="11083290" cy="260997"/>
          </a:xfrm>
          <a:prstGeom prst="rect">
            <a:avLst/>
          </a:prstGeom>
        </p:spPr>
        <p:txBody>
          <a:bodyPr/>
          <a:lstStyle>
            <a:lvl1pPr algn="l">
              <a:defRPr sz="800"/>
            </a:lvl1pPr>
          </a:lstStyle>
          <a:p>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7" name="Picture 2">
            <a:extLst>
              <a:ext uri="{FF2B5EF4-FFF2-40B4-BE49-F238E27FC236}">
                <a16:creationId xmlns:a16="http://schemas.microsoft.com/office/drawing/2014/main" id="{668233FA-C937-97F5-C9E9-6F5F446DA5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89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1" i="0" baseline="0">
                <a:solidFill>
                  <a:schemeClr val="tx1"/>
                </a:solidFill>
                <a:latin typeface="Georgia" panose="02040502050405020303" pitchFamily="18" charset="0"/>
              </a:defRPr>
            </a:lvl1pPr>
          </a:lstStyle>
          <a:p>
            <a:r>
              <a:rPr lang="en-US" dirty="0"/>
              <a:t>Presentation Title Georgia Bold 36 pt. single spaced</a:t>
            </a:r>
          </a:p>
        </p:txBody>
      </p:sp>
      <p:sp>
        <p:nvSpPr>
          <p:cNvPr id="8" name="Presenter Title"/>
          <p:cNvSpPr>
            <a:spLocks noGrp="1"/>
          </p:cNvSpPr>
          <p:nvPr>
            <p:ph type="body" sz="quarter" idx="12" hasCustomPrompt="1"/>
          </p:nvPr>
        </p:nvSpPr>
        <p:spPr>
          <a:xfrm>
            <a:off x="6759388" y="5185417"/>
            <a:ext cx="5210656" cy="331932"/>
          </a:xfrm>
          <a:prstGeom prst="rect">
            <a:avLst/>
          </a:prstGeom>
        </p:spPr>
        <p:txBody>
          <a:bodyPr>
            <a:noAutofit/>
          </a:bodyPr>
          <a:lstStyle>
            <a:lvl1pPr marL="0" indent="0">
              <a:spcBef>
                <a:spcPts val="1000"/>
              </a:spcBef>
              <a:buNone/>
              <a:defRPr sz="1800" b="1" i="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9" name="Presenter Name"/>
          <p:cNvSpPr>
            <a:spLocks noGrp="1"/>
          </p:cNvSpPr>
          <p:nvPr>
            <p:ph type="body" sz="quarter" idx="10" hasCustomPrompt="1"/>
          </p:nvPr>
        </p:nvSpPr>
        <p:spPr>
          <a:xfrm>
            <a:off x="6759388" y="4771771"/>
            <a:ext cx="5210656" cy="313459"/>
          </a:xfrm>
          <a:prstGeom prst="rect">
            <a:avLst/>
          </a:prstGeom>
        </p:spPr>
        <p:txBody>
          <a:bodyPr lIns="0" tIns="0" rIns="0" bIns="0">
            <a:noAutofit/>
          </a:bodyPr>
          <a:lstStyle>
            <a:lvl1pPr marL="0" indent="0">
              <a:buNone/>
              <a:defRPr sz="1800" b="1" i="0" baseline="0">
                <a:solidFill>
                  <a:schemeClr val="tx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pic>
        <p:nvPicPr>
          <p:cNvPr id="4" name="Picture 3">
            <a:extLst>
              <a:ext uri="{FF2B5EF4-FFF2-40B4-BE49-F238E27FC236}">
                <a16:creationId xmlns:a16="http://schemas.microsoft.com/office/drawing/2014/main" id="{C79C86BC-02B5-4543-823E-B5FD6E6C65FF}"/>
              </a:ext>
            </a:extLst>
          </p:cNvPr>
          <p:cNvPicPr>
            <a:picLocks noChangeAspect="1"/>
          </p:cNvPicPr>
          <p:nvPr userDrawn="1"/>
        </p:nvPicPr>
        <p:blipFill>
          <a:blip r:embed="rId3"/>
          <a:stretch>
            <a:fillRect/>
          </a:stretch>
        </p:blipFill>
        <p:spPr>
          <a:xfrm>
            <a:off x="9163344" y="138383"/>
            <a:ext cx="2806700" cy="1663700"/>
          </a:xfrm>
          <a:prstGeom prst="rect">
            <a:avLst/>
          </a:prstGeom>
        </p:spPr>
      </p:pic>
      <p:pic>
        <p:nvPicPr>
          <p:cNvPr id="2" name="Obrázek 6">
            <a:extLst>
              <a:ext uri="{FF2B5EF4-FFF2-40B4-BE49-F238E27FC236}">
                <a16:creationId xmlns:a16="http://schemas.microsoft.com/office/drawing/2014/main" id="{5CB26DBE-4703-27B7-E7F4-C47C4F4170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7351" y="602141"/>
            <a:ext cx="2806700" cy="736183"/>
          </a:xfrm>
          <a:prstGeom prst="rect">
            <a:avLst/>
          </a:prstGeom>
        </p:spPr>
      </p:pic>
      <p:sp>
        <p:nvSpPr>
          <p:cNvPr id="3" name="Presenter Name">
            <a:extLst>
              <a:ext uri="{FF2B5EF4-FFF2-40B4-BE49-F238E27FC236}">
                <a16:creationId xmlns:a16="http://schemas.microsoft.com/office/drawing/2014/main" id="{3DD33F71-F8A2-A401-0E5D-174381D4D376}"/>
              </a:ext>
            </a:extLst>
          </p:cNvPr>
          <p:cNvSpPr>
            <a:spLocks noGrp="1"/>
          </p:cNvSpPr>
          <p:nvPr>
            <p:ph type="body" sz="quarter" idx="13" hasCustomPrompt="1"/>
          </p:nvPr>
        </p:nvSpPr>
        <p:spPr>
          <a:xfrm>
            <a:off x="357351" y="4774318"/>
            <a:ext cx="5210656" cy="313459"/>
          </a:xfrm>
          <a:prstGeom prst="rect">
            <a:avLst/>
          </a:prstGeom>
        </p:spPr>
        <p:txBody>
          <a:bodyPr lIns="0" tIns="0" rIns="0" bIns="0">
            <a:noAutofit/>
          </a:bodyPr>
          <a:lstStyle>
            <a:lvl1pPr marL="0" indent="0">
              <a:buNone/>
              <a:defRPr sz="1800" b="1" i="0" baseline="0">
                <a:solidFill>
                  <a:schemeClr val="tx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
        <p:nvSpPr>
          <p:cNvPr id="5" name="Presenter Title">
            <a:extLst>
              <a:ext uri="{FF2B5EF4-FFF2-40B4-BE49-F238E27FC236}">
                <a16:creationId xmlns:a16="http://schemas.microsoft.com/office/drawing/2014/main" id="{5ECDE88E-78BD-89C9-F1D0-142EC346205D}"/>
              </a:ext>
            </a:extLst>
          </p:cNvPr>
          <p:cNvSpPr>
            <a:spLocks noGrp="1"/>
          </p:cNvSpPr>
          <p:nvPr>
            <p:ph type="body" sz="quarter" idx="14" hasCustomPrompt="1"/>
          </p:nvPr>
        </p:nvSpPr>
        <p:spPr>
          <a:xfrm>
            <a:off x="357351" y="5185417"/>
            <a:ext cx="5210656" cy="331932"/>
          </a:xfrm>
          <a:prstGeom prst="rect">
            <a:avLst/>
          </a:prstGeom>
        </p:spPr>
        <p:txBody>
          <a:bodyPr>
            <a:noAutofit/>
          </a:bodyPr>
          <a:lstStyle>
            <a:lvl1pPr marL="0" indent="0">
              <a:spcBef>
                <a:spcPts val="1000"/>
              </a:spcBef>
              <a:buNone/>
              <a:defRPr sz="1800" b="1" i="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Tree>
    <p:extLst>
      <p:ext uri="{BB962C8B-B14F-4D97-AF65-F5344CB8AC3E}">
        <p14:creationId xmlns:p14="http://schemas.microsoft.com/office/powerpoint/2010/main" val="27200670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1" y="365125"/>
            <a:ext cx="11438409" cy="663575"/>
          </a:xfrm>
          <a:prstGeom prst="rect">
            <a:avLst/>
          </a:prstGeom>
        </p:spPr>
        <p:txBody>
          <a:bodyPr/>
          <a:lstStyle>
            <a:lvl1pPr>
              <a:defRPr>
                <a:solidFill>
                  <a:srgbClr val="0033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9437E5-D10A-AB49-BFE1-CAF26DC7EE41}"/>
              </a:ext>
            </a:extLst>
          </p:cNvPr>
          <p:cNvSpPr>
            <a:spLocks noGrp="1"/>
          </p:cNvSpPr>
          <p:nvPr>
            <p:ph idx="1"/>
          </p:nvPr>
        </p:nvSpPr>
        <p:spPr>
          <a:xfrm>
            <a:off x="376795" y="1825626"/>
            <a:ext cx="11438409"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357351" y="6344338"/>
            <a:ext cx="355119" cy="182880"/>
          </a:xfrm>
        </p:spPr>
        <p:txBody>
          <a:bodyPr/>
          <a:lstStyle/>
          <a:p>
            <a:fld id="{34971C27-C87E-45F4-8EEB-007BFB32C23B}" type="slidenum">
              <a:rPr lang="en-US" smtClean="0"/>
              <a:pPr/>
              <a:t>‹#›</a:t>
            </a:fld>
            <a:endParaRPr lang="en-US" dirty="0"/>
          </a:p>
        </p:txBody>
      </p:sp>
      <p:sp>
        <p:nvSpPr>
          <p:cNvPr id="5" name="Footer Placeholder 4">
            <a:extLst>
              <a:ext uri="{FF2B5EF4-FFF2-40B4-BE49-F238E27FC236}">
                <a16:creationId xmlns:a16="http://schemas.microsoft.com/office/drawing/2014/main" id="{B3123729-22A0-D841-BFC8-9B256F8541C4}"/>
              </a:ext>
            </a:extLst>
          </p:cNvPr>
          <p:cNvSpPr>
            <a:spLocks noGrp="1"/>
          </p:cNvSpPr>
          <p:nvPr>
            <p:ph type="ftr" sz="quarter" idx="3"/>
          </p:nvPr>
        </p:nvSpPr>
        <p:spPr>
          <a:xfrm>
            <a:off x="712470" y="6345026"/>
            <a:ext cx="11083290" cy="260997"/>
          </a:xfrm>
          <a:prstGeom prst="rect">
            <a:avLst/>
          </a:prstGeom>
        </p:spPr>
        <p:txBody>
          <a:bodyPr/>
          <a:lstStyle>
            <a:lvl1pPr algn="l">
              <a:defRPr sz="800"/>
            </a:lvl1pPr>
          </a:lstStyle>
          <a:p>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6" name="Picture 2">
            <a:extLst>
              <a:ext uri="{FF2B5EF4-FFF2-40B4-BE49-F238E27FC236}">
                <a16:creationId xmlns:a16="http://schemas.microsoft.com/office/drawing/2014/main" id="{5DD5DACC-FFD6-2B0A-186B-4A03932B71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62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4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E5F7-5815-AC44-BECC-50720A897388}"/>
              </a:ext>
            </a:extLst>
          </p:cNvPr>
          <p:cNvSpPr>
            <a:spLocks noGrp="1"/>
          </p:cNvSpPr>
          <p:nvPr>
            <p:ph type="title"/>
          </p:nvPr>
        </p:nvSpPr>
        <p:spPr>
          <a:xfrm>
            <a:off x="357351" y="365125"/>
            <a:ext cx="11438409" cy="663575"/>
          </a:xfrm>
          <a:prstGeom prst="rect">
            <a:avLst/>
          </a:prstGeom>
        </p:spPr>
        <p:txBody>
          <a:bodyPr/>
          <a:lstStyle>
            <a:lvl1pPr>
              <a:defRPr>
                <a:solidFill>
                  <a:srgbClr val="0033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F9437E5-D10A-AB49-BFE1-CAF26DC7EE41}"/>
              </a:ext>
            </a:extLst>
          </p:cNvPr>
          <p:cNvSpPr>
            <a:spLocks noGrp="1"/>
          </p:cNvSpPr>
          <p:nvPr>
            <p:ph idx="1"/>
          </p:nvPr>
        </p:nvSpPr>
        <p:spPr>
          <a:xfrm>
            <a:off x="357352"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a:extLst>
              <a:ext uri="{FF2B5EF4-FFF2-40B4-BE49-F238E27FC236}">
                <a16:creationId xmlns:a16="http://schemas.microsoft.com/office/drawing/2014/main" id="{982D74BE-5967-D047-BCD5-98A7C18CE066}"/>
              </a:ext>
            </a:extLst>
          </p:cNvPr>
          <p:cNvSpPr>
            <a:spLocks noGrp="1"/>
          </p:cNvSpPr>
          <p:nvPr>
            <p:ph type="sldNum" sz="quarter" idx="16"/>
          </p:nvPr>
        </p:nvSpPr>
        <p:spPr>
          <a:xfrm>
            <a:off x="357351" y="6344338"/>
            <a:ext cx="355119" cy="182880"/>
          </a:xfrm>
        </p:spPr>
        <p:txBody>
          <a:bodyPr/>
          <a:lstStyle/>
          <a:p>
            <a:fld id="{34971C27-C87E-45F4-8EEB-007BFB32C23B}" type="slidenum">
              <a:rPr lang="en-US" smtClean="0"/>
              <a:pPr/>
              <a:t>‹#›</a:t>
            </a:fld>
            <a:endParaRPr lang="en-US" dirty="0"/>
          </a:p>
        </p:txBody>
      </p:sp>
      <p:sp>
        <p:nvSpPr>
          <p:cNvPr id="5" name="Content Placeholder 2">
            <a:extLst>
              <a:ext uri="{FF2B5EF4-FFF2-40B4-BE49-F238E27FC236}">
                <a16:creationId xmlns:a16="http://schemas.microsoft.com/office/drawing/2014/main" id="{35F52395-7343-1742-882E-0937A210E5E0}"/>
              </a:ext>
            </a:extLst>
          </p:cNvPr>
          <p:cNvSpPr>
            <a:spLocks noGrp="1"/>
          </p:cNvSpPr>
          <p:nvPr>
            <p:ph idx="17"/>
          </p:nvPr>
        </p:nvSpPr>
        <p:spPr>
          <a:xfrm>
            <a:off x="6197788" y="1825626"/>
            <a:ext cx="5597972" cy="38959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BF7302A8-FD73-504A-B082-AFD8647CF44C}"/>
              </a:ext>
            </a:extLst>
          </p:cNvPr>
          <p:cNvSpPr>
            <a:spLocks noGrp="1"/>
          </p:cNvSpPr>
          <p:nvPr>
            <p:ph type="ftr" sz="quarter" idx="3"/>
          </p:nvPr>
        </p:nvSpPr>
        <p:spPr>
          <a:xfrm>
            <a:off x="791308" y="6344338"/>
            <a:ext cx="11004452" cy="260997"/>
          </a:xfrm>
          <a:prstGeom prst="rect">
            <a:avLst/>
          </a:prstGeom>
        </p:spPr>
        <p:txBody>
          <a:bodyPr/>
          <a:lstStyle>
            <a:lvl1pPr algn="l">
              <a:defRPr sz="800"/>
            </a:lvl1pPr>
          </a:lstStyle>
          <a:p>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pic>
        <p:nvPicPr>
          <p:cNvPr id="7" name="Picture 2">
            <a:extLst>
              <a:ext uri="{FF2B5EF4-FFF2-40B4-BE49-F238E27FC236}">
                <a16:creationId xmlns:a16="http://schemas.microsoft.com/office/drawing/2014/main" id="{81F248EF-A05B-826B-08E4-1DEE1C6721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766" y="216670"/>
            <a:ext cx="1966324" cy="96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606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3DE58A-0DC1-DD42-BE63-A77CBE735688}"/>
              </a:ext>
            </a:extLst>
          </p:cNvPr>
          <p:cNvPicPr>
            <a:picLocks noChangeAspect="1"/>
          </p:cNvPicPr>
          <p:nvPr userDrawn="1"/>
        </p:nvPicPr>
        <p:blipFill>
          <a:blip r:embed="rId3"/>
          <a:stretch>
            <a:fillRect/>
          </a:stretch>
        </p:blipFill>
        <p:spPr>
          <a:xfrm>
            <a:off x="10046878" y="92937"/>
            <a:ext cx="1794602" cy="1067479"/>
          </a:xfrm>
          <a:prstGeom prst="rect">
            <a:avLst/>
          </a:prstGeom>
        </p:spPr>
      </p:pic>
      <p:sp>
        <p:nvSpPr>
          <p:cNvPr id="2" name="TextBox 1">
            <a:extLst>
              <a:ext uri="{FF2B5EF4-FFF2-40B4-BE49-F238E27FC236}">
                <a16:creationId xmlns:a16="http://schemas.microsoft.com/office/drawing/2014/main" id="{DC670D19-B4EC-C349-9566-D02C8F4A8E8D}"/>
              </a:ext>
            </a:extLst>
          </p:cNvPr>
          <p:cNvSpPr txBox="1"/>
          <p:nvPr userDrawn="1"/>
        </p:nvSpPr>
        <p:spPr>
          <a:xfrm>
            <a:off x="457199" y="6217920"/>
            <a:ext cx="2895152" cy="276999"/>
          </a:xfrm>
          <a:prstGeom prst="rect">
            <a:avLst/>
          </a:prstGeom>
          <a:noFill/>
        </p:spPr>
        <p:txBody>
          <a:bodyPr wrap="none" rtlCol="0">
            <a:spAutoFit/>
          </a:bodyPr>
          <a:lstStyle/>
          <a:p>
            <a:r>
              <a:rPr lang="en-US" sz="1200" b="0" i="1" u="none" strike="noStrike" kern="1200" dirty="0">
                <a:solidFill>
                  <a:srgbClr val="44546A"/>
                </a:solidFill>
                <a:effectLst/>
                <a:latin typeface="Arial" panose="020B0604020202020204" pitchFamily="34" charset="0"/>
                <a:ea typeface="+mn-ea"/>
                <a:cs typeface="Arial" panose="020B0604020202020204" pitchFamily="34" charset="0"/>
              </a:rPr>
              <a:t>Copyright 2024 Sargent &amp; Lundy, L.L.C.</a:t>
            </a:r>
            <a:endParaRPr lang="en-US" sz="1200"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98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7285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9C86BC-02B5-4543-823E-B5FD6E6C65FF}"/>
              </a:ext>
            </a:extLst>
          </p:cNvPr>
          <p:cNvPicPr>
            <a:picLocks noChangeAspect="1"/>
          </p:cNvPicPr>
          <p:nvPr userDrawn="1"/>
        </p:nvPicPr>
        <p:blipFill>
          <a:blip r:embed="rId3"/>
          <a:stretch>
            <a:fillRect/>
          </a:stretch>
        </p:blipFill>
        <p:spPr>
          <a:xfrm>
            <a:off x="10082404" y="138383"/>
            <a:ext cx="1887639" cy="1118917"/>
          </a:xfrm>
          <a:prstGeom prst="rect">
            <a:avLst/>
          </a:prstGeom>
        </p:spPr>
      </p:pic>
      <p:pic>
        <p:nvPicPr>
          <p:cNvPr id="2" name="Obrázek 6">
            <a:extLst>
              <a:ext uri="{FF2B5EF4-FFF2-40B4-BE49-F238E27FC236}">
                <a16:creationId xmlns:a16="http://schemas.microsoft.com/office/drawing/2014/main" id="{5CB26DBE-4703-27B7-E7F4-C47C4F4170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7351" y="337962"/>
            <a:ext cx="2014374" cy="528360"/>
          </a:xfrm>
          <a:prstGeom prst="rect">
            <a:avLst/>
          </a:prstGeom>
        </p:spPr>
      </p:pic>
    </p:spTree>
    <p:extLst>
      <p:ext uri="{BB962C8B-B14F-4D97-AF65-F5344CB8AC3E}">
        <p14:creationId xmlns:p14="http://schemas.microsoft.com/office/powerpoint/2010/main" val="147184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1. cooling towers background">
    <p:bg>
      <p:bgRef idx="1001">
        <a:schemeClr val="bg1"/>
      </p:bgRef>
    </p:bg>
    <p:spTree>
      <p:nvGrpSpPr>
        <p:cNvPr id="1" name=""/>
        <p:cNvGrpSpPr/>
        <p:nvPr/>
      </p:nvGrpSpPr>
      <p:grpSpPr>
        <a:xfrm>
          <a:off x="0" y="0"/>
          <a:ext cx="0" cy="0"/>
          <a:chOff x="0" y="0"/>
          <a:chExt cx="0" cy="0"/>
        </a:xfrm>
      </p:grpSpPr>
      <p:grpSp>
        <p:nvGrpSpPr>
          <p:cNvPr id="29" name="Skupina 1">
            <a:extLst>
              <a:ext uri="{FF2B5EF4-FFF2-40B4-BE49-F238E27FC236}">
                <a16:creationId xmlns:a16="http://schemas.microsoft.com/office/drawing/2014/main" id="{BE3FD02F-112E-476D-B190-D57A023D6465}"/>
              </a:ext>
            </a:extLst>
          </p:cNvPr>
          <p:cNvGrpSpPr/>
          <p:nvPr userDrawn="1"/>
        </p:nvGrpSpPr>
        <p:grpSpPr>
          <a:xfrm>
            <a:off x="0" y="1542119"/>
            <a:ext cx="12191999" cy="5315881"/>
            <a:chOff x="-1850670" y="1542119"/>
            <a:chExt cx="12191999" cy="5315881"/>
          </a:xfrm>
        </p:grpSpPr>
        <p:pic>
          <p:nvPicPr>
            <p:cNvPr id="30" name="Obrázok 23">
              <a:extLst>
                <a:ext uri="{FF2B5EF4-FFF2-40B4-BE49-F238E27FC236}">
                  <a16:creationId xmlns:a16="http://schemas.microsoft.com/office/drawing/2014/main" id="{5073BC84-5559-4E22-A2A1-183BEDDE707A}"/>
                </a:ext>
              </a:extLst>
            </p:cNvPr>
            <p:cNvPicPr>
              <a:picLocks noChangeAspect="1"/>
            </p:cNvPicPr>
            <p:nvPr/>
          </p:nvPicPr>
          <p:blipFill rotWithShape="1">
            <a:blip r:embed="rId2" cstate="screen">
              <a:grayscl/>
              <a:extLst>
                <a:ext uri="{28A0092B-C50C-407E-A947-70E740481C1C}">
                  <a14:useLocalDpi xmlns:a14="http://schemas.microsoft.com/office/drawing/2010/main" val="0"/>
                </a:ext>
              </a:extLst>
            </a:blip>
            <a:srcRect/>
            <a:stretch/>
          </p:blipFill>
          <p:spPr>
            <a:xfrm>
              <a:off x="2730138" y="1542119"/>
              <a:ext cx="7611191" cy="5315881"/>
            </a:xfrm>
            <a:prstGeom prst="rect">
              <a:avLst/>
            </a:prstGeom>
            <a:noFill/>
          </p:spPr>
        </p:pic>
        <p:pic>
          <p:nvPicPr>
            <p:cNvPr id="31" name="Obrázok 25">
              <a:extLst>
                <a:ext uri="{FF2B5EF4-FFF2-40B4-BE49-F238E27FC236}">
                  <a16:creationId xmlns:a16="http://schemas.microsoft.com/office/drawing/2014/main" id="{32C6F2DC-79B2-4C9C-8CAA-89D0EF14B745}"/>
                </a:ext>
              </a:extLst>
            </p:cNvPr>
            <p:cNvPicPr>
              <a:picLocks noChangeAspect="1"/>
            </p:cNvPicPr>
            <p:nvPr/>
          </p:nvPicPr>
          <p:blipFill rotWithShape="1">
            <a:blip r:embed="rId3" cstate="screen">
              <a:grayscl/>
              <a:extLst>
                <a:ext uri="{28A0092B-C50C-407E-A947-70E740481C1C}">
                  <a14:useLocalDpi xmlns:a14="http://schemas.microsoft.com/office/drawing/2010/main" val="0"/>
                </a:ext>
              </a:extLst>
            </a:blip>
            <a:srcRect/>
            <a:stretch/>
          </p:blipFill>
          <p:spPr>
            <a:xfrm flipH="1">
              <a:off x="-1850670" y="1542119"/>
              <a:ext cx="4580807" cy="5315881"/>
            </a:xfrm>
            <a:prstGeom prst="rect">
              <a:avLst/>
            </a:prstGeom>
          </p:spPr>
        </p:pic>
      </p:grpSp>
      <p:sp>
        <p:nvSpPr>
          <p:cNvPr id="32" name="Pravouholník 24">
            <a:extLst>
              <a:ext uri="{FF2B5EF4-FFF2-40B4-BE49-F238E27FC236}">
                <a16:creationId xmlns:a16="http://schemas.microsoft.com/office/drawing/2014/main" id="{65F40353-CA9F-478C-A43E-1FFCA9A5464A}"/>
              </a:ext>
            </a:extLst>
          </p:cNvPr>
          <p:cNvSpPr/>
          <p:nvPr userDrawn="1"/>
        </p:nvSpPr>
        <p:spPr>
          <a:xfrm>
            <a:off x="0" y="0"/>
            <a:ext cx="12191999" cy="6858000"/>
          </a:xfrm>
          <a:prstGeom prst="rect">
            <a:avLst/>
          </a:prstGeom>
          <a:solidFill>
            <a:srgbClr val="0033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4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4" name="Obrázek 6">
            <a:extLst>
              <a:ext uri="{FF2B5EF4-FFF2-40B4-BE49-F238E27FC236}">
                <a16:creationId xmlns:a16="http://schemas.microsoft.com/office/drawing/2014/main" id="{6B686260-4C57-4346-A076-47441534720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67663" y="304064"/>
            <a:ext cx="2106934" cy="552638"/>
          </a:xfrm>
          <a:prstGeom prst="rect">
            <a:avLst/>
          </a:prstGeom>
        </p:spPr>
      </p:pic>
      <p:sp>
        <p:nvSpPr>
          <p:cNvPr id="36" name="Zástupný objekt pre text 9">
            <a:extLst>
              <a:ext uri="{FF2B5EF4-FFF2-40B4-BE49-F238E27FC236}">
                <a16:creationId xmlns:a16="http://schemas.microsoft.com/office/drawing/2014/main" id="{828B17DE-B221-4ACA-9A8D-E88237212115}"/>
              </a:ext>
            </a:extLst>
          </p:cNvPr>
          <p:cNvSpPr>
            <a:spLocks noGrp="1"/>
          </p:cNvSpPr>
          <p:nvPr>
            <p:ph type="body" sz="quarter" idx="11" hasCustomPrompt="1"/>
          </p:nvPr>
        </p:nvSpPr>
        <p:spPr>
          <a:xfrm>
            <a:off x="2733675" y="294275"/>
            <a:ext cx="7115175" cy="694588"/>
          </a:xfrm>
          <a:prstGeom prst="rect">
            <a:avLst/>
          </a:prstGeom>
        </p:spPr>
        <p:txBody>
          <a:bodyPr/>
          <a:lstStyle>
            <a:lvl1pPr marL="0" indent="0">
              <a:buNone/>
              <a:defRPr sz="36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title style</a:t>
            </a:r>
            <a:endParaRPr lang="sk-SK" noProof="0" dirty="0"/>
          </a:p>
        </p:txBody>
      </p:sp>
      <p:sp>
        <p:nvSpPr>
          <p:cNvPr id="2" name="Content Placeholder 2">
            <a:extLst>
              <a:ext uri="{FF2B5EF4-FFF2-40B4-BE49-F238E27FC236}">
                <a16:creationId xmlns:a16="http://schemas.microsoft.com/office/drawing/2014/main" id="{FA6812F4-2517-CB08-176D-4A4D6E1B2D66}"/>
              </a:ext>
            </a:extLst>
          </p:cNvPr>
          <p:cNvSpPr>
            <a:spLocks noGrp="1"/>
          </p:cNvSpPr>
          <p:nvPr>
            <p:ph idx="1"/>
          </p:nvPr>
        </p:nvSpPr>
        <p:spPr>
          <a:xfrm>
            <a:off x="526730" y="1409958"/>
            <a:ext cx="11138537" cy="448145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16FACBF-EBDB-349A-A71B-3FACFDF4E6AC}"/>
              </a:ext>
            </a:extLst>
          </p:cNvPr>
          <p:cNvPicPr>
            <a:picLocks noChangeAspect="1"/>
          </p:cNvPicPr>
          <p:nvPr userDrawn="1"/>
        </p:nvPicPr>
        <p:blipFill>
          <a:blip r:embed="rId5"/>
          <a:stretch>
            <a:fillRect/>
          </a:stretch>
        </p:blipFill>
        <p:spPr>
          <a:xfrm>
            <a:off x="10044088" y="78350"/>
            <a:ext cx="1808824" cy="1072198"/>
          </a:xfrm>
          <a:prstGeom prst="rect">
            <a:avLst/>
          </a:prstGeom>
        </p:spPr>
      </p:pic>
    </p:spTree>
    <p:extLst>
      <p:ext uri="{BB962C8B-B14F-4D97-AF65-F5344CB8AC3E}">
        <p14:creationId xmlns:p14="http://schemas.microsoft.com/office/powerpoint/2010/main" val="213470783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Obrázok v pozadí / Background image">
    <p:bg>
      <p:bgPr>
        <a:solidFill>
          <a:srgbClr val="263B97"/>
        </a:solidFill>
        <a:effectLst/>
      </p:bgPr>
    </p:bg>
    <p:spTree>
      <p:nvGrpSpPr>
        <p:cNvPr id="1" name=""/>
        <p:cNvGrpSpPr/>
        <p:nvPr/>
      </p:nvGrpSpPr>
      <p:grpSpPr>
        <a:xfrm>
          <a:off x="0" y="0"/>
          <a:ext cx="0" cy="0"/>
          <a:chOff x="0" y="0"/>
          <a:chExt cx="0" cy="0"/>
        </a:xfrm>
      </p:grpSpPr>
      <p:sp>
        <p:nvSpPr>
          <p:cNvPr id="2" name="Pravouholník 24">
            <a:extLst>
              <a:ext uri="{FF2B5EF4-FFF2-40B4-BE49-F238E27FC236}">
                <a16:creationId xmlns:a16="http://schemas.microsoft.com/office/drawing/2014/main" id="{FBA52BBD-F2BF-F171-9F69-5A21DC868AE6}"/>
              </a:ext>
            </a:extLst>
          </p:cNvPr>
          <p:cNvSpPr/>
          <p:nvPr userDrawn="1"/>
        </p:nvSpPr>
        <p:spPr>
          <a:xfrm>
            <a:off x="0" y="0"/>
            <a:ext cx="12191999" cy="6858000"/>
          </a:xfrm>
          <a:prstGeom prst="rect">
            <a:avLst/>
          </a:prstGeom>
          <a:solidFill>
            <a:srgbClr val="0033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4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658D64-231E-DF40-9017-60AFEC72539A}"/>
              </a:ext>
            </a:extLst>
          </p:cNvPr>
          <p:cNvSpPr>
            <a:spLocks noGrp="1"/>
          </p:cNvSpPr>
          <p:nvPr>
            <p:ph idx="1"/>
          </p:nvPr>
        </p:nvSpPr>
        <p:spPr>
          <a:xfrm>
            <a:off x="712694" y="1913206"/>
            <a:ext cx="9314176" cy="4298408"/>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cs-CZ"/>
              <a:t>Upravte styly předlohy textu.</a:t>
            </a:r>
          </a:p>
        </p:txBody>
      </p:sp>
      <p:sp>
        <p:nvSpPr>
          <p:cNvPr id="14" name="Content Placeholder 2">
            <a:extLst>
              <a:ext uri="{FF2B5EF4-FFF2-40B4-BE49-F238E27FC236}">
                <a16:creationId xmlns:a16="http://schemas.microsoft.com/office/drawing/2014/main" id="{0172247B-8BE9-E44D-93DE-43C487848543}"/>
              </a:ext>
            </a:extLst>
          </p:cNvPr>
          <p:cNvSpPr>
            <a:spLocks noGrp="1"/>
          </p:cNvSpPr>
          <p:nvPr>
            <p:ph idx="12" hasCustomPrompt="1"/>
          </p:nvPr>
        </p:nvSpPr>
        <p:spPr>
          <a:xfrm>
            <a:off x="712693" y="712694"/>
            <a:ext cx="9314176" cy="988838"/>
          </a:xfrm>
          <a:prstGeom prst="rect">
            <a:avLst/>
          </a:prstGeom>
        </p:spPr>
        <p:txBody>
          <a:bodyPr/>
          <a:lstStyle>
            <a:lvl1pPr marL="0" indent="0">
              <a:buNone/>
              <a:defRPr sz="4400" b="1" i="0" spc="0">
                <a:solidFill>
                  <a:schemeClr val="bg1"/>
                </a:solidFill>
                <a:latin typeface="Arial" panose="020B0604020202020204" pitchFamily="34" charset="0"/>
                <a:cs typeface="Arial" panose="020B0604020202020204" pitchFamily="34" charset="0"/>
              </a:defRPr>
            </a:lvl1pPr>
          </a:lstStyle>
          <a:p>
            <a:pPr lvl="0"/>
            <a:r>
              <a:rPr lang="cs-CZ" dirty="0"/>
              <a:t>Sem zadejte nadpis</a:t>
            </a:r>
            <a:endParaRPr lang="en-US" dirty="0"/>
          </a:p>
        </p:txBody>
      </p:sp>
      <p:sp>
        <p:nvSpPr>
          <p:cNvPr id="17" name="Slide Number Placeholder 5">
            <a:extLst>
              <a:ext uri="{FF2B5EF4-FFF2-40B4-BE49-F238E27FC236}">
                <a16:creationId xmlns:a16="http://schemas.microsoft.com/office/drawing/2014/main" id="{4F2A247B-AC77-8D46-A6EC-A28D996661F4}"/>
              </a:ext>
            </a:extLst>
          </p:cNvPr>
          <p:cNvSpPr>
            <a:spLocks noGrp="1"/>
          </p:cNvSpPr>
          <p:nvPr>
            <p:ph type="sldNum" sz="quarter" idx="4"/>
          </p:nvPr>
        </p:nvSpPr>
        <p:spPr>
          <a:xfrm>
            <a:off x="11713897" y="6414526"/>
            <a:ext cx="478104" cy="365125"/>
          </a:xfrm>
          <a:prstGeom prst="rect">
            <a:avLst/>
          </a:prstGeom>
        </p:spPr>
        <p:txBody>
          <a:bodyPr/>
          <a:lstStyle>
            <a:lvl1pPr>
              <a:defRPr sz="1000" b="0">
                <a:solidFill>
                  <a:srgbClr val="CCCBCD"/>
                </a:solidFill>
                <a:latin typeface="Arial" panose="020B0604020202020204" pitchFamily="34" charset="0"/>
                <a:cs typeface="Arial" panose="020B0604020202020204" pitchFamily="34" charset="0"/>
              </a:defRPr>
            </a:lvl1pPr>
          </a:lstStyle>
          <a:p>
            <a:fld id="{802DE814-3A16-EE4B-984A-2177CBFC1F13}" type="slidenum">
              <a:rPr lang="sv-SE" smtClean="0"/>
              <a:pPr/>
              <a:t>‹#›</a:t>
            </a:fld>
            <a:endParaRPr lang="sv-SE" dirty="0"/>
          </a:p>
        </p:txBody>
      </p:sp>
      <p:pic>
        <p:nvPicPr>
          <p:cNvPr id="4" name="Obrázek 6">
            <a:extLst>
              <a:ext uri="{FF2B5EF4-FFF2-40B4-BE49-F238E27FC236}">
                <a16:creationId xmlns:a16="http://schemas.microsoft.com/office/drawing/2014/main" id="{75D73D9B-B3DE-C6B7-B674-303F651B41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528" y="395138"/>
            <a:ext cx="1744407" cy="457549"/>
          </a:xfrm>
          <a:prstGeom prst="rect">
            <a:avLst/>
          </a:prstGeom>
        </p:spPr>
      </p:pic>
      <p:pic>
        <p:nvPicPr>
          <p:cNvPr id="5" name="Picture 4">
            <a:extLst>
              <a:ext uri="{FF2B5EF4-FFF2-40B4-BE49-F238E27FC236}">
                <a16:creationId xmlns:a16="http://schemas.microsoft.com/office/drawing/2014/main" id="{922616F9-E595-A568-37F7-08EC2B1A511E}"/>
              </a:ext>
            </a:extLst>
          </p:cNvPr>
          <p:cNvPicPr>
            <a:picLocks noChangeAspect="1"/>
          </p:cNvPicPr>
          <p:nvPr userDrawn="1"/>
        </p:nvPicPr>
        <p:blipFill>
          <a:blip r:embed="rId3"/>
          <a:stretch>
            <a:fillRect/>
          </a:stretch>
        </p:blipFill>
        <p:spPr>
          <a:xfrm>
            <a:off x="10243187" y="193635"/>
            <a:ext cx="1709762" cy="1013478"/>
          </a:xfrm>
          <a:prstGeom prst="rect">
            <a:avLst/>
          </a:prstGeom>
        </p:spPr>
      </p:pic>
    </p:spTree>
    <p:extLst>
      <p:ext uri="{BB962C8B-B14F-4D97-AF65-F5344CB8AC3E}">
        <p14:creationId xmlns:p14="http://schemas.microsoft.com/office/powerpoint/2010/main" val="260605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 Nadpis /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ravouholník 24">
            <a:extLst>
              <a:ext uri="{FF2B5EF4-FFF2-40B4-BE49-F238E27FC236}">
                <a16:creationId xmlns:a16="http://schemas.microsoft.com/office/drawing/2014/main" id="{A35F842E-A63D-1F03-03FB-1F1CD1C035D5}"/>
              </a:ext>
            </a:extLst>
          </p:cNvPr>
          <p:cNvSpPr/>
          <p:nvPr userDrawn="1"/>
        </p:nvSpPr>
        <p:spPr>
          <a:xfrm>
            <a:off x="0" y="0"/>
            <a:ext cx="12191999" cy="6858000"/>
          </a:xfrm>
          <a:prstGeom prst="rect">
            <a:avLst/>
          </a:prstGeom>
          <a:solidFill>
            <a:srgbClr val="0033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4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Slide Number Placeholder 5">
            <a:extLst>
              <a:ext uri="{FF2B5EF4-FFF2-40B4-BE49-F238E27FC236}">
                <a16:creationId xmlns:a16="http://schemas.microsoft.com/office/drawing/2014/main" id="{8005D8AA-1112-2547-8811-DCA9D48CF9E6}"/>
              </a:ext>
            </a:extLst>
          </p:cNvPr>
          <p:cNvSpPr>
            <a:spLocks noGrp="1"/>
          </p:cNvSpPr>
          <p:nvPr>
            <p:ph type="sldNum" sz="quarter" idx="4"/>
          </p:nvPr>
        </p:nvSpPr>
        <p:spPr>
          <a:xfrm>
            <a:off x="11713897" y="6414526"/>
            <a:ext cx="478104" cy="365125"/>
          </a:xfrm>
          <a:prstGeom prst="rect">
            <a:avLst/>
          </a:prstGeom>
        </p:spPr>
        <p:txBody>
          <a:bodyPr/>
          <a:lstStyle>
            <a:lvl1pPr>
              <a:defRPr sz="1000" b="0">
                <a:solidFill>
                  <a:srgbClr val="CCCBCD"/>
                </a:solidFill>
                <a:latin typeface="Arial" panose="020B0604020202020204" pitchFamily="34" charset="0"/>
                <a:cs typeface="Arial" panose="020B0604020202020204" pitchFamily="34" charset="0"/>
              </a:defRPr>
            </a:lvl1pPr>
          </a:lstStyle>
          <a:p>
            <a:fld id="{802DE814-3A16-EE4B-984A-2177CBFC1F13}" type="slidenum">
              <a:rPr lang="sk-SK" noProof="0" smtClean="0"/>
              <a:pPr/>
              <a:t>‹#›</a:t>
            </a:fld>
            <a:endParaRPr lang="sk-SK" noProof="0"/>
          </a:p>
        </p:txBody>
      </p:sp>
      <p:sp>
        <p:nvSpPr>
          <p:cNvPr id="6" name="Content Placeholder 2">
            <a:extLst>
              <a:ext uri="{FF2B5EF4-FFF2-40B4-BE49-F238E27FC236}">
                <a16:creationId xmlns:a16="http://schemas.microsoft.com/office/drawing/2014/main" id="{6254BD51-83A9-491E-A419-D21DB30694ED}"/>
              </a:ext>
            </a:extLst>
          </p:cNvPr>
          <p:cNvSpPr>
            <a:spLocks noGrp="1"/>
          </p:cNvSpPr>
          <p:nvPr>
            <p:ph idx="12" hasCustomPrompt="1"/>
          </p:nvPr>
        </p:nvSpPr>
        <p:spPr>
          <a:xfrm>
            <a:off x="564078" y="1293531"/>
            <a:ext cx="6089940" cy="4134764"/>
          </a:xfrm>
          <a:prstGeom prst="rect">
            <a:avLst/>
          </a:prstGeom>
        </p:spPr>
        <p:txBody>
          <a:bodyPr anchor="ctr" anchorCtr="0"/>
          <a:lstStyle>
            <a:lvl1pPr marL="0" indent="0">
              <a:buNone/>
              <a:defRPr sz="6600" b="1" i="0" spc="0">
                <a:solidFill>
                  <a:schemeClr val="bg1"/>
                </a:solidFill>
                <a:latin typeface="Arial" panose="020B0604020202020204" pitchFamily="34" charset="0"/>
                <a:cs typeface="Arial" panose="020B0604020202020204" pitchFamily="34" charset="0"/>
              </a:defRPr>
            </a:lvl1pPr>
          </a:lstStyle>
          <a:p>
            <a:pPr lvl="0"/>
            <a:r>
              <a:rPr lang="sk-SK" noProof="0" dirty="0"/>
              <a:t>Sem zadajte text</a:t>
            </a:r>
          </a:p>
        </p:txBody>
      </p:sp>
      <p:sp>
        <p:nvSpPr>
          <p:cNvPr id="4" name="Content Placeholder 2">
            <a:extLst>
              <a:ext uri="{FF2B5EF4-FFF2-40B4-BE49-F238E27FC236}">
                <a16:creationId xmlns:a16="http://schemas.microsoft.com/office/drawing/2014/main" id="{42E6168A-5576-4203-B89E-4AC23DED4124}"/>
              </a:ext>
            </a:extLst>
          </p:cNvPr>
          <p:cNvSpPr>
            <a:spLocks noGrp="1"/>
          </p:cNvSpPr>
          <p:nvPr>
            <p:ph idx="14" hasCustomPrompt="1"/>
          </p:nvPr>
        </p:nvSpPr>
        <p:spPr>
          <a:xfrm>
            <a:off x="564078" y="5838488"/>
            <a:ext cx="6089940" cy="3165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noProof="0"/>
              <a:t>1.1.2019 - Čičmany</a:t>
            </a:r>
          </a:p>
        </p:txBody>
      </p:sp>
      <p:sp>
        <p:nvSpPr>
          <p:cNvPr id="5" name="Content Placeholder 2">
            <a:extLst>
              <a:ext uri="{FF2B5EF4-FFF2-40B4-BE49-F238E27FC236}">
                <a16:creationId xmlns:a16="http://schemas.microsoft.com/office/drawing/2014/main" id="{15592CE5-5C02-43BB-8FD6-AC54BFEFF5E1}"/>
              </a:ext>
            </a:extLst>
          </p:cNvPr>
          <p:cNvSpPr>
            <a:spLocks noGrp="1"/>
          </p:cNvSpPr>
          <p:nvPr>
            <p:ph idx="15" hasCustomPrompt="1"/>
          </p:nvPr>
        </p:nvSpPr>
        <p:spPr>
          <a:xfrm>
            <a:off x="564078" y="5510109"/>
            <a:ext cx="6089940" cy="3165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noProof="0"/>
              <a:t>Meno Priezvisko</a:t>
            </a:r>
          </a:p>
        </p:txBody>
      </p:sp>
      <p:pic>
        <p:nvPicPr>
          <p:cNvPr id="7" name="Obrázek 6">
            <a:extLst>
              <a:ext uri="{FF2B5EF4-FFF2-40B4-BE49-F238E27FC236}">
                <a16:creationId xmlns:a16="http://schemas.microsoft.com/office/drawing/2014/main" id="{662DDBF7-6B47-4F05-ABD2-0C4AE860BE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4528" y="395138"/>
            <a:ext cx="1744407" cy="457549"/>
          </a:xfrm>
          <a:prstGeom prst="rect">
            <a:avLst/>
          </a:prstGeom>
        </p:spPr>
      </p:pic>
      <p:pic>
        <p:nvPicPr>
          <p:cNvPr id="2" name="Picture 1">
            <a:extLst>
              <a:ext uri="{FF2B5EF4-FFF2-40B4-BE49-F238E27FC236}">
                <a16:creationId xmlns:a16="http://schemas.microsoft.com/office/drawing/2014/main" id="{4FB4DE16-51F0-66FC-F6B3-57D9B802DFB2}"/>
              </a:ext>
            </a:extLst>
          </p:cNvPr>
          <p:cNvPicPr>
            <a:picLocks noChangeAspect="1"/>
          </p:cNvPicPr>
          <p:nvPr userDrawn="1"/>
        </p:nvPicPr>
        <p:blipFill>
          <a:blip r:embed="rId4"/>
          <a:stretch>
            <a:fillRect/>
          </a:stretch>
        </p:blipFill>
        <p:spPr>
          <a:xfrm>
            <a:off x="2490763" y="69277"/>
            <a:ext cx="1709762" cy="1013478"/>
          </a:xfrm>
          <a:prstGeom prst="rect">
            <a:avLst/>
          </a:prstGeom>
        </p:spPr>
      </p:pic>
    </p:spTree>
    <p:extLst>
      <p:ext uri="{BB962C8B-B14F-4D97-AF65-F5344CB8AC3E}">
        <p14:creationId xmlns:p14="http://schemas.microsoft.com/office/powerpoint/2010/main" val="3139571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1. Odrážky / Indents">
    <p:bg>
      <p:bgPr>
        <a:blipFill dpi="0" rotWithShape="1">
          <a:blip r:embed="rId2" cstate="screen">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objekt pre text 3">
            <a:extLst>
              <a:ext uri="{FF2B5EF4-FFF2-40B4-BE49-F238E27FC236}">
                <a16:creationId xmlns:a16="http://schemas.microsoft.com/office/drawing/2014/main" id="{35CB5989-2945-B94B-ADC2-3311C072F2E0}"/>
              </a:ext>
            </a:extLst>
          </p:cNvPr>
          <p:cNvSpPr>
            <a:spLocks noGrp="1"/>
          </p:cNvSpPr>
          <p:nvPr>
            <p:ph type="body" sz="quarter" idx="10"/>
          </p:nvPr>
        </p:nvSpPr>
        <p:spPr>
          <a:xfrm>
            <a:off x="876298" y="1369288"/>
            <a:ext cx="7151688" cy="457200"/>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r>
              <a:rPr lang="sk-SK" dirty="0"/>
              <a:t>Kliknite sem a upravte štýly predlohy textu</a:t>
            </a:r>
          </a:p>
        </p:txBody>
      </p:sp>
      <p:sp>
        <p:nvSpPr>
          <p:cNvPr id="4" name="Zástupný objekt pre text 9">
            <a:extLst>
              <a:ext uri="{FF2B5EF4-FFF2-40B4-BE49-F238E27FC236}">
                <a16:creationId xmlns:a16="http://schemas.microsoft.com/office/drawing/2014/main" id="{1DA7E1F5-C696-5C4F-B1EB-0D5671A81162}"/>
              </a:ext>
            </a:extLst>
          </p:cNvPr>
          <p:cNvSpPr>
            <a:spLocks noGrp="1"/>
          </p:cNvSpPr>
          <p:nvPr>
            <p:ph type="body" sz="quarter" idx="11"/>
          </p:nvPr>
        </p:nvSpPr>
        <p:spPr>
          <a:xfrm>
            <a:off x="876298" y="685800"/>
            <a:ext cx="11315702" cy="738188"/>
          </a:xfrm>
          <a:prstGeom prst="rect">
            <a:avLst/>
          </a:prstGeom>
        </p:spPr>
        <p:txBody>
          <a:bodyPr/>
          <a:lstStyle>
            <a:lvl1pPr marL="0" indent="0">
              <a:buNone/>
              <a:defRPr sz="4400" b="1" i="0">
                <a:solidFill>
                  <a:srgbClr val="263B97"/>
                </a:solidFill>
                <a:latin typeface="Arial" panose="020B0604020202020204" pitchFamily="34" charset="0"/>
                <a:cs typeface="Arial" panose="020B0604020202020204" pitchFamily="34" charset="0"/>
              </a:defRPr>
            </a:lvl1pPr>
            <a:lvl2pPr marL="457200" indent="0">
              <a:buNone/>
              <a:defRPr/>
            </a:lvl2pPr>
          </a:lstStyle>
          <a:p>
            <a:pPr lvl="0"/>
            <a:r>
              <a:rPr lang="sk-SK" dirty="0"/>
              <a:t>Kliknite sem a upravte štýly predlohy textu</a:t>
            </a:r>
          </a:p>
        </p:txBody>
      </p:sp>
      <p:sp>
        <p:nvSpPr>
          <p:cNvPr id="5" name="Slide Number Placeholder 5">
            <a:extLst>
              <a:ext uri="{FF2B5EF4-FFF2-40B4-BE49-F238E27FC236}">
                <a16:creationId xmlns:a16="http://schemas.microsoft.com/office/drawing/2014/main" id="{C6D5A86C-A8E1-7747-A46C-5EE4716A8415}"/>
              </a:ext>
            </a:extLst>
          </p:cNvPr>
          <p:cNvSpPr>
            <a:spLocks noGrp="1"/>
          </p:cNvSpPr>
          <p:nvPr>
            <p:ph type="sldNum" sz="quarter" idx="4"/>
          </p:nvPr>
        </p:nvSpPr>
        <p:spPr>
          <a:xfrm>
            <a:off x="11713897" y="6414526"/>
            <a:ext cx="478104" cy="365125"/>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stStyle>
          <a:p>
            <a:fld id="{802DE814-3A16-EE4B-984A-2177CBFC1F13}" type="slidenum">
              <a:rPr lang="sv-SE" smtClean="0"/>
              <a:pPr/>
              <a:t>‹#›</a:t>
            </a:fld>
            <a:endParaRPr lang="sv-SE" dirty="0"/>
          </a:p>
        </p:txBody>
      </p:sp>
    </p:spTree>
    <p:extLst>
      <p:ext uri="{BB962C8B-B14F-4D97-AF65-F5344CB8AC3E}">
        <p14:creationId xmlns:p14="http://schemas.microsoft.com/office/powerpoint/2010/main" val="2668416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B55D-27F5-37ED-127D-9701C159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41DA3-809A-563C-722E-6D84AD968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975867-80F8-DEA0-4EE8-4D82CE53CD57}"/>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5" name="Footer Placeholder 4">
            <a:extLst>
              <a:ext uri="{FF2B5EF4-FFF2-40B4-BE49-F238E27FC236}">
                <a16:creationId xmlns:a16="http://schemas.microsoft.com/office/drawing/2014/main" id="{A1304D0D-6721-6769-9268-5EC42D05B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1F003-6342-9BBC-CCA8-34321E59A28E}"/>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103131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F07F82E5-1189-8641-8D91-22AD11908F8E}"/>
              </a:ext>
            </a:extLst>
          </p:cNvPr>
          <p:cNvSpPr>
            <a:spLocks noGrp="1"/>
          </p:cNvSpPr>
          <p:nvPr>
            <p:ph type="title" hasCustomPrompt="1"/>
          </p:nvPr>
        </p:nvSpPr>
        <p:spPr>
          <a:xfrm>
            <a:off x="357351" y="2529590"/>
            <a:ext cx="7542465" cy="1810062"/>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8" name="Presenter Title">
            <a:extLst>
              <a:ext uri="{FF2B5EF4-FFF2-40B4-BE49-F238E27FC236}">
                <a16:creationId xmlns:a16="http://schemas.microsoft.com/office/drawing/2014/main" id="{9F429460-370F-9044-8840-F839FDB7B34D}"/>
              </a:ext>
            </a:extLst>
          </p:cNvPr>
          <p:cNvSpPr>
            <a:spLocks noGrp="1"/>
          </p:cNvSpPr>
          <p:nvPr>
            <p:ph type="body" sz="quarter" idx="12" hasCustomPrompt="1"/>
          </p:nvPr>
        </p:nvSpPr>
        <p:spPr>
          <a:xfrm>
            <a:off x="357188" y="5099051"/>
            <a:ext cx="7542212" cy="331932"/>
          </a:xfrm>
          <a:prstGeom prst="rect">
            <a:avLst/>
          </a:prstGeom>
        </p:spPr>
        <p:txBody>
          <a:bodyPr>
            <a:noAutofit/>
          </a:bodyPr>
          <a:lstStyle>
            <a:lvl1pPr marL="0" indent="0">
              <a:buNone/>
              <a:defRPr sz="1800" b="1" i="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9" name="Presenter Name">
            <a:extLst>
              <a:ext uri="{FF2B5EF4-FFF2-40B4-BE49-F238E27FC236}">
                <a16:creationId xmlns:a16="http://schemas.microsoft.com/office/drawing/2014/main" id="{9A120518-1BF4-614E-A6BC-1D04E28E6319}"/>
              </a:ext>
            </a:extLst>
          </p:cNvPr>
          <p:cNvSpPr>
            <a:spLocks noGrp="1"/>
          </p:cNvSpPr>
          <p:nvPr>
            <p:ph type="body" sz="quarter" idx="10" hasCustomPrompt="1"/>
          </p:nvPr>
        </p:nvSpPr>
        <p:spPr>
          <a:xfrm>
            <a:off x="357350" y="4692650"/>
            <a:ext cx="7542465" cy="313459"/>
          </a:xfrm>
          <a:prstGeom prst="rect">
            <a:avLst/>
          </a:prstGeom>
        </p:spPr>
        <p:txBody>
          <a:bodyPr lIns="0" tIns="0" rIns="0" bIns="0">
            <a:noAutofit/>
          </a:bodyPr>
          <a:lstStyle>
            <a:lvl1pPr marL="0" indent="0">
              <a:buNone/>
              <a:defRPr sz="1800" b="1" i="0" baseline="0">
                <a:solidFill>
                  <a:srgbClr val="44546A"/>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pic>
        <p:nvPicPr>
          <p:cNvPr id="3" name="Picture 2">
            <a:extLst>
              <a:ext uri="{FF2B5EF4-FFF2-40B4-BE49-F238E27FC236}">
                <a16:creationId xmlns:a16="http://schemas.microsoft.com/office/drawing/2014/main" id="{2518441C-4C26-CB41-9654-237E1D6AD315}"/>
              </a:ext>
            </a:extLst>
          </p:cNvPr>
          <p:cNvPicPr>
            <a:picLocks noChangeAspect="1"/>
          </p:cNvPicPr>
          <p:nvPr userDrawn="1"/>
        </p:nvPicPr>
        <p:blipFill>
          <a:blip r:embed="rId3"/>
          <a:stretch>
            <a:fillRect/>
          </a:stretch>
        </p:blipFill>
        <p:spPr>
          <a:xfrm>
            <a:off x="9066882" y="97974"/>
            <a:ext cx="2920779" cy="1737360"/>
          </a:xfrm>
          <a:prstGeom prst="rect">
            <a:avLst/>
          </a:prstGeom>
        </p:spPr>
      </p:pic>
    </p:spTree>
    <p:extLst>
      <p:ext uri="{BB962C8B-B14F-4D97-AF65-F5344CB8AC3E}">
        <p14:creationId xmlns:p14="http://schemas.microsoft.com/office/powerpoint/2010/main" val="4023839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EE5D-17B0-E3F0-34F8-B87EA3B0C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B3B6E8-5408-48BF-617E-88B9E0D584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8C6506-22EF-0FBA-8350-A4634569EC79}"/>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5" name="Footer Placeholder 4">
            <a:extLst>
              <a:ext uri="{FF2B5EF4-FFF2-40B4-BE49-F238E27FC236}">
                <a16:creationId xmlns:a16="http://schemas.microsoft.com/office/drawing/2014/main" id="{CFBA92F6-2D4A-C6DE-951F-06156F654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7D90B-9FF4-514D-2082-5B2481E40A54}"/>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3211574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4037-8033-8BAF-3DA0-7D871DC0E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E535D-7967-CEB6-2859-6350C0455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EE8DF-F4BC-640E-20F4-8F827977D9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A223E-DCB5-3CF3-B6EE-1662D08DCB8D}"/>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6" name="Footer Placeholder 5">
            <a:extLst>
              <a:ext uri="{FF2B5EF4-FFF2-40B4-BE49-F238E27FC236}">
                <a16:creationId xmlns:a16="http://schemas.microsoft.com/office/drawing/2014/main" id="{E7D17971-98A2-22C1-E205-D72A22A62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AAAEC-B6FE-CF83-A746-93F1A69DEB8F}"/>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334816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80F7-898A-7A57-D5F8-DC07AB34B1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AE62A-85A5-0594-CD3C-5970634AE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B8A5F-2B67-B40D-9B9E-37F1C2D0D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1B211-C996-9304-DFAF-3AFD2D6AB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E149B-1FE6-7C35-CE10-116E33093F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43B2F5-508D-34FD-18C8-6CF763005EB1}"/>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8" name="Footer Placeholder 7">
            <a:extLst>
              <a:ext uri="{FF2B5EF4-FFF2-40B4-BE49-F238E27FC236}">
                <a16:creationId xmlns:a16="http://schemas.microsoft.com/office/drawing/2014/main" id="{36B2C859-3DEA-487D-E821-6309F38F8A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6D5C6F-8F72-0944-AD86-BDF0F5E2EDCC}"/>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1936496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9AD8-D876-763D-1F31-794DD773A3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7C3643-0558-45FE-C445-E48BE224E9CA}"/>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4" name="Footer Placeholder 3">
            <a:extLst>
              <a:ext uri="{FF2B5EF4-FFF2-40B4-BE49-F238E27FC236}">
                <a16:creationId xmlns:a16="http://schemas.microsoft.com/office/drawing/2014/main" id="{7AADF714-3905-0080-833A-85B8322325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2F684-B46E-AB85-86F9-BEC413815515}"/>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1174031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46603-9DAF-9E44-9F6B-4FA1BD9DEADE}"/>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3" name="Footer Placeholder 2">
            <a:extLst>
              <a:ext uri="{FF2B5EF4-FFF2-40B4-BE49-F238E27FC236}">
                <a16:creationId xmlns:a16="http://schemas.microsoft.com/office/drawing/2014/main" id="{5EE37129-3B7F-D83A-EEF2-69C7239E75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B1728F-6949-4995-B0B6-5453520E0BAE}"/>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2276702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7723-A098-1E19-D6E7-B587084FF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31141D-CC9E-54EF-AE1F-BBB6FBF10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E5B66B-D705-4661-1EF3-5CD1076D4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6457F-B265-CDD3-0357-709D3B5A902C}"/>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6" name="Footer Placeholder 5">
            <a:extLst>
              <a:ext uri="{FF2B5EF4-FFF2-40B4-BE49-F238E27FC236}">
                <a16:creationId xmlns:a16="http://schemas.microsoft.com/office/drawing/2014/main" id="{EA615639-1655-CA7E-7F13-43897A6D7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B841C-9E08-732F-0E3E-142E983358B9}"/>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648444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364F-58AA-E808-4136-CF774945A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594D5-0A33-1123-4BC8-BA71763FD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844AB6-9154-CA32-F945-0E9C6F8EF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E26B6-B041-38DA-1253-1A491190CDF8}"/>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6" name="Footer Placeholder 5">
            <a:extLst>
              <a:ext uri="{FF2B5EF4-FFF2-40B4-BE49-F238E27FC236}">
                <a16:creationId xmlns:a16="http://schemas.microsoft.com/office/drawing/2014/main" id="{B4379FE3-103F-92F6-B146-3BEA9B581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FF8A34-D3F0-0679-F7AB-27DC65008DFF}"/>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4001483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C527-7A02-00BB-57EE-74FF98760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AD0F20-AEBB-1520-D9B7-EDD7298AF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A2493-2659-BB72-DD1B-4E7694145C7D}"/>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5" name="Footer Placeholder 4">
            <a:extLst>
              <a:ext uri="{FF2B5EF4-FFF2-40B4-BE49-F238E27FC236}">
                <a16:creationId xmlns:a16="http://schemas.microsoft.com/office/drawing/2014/main" id="{BDE9B5D9-E472-C045-C56F-AEF188919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869BC-354E-5459-CDBC-E8A22E18BF21}"/>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3437948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B58BE-1427-FDC8-EA7F-038984E3D5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B25165-91CE-B819-9E7C-8FD06C6ED0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2365B-7B1D-38CC-0423-FD0EFF9C09A2}"/>
              </a:ext>
            </a:extLst>
          </p:cNvPr>
          <p:cNvSpPr>
            <a:spLocks noGrp="1"/>
          </p:cNvSpPr>
          <p:nvPr>
            <p:ph type="dt" sz="half" idx="10"/>
          </p:nvPr>
        </p:nvSpPr>
        <p:spPr/>
        <p:txBody>
          <a:bodyPr/>
          <a:lstStyle/>
          <a:p>
            <a:fld id="{1161BC10-9B90-4CDD-93D9-1A6ABA9F8EFD}" type="datetimeFigureOut">
              <a:rPr lang="en-US" smtClean="0"/>
              <a:t>9/27/2024</a:t>
            </a:fld>
            <a:endParaRPr lang="en-US"/>
          </a:p>
        </p:txBody>
      </p:sp>
      <p:sp>
        <p:nvSpPr>
          <p:cNvPr id="5" name="Footer Placeholder 4">
            <a:extLst>
              <a:ext uri="{FF2B5EF4-FFF2-40B4-BE49-F238E27FC236}">
                <a16:creationId xmlns:a16="http://schemas.microsoft.com/office/drawing/2014/main" id="{B02A83E0-C0F3-D6B1-3FF5-BF4E84F3B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A1E87-7D6B-C3C4-D370-A64599FB4BFE}"/>
              </a:ext>
            </a:extLst>
          </p:cNvPr>
          <p:cNvSpPr>
            <a:spLocks noGrp="1"/>
          </p:cNvSpPr>
          <p:nvPr>
            <p:ph type="sldNum" sz="quarter" idx="12"/>
          </p:nvPr>
        </p:nvSpPr>
        <p:spPr/>
        <p:txBody>
          <a:bodyPr/>
          <a:lstStyle/>
          <a:p>
            <a:fld id="{8B367EDE-A2C1-49DC-9744-2A6242B3488F}" type="slidenum">
              <a:rPr lang="en-US" smtClean="0"/>
              <a:t>‹#›</a:t>
            </a:fld>
            <a:endParaRPr lang="en-US"/>
          </a:p>
        </p:txBody>
      </p:sp>
    </p:spTree>
    <p:extLst>
      <p:ext uri="{BB962C8B-B14F-4D97-AF65-F5344CB8AC3E}">
        <p14:creationId xmlns:p14="http://schemas.microsoft.com/office/powerpoint/2010/main" val="4021425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1. Odrážky / Indents">
    <p:bg>
      <p:bgPr>
        <a:solidFill>
          <a:schemeClr val="bg1"/>
        </a:solidFill>
        <a:effectLst/>
      </p:bgPr>
    </p:bg>
    <p:spTree>
      <p:nvGrpSpPr>
        <p:cNvPr id="1" name=""/>
        <p:cNvGrpSpPr/>
        <p:nvPr/>
      </p:nvGrpSpPr>
      <p:grpSpPr>
        <a:xfrm>
          <a:off x="0" y="0"/>
          <a:ext cx="0" cy="0"/>
          <a:chOff x="0" y="0"/>
          <a:chExt cx="0" cy="0"/>
        </a:xfrm>
      </p:grpSpPr>
      <p:sp>
        <p:nvSpPr>
          <p:cNvPr id="3" name="Zástupný objekt pre text 3">
            <a:extLst>
              <a:ext uri="{FF2B5EF4-FFF2-40B4-BE49-F238E27FC236}">
                <a16:creationId xmlns:a16="http://schemas.microsoft.com/office/drawing/2014/main" id="{35CB5989-2945-B94B-ADC2-3311C072F2E0}"/>
              </a:ext>
            </a:extLst>
          </p:cNvPr>
          <p:cNvSpPr>
            <a:spLocks noGrp="1"/>
          </p:cNvSpPr>
          <p:nvPr>
            <p:ph type="body" sz="quarter" idx="10"/>
          </p:nvPr>
        </p:nvSpPr>
        <p:spPr>
          <a:xfrm>
            <a:off x="876298" y="1369288"/>
            <a:ext cx="7151688" cy="457200"/>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r>
              <a:rPr lang="sk-SK" dirty="0"/>
              <a:t>Kliknite sem a upravte štýly predlohy textu</a:t>
            </a:r>
          </a:p>
        </p:txBody>
      </p:sp>
      <p:sp>
        <p:nvSpPr>
          <p:cNvPr id="4" name="Zástupný objekt pre text 9">
            <a:extLst>
              <a:ext uri="{FF2B5EF4-FFF2-40B4-BE49-F238E27FC236}">
                <a16:creationId xmlns:a16="http://schemas.microsoft.com/office/drawing/2014/main" id="{1DA7E1F5-C696-5C4F-B1EB-0D5671A81162}"/>
              </a:ext>
            </a:extLst>
          </p:cNvPr>
          <p:cNvSpPr>
            <a:spLocks noGrp="1"/>
          </p:cNvSpPr>
          <p:nvPr>
            <p:ph type="body" sz="quarter" idx="11"/>
          </p:nvPr>
        </p:nvSpPr>
        <p:spPr>
          <a:xfrm>
            <a:off x="876298" y="685800"/>
            <a:ext cx="11315702" cy="738188"/>
          </a:xfrm>
          <a:prstGeom prst="rect">
            <a:avLst/>
          </a:prstGeom>
        </p:spPr>
        <p:txBody>
          <a:bodyPr/>
          <a:lstStyle>
            <a:lvl1pPr marL="0" indent="0">
              <a:buNone/>
              <a:defRPr sz="4400" b="1" i="0">
                <a:solidFill>
                  <a:srgbClr val="263B97"/>
                </a:solidFill>
                <a:latin typeface="Arial" panose="020B0604020202020204" pitchFamily="34" charset="0"/>
                <a:cs typeface="Arial" panose="020B0604020202020204" pitchFamily="34" charset="0"/>
              </a:defRPr>
            </a:lvl1pPr>
            <a:lvl2pPr marL="457200" indent="0">
              <a:buNone/>
              <a:defRPr/>
            </a:lvl2pPr>
          </a:lstStyle>
          <a:p>
            <a:pPr lvl="0"/>
            <a:r>
              <a:rPr lang="sk-SK" dirty="0"/>
              <a:t>Kliknite sem a upravte štýly predlohy textu</a:t>
            </a:r>
          </a:p>
        </p:txBody>
      </p:sp>
      <p:sp>
        <p:nvSpPr>
          <p:cNvPr id="5" name="Slide Number Placeholder 5">
            <a:extLst>
              <a:ext uri="{FF2B5EF4-FFF2-40B4-BE49-F238E27FC236}">
                <a16:creationId xmlns:a16="http://schemas.microsoft.com/office/drawing/2014/main" id="{C6D5A86C-A8E1-7747-A46C-5EE4716A8415}"/>
              </a:ext>
            </a:extLst>
          </p:cNvPr>
          <p:cNvSpPr>
            <a:spLocks noGrp="1"/>
          </p:cNvSpPr>
          <p:nvPr>
            <p:ph type="sldNum" sz="quarter" idx="4"/>
          </p:nvPr>
        </p:nvSpPr>
        <p:spPr>
          <a:xfrm>
            <a:off x="11713897" y="6414526"/>
            <a:ext cx="478104" cy="365125"/>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stStyle>
          <a:p>
            <a:fld id="{802DE814-3A16-EE4B-984A-2177CBFC1F13}" type="slidenum">
              <a:rPr lang="sv-SE" smtClean="0"/>
              <a:pPr/>
              <a:t>‹#›</a:t>
            </a:fld>
            <a:endParaRPr lang="sv-SE" dirty="0"/>
          </a:p>
        </p:txBody>
      </p:sp>
    </p:spTree>
    <p:extLst>
      <p:ext uri="{BB962C8B-B14F-4D97-AF65-F5344CB8AC3E}">
        <p14:creationId xmlns:p14="http://schemas.microsoft.com/office/powerpoint/2010/main" val="56257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 Gene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6125183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E7CA-8370-5B52-9DC0-415F860D7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3038AB-F955-A2C4-2EB7-899AA330B7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EA11B-57AF-F7B2-96A0-01545C7222D9}"/>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5" name="Footer Placeholder 4">
            <a:extLst>
              <a:ext uri="{FF2B5EF4-FFF2-40B4-BE49-F238E27FC236}">
                <a16:creationId xmlns:a16="http://schemas.microsoft.com/office/drawing/2014/main" id="{0B27AC69-00D8-5013-43BF-207A5D8B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39B05-CCA2-F6BF-CAD7-5B2C43991FA4}"/>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180747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DCD7-9A51-BAB4-3421-C042214F6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5F2BB1-B08D-37EF-DC37-8EE96339E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3825F-7A8E-360E-0DB4-ADD7B3708CF8}"/>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5" name="Footer Placeholder 4">
            <a:extLst>
              <a:ext uri="{FF2B5EF4-FFF2-40B4-BE49-F238E27FC236}">
                <a16:creationId xmlns:a16="http://schemas.microsoft.com/office/drawing/2014/main" id="{36EF6FF2-F8F6-2C59-3676-A2506AABF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ECF30-1029-B4C5-C142-876842753B35}"/>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3696744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7CC4-8C64-3F53-686D-98FB2C8123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6B8B2A-1A8A-5A6D-3F3E-AEDAE87F1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3FF556-173C-0A0F-EDEF-376812A7C510}"/>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5" name="Footer Placeholder 4">
            <a:extLst>
              <a:ext uri="{FF2B5EF4-FFF2-40B4-BE49-F238E27FC236}">
                <a16:creationId xmlns:a16="http://schemas.microsoft.com/office/drawing/2014/main" id="{3A536D5C-1236-EEF9-FDB1-31D07B900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79ADD-41D5-2D0D-9903-E7DD933CE25D}"/>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1494434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873A-1DD1-EF31-F989-73F551671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DD0723-949E-CE7F-20BE-AF049EBA2C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EFC7B-FEDE-1808-A859-17E7AD9145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66AEFC-B08B-4B93-7D1D-FB88522B807D}"/>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6" name="Footer Placeholder 5">
            <a:extLst>
              <a:ext uri="{FF2B5EF4-FFF2-40B4-BE49-F238E27FC236}">
                <a16:creationId xmlns:a16="http://schemas.microsoft.com/office/drawing/2014/main" id="{2E5C2779-A413-9DD8-EE83-9DD41CB98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14E7B-2C59-97DF-5BE1-033BB063B6FF}"/>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3835846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08CD-F4A0-AB76-E944-3F0FF276C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262E90-0CF1-4E29-DADB-2DE6C663B3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6B910-6E82-DA4C-9C06-306F2FE539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5D38D-C48E-0E35-3B39-D0B5165AD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90A6AB-5233-0DA6-2C2D-9BAA802344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E3E2F-D04F-B898-50CD-1C23ECF399B2}"/>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8" name="Footer Placeholder 7">
            <a:extLst>
              <a:ext uri="{FF2B5EF4-FFF2-40B4-BE49-F238E27FC236}">
                <a16:creationId xmlns:a16="http://schemas.microsoft.com/office/drawing/2014/main" id="{6A02EED5-1263-E3CB-7EBA-818300D70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64760-AC3D-B081-7145-3CD578F9FF4A}"/>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1476238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5A4C-9459-EE3D-3C1C-32DDB5753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93F79F-FD05-A2F5-13DA-2B7342236B5C}"/>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4" name="Footer Placeholder 3">
            <a:extLst>
              <a:ext uri="{FF2B5EF4-FFF2-40B4-BE49-F238E27FC236}">
                <a16:creationId xmlns:a16="http://schemas.microsoft.com/office/drawing/2014/main" id="{E3D8F21F-04EF-0A10-59A8-7901A041CA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25F58-4CCC-971A-56C8-280D894D6D13}"/>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1695318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2637A-B7AF-8E05-5B94-B510AD24A5EF}"/>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3" name="Footer Placeholder 2">
            <a:extLst>
              <a:ext uri="{FF2B5EF4-FFF2-40B4-BE49-F238E27FC236}">
                <a16:creationId xmlns:a16="http://schemas.microsoft.com/office/drawing/2014/main" id="{754A6DEF-AFD4-6B0B-7A67-9BE0218ADF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6450A7-6179-11AC-4247-823114AD0EFD}"/>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3923749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257C-588F-2813-8D4D-40C9485F5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B37B9F-B98C-46C7-1AAA-6F1039E039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64E4F-DD06-E7A0-DBCF-992EF3A5B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DA825-4F2A-9828-7BFC-895122BBE54B}"/>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6" name="Footer Placeholder 5">
            <a:extLst>
              <a:ext uri="{FF2B5EF4-FFF2-40B4-BE49-F238E27FC236}">
                <a16:creationId xmlns:a16="http://schemas.microsoft.com/office/drawing/2014/main" id="{2D322582-B5C5-E56E-36FD-F65ED70C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8246D-6B44-C0EE-97F3-B8C09AB1EC69}"/>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4011575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911A-7A5E-297B-662C-C7D3FABAD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C62AE8-6EAC-7506-EC7A-C716B5D6E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4E90E9-CCDD-096D-8ED4-DC640D22D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1BAC8-61C1-BF8B-C472-B3B30592BEC0}"/>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6" name="Footer Placeholder 5">
            <a:extLst>
              <a:ext uri="{FF2B5EF4-FFF2-40B4-BE49-F238E27FC236}">
                <a16:creationId xmlns:a16="http://schemas.microsoft.com/office/drawing/2014/main" id="{57B20B33-AC43-D2F1-0FE8-8F33FD5F5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CB9F6-A929-E6E4-C3E7-F159F8188A12}"/>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41406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2160-3F03-B88C-28DD-06BDD92E9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C7381B-F9B1-4666-F054-0B60A6141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25E24-C20A-C566-E968-9F937BF1FFCC}"/>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5" name="Footer Placeholder 4">
            <a:extLst>
              <a:ext uri="{FF2B5EF4-FFF2-40B4-BE49-F238E27FC236}">
                <a16:creationId xmlns:a16="http://schemas.microsoft.com/office/drawing/2014/main" id="{89656A7D-7C96-4C30-326C-CC72B98E6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2F3AF-7CEE-F16F-A612-CA992C26A9D2}"/>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332300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 - General Abst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11497888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742F8-03AF-640F-2C30-985B487A6E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C87770-FA4D-594C-9250-F2F8E4A27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7B08D-62F7-E599-967E-E948639DC999}"/>
              </a:ext>
            </a:extLst>
          </p:cNvPr>
          <p:cNvSpPr>
            <a:spLocks noGrp="1"/>
          </p:cNvSpPr>
          <p:nvPr>
            <p:ph type="dt" sz="half" idx="10"/>
          </p:nvPr>
        </p:nvSpPr>
        <p:spPr/>
        <p:txBody>
          <a:bodyPr/>
          <a:lstStyle/>
          <a:p>
            <a:fld id="{0AE3ED4E-D554-4C25-B3A0-E0FC17E0D5F7}" type="datetimeFigureOut">
              <a:rPr lang="en-US" smtClean="0"/>
              <a:t>9/27/2024</a:t>
            </a:fld>
            <a:endParaRPr lang="en-US"/>
          </a:p>
        </p:txBody>
      </p:sp>
      <p:sp>
        <p:nvSpPr>
          <p:cNvPr id="5" name="Footer Placeholder 4">
            <a:extLst>
              <a:ext uri="{FF2B5EF4-FFF2-40B4-BE49-F238E27FC236}">
                <a16:creationId xmlns:a16="http://schemas.microsoft.com/office/drawing/2014/main" id="{CB62503A-873E-B979-0A0E-F4BDB3291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E6E3D-9439-FB0A-9F9D-538601BA4E59}"/>
              </a:ext>
            </a:extLst>
          </p:cNvPr>
          <p:cNvSpPr>
            <a:spLocks noGrp="1"/>
          </p:cNvSpPr>
          <p:nvPr>
            <p:ph type="sldNum" sz="quarter" idx="12"/>
          </p:nvPr>
        </p:nvSpPr>
        <p:spPr/>
        <p:txBody>
          <a:bodyPr/>
          <a:lstStyle/>
          <a:p>
            <a:fld id="{BBADAA5A-E0E3-4F3F-89A5-764B69912F3A}" type="slidenum">
              <a:rPr lang="en-US" smtClean="0"/>
              <a:t>‹#›</a:t>
            </a:fld>
            <a:endParaRPr lang="en-US"/>
          </a:p>
        </p:txBody>
      </p:sp>
    </p:spTree>
    <p:extLst>
      <p:ext uri="{BB962C8B-B14F-4D97-AF65-F5344CB8AC3E}">
        <p14:creationId xmlns:p14="http://schemas.microsoft.com/office/powerpoint/2010/main" val="1188168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1. Odrážky / Indents">
    <p:bg>
      <p:bgPr>
        <a:blipFill dpi="0" rotWithShape="1">
          <a:blip r:embed="rId2" cstate="screen">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objekt pre text 3">
            <a:extLst>
              <a:ext uri="{FF2B5EF4-FFF2-40B4-BE49-F238E27FC236}">
                <a16:creationId xmlns:a16="http://schemas.microsoft.com/office/drawing/2014/main" id="{35CB5989-2945-B94B-ADC2-3311C072F2E0}"/>
              </a:ext>
            </a:extLst>
          </p:cNvPr>
          <p:cNvSpPr>
            <a:spLocks noGrp="1"/>
          </p:cNvSpPr>
          <p:nvPr>
            <p:ph type="body" sz="quarter" idx="10"/>
          </p:nvPr>
        </p:nvSpPr>
        <p:spPr>
          <a:xfrm>
            <a:off x="876298" y="1369288"/>
            <a:ext cx="7151688" cy="457200"/>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r>
              <a:rPr lang="sk-SK" dirty="0"/>
              <a:t>Kliknite sem a upravte štýly predlohy textu</a:t>
            </a:r>
          </a:p>
        </p:txBody>
      </p:sp>
      <p:sp>
        <p:nvSpPr>
          <p:cNvPr id="4" name="Zástupný objekt pre text 9">
            <a:extLst>
              <a:ext uri="{FF2B5EF4-FFF2-40B4-BE49-F238E27FC236}">
                <a16:creationId xmlns:a16="http://schemas.microsoft.com/office/drawing/2014/main" id="{1DA7E1F5-C696-5C4F-B1EB-0D5671A81162}"/>
              </a:ext>
            </a:extLst>
          </p:cNvPr>
          <p:cNvSpPr>
            <a:spLocks noGrp="1"/>
          </p:cNvSpPr>
          <p:nvPr>
            <p:ph type="body" sz="quarter" idx="11"/>
          </p:nvPr>
        </p:nvSpPr>
        <p:spPr>
          <a:xfrm>
            <a:off x="876298" y="685800"/>
            <a:ext cx="11315702" cy="738188"/>
          </a:xfrm>
          <a:prstGeom prst="rect">
            <a:avLst/>
          </a:prstGeom>
        </p:spPr>
        <p:txBody>
          <a:bodyPr/>
          <a:lstStyle>
            <a:lvl1pPr marL="0" indent="0">
              <a:buNone/>
              <a:defRPr sz="4400" b="1" i="0">
                <a:solidFill>
                  <a:srgbClr val="263B97"/>
                </a:solidFill>
                <a:latin typeface="Arial" panose="020B0604020202020204" pitchFamily="34" charset="0"/>
                <a:cs typeface="Arial" panose="020B0604020202020204" pitchFamily="34" charset="0"/>
              </a:defRPr>
            </a:lvl1pPr>
            <a:lvl2pPr marL="457200" indent="0">
              <a:buNone/>
              <a:defRPr/>
            </a:lvl2pPr>
          </a:lstStyle>
          <a:p>
            <a:pPr lvl="0"/>
            <a:r>
              <a:rPr lang="sk-SK" dirty="0"/>
              <a:t>Kliknite sem a upravte štýly predlohy textu</a:t>
            </a:r>
          </a:p>
        </p:txBody>
      </p:sp>
      <p:sp>
        <p:nvSpPr>
          <p:cNvPr id="5" name="Slide Number Placeholder 5">
            <a:extLst>
              <a:ext uri="{FF2B5EF4-FFF2-40B4-BE49-F238E27FC236}">
                <a16:creationId xmlns:a16="http://schemas.microsoft.com/office/drawing/2014/main" id="{C6D5A86C-A8E1-7747-A46C-5EE4716A8415}"/>
              </a:ext>
            </a:extLst>
          </p:cNvPr>
          <p:cNvSpPr>
            <a:spLocks noGrp="1"/>
          </p:cNvSpPr>
          <p:nvPr>
            <p:ph type="sldNum" sz="quarter" idx="4"/>
          </p:nvPr>
        </p:nvSpPr>
        <p:spPr>
          <a:xfrm>
            <a:off x="11713897" y="6414526"/>
            <a:ext cx="478104" cy="365125"/>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stStyle>
          <a:p>
            <a:fld id="{802DE814-3A16-EE4B-984A-2177CBFC1F13}" type="slidenum">
              <a:rPr lang="sv-SE" smtClean="0"/>
              <a:pPr/>
              <a:t>‹#›</a:t>
            </a:fld>
            <a:endParaRPr lang="sv-SE" dirty="0"/>
          </a:p>
        </p:txBody>
      </p:sp>
    </p:spTree>
    <p:extLst>
      <p:ext uri="{BB962C8B-B14F-4D97-AF65-F5344CB8AC3E}">
        <p14:creationId xmlns:p14="http://schemas.microsoft.com/office/powerpoint/2010/main" val="2618597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1. Odrážky / Indents">
    <p:bg>
      <p:bgPr>
        <a:solidFill>
          <a:schemeClr val="bg1"/>
        </a:solidFill>
        <a:effectLst/>
      </p:bgPr>
    </p:bg>
    <p:spTree>
      <p:nvGrpSpPr>
        <p:cNvPr id="1" name=""/>
        <p:cNvGrpSpPr/>
        <p:nvPr/>
      </p:nvGrpSpPr>
      <p:grpSpPr>
        <a:xfrm>
          <a:off x="0" y="0"/>
          <a:ext cx="0" cy="0"/>
          <a:chOff x="0" y="0"/>
          <a:chExt cx="0" cy="0"/>
        </a:xfrm>
      </p:grpSpPr>
      <p:sp>
        <p:nvSpPr>
          <p:cNvPr id="3" name="Zástupný objekt pre text 3">
            <a:extLst>
              <a:ext uri="{FF2B5EF4-FFF2-40B4-BE49-F238E27FC236}">
                <a16:creationId xmlns:a16="http://schemas.microsoft.com/office/drawing/2014/main" id="{35CB5989-2945-B94B-ADC2-3311C072F2E0}"/>
              </a:ext>
            </a:extLst>
          </p:cNvPr>
          <p:cNvSpPr>
            <a:spLocks noGrp="1"/>
          </p:cNvSpPr>
          <p:nvPr>
            <p:ph type="body" sz="quarter" idx="10"/>
          </p:nvPr>
        </p:nvSpPr>
        <p:spPr>
          <a:xfrm>
            <a:off x="876298" y="1369288"/>
            <a:ext cx="7151688" cy="457200"/>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r>
              <a:rPr lang="sk-SK" dirty="0"/>
              <a:t>Kliknite sem a upravte štýly predlohy textu</a:t>
            </a:r>
          </a:p>
        </p:txBody>
      </p:sp>
      <p:sp>
        <p:nvSpPr>
          <p:cNvPr id="4" name="Zástupný objekt pre text 9">
            <a:extLst>
              <a:ext uri="{FF2B5EF4-FFF2-40B4-BE49-F238E27FC236}">
                <a16:creationId xmlns:a16="http://schemas.microsoft.com/office/drawing/2014/main" id="{1DA7E1F5-C696-5C4F-B1EB-0D5671A81162}"/>
              </a:ext>
            </a:extLst>
          </p:cNvPr>
          <p:cNvSpPr>
            <a:spLocks noGrp="1"/>
          </p:cNvSpPr>
          <p:nvPr>
            <p:ph type="body" sz="quarter" idx="11"/>
          </p:nvPr>
        </p:nvSpPr>
        <p:spPr>
          <a:xfrm>
            <a:off x="876298" y="685800"/>
            <a:ext cx="11315702" cy="738188"/>
          </a:xfrm>
          <a:prstGeom prst="rect">
            <a:avLst/>
          </a:prstGeom>
        </p:spPr>
        <p:txBody>
          <a:bodyPr/>
          <a:lstStyle>
            <a:lvl1pPr marL="0" indent="0">
              <a:buNone/>
              <a:defRPr sz="4400" b="1" i="0">
                <a:solidFill>
                  <a:srgbClr val="263B97"/>
                </a:solidFill>
                <a:latin typeface="Arial" panose="020B0604020202020204" pitchFamily="34" charset="0"/>
                <a:cs typeface="Arial" panose="020B0604020202020204" pitchFamily="34" charset="0"/>
              </a:defRPr>
            </a:lvl1pPr>
            <a:lvl2pPr marL="457200" indent="0">
              <a:buNone/>
              <a:defRPr/>
            </a:lvl2pPr>
          </a:lstStyle>
          <a:p>
            <a:pPr lvl="0"/>
            <a:r>
              <a:rPr lang="sk-SK" dirty="0"/>
              <a:t>Kliknite sem a upravte štýly predlohy textu</a:t>
            </a:r>
          </a:p>
        </p:txBody>
      </p:sp>
      <p:sp>
        <p:nvSpPr>
          <p:cNvPr id="5" name="Slide Number Placeholder 5">
            <a:extLst>
              <a:ext uri="{FF2B5EF4-FFF2-40B4-BE49-F238E27FC236}">
                <a16:creationId xmlns:a16="http://schemas.microsoft.com/office/drawing/2014/main" id="{C6D5A86C-A8E1-7747-A46C-5EE4716A8415}"/>
              </a:ext>
            </a:extLst>
          </p:cNvPr>
          <p:cNvSpPr>
            <a:spLocks noGrp="1"/>
          </p:cNvSpPr>
          <p:nvPr>
            <p:ph type="sldNum" sz="quarter" idx="4"/>
          </p:nvPr>
        </p:nvSpPr>
        <p:spPr>
          <a:xfrm>
            <a:off x="11713897" y="6414526"/>
            <a:ext cx="478104" cy="365125"/>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stStyle>
          <a:p>
            <a:fld id="{802DE814-3A16-EE4B-984A-2177CBFC1F13}" type="slidenum">
              <a:rPr lang="sv-SE" smtClean="0"/>
              <a:pPr/>
              <a:t>‹#›</a:t>
            </a:fld>
            <a:endParaRPr lang="sv-SE" dirty="0"/>
          </a:p>
        </p:txBody>
      </p:sp>
    </p:spTree>
    <p:extLst>
      <p:ext uri="{BB962C8B-B14F-4D97-AF65-F5344CB8AC3E}">
        <p14:creationId xmlns:p14="http://schemas.microsoft.com/office/powerpoint/2010/main" val="3684425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 Odrážky / Indent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028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0. Nadpis /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8005D8AA-1112-2547-8811-DCA9D48CF9E6}"/>
              </a:ext>
            </a:extLst>
          </p:cNvPr>
          <p:cNvSpPr>
            <a:spLocks noGrp="1"/>
          </p:cNvSpPr>
          <p:nvPr>
            <p:ph type="sldNum" sz="quarter" idx="4"/>
          </p:nvPr>
        </p:nvSpPr>
        <p:spPr>
          <a:xfrm>
            <a:off x="11713897" y="6414526"/>
            <a:ext cx="478104" cy="365125"/>
          </a:xfrm>
          <a:prstGeom prst="rect">
            <a:avLst/>
          </a:prstGeom>
        </p:spPr>
        <p:txBody>
          <a:bodyPr/>
          <a:lstStyle>
            <a:lvl1pPr>
              <a:defRPr sz="1000" b="0">
                <a:solidFill>
                  <a:srgbClr val="CCCBCD"/>
                </a:solidFill>
                <a:latin typeface="Arial" panose="020B0604020202020204" pitchFamily="34" charset="0"/>
                <a:cs typeface="Arial" panose="020B0604020202020204" pitchFamily="34" charset="0"/>
              </a:defRPr>
            </a:lvl1pPr>
          </a:lstStyle>
          <a:p>
            <a:fld id="{802DE814-3A16-EE4B-984A-2177CBFC1F13}" type="slidenum">
              <a:rPr lang="sk-SK" noProof="0" smtClean="0"/>
              <a:pPr/>
              <a:t>‹#›</a:t>
            </a:fld>
            <a:endParaRPr lang="sk-SK" noProof="0"/>
          </a:p>
        </p:txBody>
      </p:sp>
      <p:sp>
        <p:nvSpPr>
          <p:cNvPr id="6" name="Content Placeholder 2">
            <a:extLst>
              <a:ext uri="{FF2B5EF4-FFF2-40B4-BE49-F238E27FC236}">
                <a16:creationId xmlns:a16="http://schemas.microsoft.com/office/drawing/2014/main" id="{6254BD51-83A9-491E-A419-D21DB30694ED}"/>
              </a:ext>
            </a:extLst>
          </p:cNvPr>
          <p:cNvSpPr>
            <a:spLocks noGrp="1"/>
          </p:cNvSpPr>
          <p:nvPr>
            <p:ph idx="12" hasCustomPrompt="1"/>
          </p:nvPr>
        </p:nvSpPr>
        <p:spPr>
          <a:xfrm>
            <a:off x="564078" y="1293531"/>
            <a:ext cx="6089940" cy="4134764"/>
          </a:xfrm>
          <a:prstGeom prst="rect">
            <a:avLst/>
          </a:prstGeom>
        </p:spPr>
        <p:txBody>
          <a:bodyPr anchor="ctr" anchorCtr="0"/>
          <a:lstStyle>
            <a:lvl1pPr marL="0" indent="0">
              <a:buNone/>
              <a:defRPr sz="6600" b="1" i="0" spc="0">
                <a:solidFill>
                  <a:schemeClr val="bg1"/>
                </a:solidFill>
                <a:latin typeface="Arial" panose="020B0604020202020204" pitchFamily="34" charset="0"/>
                <a:cs typeface="Arial" panose="020B0604020202020204" pitchFamily="34" charset="0"/>
              </a:defRPr>
            </a:lvl1pPr>
          </a:lstStyle>
          <a:p>
            <a:pPr lvl="0"/>
            <a:r>
              <a:rPr lang="sk-SK" noProof="0" dirty="0"/>
              <a:t>Sem zadajte text</a:t>
            </a:r>
          </a:p>
        </p:txBody>
      </p:sp>
      <p:sp>
        <p:nvSpPr>
          <p:cNvPr id="4" name="Content Placeholder 2">
            <a:extLst>
              <a:ext uri="{FF2B5EF4-FFF2-40B4-BE49-F238E27FC236}">
                <a16:creationId xmlns:a16="http://schemas.microsoft.com/office/drawing/2014/main" id="{42E6168A-5576-4203-B89E-4AC23DED4124}"/>
              </a:ext>
            </a:extLst>
          </p:cNvPr>
          <p:cNvSpPr>
            <a:spLocks noGrp="1"/>
          </p:cNvSpPr>
          <p:nvPr>
            <p:ph idx="14" hasCustomPrompt="1"/>
          </p:nvPr>
        </p:nvSpPr>
        <p:spPr>
          <a:xfrm>
            <a:off x="564078" y="5838488"/>
            <a:ext cx="6089940" cy="3165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noProof="0"/>
              <a:t>1.1.2019 - Čičmany</a:t>
            </a:r>
          </a:p>
        </p:txBody>
      </p:sp>
      <p:sp>
        <p:nvSpPr>
          <p:cNvPr id="5" name="Content Placeholder 2">
            <a:extLst>
              <a:ext uri="{FF2B5EF4-FFF2-40B4-BE49-F238E27FC236}">
                <a16:creationId xmlns:a16="http://schemas.microsoft.com/office/drawing/2014/main" id="{15592CE5-5C02-43BB-8FD6-AC54BFEFF5E1}"/>
              </a:ext>
            </a:extLst>
          </p:cNvPr>
          <p:cNvSpPr>
            <a:spLocks noGrp="1"/>
          </p:cNvSpPr>
          <p:nvPr>
            <p:ph idx="15" hasCustomPrompt="1"/>
          </p:nvPr>
        </p:nvSpPr>
        <p:spPr>
          <a:xfrm>
            <a:off x="564078" y="5510109"/>
            <a:ext cx="6089940" cy="31658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noProof="0"/>
              <a:t>Meno Priezvisko</a:t>
            </a:r>
          </a:p>
        </p:txBody>
      </p:sp>
      <p:pic>
        <p:nvPicPr>
          <p:cNvPr id="8" name="Obrázek 7">
            <a:extLst>
              <a:ext uri="{FF2B5EF4-FFF2-40B4-BE49-F238E27FC236}">
                <a16:creationId xmlns:a16="http://schemas.microsoft.com/office/drawing/2014/main" id="{662DDBF7-6B47-4F05-ABD2-0C4AE860BE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6" y="754169"/>
            <a:ext cx="1744407" cy="457549"/>
          </a:xfrm>
          <a:prstGeom prst="rect">
            <a:avLst/>
          </a:prstGeom>
        </p:spPr>
      </p:pic>
      <p:pic>
        <p:nvPicPr>
          <p:cNvPr id="7" name="Obrázek 6">
            <a:extLst>
              <a:ext uri="{FF2B5EF4-FFF2-40B4-BE49-F238E27FC236}">
                <a16:creationId xmlns:a16="http://schemas.microsoft.com/office/drawing/2014/main" id="{662DDBF7-6B47-4F05-ABD2-0C4AE860BE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9076" y="754169"/>
            <a:ext cx="1744407" cy="457549"/>
          </a:xfrm>
          <a:prstGeom prst="rect">
            <a:avLst/>
          </a:prstGeom>
        </p:spPr>
      </p:pic>
    </p:spTree>
    <p:extLst>
      <p:ext uri="{BB962C8B-B14F-4D97-AF65-F5344CB8AC3E}">
        <p14:creationId xmlns:p14="http://schemas.microsoft.com/office/powerpoint/2010/main" val="581991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1. Čistý layout">
    <p:bg>
      <p:bgPr>
        <a:solidFill>
          <a:schemeClr val="bg1"/>
        </a:solidFill>
        <a:effectLst/>
      </p:bgPr>
    </p:bg>
    <p:spTree>
      <p:nvGrpSpPr>
        <p:cNvPr id="1" name=""/>
        <p:cNvGrpSpPr/>
        <p:nvPr/>
      </p:nvGrpSpPr>
      <p:grpSpPr>
        <a:xfrm>
          <a:off x="0" y="0"/>
          <a:ext cx="0" cy="0"/>
          <a:chOff x="0" y="0"/>
          <a:chExt cx="0" cy="0"/>
        </a:xfrm>
      </p:grpSpPr>
      <p:sp>
        <p:nvSpPr>
          <p:cNvPr id="2" name="Zástupný objekt pre text 3">
            <a:extLst>
              <a:ext uri="{FF2B5EF4-FFF2-40B4-BE49-F238E27FC236}">
                <a16:creationId xmlns:a16="http://schemas.microsoft.com/office/drawing/2014/main" id="{239D7032-9823-41DA-89CA-0DB4CB91A5A4}"/>
              </a:ext>
            </a:extLst>
          </p:cNvPr>
          <p:cNvSpPr>
            <a:spLocks noGrp="1"/>
          </p:cNvSpPr>
          <p:nvPr>
            <p:ph type="body" sz="quarter" idx="10"/>
          </p:nvPr>
        </p:nvSpPr>
        <p:spPr>
          <a:xfrm>
            <a:off x="876298" y="1369288"/>
            <a:ext cx="7151688" cy="457200"/>
          </a:xfrm>
          <a:prstGeom prst="rect">
            <a:avLst/>
          </a:prstGeom>
        </p:spPr>
        <p:txBody>
          <a:bodyPr/>
          <a:lstStyle>
            <a:lvl1pPr marL="0" indent="0">
              <a:buNone/>
              <a:defRPr sz="2000" b="0" i="0">
                <a:solidFill>
                  <a:schemeClr val="tx1"/>
                </a:solidFill>
                <a:latin typeface="Arial" panose="020B0604020202020204" pitchFamily="34" charset="0"/>
                <a:cs typeface="Arial" panose="020B0604020202020204" pitchFamily="34" charset="0"/>
              </a:defRPr>
            </a:lvl1pPr>
          </a:lstStyle>
          <a:p>
            <a:pPr lvl="0"/>
            <a:r>
              <a:rPr lang="sk-SK" dirty="0"/>
              <a:t>Kliknite sem a upravte štýly predlohy textu</a:t>
            </a:r>
          </a:p>
        </p:txBody>
      </p:sp>
      <p:sp>
        <p:nvSpPr>
          <p:cNvPr id="3" name="Zástupný objekt pre text 9">
            <a:extLst>
              <a:ext uri="{FF2B5EF4-FFF2-40B4-BE49-F238E27FC236}">
                <a16:creationId xmlns:a16="http://schemas.microsoft.com/office/drawing/2014/main" id="{1C7E420D-8E0D-49A6-992B-6EEAC7A04C80}"/>
              </a:ext>
            </a:extLst>
          </p:cNvPr>
          <p:cNvSpPr>
            <a:spLocks noGrp="1"/>
          </p:cNvSpPr>
          <p:nvPr>
            <p:ph type="body" sz="quarter" idx="11" hasCustomPrompt="1"/>
          </p:nvPr>
        </p:nvSpPr>
        <p:spPr>
          <a:xfrm>
            <a:off x="876298" y="685800"/>
            <a:ext cx="11315702" cy="738188"/>
          </a:xfrm>
          <a:prstGeom prst="rect">
            <a:avLst/>
          </a:prstGeom>
        </p:spPr>
        <p:txBody>
          <a:bodyPr/>
          <a:lstStyle>
            <a:lvl1pPr marL="0" indent="0">
              <a:buNone/>
              <a:defRPr sz="4400" b="1" i="0">
                <a:solidFill>
                  <a:srgbClr val="263B97"/>
                </a:solidFill>
                <a:latin typeface="Arial" panose="020B0604020202020204" pitchFamily="34" charset="0"/>
                <a:cs typeface="Arial" panose="020B0604020202020204" pitchFamily="34" charset="0"/>
              </a:defRPr>
            </a:lvl1pPr>
            <a:lvl2pPr marL="457200" indent="0">
              <a:buNone/>
              <a:defRPr/>
            </a:lvl2pPr>
          </a:lstStyle>
          <a:p>
            <a:pPr lvl="0"/>
            <a:r>
              <a:rPr lang="sk-SK" dirty="0"/>
              <a:t>Kliknite sem a upravte štýly predlohy</a:t>
            </a:r>
          </a:p>
        </p:txBody>
      </p:sp>
    </p:spTree>
    <p:extLst>
      <p:ext uri="{BB962C8B-B14F-4D97-AF65-F5344CB8AC3E}">
        <p14:creationId xmlns:p14="http://schemas.microsoft.com/office/powerpoint/2010/main" val="2629153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1. cooling towers background">
    <p:bg>
      <p:bgRef idx="1001">
        <a:schemeClr val="bg1"/>
      </p:bgRef>
    </p:bg>
    <p:spTree>
      <p:nvGrpSpPr>
        <p:cNvPr id="1" name=""/>
        <p:cNvGrpSpPr/>
        <p:nvPr/>
      </p:nvGrpSpPr>
      <p:grpSpPr>
        <a:xfrm>
          <a:off x="0" y="0"/>
          <a:ext cx="0" cy="0"/>
          <a:chOff x="0" y="0"/>
          <a:chExt cx="0" cy="0"/>
        </a:xfrm>
      </p:grpSpPr>
      <p:grpSp>
        <p:nvGrpSpPr>
          <p:cNvPr id="29" name="Skupina 1">
            <a:extLst>
              <a:ext uri="{FF2B5EF4-FFF2-40B4-BE49-F238E27FC236}">
                <a16:creationId xmlns:a16="http://schemas.microsoft.com/office/drawing/2014/main" id="{BE3FD02F-112E-476D-B190-D57A023D6465}"/>
              </a:ext>
            </a:extLst>
          </p:cNvPr>
          <p:cNvGrpSpPr/>
          <p:nvPr userDrawn="1"/>
        </p:nvGrpSpPr>
        <p:grpSpPr>
          <a:xfrm>
            <a:off x="0" y="1542119"/>
            <a:ext cx="12191999" cy="5315881"/>
            <a:chOff x="-1850670" y="1542119"/>
            <a:chExt cx="12191999" cy="5315881"/>
          </a:xfrm>
        </p:grpSpPr>
        <p:pic>
          <p:nvPicPr>
            <p:cNvPr id="30" name="Obrázok 23">
              <a:extLst>
                <a:ext uri="{FF2B5EF4-FFF2-40B4-BE49-F238E27FC236}">
                  <a16:creationId xmlns:a16="http://schemas.microsoft.com/office/drawing/2014/main" id="{5073BC84-5559-4E22-A2A1-183BEDDE707A}"/>
                </a:ext>
              </a:extLst>
            </p:cNvPr>
            <p:cNvPicPr>
              <a:picLocks noChangeAspect="1"/>
            </p:cNvPicPr>
            <p:nvPr/>
          </p:nvPicPr>
          <p:blipFill rotWithShape="1">
            <a:blip r:embed="rId2" cstate="screen">
              <a:grayscl/>
              <a:extLst>
                <a:ext uri="{28A0092B-C50C-407E-A947-70E740481C1C}">
                  <a14:useLocalDpi xmlns:a14="http://schemas.microsoft.com/office/drawing/2010/main" val="0"/>
                </a:ext>
              </a:extLst>
            </a:blip>
            <a:srcRect/>
            <a:stretch/>
          </p:blipFill>
          <p:spPr>
            <a:xfrm>
              <a:off x="2730138" y="1542119"/>
              <a:ext cx="7611191" cy="5315881"/>
            </a:xfrm>
            <a:prstGeom prst="rect">
              <a:avLst/>
            </a:prstGeom>
          </p:spPr>
        </p:pic>
        <p:pic>
          <p:nvPicPr>
            <p:cNvPr id="31" name="Obrázok 25">
              <a:extLst>
                <a:ext uri="{FF2B5EF4-FFF2-40B4-BE49-F238E27FC236}">
                  <a16:creationId xmlns:a16="http://schemas.microsoft.com/office/drawing/2014/main" id="{32C6F2DC-79B2-4C9C-8CAA-89D0EF14B745}"/>
                </a:ext>
              </a:extLst>
            </p:cNvPr>
            <p:cNvPicPr>
              <a:picLocks noChangeAspect="1"/>
            </p:cNvPicPr>
            <p:nvPr/>
          </p:nvPicPr>
          <p:blipFill rotWithShape="1">
            <a:blip r:embed="rId3" cstate="screen">
              <a:grayscl/>
              <a:extLst>
                <a:ext uri="{28A0092B-C50C-407E-A947-70E740481C1C}">
                  <a14:useLocalDpi xmlns:a14="http://schemas.microsoft.com/office/drawing/2010/main" val="0"/>
                </a:ext>
              </a:extLst>
            </a:blip>
            <a:srcRect/>
            <a:stretch/>
          </p:blipFill>
          <p:spPr>
            <a:xfrm flipH="1">
              <a:off x="-1850670" y="1542119"/>
              <a:ext cx="4580807" cy="5315881"/>
            </a:xfrm>
            <a:prstGeom prst="rect">
              <a:avLst/>
            </a:prstGeom>
          </p:spPr>
        </p:pic>
      </p:grpSp>
      <p:sp>
        <p:nvSpPr>
          <p:cNvPr id="32" name="Pravouholník 24">
            <a:extLst>
              <a:ext uri="{FF2B5EF4-FFF2-40B4-BE49-F238E27FC236}">
                <a16:creationId xmlns:a16="http://schemas.microsoft.com/office/drawing/2014/main" id="{65F40353-CA9F-478C-A43E-1FFCA9A5464A}"/>
              </a:ext>
            </a:extLst>
          </p:cNvPr>
          <p:cNvSpPr/>
          <p:nvPr userDrawn="1"/>
        </p:nvSpPr>
        <p:spPr>
          <a:xfrm>
            <a:off x="0" y="0"/>
            <a:ext cx="12191999" cy="6858000"/>
          </a:xfrm>
          <a:prstGeom prst="rect">
            <a:avLst/>
          </a:prstGeom>
          <a:solidFill>
            <a:srgbClr val="263B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4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4" name="Obrázek 6">
            <a:extLst>
              <a:ext uri="{FF2B5EF4-FFF2-40B4-BE49-F238E27FC236}">
                <a16:creationId xmlns:a16="http://schemas.microsoft.com/office/drawing/2014/main" id="{6B686260-4C57-4346-A076-47441534720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78821" y="754169"/>
            <a:ext cx="1744407" cy="457549"/>
          </a:xfrm>
          <a:prstGeom prst="rect">
            <a:avLst/>
          </a:prstGeom>
        </p:spPr>
      </p:pic>
      <p:sp>
        <p:nvSpPr>
          <p:cNvPr id="5" name="Slide Number Placeholder 5">
            <a:extLst>
              <a:ext uri="{FF2B5EF4-FFF2-40B4-BE49-F238E27FC236}">
                <a16:creationId xmlns:a16="http://schemas.microsoft.com/office/drawing/2014/main" id="{C6D5A86C-A8E1-7747-A46C-5EE4716A8415}"/>
              </a:ext>
            </a:extLst>
          </p:cNvPr>
          <p:cNvSpPr>
            <a:spLocks noGrp="1"/>
          </p:cNvSpPr>
          <p:nvPr>
            <p:ph type="sldNum" sz="quarter" idx="4"/>
          </p:nvPr>
        </p:nvSpPr>
        <p:spPr>
          <a:xfrm>
            <a:off x="11713897" y="6414526"/>
            <a:ext cx="478104" cy="365125"/>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stStyle>
          <a:p>
            <a:fld id="{802DE814-3A16-EE4B-984A-2177CBFC1F13}" type="slidenum">
              <a:rPr lang="sv-SE" smtClean="0"/>
              <a:pPr/>
              <a:t>‹#›</a:t>
            </a:fld>
            <a:endParaRPr lang="sv-SE" dirty="0"/>
          </a:p>
        </p:txBody>
      </p:sp>
      <p:sp>
        <p:nvSpPr>
          <p:cNvPr id="35" name="Zástupný objekt pre text 3">
            <a:extLst>
              <a:ext uri="{FF2B5EF4-FFF2-40B4-BE49-F238E27FC236}">
                <a16:creationId xmlns:a16="http://schemas.microsoft.com/office/drawing/2014/main" id="{D1D69656-7E3E-4825-836B-FD3504151AA7}"/>
              </a:ext>
            </a:extLst>
          </p:cNvPr>
          <p:cNvSpPr>
            <a:spLocks noGrp="1"/>
          </p:cNvSpPr>
          <p:nvPr>
            <p:ph type="body" sz="quarter" idx="10" hasCustomPrompt="1"/>
          </p:nvPr>
        </p:nvSpPr>
        <p:spPr>
          <a:xfrm>
            <a:off x="876298" y="1351813"/>
            <a:ext cx="7151688" cy="410311"/>
          </a:xfrm>
          <a:prstGeom prst="rect">
            <a:avLst/>
          </a:prstGeom>
        </p:spPr>
        <p:txBody>
          <a:bodyPr/>
          <a:lstStyle>
            <a:lvl1pPr marL="0" indent="0">
              <a:buNone/>
              <a:defRPr sz="2800" b="0" i="0">
                <a:solidFill>
                  <a:srgbClr val="F79A86"/>
                </a:solidFill>
                <a:latin typeface="Arial" panose="020B0604020202020204" pitchFamily="34" charset="0"/>
                <a:cs typeface="Arial" panose="020B0604020202020204" pitchFamily="34" charset="0"/>
              </a:defRPr>
            </a:lvl1pPr>
          </a:lstStyle>
          <a:p>
            <a:pPr lvl="0"/>
            <a:r>
              <a:rPr lang="sk-SK" noProof="0" dirty="0"/>
              <a:t>Kliknite sem a </a:t>
            </a:r>
            <a:r>
              <a:rPr lang="en-US" noProof="0" dirty="0" err="1"/>
              <a:t>upravte</a:t>
            </a:r>
            <a:endParaRPr lang="sk-SK" noProof="0" dirty="0"/>
          </a:p>
        </p:txBody>
      </p:sp>
      <p:sp>
        <p:nvSpPr>
          <p:cNvPr id="36" name="Zástupný objekt pre text 9">
            <a:extLst>
              <a:ext uri="{FF2B5EF4-FFF2-40B4-BE49-F238E27FC236}">
                <a16:creationId xmlns:a16="http://schemas.microsoft.com/office/drawing/2014/main" id="{828B17DE-B221-4ACA-9A8D-E88237212115}"/>
              </a:ext>
            </a:extLst>
          </p:cNvPr>
          <p:cNvSpPr>
            <a:spLocks noGrp="1"/>
          </p:cNvSpPr>
          <p:nvPr>
            <p:ph type="body" sz="quarter" idx="11" hasCustomPrompt="1"/>
          </p:nvPr>
        </p:nvSpPr>
        <p:spPr>
          <a:xfrm>
            <a:off x="876298" y="685800"/>
            <a:ext cx="8124827" cy="694588"/>
          </a:xfrm>
          <a:prstGeom prst="rect">
            <a:avLst/>
          </a:prstGeom>
        </p:spPr>
        <p:txBody>
          <a:bodyPr/>
          <a:lstStyle>
            <a:lvl1pPr marL="0" indent="0">
              <a:buNone/>
              <a:defRPr sz="44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sk-SK" noProof="0" dirty="0"/>
              <a:t>Kliknite sem a upravte</a:t>
            </a:r>
          </a:p>
        </p:txBody>
      </p:sp>
    </p:spTree>
    <p:extLst>
      <p:ext uri="{BB962C8B-B14F-4D97-AF65-F5344CB8AC3E}">
        <p14:creationId xmlns:p14="http://schemas.microsoft.com/office/powerpoint/2010/main" val="123996042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Image 2 - General Abst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2"/>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881535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3 - General Abst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18132714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4 - Histor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30623075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5 - Peo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35E1D-006D-FF45-A91C-7E67272AE491}"/>
              </a:ext>
            </a:extLst>
          </p:cNvPr>
          <p:cNvPicPr>
            <a:picLocks noChangeAspect="1"/>
          </p:cNvPicPr>
          <p:nvPr userDrawn="1"/>
        </p:nvPicPr>
        <p:blipFill>
          <a:blip r:embed="rId3"/>
          <a:stretch>
            <a:fillRect/>
          </a:stretch>
        </p:blipFill>
        <p:spPr>
          <a:xfrm>
            <a:off x="9113402" y="5006109"/>
            <a:ext cx="2797798" cy="1664208"/>
          </a:xfrm>
          <a:prstGeom prst="rect">
            <a:avLst/>
          </a:prstGeom>
        </p:spPr>
      </p:pic>
      <p:sp>
        <p:nvSpPr>
          <p:cNvPr id="11" name="Title 9">
            <a:extLst>
              <a:ext uri="{FF2B5EF4-FFF2-40B4-BE49-F238E27FC236}">
                <a16:creationId xmlns:a16="http://schemas.microsoft.com/office/drawing/2014/main" id="{7D19A638-4C28-D84D-96DE-EABE552A60C3}"/>
              </a:ext>
            </a:extLst>
          </p:cNvPr>
          <p:cNvSpPr>
            <a:spLocks noGrp="1"/>
          </p:cNvSpPr>
          <p:nvPr>
            <p:ph type="title" hasCustomPrompt="1"/>
          </p:nvPr>
        </p:nvSpPr>
        <p:spPr>
          <a:xfrm>
            <a:off x="357351" y="3378676"/>
            <a:ext cx="7542465" cy="1356610"/>
          </a:xfrm>
          <a:prstGeom prst="rect">
            <a:avLst/>
          </a:prstGeom>
        </p:spPr>
        <p:txBody>
          <a:bodyPr lIns="0" tIns="0" rIns="0" bIns="0"/>
          <a:lstStyle>
            <a:lvl1pPr>
              <a:lnSpc>
                <a:spcPct val="100000"/>
              </a:lnSpc>
              <a:defRPr sz="3600" b="1" i="0" baseline="0">
                <a:solidFill>
                  <a:srgbClr val="0033A0"/>
                </a:solidFill>
                <a:latin typeface="Georgia" panose="02040502050405020303" pitchFamily="18" charset="0"/>
              </a:defRPr>
            </a:lvl1pPr>
          </a:lstStyle>
          <a:p>
            <a:r>
              <a:rPr lang="en-US" dirty="0"/>
              <a:t>Presentation Title Georgia Bold 36 pt. single spaced</a:t>
            </a:r>
          </a:p>
        </p:txBody>
      </p:sp>
      <p:sp>
        <p:nvSpPr>
          <p:cNvPr id="14" name="Presenter Title">
            <a:extLst>
              <a:ext uri="{FF2B5EF4-FFF2-40B4-BE49-F238E27FC236}">
                <a16:creationId xmlns:a16="http://schemas.microsoft.com/office/drawing/2014/main" id="{D9BCE17C-D2FA-694A-8E37-D70794612B0A}"/>
              </a:ext>
            </a:extLst>
          </p:cNvPr>
          <p:cNvSpPr>
            <a:spLocks noGrp="1"/>
          </p:cNvSpPr>
          <p:nvPr>
            <p:ph type="body" sz="quarter" idx="12" hasCustomPrompt="1"/>
          </p:nvPr>
        </p:nvSpPr>
        <p:spPr>
          <a:xfrm>
            <a:off x="357188" y="5899151"/>
            <a:ext cx="7542212" cy="331932"/>
          </a:xfrm>
          <a:prstGeom prst="rect">
            <a:avLst/>
          </a:prstGeom>
        </p:spPr>
        <p:txBody>
          <a:bodyPr>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Presenter title: Arial 18 </a:t>
            </a:r>
            <a:r>
              <a:rPr lang="en-US" dirty="0" err="1"/>
              <a:t>pt</a:t>
            </a:r>
            <a:endParaRPr lang="en-US" dirty="0"/>
          </a:p>
        </p:txBody>
      </p:sp>
      <p:sp>
        <p:nvSpPr>
          <p:cNvPr id="15" name="Presenter Name">
            <a:extLst>
              <a:ext uri="{FF2B5EF4-FFF2-40B4-BE49-F238E27FC236}">
                <a16:creationId xmlns:a16="http://schemas.microsoft.com/office/drawing/2014/main" id="{6765BEF3-6B55-A74C-98D9-F7C7651525DD}"/>
              </a:ext>
            </a:extLst>
          </p:cNvPr>
          <p:cNvSpPr>
            <a:spLocks noGrp="1"/>
          </p:cNvSpPr>
          <p:nvPr>
            <p:ph type="body" sz="quarter" idx="10" hasCustomPrompt="1"/>
          </p:nvPr>
        </p:nvSpPr>
        <p:spPr>
          <a:xfrm>
            <a:off x="357350" y="5492750"/>
            <a:ext cx="7542465" cy="313459"/>
          </a:xfrm>
          <a:prstGeom prst="rect">
            <a:avLst/>
          </a:prstGeom>
        </p:spPr>
        <p:txBody>
          <a:bodyPr lIns="0" tIns="0" rIns="0" bIns="0">
            <a:noAutofit/>
          </a:bodyPr>
          <a:lstStyle>
            <a:lvl1pPr marL="0" indent="0">
              <a:buNone/>
              <a:defRPr sz="1800" b="1" i="0" baseline="0">
                <a:solidFill>
                  <a:schemeClr val="bg2"/>
                </a:solidFill>
                <a:latin typeface="Arial" panose="020B0604020202020204" pitchFamily="34" charset="0"/>
                <a:cs typeface="Arial" panose="020B0604020202020204" pitchFamily="34" charset="0"/>
              </a:defRPr>
            </a:lvl1pPr>
            <a:lvl2pPr marL="0" indent="0">
              <a:lnSpc>
                <a:spcPct val="100000"/>
              </a:lnSpc>
              <a:spcBef>
                <a:spcPts val="0"/>
              </a:spcBef>
              <a:buNone/>
              <a:tabLst/>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Presenter Name: Arial Bold 18/single</a:t>
            </a:r>
          </a:p>
        </p:txBody>
      </p:sp>
    </p:spTree>
    <p:extLst>
      <p:ext uri="{BB962C8B-B14F-4D97-AF65-F5344CB8AC3E}">
        <p14:creationId xmlns:p14="http://schemas.microsoft.com/office/powerpoint/2010/main" val="15198774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4">
          <p15:clr>
            <a:srgbClr val="FBAE40"/>
          </p15:clr>
        </p15:guide>
        <p15:guide id="4" pos="448">
          <p15:clr>
            <a:srgbClr val="FBAE40"/>
          </p15:clr>
        </p15:guide>
        <p15:guide id="5" pos="620">
          <p15:clr>
            <a:srgbClr val="FBAE40"/>
          </p15:clr>
        </p15:guide>
        <p15:guide id="6" pos="844">
          <p15:clr>
            <a:srgbClr val="FBAE40"/>
          </p15:clr>
        </p15:guide>
        <p15:guide id="7" pos="1240">
          <p15:clr>
            <a:srgbClr val="FBAE40"/>
          </p15:clr>
        </p15:guide>
        <p15:guide id="8" pos="1464">
          <p15:clr>
            <a:srgbClr val="FBAE40"/>
          </p15:clr>
        </p15:guide>
        <p15:guide id="9" pos="1864">
          <p15:clr>
            <a:srgbClr val="FBAE40"/>
          </p15:clr>
        </p15:guide>
        <p15:guide id="10" pos="2088">
          <p15:clr>
            <a:srgbClr val="FBAE40"/>
          </p15:clr>
        </p15:guide>
        <p15:guide id="11" pos="3724">
          <p15:clr>
            <a:srgbClr val="FBAE40"/>
          </p15:clr>
        </p15:guide>
        <p15:guide id="12" pos="3331">
          <p15:clr>
            <a:srgbClr val="FBAE40"/>
          </p15:clr>
        </p15:guide>
        <p15:guide id="13" pos="3104">
          <p15:clr>
            <a:srgbClr val="FBAE40"/>
          </p15:clr>
        </p15:guide>
        <p15:guide id="14" pos="2708">
          <p15:clr>
            <a:srgbClr val="FBAE40"/>
          </p15:clr>
        </p15:guide>
        <p15:guide id="15" pos="2484">
          <p15:clr>
            <a:srgbClr val="FBAE40"/>
          </p15:clr>
        </p15:guide>
        <p15:guide id="16" pos="3948">
          <p15:clr>
            <a:srgbClr val="FBAE40"/>
          </p15:clr>
        </p15:guide>
        <p15:guide id="17" pos="4348">
          <p15:clr>
            <a:srgbClr val="FBAE40"/>
          </p15:clr>
        </p15:guide>
        <p15:guide id="18" pos="4571">
          <p15:clr>
            <a:srgbClr val="FBAE40"/>
          </p15:clr>
        </p15:guide>
        <p15:guide id="19" pos="4968">
          <p15:clr>
            <a:srgbClr val="FBAE40"/>
          </p15:clr>
        </p15:guide>
        <p15:guide id="20" pos="5188">
          <p15:clr>
            <a:srgbClr val="FBAE40"/>
          </p15:clr>
        </p15:guide>
        <p15:guide id="21" pos="5588">
          <p15:clr>
            <a:srgbClr val="FBAE40"/>
          </p15:clr>
        </p15:guide>
        <p15:guide id="22" pos="5811">
          <p15:clr>
            <a:srgbClr val="FBAE40"/>
          </p15:clr>
        </p15:guide>
        <p15:guide id="23" pos="6208">
          <p15:clr>
            <a:srgbClr val="FBAE40"/>
          </p15:clr>
        </p15:guide>
        <p15:guide id="24" pos="6435">
          <p15:clr>
            <a:srgbClr val="FBAE40"/>
          </p15:clr>
        </p15:guide>
        <p15:guide id="25" pos="6831">
          <p15:clr>
            <a:srgbClr val="FBAE40"/>
          </p15:clr>
        </p15:guide>
        <p15:guide id="26" pos="7055">
          <p15:clr>
            <a:srgbClr val="FBAE40"/>
          </p15:clr>
        </p15:guide>
        <p15:guide id="27" pos="7228">
          <p15:clr>
            <a:srgbClr val="FBAE40"/>
          </p15:clr>
        </p15:guide>
        <p15:guide id="28" pos="745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1004228B-179E-104C-87B5-9112B865A3C6}"/>
              </a:ext>
            </a:extLst>
          </p:cNvPr>
          <p:cNvSpPr>
            <a:spLocks noGrp="1"/>
          </p:cNvSpPr>
          <p:nvPr>
            <p:ph type="sldNum" sz="quarter" idx="4"/>
          </p:nvPr>
        </p:nvSpPr>
        <p:spPr>
          <a:xfrm>
            <a:off x="357351" y="6344338"/>
            <a:ext cx="355119" cy="182880"/>
          </a:xfrm>
          <a:prstGeom prst="rect">
            <a:avLst/>
          </a:prstGeom>
        </p:spPr>
        <p:txBody>
          <a:bodyPr vert="horz" lIns="0" tIns="0" rIns="0" bIns="0" rtlCol="0" anchor="b" anchorCtr="0"/>
          <a:lstStyle>
            <a:lvl1pPr algn="l">
              <a:defRPr sz="800">
                <a:solidFill>
                  <a:schemeClr val="tx1">
                    <a:tint val="75000"/>
                  </a:schemeClr>
                </a:solidFill>
              </a:defRPr>
            </a:lvl1pPr>
          </a:lstStyle>
          <a:p>
            <a:fld id="{34971C27-C87E-45F4-8EEB-007BFB32C23B}" type="slidenum">
              <a:rPr lang="en-US" smtClean="0"/>
              <a:pPr/>
              <a:t>‹#›</a:t>
            </a:fld>
            <a:endParaRPr lang="en-US" dirty="0"/>
          </a:p>
        </p:txBody>
      </p:sp>
      <p:sp>
        <p:nvSpPr>
          <p:cNvPr id="9" name="Title Placeholder 1">
            <a:extLst>
              <a:ext uri="{FF2B5EF4-FFF2-40B4-BE49-F238E27FC236}">
                <a16:creationId xmlns:a16="http://schemas.microsoft.com/office/drawing/2014/main" id="{EC084419-C42D-6D4B-B308-B25F982DA344}"/>
              </a:ext>
            </a:extLst>
          </p:cNvPr>
          <p:cNvSpPr>
            <a:spLocks noGrp="1"/>
          </p:cNvSpPr>
          <p:nvPr>
            <p:ph type="title"/>
          </p:nvPr>
        </p:nvSpPr>
        <p:spPr>
          <a:xfrm>
            <a:off x="357351" y="346075"/>
            <a:ext cx="11484129" cy="363444"/>
          </a:xfrm>
          <a:prstGeom prst="rect">
            <a:avLst/>
          </a:prstGeom>
        </p:spPr>
        <p:txBody>
          <a:bodyPr vert="horz" lIns="0" tIns="0" rIns="0" bIns="0" rtlCol="0" anchor="t" anchorCtr="0">
            <a:noAutofit/>
          </a:bodyPr>
          <a:lstStyle/>
          <a:p>
            <a:r>
              <a:rPr lang="en-US" dirty="0"/>
              <a:t>Slide Title, Georgia Bold 34 </a:t>
            </a:r>
            <a:r>
              <a:rPr lang="en-US" dirty="0" err="1"/>
              <a:t>pt</a:t>
            </a:r>
            <a:endParaRPr lang="en-US" dirty="0"/>
          </a:p>
        </p:txBody>
      </p:sp>
      <p:sp>
        <p:nvSpPr>
          <p:cNvPr id="10" name="Text Placeholder 4">
            <a:extLst>
              <a:ext uri="{FF2B5EF4-FFF2-40B4-BE49-F238E27FC236}">
                <a16:creationId xmlns:a16="http://schemas.microsoft.com/office/drawing/2014/main" id="{95F1FB5A-A71B-584C-8C1A-044EED586710}"/>
              </a:ext>
            </a:extLst>
          </p:cNvPr>
          <p:cNvSpPr>
            <a:spLocks noGrp="1"/>
          </p:cNvSpPr>
          <p:nvPr>
            <p:ph type="body" idx="1"/>
          </p:nvPr>
        </p:nvSpPr>
        <p:spPr>
          <a:xfrm>
            <a:off x="357351" y="1685110"/>
            <a:ext cx="11484129" cy="410979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3D8CB3EB-8D33-654A-8B40-2CDA6FA88CC6}"/>
              </a:ext>
            </a:extLst>
          </p:cNvPr>
          <p:cNvPicPr>
            <a:picLocks noChangeAspect="1"/>
          </p:cNvPicPr>
          <p:nvPr userDrawn="1"/>
        </p:nvPicPr>
        <p:blipFill>
          <a:blip r:embed="rId24"/>
          <a:stretch>
            <a:fillRect/>
          </a:stretch>
        </p:blipFill>
        <p:spPr>
          <a:xfrm>
            <a:off x="10046878" y="92937"/>
            <a:ext cx="1794602" cy="1067479"/>
          </a:xfrm>
          <a:prstGeom prst="rect">
            <a:avLst/>
          </a:prstGeom>
        </p:spPr>
      </p:pic>
      <p:cxnSp>
        <p:nvCxnSpPr>
          <p:cNvPr id="6" name="Straight Connector 5">
            <a:extLst>
              <a:ext uri="{FF2B5EF4-FFF2-40B4-BE49-F238E27FC236}">
                <a16:creationId xmlns:a16="http://schemas.microsoft.com/office/drawing/2014/main" id="{DBA60EEF-AF7E-4949-9D5C-7B064A757C09}"/>
              </a:ext>
            </a:extLst>
          </p:cNvPr>
          <p:cNvCxnSpPr/>
          <p:nvPr userDrawn="1"/>
        </p:nvCxnSpPr>
        <p:spPr>
          <a:xfrm>
            <a:off x="357351" y="1306286"/>
            <a:ext cx="11484129" cy="0"/>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4565764E-C946-354C-BCA7-B6359ECE8672}"/>
              </a:ext>
            </a:extLst>
          </p:cNvPr>
          <p:cNvSpPr>
            <a:spLocks noGrp="1"/>
          </p:cNvSpPr>
          <p:nvPr>
            <p:ph type="ftr" sz="quarter" idx="3"/>
          </p:nvPr>
        </p:nvSpPr>
        <p:spPr>
          <a:xfrm>
            <a:off x="712470" y="6344338"/>
            <a:ext cx="11129010" cy="260997"/>
          </a:xfrm>
          <a:prstGeom prst="rect">
            <a:avLst/>
          </a:prstGeom>
        </p:spPr>
        <p:txBody>
          <a:bodyPr/>
          <a:lstStyle>
            <a:lvl1pPr algn="r">
              <a:defRPr sz="800"/>
            </a:lvl1pPr>
          </a:lstStyle>
          <a:p>
            <a:pPr algn="l"/>
            <a:r>
              <a:rPr lang="en-US" dirty="0"/>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Tree>
    <p:extLst>
      <p:ext uri="{BB962C8B-B14F-4D97-AF65-F5344CB8AC3E}">
        <p14:creationId xmlns:p14="http://schemas.microsoft.com/office/powerpoint/2010/main" val="1403342461"/>
      </p:ext>
    </p:extLst>
  </p:cSld>
  <p:clrMap bg1="lt1" tx1="dk1" bg2="lt2" tx2="dk2" accent1="accent1" accent2="accent2" accent3="accent3" accent4="accent4" accent5="accent5" accent6="accent6" hlink="hlink" folHlink="folHlink"/>
  <p:sldLayoutIdLst>
    <p:sldLayoutId id="2147483922" r:id="rId1"/>
    <p:sldLayoutId id="2147483660" r:id="rId2"/>
    <p:sldLayoutId id="2147483866" r:id="rId3"/>
    <p:sldLayoutId id="2147483870" r:id="rId4"/>
    <p:sldLayoutId id="2147483904" r:id="rId5"/>
    <p:sldLayoutId id="2147483923" r:id="rId6"/>
    <p:sldLayoutId id="2147483905" r:id="rId7"/>
    <p:sldLayoutId id="2147483892" r:id="rId8"/>
    <p:sldLayoutId id="2147483893" r:id="rId9"/>
    <p:sldLayoutId id="2147483894" r:id="rId10"/>
    <p:sldLayoutId id="2147483895" r:id="rId11"/>
    <p:sldLayoutId id="2147483896" r:id="rId12"/>
    <p:sldLayoutId id="2147483897" r:id="rId13"/>
    <p:sldLayoutId id="2147483867" r:id="rId14"/>
    <p:sldLayoutId id="2147483889" r:id="rId15"/>
    <p:sldLayoutId id="2147483901" r:id="rId16"/>
    <p:sldLayoutId id="2147483902" r:id="rId17"/>
    <p:sldLayoutId id="2147483906" r:id="rId18"/>
    <p:sldLayoutId id="2147483907" r:id="rId19"/>
    <p:sldLayoutId id="2147483908" r:id="rId20"/>
    <p:sldLayoutId id="2147483909" r:id="rId21"/>
    <p:sldLayoutId id="2147483903" r:id="rId22"/>
  </p:sldLayoutIdLst>
  <p:hf hdr="0" dt="0"/>
  <p:txStyles>
    <p:titleStyle>
      <a:lvl1pPr algn="l" defTabSz="914400" rtl="0" eaLnBrk="1" latinLnBrk="0" hangingPunct="1">
        <a:lnSpc>
          <a:spcPct val="90000"/>
        </a:lnSpc>
        <a:spcBef>
          <a:spcPct val="0"/>
        </a:spcBef>
        <a:buNone/>
        <a:defRPr sz="3400" b="1" i="0" kern="1200">
          <a:solidFill>
            <a:srgbClr val="0033A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12A1E8-F20B-1CAC-E9B9-DD17F2ED4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EB4AC0-2445-4CE8-91F3-FBCF55466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77AE93-1CD0-5F17-448D-4D99D525E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1BC10-9B90-4CDD-93D9-1A6ABA9F8EFD}" type="datetimeFigureOut">
              <a:rPr lang="en-US" smtClean="0"/>
              <a:t>9/27/2024</a:t>
            </a:fld>
            <a:endParaRPr lang="en-US"/>
          </a:p>
        </p:txBody>
      </p:sp>
      <p:sp>
        <p:nvSpPr>
          <p:cNvPr id="5" name="Footer Placeholder 4">
            <a:extLst>
              <a:ext uri="{FF2B5EF4-FFF2-40B4-BE49-F238E27FC236}">
                <a16:creationId xmlns:a16="http://schemas.microsoft.com/office/drawing/2014/main" id="{F0015AEA-74DE-1B78-2611-5CDEEC9F9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0F179A-4B29-4BF2-8CCF-1C84D5DB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7EDE-A2C1-49DC-9744-2A6242B3488F}" type="slidenum">
              <a:rPr lang="en-US" smtClean="0"/>
              <a:t>‹#›</a:t>
            </a:fld>
            <a:endParaRPr lang="en-US"/>
          </a:p>
        </p:txBody>
      </p:sp>
    </p:spTree>
    <p:extLst>
      <p:ext uri="{BB962C8B-B14F-4D97-AF65-F5344CB8AC3E}">
        <p14:creationId xmlns:p14="http://schemas.microsoft.com/office/powerpoint/2010/main" val="1146486658"/>
      </p:ext>
    </p:extLst>
  </p:cSld>
  <p:clrMap bg1="lt1" tx1="dk1" bg2="lt2" tx2="dk2" accent1="accent1" accent2="accent2" accent3="accent3" accent4="accent4" accent5="accent5" accent6="accent6" hlink="hlink" folHlink="folHlink"/>
  <p:sldLayoutIdLst>
    <p:sldLayoutId id="2147483939" r:id="rId1"/>
    <p:sldLayoutId id="2147483941" r:id="rId2"/>
    <p:sldLayoutId id="2147483940" r:id="rId3"/>
    <p:sldLayoutId id="2147483951" r:id="rId4"/>
    <p:sldLayoutId id="2147483938" r:id="rId5"/>
    <p:sldLayoutId id="2147483950" r:id="rId6"/>
    <p:sldLayoutId id="2147483927"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4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4864AD-8704-2ED7-450B-6D80C8230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8EE79C-C0E2-F775-1E99-E6DA8CF2C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ABB4-4A70-13D6-2990-3CDB6DF77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3ED4E-D554-4C25-B3A0-E0FC17E0D5F7}" type="datetimeFigureOut">
              <a:rPr lang="en-US" smtClean="0"/>
              <a:t>9/27/2024</a:t>
            </a:fld>
            <a:endParaRPr lang="en-US"/>
          </a:p>
        </p:txBody>
      </p:sp>
      <p:sp>
        <p:nvSpPr>
          <p:cNvPr id="5" name="Footer Placeholder 4">
            <a:extLst>
              <a:ext uri="{FF2B5EF4-FFF2-40B4-BE49-F238E27FC236}">
                <a16:creationId xmlns:a16="http://schemas.microsoft.com/office/drawing/2014/main" id="{1623A402-3879-BD80-0266-74A5C36CB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B848C9-1834-98B7-53BC-0C478EDFC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DAA5A-E0E3-4F3F-89A5-764B69912F3A}" type="slidenum">
              <a:rPr lang="en-US" smtClean="0"/>
              <a:t>‹#›</a:t>
            </a:fld>
            <a:endParaRPr lang="en-US"/>
          </a:p>
        </p:txBody>
      </p:sp>
    </p:spTree>
    <p:extLst>
      <p:ext uri="{BB962C8B-B14F-4D97-AF65-F5344CB8AC3E}">
        <p14:creationId xmlns:p14="http://schemas.microsoft.com/office/powerpoint/2010/main" val="105512943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05D8AA-1112-2547-8811-DCA9D48CF9E6}"/>
              </a:ext>
            </a:extLst>
          </p:cNvPr>
          <p:cNvSpPr>
            <a:spLocks noGrp="1"/>
          </p:cNvSpPr>
          <p:nvPr>
            <p:ph type="sldNum" sz="quarter" idx="4"/>
          </p:nvPr>
        </p:nvSpPr>
        <p:spPr>
          <a:xfrm>
            <a:off x="11713897" y="6414526"/>
            <a:ext cx="478104" cy="365125"/>
          </a:xfrm>
          <a:prstGeom prst="rect">
            <a:avLst/>
          </a:prstGeom>
        </p:spPr>
        <p:txBody>
          <a:bodyPr/>
          <a:lstStyle>
            <a:lvl1pPr>
              <a:defRPr sz="1000" b="0">
                <a:solidFill>
                  <a:schemeClr val="tx1"/>
                </a:solidFill>
                <a:latin typeface="Arial" panose="020B0604020202020204" pitchFamily="34" charset="0"/>
                <a:cs typeface="Arial" panose="020B0604020202020204" pitchFamily="34" charset="0"/>
              </a:defRPr>
            </a:lvl1pPr>
          </a:lstStyle>
          <a:p>
            <a:fld id="{802DE814-3A16-EE4B-984A-2177CBFC1F13}" type="slidenum">
              <a:rPr lang="sv-SE" smtClean="0"/>
              <a:pPr/>
              <a:t>‹#›</a:t>
            </a:fld>
            <a:endParaRPr lang="sv-SE" dirty="0"/>
          </a:p>
        </p:txBody>
      </p:sp>
    </p:spTree>
    <p:extLst>
      <p:ext uri="{BB962C8B-B14F-4D97-AF65-F5344CB8AC3E}">
        <p14:creationId xmlns:p14="http://schemas.microsoft.com/office/powerpoint/2010/main" val="3095532537"/>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hyperlink" Target="Proposal%20Exhibits/Exhibit%209%20-%20Sample%20Selection%20Criteria/Exhibit%209A3%20-%20Sample%20Site%20Scoring%20Results%20Summary.pdf" TargetMode="External"/><Relationship Id="rId1" Type="http://schemas.openxmlformats.org/officeDocument/2006/relationships/slideLayout" Target="../slideLayouts/slideLayout24.xml"/><Relationship Id="rId6" Type="http://schemas.openxmlformats.org/officeDocument/2006/relationships/hyperlink" Target="Proposal%20Exhibits/Exhibit%209%20-%20Sample%20Selection%20Criteria/Exhibit%209A2%20-%20Sample%20Site%20Scoring%20Matrix.pdf" TargetMode="External"/><Relationship Id="rId5" Type="http://schemas.openxmlformats.org/officeDocument/2006/relationships/image" Target="../media/image45.jpeg"/><Relationship Id="rId4" Type="http://schemas.openxmlformats.org/officeDocument/2006/relationships/hyperlink" Target="Proposal%20Exhibits/Exhibit%209%20-%20Sample%20Selection%20Criteria/Exhibit%209A1%20-%20Sample%20Site%20Evaluation%20Criteria%20for%20CT%20Plants.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9.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2.svg"/><Relationship Id="rId4" Type="http://schemas.openxmlformats.org/officeDocument/2006/relationships/diagramLayout" Target="../diagrams/layout1.xml"/><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hyperlink" Target="mailto:joshua.h.best@sargentlundy.com" TargetMode="External"/><Relationship Id="rId2" Type="http://schemas.openxmlformats.org/officeDocument/2006/relationships/hyperlink" Target="mailto:stanislav.pecko@seas.sk"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8.sv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jpe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4.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D819F5-2EDD-8CB1-8768-A19836CB0006}"/>
              </a:ext>
            </a:extLst>
          </p:cNvPr>
          <p:cNvSpPr>
            <a:spLocks noGrp="1"/>
          </p:cNvSpPr>
          <p:nvPr>
            <p:ph type="title"/>
          </p:nvPr>
        </p:nvSpPr>
        <p:spPr>
          <a:xfrm>
            <a:off x="642026" y="2243336"/>
            <a:ext cx="9784674" cy="1810062"/>
          </a:xfrm>
        </p:spPr>
        <p:txBody>
          <a:bodyPr/>
          <a:lstStyle/>
          <a:p>
            <a:r>
              <a:rPr lang="en-US" dirty="0">
                <a:latin typeface="Arial" panose="020B0604020202020204" pitchFamily="34" charset="0"/>
                <a:cs typeface="Arial" panose="020B0604020202020204" pitchFamily="34" charset="0"/>
              </a:rPr>
              <a:t>FEASIBILITY STUDY FOR DEPLOYMENT OF FUTURE SMRs IN SLOVAKIA</a:t>
            </a:r>
          </a:p>
        </p:txBody>
      </p:sp>
      <p:sp>
        <p:nvSpPr>
          <p:cNvPr id="9" name="Text Placeholder 8">
            <a:extLst>
              <a:ext uri="{FF2B5EF4-FFF2-40B4-BE49-F238E27FC236}">
                <a16:creationId xmlns:a16="http://schemas.microsoft.com/office/drawing/2014/main" id="{5408404D-7064-51FE-99CF-85A1CCD357D5}"/>
              </a:ext>
            </a:extLst>
          </p:cNvPr>
          <p:cNvSpPr>
            <a:spLocks noGrp="1"/>
          </p:cNvSpPr>
          <p:nvPr>
            <p:ph type="body" sz="quarter" idx="12"/>
          </p:nvPr>
        </p:nvSpPr>
        <p:spPr/>
        <p:txBody>
          <a:bodyPr/>
          <a:lstStyle/>
          <a:p>
            <a:r>
              <a:rPr lang="en-US" dirty="0">
                <a:solidFill>
                  <a:schemeClr val="tx1"/>
                </a:solidFill>
              </a:rPr>
              <a:t>Manager – Nuclear Power Group</a:t>
            </a:r>
          </a:p>
        </p:txBody>
      </p:sp>
      <p:sp>
        <p:nvSpPr>
          <p:cNvPr id="8" name="Text Placeholder 7">
            <a:extLst>
              <a:ext uri="{FF2B5EF4-FFF2-40B4-BE49-F238E27FC236}">
                <a16:creationId xmlns:a16="http://schemas.microsoft.com/office/drawing/2014/main" id="{B79090AC-47FD-7D17-872F-94035815BDDB}"/>
              </a:ext>
            </a:extLst>
          </p:cNvPr>
          <p:cNvSpPr>
            <a:spLocks noGrp="1"/>
          </p:cNvSpPr>
          <p:nvPr>
            <p:ph type="body" sz="quarter" idx="10"/>
          </p:nvPr>
        </p:nvSpPr>
        <p:spPr/>
        <p:txBody>
          <a:bodyPr/>
          <a:lstStyle/>
          <a:p>
            <a:r>
              <a:rPr lang="en-US" dirty="0">
                <a:solidFill>
                  <a:schemeClr val="tx1"/>
                </a:solidFill>
              </a:rPr>
              <a:t>Mr. Joshua Best</a:t>
            </a:r>
          </a:p>
        </p:txBody>
      </p:sp>
      <p:sp>
        <p:nvSpPr>
          <p:cNvPr id="10" name="Text Placeholder 9">
            <a:extLst>
              <a:ext uri="{FF2B5EF4-FFF2-40B4-BE49-F238E27FC236}">
                <a16:creationId xmlns:a16="http://schemas.microsoft.com/office/drawing/2014/main" id="{14E68F0A-DD6A-70A5-3C87-88F2A0D0338C}"/>
              </a:ext>
            </a:extLst>
          </p:cNvPr>
          <p:cNvSpPr>
            <a:spLocks noGrp="1"/>
          </p:cNvSpPr>
          <p:nvPr>
            <p:ph type="body" sz="quarter" idx="13"/>
          </p:nvPr>
        </p:nvSpPr>
        <p:spPr>
          <a:xfrm>
            <a:off x="570689" y="4774318"/>
            <a:ext cx="4997318" cy="313459"/>
          </a:xfrm>
        </p:spPr>
        <p:txBody>
          <a:bodyPr/>
          <a:lstStyle/>
          <a:p>
            <a:r>
              <a:rPr lang="en-US" dirty="0">
                <a:solidFill>
                  <a:schemeClr val="tx1"/>
                </a:solidFill>
              </a:rPr>
              <a:t>Stanislav Pecko, PhD.</a:t>
            </a:r>
          </a:p>
        </p:txBody>
      </p:sp>
      <p:sp>
        <p:nvSpPr>
          <p:cNvPr id="11" name="Text Placeholder 10">
            <a:extLst>
              <a:ext uri="{FF2B5EF4-FFF2-40B4-BE49-F238E27FC236}">
                <a16:creationId xmlns:a16="http://schemas.microsoft.com/office/drawing/2014/main" id="{2B149645-EC8B-9E03-9DE2-C6E06653F5AF}"/>
              </a:ext>
            </a:extLst>
          </p:cNvPr>
          <p:cNvSpPr>
            <a:spLocks noGrp="1"/>
          </p:cNvSpPr>
          <p:nvPr>
            <p:ph type="body" sz="quarter" idx="14"/>
          </p:nvPr>
        </p:nvSpPr>
        <p:spPr>
          <a:xfrm>
            <a:off x="570689" y="5185417"/>
            <a:ext cx="4997318" cy="331932"/>
          </a:xfrm>
        </p:spPr>
        <p:txBody>
          <a:bodyPr/>
          <a:lstStyle/>
          <a:p>
            <a:r>
              <a:rPr lang="en-US" dirty="0">
                <a:solidFill>
                  <a:schemeClr val="tx1"/>
                </a:solidFill>
              </a:rPr>
              <a:t>Sr. Manager for SMR Development Project</a:t>
            </a:r>
          </a:p>
        </p:txBody>
      </p:sp>
      <p:sp>
        <p:nvSpPr>
          <p:cNvPr id="5" name="Title 1">
            <a:extLst>
              <a:ext uri="{FF2B5EF4-FFF2-40B4-BE49-F238E27FC236}">
                <a16:creationId xmlns:a16="http://schemas.microsoft.com/office/drawing/2014/main" id="{30DAC6B8-BC16-830C-6495-81E21DE62943}"/>
              </a:ext>
            </a:extLst>
          </p:cNvPr>
          <p:cNvSpPr txBox="1">
            <a:spLocks/>
          </p:cNvSpPr>
          <p:nvPr/>
        </p:nvSpPr>
        <p:spPr>
          <a:xfrm>
            <a:off x="3656649" y="4614664"/>
            <a:ext cx="8306751" cy="49935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b="1" i="0" kern="1200" baseline="0">
                <a:solidFill>
                  <a:schemeClr val="tx1"/>
                </a:solidFill>
                <a:latin typeface="Georgia" panose="02040502050405020303" pitchFamily="18" charset="0"/>
                <a:ea typeface="+mj-ea"/>
                <a:cs typeface="+mj-cs"/>
              </a:defRPr>
            </a:lvl1pPr>
          </a:lstStyle>
          <a:p>
            <a:pPr algn="r"/>
            <a:endParaRPr lang="en-US" sz="2800" dirty="0">
              <a:solidFill>
                <a:schemeClr val="accent1"/>
              </a:solidFill>
            </a:endParaRPr>
          </a:p>
        </p:txBody>
      </p:sp>
    </p:spTree>
    <p:extLst>
      <p:ext uri="{BB962C8B-B14F-4D97-AF65-F5344CB8AC3E}">
        <p14:creationId xmlns:p14="http://schemas.microsoft.com/office/powerpoint/2010/main" val="131805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901B0-2A8B-72EB-8E4C-BBAE4AD607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0649" y="4840795"/>
            <a:ext cx="1585710" cy="1604083"/>
          </a:xfrm>
          <a:prstGeom prst="rect">
            <a:avLst/>
          </a:prstGeom>
          <a:noFill/>
        </p:spPr>
      </p:pic>
      <p:sp>
        <p:nvSpPr>
          <p:cNvPr id="5" name="TextBox 4">
            <a:extLst>
              <a:ext uri="{FF2B5EF4-FFF2-40B4-BE49-F238E27FC236}">
                <a16:creationId xmlns:a16="http://schemas.microsoft.com/office/drawing/2014/main" id="{4442CCC0-4C87-3CD0-15DB-B1FA41723776}"/>
              </a:ext>
            </a:extLst>
          </p:cNvPr>
          <p:cNvSpPr txBox="1"/>
          <p:nvPr/>
        </p:nvSpPr>
        <p:spPr>
          <a:xfrm>
            <a:off x="3910322" y="895121"/>
            <a:ext cx="4371355" cy="523220"/>
          </a:xfrm>
          <a:prstGeom prst="rect">
            <a:avLst/>
          </a:prstGeom>
          <a:noFill/>
        </p:spPr>
        <p:txBody>
          <a:bodyPr wrap="square">
            <a:spAutoFit/>
          </a:bodyPr>
          <a:lstStyle/>
          <a:p>
            <a:r>
              <a:rPr lang="en-US" sz="2800" b="1" u="sng" dirty="0"/>
              <a:t>Technology to Site Matching</a:t>
            </a:r>
          </a:p>
        </p:txBody>
      </p:sp>
      <p:pic>
        <p:nvPicPr>
          <p:cNvPr id="13" name="Picture 12">
            <a:extLst>
              <a:ext uri="{FF2B5EF4-FFF2-40B4-BE49-F238E27FC236}">
                <a16:creationId xmlns:a16="http://schemas.microsoft.com/office/drawing/2014/main" id="{76A4D14D-F8B4-E554-5434-DF0597D5C298}"/>
              </a:ext>
            </a:extLst>
          </p:cNvPr>
          <p:cNvPicPr>
            <a:picLocks noChangeAspect="1"/>
          </p:cNvPicPr>
          <p:nvPr/>
        </p:nvPicPr>
        <p:blipFill>
          <a:blip r:embed="rId3"/>
          <a:stretch>
            <a:fillRect/>
          </a:stretch>
        </p:blipFill>
        <p:spPr>
          <a:xfrm>
            <a:off x="2176204" y="1430381"/>
            <a:ext cx="7499350" cy="4845050"/>
          </a:xfrm>
          <a:prstGeom prst="rect">
            <a:avLst/>
          </a:prstGeom>
        </p:spPr>
      </p:pic>
      <p:sp>
        <p:nvSpPr>
          <p:cNvPr id="2" name="TextBox 1">
            <a:extLst>
              <a:ext uri="{FF2B5EF4-FFF2-40B4-BE49-F238E27FC236}">
                <a16:creationId xmlns:a16="http://schemas.microsoft.com/office/drawing/2014/main" id="{56C56A2F-04C8-C1D6-34CD-CD0011284B88}"/>
              </a:ext>
            </a:extLst>
          </p:cNvPr>
          <p:cNvSpPr txBox="1"/>
          <p:nvPr/>
        </p:nvSpPr>
        <p:spPr>
          <a:xfrm rot="19220982">
            <a:off x="4582979" y="3174192"/>
            <a:ext cx="3094974" cy="1107996"/>
          </a:xfrm>
          <a:prstGeom prst="rect">
            <a:avLst/>
          </a:prstGeom>
          <a:noFill/>
        </p:spPr>
        <p:txBody>
          <a:bodyPr wrap="square" rtlCol="0">
            <a:spAutoFit/>
          </a:bodyPr>
          <a:lstStyle/>
          <a:p>
            <a:r>
              <a:rPr lang="en-US" sz="6600" dirty="0">
                <a:solidFill>
                  <a:schemeClr val="bg1"/>
                </a:solidFill>
              </a:rPr>
              <a:t>SAMPLE</a:t>
            </a:r>
          </a:p>
        </p:txBody>
      </p:sp>
      <p:sp>
        <p:nvSpPr>
          <p:cNvPr id="7" name="Title 1">
            <a:extLst>
              <a:ext uri="{FF2B5EF4-FFF2-40B4-BE49-F238E27FC236}">
                <a16:creationId xmlns:a16="http://schemas.microsoft.com/office/drawing/2014/main" id="{2AF3087B-2C48-BB76-6F52-1A3B87CFBED3}"/>
              </a:ext>
            </a:extLst>
          </p:cNvPr>
          <p:cNvSpPr txBox="1">
            <a:spLocks/>
          </p:cNvSpPr>
          <p:nvPr/>
        </p:nvSpPr>
        <p:spPr>
          <a:xfrm>
            <a:off x="2806776" y="219506"/>
            <a:ext cx="6647380"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Arial" panose="020B0604020202020204" pitchFamily="34" charset="0"/>
                <a:cs typeface="Arial" panose="020B0604020202020204" pitchFamily="34" charset="0"/>
              </a:rPr>
              <a:t>Phase 1: Screening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96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3800843-62F7-F3D5-4A8C-CB6E125CFCC9}"/>
              </a:ext>
            </a:extLst>
          </p:cNvPr>
          <p:cNvGrpSpPr/>
          <p:nvPr/>
        </p:nvGrpSpPr>
        <p:grpSpPr>
          <a:xfrm>
            <a:off x="7431753" y="2230026"/>
            <a:ext cx="3717339" cy="1082767"/>
            <a:chOff x="228600" y="4330773"/>
            <a:chExt cx="8505796" cy="1852213"/>
          </a:xfrm>
        </p:grpSpPr>
        <p:pic>
          <p:nvPicPr>
            <p:cNvPr id="15" name="Picture 4" descr="D:\My Documents\S&amp;L - Project Director Related\NorthWestern Energy\2016-01-05 Proposal Pres Mtg\Proposal Exhibits\Exhibit 9 - Sample Selection Criteria\Exhibit 9A3 - Sample Site Scoring Results Summary.jpg">
              <a:hlinkClick r:id="rId2" action="ppaction://hlinkfile"/>
              <a:extLst>
                <a:ext uri="{FF2B5EF4-FFF2-40B4-BE49-F238E27FC236}">
                  <a16:creationId xmlns:a16="http://schemas.microsoft.com/office/drawing/2014/main" id="{A00F792D-FE06-456F-5079-4C76676D2D8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50" b="70269"/>
            <a:stretch/>
          </p:blipFill>
          <p:spPr bwMode="auto">
            <a:xfrm>
              <a:off x="228600" y="4330773"/>
              <a:ext cx="8505796" cy="1852213"/>
            </a:xfrm>
            <a:prstGeom prst="rect">
              <a:avLst/>
            </a:prstGeom>
            <a:noFill/>
            <a:ln w="19050">
              <a:solidFill>
                <a:schemeClr val="accent5">
                  <a:lumMod val="25000"/>
                </a:schemeClr>
              </a:solidFill>
            </a:ln>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E5984C3-9890-0B0C-2BBF-E855C87DE0EF}"/>
                </a:ext>
              </a:extLst>
            </p:cNvPr>
            <p:cNvCxnSpPr/>
            <p:nvPr/>
          </p:nvCxnSpPr>
          <p:spPr bwMode="auto">
            <a:xfrm>
              <a:off x="4876800" y="4800600"/>
              <a:ext cx="3733800" cy="10668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F23C8BFE-58A7-0A43-386A-2C6905E2BF23}"/>
                </a:ext>
              </a:extLst>
            </p:cNvPr>
            <p:cNvCxnSpPr/>
            <p:nvPr/>
          </p:nvCxnSpPr>
          <p:spPr bwMode="auto">
            <a:xfrm flipV="1">
              <a:off x="4876800" y="4800600"/>
              <a:ext cx="3733800" cy="10668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a:extLst>
              <a:ext uri="{FF2B5EF4-FFF2-40B4-BE49-F238E27FC236}">
                <a16:creationId xmlns:a16="http://schemas.microsoft.com/office/drawing/2014/main" id="{A0A6507F-E095-4FB0-838D-31E93B4072CC}"/>
              </a:ext>
            </a:extLst>
          </p:cNvPr>
          <p:cNvSpPr>
            <a:spLocks noGrp="1"/>
          </p:cNvSpPr>
          <p:nvPr>
            <p:ph type="title" idx="4294967295"/>
          </p:nvPr>
        </p:nvSpPr>
        <p:spPr>
          <a:xfrm>
            <a:off x="571499" y="365125"/>
            <a:ext cx="11437938" cy="663575"/>
          </a:xfrm>
        </p:spPr>
        <p:txBody>
          <a:bodyPr>
            <a:noAutofit/>
          </a:bodyPr>
          <a:lstStyle/>
          <a:p>
            <a:pPr algn="ctr"/>
            <a:r>
              <a:rPr lang="en-US" b="1" dirty="0">
                <a:latin typeface="Arial" panose="020B0604020202020204" pitchFamily="34" charset="0"/>
                <a:cs typeface="Arial" panose="020B0604020202020204" pitchFamily="34" charset="0"/>
              </a:rPr>
              <a:t>Phase 2: Assessment</a:t>
            </a:r>
          </a:p>
        </p:txBody>
      </p:sp>
      <p:sp>
        <p:nvSpPr>
          <p:cNvPr id="4" name="Slide Number Placeholder 3">
            <a:extLst>
              <a:ext uri="{FF2B5EF4-FFF2-40B4-BE49-F238E27FC236}">
                <a16:creationId xmlns:a16="http://schemas.microsoft.com/office/drawing/2014/main" id="{6F0BD1FF-522D-415D-A380-6BCB6633E41D}"/>
              </a:ext>
            </a:extLst>
          </p:cNvPr>
          <p:cNvSpPr>
            <a:spLocks noGrp="1"/>
          </p:cNvSpPr>
          <p:nvPr>
            <p:ph type="sldNum" sz="quarter" idx="4294967295"/>
          </p:nvPr>
        </p:nvSpPr>
        <p:spPr>
          <a:xfrm>
            <a:off x="11826875" y="6218238"/>
            <a:ext cx="365125" cy="274637"/>
          </a:xfrm>
        </p:spPr>
        <p:txBody>
          <a:bodyPr/>
          <a:lstStyle/>
          <a:p>
            <a:fld id="{34971C27-C87E-45F4-8EEB-007BFB32C23B}" type="slidenum">
              <a:rPr lang="en-US" smtClean="0"/>
              <a:pPr/>
              <a:t>11</a:t>
            </a:fld>
            <a:endParaRPr lang="en-US" dirty="0"/>
          </a:p>
        </p:txBody>
      </p:sp>
      <p:sp>
        <p:nvSpPr>
          <p:cNvPr id="5" name="Footer Placeholder 4">
            <a:extLst>
              <a:ext uri="{FF2B5EF4-FFF2-40B4-BE49-F238E27FC236}">
                <a16:creationId xmlns:a16="http://schemas.microsoft.com/office/drawing/2014/main" id="{464FAD6F-3008-46A1-B5E2-C2A6659AD8E2}"/>
              </a:ext>
            </a:extLst>
          </p:cNvPr>
          <p:cNvSpPr>
            <a:spLocks noGrp="1"/>
          </p:cNvSpPr>
          <p:nvPr>
            <p:ph type="ftr" sz="quarter" idx="4294967295"/>
          </p:nvPr>
        </p:nvSpPr>
        <p:spPr>
          <a:xfrm>
            <a:off x="0" y="6218238"/>
            <a:ext cx="10868025" cy="274637"/>
          </a:xfrm>
        </p:spPr>
        <p:txBody>
          <a:bodyPr/>
          <a:lstStyle/>
          <a:p>
            <a:pPr algn="l"/>
            <a:r>
              <a:rPr lang="en-US" sz="800" b="1" i="1" dirty="0">
                <a:solidFill>
                  <a:schemeClr val="tx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
        <p:nvSpPr>
          <p:cNvPr id="6" name="Title 1">
            <a:extLst>
              <a:ext uri="{FF2B5EF4-FFF2-40B4-BE49-F238E27FC236}">
                <a16:creationId xmlns:a16="http://schemas.microsoft.com/office/drawing/2014/main" id="{BC22717F-72B1-0062-DD15-458A53C41FD4}"/>
              </a:ext>
            </a:extLst>
          </p:cNvPr>
          <p:cNvSpPr txBox="1">
            <a:spLocks/>
          </p:cNvSpPr>
          <p:nvPr/>
        </p:nvSpPr>
        <p:spPr>
          <a:xfrm>
            <a:off x="698499" y="1073150"/>
            <a:ext cx="4597400" cy="663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Sites</a:t>
            </a:r>
            <a:endParaRPr lang="en-US" sz="4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D0E45FD-8786-9477-E377-00B111E220C7}"/>
              </a:ext>
            </a:extLst>
          </p:cNvPr>
          <p:cNvSpPr txBox="1"/>
          <p:nvPr/>
        </p:nvSpPr>
        <p:spPr>
          <a:xfrm>
            <a:off x="25481" y="1884531"/>
            <a:ext cx="5475259" cy="3477875"/>
          </a:xfrm>
          <a:prstGeom prst="rect">
            <a:avLst/>
          </a:prstGeom>
          <a:noFill/>
        </p:spPr>
        <p:txBody>
          <a:bodyPr wrap="square">
            <a:spAutoFit/>
          </a:bodyPr>
          <a:lstStyle/>
          <a:p>
            <a:pPr marL="285750" indent="-285750">
              <a:buFont typeface="Arial" panose="020B0604020202020204" pitchFamily="34" charset="0"/>
              <a:buChar char="•"/>
            </a:pPr>
            <a:r>
              <a:rPr lang="en-US" sz="2000" dirty="0"/>
              <a:t>Work closely with Slovak stakeholders to define parameters for site evaluation criteria</a:t>
            </a:r>
          </a:p>
          <a:p>
            <a:pPr marL="285750" indent="-285750">
              <a:buFont typeface="Arial" panose="020B0604020202020204" pitchFamily="34" charset="0"/>
              <a:buChar char="•"/>
            </a:pPr>
            <a:r>
              <a:rPr lang="en-US" sz="2000" dirty="0"/>
              <a:t>Characteristics / features to be evaluated</a:t>
            </a:r>
          </a:p>
          <a:p>
            <a:pPr marL="285750" indent="-285750">
              <a:buFont typeface="Arial" panose="020B0604020202020204" pitchFamily="34" charset="0"/>
              <a:buChar char="•"/>
            </a:pPr>
            <a:r>
              <a:rPr lang="en-US" sz="2000" dirty="0"/>
              <a:t>“Must” have requirements; critical parameters</a:t>
            </a:r>
          </a:p>
          <a:p>
            <a:pPr marL="285750" indent="-285750">
              <a:buFont typeface="Arial" panose="020B0604020202020204" pitchFamily="34" charset="0"/>
              <a:buChar char="•"/>
            </a:pPr>
            <a:r>
              <a:rPr lang="en-US" sz="2000" dirty="0"/>
              <a:t>“Wants” desired features/parameters, but not critical</a:t>
            </a:r>
          </a:p>
          <a:p>
            <a:pPr marL="285750" indent="-285750">
              <a:buFont typeface="Arial" panose="020B0604020202020204" pitchFamily="34" charset="0"/>
              <a:buChar char="•"/>
            </a:pPr>
            <a:r>
              <a:rPr lang="en-US" sz="2000" dirty="0"/>
              <a:t>Importance / Weight factor (1-10)</a:t>
            </a:r>
          </a:p>
          <a:p>
            <a:pPr marL="285750" indent="-285750">
              <a:buFont typeface="Arial" panose="020B0604020202020204" pitchFamily="34" charset="0"/>
              <a:buChar char="•"/>
            </a:pPr>
            <a:r>
              <a:rPr lang="en-US" sz="2000" dirty="0"/>
              <a:t>Develop Evaluation Criteria (1-5)</a:t>
            </a:r>
          </a:p>
          <a:p>
            <a:pPr marL="285750" indent="-285750">
              <a:buFont typeface="Arial" panose="020B0604020202020204" pitchFamily="34" charset="0"/>
              <a:buChar char="•"/>
            </a:pPr>
            <a:r>
              <a:rPr lang="en-US" sz="2000" dirty="0"/>
              <a:t>Perform site evaluations and scoring</a:t>
            </a:r>
          </a:p>
          <a:p>
            <a:pPr marL="285750" indent="-285750">
              <a:buFont typeface="Arial" panose="020B0604020202020204" pitchFamily="34" charset="0"/>
              <a:buChar char="•"/>
            </a:pPr>
            <a:r>
              <a:rPr lang="en-US" sz="2000" dirty="0"/>
              <a:t>Align results w/ S.E. and other Slovak stakeholders</a:t>
            </a:r>
          </a:p>
        </p:txBody>
      </p:sp>
      <p:pic>
        <p:nvPicPr>
          <p:cNvPr id="12" name="Picture 2" descr="D:\My Documents\S&amp;L - Project Director Related\NorthWestern Energy\2016-01-05 Proposal Pres Mtg\Proposal Exhibits\Exhibit 9 - Sample Selection Criteria\Exhibit 9A1 - Sample Site Evaluation Criteria for CT Plants.jpg">
            <a:hlinkClick r:id="rId4" action="ppaction://hlinkfile"/>
            <a:extLst>
              <a:ext uri="{FF2B5EF4-FFF2-40B4-BE49-F238E27FC236}">
                <a16:creationId xmlns:a16="http://schemas.microsoft.com/office/drawing/2014/main" id="{1E330F5F-F3F4-7AE4-A3DE-C2834F5853A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16" r="6282" b="15542"/>
          <a:stretch/>
        </p:blipFill>
        <p:spPr bwMode="auto">
          <a:xfrm>
            <a:off x="6691262" y="1028700"/>
            <a:ext cx="2252779" cy="1678313"/>
          </a:xfrm>
          <a:prstGeom prst="rect">
            <a:avLst/>
          </a:prstGeom>
          <a:noFill/>
          <a:ln w="19050">
            <a:solidFill>
              <a:schemeClr val="accent5">
                <a:lumMod val="25000"/>
              </a:schemeClr>
            </a:solidFill>
          </a:ln>
          <a:extLst>
            <a:ext uri="{909E8E84-426E-40DD-AFC4-6F175D3DCCD1}">
              <a14:hiddenFill xmlns:a14="http://schemas.microsoft.com/office/drawing/2010/main">
                <a:solidFill>
                  <a:srgbClr val="FFFFFF"/>
                </a:solidFill>
              </a14:hiddenFill>
            </a:ext>
          </a:extLst>
        </p:spPr>
      </p:pic>
      <p:pic>
        <p:nvPicPr>
          <p:cNvPr id="13" name="Picture 3" descr="D:\My Documents\S&amp;L - Project Director Related\NorthWestern Energy\2016-01-05 Proposal Pres Mtg\Proposal Exhibits\Exhibit 9 - Sample Selection Criteria\Exhibit 9A2 - Sample Site Scoring Matrix.jpg">
            <a:hlinkClick r:id="rId6" action="ppaction://hlinkfile"/>
            <a:extLst>
              <a:ext uri="{FF2B5EF4-FFF2-40B4-BE49-F238E27FC236}">
                <a16:creationId xmlns:a16="http://schemas.microsoft.com/office/drawing/2014/main" id="{E5B57124-8CB9-40E0-F70C-C3381540A02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981" r="9676" b="8277"/>
          <a:stretch/>
        </p:blipFill>
        <p:spPr bwMode="auto">
          <a:xfrm>
            <a:off x="9463184" y="1535143"/>
            <a:ext cx="1927173" cy="1679233"/>
          </a:xfrm>
          <a:prstGeom prst="rect">
            <a:avLst/>
          </a:prstGeom>
          <a:noFill/>
          <a:ln w="19050">
            <a:solidFill>
              <a:schemeClr val="accent5">
                <a:lumMod val="25000"/>
              </a:schemeClr>
            </a:solidFill>
          </a:ln>
          <a:extLst>
            <a:ext uri="{909E8E84-426E-40DD-AFC4-6F175D3DCCD1}">
              <a14:hiddenFill xmlns:a14="http://schemas.microsoft.com/office/drawing/2010/main">
                <a:solidFill>
                  <a:srgbClr val="FFFFFF"/>
                </a:solidFill>
              </a14:hiddenFill>
            </a:ext>
          </a:extLst>
        </p:spPr>
      </p:pic>
      <p:graphicFrame>
        <p:nvGraphicFramePr>
          <p:cNvPr id="18" name="Table 17">
            <a:extLst>
              <a:ext uri="{FF2B5EF4-FFF2-40B4-BE49-F238E27FC236}">
                <a16:creationId xmlns:a16="http://schemas.microsoft.com/office/drawing/2014/main" id="{182199B9-5650-55FC-3636-69682655299E}"/>
              </a:ext>
            </a:extLst>
          </p:cNvPr>
          <p:cNvGraphicFramePr>
            <a:graphicFrameLocks noGrp="1"/>
          </p:cNvGraphicFramePr>
          <p:nvPr>
            <p:extLst>
              <p:ext uri="{D42A27DB-BD31-4B8C-83A1-F6EECF244321}">
                <p14:modId xmlns:p14="http://schemas.microsoft.com/office/powerpoint/2010/main" val="128650139"/>
              </p:ext>
            </p:extLst>
          </p:nvPr>
        </p:nvGraphicFramePr>
        <p:xfrm>
          <a:off x="5795497" y="3542290"/>
          <a:ext cx="6031378" cy="2182406"/>
        </p:xfrm>
        <a:graphic>
          <a:graphicData uri="http://schemas.openxmlformats.org/drawingml/2006/table">
            <a:tbl>
              <a:tblPr>
                <a:tableStyleId>{5C22544A-7EE6-4342-B048-85BDC9FD1C3A}</a:tableStyleId>
              </a:tblPr>
              <a:tblGrid>
                <a:gridCol w="3247081">
                  <a:extLst>
                    <a:ext uri="{9D8B030D-6E8A-4147-A177-3AD203B41FA5}">
                      <a16:colId xmlns:a16="http://schemas.microsoft.com/office/drawing/2014/main" val="20000"/>
                    </a:ext>
                  </a:extLst>
                </a:gridCol>
                <a:gridCol w="615713">
                  <a:extLst>
                    <a:ext uri="{9D8B030D-6E8A-4147-A177-3AD203B41FA5}">
                      <a16:colId xmlns:a16="http://schemas.microsoft.com/office/drawing/2014/main" val="20001"/>
                    </a:ext>
                  </a:extLst>
                </a:gridCol>
                <a:gridCol w="542146">
                  <a:extLst>
                    <a:ext uri="{9D8B030D-6E8A-4147-A177-3AD203B41FA5}">
                      <a16:colId xmlns:a16="http://schemas.microsoft.com/office/drawing/2014/main" val="20002"/>
                    </a:ext>
                  </a:extLst>
                </a:gridCol>
                <a:gridCol w="542146">
                  <a:extLst>
                    <a:ext uri="{9D8B030D-6E8A-4147-A177-3AD203B41FA5}">
                      <a16:colId xmlns:a16="http://schemas.microsoft.com/office/drawing/2014/main" val="20003"/>
                    </a:ext>
                  </a:extLst>
                </a:gridCol>
                <a:gridCol w="542146">
                  <a:extLst>
                    <a:ext uri="{9D8B030D-6E8A-4147-A177-3AD203B41FA5}">
                      <a16:colId xmlns:a16="http://schemas.microsoft.com/office/drawing/2014/main" val="20004"/>
                    </a:ext>
                  </a:extLst>
                </a:gridCol>
                <a:gridCol w="542146">
                  <a:extLst>
                    <a:ext uri="{9D8B030D-6E8A-4147-A177-3AD203B41FA5}">
                      <a16:colId xmlns:a16="http://schemas.microsoft.com/office/drawing/2014/main" val="20005"/>
                    </a:ext>
                  </a:extLst>
                </a:gridCol>
              </a:tblGrid>
              <a:tr h="306357">
                <a:tc>
                  <a:txBody>
                    <a:bodyPr/>
                    <a:lstStyle/>
                    <a:p>
                      <a:pPr algn="ctr" fontAlgn="t"/>
                      <a:r>
                        <a:rPr lang="en-US" sz="1100" b="1" i="0" u="none" strike="noStrike" dirty="0">
                          <a:solidFill>
                            <a:schemeClr val="tx1"/>
                          </a:solidFill>
                          <a:effectLst/>
                          <a:latin typeface="+mn-lt"/>
                        </a:rPr>
                        <a:t>Category</a:t>
                      </a:r>
                    </a:p>
                  </a:txBody>
                  <a:tcPr marL="9525" marR="9525" marT="9525" marB="0" anchor="ctr">
                    <a:solidFill>
                      <a:srgbClr val="002060"/>
                    </a:solidFill>
                  </a:tcPr>
                </a:tc>
                <a:tc>
                  <a:txBody>
                    <a:bodyPr/>
                    <a:lstStyle/>
                    <a:p>
                      <a:pPr algn="ctr" fontAlgn="t"/>
                      <a:r>
                        <a:rPr lang="en-US" sz="1100" b="1" i="0" u="none" strike="noStrike" dirty="0">
                          <a:solidFill>
                            <a:schemeClr val="tx1"/>
                          </a:solidFill>
                          <a:effectLst/>
                          <a:latin typeface="+mn-lt"/>
                        </a:rPr>
                        <a:t>No. of </a:t>
                      </a:r>
                    </a:p>
                    <a:p>
                      <a:pPr algn="ctr" fontAlgn="t"/>
                      <a:r>
                        <a:rPr lang="en-US" sz="1100" b="1" i="0" u="none" strike="noStrike" dirty="0">
                          <a:solidFill>
                            <a:schemeClr val="tx1"/>
                          </a:solidFill>
                          <a:effectLst/>
                          <a:latin typeface="+mn-lt"/>
                        </a:rPr>
                        <a:t>Criteria</a:t>
                      </a:r>
                    </a:p>
                  </a:txBody>
                  <a:tcPr marL="9525" marR="9525" marT="9525" marB="0" anchor="ctr">
                    <a:solidFill>
                      <a:srgbClr val="002060"/>
                    </a:solidFill>
                  </a:tcPr>
                </a:tc>
                <a:tc gridSpan="2">
                  <a:txBody>
                    <a:bodyPr/>
                    <a:lstStyle/>
                    <a:p>
                      <a:pPr algn="ctr" fontAlgn="t"/>
                      <a:r>
                        <a:rPr lang="en-US" sz="1100" b="1" i="0" u="none" strike="noStrike" dirty="0">
                          <a:solidFill>
                            <a:schemeClr val="tx1"/>
                          </a:solidFill>
                          <a:effectLst/>
                          <a:latin typeface="+mn-lt"/>
                        </a:rPr>
                        <a:t>Raw Score</a:t>
                      </a:r>
                    </a:p>
                  </a:txBody>
                  <a:tcPr marL="9525" marR="9525" marT="9525" marB="0" anchor="ctr">
                    <a:solidFill>
                      <a:srgbClr val="002060"/>
                    </a:solidFill>
                  </a:tcPr>
                </a:tc>
                <a:tc hMerge="1">
                  <a:txBody>
                    <a:bodyPr/>
                    <a:lstStyle/>
                    <a:p>
                      <a:pPr algn="l" fontAlgn="t"/>
                      <a:endParaRPr lang="en-US" sz="1400" b="0" i="0" u="none" strike="noStrike" dirty="0">
                        <a:solidFill>
                          <a:srgbClr val="000000"/>
                        </a:solidFill>
                        <a:effectLst/>
                        <a:latin typeface="+mn-lt"/>
                      </a:endParaRPr>
                    </a:p>
                  </a:txBody>
                  <a:tcPr marL="9525" marR="9525" marT="9525" marB="0"/>
                </a:tc>
                <a:tc gridSpan="2">
                  <a:txBody>
                    <a:bodyPr/>
                    <a:lstStyle/>
                    <a:p>
                      <a:pPr algn="ctr" fontAlgn="t"/>
                      <a:r>
                        <a:rPr lang="en-US" sz="1100" b="1" i="0" u="none" strike="noStrike" dirty="0">
                          <a:solidFill>
                            <a:schemeClr val="tx1"/>
                          </a:solidFill>
                          <a:effectLst/>
                          <a:latin typeface="+mn-lt"/>
                        </a:rPr>
                        <a:t>Maximum Score</a:t>
                      </a:r>
                    </a:p>
                  </a:txBody>
                  <a:tcPr marL="9525" marR="9525" marT="9525" marB="0" anchor="ctr">
                    <a:solidFill>
                      <a:srgbClr val="002060"/>
                    </a:solidFill>
                  </a:tcPr>
                </a:tc>
                <a:tc hMerge="1">
                  <a:txBody>
                    <a:bodyPr/>
                    <a:lstStyle/>
                    <a:p>
                      <a:pPr algn="l" fontAlgn="t"/>
                      <a:endParaRPr lang="en-US"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0000"/>
                  </a:ext>
                </a:extLst>
              </a:tr>
              <a:tr h="243116">
                <a:tc>
                  <a:txBody>
                    <a:bodyPr/>
                    <a:lstStyle/>
                    <a:p>
                      <a:pPr algn="l" fontAlgn="t"/>
                      <a:r>
                        <a:rPr lang="en-US" sz="1100" u="none" strike="noStrike" dirty="0">
                          <a:effectLst/>
                          <a:latin typeface="+mn-lt"/>
                        </a:rPr>
                        <a:t>A.  Fuel, Transmission, and Transportation - Engineering</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6</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40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200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solidFill>
                  </a:tcPr>
                </a:tc>
                <a:extLst>
                  <a:ext uri="{0D108BD9-81ED-4DB2-BD59-A6C34878D82A}">
                    <a16:rowId xmlns:a16="http://schemas.microsoft.com/office/drawing/2014/main" val="10001"/>
                  </a:ext>
                </a:extLst>
              </a:tr>
              <a:tr h="156523">
                <a:tc>
                  <a:txBody>
                    <a:bodyPr/>
                    <a:lstStyle/>
                    <a:p>
                      <a:pPr algn="l" fontAlgn="t"/>
                      <a:r>
                        <a:rPr lang="en-US" sz="1100" u="none" strike="noStrike" dirty="0">
                          <a:effectLst/>
                          <a:latin typeface="+mn-lt"/>
                        </a:rPr>
                        <a:t>B.  Site Development - Engineering</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6</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25</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125</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lumMod val="85000"/>
                      </a:schemeClr>
                    </a:solidFill>
                  </a:tcPr>
                </a:tc>
                <a:extLst>
                  <a:ext uri="{0D108BD9-81ED-4DB2-BD59-A6C34878D82A}">
                    <a16:rowId xmlns:a16="http://schemas.microsoft.com/office/drawing/2014/main" val="10002"/>
                  </a:ext>
                </a:extLst>
              </a:tr>
              <a:tr h="156523">
                <a:tc>
                  <a:txBody>
                    <a:bodyPr/>
                    <a:lstStyle/>
                    <a:p>
                      <a:pPr algn="l" fontAlgn="t"/>
                      <a:r>
                        <a:rPr lang="en-US" sz="1100" u="none" strike="noStrike" dirty="0">
                          <a:effectLst/>
                          <a:latin typeface="+mn-lt"/>
                        </a:rPr>
                        <a:t>C.  Water Supply - Engineering</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4</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25</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125</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solidFill>
                  </a:tcPr>
                </a:tc>
                <a:extLst>
                  <a:ext uri="{0D108BD9-81ED-4DB2-BD59-A6C34878D82A}">
                    <a16:rowId xmlns:a16="http://schemas.microsoft.com/office/drawing/2014/main" val="10003"/>
                  </a:ext>
                </a:extLst>
              </a:tr>
              <a:tr h="156523">
                <a:tc>
                  <a:txBody>
                    <a:bodyPr/>
                    <a:lstStyle/>
                    <a:p>
                      <a:pPr algn="l" fontAlgn="t"/>
                      <a:r>
                        <a:rPr lang="en-US" sz="1100" u="none" strike="noStrike" dirty="0">
                          <a:effectLst/>
                          <a:latin typeface="+mn-lt"/>
                        </a:rPr>
                        <a:t>D.  Performance Impacts</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1</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10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100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50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500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extLst>
                  <a:ext uri="{0D108BD9-81ED-4DB2-BD59-A6C34878D82A}">
                    <a16:rowId xmlns:a16="http://schemas.microsoft.com/office/drawing/2014/main" val="10004"/>
                  </a:ext>
                </a:extLst>
              </a:tr>
              <a:tr h="156523">
                <a:tc>
                  <a:txBody>
                    <a:bodyPr/>
                    <a:lstStyle/>
                    <a:p>
                      <a:pPr algn="l" fontAlgn="t"/>
                      <a:r>
                        <a:rPr lang="en-US" sz="1100" u="none" strike="noStrike" dirty="0">
                          <a:effectLst/>
                          <a:latin typeface="+mn-lt"/>
                        </a:rPr>
                        <a:t>E.  Air Quality - Environmental</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4</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30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150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solidFill>
                  </a:tcPr>
                </a:tc>
                <a:extLst>
                  <a:ext uri="{0D108BD9-81ED-4DB2-BD59-A6C34878D82A}">
                    <a16:rowId xmlns:a16="http://schemas.microsoft.com/office/drawing/2014/main" val="10005"/>
                  </a:ext>
                </a:extLst>
              </a:tr>
              <a:tr h="156523">
                <a:tc>
                  <a:txBody>
                    <a:bodyPr/>
                    <a:lstStyle/>
                    <a:p>
                      <a:pPr algn="l" fontAlgn="t"/>
                      <a:r>
                        <a:rPr lang="en-US" sz="1100" u="none" strike="noStrike" dirty="0">
                          <a:effectLst/>
                          <a:latin typeface="+mn-lt"/>
                        </a:rPr>
                        <a:t>F.  Water Quality - Environmental</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4</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30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150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lumMod val="85000"/>
                      </a:schemeClr>
                    </a:solidFill>
                  </a:tcPr>
                </a:tc>
                <a:extLst>
                  <a:ext uri="{0D108BD9-81ED-4DB2-BD59-A6C34878D82A}">
                    <a16:rowId xmlns:a16="http://schemas.microsoft.com/office/drawing/2014/main" val="10006"/>
                  </a:ext>
                </a:extLst>
              </a:tr>
              <a:tr h="156523">
                <a:tc>
                  <a:txBody>
                    <a:bodyPr/>
                    <a:lstStyle/>
                    <a:p>
                      <a:pPr algn="l" fontAlgn="t"/>
                      <a:r>
                        <a:rPr lang="en-US" sz="1100" u="none" strike="noStrike" dirty="0">
                          <a:effectLst/>
                          <a:latin typeface="+mn-lt"/>
                        </a:rPr>
                        <a:t>G.  Ecology - Environmental</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6</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a:effectLst/>
                          <a:latin typeface="+mn-lt"/>
                        </a:rPr>
                        <a:t>40</a:t>
                      </a:r>
                      <a:endParaRPr lang="en-US" sz="1100" b="0" i="0" u="none" strike="noStrike">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a:effectLst/>
                          <a:latin typeface="+mn-lt"/>
                        </a:rPr>
                        <a:t>100</a:t>
                      </a:r>
                      <a:endParaRPr lang="en-US" sz="1100" b="0" i="0" u="none" strike="noStrike">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200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500</a:t>
                      </a:r>
                      <a:endParaRPr lang="en-US" sz="1100" b="0" i="0" u="none" strike="noStrike" dirty="0">
                        <a:solidFill>
                          <a:srgbClr val="000000"/>
                        </a:solidFill>
                        <a:effectLst/>
                        <a:latin typeface="+mn-lt"/>
                      </a:endParaRPr>
                    </a:p>
                  </a:txBody>
                  <a:tcPr marL="9525" marR="9525" marT="9525" marB="0">
                    <a:solidFill>
                      <a:schemeClr val="tx1"/>
                    </a:solidFill>
                  </a:tcPr>
                </a:tc>
                <a:extLst>
                  <a:ext uri="{0D108BD9-81ED-4DB2-BD59-A6C34878D82A}">
                    <a16:rowId xmlns:a16="http://schemas.microsoft.com/office/drawing/2014/main" val="10007"/>
                  </a:ext>
                </a:extLst>
              </a:tr>
              <a:tr h="156523">
                <a:tc>
                  <a:txBody>
                    <a:bodyPr/>
                    <a:lstStyle/>
                    <a:p>
                      <a:pPr algn="l" fontAlgn="t"/>
                      <a:r>
                        <a:rPr lang="en-US" sz="1100" u="none" strike="noStrike" dirty="0">
                          <a:effectLst/>
                          <a:latin typeface="+mn-lt"/>
                        </a:rPr>
                        <a:t>H.  General Land Use</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6</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40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r>
                        <a:rPr lang="en-US" sz="1100" u="none" strike="noStrike" dirty="0">
                          <a:effectLst/>
                          <a:latin typeface="+mn-lt"/>
                        </a:rPr>
                        <a:t>200</a:t>
                      </a:r>
                      <a:endParaRPr lang="en-US" sz="1100" b="0" i="0" u="none" strike="noStrike" dirty="0">
                        <a:solidFill>
                          <a:srgbClr val="000000"/>
                        </a:solidFill>
                        <a:effectLst/>
                        <a:latin typeface="+mn-lt"/>
                      </a:endParaRPr>
                    </a:p>
                  </a:txBody>
                  <a:tcPr marL="9525" marR="9525" marT="9525" marB="0">
                    <a:solidFill>
                      <a:schemeClr val="tx1">
                        <a:lumMod val="85000"/>
                      </a:schemeClr>
                    </a:solidFill>
                  </a:tcPr>
                </a:tc>
                <a:tc>
                  <a:txBody>
                    <a:bodyPr/>
                    <a:lstStyle/>
                    <a:p>
                      <a:pPr algn="ctr" fontAlgn="t"/>
                      <a:endParaRPr lang="en-US" sz="1100" b="0" i="0" u="none" strike="noStrike" dirty="0">
                        <a:solidFill>
                          <a:srgbClr val="000000"/>
                        </a:solidFill>
                        <a:effectLst/>
                        <a:latin typeface="+mn-lt"/>
                      </a:endParaRPr>
                    </a:p>
                  </a:txBody>
                  <a:tcPr marL="9525" marR="9525" marT="9525" marB="0">
                    <a:solidFill>
                      <a:schemeClr val="tx1">
                        <a:lumMod val="85000"/>
                      </a:schemeClr>
                    </a:solidFill>
                  </a:tcPr>
                </a:tc>
                <a:extLst>
                  <a:ext uri="{0D108BD9-81ED-4DB2-BD59-A6C34878D82A}">
                    <a16:rowId xmlns:a16="http://schemas.microsoft.com/office/drawing/2014/main" val="10008"/>
                  </a:ext>
                </a:extLst>
              </a:tr>
              <a:tr h="156523">
                <a:tc>
                  <a:txBody>
                    <a:bodyPr/>
                    <a:lstStyle/>
                    <a:p>
                      <a:pPr algn="l" fontAlgn="t"/>
                      <a:r>
                        <a:rPr lang="en-US" sz="1100" u="none" strike="noStrike" dirty="0">
                          <a:effectLst/>
                          <a:latin typeface="+mn-lt"/>
                        </a:rPr>
                        <a:t>G.  Social Issues and Project Acceptance</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8</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60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100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300</a:t>
                      </a:r>
                      <a:endParaRPr lang="en-US" sz="1100" b="0" i="0" u="none" strike="noStrike" dirty="0">
                        <a:solidFill>
                          <a:srgbClr val="000000"/>
                        </a:solidFill>
                        <a:effectLst/>
                        <a:latin typeface="+mn-lt"/>
                      </a:endParaRPr>
                    </a:p>
                  </a:txBody>
                  <a:tcPr marL="9525" marR="9525" marT="9525" marB="0">
                    <a:solidFill>
                      <a:schemeClr val="tx1"/>
                    </a:solidFill>
                  </a:tcPr>
                </a:tc>
                <a:tc>
                  <a:txBody>
                    <a:bodyPr/>
                    <a:lstStyle/>
                    <a:p>
                      <a:pPr algn="ctr" fontAlgn="t"/>
                      <a:r>
                        <a:rPr lang="en-US" sz="1100" u="none" strike="noStrike" dirty="0">
                          <a:effectLst/>
                          <a:latin typeface="+mn-lt"/>
                        </a:rPr>
                        <a:t>500</a:t>
                      </a:r>
                      <a:endParaRPr lang="en-US" sz="1100" b="0" i="0" u="none" strike="noStrike" dirty="0">
                        <a:solidFill>
                          <a:srgbClr val="000000"/>
                        </a:solidFill>
                        <a:effectLst/>
                        <a:latin typeface="+mn-lt"/>
                      </a:endParaRPr>
                    </a:p>
                  </a:txBody>
                  <a:tcPr marL="9525" marR="9525" marT="9525" marB="0">
                    <a:solidFill>
                      <a:schemeClr val="tx1"/>
                    </a:solidFill>
                  </a:tcPr>
                </a:tc>
                <a:extLst>
                  <a:ext uri="{0D108BD9-81ED-4DB2-BD59-A6C34878D82A}">
                    <a16:rowId xmlns:a16="http://schemas.microsoft.com/office/drawing/2014/main" val="10009"/>
                  </a:ext>
                </a:extLst>
              </a:tr>
              <a:tr h="156523">
                <a:tc>
                  <a:txBody>
                    <a:bodyPr/>
                    <a:lstStyle/>
                    <a:p>
                      <a:pPr algn="l" fontAlgn="t"/>
                      <a:endParaRPr lang="en-US" sz="1100" b="1" i="0" u="none" strike="noStrike" dirty="0">
                        <a:solidFill>
                          <a:schemeClr val="bg1"/>
                        </a:solidFill>
                        <a:effectLst/>
                        <a:latin typeface="+mn-lt"/>
                      </a:endParaRPr>
                    </a:p>
                  </a:txBody>
                  <a:tcPr marL="9525" marR="9525" marT="9525" marB="0">
                    <a:solidFill>
                      <a:schemeClr val="tx1">
                        <a:lumMod val="85000"/>
                      </a:schemeClr>
                    </a:solidFill>
                  </a:tcPr>
                </a:tc>
                <a:tc>
                  <a:txBody>
                    <a:bodyPr/>
                    <a:lstStyle/>
                    <a:p>
                      <a:pPr algn="ctr" fontAlgn="t"/>
                      <a:r>
                        <a:rPr lang="en-US" sz="1100" b="1" u="none" strike="noStrike" dirty="0">
                          <a:solidFill>
                            <a:schemeClr val="bg1"/>
                          </a:solidFill>
                          <a:effectLst/>
                          <a:latin typeface="+mn-lt"/>
                        </a:rPr>
                        <a:t>45</a:t>
                      </a:r>
                      <a:endParaRPr lang="en-US" sz="1100" b="1" i="0" u="none" strike="noStrike" dirty="0">
                        <a:solidFill>
                          <a:schemeClr val="bg1"/>
                        </a:solidFill>
                        <a:effectLst/>
                        <a:latin typeface="+mn-lt"/>
                      </a:endParaRPr>
                    </a:p>
                  </a:txBody>
                  <a:tcPr marL="9525" marR="9525" marT="9525" marB="0">
                    <a:solidFill>
                      <a:schemeClr val="tx1">
                        <a:lumMod val="85000"/>
                      </a:schemeClr>
                    </a:solidFill>
                  </a:tcPr>
                </a:tc>
                <a:tc>
                  <a:txBody>
                    <a:bodyPr/>
                    <a:lstStyle/>
                    <a:p>
                      <a:pPr algn="ctr" fontAlgn="t"/>
                      <a:endParaRPr lang="en-US" sz="1100" b="1" i="0" u="none" strike="noStrike" dirty="0">
                        <a:solidFill>
                          <a:schemeClr val="bg1"/>
                        </a:solidFill>
                        <a:effectLst/>
                        <a:latin typeface="+mn-lt"/>
                      </a:endParaRPr>
                    </a:p>
                  </a:txBody>
                  <a:tcPr marL="9525" marR="9525" marT="9525" marB="0">
                    <a:solidFill>
                      <a:schemeClr val="tx1">
                        <a:lumMod val="85000"/>
                      </a:schemeClr>
                    </a:solidFill>
                  </a:tcPr>
                </a:tc>
                <a:tc>
                  <a:txBody>
                    <a:bodyPr/>
                    <a:lstStyle/>
                    <a:p>
                      <a:pPr algn="ctr" fontAlgn="t"/>
                      <a:r>
                        <a:rPr lang="en-US" sz="1100" b="1" u="none" strike="noStrike" dirty="0">
                          <a:solidFill>
                            <a:schemeClr val="bg1"/>
                          </a:solidFill>
                          <a:effectLst/>
                          <a:latin typeface="+mn-lt"/>
                        </a:rPr>
                        <a:t>300</a:t>
                      </a:r>
                      <a:endParaRPr lang="en-US" sz="1100" b="1" i="0" u="none" strike="noStrike" dirty="0">
                        <a:solidFill>
                          <a:schemeClr val="bg1"/>
                        </a:solidFill>
                        <a:effectLst/>
                        <a:latin typeface="+mn-lt"/>
                      </a:endParaRPr>
                    </a:p>
                  </a:txBody>
                  <a:tcPr marL="9525" marR="9525" marT="9525" marB="0">
                    <a:solidFill>
                      <a:schemeClr val="tx1">
                        <a:lumMod val="85000"/>
                      </a:schemeClr>
                    </a:solidFill>
                  </a:tcPr>
                </a:tc>
                <a:tc>
                  <a:txBody>
                    <a:bodyPr/>
                    <a:lstStyle/>
                    <a:p>
                      <a:pPr algn="ctr" fontAlgn="t"/>
                      <a:endParaRPr lang="en-US" sz="1100" b="1" i="0" u="none" strike="noStrike" dirty="0">
                        <a:solidFill>
                          <a:schemeClr val="bg1"/>
                        </a:solidFill>
                        <a:effectLst/>
                        <a:latin typeface="+mn-lt"/>
                      </a:endParaRPr>
                    </a:p>
                  </a:txBody>
                  <a:tcPr marL="9525" marR="9525" marT="9525" marB="0">
                    <a:solidFill>
                      <a:schemeClr val="tx1">
                        <a:lumMod val="85000"/>
                      </a:schemeClr>
                    </a:solidFill>
                  </a:tcPr>
                </a:tc>
                <a:tc>
                  <a:txBody>
                    <a:bodyPr/>
                    <a:lstStyle/>
                    <a:p>
                      <a:pPr algn="ctr" fontAlgn="t"/>
                      <a:r>
                        <a:rPr lang="en-US" sz="1100" b="1" u="none" strike="noStrike" dirty="0">
                          <a:solidFill>
                            <a:schemeClr val="bg1"/>
                          </a:solidFill>
                          <a:effectLst/>
                          <a:latin typeface="+mn-lt"/>
                        </a:rPr>
                        <a:t>1500</a:t>
                      </a:r>
                      <a:endParaRPr lang="en-US" sz="1100" b="1" i="0" u="none" strike="noStrike" dirty="0">
                        <a:solidFill>
                          <a:schemeClr val="bg1"/>
                        </a:solidFill>
                        <a:effectLst/>
                        <a:latin typeface="+mn-lt"/>
                      </a:endParaRPr>
                    </a:p>
                  </a:txBody>
                  <a:tcPr marL="9525" marR="9525" marT="9525" marB="0">
                    <a:solidFill>
                      <a:schemeClr val="tx1">
                        <a:lumMod val="85000"/>
                      </a:schemeClr>
                    </a:solidFill>
                  </a:tcPr>
                </a:tc>
                <a:extLst>
                  <a:ext uri="{0D108BD9-81ED-4DB2-BD59-A6C34878D82A}">
                    <a16:rowId xmlns:a16="http://schemas.microsoft.com/office/drawing/2014/main" val="10010"/>
                  </a:ext>
                </a:extLst>
              </a:tr>
            </a:tbl>
          </a:graphicData>
        </a:graphic>
      </p:graphicFrame>
      <p:sp>
        <p:nvSpPr>
          <p:cNvPr id="19" name="TextBox 18">
            <a:extLst>
              <a:ext uri="{FF2B5EF4-FFF2-40B4-BE49-F238E27FC236}">
                <a16:creationId xmlns:a16="http://schemas.microsoft.com/office/drawing/2014/main" id="{D4087265-D2CD-422A-0CB2-EE5D83D91475}"/>
              </a:ext>
            </a:extLst>
          </p:cNvPr>
          <p:cNvSpPr txBox="1"/>
          <p:nvPr/>
        </p:nvSpPr>
        <p:spPr>
          <a:xfrm rot="19220982">
            <a:off x="7125530" y="4168221"/>
            <a:ext cx="2832901" cy="923330"/>
          </a:xfrm>
          <a:prstGeom prst="rect">
            <a:avLst/>
          </a:prstGeom>
          <a:noFill/>
        </p:spPr>
        <p:txBody>
          <a:bodyPr wrap="square" rtlCol="0">
            <a:spAutoFit/>
          </a:bodyPr>
          <a:lstStyle/>
          <a:p>
            <a:r>
              <a:rPr lang="en-US" sz="5400" dirty="0">
                <a:solidFill>
                  <a:schemeClr val="bg1"/>
                </a:solidFill>
              </a:rPr>
              <a:t>SAMPLE</a:t>
            </a:r>
          </a:p>
        </p:txBody>
      </p:sp>
    </p:spTree>
    <p:extLst>
      <p:ext uri="{BB962C8B-B14F-4D97-AF65-F5344CB8AC3E}">
        <p14:creationId xmlns:p14="http://schemas.microsoft.com/office/powerpoint/2010/main" val="351372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5F917-8C90-CA2A-33F5-24E24DC89C39}"/>
              </a:ext>
            </a:extLst>
          </p:cNvPr>
          <p:cNvPicPr>
            <a:picLocks noChangeAspect="1"/>
          </p:cNvPicPr>
          <p:nvPr/>
        </p:nvPicPr>
        <p:blipFill>
          <a:blip r:embed="rId2"/>
          <a:stretch>
            <a:fillRect/>
          </a:stretch>
        </p:blipFill>
        <p:spPr>
          <a:xfrm>
            <a:off x="1028539" y="1141770"/>
            <a:ext cx="5166381" cy="2184488"/>
          </a:xfrm>
          <a:prstGeom prst="rect">
            <a:avLst/>
          </a:prstGeom>
        </p:spPr>
      </p:pic>
      <p:pic>
        <p:nvPicPr>
          <p:cNvPr id="2" name="Picture 1">
            <a:extLst>
              <a:ext uri="{FF2B5EF4-FFF2-40B4-BE49-F238E27FC236}">
                <a16:creationId xmlns:a16="http://schemas.microsoft.com/office/drawing/2014/main" id="{53DD3FBC-17A2-1719-7774-C2D4F14A4E68}"/>
              </a:ext>
            </a:extLst>
          </p:cNvPr>
          <p:cNvPicPr>
            <a:picLocks noChangeAspect="1"/>
          </p:cNvPicPr>
          <p:nvPr/>
        </p:nvPicPr>
        <p:blipFill>
          <a:blip r:embed="rId3"/>
          <a:stretch>
            <a:fillRect/>
          </a:stretch>
        </p:blipFill>
        <p:spPr>
          <a:xfrm>
            <a:off x="5216246" y="2445250"/>
            <a:ext cx="6426449" cy="4181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662B0E98-B55F-0A1F-A14F-D48731E42CB1}"/>
              </a:ext>
            </a:extLst>
          </p:cNvPr>
          <p:cNvSpPr txBox="1">
            <a:spLocks/>
          </p:cNvSpPr>
          <p:nvPr/>
        </p:nvSpPr>
        <p:spPr>
          <a:xfrm>
            <a:off x="571499" y="365125"/>
            <a:ext cx="11437938"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Phase 2: Assessment</a:t>
            </a:r>
          </a:p>
        </p:txBody>
      </p:sp>
      <p:sp>
        <p:nvSpPr>
          <p:cNvPr id="5" name="Title 1">
            <a:extLst>
              <a:ext uri="{FF2B5EF4-FFF2-40B4-BE49-F238E27FC236}">
                <a16:creationId xmlns:a16="http://schemas.microsoft.com/office/drawing/2014/main" id="{49DC6E93-80D7-8E05-A5F2-5495CE7EC9D1}"/>
              </a:ext>
            </a:extLst>
          </p:cNvPr>
          <p:cNvSpPr txBox="1">
            <a:spLocks/>
          </p:cNvSpPr>
          <p:nvPr/>
        </p:nvSpPr>
        <p:spPr>
          <a:xfrm>
            <a:off x="6194920" y="1244512"/>
            <a:ext cx="4597400" cy="663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Technologies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90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507F-E095-4FB0-838D-31E93B4072CC}"/>
              </a:ext>
            </a:extLst>
          </p:cNvPr>
          <p:cNvSpPr>
            <a:spLocks noGrp="1"/>
          </p:cNvSpPr>
          <p:nvPr>
            <p:ph type="title" idx="4294967295"/>
          </p:nvPr>
        </p:nvSpPr>
        <p:spPr>
          <a:xfrm>
            <a:off x="571499" y="365125"/>
            <a:ext cx="11437938" cy="663575"/>
          </a:xfrm>
        </p:spPr>
        <p:txBody>
          <a:bodyPr>
            <a:noAutofit/>
          </a:bodyPr>
          <a:lstStyle/>
          <a:p>
            <a:pPr algn="ctr"/>
            <a:r>
              <a:rPr lang="en-US" b="1" dirty="0">
                <a:latin typeface="Arial" panose="020B0604020202020204" pitchFamily="34" charset="0"/>
                <a:cs typeface="Arial" panose="020B0604020202020204" pitchFamily="34" charset="0"/>
              </a:rPr>
              <a:t>Lessons Learned</a:t>
            </a:r>
          </a:p>
        </p:txBody>
      </p:sp>
      <p:sp>
        <p:nvSpPr>
          <p:cNvPr id="4" name="Slide Number Placeholder 3">
            <a:extLst>
              <a:ext uri="{FF2B5EF4-FFF2-40B4-BE49-F238E27FC236}">
                <a16:creationId xmlns:a16="http://schemas.microsoft.com/office/drawing/2014/main" id="{6F0BD1FF-522D-415D-A380-6BCB6633E41D}"/>
              </a:ext>
            </a:extLst>
          </p:cNvPr>
          <p:cNvSpPr>
            <a:spLocks noGrp="1"/>
          </p:cNvSpPr>
          <p:nvPr>
            <p:ph type="sldNum" sz="quarter" idx="4294967295"/>
          </p:nvPr>
        </p:nvSpPr>
        <p:spPr>
          <a:xfrm>
            <a:off x="11826875" y="6218238"/>
            <a:ext cx="365125" cy="274637"/>
          </a:xfrm>
        </p:spPr>
        <p:txBody>
          <a:bodyPr/>
          <a:lstStyle/>
          <a:p>
            <a:fld id="{34971C27-C87E-45F4-8EEB-007BFB32C23B}" type="slidenum">
              <a:rPr lang="en-US" smtClean="0"/>
              <a:pPr/>
              <a:t>13</a:t>
            </a:fld>
            <a:endParaRPr lang="en-US" dirty="0"/>
          </a:p>
        </p:txBody>
      </p:sp>
      <p:sp>
        <p:nvSpPr>
          <p:cNvPr id="5" name="Footer Placeholder 4">
            <a:extLst>
              <a:ext uri="{FF2B5EF4-FFF2-40B4-BE49-F238E27FC236}">
                <a16:creationId xmlns:a16="http://schemas.microsoft.com/office/drawing/2014/main" id="{464FAD6F-3008-46A1-B5E2-C2A6659AD8E2}"/>
              </a:ext>
            </a:extLst>
          </p:cNvPr>
          <p:cNvSpPr>
            <a:spLocks noGrp="1"/>
          </p:cNvSpPr>
          <p:nvPr>
            <p:ph type="ftr" sz="quarter" idx="4294967295"/>
          </p:nvPr>
        </p:nvSpPr>
        <p:spPr>
          <a:xfrm>
            <a:off x="0" y="6218238"/>
            <a:ext cx="10868025" cy="274637"/>
          </a:xfrm>
        </p:spPr>
        <p:txBody>
          <a:bodyPr/>
          <a:lstStyle/>
          <a:p>
            <a:pPr algn="l"/>
            <a:r>
              <a:rPr lang="en-US" sz="800" b="1" i="1" dirty="0">
                <a:solidFill>
                  <a:schemeClr val="tx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
        <p:nvSpPr>
          <p:cNvPr id="3" name="TextBox 2">
            <a:extLst>
              <a:ext uri="{FF2B5EF4-FFF2-40B4-BE49-F238E27FC236}">
                <a16:creationId xmlns:a16="http://schemas.microsoft.com/office/drawing/2014/main" id="{E79448E8-4CD5-6777-B799-2E89B9207FF3}"/>
              </a:ext>
            </a:extLst>
          </p:cNvPr>
          <p:cNvSpPr txBox="1"/>
          <p:nvPr/>
        </p:nvSpPr>
        <p:spPr>
          <a:xfrm>
            <a:off x="571499" y="1638310"/>
            <a:ext cx="10442398" cy="2123658"/>
          </a:xfrm>
          <a:prstGeom prst="rect">
            <a:avLst/>
          </a:prstGeom>
          <a:noFill/>
        </p:spPr>
        <p:txBody>
          <a:bodyPr wrap="square">
            <a:spAutoFit/>
          </a:bodyPr>
          <a:lstStyle/>
          <a:p>
            <a:pPr marL="285750" indent="-285750">
              <a:buFont typeface="Arial" panose="020B0604020202020204" pitchFamily="34" charset="0"/>
              <a:buChar char="•"/>
            </a:pPr>
            <a:r>
              <a:rPr lang="en-US" sz="2800" dirty="0"/>
              <a:t>Start data gathering early </a:t>
            </a:r>
          </a:p>
          <a:p>
            <a:pPr marL="285750" indent="-285750">
              <a:buFont typeface="Arial" panose="020B0604020202020204" pitchFamily="34" charset="0"/>
              <a:buChar char="•"/>
            </a:pPr>
            <a:r>
              <a:rPr lang="en-US" sz="2800" dirty="0"/>
              <a:t>Site owner interviews and in-person site visits </a:t>
            </a:r>
          </a:p>
          <a:p>
            <a:pPr marL="285750" indent="-285750">
              <a:buFont typeface="Arial" panose="020B0604020202020204" pitchFamily="34" charset="0"/>
              <a:buChar char="•"/>
            </a:pPr>
            <a:r>
              <a:rPr lang="en-US" sz="2800" dirty="0"/>
              <a:t>Schedule adequate time for establishing non-disclosure agreements</a:t>
            </a:r>
          </a:p>
          <a:p>
            <a:pPr marL="285750" indent="-285750">
              <a:buFont typeface="Arial" panose="020B0604020202020204" pitchFamily="34" charset="0"/>
              <a:buChar char="•"/>
            </a:pPr>
            <a:r>
              <a:rPr lang="en-US" sz="2800" dirty="0"/>
              <a:t>Continuous stakeholder engagement – R.A.C.I. methodology</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16740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E4D7E9-B7D3-7E40-8172-9A3ED2B4E0E6}"/>
              </a:ext>
            </a:extLst>
          </p:cNvPr>
          <p:cNvPicPr>
            <a:picLocks noChangeAspect="1"/>
          </p:cNvPicPr>
          <p:nvPr/>
        </p:nvPicPr>
        <p:blipFill>
          <a:blip r:embed="rId2"/>
          <a:stretch>
            <a:fillRect/>
          </a:stretch>
        </p:blipFill>
        <p:spPr>
          <a:xfrm>
            <a:off x="8544432" y="2867167"/>
            <a:ext cx="3647568" cy="2078182"/>
          </a:xfrm>
          <a:prstGeom prst="rect">
            <a:avLst/>
          </a:prstGeom>
        </p:spPr>
      </p:pic>
      <p:sp>
        <p:nvSpPr>
          <p:cNvPr id="2" name="Title 1">
            <a:extLst>
              <a:ext uri="{FF2B5EF4-FFF2-40B4-BE49-F238E27FC236}">
                <a16:creationId xmlns:a16="http://schemas.microsoft.com/office/drawing/2014/main" id="{A0A6507F-E095-4FB0-838D-31E93B4072CC}"/>
              </a:ext>
            </a:extLst>
          </p:cNvPr>
          <p:cNvSpPr>
            <a:spLocks noGrp="1"/>
          </p:cNvSpPr>
          <p:nvPr>
            <p:ph type="title" idx="4294967295"/>
          </p:nvPr>
        </p:nvSpPr>
        <p:spPr>
          <a:xfrm>
            <a:off x="3380197" y="16110"/>
            <a:ext cx="5626100" cy="1101951"/>
          </a:xfrm>
        </p:spPr>
        <p:txBody>
          <a:bodyPr>
            <a:normAutofit/>
          </a:bodyPr>
          <a:lstStyle/>
          <a:p>
            <a:pPr algn="ctr"/>
            <a:r>
              <a:rPr lang="en-US" b="1" dirty="0">
                <a:latin typeface="Arial" panose="020B0604020202020204" pitchFamily="34" charset="0"/>
                <a:cs typeface="Arial" panose="020B0604020202020204" pitchFamily="34" charset="0"/>
              </a:rPr>
              <a:t>Conclusions</a:t>
            </a:r>
          </a:p>
        </p:txBody>
      </p:sp>
      <p:sp>
        <p:nvSpPr>
          <p:cNvPr id="4" name="Slide Number Placeholder 3">
            <a:extLst>
              <a:ext uri="{FF2B5EF4-FFF2-40B4-BE49-F238E27FC236}">
                <a16:creationId xmlns:a16="http://schemas.microsoft.com/office/drawing/2014/main" id="{6F0BD1FF-522D-415D-A380-6BCB6633E41D}"/>
              </a:ext>
            </a:extLst>
          </p:cNvPr>
          <p:cNvSpPr>
            <a:spLocks noGrp="1"/>
          </p:cNvSpPr>
          <p:nvPr>
            <p:ph type="sldNum" sz="quarter" idx="4294967295"/>
          </p:nvPr>
        </p:nvSpPr>
        <p:spPr>
          <a:xfrm>
            <a:off x="11826875" y="6218238"/>
            <a:ext cx="365125" cy="274637"/>
          </a:xfrm>
        </p:spPr>
        <p:txBody>
          <a:bodyPr/>
          <a:lstStyle/>
          <a:p>
            <a:fld id="{34971C27-C87E-45F4-8EEB-007BFB32C23B}" type="slidenum">
              <a:rPr lang="en-US" smtClean="0"/>
              <a:pPr/>
              <a:t>14</a:t>
            </a:fld>
            <a:endParaRPr lang="en-US" dirty="0"/>
          </a:p>
        </p:txBody>
      </p:sp>
      <p:sp>
        <p:nvSpPr>
          <p:cNvPr id="5" name="Footer Placeholder 4">
            <a:extLst>
              <a:ext uri="{FF2B5EF4-FFF2-40B4-BE49-F238E27FC236}">
                <a16:creationId xmlns:a16="http://schemas.microsoft.com/office/drawing/2014/main" id="{464FAD6F-3008-46A1-B5E2-C2A6659AD8E2}"/>
              </a:ext>
            </a:extLst>
          </p:cNvPr>
          <p:cNvSpPr>
            <a:spLocks noGrp="1"/>
          </p:cNvSpPr>
          <p:nvPr>
            <p:ph type="ftr" sz="quarter" idx="4294967295"/>
          </p:nvPr>
        </p:nvSpPr>
        <p:spPr>
          <a:xfrm>
            <a:off x="0" y="6218238"/>
            <a:ext cx="10868025" cy="274637"/>
          </a:xfrm>
        </p:spPr>
        <p:txBody>
          <a:bodyPr/>
          <a:lstStyle/>
          <a:p>
            <a:pPr algn="l"/>
            <a:r>
              <a:rPr lang="en-US" sz="800" b="1" i="1" dirty="0">
                <a:solidFill>
                  <a:schemeClr val="tx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graphicFrame>
        <p:nvGraphicFramePr>
          <p:cNvPr id="7" name="Diagram 6">
            <a:extLst>
              <a:ext uri="{FF2B5EF4-FFF2-40B4-BE49-F238E27FC236}">
                <a16:creationId xmlns:a16="http://schemas.microsoft.com/office/drawing/2014/main" id="{25226B37-D539-7D60-0FF3-55361BA2DC10}"/>
              </a:ext>
            </a:extLst>
          </p:cNvPr>
          <p:cNvGraphicFramePr/>
          <p:nvPr>
            <p:extLst>
              <p:ext uri="{D42A27DB-BD31-4B8C-83A1-F6EECF244321}">
                <p14:modId xmlns:p14="http://schemas.microsoft.com/office/powerpoint/2010/main" val="3997051383"/>
              </p:ext>
            </p:extLst>
          </p:nvPr>
        </p:nvGraphicFramePr>
        <p:xfrm>
          <a:off x="158500" y="2558669"/>
          <a:ext cx="8636180" cy="156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51496349-F3DA-72E3-7161-6D1A5A65B9BE}"/>
              </a:ext>
            </a:extLst>
          </p:cNvPr>
          <p:cNvPicPr>
            <a:picLocks noChangeAspect="1"/>
          </p:cNvPicPr>
          <p:nvPr/>
        </p:nvPicPr>
        <p:blipFill>
          <a:blip r:embed="rId8"/>
          <a:stretch>
            <a:fillRect/>
          </a:stretch>
        </p:blipFill>
        <p:spPr>
          <a:xfrm>
            <a:off x="8752232" y="2149862"/>
            <a:ext cx="1510810" cy="11261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obliqueBottomRight"/>
            <a:lightRig rig="threePt" dir="t"/>
          </a:scene3d>
          <a:sp3d contourW="6350" prstMaterial="matte">
            <a:bevelT w="101600" h="101600"/>
            <a:contourClr>
              <a:srgbClr val="969696"/>
            </a:contourClr>
          </a:sp3d>
        </p:spPr>
      </p:pic>
      <p:pic>
        <p:nvPicPr>
          <p:cNvPr id="11" name="Graphic 10" descr="Clipboard Mixed with solid fill">
            <a:extLst>
              <a:ext uri="{FF2B5EF4-FFF2-40B4-BE49-F238E27FC236}">
                <a16:creationId xmlns:a16="http://schemas.microsoft.com/office/drawing/2014/main" id="{79ECDC10-1A2A-2BD9-29A7-966CB9A59A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0593" y="1820918"/>
            <a:ext cx="1322314" cy="1322314"/>
          </a:xfrm>
          <a:prstGeom prst="rect">
            <a:avLst/>
          </a:prstGeom>
          <a:effectLst>
            <a:outerShdw blurRad="152400" dist="317500" dir="5400000" sx="90000" sy="-19000" rotWithShape="0">
              <a:prstClr val="black">
                <a:alpha val="15000"/>
              </a:prstClr>
            </a:outerShdw>
            <a:reflection blurRad="6350" stA="50000" endA="300" endPos="90000" dist="50800" dir="5400000" sy="-100000" algn="bl" rotWithShape="0"/>
          </a:effectLst>
          <a:scene3d>
            <a:camera prst="isometricOffAxis2Left"/>
            <a:lightRig rig="threePt" dir="t"/>
          </a:scene3d>
        </p:spPr>
      </p:pic>
    </p:spTree>
    <p:extLst>
      <p:ext uri="{BB962C8B-B14F-4D97-AF65-F5344CB8AC3E}">
        <p14:creationId xmlns:p14="http://schemas.microsoft.com/office/powerpoint/2010/main" val="206068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B76F318-C26A-60DE-6C1F-AA583BF5B620}"/>
              </a:ext>
            </a:extLst>
          </p:cNvPr>
          <p:cNvSpPr/>
          <p:nvPr/>
        </p:nvSpPr>
        <p:spPr>
          <a:xfrm>
            <a:off x="1645002" y="4345049"/>
            <a:ext cx="8145132" cy="2360655"/>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i="0" dirty="0">
                <a:solidFill>
                  <a:schemeClr val="bg1"/>
                </a:solidFill>
                <a:latin typeface="Arial" panose="020B0604020202020204" pitchFamily="34" charset="0"/>
                <a:ea typeface="Times New Roman" panose="02020603050405020304" pitchFamily="18" charset="0"/>
                <a:cs typeface="Arial" panose="020B0604020202020204" pitchFamily="34" charset="0"/>
              </a:rPr>
              <a:t>For more information, please contact:</a:t>
            </a:r>
          </a:p>
          <a:p>
            <a:pPr marL="0" marR="0" algn="ctr">
              <a:spcBef>
                <a:spcPts val="0"/>
              </a:spcBef>
              <a:spcAft>
                <a:spcPts val="0"/>
              </a:spcAft>
            </a:pPr>
            <a:endParaRPr lang="en-US" sz="1400" b="1"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400" b="1" i="0"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400" b="1"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400" b="1" i="0"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400" b="1" i="0"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400" b="1" i="0"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i="0"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i="0"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solidFill>
                <a:srgbClr val="FFFFFF"/>
              </a:solidFill>
              <a:latin typeface="+mj-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i="0" dirty="0">
              <a:solidFill>
                <a:srgbClr val="FFFFFF"/>
              </a:solidFill>
              <a:latin typeface="+mj-lt"/>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3CF7834-CA7B-88B7-454D-B245EA24A0FD}"/>
              </a:ext>
            </a:extLst>
          </p:cNvPr>
          <p:cNvSpPr>
            <a:spLocks noGrp="1"/>
          </p:cNvSpPr>
          <p:nvPr>
            <p:ph idx="1"/>
          </p:nvPr>
        </p:nvSpPr>
        <p:spPr>
          <a:xfrm>
            <a:off x="167135" y="2295288"/>
            <a:ext cx="11138537" cy="2049761"/>
          </a:xfrm>
        </p:spPr>
        <p:txBody>
          <a:bodyPr>
            <a:normAutofit/>
          </a:bodyPr>
          <a:lstStyle/>
          <a:p>
            <a:pPr marL="0" indent="0" algn="ctr">
              <a:buNone/>
            </a:pPr>
            <a:r>
              <a:rPr lang="en-US" sz="11500" dirty="0"/>
              <a:t>THANK YOU</a:t>
            </a:r>
          </a:p>
        </p:txBody>
      </p:sp>
      <p:cxnSp>
        <p:nvCxnSpPr>
          <p:cNvPr id="8" name="Straight Connector 7">
            <a:extLst>
              <a:ext uri="{FF2B5EF4-FFF2-40B4-BE49-F238E27FC236}">
                <a16:creationId xmlns:a16="http://schemas.microsoft.com/office/drawing/2014/main" id="{949C8975-5A95-EF9B-8208-DACE3F0C4983}"/>
              </a:ext>
            </a:extLst>
          </p:cNvPr>
          <p:cNvCxnSpPr>
            <a:cxnSpLocks/>
          </p:cNvCxnSpPr>
          <p:nvPr/>
        </p:nvCxnSpPr>
        <p:spPr>
          <a:xfrm>
            <a:off x="1366463" y="2106204"/>
            <a:ext cx="8702211" cy="26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1FC77F-CD63-0F42-427D-463395985E9A}"/>
              </a:ext>
            </a:extLst>
          </p:cNvPr>
          <p:cNvCxnSpPr>
            <a:cxnSpLocks/>
          </p:cNvCxnSpPr>
          <p:nvPr/>
        </p:nvCxnSpPr>
        <p:spPr>
          <a:xfrm>
            <a:off x="1366463" y="4128498"/>
            <a:ext cx="8702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7D5972-3F4B-76AA-6741-A84B21D7D76A}"/>
              </a:ext>
            </a:extLst>
          </p:cNvPr>
          <p:cNvSpPr txBox="1"/>
          <p:nvPr/>
        </p:nvSpPr>
        <p:spPr>
          <a:xfrm>
            <a:off x="2401866" y="4823994"/>
            <a:ext cx="3226086" cy="1323439"/>
          </a:xfrm>
          <a:prstGeom prst="rect">
            <a:avLst/>
          </a:prstGeom>
          <a:noFill/>
        </p:spPr>
        <p:txBody>
          <a:bodyPr wrap="square" rtlCol="0">
            <a:spAutoFit/>
          </a:bodyPr>
          <a:lstStyle/>
          <a:p>
            <a:r>
              <a:rPr lang="en-US" sz="1600" b="1" dirty="0" err="1">
                <a:solidFill>
                  <a:schemeClr val="bg1"/>
                </a:solidFill>
                <a:latin typeface="Arial" panose="020B0604020202020204" pitchFamily="34" charset="0"/>
                <a:cs typeface="Arial" panose="020B0604020202020204" pitchFamily="34" charset="0"/>
              </a:rPr>
              <a:t>Stanislava</a:t>
            </a:r>
            <a:r>
              <a:rPr lang="en-US" sz="1600" b="1" dirty="0">
                <a:solidFill>
                  <a:schemeClr val="bg1"/>
                </a:solidFill>
                <a:latin typeface="Arial" panose="020B0604020202020204" pitchFamily="34" charset="0"/>
                <a:cs typeface="Arial" panose="020B0604020202020204" pitchFamily="34" charset="0"/>
              </a:rPr>
              <a:t> Pecko, PhD.</a:t>
            </a:r>
          </a:p>
          <a:p>
            <a:r>
              <a:rPr lang="en-US" sz="1600" b="1" dirty="0">
                <a:solidFill>
                  <a:schemeClr val="bg1"/>
                </a:solidFill>
                <a:latin typeface="Arial" panose="020B0604020202020204" pitchFamily="34" charset="0"/>
                <a:cs typeface="Arial" panose="020B0604020202020204" pitchFamily="34" charset="0"/>
              </a:rPr>
              <a:t>Slovenské Elektrárne</a:t>
            </a:r>
          </a:p>
          <a:p>
            <a:r>
              <a:rPr lang="en-US" sz="16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stanislav.pecko@seas.sk</a:t>
            </a:r>
            <a:endParaRPr lang="en-US" sz="1600" b="1" dirty="0">
              <a:solidFill>
                <a:srgbClr val="0070C0"/>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+421 0910 674 678</a:t>
            </a:r>
          </a:p>
          <a:p>
            <a:endParaRPr lang="en-US" sz="1600" dirty="0">
              <a:solidFill>
                <a:schemeClr val="bg1"/>
              </a:solidFill>
            </a:endParaRPr>
          </a:p>
        </p:txBody>
      </p:sp>
      <p:sp>
        <p:nvSpPr>
          <p:cNvPr id="15" name="TextBox 14">
            <a:extLst>
              <a:ext uri="{FF2B5EF4-FFF2-40B4-BE49-F238E27FC236}">
                <a16:creationId xmlns:a16="http://schemas.microsoft.com/office/drawing/2014/main" id="{3A0C05FE-409D-5DB1-BD36-FD51E5F18A10}"/>
              </a:ext>
            </a:extLst>
          </p:cNvPr>
          <p:cNvSpPr txBox="1"/>
          <p:nvPr/>
        </p:nvSpPr>
        <p:spPr>
          <a:xfrm>
            <a:off x="6096000" y="4823995"/>
            <a:ext cx="3479515" cy="1323439"/>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Joshua Best, PE, PMP</a:t>
            </a:r>
          </a:p>
          <a:p>
            <a:r>
              <a:rPr lang="en-US" sz="1600" b="1" dirty="0">
                <a:solidFill>
                  <a:schemeClr val="bg1"/>
                </a:solidFill>
                <a:latin typeface="Arial" panose="020B0604020202020204" pitchFamily="34" charset="0"/>
                <a:cs typeface="Arial" panose="020B0604020202020204" pitchFamily="34" charset="0"/>
              </a:rPr>
              <a:t>Sargent &amp; Lundy L.L.C.</a:t>
            </a:r>
          </a:p>
          <a:p>
            <a:r>
              <a:rPr lang="en-US" sz="1600" b="1" dirty="0">
                <a:solidFill>
                  <a:schemeClr val="bg1"/>
                </a:solidFill>
                <a:latin typeface="Arial" panose="020B0604020202020204" pitchFamily="34" charset="0"/>
                <a:cs typeface="Arial" panose="020B0604020202020204" pitchFamily="34" charset="0"/>
                <a:hlinkClick r:id="rId3"/>
              </a:rPr>
              <a:t>joshua.h.best@sargentlundy.com</a:t>
            </a:r>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+1 312-269-3153</a:t>
            </a:r>
          </a:p>
          <a:p>
            <a:endParaRPr lang="en-US" sz="1600" dirty="0">
              <a:solidFill>
                <a:schemeClr val="bg1"/>
              </a:solidFill>
            </a:endParaRPr>
          </a:p>
        </p:txBody>
      </p:sp>
    </p:spTree>
    <p:extLst>
      <p:ext uri="{BB962C8B-B14F-4D97-AF65-F5344CB8AC3E}">
        <p14:creationId xmlns:p14="http://schemas.microsoft.com/office/powerpoint/2010/main" val="408308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30D7CD-33E3-B746-B073-01251FF0A252}"/>
              </a:ext>
            </a:extLst>
          </p:cNvPr>
          <p:cNvSpPr>
            <a:spLocks noGrp="1"/>
          </p:cNvSpPr>
          <p:nvPr>
            <p:ph idx="1"/>
          </p:nvPr>
        </p:nvSpPr>
        <p:spPr>
          <a:xfrm>
            <a:off x="526730" y="1559116"/>
            <a:ext cx="11138537" cy="4481452"/>
          </a:xfrm>
        </p:spPr>
        <p:txBody>
          <a:bodyPr>
            <a:normAutofit/>
          </a:bodyPr>
          <a:lstStyle/>
          <a:p>
            <a:pPr lvl="0"/>
            <a:r>
              <a:rPr lang="en-US" sz="2800" b="0" dirty="0">
                <a:latin typeface="Arial" panose="020B0604020202020204" pitchFamily="34" charset="0"/>
                <a:cs typeface="Arial" panose="020B0604020202020204" pitchFamily="34" charset="0"/>
              </a:rPr>
              <a:t>Motivation</a:t>
            </a:r>
          </a:p>
          <a:p>
            <a:pPr lvl="0"/>
            <a:r>
              <a:rPr lang="en-US" sz="2800" b="0" dirty="0">
                <a:latin typeface="Arial" panose="020B0604020202020204" pitchFamily="34" charset="0"/>
                <a:cs typeface="Arial" panose="020B0604020202020204" pitchFamily="34" charset="0"/>
              </a:rPr>
              <a:t>Need</a:t>
            </a:r>
          </a:p>
          <a:p>
            <a:r>
              <a:rPr lang="en-US" sz="2800" b="0" dirty="0">
                <a:latin typeface="Arial" panose="020B0604020202020204" pitchFamily="34" charset="0"/>
                <a:cs typeface="Arial" panose="020B0604020202020204" pitchFamily="34" charset="0"/>
              </a:rPr>
              <a:t>Opportunity</a:t>
            </a:r>
          </a:p>
          <a:p>
            <a:pPr lvl="0"/>
            <a:r>
              <a:rPr lang="en-US" sz="2800" b="0" dirty="0">
                <a:latin typeface="Arial" panose="020B0604020202020204" pitchFamily="34" charset="0"/>
                <a:cs typeface="Arial" panose="020B0604020202020204" pitchFamily="34" charset="0"/>
              </a:rPr>
              <a:t>IAEA Feasibility Study </a:t>
            </a:r>
          </a:p>
          <a:p>
            <a:pPr lvl="1"/>
            <a:r>
              <a:rPr lang="en-US" sz="2800" dirty="0">
                <a:latin typeface="Arial" panose="020B0604020202020204" pitchFamily="34" charset="0"/>
                <a:cs typeface="Arial" panose="020B0604020202020204" pitchFamily="34" charset="0"/>
              </a:rPr>
              <a:t>Phase 1: Screening</a:t>
            </a:r>
          </a:p>
          <a:p>
            <a:pPr lvl="1"/>
            <a:r>
              <a:rPr lang="en-US" sz="2800" dirty="0">
                <a:latin typeface="Arial" panose="020B0604020202020204" pitchFamily="34" charset="0"/>
                <a:cs typeface="Arial" panose="020B0604020202020204" pitchFamily="34" charset="0"/>
              </a:rPr>
              <a:t>Phase 2: Assessment</a:t>
            </a:r>
          </a:p>
          <a:p>
            <a:pPr marR="0" lvl="0" fontAlgn="auto">
              <a:spcAft>
                <a:spcPts val="0"/>
              </a:spcAft>
              <a:buClrTx/>
              <a:buSzTx/>
              <a:tabLst/>
              <a:defRPr/>
            </a:pPr>
            <a:r>
              <a:rPr lang="en-US" dirty="0">
                <a:latin typeface="Arial" panose="020B0604020202020204" pitchFamily="34" charset="0"/>
                <a:cs typeface="Arial" panose="020B0604020202020204" pitchFamily="34" charset="0"/>
              </a:rPr>
              <a:t>Lessons Learned</a:t>
            </a:r>
          </a:p>
          <a:p>
            <a:r>
              <a:rPr lang="en-US" sz="2800" b="0" dirty="0">
                <a:latin typeface="Arial" panose="020B0604020202020204" pitchFamily="34" charset="0"/>
                <a:cs typeface="Arial" panose="020B0604020202020204" pitchFamily="34" charset="0"/>
              </a:rPr>
              <a:t>Conclusions</a:t>
            </a:r>
          </a:p>
        </p:txBody>
      </p:sp>
      <p:sp>
        <p:nvSpPr>
          <p:cNvPr id="2" name="Title 1">
            <a:extLst>
              <a:ext uri="{FF2B5EF4-FFF2-40B4-BE49-F238E27FC236}">
                <a16:creationId xmlns:a16="http://schemas.microsoft.com/office/drawing/2014/main" id="{AC94A224-13C6-AF4B-A3F7-F258353EF72D}"/>
              </a:ext>
            </a:extLst>
          </p:cNvPr>
          <p:cNvSpPr>
            <a:spLocks noGrp="1"/>
          </p:cNvSpPr>
          <p:nvPr>
            <p:ph type="title" idx="4294967295"/>
          </p:nvPr>
        </p:nvSpPr>
        <p:spPr>
          <a:xfrm>
            <a:off x="3454400" y="251182"/>
            <a:ext cx="5143500" cy="663575"/>
          </a:xfrm>
        </p:spPr>
        <p:txBody>
          <a:bodyPr>
            <a:noAutofit/>
          </a:bodyPr>
          <a:lstStyle/>
          <a:p>
            <a:pPr algn="ctr"/>
            <a:r>
              <a:rPr lang="en-US" b="1" dirty="0">
                <a:latin typeface="Arial" panose="020B0604020202020204" pitchFamily="34" charset="0"/>
                <a:cs typeface="Arial" panose="020B0604020202020204" pitchFamily="34" charset="0"/>
              </a:rPr>
              <a:t>Project Overview</a:t>
            </a:r>
          </a:p>
        </p:txBody>
      </p:sp>
      <p:sp>
        <p:nvSpPr>
          <p:cNvPr id="12" name="Slide Number Placeholder 11">
            <a:extLst>
              <a:ext uri="{FF2B5EF4-FFF2-40B4-BE49-F238E27FC236}">
                <a16:creationId xmlns:a16="http://schemas.microsoft.com/office/drawing/2014/main" id="{8216F877-A66B-46A6-B05C-CF4461D5BA3F}"/>
              </a:ext>
            </a:extLst>
          </p:cNvPr>
          <p:cNvSpPr>
            <a:spLocks noGrp="1"/>
          </p:cNvSpPr>
          <p:nvPr>
            <p:ph type="sldNum" sz="quarter" idx="4294967295"/>
          </p:nvPr>
        </p:nvSpPr>
        <p:spPr>
          <a:xfrm>
            <a:off x="11714163" y="6415088"/>
            <a:ext cx="477837" cy="365125"/>
          </a:xfrm>
        </p:spPr>
        <p:txBody>
          <a:bodyPr/>
          <a:lstStyle/>
          <a:p>
            <a:fld id="{34971C27-C87E-45F4-8EEB-007BFB32C23B}" type="slidenum">
              <a:rPr lang="en-US" smtClean="0"/>
              <a:pPr/>
              <a:t>2</a:t>
            </a:fld>
            <a:endParaRPr lang="en-US" dirty="0"/>
          </a:p>
        </p:txBody>
      </p:sp>
      <p:sp>
        <p:nvSpPr>
          <p:cNvPr id="11" name="Footer Placeholder 10">
            <a:extLst>
              <a:ext uri="{FF2B5EF4-FFF2-40B4-BE49-F238E27FC236}">
                <a16:creationId xmlns:a16="http://schemas.microsoft.com/office/drawing/2014/main" id="{2E97EBFA-504B-4747-AB7B-D3BE405B9C57}"/>
              </a:ext>
            </a:extLst>
          </p:cNvPr>
          <p:cNvSpPr>
            <a:spLocks noGrp="1"/>
          </p:cNvSpPr>
          <p:nvPr>
            <p:ph type="ftr" sz="quarter" idx="4294967295"/>
          </p:nvPr>
        </p:nvSpPr>
        <p:spPr>
          <a:xfrm>
            <a:off x="0" y="6218238"/>
            <a:ext cx="10868025" cy="274637"/>
          </a:xfrm>
        </p:spPr>
        <p:txBody>
          <a:bodyPr/>
          <a:lstStyle/>
          <a:p>
            <a:pPr algn="l"/>
            <a:r>
              <a:rPr lang="en-US" sz="800" b="1" i="1" dirty="0">
                <a:solidFill>
                  <a:schemeClr val="tx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Tree>
    <p:extLst>
      <p:ext uri="{BB962C8B-B14F-4D97-AF65-F5344CB8AC3E}">
        <p14:creationId xmlns:p14="http://schemas.microsoft.com/office/powerpoint/2010/main" val="63263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CFD3279A-4BAA-8CBA-C7B6-CA63140FD6F0}"/>
              </a:ext>
            </a:extLst>
          </p:cNvPr>
          <p:cNvSpPr txBox="1">
            <a:spLocks/>
          </p:cNvSpPr>
          <p:nvPr/>
        </p:nvSpPr>
        <p:spPr>
          <a:xfrm>
            <a:off x="3965572" y="224547"/>
            <a:ext cx="8124827" cy="694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rgbClr val="263B97"/>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Motivation</a:t>
            </a:r>
            <a:endParaRPr lang="nn-NO" dirty="0">
              <a:solidFill>
                <a:schemeClr val="bg1"/>
              </a:solidFill>
            </a:endParaRPr>
          </a:p>
        </p:txBody>
      </p:sp>
      <p:sp>
        <p:nvSpPr>
          <p:cNvPr id="9" name="Text Placeholder 3">
            <a:extLst>
              <a:ext uri="{FF2B5EF4-FFF2-40B4-BE49-F238E27FC236}">
                <a16:creationId xmlns:a16="http://schemas.microsoft.com/office/drawing/2014/main" id="{26702EDB-6802-96A8-C1AC-82E696BF2126}"/>
              </a:ext>
            </a:extLst>
          </p:cNvPr>
          <p:cNvSpPr txBox="1">
            <a:spLocks/>
          </p:cNvSpPr>
          <p:nvPr/>
        </p:nvSpPr>
        <p:spPr>
          <a:xfrm>
            <a:off x="452772" y="1130074"/>
            <a:ext cx="5734303" cy="4103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bg1"/>
                </a:solidFill>
              </a:rPr>
              <a:t>Decarbonisation Necessity</a:t>
            </a:r>
          </a:p>
        </p:txBody>
      </p:sp>
      <p:sp>
        <p:nvSpPr>
          <p:cNvPr id="2" name="BlokTextu 1"/>
          <p:cNvSpPr txBox="1"/>
          <p:nvPr/>
        </p:nvSpPr>
        <p:spPr>
          <a:xfrm>
            <a:off x="452772" y="1829998"/>
            <a:ext cx="6369560" cy="5093702"/>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latin typeface="Arial" panose="020B0604020202020204" pitchFamily="34" charset="0"/>
                <a:cs typeface="Arial" panose="020B0604020202020204" pitchFamily="34" charset="0"/>
              </a:rPr>
              <a:t>EU binding target for Climate neutrality by 2050</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Decarbonisation priorities for Slovakia:</a:t>
            </a:r>
          </a:p>
          <a:p>
            <a:endParaRPr lang="en-US" sz="1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Eliminate all domestic lignite and coal power generation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(Vojany &amp; Nováky) - </a:t>
            </a:r>
            <a:r>
              <a:rPr lang="en-US" b="1" dirty="0">
                <a:solidFill>
                  <a:srgbClr val="92D050"/>
                </a:solidFill>
                <a:latin typeface="Arial" panose="020B0604020202020204" pitchFamily="34" charset="0"/>
                <a:cs typeface="Arial" panose="020B0604020202020204" pitchFamily="34" charset="0"/>
              </a:rPr>
              <a:t>DONE</a:t>
            </a:r>
          </a:p>
          <a:p>
            <a:pPr marL="800100" lvl="1" indent="-342900">
              <a:buFont typeface="+mj-lt"/>
              <a:buAutoNum type="arabicPeriod"/>
            </a:pPr>
            <a:endParaRPr lang="en-US" sz="1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Industry decarbonisation:</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Largest GHG emissions in Slovakia</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Most from steel production  </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USSK the largest industrial emitter – decarbonisation plan via electrification of blast furnaces</a:t>
            </a:r>
          </a:p>
          <a:p>
            <a:pPr marL="342900" indent="-342900">
              <a:spcBef>
                <a:spcPts val="600"/>
              </a:spcBef>
              <a:buFont typeface="+mj-lt"/>
              <a:buAutoNum type="arabicPeriod"/>
            </a:pPr>
            <a:r>
              <a:rPr lang="en-US" dirty="0">
                <a:solidFill>
                  <a:schemeClr val="bg1"/>
                </a:solidFill>
                <a:latin typeface="Arial" panose="020B0604020202020204" pitchFamily="34" charset="0"/>
                <a:cs typeface="Arial" panose="020B0604020202020204" pitchFamily="34" charset="0"/>
              </a:rPr>
              <a:t>Heating decarbonisation</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Most of heating is from fossil sources (gas, coal)</a:t>
            </a:r>
          </a:p>
          <a:p>
            <a:pPr marL="800100" lvl="1"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Decarbonisation via electrification (heat pumps)</a:t>
            </a:r>
          </a:p>
          <a:p>
            <a:pPr marL="342900" lvl="0" indent="-342900">
              <a:spcBef>
                <a:spcPts val="600"/>
              </a:spcBef>
              <a:buFont typeface="+mj-lt"/>
              <a:buAutoNum type="arabicPeriod"/>
            </a:pPr>
            <a:r>
              <a:rPr lang="en-US" dirty="0">
                <a:solidFill>
                  <a:prstClr val="white"/>
                </a:solidFill>
                <a:latin typeface="Arial" panose="020B0604020202020204" pitchFamily="34" charset="0"/>
                <a:cs typeface="Arial" panose="020B0604020202020204" pitchFamily="34" charset="0"/>
              </a:rPr>
              <a:t>Mobility decarbonisation</a:t>
            </a:r>
          </a:p>
          <a:p>
            <a:pPr marL="800100" lvl="1" indent="-342900">
              <a:spcBef>
                <a:spcPts val="600"/>
              </a:spcBef>
              <a:buFont typeface="Arial" panose="020B0604020202020204" pitchFamily="34" charset="0"/>
              <a:buChar char="•"/>
            </a:pPr>
            <a:r>
              <a:rPr lang="en-US" sz="1600" dirty="0">
                <a:solidFill>
                  <a:prstClr val="white"/>
                </a:solidFill>
                <a:latin typeface="Arial" panose="020B0604020202020204" pitchFamily="34" charset="0"/>
                <a:cs typeface="Arial" panose="020B0604020202020204" pitchFamily="34" charset="0"/>
              </a:rPr>
              <a:t>Support for EVs, etc.</a:t>
            </a:r>
          </a:p>
          <a:p>
            <a:pPr marL="800100" lvl="1" indent="-3429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rgbClr val="858591"/>
              </a:solidFill>
              <a:latin typeface="Arial" panose="020B0604020202020204" pitchFamily="34" charset="0"/>
              <a:cs typeface="Arial" panose="020B0604020202020204" pitchFamily="34" charset="0"/>
            </a:endParaRPr>
          </a:p>
        </p:txBody>
      </p:sp>
      <p:graphicFrame>
        <p:nvGraphicFramePr>
          <p:cNvPr id="3" name="Chart 30">
            <a:extLst>
              <a:ext uri="{FF2B5EF4-FFF2-40B4-BE49-F238E27FC236}">
                <a16:creationId xmlns:a16="http://schemas.microsoft.com/office/drawing/2014/main" id="{25A19D6C-4D97-4ECA-59D0-0F575609F4CF}"/>
              </a:ext>
            </a:extLst>
          </p:cNvPr>
          <p:cNvGraphicFramePr/>
          <p:nvPr>
            <p:extLst>
              <p:ext uri="{D42A27DB-BD31-4B8C-83A1-F6EECF244321}">
                <p14:modId xmlns:p14="http://schemas.microsoft.com/office/powerpoint/2010/main" val="420536873"/>
              </p:ext>
            </p:extLst>
          </p:nvPr>
        </p:nvGraphicFramePr>
        <p:xfrm>
          <a:off x="7201371" y="1787261"/>
          <a:ext cx="4701702" cy="2513007"/>
        </p:xfrm>
        <a:graphic>
          <a:graphicData uri="http://schemas.openxmlformats.org/drawingml/2006/chart">
            <c:chart xmlns:c="http://schemas.openxmlformats.org/drawingml/2006/chart" xmlns:r="http://schemas.openxmlformats.org/officeDocument/2006/relationships" r:id="rId3"/>
          </a:graphicData>
        </a:graphic>
      </p:graphicFrame>
      <p:sp>
        <p:nvSpPr>
          <p:cNvPr id="5" name="BlokTextu 4">
            <a:extLst>
              <a:ext uri="{FF2B5EF4-FFF2-40B4-BE49-F238E27FC236}">
                <a16:creationId xmlns:a16="http://schemas.microsoft.com/office/drawing/2014/main" id="{2DE1382C-60FF-B82D-6D31-0D1EFA5A3558}"/>
              </a:ext>
            </a:extLst>
          </p:cNvPr>
          <p:cNvSpPr txBox="1"/>
          <p:nvPr/>
        </p:nvSpPr>
        <p:spPr>
          <a:xfrm>
            <a:off x="7304849" y="4693487"/>
            <a:ext cx="4446447" cy="584775"/>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1600" kern="1200" dirty="0">
                <a:solidFill>
                  <a:schemeClr val="bg1"/>
                </a:solidFill>
                <a:latin typeface="Arial" panose="020B0604020202020204" pitchFamily="34" charset="0"/>
                <a:ea typeface="+mn-ea"/>
                <a:cs typeface="Arial" panose="020B0604020202020204" pitchFamily="34" charset="0"/>
              </a:rPr>
              <a:t>Structure of electricity production in 202</a:t>
            </a:r>
            <a:r>
              <a:rPr lang="sk-SK" sz="1600" kern="1200" dirty="0">
                <a:solidFill>
                  <a:schemeClr val="bg1"/>
                </a:solidFill>
                <a:latin typeface="Arial" panose="020B0604020202020204" pitchFamily="34" charset="0"/>
                <a:ea typeface="+mn-ea"/>
                <a:cs typeface="Arial" panose="020B0604020202020204" pitchFamily="34" charset="0"/>
              </a:rPr>
              <a:t>3</a:t>
            </a:r>
            <a:r>
              <a:rPr lang="en-US" sz="1600" kern="1200" dirty="0">
                <a:solidFill>
                  <a:schemeClr val="bg1"/>
                </a:solidFill>
                <a:latin typeface="Arial" panose="020B0604020202020204" pitchFamily="34" charset="0"/>
                <a:ea typeface="+mn-ea"/>
                <a:cs typeface="Arial" panose="020B0604020202020204" pitchFamily="34" charset="0"/>
              </a:rPr>
              <a:t> </a:t>
            </a:r>
            <a:endParaRPr lang="sk-SK" sz="1600" kern="1200" dirty="0">
              <a:solidFill>
                <a:schemeClr val="bg1"/>
              </a:solidFill>
              <a:latin typeface="Arial" panose="020B0604020202020204" pitchFamily="34" charset="0"/>
              <a:ea typeface="+mn-ea"/>
              <a:cs typeface="Arial" panose="020B0604020202020204" pitchFamily="34" charset="0"/>
            </a:endParaRPr>
          </a:p>
          <a:p>
            <a:pPr algn="ctr" rtl="0">
              <a:defRPr sz="1400" b="0" i="0" u="none" strike="noStrike" kern="1200" spc="0" baseline="0">
                <a:solidFill>
                  <a:srgbClr val="000000">
                    <a:lumMod val="65000"/>
                    <a:lumOff val="35000"/>
                  </a:srgbClr>
                </a:solidFill>
                <a:latin typeface="+mn-lt"/>
                <a:ea typeface="+mn-ea"/>
                <a:cs typeface="+mn-cs"/>
              </a:defRPr>
            </a:pPr>
            <a:r>
              <a:rPr lang="en-US" sz="1600" kern="1200" dirty="0">
                <a:solidFill>
                  <a:schemeClr val="bg1"/>
                </a:solidFill>
                <a:latin typeface="Arial" panose="020B0604020202020204" pitchFamily="34" charset="0"/>
                <a:ea typeface="+mn-ea"/>
                <a:cs typeface="Arial" panose="020B0604020202020204" pitchFamily="34" charset="0"/>
              </a:rPr>
              <a:t>(</a:t>
            </a:r>
            <a:r>
              <a:rPr lang="sk-SK" sz="1600" kern="1200" dirty="0">
                <a:solidFill>
                  <a:schemeClr val="bg1"/>
                </a:solidFill>
                <a:latin typeface="Arial" panose="020B0604020202020204" pitchFamily="34" charset="0"/>
                <a:ea typeface="+mn-ea"/>
                <a:cs typeface="Arial" panose="020B0604020202020204" pitchFamily="34" charset="0"/>
              </a:rPr>
              <a:t>Slovakia, </a:t>
            </a:r>
            <a:r>
              <a:rPr lang="en-US" sz="1600" kern="1200" dirty="0">
                <a:solidFill>
                  <a:schemeClr val="bg1"/>
                </a:solidFill>
                <a:latin typeface="Arial" panose="020B0604020202020204" pitchFamily="34" charset="0"/>
                <a:ea typeface="+mn-ea"/>
                <a:cs typeface="Arial" panose="020B0604020202020204" pitchFamily="34" charset="0"/>
              </a:rPr>
              <a:t>total production 2</a:t>
            </a:r>
            <a:r>
              <a:rPr lang="sk-SK" sz="1600" kern="1200" dirty="0">
                <a:solidFill>
                  <a:schemeClr val="bg1"/>
                </a:solidFill>
                <a:latin typeface="Arial" panose="020B0604020202020204" pitchFamily="34" charset="0"/>
                <a:ea typeface="+mn-ea"/>
                <a:cs typeface="Arial" panose="020B0604020202020204" pitchFamily="34" charset="0"/>
              </a:rPr>
              <a:t>9</a:t>
            </a:r>
            <a:r>
              <a:rPr lang="en-US" sz="1600" kern="1200" dirty="0">
                <a:solidFill>
                  <a:schemeClr val="bg1"/>
                </a:solidFill>
                <a:latin typeface="Arial" panose="020B0604020202020204" pitchFamily="34" charset="0"/>
                <a:ea typeface="+mn-ea"/>
                <a:cs typeface="Arial" panose="020B0604020202020204" pitchFamily="34" charset="0"/>
              </a:rPr>
              <a:t> </a:t>
            </a:r>
            <a:r>
              <a:rPr lang="sk-SK" sz="1600" kern="1200" dirty="0">
                <a:solidFill>
                  <a:schemeClr val="bg1"/>
                </a:solidFill>
                <a:latin typeface="Arial" panose="020B0604020202020204" pitchFamily="34" charset="0"/>
                <a:ea typeface="+mn-ea"/>
                <a:cs typeface="Arial" panose="020B0604020202020204" pitchFamily="34" charset="0"/>
              </a:rPr>
              <a:t>961</a:t>
            </a:r>
            <a:r>
              <a:rPr lang="en-US" sz="1600" kern="1200" dirty="0">
                <a:solidFill>
                  <a:schemeClr val="bg1"/>
                </a:solidFill>
                <a:latin typeface="Arial" panose="020B0604020202020204" pitchFamily="34" charset="0"/>
                <a:ea typeface="+mn-ea"/>
                <a:cs typeface="Arial" panose="020B0604020202020204" pitchFamily="34" charset="0"/>
              </a:rPr>
              <a:t> GWh)</a:t>
            </a:r>
          </a:p>
        </p:txBody>
      </p:sp>
      <p:cxnSp>
        <p:nvCxnSpPr>
          <p:cNvPr id="7" name="Priama spojnica 43">
            <a:extLst>
              <a:ext uri="{FF2B5EF4-FFF2-40B4-BE49-F238E27FC236}">
                <a16:creationId xmlns:a16="http://schemas.microsoft.com/office/drawing/2014/main" id="{CE3750C1-4255-4780-BA2D-FF276D0D77CD}"/>
              </a:ext>
            </a:extLst>
          </p:cNvPr>
          <p:cNvCxnSpPr>
            <a:cxnSpLocks/>
          </p:cNvCxnSpPr>
          <p:nvPr/>
        </p:nvCxnSpPr>
        <p:spPr>
          <a:xfrm>
            <a:off x="7011851" y="1068189"/>
            <a:ext cx="0" cy="4460392"/>
          </a:xfrm>
          <a:prstGeom prst="line">
            <a:avLst/>
          </a:prstGeom>
          <a:ln w="3175" cap="sq">
            <a:solidFill>
              <a:schemeClr val="bg1">
                <a:lumMod val="85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2" name="Footer Placeholder 10">
            <a:extLst>
              <a:ext uri="{FF2B5EF4-FFF2-40B4-BE49-F238E27FC236}">
                <a16:creationId xmlns:a16="http://schemas.microsoft.com/office/drawing/2014/main" id="{C400E72E-EB54-2F6C-C41D-C5CC85867D03}"/>
              </a:ext>
            </a:extLst>
          </p:cNvPr>
          <p:cNvSpPr txBox="1">
            <a:spLocks/>
          </p:cNvSpPr>
          <p:nvPr/>
        </p:nvSpPr>
        <p:spPr>
          <a:xfrm>
            <a:off x="145221" y="6488387"/>
            <a:ext cx="10868025" cy="27463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1" dirty="0">
                <a:solidFill>
                  <a:schemeClr val="bg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Tree>
    <p:extLst>
      <p:ext uri="{BB962C8B-B14F-4D97-AF65-F5344CB8AC3E}">
        <p14:creationId xmlns:p14="http://schemas.microsoft.com/office/powerpoint/2010/main" val="16955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3">
            <a:extLst>
              <a:ext uri="{FF2B5EF4-FFF2-40B4-BE49-F238E27FC236}">
                <a16:creationId xmlns:a16="http://schemas.microsoft.com/office/drawing/2014/main" id="{DA9862F6-55F1-14AD-F320-B0909CE62D8C}"/>
              </a:ext>
            </a:extLst>
          </p:cNvPr>
          <p:cNvSpPr/>
          <p:nvPr/>
        </p:nvSpPr>
        <p:spPr>
          <a:xfrm rot="10800000">
            <a:off x="7405768" y="1888399"/>
            <a:ext cx="2362200" cy="540409"/>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rgbClr val="00B05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eform 33">
            <a:extLst>
              <a:ext uri="{FF2B5EF4-FFF2-40B4-BE49-F238E27FC236}">
                <a16:creationId xmlns:a16="http://schemas.microsoft.com/office/drawing/2014/main" id="{9F767CCB-F05B-B693-2F0A-60EB50D77C12}"/>
              </a:ext>
            </a:extLst>
          </p:cNvPr>
          <p:cNvSpPr/>
          <p:nvPr/>
        </p:nvSpPr>
        <p:spPr>
          <a:xfrm rot="10800000">
            <a:off x="4104275" y="1909320"/>
            <a:ext cx="2375900" cy="540409"/>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Freeform 33">
            <a:extLst>
              <a:ext uri="{FF2B5EF4-FFF2-40B4-BE49-F238E27FC236}">
                <a16:creationId xmlns:a16="http://schemas.microsoft.com/office/drawing/2014/main" id="{C3F7BB9E-80F1-35B6-59BB-A4C11346175C}"/>
              </a:ext>
            </a:extLst>
          </p:cNvPr>
          <p:cNvSpPr/>
          <p:nvPr/>
        </p:nvSpPr>
        <p:spPr>
          <a:xfrm rot="10800000">
            <a:off x="921020" y="1894080"/>
            <a:ext cx="2268337" cy="540409"/>
          </a:xfrm>
          <a:custGeom>
            <a:avLst/>
            <a:gdLst>
              <a:gd name="connsiteX0" fmla="*/ 0 w 3657600"/>
              <a:gd name="connsiteY0" fmla="*/ 0 h 914400"/>
              <a:gd name="connsiteX1" fmla="*/ 3657600 w 3657600"/>
              <a:gd name="connsiteY1" fmla="*/ 0 h 914400"/>
              <a:gd name="connsiteX2" fmla="*/ 3657600 w 3657600"/>
              <a:gd name="connsiteY2" fmla="*/ 571500 h 914400"/>
              <a:gd name="connsiteX3" fmla="*/ 3314700 w 3657600"/>
              <a:gd name="connsiteY3" fmla="*/ 914400 h 914400"/>
              <a:gd name="connsiteX4" fmla="*/ 342900 w 3657600"/>
              <a:gd name="connsiteY4" fmla="*/ 914400 h 914400"/>
              <a:gd name="connsiteX5" fmla="*/ 0 w 3657600"/>
              <a:gd name="connsiteY5" fmla="*/ 571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914400">
                <a:moveTo>
                  <a:pt x="0" y="0"/>
                </a:moveTo>
                <a:lnTo>
                  <a:pt x="3657600" y="0"/>
                </a:lnTo>
                <a:lnTo>
                  <a:pt x="3657600" y="571500"/>
                </a:lnTo>
                <a:cubicBezTo>
                  <a:pt x="3657600" y="760878"/>
                  <a:pt x="3504078" y="914400"/>
                  <a:pt x="3314700" y="914400"/>
                </a:cubicBezTo>
                <a:lnTo>
                  <a:pt x="342900" y="914400"/>
                </a:lnTo>
                <a:cubicBezTo>
                  <a:pt x="153522" y="914400"/>
                  <a:pt x="0" y="760878"/>
                  <a:pt x="0" y="571500"/>
                </a:cubicBezTo>
                <a:close/>
              </a:path>
            </a:pathLst>
          </a:custGeom>
          <a:solidFill>
            <a:schemeClr val="accent4"/>
          </a:solidFill>
          <a:ln w="25400">
            <a:solidFill>
              <a:srgbClr val="263B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9" name="Straight Connector 31">
            <a:extLst>
              <a:ext uri="{FF2B5EF4-FFF2-40B4-BE49-F238E27FC236}">
                <a16:creationId xmlns:a16="http://schemas.microsoft.com/office/drawing/2014/main" id="{AAD534A5-BEB1-65C0-A138-11FCBEAC26BA}"/>
              </a:ext>
            </a:extLst>
          </p:cNvPr>
          <p:cNvCxnSpPr>
            <a:cxnSpLocks/>
          </p:cNvCxnSpPr>
          <p:nvPr/>
        </p:nvCxnSpPr>
        <p:spPr>
          <a:xfrm flipH="1">
            <a:off x="3711474" y="2979348"/>
            <a:ext cx="368401" cy="0"/>
          </a:xfrm>
          <a:prstGeom prst="line">
            <a:avLst/>
          </a:prstGeom>
          <a:noFill/>
          <a:ln w="38100" cap="sq" cmpd="sng" algn="ctr">
            <a:solidFill>
              <a:srgbClr val="C0C0C8"/>
            </a:solidFill>
            <a:prstDash val="solid"/>
            <a:bevel/>
            <a:headEnd type="none"/>
            <a:tailEnd type="none"/>
          </a:ln>
          <a:effectLst/>
        </p:spPr>
      </p:cxnSp>
      <p:cxnSp>
        <p:nvCxnSpPr>
          <p:cNvPr id="10" name="Straight Connector 31">
            <a:extLst>
              <a:ext uri="{FF2B5EF4-FFF2-40B4-BE49-F238E27FC236}">
                <a16:creationId xmlns:a16="http://schemas.microsoft.com/office/drawing/2014/main" id="{11D5619D-76C9-B284-FE53-1F7A1EBCA3D4}"/>
              </a:ext>
            </a:extLst>
          </p:cNvPr>
          <p:cNvCxnSpPr>
            <a:cxnSpLocks/>
            <a:stCxn id="22" idx="1"/>
          </p:cNvCxnSpPr>
          <p:nvPr/>
        </p:nvCxnSpPr>
        <p:spPr>
          <a:xfrm flipH="1">
            <a:off x="3719094" y="4172296"/>
            <a:ext cx="391351" cy="3392"/>
          </a:xfrm>
          <a:prstGeom prst="line">
            <a:avLst/>
          </a:prstGeom>
          <a:noFill/>
          <a:ln w="38100" cap="sq" cmpd="sng" algn="ctr">
            <a:solidFill>
              <a:srgbClr val="C0C0C8"/>
            </a:solidFill>
            <a:prstDash val="solid"/>
            <a:bevel/>
            <a:headEnd type="none"/>
            <a:tailEnd type="none"/>
          </a:ln>
          <a:effectLst/>
        </p:spPr>
      </p:cxnSp>
      <p:sp>
        <p:nvSpPr>
          <p:cNvPr id="11" name="Text Placeholder 4">
            <a:extLst>
              <a:ext uri="{FF2B5EF4-FFF2-40B4-BE49-F238E27FC236}">
                <a16:creationId xmlns:a16="http://schemas.microsoft.com/office/drawing/2014/main" id="{422014E5-B527-E883-FE2A-38DE050E2649}"/>
              </a:ext>
            </a:extLst>
          </p:cNvPr>
          <p:cNvSpPr txBox="1">
            <a:spLocks/>
          </p:cNvSpPr>
          <p:nvPr/>
        </p:nvSpPr>
        <p:spPr>
          <a:xfrm>
            <a:off x="4114800" y="304995"/>
            <a:ext cx="8124827" cy="694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rgbClr val="263B97"/>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Motivation</a:t>
            </a:r>
            <a:endParaRPr kumimoji="0" lang="nn-NO"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BF3F0F0C-3B2E-E235-1D39-5C319515F0FA}"/>
              </a:ext>
            </a:extLst>
          </p:cNvPr>
          <p:cNvSpPr txBox="1">
            <a:spLocks/>
          </p:cNvSpPr>
          <p:nvPr/>
        </p:nvSpPr>
        <p:spPr>
          <a:xfrm>
            <a:off x="876298" y="1107122"/>
            <a:ext cx="7952173" cy="4103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k-SK"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SMRs </a:t>
            </a: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are </a:t>
            </a:r>
            <a:r>
              <a:rPr kumimoji="0" lang="sk-SK"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fully inline with Slovak grid needs </a:t>
            </a:r>
            <a:endPar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3" name="Rounded Rectangle 28">
            <a:extLst>
              <a:ext uri="{FF2B5EF4-FFF2-40B4-BE49-F238E27FC236}">
                <a16:creationId xmlns:a16="http://schemas.microsoft.com/office/drawing/2014/main" id="{0A8B88BD-81F3-DDC1-A5B4-1C3FF81360BF}"/>
              </a:ext>
            </a:extLst>
          </p:cNvPr>
          <p:cNvSpPr/>
          <p:nvPr/>
        </p:nvSpPr>
        <p:spPr>
          <a:xfrm>
            <a:off x="927463" y="2420940"/>
            <a:ext cx="2244744" cy="1843732"/>
          </a:xfrm>
          <a:prstGeom prst="roundRect">
            <a:avLst>
              <a:gd name="adj" fmla="val 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342900" marR="0" lvl="0" indent="-342900" algn="ctr"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14" name="TextBox 38">
            <a:extLst>
              <a:ext uri="{FF2B5EF4-FFF2-40B4-BE49-F238E27FC236}">
                <a16:creationId xmlns:a16="http://schemas.microsoft.com/office/drawing/2014/main" id="{EAD063F1-8ED5-947A-4435-22F282F2878F}"/>
              </a:ext>
            </a:extLst>
          </p:cNvPr>
          <p:cNvSpPr txBox="1"/>
          <p:nvPr/>
        </p:nvSpPr>
        <p:spPr>
          <a:xfrm>
            <a:off x="1031965" y="1943140"/>
            <a:ext cx="1976846" cy="461665"/>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lumMod val="95000"/>
                  </a:srgbClr>
                </a:solidFill>
                <a:effectLst/>
                <a:uLnTx/>
                <a:uFillTx/>
                <a:latin typeface="Arial" panose="020B0604020202020204" pitchFamily="34" charset="0"/>
                <a:cs typeface="Arial" panose="020B0604020202020204" pitchFamily="34" charset="0"/>
              </a:rPr>
              <a:t>5 </a:t>
            </a:r>
            <a:r>
              <a:rPr lang="en-US" sz="2400" dirty="0">
                <a:solidFill>
                  <a:srgbClr val="FFFFFF">
                    <a:lumMod val="95000"/>
                  </a:srgbClr>
                </a:solidFill>
                <a:latin typeface="Arial" panose="020B0604020202020204" pitchFamily="34" charset="0"/>
                <a:cs typeface="Arial" panose="020B0604020202020204" pitchFamily="34" charset="0"/>
              </a:rPr>
              <a:t>challenges</a:t>
            </a:r>
            <a:endParaRPr kumimoji="0" lang="en-US" sz="2400" b="0" i="0" u="none" strike="noStrike" kern="1200" cap="none" spc="0" normalizeH="0" baseline="0" dirty="0">
              <a:ln>
                <a:noFill/>
              </a:ln>
              <a:solidFill>
                <a:srgbClr val="FFFFFF">
                  <a:lumMod val="95000"/>
                </a:srgbClr>
              </a:solidFill>
              <a:effectLst/>
              <a:uLnTx/>
              <a:uFillTx/>
              <a:latin typeface="Arial" panose="020B0604020202020204" pitchFamily="34" charset="0"/>
              <a:cs typeface="Arial" panose="020B0604020202020204" pitchFamily="34" charset="0"/>
            </a:endParaRPr>
          </a:p>
        </p:txBody>
      </p:sp>
      <p:sp>
        <p:nvSpPr>
          <p:cNvPr id="15" name="Rounded Rectangle 28">
            <a:extLst>
              <a:ext uri="{FF2B5EF4-FFF2-40B4-BE49-F238E27FC236}">
                <a16:creationId xmlns:a16="http://schemas.microsoft.com/office/drawing/2014/main" id="{53907D02-08F8-6DF0-8F5E-3BBB8683C384}"/>
              </a:ext>
            </a:extLst>
          </p:cNvPr>
          <p:cNvSpPr/>
          <p:nvPr/>
        </p:nvSpPr>
        <p:spPr>
          <a:xfrm>
            <a:off x="927463" y="4362952"/>
            <a:ext cx="2264229" cy="707262"/>
          </a:xfrm>
          <a:prstGeom prst="roundRect">
            <a:avLst>
              <a:gd name="adj" fmla="val 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342900" marR="0" lvl="0" indent="-342900" algn="ctr"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16" name="TextBox 43">
            <a:extLst>
              <a:ext uri="{FF2B5EF4-FFF2-40B4-BE49-F238E27FC236}">
                <a16:creationId xmlns:a16="http://schemas.microsoft.com/office/drawing/2014/main" id="{FC540FF9-2179-6FC4-228B-E15FCD90D330}"/>
              </a:ext>
            </a:extLst>
          </p:cNvPr>
          <p:cNvSpPr txBox="1"/>
          <p:nvPr/>
        </p:nvSpPr>
        <p:spPr>
          <a:xfrm>
            <a:off x="1049384" y="2568050"/>
            <a:ext cx="1998616" cy="1646220"/>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1. Expected electricity production shortage</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endParaRP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 2. Insufficient increase in non-fossil production</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endParaRP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3. Significant increase in electricity demand</a:t>
            </a:r>
          </a:p>
        </p:txBody>
      </p:sp>
      <p:sp>
        <p:nvSpPr>
          <p:cNvPr id="17" name="TextBox 43">
            <a:extLst>
              <a:ext uri="{FF2B5EF4-FFF2-40B4-BE49-F238E27FC236}">
                <a16:creationId xmlns:a16="http://schemas.microsoft.com/office/drawing/2014/main" id="{126CF401-415B-B3A3-6F88-F29FCD3D696F}"/>
              </a:ext>
            </a:extLst>
          </p:cNvPr>
          <p:cNvSpPr txBox="1"/>
          <p:nvPr/>
        </p:nvSpPr>
        <p:spPr>
          <a:xfrm>
            <a:off x="1027612" y="4459261"/>
            <a:ext cx="2438400" cy="502573"/>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4. Increasing share of intermittent renewables</a:t>
            </a:r>
          </a:p>
        </p:txBody>
      </p:sp>
      <p:sp>
        <p:nvSpPr>
          <p:cNvPr id="20" name="Rounded Rectangle 28">
            <a:extLst>
              <a:ext uri="{FF2B5EF4-FFF2-40B4-BE49-F238E27FC236}">
                <a16:creationId xmlns:a16="http://schemas.microsoft.com/office/drawing/2014/main" id="{4432C1B2-7766-3690-3D16-48EACBDA322B}"/>
              </a:ext>
            </a:extLst>
          </p:cNvPr>
          <p:cNvSpPr/>
          <p:nvPr/>
        </p:nvSpPr>
        <p:spPr>
          <a:xfrm>
            <a:off x="4114800" y="2447064"/>
            <a:ext cx="2351314" cy="1020772"/>
          </a:xfrm>
          <a:prstGeom prst="roundRect">
            <a:avLst>
              <a:gd name="adj" fmla="val 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342900" marR="0" lvl="0" indent="-342900" algn="ctr"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21" name="TextBox 43">
            <a:extLst>
              <a:ext uri="{FF2B5EF4-FFF2-40B4-BE49-F238E27FC236}">
                <a16:creationId xmlns:a16="http://schemas.microsoft.com/office/drawing/2014/main" id="{4E6120AD-0F4C-16BA-CF56-C3772071CB0A}"/>
              </a:ext>
            </a:extLst>
          </p:cNvPr>
          <p:cNvSpPr txBox="1"/>
          <p:nvPr/>
        </p:nvSpPr>
        <p:spPr>
          <a:xfrm>
            <a:off x="4193177" y="2560370"/>
            <a:ext cx="2438400" cy="738664"/>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2,6 TWh yearly generation gap in SK grid in 2030</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17 TWh in 2050</a:t>
            </a:r>
          </a:p>
        </p:txBody>
      </p:sp>
      <p:sp>
        <p:nvSpPr>
          <p:cNvPr id="22" name="Rounded Rectangle 28">
            <a:extLst>
              <a:ext uri="{FF2B5EF4-FFF2-40B4-BE49-F238E27FC236}">
                <a16:creationId xmlns:a16="http://schemas.microsoft.com/office/drawing/2014/main" id="{2AF4AA11-EBE3-55FA-1A74-452EB7DDAD1A}"/>
              </a:ext>
            </a:extLst>
          </p:cNvPr>
          <p:cNvSpPr/>
          <p:nvPr/>
        </p:nvSpPr>
        <p:spPr>
          <a:xfrm>
            <a:off x="4110445" y="3661910"/>
            <a:ext cx="2351314" cy="1020772"/>
          </a:xfrm>
          <a:prstGeom prst="roundRect">
            <a:avLst>
              <a:gd name="adj" fmla="val 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342900" marR="0" lvl="0" indent="-342900" algn="ctr"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23" name="TextBox 38">
            <a:extLst>
              <a:ext uri="{FF2B5EF4-FFF2-40B4-BE49-F238E27FC236}">
                <a16:creationId xmlns:a16="http://schemas.microsoft.com/office/drawing/2014/main" id="{0D558D06-3973-BD27-94C8-872FF4D0FB61}"/>
              </a:ext>
            </a:extLst>
          </p:cNvPr>
          <p:cNvSpPr txBox="1"/>
          <p:nvPr/>
        </p:nvSpPr>
        <p:spPr>
          <a:xfrm>
            <a:off x="4144734" y="1949399"/>
            <a:ext cx="2468881" cy="461665"/>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3 </a:t>
            </a:r>
            <a:r>
              <a:rPr kumimoji="0" lang="en-US" sz="2400" b="0" i="0" u="none" strike="noStrike" kern="1200" cap="none" spc="-100" normalizeH="0" baseline="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consequences</a:t>
            </a:r>
          </a:p>
        </p:txBody>
      </p:sp>
      <p:sp>
        <p:nvSpPr>
          <p:cNvPr id="25" name="TextBox 43">
            <a:extLst>
              <a:ext uri="{FF2B5EF4-FFF2-40B4-BE49-F238E27FC236}">
                <a16:creationId xmlns:a16="http://schemas.microsoft.com/office/drawing/2014/main" id="{2D192954-F2FC-B11B-D550-B3F57A94B29D}"/>
              </a:ext>
            </a:extLst>
          </p:cNvPr>
          <p:cNvSpPr txBox="1"/>
          <p:nvPr/>
        </p:nvSpPr>
        <p:spPr>
          <a:xfrm>
            <a:off x="4188823" y="3901911"/>
            <a:ext cx="1968137" cy="523220"/>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SK grid needs stable sources </a:t>
            </a:r>
          </a:p>
        </p:txBody>
      </p:sp>
      <p:sp>
        <p:nvSpPr>
          <p:cNvPr id="28" name="Rounded Rectangle 28">
            <a:extLst>
              <a:ext uri="{FF2B5EF4-FFF2-40B4-BE49-F238E27FC236}">
                <a16:creationId xmlns:a16="http://schemas.microsoft.com/office/drawing/2014/main" id="{FBEA91D2-5C49-4855-992F-6B47CF261AEC}"/>
              </a:ext>
            </a:extLst>
          </p:cNvPr>
          <p:cNvSpPr/>
          <p:nvPr/>
        </p:nvSpPr>
        <p:spPr>
          <a:xfrm>
            <a:off x="7425554" y="2425763"/>
            <a:ext cx="2351313" cy="883560"/>
          </a:xfrm>
          <a:prstGeom prst="roundRect">
            <a:avLst>
              <a:gd name="adj" fmla="val 0"/>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342900" marR="0" lvl="0" indent="-342900" algn="ctr"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29" name="TextBox 38">
            <a:extLst>
              <a:ext uri="{FF2B5EF4-FFF2-40B4-BE49-F238E27FC236}">
                <a16:creationId xmlns:a16="http://schemas.microsoft.com/office/drawing/2014/main" id="{62DCEA44-FADF-9929-960F-55178E552CCD}"/>
              </a:ext>
            </a:extLst>
          </p:cNvPr>
          <p:cNvSpPr txBox="1"/>
          <p:nvPr/>
        </p:nvSpPr>
        <p:spPr>
          <a:xfrm>
            <a:off x="7802751" y="1950743"/>
            <a:ext cx="1719061" cy="461665"/>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1 solution</a:t>
            </a:r>
          </a:p>
        </p:txBody>
      </p:sp>
      <p:cxnSp>
        <p:nvCxnSpPr>
          <p:cNvPr id="31" name="Straight Connector 25">
            <a:extLst>
              <a:ext uri="{FF2B5EF4-FFF2-40B4-BE49-F238E27FC236}">
                <a16:creationId xmlns:a16="http://schemas.microsoft.com/office/drawing/2014/main" id="{2216C93A-F79B-DC4B-1805-94925DF93F75}"/>
              </a:ext>
            </a:extLst>
          </p:cNvPr>
          <p:cNvCxnSpPr>
            <a:cxnSpLocks/>
          </p:cNvCxnSpPr>
          <p:nvPr/>
        </p:nvCxnSpPr>
        <p:spPr>
          <a:xfrm flipV="1">
            <a:off x="3676915" y="4208065"/>
            <a:ext cx="0" cy="490138"/>
          </a:xfrm>
          <a:prstGeom prst="line">
            <a:avLst/>
          </a:prstGeom>
          <a:noFill/>
          <a:ln w="38100" cap="sq" cmpd="sng" algn="ctr">
            <a:solidFill>
              <a:srgbClr val="C0C0C8"/>
            </a:solidFill>
            <a:prstDash val="solid"/>
            <a:bevel/>
            <a:headEnd type="none"/>
            <a:tailEnd type="none"/>
          </a:ln>
          <a:effectLst/>
        </p:spPr>
      </p:cxnSp>
      <p:sp>
        <p:nvSpPr>
          <p:cNvPr id="32" name="Oval 37">
            <a:extLst>
              <a:ext uri="{FF2B5EF4-FFF2-40B4-BE49-F238E27FC236}">
                <a16:creationId xmlns:a16="http://schemas.microsoft.com/office/drawing/2014/main" id="{8380EE81-D6FB-E32B-99B8-EC8A46D703EC}"/>
              </a:ext>
            </a:extLst>
          </p:cNvPr>
          <p:cNvSpPr/>
          <p:nvPr/>
        </p:nvSpPr>
        <p:spPr>
          <a:xfrm>
            <a:off x="3597585" y="4665545"/>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33" name="Oval 38">
            <a:extLst>
              <a:ext uri="{FF2B5EF4-FFF2-40B4-BE49-F238E27FC236}">
                <a16:creationId xmlns:a16="http://schemas.microsoft.com/office/drawing/2014/main" id="{0842A903-F90B-B2B4-E8F9-71AB303480CD}"/>
              </a:ext>
            </a:extLst>
          </p:cNvPr>
          <p:cNvSpPr/>
          <p:nvPr/>
        </p:nvSpPr>
        <p:spPr>
          <a:xfrm>
            <a:off x="3601530" y="4099488"/>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cxnSp>
        <p:nvCxnSpPr>
          <p:cNvPr id="38" name="Straight Connector 19">
            <a:extLst>
              <a:ext uri="{FF2B5EF4-FFF2-40B4-BE49-F238E27FC236}">
                <a16:creationId xmlns:a16="http://schemas.microsoft.com/office/drawing/2014/main" id="{6DFA0311-B099-E548-D3AE-8C57654BA643}"/>
              </a:ext>
            </a:extLst>
          </p:cNvPr>
          <p:cNvCxnSpPr>
            <a:cxnSpLocks/>
          </p:cNvCxnSpPr>
          <p:nvPr/>
        </p:nvCxnSpPr>
        <p:spPr>
          <a:xfrm>
            <a:off x="3257006" y="3508394"/>
            <a:ext cx="413104" cy="0"/>
          </a:xfrm>
          <a:prstGeom prst="line">
            <a:avLst/>
          </a:prstGeom>
          <a:noFill/>
          <a:ln w="38100" cap="sq" cmpd="sng" algn="ctr">
            <a:solidFill>
              <a:srgbClr val="C0C0C8"/>
            </a:solidFill>
            <a:prstDash val="solid"/>
            <a:bevel/>
            <a:headEnd type="none"/>
            <a:tailEnd type="none"/>
          </a:ln>
          <a:effectLst/>
        </p:spPr>
      </p:cxnSp>
      <p:cxnSp>
        <p:nvCxnSpPr>
          <p:cNvPr id="39" name="Straight Connector 25">
            <a:extLst>
              <a:ext uri="{FF2B5EF4-FFF2-40B4-BE49-F238E27FC236}">
                <a16:creationId xmlns:a16="http://schemas.microsoft.com/office/drawing/2014/main" id="{9EFFECBE-3C09-460C-CE91-B04266570A2E}"/>
              </a:ext>
            </a:extLst>
          </p:cNvPr>
          <p:cNvCxnSpPr>
            <a:cxnSpLocks/>
          </p:cNvCxnSpPr>
          <p:nvPr/>
        </p:nvCxnSpPr>
        <p:spPr>
          <a:xfrm flipV="1">
            <a:off x="3669295" y="2981245"/>
            <a:ext cx="0" cy="490138"/>
          </a:xfrm>
          <a:prstGeom prst="line">
            <a:avLst/>
          </a:prstGeom>
          <a:noFill/>
          <a:ln w="38100" cap="sq" cmpd="sng" algn="ctr">
            <a:solidFill>
              <a:srgbClr val="C0C0C8"/>
            </a:solidFill>
            <a:prstDash val="solid"/>
            <a:bevel/>
            <a:headEnd type="none"/>
            <a:tailEnd type="none"/>
          </a:ln>
          <a:effectLst/>
        </p:spPr>
      </p:cxnSp>
      <p:sp>
        <p:nvSpPr>
          <p:cNvPr id="40" name="Oval 37">
            <a:extLst>
              <a:ext uri="{FF2B5EF4-FFF2-40B4-BE49-F238E27FC236}">
                <a16:creationId xmlns:a16="http://schemas.microsoft.com/office/drawing/2014/main" id="{775B1853-E9E0-131B-4B4C-1BB4854FB399}"/>
              </a:ext>
            </a:extLst>
          </p:cNvPr>
          <p:cNvSpPr/>
          <p:nvPr/>
        </p:nvSpPr>
        <p:spPr>
          <a:xfrm>
            <a:off x="3589965" y="3438725"/>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41" name="Oval 38">
            <a:extLst>
              <a:ext uri="{FF2B5EF4-FFF2-40B4-BE49-F238E27FC236}">
                <a16:creationId xmlns:a16="http://schemas.microsoft.com/office/drawing/2014/main" id="{6794D4B9-E7CF-9D76-1A05-2EA1473BFF75}"/>
              </a:ext>
            </a:extLst>
          </p:cNvPr>
          <p:cNvSpPr/>
          <p:nvPr/>
        </p:nvSpPr>
        <p:spPr>
          <a:xfrm>
            <a:off x="3593910" y="2903148"/>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cxnSp>
        <p:nvCxnSpPr>
          <p:cNvPr id="54" name="Straight Connector 31">
            <a:extLst>
              <a:ext uri="{FF2B5EF4-FFF2-40B4-BE49-F238E27FC236}">
                <a16:creationId xmlns:a16="http://schemas.microsoft.com/office/drawing/2014/main" id="{4602BC14-94A9-E957-5D47-02F44FE3C144}"/>
              </a:ext>
            </a:extLst>
          </p:cNvPr>
          <p:cNvCxnSpPr>
            <a:cxnSpLocks/>
          </p:cNvCxnSpPr>
          <p:nvPr/>
        </p:nvCxnSpPr>
        <p:spPr>
          <a:xfrm flipH="1">
            <a:off x="6508014" y="3007526"/>
            <a:ext cx="391351" cy="3392"/>
          </a:xfrm>
          <a:prstGeom prst="line">
            <a:avLst/>
          </a:prstGeom>
          <a:noFill/>
          <a:ln w="38100" cap="sq" cmpd="sng" algn="ctr">
            <a:solidFill>
              <a:srgbClr val="C0C0C8"/>
            </a:solidFill>
            <a:prstDash val="solid"/>
            <a:bevel/>
            <a:headEnd type="none"/>
            <a:tailEnd type="none"/>
          </a:ln>
          <a:effectLst/>
        </p:spPr>
      </p:cxnSp>
      <p:cxnSp>
        <p:nvCxnSpPr>
          <p:cNvPr id="58" name="Straight Connector 31">
            <a:extLst>
              <a:ext uri="{FF2B5EF4-FFF2-40B4-BE49-F238E27FC236}">
                <a16:creationId xmlns:a16="http://schemas.microsoft.com/office/drawing/2014/main" id="{3B384027-58B0-8CBB-3DFE-013CA3C6DD44}"/>
              </a:ext>
            </a:extLst>
          </p:cNvPr>
          <p:cNvCxnSpPr>
            <a:cxnSpLocks/>
          </p:cNvCxnSpPr>
          <p:nvPr/>
        </p:nvCxnSpPr>
        <p:spPr>
          <a:xfrm flipH="1">
            <a:off x="6500394" y="4210396"/>
            <a:ext cx="391351" cy="3392"/>
          </a:xfrm>
          <a:prstGeom prst="line">
            <a:avLst/>
          </a:prstGeom>
          <a:noFill/>
          <a:ln w="38100" cap="sq" cmpd="sng" algn="ctr">
            <a:solidFill>
              <a:srgbClr val="C0C0C8"/>
            </a:solidFill>
            <a:prstDash val="solid"/>
            <a:bevel/>
            <a:headEnd type="none"/>
            <a:tailEnd type="none"/>
          </a:ln>
          <a:effectLst/>
        </p:spPr>
      </p:cxnSp>
      <p:cxnSp>
        <p:nvCxnSpPr>
          <p:cNvPr id="67" name="Straight Connector 31">
            <a:extLst>
              <a:ext uri="{FF2B5EF4-FFF2-40B4-BE49-F238E27FC236}">
                <a16:creationId xmlns:a16="http://schemas.microsoft.com/office/drawing/2014/main" id="{F805034F-16E5-9628-195E-5988D3CA1C99}"/>
              </a:ext>
            </a:extLst>
          </p:cNvPr>
          <p:cNvCxnSpPr>
            <a:cxnSpLocks/>
            <a:stCxn id="61" idx="0"/>
            <a:endCxn id="68" idx="4"/>
          </p:cNvCxnSpPr>
          <p:nvPr/>
        </p:nvCxnSpPr>
        <p:spPr>
          <a:xfrm flipV="1">
            <a:off x="6937336" y="3092367"/>
            <a:ext cx="0" cy="2185904"/>
          </a:xfrm>
          <a:prstGeom prst="line">
            <a:avLst/>
          </a:prstGeom>
          <a:noFill/>
          <a:ln w="38100" cap="sq" cmpd="sng" algn="ctr">
            <a:solidFill>
              <a:srgbClr val="C0C0C8"/>
            </a:solidFill>
            <a:prstDash val="solid"/>
            <a:bevel/>
            <a:headEnd type="none"/>
            <a:tailEnd type="none"/>
          </a:ln>
          <a:effectLst/>
        </p:spPr>
      </p:cxnSp>
      <p:sp>
        <p:nvSpPr>
          <p:cNvPr id="68" name="Oval 38">
            <a:extLst>
              <a:ext uri="{FF2B5EF4-FFF2-40B4-BE49-F238E27FC236}">
                <a16:creationId xmlns:a16="http://schemas.microsoft.com/office/drawing/2014/main" id="{975B64FB-FA54-FB0B-006D-FCCECFE63BA6}"/>
              </a:ext>
            </a:extLst>
          </p:cNvPr>
          <p:cNvSpPr/>
          <p:nvPr/>
        </p:nvSpPr>
        <p:spPr>
          <a:xfrm>
            <a:off x="6861136" y="2939967"/>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69" name="Oval 38">
            <a:extLst>
              <a:ext uri="{FF2B5EF4-FFF2-40B4-BE49-F238E27FC236}">
                <a16:creationId xmlns:a16="http://schemas.microsoft.com/office/drawing/2014/main" id="{AA94F223-912C-4CE5-1341-914ECD1C5BDB}"/>
              </a:ext>
            </a:extLst>
          </p:cNvPr>
          <p:cNvSpPr/>
          <p:nvPr/>
        </p:nvSpPr>
        <p:spPr>
          <a:xfrm>
            <a:off x="6862890" y="4145208"/>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cxnSp>
        <p:nvCxnSpPr>
          <p:cNvPr id="71" name="Straight Connector 19">
            <a:extLst>
              <a:ext uri="{FF2B5EF4-FFF2-40B4-BE49-F238E27FC236}">
                <a16:creationId xmlns:a16="http://schemas.microsoft.com/office/drawing/2014/main" id="{7ABF3D19-7CD4-5671-DACF-4274895E5D84}"/>
              </a:ext>
            </a:extLst>
          </p:cNvPr>
          <p:cNvCxnSpPr>
            <a:cxnSpLocks/>
          </p:cNvCxnSpPr>
          <p:nvPr/>
        </p:nvCxnSpPr>
        <p:spPr>
          <a:xfrm flipV="1">
            <a:off x="6984375" y="3005281"/>
            <a:ext cx="368473" cy="1"/>
          </a:xfrm>
          <a:prstGeom prst="line">
            <a:avLst/>
          </a:prstGeom>
          <a:noFill/>
          <a:ln w="38100" cap="sq" cmpd="sng" algn="ctr">
            <a:solidFill>
              <a:srgbClr val="C0C0C8"/>
            </a:solidFill>
            <a:prstDash val="solid"/>
            <a:bevel/>
            <a:headEnd type="none"/>
            <a:tailEnd type="none"/>
          </a:ln>
          <a:effectLst/>
        </p:spPr>
      </p:cxnSp>
      <p:cxnSp>
        <p:nvCxnSpPr>
          <p:cNvPr id="72" name="Straight Connector 19">
            <a:extLst>
              <a:ext uri="{FF2B5EF4-FFF2-40B4-BE49-F238E27FC236}">
                <a16:creationId xmlns:a16="http://schemas.microsoft.com/office/drawing/2014/main" id="{85E3405B-B093-2CC9-A20D-2430335EBC69}"/>
              </a:ext>
            </a:extLst>
          </p:cNvPr>
          <p:cNvCxnSpPr>
            <a:cxnSpLocks/>
          </p:cNvCxnSpPr>
          <p:nvPr/>
        </p:nvCxnSpPr>
        <p:spPr>
          <a:xfrm>
            <a:off x="3261360" y="4740656"/>
            <a:ext cx="413104" cy="0"/>
          </a:xfrm>
          <a:prstGeom prst="line">
            <a:avLst/>
          </a:prstGeom>
          <a:noFill/>
          <a:ln w="38100" cap="sq" cmpd="sng" algn="ctr">
            <a:solidFill>
              <a:srgbClr val="C0C0C8"/>
            </a:solidFill>
            <a:prstDash val="solid"/>
            <a:bevel/>
            <a:headEnd type="none"/>
            <a:tailEnd type="none"/>
          </a:ln>
          <a:effectLst/>
        </p:spPr>
      </p:cxnSp>
      <p:sp>
        <p:nvSpPr>
          <p:cNvPr id="75" name="TextBox 43">
            <a:extLst>
              <a:ext uri="{FF2B5EF4-FFF2-40B4-BE49-F238E27FC236}">
                <a16:creationId xmlns:a16="http://schemas.microsoft.com/office/drawing/2014/main" id="{54785C64-7D98-A47A-B090-2CBDCF249E14}"/>
              </a:ext>
            </a:extLst>
          </p:cNvPr>
          <p:cNvSpPr txBox="1"/>
          <p:nvPr/>
        </p:nvSpPr>
        <p:spPr>
          <a:xfrm>
            <a:off x="7802751" y="2594627"/>
            <a:ext cx="1936701" cy="769441"/>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SMRs</a:t>
            </a:r>
          </a:p>
        </p:txBody>
      </p:sp>
      <p:sp>
        <p:nvSpPr>
          <p:cNvPr id="50" name="Rounded Rectangle 28">
            <a:extLst>
              <a:ext uri="{FF2B5EF4-FFF2-40B4-BE49-F238E27FC236}">
                <a16:creationId xmlns:a16="http://schemas.microsoft.com/office/drawing/2014/main" id="{F93FF16C-4680-F0CE-3F6E-FE5DB4686583}"/>
              </a:ext>
            </a:extLst>
          </p:cNvPr>
          <p:cNvSpPr/>
          <p:nvPr/>
        </p:nvSpPr>
        <p:spPr>
          <a:xfrm>
            <a:off x="923108" y="5168494"/>
            <a:ext cx="2264229" cy="968486"/>
          </a:xfrm>
          <a:prstGeom prst="roundRect">
            <a:avLst>
              <a:gd name="adj" fmla="val 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342900" marR="0" lvl="0" indent="-342900" algn="ctr"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51" name="TextBox 43">
            <a:extLst>
              <a:ext uri="{FF2B5EF4-FFF2-40B4-BE49-F238E27FC236}">
                <a16:creationId xmlns:a16="http://schemas.microsoft.com/office/drawing/2014/main" id="{A0C2E31A-959B-1F74-F2A6-D78A0D0A1056}"/>
              </a:ext>
            </a:extLst>
          </p:cNvPr>
          <p:cNvSpPr txBox="1"/>
          <p:nvPr/>
        </p:nvSpPr>
        <p:spPr>
          <a:xfrm>
            <a:off x="1023257" y="5224166"/>
            <a:ext cx="2129246" cy="912814"/>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5. New large sources larger than 500 MW will challenge single outage</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contingency (N-1)</a:t>
            </a:r>
          </a:p>
        </p:txBody>
      </p:sp>
      <p:sp>
        <p:nvSpPr>
          <p:cNvPr id="52" name="Rounded Rectangle 28">
            <a:extLst>
              <a:ext uri="{FF2B5EF4-FFF2-40B4-BE49-F238E27FC236}">
                <a16:creationId xmlns:a16="http://schemas.microsoft.com/office/drawing/2014/main" id="{7B68DA5B-4611-1CA2-DE9D-888A80082AF5}"/>
              </a:ext>
            </a:extLst>
          </p:cNvPr>
          <p:cNvSpPr/>
          <p:nvPr/>
        </p:nvSpPr>
        <p:spPr>
          <a:xfrm>
            <a:off x="4132216" y="4859337"/>
            <a:ext cx="2351314" cy="1227601"/>
          </a:xfrm>
          <a:prstGeom prst="roundRect">
            <a:avLst>
              <a:gd name="adj" fmla="val 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sp>
        <p:nvSpPr>
          <p:cNvPr id="55" name="Oval 37">
            <a:extLst>
              <a:ext uri="{FF2B5EF4-FFF2-40B4-BE49-F238E27FC236}">
                <a16:creationId xmlns:a16="http://schemas.microsoft.com/office/drawing/2014/main" id="{0E2B252A-B5F5-FE09-9F9E-7C0CDE5E5882}"/>
              </a:ext>
            </a:extLst>
          </p:cNvPr>
          <p:cNvSpPr/>
          <p:nvPr/>
        </p:nvSpPr>
        <p:spPr>
          <a:xfrm>
            <a:off x="3565100" y="5723640"/>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cxnSp>
        <p:nvCxnSpPr>
          <p:cNvPr id="56" name="Straight Connector 25">
            <a:extLst>
              <a:ext uri="{FF2B5EF4-FFF2-40B4-BE49-F238E27FC236}">
                <a16:creationId xmlns:a16="http://schemas.microsoft.com/office/drawing/2014/main" id="{1CE02238-D4F1-55FA-28D1-C1024EB58B43}"/>
              </a:ext>
            </a:extLst>
          </p:cNvPr>
          <p:cNvCxnSpPr>
            <a:cxnSpLocks/>
            <a:stCxn id="55" idx="0"/>
          </p:cNvCxnSpPr>
          <p:nvPr/>
        </p:nvCxnSpPr>
        <p:spPr>
          <a:xfrm flipV="1">
            <a:off x="3641300" y="5357596"/>
            <a:ext cx="2006" cy="366044"/>
          </a:xfrm>
          <a:prstGeom prst="line">
            <a:avLst/>
          </a:prstGeom>
          <a:noFill/>
          <a:ln w="38100" cap="sq" cmpd="sng" algn="ctr">
            <a:solidFill>
              <a:srgbClr val="C0C0C8"/>
            </a:solidFill>
            <a:prstDash val="solid"/>
            <a:bevel/>
            <a:headEnd type="none"/>
            <a:tailEnd type="none"/>
          </a:ln>
          <a:effectLst/>
        </p:spPr>
      </p:cxnSp>
      <p:sp>
        <p:nvSpPr>
          <p:cNvPr id="57" name="Oval 37">
            <a:extLst>
              <a:ext uri="{FF2B5EF4-FFF2-40B4-BE49-F238E27FC236}">
                <a16:creationId xmlns:a16="http://schemas.microsoft.com/office/drawing/2014/main" id="{3F2A0A5C-5700-A24E-90C3-299B8D3DD1C3}"/>
              </a:ext>
            </a:extLst>
          </p:cNvPr>
          <p:cNvSpPr/>
          <p:nvPr/>
        </p:nvSpPr>
        <p:spPr>
          <a:xfrm>
            <a:off x="3562342" y="5270794"/>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cxnSp>
        <p:nvCxnSpPr>
          <p:cNvPr id="59" name="Straight Connector 31">
            <a:extLst>
              <a:ext uri="{FF2B5EF4-FFF2-40B4-BE49-F238E27FC236}">
                <a16:creationId xmlns:a16="http://schemas.microsoft.com/office/drawing/2014/main" id="{D62CABEB-1428-C258-2B35-65873349A7AE}"/>
              </a:ext>
            </a:extLst>
          </p:cNvPr>
          <p:cNvCxnSpPr>
            <a:cxnSpLocks/>
          </p:cNvCxnSpPr>
          <p:nvPr/>
        </p:nvCxnSpPr>
        <p:spPr>
          <a:xfrm flipH="1">
            <a:off x="3706031" y="5346992"/>
            <a:ext cx="380194" cy="0"/>
          </a:xfrm>
          <a:prstGeom prst="line">
            <a:avLst/>
          </a:prstGeom>
          <a:noFill/>
          <a:ln w="38100" cap="sq" cmpd="sng" algn="ctr">
            <a:solidFill>
              <a:srgbClr val="C0C0C8"/>
            </a:solidFill>
            <a:prstDash val="solid"/>
            <a:bevel/>
            <a:headEnd type="none"/>
            <a:tailEnd type="none"/>
          </a:ln>
          <a:effectLst/>
        </p:spPr>
      </p:cxnSp>
      <p:cxnSp>
        <p:nvCxnSpPr>
          <p:cNvPr id="60" name="Straight Connector 31">
            <a:extLst>
              <a:ext uri="{FF2B5EF4-FFF2-40B4-BE49-F238E27FC236}">
                <a16:creationId xmlns:a16="http://schemas.microsoft.com/office/drawing/2014/main" id="{DF742B88-FF02-13F8-E461-6195961E17F2}"/>
              </a:ext>
            </a:extLst>
          </p:cNvPr>
          <p:cNvCxnSpPr>
            <a:cxnSpLocks/>
          </p:cNvCxnSpPr>
          <p:nvPr/>
        </p:nvCxnSpPr>
        <p:spPr>
          <a:xfrm flipH="1">
            <a:off x="6523254" y="5376256"/>
            <a:ext cx="391351" cy="3392"/>
          </a:xfrm>
          <a:prstGeom prst="line">
            <a:avLst/>
          </a:prstGeom>
          <a:noFill/>
          <a:ln w="38100" cap="sq" cmpd="sng" algn="ctr">
            <a:solidFill>
              <a:srgbClr val="C0C0C8"/>
            </a:solidFill>
            <a:prstDash val="solid"/>
            <a:bevel/>
            <a:headEnd type="none"/>
            <a:tailEnd type="none"/>
          </a:ln>
          <a:effectLst/>
        </p:spPr>
      </p:cxnSp>
      <p:sp>
        <p:nvSpPr>
          <p:cNvPr id="61" name="Oval 38">
            <a:extLst>
              <a:ext uri="{FF2B5EF4-FFF2-40B4-BE49-F238E27FC236}">
                <a16:creationId xmlns:a16="http://schemas.microsoft.com/office/drawing/2014/main" id="{04B1D238-6470-5E08-642D-404C957CDB80}"/>
              </a:ext>
            </a:extLst>
          </p:cNvPr>
          <p:cNvSpPr/>
          <p:nvPr/>
        </p:nvSpPr>
        <p:spPr>
          <a:xfrm>
            <a:off x="6861136" y="5278271"/>
            <a:ext cx="152400" cy="152400"/>
          </a:xfrm>
          <a:prstGeom prst="ellipse">
            <a:avLst/>
          </a:prstGeom>
          <a:solidFill>
            <a:srgbClr val="C0C0C8"/>
          </a:solidFill>
          <a:ln w="25400" cap="flat" cmpd="sng" algn="ctr">
            <a:no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dirty="0">
              <a:ln>
                <a:noFill/>
              </a:ln>
              <a:solidFill>
                <a:srgbClr val="171C30"/>
              </a:solidFill>
              <a:effectLst/>
              <a:uLnTx/>
              <a:uFillTx/>
              <a:latin typeface="Arial" panose="020B0604020202020204" pitchFamily="34" charset="0"/>
              <a:ea typeface="+mn-ea"/>
              <a:cs typeface="Arial" panose="020B0604020202020204" pitchFamily="34" charset="0"/>
            </a:endParaRPr>
          </a:p>
        </p:txBody>
      </p:sp>
      <p:cxnSp>
        <p:nvCxnSpPr>
          <p:cNvPr id="63" name="Straight Connector 19">
            <a:extLst>
              <a:ext uri="{FF2B5EF4-FFF2-40B4-BE49-F238E27FC236}">
                <a16:creationId xmlns:a16="http://schemas.microsoft.com/office/drawing/2014/main" id="{C9F9C717-F983-17C5-B858-CDBF81982736}"/>
              </a:ext>
            </a:extLst>
          </p:cNvPr>
          <p:cNvCxnSpPr>
            <a:cxnSpLocks/>
          </p:cNvCxnSpPr>
          <p:nvPr/>
        </p:nvCxnSpPr>
        <p:spPr>
          <a:xfrm>
            <a:off x="3243748" y="5780847"/>
            <a:ext cx="413104" cy="0"/>
          </a:xfrm>
          <a:prstGeom prst="line">
            <a:avLst/>
          </a:prstGeom>
          <a:noFill/>
          <a:ln w="38100" cap="sq" cmpd="sng" algn="ctr">
            <a:solidFill>
              <a:srgbClr val="C0C0C8"/>
            </a:solidFill>
            <a:prstDash val="solid"/>
            <a:bevel/>
            <a:headEnd type="none"/>
            <a:tailEnd type="none"/>
          </a:ln>
          <a:effectLst/>
        </p:spPr>
      </p:cxnSp>
      <p:sp>
        <p:nvSpPr>
          <p:cNvPr id="65" name="TextBox 43">
            <a:extLst>
              <a:ext uri="{FF2B5EF4-FFF2-40B4-BE49-F238E27FC236}">
                <a16:creationId xmlns:a16="http://schemas.microsoft.com/office/drawing/2014/main" id="{2D192954-F2FC-B11B-D550-B3F57A94B29D}"/>
              </a:ext>
            </a:extLst>
          </p:cNvPr>
          <p:cNvSpPr txBox="1"/>
          <p:nvPr/>
        </p:nvSpPr>
        <p:spPr>
          <a:xfrm>
            <a:off x="4193177" y="4917388"/>
            <a:ext cx="2146677" cy="1169551"/>
          </a:xfrm>
          <a:prstGeom prst="rect">
            <a:avLst/>
          </a:prstGeom>
          <a:noFill/>
          <a:ln>
            <a:noFill/>
          </a:ln>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858591"/>
                </a:solidFill>
                <a:effectLst/>
                <a:uLnTx/>
                <a:uFillTx/>
                <a:latin typeface="Arial" panose="020B0604020202020204" pitchFamily="34" charset="0"/>
                <a:ea typeface="+mn-ea"/>
                <a:cs typeface="Arial" panose="020B0604020202020204" pitchFamily="34" charset="0"/>
              </a:rPr>
              <a:t>SK grid needs small-medium stable sources without additional requirements for new back-up energy sources</a:t>
            </a:r>
          </a:p>
        </p:txBody>
      </p:sp>
      <p:graphicFrame>
        <p:nvGraphicFramePr>
          <p:cNvPr id="48" name="Graf 47"/>
          <p:cNvGraphicFramePr>
            <a:graphicFrameLocks/>
          </p:cNvGraphicFramePr>
          <p:nvPr>
            <p:extLst>
              <p:ext uri="{D42A27DB-BD31-4B8C-83A1-F6EECF244321}">
                <p14:modId xmlns:p14="http://schemas.microsoft.com/office/powerpoint/2010/main" val="3063930908"/>
              </p:ext>
            </p:extLst>
          </p:nvPr>
        </p:nvGraphicFramePr>
        <p:xfrm>
          <a:off x="7420792" y="3461193"/>
          <a:ext cx="2351314" cy="2425028"/>
        </p:xfrm>
        <a:graphic>
          <a:graphicData uri="http://schemas.openxmlformats.org/drawingml/2006/chart">
            <c:chart xmlns:c="http://schemas.openxmlformats.org/drawingml/2006/chart" xmlns:r="http://schemas.openxmlformats.org/officeDocument/2006/relationships" r:id="rId3"/>
          </a:graphicData>
        </a:graphic>
      </p:graphicFrame>
      <p:sp>
        <p:nvSpPr>
          <p:cNvPr id="2" name="Obdĺžnik 1"/>
          <p:cNvSpPr/>
          <p:nvPr/>
        </p:nvSpPr>
        <p:spPr>
          <a:xfrm>
            <a:off x="9329611" y="3793437"/>
            <a:ext cx="136857" cy="57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3" name="Obdĺžnik 2"/>
          <p:cNvSpPr/>
          <p:nvPr/>
        </p:nvSpPr>
        <p:spPr>
          <a:xfrm>
            <a:off x="7661366" y="5788952"/>
            <a:ext cx="270183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accent4"/>
                </a:solidFill>
                <a:effectLst/>
                <a:uLnTx/>
                <a:uFillTx/>
                <a:latin typeface="Arial" panose="020B0604020202020204" pitchFamily="34" charset="0"/>
                <a:ea typeface="+mn-ea"/>
                <a:cs typeface="Arial" panose="020B0604020202020204" pitchFamily="34" charset="0"/>
              </a:rPr>
              <a:t>Yearly electricity consumption in Slovakia </a:t>
            </a:r>
            <a:r>
              <a:rPr kumimoji="0" lang="en-US" sz="1000" b="0" i="0" u="none" strike="noStrike" kern="1200" cap="none" spc="0" normalizeH="0" baseline="0" dirty="0">
                <a:ln>
                  <a:noFill/>
                </a:ln>
                <a:solidFill>
                  <a:schemeClr val="accent2"/>
                </a:solidFill>
                <a:effectLst/>
                <a:uLnTx/>
                <a:uFillTx/>
                <a:latin typeface="Arial" panose="020B0604020202020204" pitchFamily="34" charset="0"/>
                <a:ea typeface="+mn-ea"/>
                <a:cs typeface="Arial" panose="020B0604020202020204" pitchFamily="34" charset="0"/>
              </a:rPr>
              <a:t>Yearly electricity production in Slovakia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B050"/>
                </a:solidFill>
                <a:effectLst/>
                <a:uLnTx/>
                <a:uFillTx/>
                <a:latin typeface="Arial" panose="020B0604020202020204" pitchFamily="34" charset="0"/>
                <a:ea typeface="+mn-ea"/>
                <a:cs typeface="Arial" panose="020B0604020202020204" pitchFamily="34" charset="0"/>
              </a:rPr>
              <a:t>Potential yearly SMR production in Slovakia</a:t>
            </a:r>
          </a:p>
        </p:txBody>
      </p:sp>
      <p:sp>
        <p:nvSpPr>
          <p:cNvPr id="4" name="Obdĺžnik 3"/>
          <p:cNvSpPr/>
          <p:nvPr/>
        </p:nvSpPr>
        <p:spPr>
          <a:xfrm>
            <a:off x="7517368" y="5833892"/>
            <a:ext cx="144000" cy="144000"/>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53" name="Obdĺžnik 52"/>
          <p:cNvSpPr/>
          <p:nvPr/>
        </p:nvSpPr>
        <p:spPr>
          <a:xfrm>
            <a:off x="7517368" y="5988778"/>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chemeClr val="accent2"/>
              </a:solidFill>
              <a:effectLst/>
              <a:uLnTx/>
              <a:uFillTx/>
              <a:latin typeface="Calibri" panose="020F0502020204030204"/>
              <a:ea typeface="+mn-ea"/>
              <a:cs typeface="+mn-cs"/>
            </a:endParaRPr>
          </a:p>
        </p:txBody>
      </p:sp>
      <p:sp>
        <p:nvSpPr>
          <p:cNvPr id="62" name="Obdĺžnik 61"/>
          <p:cNvSpPr/>
          <p:nvPr/>
        </p:nvSpPr>
        <p:spPr>
          <a:xfrm>
            <a:off x="7517368" y="6143664"/>
            <a:ext cx="144000" cy="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5" name="BlokTextu 4"/>
          <p:cNvSpPr txBox="1"/>
          <p:nvPr/>
        </p:nvSpPr>
        <p:spPr>
          <a:xfrm>
            <a:off x="7146065" y="4324447"/>
            <a:ext cx="40107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TWh</a:t>
            </a:r>
          </a:p>
        </p:txBody>
      </p:sp>
      <p:sp>
        <p:nvSpPr>
          <p:cNvPr id="64" name="Obdĺžnik 63"/>
          <p:cNvSpPr/>
          <p:nvPr/>
        </p:nvSpPr>
        <p:spPr>
          <a:xfrm>
            <a:off x="8691614" y="4324500"/>
            <a:ext cx="136857" cy="11081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
        <p:nvSpPr>
          <p:cNvPr id="24" name="Footer Placeholder 10">
            <a:extLst>
              <a:ext uri="{FF2B5EF4-FFF2-40B4-BE49-F238E27FC236}">
                <a16:creationId xmlns:a16="http://schemas.microsoft.com/office/drawing/2014/main" id="{4E3DC110-17BD-DE27-659B-60BFCD04B471}"/>
              </a:ext>
            </a:extLst>
          </p:cNvPr>
          <p:cNvSpPr txBox="1">
            <a:spLocks/>
          </p:cNvSpPr>
          <p:nvPr/>
        </p:nvSpPr>
        <p:spPr>
          <a:xfrm>
            <a:off x="368298" y="6471710"/>
            <a:ext cx="10868025" cy="27463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1" dirty="0">
                <a:solidFill>
                  <a:schemeClr val="bg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Tree>
    <p:extLst>
      <p:ext uri="{BB962C8B-B14F-4D97-AF65-F5344CB8AC3E}">
        <p14:creationId xmlns:p14="http://schemas.microsoft.com/office/powerpoint/2010/main" val="60425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2CA1D65-2499-B1AA-AF4E-F4FD1D8F6D14}"/>
              </a:ext>
            </a:extLst>
          </p:cNvPr>
          <p:cNvSpPr txBox="1">
            <a:spLocks/>
          </p:cNvSpPr>
          <p:nvPr/>
        </p:nvSpPr>
        <p:spPr>
          <a:xfrm>
            <a:off x="5007611" y="269024"/>
            <a:ext cx="2108202" cy="694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rgbClr val="263B97"/>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Need</a:t>
            </a:r>
            <a:endParaRPr lang="nn-NO" dirty="0">
              <a:solidFill>
                <a:schemeClr val="bg1"/>
              </a:solidFill>
            </a:endParaRPr>
          </a:p>
        </p:txBody>
      </p:sp>
      <p:sp>
        <p:nvSpPr>
          <p:cNvPr id="11" name="Text Placeholder 3">
            <a:extLst>
              <a:ext uri="{FF2B5EF4-FFF2-40B4-BE49-F238E27FC236}">
                <a16:creationId xmlns:a16="http://schemas.microsoft.com/office/drawing/2014/main" id="{C1C60CD7-F0DD-C91E-577D-6667BCE96477}"/>
              </a:ext>
            </a:extLst>
          </p:cNvPr>
          <p:cNvSpPr txBox="1">
            <a:spLocks/>
          </p:cNvSpPr>
          <p:nvPr/>
        </p:nvSpPr>
        <p:spPr>
          <a:xfrm>
            <a:off x="748439" y="1504947"/>
            <a:ext cx="7952173" cy="4103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Study to evaluate:</a:t>
            </a:r>
          </a:p>
        </p:txBody>
      </p:sp>
      <p:grpSp>
        <p:nvGrpSpPr>
          <p:cNvPr id="17" name="Skupina 16">
            <a:extLst>
              <a:ext uri="{FF2B5EF4-FFF2-40B4-BE49-F238E27FC236}">
                <a16:creationId xmlns:a16="http://schemas.microsoft.com/office/drawing/2014/main" id="{553D2BB0-EBD7-319D-0CC7-4F092FD078F8}"/>
              </a:ext>
            </a:extLst>
          </p:cNvPr>
          <p:cNvGrpSpPr/>
          <p:nvPr/>
        </p:nvGrpSpPr>
        <p:grpSpPr>
          <a:xfrm>
            <a:off x="724376" y="2181328"/>
            <a:ext cx="2036007" cy="3516479"/>
            <a:chOff x="868761" y="2465927"/>
            <a:chExt cx="2914445" cy="2676473"/>
          </a:xfrm>
        </p:grpSpPr>
        <p:sp>
          <p:nvSpPr>
            <p:cNvPr id="18" name="BlokTextu 17">
              <a:extLst>
                <a:ext uri="{FF2B5EF4-FFF2-40B4-BE49-F238E27FC236}">
                  <a16:creationId xmlns:a16="http://schemas.microsoft.com/office/drawing/2014/main" id="{7927828E-154D-E771-A0C9-5C2F45011253}"/>
                </a:ext>
              </a:extLst>
            </p:cNvPr>
            <p:cNvSpPr txBox="1"/>
            <p:nvPr/>
          </p:nvSpPr>
          <p:spPr>
            <a:xfrm>
              <a:off x="868761" y="3666589"/>
              <a:ext cx="2880000" cy="1475811"/>
            </a:xfrm>
            <a:prstGeom prst="rect">
              <a:avLst/>
            </a:prstGeom>
            <a:noFill/>
          </p:spPr>
          <p:txBody>
            <a:bodyPr wrap="square" lIns="0" tIns="0" rIns="0" bIns="0" rtlCol="0">
              <a:spAutoFit/>
            </a:bodyPr>
            <a:lstStyle/>
            <a:p>
              <a:pPr algn="ctr">
                <a:spcAft>
                  <a:spcPts val="1200"/>
                </a:spcAft>
              </a:pPr>
              <a:r>
                <a:rPr lang="en-US" sz="1400" dirty="0">
                  <a:solidFill>
                    <a:schemeClr val="bg1"/>
                  </a:solidFill>
                  <a:latin typeface="Avalon CE" pitchFamily="2" charset="0"/>
                </a:rPr>
                <a:t>Assessment of the suitability of selected locations for the placement of nuclear installation and quantitative assessment of this suitability (ranking reflecting the suitability for deployment of SMR).</a:t>
              </a:r>
            </a:p>
          </p:txBody>
        </p:sp>
        <p:sp>
          <p:nvSpPr>
            <p:cNvPr id="19" name="BlokTextu 18">
              <a:extLst>
                <a:ext uri="{FF2B5EF4-FFF2-40B4-BE49-F238E27FC236}">
                  <a16:creationId xmlns:a16="http://schemas.microsoft.com/office/drawing/2014/main" id="{0AA83F49-3C66-F55F-F2B7-0A2DC7CDBF89}"/>
                </a:ext>
              </a:extLst>
            </p:cNvPr>
            <p:cNvSpPr txBox="1"/>
            <p:nvPr/>
          </p:nvSpPr>
          <p:spPr>
            <a:xfrm>
              <a:off x="903206" y="2465927"/>
              <a:ext cx="2880000" cy="632491"/>
            </a:xfrm>
            <a:prstGeom prst="rect">
              <a:avLst/>
            </a:prstGeom>
            <a:noFill/>
          </p:spPr>
          <p:txBody>
            <a:bodyPr wrap="square" lIns="0" tIns="0" rIns="0" bIns="0" rtlCol="0" anchor="b">
              <a:spAutoFit/>
            </a:bodyPr>
            <a:lstStyle/>
            <a:p>
              <a:pPr algn="ctr">
                <a:spcAft>
                  <a:spcPts val="1200"/>
                </a:spcAft>
              </a:pPr>
              <a:r>
                <a:rPr lang="sk-SK" sz="5400" dirty="0">
                  <a:solidFill>
                    <a:schemeClr val="accent4">
                      <a:lumMod val="40000"/>
                      <a:lumOff val="60000"/>
                    </a:schemeClr>
                  </a:solidFill>
                  <a:latin typeface="Avalon CE" pitchFamily="2" charset="0"/>
                </a:rPr>
                <a:t>1</a:t>
              </a:r>
            </a:p>
          </p:txBody>
        </p:sp>
      </p:grpSp>
      <p:grpSp>
        <p:nvGrpSpPr>
          <p:cNvPr id="20" name="Skupina 19">
            <a:extLst>
              <a:ext uri="{FF2B5EF4-FFF2-40B4-BE49-F238E27FC236}">
                <a16:creationId xmlns:a16="http://schemas.microsoft.com/office/drawing/2014/main" id="{2627F815-7597-BEEB-F645-A288E0399BB6}"/>
              </a:ext>
            </a:extLst>
          </p:cNvPr>
          <p:cNvGrpSpPr/>
          <p:nvPr/>
        </p:nvGrpSpPr>
        <p:grpSpPr>
          <a:xfrm>
            <a:off x="2874930" y="2210321"/>
            <a:ext cx="2075199" cy="3487486"/>
            <a:chOff x="4680416" y="2487994"/>
            <a:chExt cx="2898247" cy="2654406"/>
          </a:xfrm>
        </p:grpSpPr>
        <p:sp>
          <p:nvSpPr>
            <p:cNvPr id="21" name="BlokTextu 20">
              <a:extLst>
                <a:ext uri="{FF2B5EF4-FFF2-40B4-BE49-F238E27FC236}">
                  <a16:creationId xmlns:a16="http://schemas.microsoft.com/office/drawing/2014/main" id="{0104D311-7A61-82B4-CA88-E5A14958DA17}"/>
                </a:ext>
              </a:extLst>
            </p:cNvPr>
            <p:cNvSpPr txBox="1"/>
            <p:nvPr/>
          </p:nvSpPr>
          <p:spPr>
            <a:xfrm>
              <a:off x="4698663" y="3666589"/>
              <a:ext cx="2880000" cy="1475811"/>
            </a:xfrm>
            <a:prstGeom prst="rect">
              <a:avLst/>
            </a:prstGeom>
            <a:noFill/>
          </p:spPr>
          <p:txBody>
            <a:bodyPr wrap="square" lIns="0" tIns="0" rIns="0" bIns="0" rtlCol="0">
              <a:spAutoFit/>
            </a:bodyPr>
            <a:lstStyle/>
            <a:p>
              <a:pPr algn="ctr">
                <a:spcAft>
                  <a:spcPts val="1200"/>
                </a:spcAft>
              </a:pPr>
              <a:r>
                <a:rPr lang="en-US" sz="1400" dirty="0">
                  <a:solidFill>
                    <a:schemeClr val="bg1"/>
                  </a:solidFill>
                  <a:latin typeface="Avalon CE" pitchFamily="2" charset="0"/>
                </a:rPr>
                <a:t>Selected SMR technologies and suppliers will be assessed based on current information in terms of technological maturity, safety, licensing status and readiness for deployment.</a:t>
              </a:r>
            </a:p>
          </p:txBody>
        </p:sp>
        <p:sp>
          <p:nvSpPr>
            <p:cNvPr id="22" name="BlokTextu 21">
              <a:extLst>
                <a:ext uri="{FF2B5EF4-FFF2-40B4-BE49-F238E27FC236}">
                  <a16:creationId xmlns:a16="http://schemas.microsoft.com/office/drawing/2014/main" id="{E836CC5E-84CF-39C7-8A17-6746FCEF6747}"/>
                </a:ext>
              </a:extLst>
            </p:cNvPr>
            <p:cNvSpPr txBox="1"/>
            <p:nvPr/>
          </p:nvSpPr>
          <p:spPr>
            <a:xfrm>
              <a:off x="4680416" y="2487994"/>
              <a:ext cx="2880000" cy="632491"/>
            </a:xfrm>
            <a:prstGeom prst="rect">
              <a:avLst/>
            </a:prstGeom>
            <a:noFill/>
          </p:spPr>
          <p:txBody>
            <a:bodyPr wrap="square" lIns="0" tIns="0" rIns="0" bIns="0" rtlCol="0" anchor="b">
              <a:spAutoFit/>
            </a:bodyPr>
            <a:lstStyle/>
            <a:p>
              <a:pPr algn="ctr">
                <a:spcAft>
                  <a:spcPts val="1200"/>
                </a:spcAft>
              </a:pPr>
              <a:r>
                <a:rPr lang="sk-SK" sz="5400" dirty="0">
                  <a:solidFill>
                    <a:schemeClr val="accent4">
                      <a:lumMod val="40000"/>
                      <a:lumOff val="60000"/>
                    </a:schemeClr>
                  </a:solidFill>
                  <a:latin typeface="Avalon CE" pitchFamily="2" charset="0"/>
                </a:rPr>
                <a:t>2</a:t>
              </a:r>
            </a:p>
          </p:txBody>
        </p:sp>
      </p:grpSp>
      <p:grpSp>
        <p:nvGrpSpPr>
          <p:cNvPr id="23" name="Skupina 22">
            <a:extLst>
              <a:ext uri="{FF2B5EF4-FFF2-40B4-BE49-F238E27FC236}">
                <a16:creationId xmlns:a16="http://schemas.microsoft.com/office/drawing/2014/main" id="{FB0B2C6C-7848-B40A-A7C7-6A177AEF275F}"/>
              </a:ext>
            </a:extLst>
          </p:cNvPr>
          <p:cNvGrpSpPr/>
          <p:nvPr/>
        </p:nvGrpSpPr>
        <p:grpSpPr>
          <a:xfrm>
            <a:off x="9376796" y="2210323"/>
            <a:ext cx="2176677" cy="3856817"/>
            <a:chOff x="8440496" y="2519984"/>
            <a:chExt cx="2897382" cy="2935512"/>
          </a:xfrm>
        </p:grpSpPr>
        <p:sp>
          <p:nvSpPr>
            <p:cNvPr id="24" name="BlokTextu 23">
              <a:extLst>
                <a:ext uri="{FF2B5EF4-FFF2-40B4-BE49-F238E27FC236}">
                  <a16:creationId xmlns:a16="http://schemas.microsoft.com/office/drawing/2014/main" id="{5D54846D-A104-57BD-B82B-DDEEA25A5572}"/>
                </a:ext>
              </a:extLst>
            </p:cNvPr>
            <p:cNvSpPr txBox="1"/>
            <p:nvPr/>
          </p:nvSpPr>
          <p:spPr>
            <a:xfrm>
              <a:off x="8440496" y="3698578"/>
              <a:ext cx="2880000" cy="1756918"/>
            </a:xfrm>
            <a:prstGeom prst="rect">
              <a:avLst/>
            </a:prstGeom>
            <a:noFill/>
          </p:spPr>
          <p:txBody>
            <a:bodyPr wrap="square" lIns="0" tIns="0" rIns="0" bIns="0" rtlCol="0">
              <a:spAutoFit/>
            </a:bodyPr>
            <a:lstStyle/>
            <a:p>
              <a:pPr algn="ctr">
                <a:spcAft>
                  <a:spcPts val="1200"/>
                </a:spcAft>
              </a:pPr>
              <a:r>
                <a:rPr lang="en-US" sz="1400" dirty="0">
                  <a:solidFill>
                    <a:schemeClr val="bg1"/>
                  </a:solidFill>
                  <a:latin typeface="Avalon CE" pitchFamily="2" charset="0"/>
                </a:rPr>
                <a:t>Overview of possible mechanisms for the project financing, procurement and deployment schedule of SMR in Slovakia.</a:t>
              </a:r>
            </a:p>
            <a:p>
              <a:pPr algn="ctr">
                <a:spcAft>
                  <a:spcPts val="1200"/>
                </a:spcAft>
              </a:pPr>
              <a:r>
                <a:rPr lang="en-US" sz="1400" dirty="0">
                  <a:solidFill>
                    <a:schemeClr val="bg1"/>
                  </a:solidFill>
                  <a:latin typeface="Avalon CE" pitchFamily="2" charset="0"/>
                </a:rPr>
                <a:t>Analysis of project management options, list of main risks and proposal of strategies for their mitigation.</a:t>
              </a:r>
            </a:p>
          </p:txBody>
        </p:sp>
        <p:sp>
          <p:nvSpPr>
            <p:cNvPr id="25" name="BlokTextu 24">
              <a:extLst>
                <a:ext uri="{FF2B5EF4-FFF2-40B4-BE49-F238E27FC236}">
                  <a16:creationId xmlns:a16="http://schemas.microsoft.com/office/drawing/2014/main" id="{2EFAA018-E933-9CEE-75C6-FB45C47201D9}"/>
                </a:ext>
              </a:extLst>
            </p:cNvPr>
            <p:cNvSpPr txBox="1"/>
            <p:nvPr/>
          </p:nvSpPr>
          <p:spPr>
            <a:xfrm>
              <a:off x="8457878" y="2519984"/>
              <a:ext cx="2880000" cy="632491"/>
            </a:xfrm>
            <a:prstGeom prst="rect">
              <a:avLst/>
            </a:prstGeom>
            <a:noFill/>
          </p:spPr>
          <p:txBody>
            <a:bodyPr wrap="square" lIns="0" tIns="0" rIns="0" bIns="0" rtlCol="0" anchor="b">
              <a:spAutoFit/>
            </a:bodyPr>
            <a:lstStyle/>
            <a:p>
              <a:pPr algn="ctr">
                <a:spcAft>
                  <a:spcPts val="1200"/>
                </a:spcAft>
              </a:pPr>
              <a:r>
                <a:rPr lang="sk-SK" sz="5400" dirty="0">
                  <a:solidFill>
                    <a:schemeClr val="accent4">
                      <a:lumMod val="40000"/>
                      <a:lumOff val="60000"/>
                    </a:schemeClr>
                  </a:solidFill>
                  <a:latin typeface="Avalon CE" pitchFamily="2" charset="0"/>
                </a:rPr>
                <a:t>5</a:t>
              </a:r>
            </a:p>
          </p:txBody>
        </p:sp>
      </p:grpSp>
      <p:grpSp>
        <p:nvGrpSpPr>
          <p:cNvPr id="26" name="Skupina 25">
            <a:extLst>
              <a:ext uri="{FF2B5EF4-FFF2-40B4-BE49-F238E27FC236}">
                <a16:creationId xmlns:a16="http://schemas.microsoft.com/office/drawing/2014/main" id="{C66AEF42-9673-AF15-2C5E-3E59E06D1954}"/>
              </a:ext>
            </a:extLst>
          </p:cNvPr>
          <p:cNvGrpSpPr/>
          <p:nvPr/>
        </p:nvGrpSpPr>
        <p:grpSpPr>
          <a:xfrm>
            <a:off x="5034423" y="2210322"/>
            <a:ext cx="2081390" cy="3056600"/>
            <a:chOff x="8419254" y="2421958"/>
            <a:chExt cx="2903985" cy="2326448"/>
          </a:xfrm>
        </p:grpSpPr>
        <p:sp>
          <p:nvSpPr>
            <p:cNvPr id="27" name="BlokTextu 26">
              <a:extLst>
                <a:ext uri="{FF2B5EF4-FFF2-40B4-BE49-F238E27FC236}">
                  <a16:creationId xmlns:a16="http://schemas.microsoft.com/office/drawing/2014/main" id="{F7CADD34-1BBC-98D5-A223-17421851FB7D}"/>
                </a:ext>
              </a:extLst>
            </p:cNvPr>
            <p:cNvSpPr txBox="1"/>
            <p:nvPr/>
          </p:nvSpPr>
          <p:spPr>
            <a:xfrm>
              <a:off x="8443239" y="3600553"/>
              <a:ext cx="2880000" cy="1147853"/>
            </a:xfrm>
            <a:prstGeom prst="rect">
              <a:avLst/>
            </a:prstGeom>
            <a:noFill/>
          </p:spPr>
          <p:txBody>
            <a:bodyPr wrap="square" lIns="0" tIns="0" rIns="0" bIns="0" rtlCol="0">
              <a:spAutoFit/>
            </a:bodyPr>
            <a:lstStyle/>
            <a:p>
              <a:pPr algn="ctr">
                <a:spcAft>
                  <a:spcPts val="1200"/>
                </a:spcAft>
              </a:pPr>
              <a:r>
                <a:rPr lang="en-US" sz="1400" dirty="0">
                  <a:solidFill>
                    <a:schemeClr val="bg1"/>
                  </a:solidFill>
                  <a:latin typeface="Avalon CE" pitchFamily="2" charset="0"/>
                </a:rPr>
                <a:t>Created an overview of local legislation and regulatory needs for the deployment of SMR in Slovakia, taking into account the specifics of SMR.</a:t>
              </a:r>
            </a:p>
          </p:txBody>
        </p:sp>
        <p:sp>
          <p:nvSpPr>
            <p:cNvPr id="28" name="BlokTextu 27">
              <a:extLst>
                <a:ext uri="{FF2B5EF4-FFF2-40B4-BE49-F238E27FC236}">
                  <a16:creationId xmlns:a16="http://schemas.microsoft.com/office/drawing/2014/main" id="{CC7FDFEA-B0EC-9D84-9E3D-FDE7003EFD18}"/>
                </a:ext>
              </a:extLst>
            </p:cNvPr>
            <p:cNvSpPr txBox="1"/>
            <p:nvPr/>
          </p:nvSpPr>
          <p:spPr>
            <a:xfrm>
              <a:off x="8419254" y="2421958"/>
              <a:ext cx="2880000" cy="632491"/>
            </a:xfrm>
            <a:prstGeom prst="rect">
              <a:avLst/>
            </a:prstGeom>
            <a:noFill/>
          </p:spPr>
          <p:txBody>
            <a:bodyPr wrap="square" lIns="0" tIns="0" rIns="0" bIns="0" rtlCol="0" anchor="b">
              <a:spAutoFit/>
            </a:bodyPr>
            <a:lstStyle/>
            <a:p>
              <a:pPr algn="ctr">
                <a:spcAft>
                  <a:spcPts val="1200"/>
                </a:spcAft>
              </a:pPr>
              <a:r>
                <a:rPr lang="sk-SK" sz="5400" dirty="0">
                  <a:solidFill>
                    <a:schemeClr val="accent4">
                      <a:lumMod val="40000"/>
                      <a:lumOff val="60000"/>
                    </a:schemeClr>
                  </a:solidFill>
                  <a:latin typeface="Avalon CE" pitchFamily="2" charset="0"/>
                </a:rPr>
                <a:t>3</a:t>
              </a:r>
            </a:p>
          </p:txBody>
        </p:sp>
      </p:grpSp>
      <p:grpSp>
        <p:nvGrpSpPr>
          <p:cNvPr id="29" name="Skupina 28">
            <a:extLst>
              <a:ext uri="{FF2B5EF4-FFF2-40B4-BE49-F238E27FC236}">
                <a16:creationId xmlns:a16="http://schemas.microsoft.com/office/drawing/2014/main" id="{E4584596-0D71-0466-70E3-9401A54648B5}"/>
              </a:ext>
            </a:extLst>
          </p:cNvPr>
          <p:cNvGrpSpPr/>
          <p:nvPr/>
        </p:nvGrpSpPr>
        <p:grpSpPr>
          <a:xfrm>
            <a:off x="7213172" y="2181328"/>
            <a:ext cx="2066265" cy="3731924"/>
            <a:chOff x="8440366" y="2503247"/>
            <a:chExt cx="2880000" cy="2840453"/>
          </a:xfrm>
        </p:grpSpPr>
        <p:sp>
          <p:nvSpPr>
            <p:cNvPr id="30" name="BlokTextu 29">
              <a:extLst>
                <a:ext uri="{FF2B5EF4-FFF2-40B4-BE49-F238E27FC236}">
                  <a16:creationId xmlns:a16="http://schemas.microsoft.com/office/drawing/2014/main" id="{4DFDD6FA-CBA2-7911-0510-99CCF761BE64}"/>
                </a:ext>
              </a:extLst>
            </p:cNvPr>
            <p:cNvSpPr txBox="1"/>
            <p:nvPr/>
          </p:nvSpPr>
          <p:spPr>
            <a:xfrm>
              <a:off x="8440366" y="3703910"/>
              <a:ext cx="2880000" cy="1639790"/>
            </a:xfrm>
            <a:prstGeom prst="rect">
              <a:avLst/>
            </a:prstGeom>
            <a:noFill/>
          </p:spPr>
          <p:txBody>
            <a:bodyPr wrap="square" lIns="0" tIns="0" rIns="0" bIns="0" rtlCol="0">
              <a:spAutoFit/>
            </a:bodyPr>
            <a:lstStyle/>
            <a:p>
              <a:pPr algn="ctr">
                <a:spcAft>
                  <a:spcPts val="1200"/>
                </a:spcAft>
              </a:pPr>
              <a:r>
                <a:rPr lang="en-US" sz="1400" dirty="0">
                  <a:solidFill>
                    <a:schemeClr val="bg1"/>
                  </a:solidFill>
                  <a:latin typeface="Avalon CE" pitchFamily="2" charset="0"/>
                </a:rPr>
                <a:t>Obtained information from suppliers and expert insight on cost estimation, expected performance, construction duration, supply chain, fuel cycle costs, operation and maintenance, decommissioning, human capital, etc.</a:t>
              </a:r>
            </a:p>
          </p:txBody>
        </p:sp>
        <p:sp>
          <p:nvSpPr>
            <p:cNvPr id="31" name="BlokTextu 30">
              <a:extLst>
                <a:ext uri="{FF2B5EF4-FFF2-40B4-BE49-F238E27FC236}">
                  <a16:creationId xmlns:a16="http://schemas.microsoft.com/office/drawing/2014/main" id="{B8D49357-F1B0-B696-4441-02501DF5FF96}"/>
                </a:ext>
              </a:extLst>
            </p:cNvPr>
            <p:cNvSpPr txBox="1"/>
            <p:nvPr/>
          </p:nvSpPr>
          <p:spPr>
            <a:xfrm>
              <a:off x="8440366" y="2503247"/>
              <a:ext cx="2880000" cy="632491"/>
            </a:xfrm>
            <a:prstGeom prst="rect">
              <a:avLst/>
            </a:prstGeom>
            <a:noFill/>
          </p:spPr>
          <p:txBody>
            <a:bodyPr wrap="square" lIns="0" tIns="0" rIns="0" bIns="0" rtlCol="0" anchor="b">
              <a:spAutoFit/>
            </a:bodyPr>
            <a:lstStyle/>
            <a:p>
              <a:pPr algn="ctr">
                <a:spcAft>
                  <a:spcPts val="1200"/>
                </a:spcAft>
              </a:pPr>
              <a:r>
                <a:rPr lang="sk-SK" sz="5400" dirty="0">
                  <a:solidFill>
                    <a:schemeClr val="accent4">
                      <a:lumMod val="40000"/>
                      <a:lumOff val="60000"/>
                    </a:schemeClr>
                  </a:solidFill>
                  <a:latin typeface="Avalon CE" pitchFamily="2" charset="0"/>
                </a:rPr>
                <a:t>4</a:t>
              </a:r>
            </a:p>
          </p:txBody>
        </p:sp>
      </p:grpSp>
      <p:sp>
        <p:nvSpPr>
          <p:cNvPr id="32" name="BlokTextu 31">
            <a:extLst>
              <a:ext uri="{FF2B5EF4-FFF2-40B4-BE49-F238E27FC236}">
                <a16:creationId xmlns:a16="http://schemas.microsoft.com/office/drawing/2014/main" id="{9BD47719-E402-0447-1D0E-E9618FFEA775}"/>
              </a:ext>
            </a:extLst>
          </p:cNvPr>
          <p:cNvSpPr txBox="1"/>
          <p:nvPr/>
        </p:nvSpPr>
        <p:spPr>
          <a:xfrm>
            <a:off x="830348" y="3214988"/>
            <a:ext cx="1800000" cy="276999"/>
          </a:xfrm>
          <a:prstGeom prst="rect">
            <a:avLst/>
          </a:prstGeom>
          <a:noFill/>
        </p:spPr>
        <p:txBody>
          <a:bodyPr wrap="square" lIns="0" tIns="0" rIns="0" bIns="0" rtlCol="0" anchor="b">
            <a:spAutoFit/>
          </a:bodyPr>
          <a:lstStyle/>
          <a:p>
            <a:pPr algn="ctr">
              <a:spcAft>
                <a:spcPts val="1200"/>
              </a:spcAft>
            </a:pPr>
            <a:r>
              <a:rPr lang="en-US" b="1" dirty="0">
                <a:solidFill>
                  <a:schemeClr val="accent4">
                    <a:lumMod val="40000"/>
                    <a:lumOff val="60000"/>
                  </a:schemeClr>
                </a:solidFill>
                <a:latin typeface="Avalon CE" pitchFamily="2" charset="0"/>
              </a:rPr>
              <a:t>Site assessment</a:t>
            </a:r>
            <a:endParaRPr lang="sk-SK" b="1" dirty="0">
              <a:solidFill>
                <a:schemeClr val="accent4">
                  <a:lumMod val="40000"/>
                  <a:lumOff val="60000"/>
                </a:schemeClr>
              </a:solidFill>
              <a:latin typeface="Avalon CE" pitchFamily="2" charset="0"/>
            </a:endParaRPr>
          </a:p>
        </p:txBody>
      </p:sp>
      <p:sp>
        <p:nvSpPr>
          <p:cNvPr id="33" name="BlokTextu 32">
            <a:extLst>
              <a:ext uri="{FF2B5EF4-FFF2-40B4-BE49-F238E27FC236}">
                <a16:creationId xmlns:a16="http://schemas.microsoft.com/office/drawing/2014/main" id="{7CACD0FE-4C2C-ADBA-9983-CF8B1E151A27}"/>
              </a:ext>
            </a:extLst>
          </p:cNvPr>
          <p:cNvSpPr txBox="1"/>
          <p:nvPr/>
        </p:nvSpPr>
        <p:spPr>
          <a:xfrm>
            <a:off x="3019063" y="3076489"/>
            <a:ext cx="1800000" cy="553998"/>
          </a:xfrm>
          <a:prstGeom prst="rect">
            <a:avLst/>
          </a:prstGeom>
          <a:noFill/>
        </p:spPr>
        <p:txBody>
          <a:bodyPr wrap="square" lIns="0" tIns="0" rIns="0" bIns="0" rtlCol="0" anchor="b">
            <a:spAutoFit/>
          </a:bodyPr>
          <a:lstStyle/>
          <a:p>
            <a:pPr algn="ctr">
              <a:spcAft>
                <a:spcPts val="1200"/>
              </a:spcAft>
            </a:pPr>
            <a:r>
              <a:rPr lang="en-US" b="1" dirty="0">
                <a:solidFill>
                  <a:schemeClr val="accent4">
                    <a:lumMod val="40000"/>
                    <a:lumOff val="60000"/>
                  </a:schemeClr>
                </a:solidFill>
                <a:latin typeface="Avalon CE" pitchFamily="2" charset="0"/>
              </a:rPr>
              <a:t>SMR technology assessment</a:t>
            </a:r>
            <a:endParaRPr lang="sk-SK" b="1" dirty="0">
              <a:solidFill>
                <a:schemeClr val="accent4">
                  <a:lumMod val="40000"/>
                  <a:lumOff val="60000"/>
                </a:schemeClr>
              </a:solidFill>
              <a:latin typeface="Avalon CE" pitchFamily="2" charset="0"/>
            </a:endParaRPr>
          </a:p>
        </p:txBody>
      </p:sp>
      <p:sp>
        <p:nvSpPr>
          <p:cNvPr id="34" name="BlokTextu 33">
            <a:extLst>
              <a:ext uri="{FF2B5EF4-FFF2-40B4-BE49-F238E27FC236}">
                <a16:creationId xmlns:a16="http://schemas.microsoft.com/office/drawing/2014/main" id="{00B1D98D-A149-7E0B-BDFD-EAFF6561DAFA}"/>
              </a:ext>
            </a:extLst>
          </p:cNvPr>
          <p:cNvSpPr txBox="1"/>
          <p:nvPr/>
        </p:nvSpPr>
        <p:spPr>
          <a:xfrm>
            <a:off x="5183713" y="3226453"/>
            <a:ext cx="1800000" cy="276999"/>
          </a:xfrm>
          <a:prstGeom prst="rect">
            <a:avLst/>
          </a:prstGeom>
          <a:noFill/>
        </p:spPr>
        <p:txBody>
          <a:bodyPr wrap="square" lIns="0" tIns="0" rIns="0" bIns="0" rtlCol="0" anchor="b">
            <a:spAutoFit/>
          </a:bodyPr>
          <a:lstStyle/>
          <a:p>
            <a:pPr algn="ctr">
              <a:spcAft>
                <a:spcPts val="1200"/>
              </a:spcAft>
            </a:pPr>
            <a:r>
              <a:rPr lang="en-US" b="1" dirty="0">
                <a:solidFill>
                  <a:schemeClr val="accent4">
                    <a:lumMod val="40000"/>
                    <a:lumOff val="60000"/>
                  </a:schemeClr>
                </a:solidFill>
                <a:latin typeface="Avalon CE" pitchFamily="2" charset="0"/>
              </a:rPr>
              <a:t>Licensing</a:t>
            </a:r>
            <a:endParaRPr lang="sk-SK" b="1" dirty="0">
              <a:solidFill>
                <a:schemeClr val="accent4">
                  <a:lumMod val="40000"/>
                  <a:lumOff val="60000"/>
                </a:schemeClr>
              </a:solidFill>
              <a:latin typeface="Avalon CE" pitchFamily="2" charset="0"/>
            </a:endParaRPr>
          </a:p>
        </p:txBody>
      </p:sp>
      <p:sp>
        <p:nvSpPr>
          <p:cNvPr id="35" name="BlokTextu 34">
            <a:extLst>
              <a:ext uri="{FF2B5EF4-FFF2-40B4-BE49-F238E27FC236}">
                <a16:creationId xmlns:a16="http://schemas.microsoft.com/office/drawing/2014/main" id="{40D1B488-C935-9C47-0705-645F075536E0}"/>
              </a:ext>
            </a:extLst>
          </p:cNvPr>
          <p:cNvSpPr txBox="1"/>
          <p:nvPr/>
        </p:nvSpPr>
        <p:spPr>
          <a:xfrm>
            <a:off x="7348365" y="3076489"/>
            <a:ext cx="1800000" cy="553998"/>
          </a:xfrm>
          <a:prstGeom prst="rect">
            <a:avLst/>
          </a:prstGeom>
          <a:noFill/>
        </p:spPr>
        <p:txBody>
          <a:bodyPr wrap="square" lIns="0" tIns="0" rIns="0" bIns="0" rtlCol="0" anchor="b">
            <a:spAutoFit/>
          </a:bodyPr>
          <a:lstStyle/>
          <a:p>
            <a:pPr algn="ctr">
              <a:spcAft>
                <a:spcPts val="1200"/>
              </a:spcAft>
            </a:pPr>
            <a:r>
              <a:rPr lang="en-US" b="1" dirty="0">
                <a:solidFill>
                  <a:schemeClr val="accent4">
                    <a:lumMod val="40000"/>
                    <a:lumOff val="60000"/>
                  </a:schemeClr>
                </a:solidFill>
                <a:latin typeface="Avalon CE" pitchFamily="2" charset="0"/>
              </a:rPr>
              <a:t>Project economy</a:t>
            </a:r>
            <a:endParaRPr lang="sk-SK" b="1" dirty="0">
              <a:solidFill>
                <a:schemeClr val="accent4">
                  <a:lumMod val="40000"/>
                  <a:lumOff val="60000"/>
                </a:schemeClr>
              </a:solidFill>
              <a:latin typeface="Avalon CE" pitchFamily="2" charset="0"/>
            </a:endParaRPr>
          </a:p>
        </p:txBody>
      </p:sp>
      <p:sp>
        <p:nvSpPr>
          <p:cNvPr id="36" name="BlokTextu 35">
            <a:extLst>
              <a:ext uri="{FF2B5EF4-FFF2-40B4-BE49-F238E27FC236}">
                <a16:creationId xmlns:a16="http://schemas.microsoft.com/office/drawing/2014/main" id="{D64B11E4-3206-4075-56A2-D693B20876AE}"/>
              </a:ext>
            </a:extLst>
          </p:cNvPr>
          <p:cNvSpPr txBox="1"/>
          <p:nvPr/>
        </p:nvSpPr>
        <p:spPr>
          <a:xfrm>
            <a:off x="9558604" y="3087954"/>
            <a:ext cx="1800000" cy="553998"/>
          </a:xfrm>
          <a:prstGeom prst="rect">
            <a:avLst/>
          </a:prstGeom>
          <a:noFill/>
        </p:spPr>
        <p:txBody>
          <a:bodyPr wrap="square" lIns="0" tIns="0" rIns="0" bIns="0" rtlCol="0" anchor="b">
            <a:spAutoFit/>
          </a:bodyPr>
          <a:lstStyle/>
          <a:p>
            <a:pPr algn="ctr">
              <a:spcAft>
                <a:spcPts val="1200"/>
              </a:spcAft>
            </a:pPr>
            <a:r>
              <a:rPr lang="en-US" b="1" dirty="0">
                <a:solidFill>
                  <a:schemeClr val="accent4">
                    <a:lumMod val="40000"/>
                    <a:lumOff val="60000"/>
                  </a:schemeClr>
                </a:solidFill>
                <a:latin typeface="Avalon CE" pitchFamily="2" charset="0"/>
              </a:rPr>
              <a:t>Project management</a:t>
            </a:r>
            <a:endParaRPr lang="sk-SK" b="1" dirty="0">
              <a:solidFill>
                <a:schemeClr val="accent4">
                  <a:lumMod val="40000"/>
                  <a:lumOff val="60000"/>
                </a:schemeClr>
              </a:solidFill>
              <a:latin typeface="Avalon CE" pitchFamily="2" charset="0"/>
            </a:endParaRPr>
          </a:p>
        </p:txBody>
      </p:sp>
      <p:sp>
        <p:nvSpPr>
          <p:cNvPr id="37" name="Footer Placeholder 10">
            <a:extLst>
              <a:ext uri="{FF2B5EF4-FFF2-40B4-BE49-F238E27FC236}">
                <a16:creationId xmlns:a16="http://schemas.microsoft.com/office/drawing/2014/main" id="{C400E72E-EB54-2F6C-C41D-C5CC85867D03}"/>
              </a:ext>
            </a:extLst>
          </p:cNvPr>
          <p:cNvSpPr txBox="1">
            <a:spLocks/>
          </p:cNvSpPr>
          <p:nvPr/>
        </p:nvSpPr>
        <p:spPr>
          <a:xfrm>
            <a:off x="145221" y="6488387"/>
            <a:ext cx="10868025" cy="27463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1" dirty="0">
                <a:solidFill>
                  <a:schemeClr val="bg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Tree>
    <p:extLst>
      <p:ext uri="{BB962C8B-B14F-4D97-AF65-F5344CB8AC3E}">
        <p14:creationId xmlns:p14="http://schemas.microsoft.com/office/powerpoint/2010/main" val="284774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Skupina 6">
            <a:extLst>
              <a:ext uri="{FF2B5EF4-FFF2-40B4-BE49-F238E27FC236}">
                <a16:creationId xmlns:a16="http://schemas.microsoft.com/office/drawing/2014/main" id="{EEDD7D65-1A17-928D-7D72-399EAA9F5879}"/>
              </a:ext>
            </a:extLst>
          </p:cNvPr>
          <p:cNvGrpSpPr/>
          <p:nvPr/>
        </p:nvGrpSpPr>
        <p:grpSpPr>
          <a:xfrm>
            <a:off x="9729822" y="1447800"/>
            <a:ext cx="3037348" cy="2436441"/>
            <a:chOff x="7007187" y="4380072"/>
            <a:chExt cx="3037348" cy="2436441"/>
          </a:xfrm>
        </p:grpSpPr>
        <p:sp>
          <p:nvSpPr>
            <p:cNvPr id="94" name="Obdĺžnik 93">
              <a:extLst>
                <a:ext uri="{FF2B5EF4-FFF2-40B4-BE49-F238E27FC236}">
                  <a16:creationId xmlns:a16="http://schemas.microsoft.com/office/drawing/2014/main" id="{93F8B664-2E6B-D95C-D394-7C03A962CECE}"/>
                </a:ext>
              </a:extLst>
            </p:cNvPr>
            <p:cNvSpPr/>
            <p:nvPr/>
          </p:nvSpPr>
          <p:spPr>
            <a:xfrm>
              <a:off x="7007187" y="4380072"/>
              <a:ext cx="2332485" cy="2257935"/>
            </a:xfrm>
            <a:prstGeom prst="rect">
              <a:avLst/>
            </a:prstGeom>
            <a:no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Arial" panose="020B0604020202020204" pitchFamily="34" charset="0"/>
                <a:cs typeface="Arial" panose="020B0604020202020204" pitchFamily="34" charset="0"/>
              </a:endParaRPr>
            </a:p>
          </p:txBody>
        </p:sp>
        <p:sp>
          <p:nvSpPr>
            <p:cNvPr id="41" name="BlokTextu 40"/>
            <p:cNvSpPr txBox="1"/>
            <p:nvPr/>
          </p:nvSpPr>
          <p:spPr>
            <a:xfrm>
              <a:off x="7192207" y="6016294"/>
              <a:ext cx="2852328" cy="800219"/>
            </a:xfrm>
            <a:prstGeom prst="rect">
              <a:avLst/>
            </a:prstGeom>
            <a:noFill/>
            <a:ln>
              <a:noFill/>
            </a:ln>
          </p:spPr>
          <p:txBody>
            <a:bodyPr wrap="square" rtlCol="0">
              <a:spAutoFit/>
            </a:bodyPr>
            <a:lstStyle/>
            <a:p>
              <a:r>
                <a:rPr lang="sk-SK" sz="1600" b="1" dirty="0">
                  <a:latin typeface="Arial" panose="020B0604020202020204" pitchFamily="34" charset="0"/>
                  <a:cs typeface="Arial" panose="020B0604020202020204" pitchFamily="34" charset="0"/>
                </a:rPr>
                <a:t>Vojany</a:t>
              </a:r>
            </a:p>
            <a:p>
              <a:r>
                <a:rPr lang="sk-SK" sz="1400" dirty="0">
                  <a:solidFill>
                    <a:srgbClr val="CCCCCC"/>
                  </a:solidFill>
                  <a:latin typeface="Arial" panose="020B0604020202020204" pitchFamily="34" charset="0"/>
                  <a:cs typeface="Arial" panose="020B0604020202020204" pitchFamily="34" charset="0"/>
                </a:rPr>
                <a:t>Black </a:t>
              </a:r>
              <a:r>
                <a:rPr lang="sk-SK" sz="1400" dirty="0" err="1">
                  <a:solidFill>
                    <a:srgbClr val="CCCCCC"/>
                  </a:solidFill>
                  <a:latin typeface="Arial" panose="020B0604020202020204" pitchFamily="34" charset="0"/>
                  <a:cs typeface="Arial" panose="020B0604020202020204" pitchFamily="34" charset="0"/>
                </a:rPr>
                <a:t>Coal</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Power</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Plant</a:t>
              </a:r>
              <a:endParaRPr lang="sk-SK" sz="1400" dirty="0">
                <a:solidFill>
                  <a:srgbClr val="CCCCCC"/>
                </a:solidFill>
                <a:latin typeface="Arial" panose="020B0604020202020204" pitchFamily="34" charset="0"/>
                <a:cs typeface="Arial" panose="020B0604020202020204" pitchFamily="34" charset="0"/>
              </a:endParaRPr>
            </a:p>
            <a:p>
              <a:endParaRPr lang="sk-SK" sz="1600" dirty="0">
                <a:solidFill>
                  <a:schemeClr val="bg1"/>
                </a:solidFill>
                <a:latin typeface="Arial" panose="020B0604020202020204" pitchFamily="34" charset="0"/>
                <a:cs typeface="Arial" panose="020B0604020202020204" pitchFamily="34" charset="0"/>
              </a:endParaRPr>
            </a:p>
          </p:txBody>
        </p:sp>
      </p:grpSp>
      <p:grpSp>
        <p:nvGrpSpPr>
          <p:cNvPr id="1027" name="Skupina 1026">
            <a:extLst>
              <a:ext uri="{FF2B5EF4-FFF2-40B4-BE49-F238E27FC236}">
                <a16:creationId xmlns:a16="http://schemas.microsoft.com/office/drawing/2014/main" id="{2EB9A356-E06B-5ECB-0211-1A6F6EFD0784}"/>
              </a:ext>
            </a:extLst>
          </p:cNvPr>
          <p:cNvGrpSpPr/>
          <p:nvPr/>
        </p:nvGrpSpPr>
        <p:grpSpPr>
          <a:xfrm>
            <a:off x="3972933" y="2983750"/>
            <a:ext cx="5314355" cy="2639811"/>
            <a:chOff x="6277971" y="100126"/>
            <a:chExt cx="5839016" cy="2900426"/>
          </a:xfrm>
          <a:solidFill>
            <a:schemeClr val="tx2"/>
          </a:solidFill>
        </p:grpSpPr>
        <p:grpSp>
          <p:nvGrpSpPr>
            <p:cNvPr id="91" name="Skupina 90">
              <a:extLst>
                <a:ext uri="{FF2B5EF4-FFF2-40B4-BE49-F238E27FC236}">
                  <a16:creationId xmlns:a16="http://schemas.microsoft.com/office/drawing/2014/main" id="{15982772-911F-1A15-D0FA-A9DA06F68F5D}"/>
                </a:ext>
              </a:extLst>
            </p:cNvPr>
            <p:cNvGrpSpPr/>
            <p:nvPr/>
          </p:nvGrpSpPr>
          <p:grpSpPr>
            <a:xfrm>
              <a:off x="6277971" y="100126"/>
              <a:ext cx="5839016" cy="2900426"/>
              <a:chOff x="4474253" y="1560165"/>
              <a:chExt cx="5839016" cy="2900426"/>
            </a:xfrm>
            <a:grpFill/>
          </p:grpSpPr>
          <p:pic>
            <p:nvPicPr>
              <p:cNvPr id="86" name="Grafický objekt 85">
                <a:extLst>
                  <a:ext uri="{FF2B5EF4-FFF2-40B4-BE49-F238E27FC236}">
                    <a16:creationId xmlns:a16="http://schemas.microsoft.com/office/drawing/2014/main" id="{D488F4AA-EB38-7E83-64A9-BFB29DF2DE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4253" y="1560165"/>
                <a:ext cx="5839016" cy="2900426"/>
              </a:xfrm>
              <a:prstGeom prst="rect">
                <a:avLst/>
              </a:prstGeom>
              <a:effectLst>
                <a:outerShdw blurRad="444500" dist="241300" dir="2700000" algn="tl" rotWithShape="0">
                  <a:prstClr val="black">
                    <a:alpha val="40000"/>
                  </a:prstClr>
                </a:outerShdw>
              </a:effectLst>
            </p:spPr>
          </p:pic>
          <p:pic>
            <p:nvPicPr>
              <p:cNvPr id="87" name="Grafický objekt 86">
                <a:extLst>
                  <a:ext uri="{FF2B5EF4-FFF2-40B4-BE49-F238E27FC236}">
                    <a16:creationId xmlns:a16="http://schemas.microsoft.com/office/drawing/2014/main" id="{D666B323-C8F6-BA82-78C9-6A053469BD6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50738" y="2643031"/>
                <a:ext cx="256434" cy="256434"/>
              </a:xfrm>
              <a:prstGeom prst="rect">
                <a:avLst/>
              </a:prstGeom>
            </p:spPr>
          </p:pic>
          <p:pic>
            <p:nvPicPr>
              <p:cNvPr id="88" name="Grafický objekt 87">
                <a:extLst>
                  <a:ext uri="{FF2B5EF4-FFF2-40B4-BE49-F238E27FC236}">
                    <a16:creationId xmlns:a16="http://schemas.microsoft.com/office/drawing/2014/main" id="{304E62B1-82CB-0A7A-B7F8-8DAE1F8AD48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47988" y="2817976"/>
                <a:ext cx="256434" cy="256434"/>
              </a:xfrm>
              <a:prstGeom prst="rect">
                <a:avLst/>
              </a:prstGeom>
            </p:spPr>
          </p:pic>
          <p:pic>
            <p:nvPicPr>
              <p:cNvPr id="89" name="Grafický objekt 88">
                <a:extLst>
                  <a:ext uri="{FF2B5EF4-FFF2-40B4-BE49-F238E27FC236}">
                    <a16:creationId xmlns:a16="http://schemas.microsoft.com/office/drawing/2014/main" id="{85607725-12DB-2E66-7E6E-DB0628EC53D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32305" y="2794526"/>
                <a:ext cx="476250" cy="476250"/>
              </a:xfrm>
              <a:prstGeom prst="rect">
                <a:avLst/>
              </a:prstGeom>
            </p:spPr>
          </p:pic>
          <p:pic>
            <p:nvPicPr>
              <p:cNvPr id="90" name="Grafický objekt 89">
                <a:extLst>
                  <a:ext uri="{FF2B5EF4-FFF2-40B4-BE49-F238E27FC236}">
                    <a16:creationId xmlns:a16="http://schemas.microsoft.com/office/drawing/2014/main" id="{62FB467F-D4C7-2EA9-608C-4C9A70E4D39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86566" y="3065989"/>
                <a:ext cx="476250" cy="476250"/>
              </a:xfrm>
              <a:prstGeom prst="rect">
                <a:avLst/>
              </a:prstGeom>
            </p:spPr>
          </p:pic>
        </p:grpSp>
        <p:pic>
          <p:nvPicPr>
            <p:cNvPr id="1026" name="Picture 2" descr="U. S. Steel Košice – Wikipédia">
              <a:extLst>
                <a:ext uri="{FF2B5EF4-FFF2-40B4-BE49-F238E27FC236}">
                  <a16:creationId xmlns:a16="http://schemas.microsoft.com/office/drawing/2014/main" id="{0AAE0A00-13B8-778F-88F1-2E31DF51A51E}"/>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503370" y="1460750"/>
              <a:ext cx="256434" cy="256434"/>
            </a:xfrm>
            <a:prstGeom prst="rect">
              <a:avLst/>
            </a:prstGeom>
            <a:solidFill>
              <a:schemeClr val="tx1"/>
            </a:solidFill>
            <a:ln>
              <a:solidFill>
                <a:schemeClr val="bg1"/>
              </a:solidFill>
            </a:ln>
          </p:spPr>
        </p:pic>
      </p:grpSp>
      <p:grpSp>
        <p:nvGrpSpPr>
          <p:cNvPr id="8" name="Skupina 7">
            <a:extLst>
              <a:ext uri="{FF2B5EF4-FFF2-40B4-BE49-F238E27FC236}">
                <a16:creationId xmlns:a16="http://schemas.microsoft.com/office/drawing/2014/main" id="{16F35CC1-39DC-FF7A-53EA-D08BF4498232}"/>
              </a:ext>
            </a:extLst>
          </p:cNvPr>
          <p:cNvGrpSpPr/>
          <p:nvPr/>
        </p:nvGrpSpPr>
        <p:grpSpPr>
          <a:xfrm>
            <a:off x="9294799" y="4338812"/>
            <a:ext cx="3002471" cy="2489191"/>
            <a:chOff x="9615304" y="4246389"/>
            <a:chExt cx="3002471" cy="2489191"/>
          </a:xfrm>
        </p:grpSpPr>
        <p:sp>
          <p:nvSpPr>
            <p:cNvPr id="95" name="Obdĺžnik 94">
              <a:extLst>
                <a:ext uri="{FF2B5EF4-FFF2-40B4-BE49-F238E27FC236}">
                  <a16:creationId xmlns:a16="http://schemas.microsoft.com/office/drawing/2014/main" id="{2315C84C-58A4-4169-1DFC-1976091AA71F}"/>
                </a:ext>
              </a:extLst>
            </p:cNvPr>
            <p:cNvSpPr/>
            <p:nvPr/>
          </p:nvSpPr>
          <p:spPr>
            <a:xfrm>
              <a:off x="9615304" y="4246389"/>
              <a:ext cx="2461771" cy="2384984"/>
            </a:xfrm>
            <a:prstGeom prst="rect">
              <a:avLst/>
            </a:prstGeom>
            <a:no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atin typeface="Arial" panose="020B0604020202020204" pitchFamily="34" charset="0"/>
                <a:cs typeface="Arial" panose="020B0604020202020204" pitchFamily="34" charset="0"/>
              </a:endParaRPr>
            </a:p>
          </p:txBody>
        </p:sp>
        <p:pic>
          <p:nvPicPr>
            <p:cNvPr id="23" name="Obrázok 22"/>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9843340" y="4466790"/>
              <a:ext cx="2028253" cy="1437607"/>
            </a:xfrm>
            <a:prstGeom prst="rect">
              <a:avLst/>
            </a:prstGeom>
            <a:ln>
              <a:solidFill>
                <a:srgbClr val="CCCCCC"/>
              </a:solidFill>
            </a:ln>
          </p:spPr>
        </p:pic>
        <p:sp>
          <p:nvSpPr>
            <p:cNvPr id="6" name="BlokTextu 5"/>
            <p:cNvSpPr txBox="1"/>
            <p:nvPr/>
          </p:nvSpPr>
          <p:spPr>
            <a:xfrm>
              <a:off x="9765447" y="5996916"/>
              <a:ext cx="2852328" cy="738664"/>
            </a:xfrm>
            <a:prstGeom prst="rect">
              <a:avLst/>
            </a:prstGeom>
            <a:noFill/>
            <a:ln>
              <a:noFill/>
            </a:ln>
          </p:spPr>
          <p:txBody>
            <a:bodyPr wrap="square" rtlCol="0">
              <a:spAutoFit/>
            </a:bodyPr>
            <a:lstStyle/>
            <a:p>
              <a:r>
                <a:rPr lang="sk-SK" sz="1600" b="1" dirty="0">
                  <a:latin typeface="Arial" panose="020B0604020202020204" pitchFamily="34" charset="0"/>
                  <a:cs typeface="Arial" panose="020B0604020202020204" pitchFamily="34" charset="0"/>
                </a:rPr>
                <a:t>U.S. Steel Košice</a:t>
              </a:r>
            </a:p>
            <a:p>
              <a:r>
                <a:rPr lang="sk-SK" sz="1200" dirty="0" err="1">
                  <a:solidFill>
                    <a:srgbClr val="CCCCCC"/>
                  </a:solidFill>
                  <a:latin typeface="Arial" panose="020B0604020202020204" pitchFamily="34" charset="0"/>
                  <a:cs typeface="Arial" panose="020B0604020202020204" pitchFamily="34" charset="0"/>
                </a:rPr>
                <a:t>Largest</a:t>
              </a:r>
              <a:r>
                <a:rPr lang="sk-SK" sz="1200" dirty="0">
                  <a:solidFill>
                    <a:srgbClr val="CCCCCC"/>
                  </a:solidFill>
                  <a:latin typeface="Arial" panose="020B0604020202020204" pitchFamily="34" charset="0"/>
                  <a:cs typeface="Arial" panose="020B0604020202020204" pitchFamily="34" charset="0"/>
                </a:rPr>
                <a:t> Steel </a:t>
              </a:r>
              <a:r>
                <a:rPr lang="sk-SK" sz="1200" dirty="0" err="1">
                  <a:solidFill>
                    <a:srgbClr val="CCCCCC"/>
                  </a:solidFill>
                  <a:latin typeface="Arial" panose="020B0604020202020204" pitchFamily="34" charset="0"/>
                  <a:cs typeface="Arial" panose="020B0604020202020204" pitchFamily="34" charset="0"/>
                </a:rPr>
                <a:t>Production</a:t>
              </a:r>
              <a:r>
                <a:rPr lang="sk-SK" sz="1200" dirty="0">
                  <a:solidFill>
                    <a:srgbClr val="CCCCCC"/>
                  </a:solidFill>
                  <a:latin typeface="Arial" panose="020B0604020202020204" pitchFamily="34" charset="0"/>
                  <a:cs typeface="Arial" panose="020B0604020202020204" pitchFamily="34" charset="0"/>
                </a:rPr>
                <a:t> </a:t>
              </a:r>
              <a:r>
                <a:rPr lang="sk-SK" sz="1200" dirty="0" err="1">
                  <a:solidFill>
                    <a:srgbClr val="CCCCCC"/>
                  </a:solidFill>
                  <a:latin typeface="Arial" panose="020B0604020202020204" pitchFamily="34" charset="0"/>
                  <a:cs typeface="Arial" panose="020B0604020202020204" pitchFamily="34" charset="0"/>
                </a:rPr>
                <a:t>Plant</a:t>
              </a:r>
              <a:endParaRPr lang="sk-SK" sz="1200" dirty="0">
                <a:solidFill>
                  <a:srgbClr val="CCCCCC"/>
                </a:solidFill>
                <a:latin typeface="Arial" panose="020B0604020202020204" pitchFamily="34" charset="0"/>
                <a:cs typeface="Arial" panose="020B0604020202020204" pitchFamily="34" charset="0"/>
              </a:endParaRPr>
            </a:p>
            <a:p>
              <a:endParaRPr lang="sk-SK" sz="1400" dirty="0">
                <a:solidFill>
                  <a:schemeClr val="bg1"/>
                </a:solidFill>
                <a:latin typeface="Arial" panose="020B0604020202020204" pitchFamily="34" charset="0"/>
                <a:cs typeface="Arial" panose="020B0604020202020204" pitchFamily="34" charset="0"/>
              </a:endParaRPr>
            </a:p>
          </p:txBody>
        </p:sp>
      </p:grpSp>
      <p:grpSp>
        <p:nvGrpSpPr>
          <p:cNvPr id="3" name="Skupina 2">
            <a:extLst>
              <a:ext uri="{FF2B5EF4-FFF2-40B4-BE49-F238E27FC236}">
                <a16:creationId xmlns:a16="http://schemas.microsoft.com/office/drawing/2014/main" id="{7D9DDE55-07BF-EF0D-5FE1-0AAE4D1A83BD}"/>
              </a:ext>
            </a:extLst>
          </p:cNvPr>
          <p:cNvGrpSpPr/>
          <p:nvPr/>
        </p:nvGrpSpPr>
        <p:grpSpPr>
          <a:xfrm>
            <a:off x="6669166" y="838217"/>
            <a:ext cx="2944331" cy="2407197"/>
            <a:chOff x="7007187" y="1916197"/>
            <a:chExt cx="2944331" cy="2251809"/>
          </a:xfrm>
        </p:grpSpPr>
        <p:sp>
          <p:nvSpPr>
            <p:cNvPr id="9" name="Obdĺžnik 8"/>
            <p:cNvSpPr/>
            <p:nvPr/>
          </p:nvSpPr>
          <p:spPr>
            <a:xfrm>
              <a:off x="7007187" y="1916197"/>
              <a:ext cx="2332485" cy="2251809"/>
            </a:xfrm>
            <a:prstGeom prst="rect">
              <a:avLst/>
            </a:prstGeom>
            <a:no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atin typeface="Arial" panose="020B0604020202020204" pitchFamily="34" charset="0"/>
                <a:cs typeface="Arial" panose="020B0604020202020204" pitchFamily="34" charset="0"/>
              </a:endParaRPr>
            </a:p>
          </p:txBody>
        </p:sp>
        <p:sp>
          <p:nvSpPr>
            <p:cNvPr id="1024" name="BlokTextu 1023">
              <a:extLst>
                <a:ext uri="{FF2B5EF4-FFF2-40B4-BE49-F238E27FC236}">
                  <a16:creationId xmlns:a16="http://schemas.microsoft.com/office/drawing/2014/main" id="{6ABE24E2-8B77-5F83-97BE-AD7536C6F064}"/>
                </a:ext>
              </a:extLst>
            </p:cNvPr>
            <p:cNvSpPr txBox="1"/>
            <p:nvPr/>
          </p:nvSpPr>
          <p:spPr>
            <a:xfrm>
              <a:off x="7099190" y="3526587"/>
              <a:ext cx="2852328" cy="518237"/>
            </a:xfrm>
            <a:prstGeom prst="rect">
              <a:avLst/>
            </a:prstGeom>
            <a:noFill/>
            <a:ln>
              <a:noFill/>
            </a:ln>
          </p:spPr>
          <p:txBody>
            <a:bodyPr wrap="square" rtlCol="0">
              <a:spAutoFit/>
            </a:bodyPr>
            <a:lstStyle/>
            <a:p>
              <a:r>
                <a:rPr lang="sk-SK" sz="1600" b="1" dirty="0">
                  <a:latin typeface="Arial" panose="020B0604020202020204" pitchFamily="34" charset="0"/>
                  <a:cs typeface="Arial" panose="020B0604020202020204" pitchFamily="34" charset="0"/>
                </a:rPr>
                <a:t>Mochovce</a:t>
              </a:r>
            </a:p>
            <a:p>
              <a:r>
                <a:rPr lang="sk-SK" sz="1400" dirty="0" err="1">
                  <a:solidFill>
                    <a:srgbClr val="CCCCCC"/>
                  </a:solidFill>
                  <a:latin typeface="Arial" panose="020B0604020202020204" pitchFamily="34" charset="0"/>
                  <a:cs typeface="Arial" panose="020B0604020202020204" pitchFamily="34" charset="0"/>
                </a:rPr>
                <a:t>Nuclear</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Power</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Plant</a:t>
              </a:r>
              <a:endParaRPr lang="sk-SK" sz="1400" dirty="0">
                <a:solidFill>
                  <a:srgbClr val="CCCCCC"/>
                </a:solidFill>
                <a:latin typeface="Arial" panose="020B0604020202020204" pitchFamily="34" charset="0"/>
                <a:cs typeface="Arial" panose="020B0604020202020204" pitchFamily="34" charset="0"/>
              </a:endParaRPr>
            </a:p>
          </p:txBody>
        </p:sp>
        <p:pic>
          <p:nvPicPr>
            <p:cNvPr id="1035" name="Obrázok 1034" descr="Obrázok, na ktorom je nebo, exteriér, chladiaca veža, elektráreň&#10;&#10;Automaticky generovaný popis">
              <a:extLst>
                <a:ext uri="{FF2B5EF4-FFF2-40B4-BE49-F238E27FC236}">
                  <a16:creationId xmlns:a16="http://schemas.microsoft.com/office/drawing/2014/main" id="{A8904A42-514B-DB14-B0D5-0BA98B287A23}"/>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7192207" y="2116863"/>
              <a:ext cx="1989505" cy="1367429"/>
            </a:xfrm>
            <a:prstGeom prst="rect">
              <a:avLst/>
            </a:prstGeom>
            <a:ln>
              <a:solidFill>
                <a:srgbClr val="CCCCCC"/>
              </a:solidFill>
            </a:ln>
          </p:spPr>
        </p:pic>
      </p:grpSp>
      <p:grpSp>
        <p:nvGrpSpPr>
          <p:cNvPr id="4" name="Skupina 3">
            <a:extLst>
              <a:ext uri="{FF2B5EF4-FFF2-40B4-BE49-F238E27FC236}">
                <a16:creationId xmlns:a16="http://schemas.microsoft.com/office/drawing/2014/main" id="{25A024EE-E599-F862-8D44-C98718BEC303}"/>
              </a:ext>
            </a:extLst>
          </p:cNvPr>
          <p:cNvGrpSpPr/>
          <p:nvPr/>
        </p:nvGrpSpPr>
        <p:grpSpPr>
          <a:xfrm>
            <a:off x="1276890" y="4505679"/>
            <a:ext cx="2952218" cy="2344852"/>
            <a:chOff x="9645953" y="1987478"/>
            <a:chExt cx="2952218" cy="2344852"/>
          </a:xfrm>
        </p:grpSpPr>
        <p:sp>
          <p:nvSpPr>
            <p:cNvPr id="42" name="Obdĺžnik 41"/>
            <p:cNvSpPr/>
            <p:nvPr/>
          </p:nvSpPr>
          <p:spPr>
            <a:xfrm>
              <a:off x="9645953" y="1987478"/>
              <a:ext cx="2343158" cy="2180528"/>
            </a:xfrm>
            <a:prstGeom prst="rect">
              <a:avLst/>
            </a:prstGeom>
            <a:no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Arial" panose="020B0604020202020204" pitchFamily="34" charset="0"/>
                <a:cs typeface="Arial" panose="020B0604020202020204" pitchFamily="34" charset="0"/>
              </a:endParaRPr>
            </a:p>
          </p:txBody>
        </p:sp>
        <p:sp>
          <p:nvSpPr>
            <p:cNvPr id="34" name="BlokTextu 33"/>
            <p:cNvSpPr txBox="1"/>
            <p:nvPr/>
          </p:nvSpPr>
          <p:spPr>
            <a:xfrm>
              <a:off x="9745843" y="3532111"/>
              <a:ext cx="2852328" cy="800219"/>
            </a:xfrm>
            <a:prstGeom prst="rect">
              <a:avLst/>
            </a:prstGeom>
            <a:noFill/>
            <a:ln>
              <a:noFill/>
            </a:ln>
          </p:spPr>
          <p:txBody>
            <a:bodyPr wrap="square" rtlCol="0">
              <a:spAutoFit/>
            </a:bodyPr>
            <a:lstStyle/>
            <a:p>
              <a:r>
                <a:rPr lang="sk-SK" sz="1600" b="1" dirty="0">
                  <a:latin typeface="Arial" panose="020B0604020202020204" pitchFamily="34" charset="0"/>
                  <a:cs typeface="Arial" panose="020B0604020202020204" pitchFamily="34" charset="0"/>
                </a:rPr>
                <a:t>Jaslovské Bohunice</a:t>
              </a:r>
            </a:p>
            <a:p>
              <a:r>
                <a:rPr lang="sk-SK" sz="1400" dirty="0" err="1">
                  <a:solidFill>
                    <a:srgbClr val="CCCCCC"/>
                  </a:solidFill>
                  <a:latin typeface="Arial" panose="020B0604020202020204" pitchFamily="34" charset="0"/>
                  <a:cs typeface="Arial" panose="020B0604020202020204" pitchFamily="34" charset="0"/>
                </a:rPr>
                <a:t>Nuclear</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Power</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Plant</a:t>
              </a:r>
              <a:endParaRPr lang="sk-SK" sz="1400" dirty="0">
                <a:solidFill>
                  <a:srgbClr val="CCCCCC"/>
                </a:solidFill>
                <a:latin typeface="Arial" panose="020B0604020202020204" pitchFamily="34" charset="0"/>
                <a:cs typeface="Arial" panose="020B0604020202020204" pitchFamily="34" charset="0"/>
              </a:endParaRPr>
            </a:p>
            <a:p>
              <a:endParaRPr lang="sk-SK" sz="1600" dirty="0">
                <a:solidFill>
                  <a:schemeClr val="bg1"/>
                </a:solidFill>
                <a:latin typeface="Arial" panose="020B0604020202020204" pitchFamily="34" charset="0"/>
                <a:cs typeface="Arial" panose="020B0604020202020204" pitchFamily="34" charset="0"/>
              </a:endParaRPr>
            </a:p>
          </p:txBody>
        </p:sp>
        <p:pic>
          <p:nvPicPr>
            <p:cNvPr id="1037" name="Obrázok 1036" descr="Obrázok, na ktorom je nebo, budova, oblak, exteriér&#10;&#10;Automaticky generovaný popis">
              <a:extLst>
                <a:ext uri="{FF2B5EF4-FFF2-40B4-BE49-F238E27FC236}">
                  <a16:creationId xmlns:a16="http://schemas.microsoft.com/office/drawing/2014/main" id="{666B0F83-7F4A-A480-B4DB-40E4F7A1AED1}"/>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9807716" y="2097862"/>
              <a:ext cx="2025363" cy="1367429"/>
            </a:xfrm>
            <a:prstGeom prst="rect">
              <a:avLst/>
            </a:prstGeom>
            <a:ln>
              <a:solidFill>
                <a:srgbClr val="CCCCCC"/>
              </a:solidFill>
            </a:ln>
          </p:spPr>
        </p:pic>
      </p:grpSp>
      <p:cxnSp>
        <p:nvCxnSpPr>
          <p:cNvPr id="11" name="Straight Connector 27">
            <a:extLst>
              <a:ext uri="{FF2B5EF4-FFF2-40B4-BE49-F238E27FC236}">
                <a16:creationId xmlns:a16="http://schemas.microsoft.com/office/drawing/2014/main" id="{C75ECFA0-18D9-8F5B-E29C-7C9F63DA4B67}"/>
              </a:ext>
            </a:extLst>
          </p:cNvPr>
          <p:cNvCxnSpPr>
            <a:cxnSpLocks/>
          </p:cNvCxnSpPr>
          <p:nvPr/>
        </p:nvCxnSpPr>
        <p:spPr>
          <a:xfrm>
            <a:off x="3746396" y="3156857"/>
            <a:ext cx="1581905" cy="812459"/>
          </a:xfrm>
          <a:prstGeom prst="line">
            <a:avLst/>
          </a:prstGeom>
          <a:noFill/>
          <a:ln w="19050" cap="sq" cmpd="sng" algn="ctr">
            <a:solidFill>
              <a:schemeClr val="tx1"/>
            </a:solidFill>
            <a:prstDash val="solid"/>
            <a:bevel/>
            <a:headEnd type="none"/>
            <a:tailEnd type="none"/>
          </a:ln>
          <a:effectLst/>
        </p:spPr>
      </p:cxnSp>
      <p:cxnSp>
        <p:nvCxnSpPr>
          <p:cNvPr id="17" name="Straight Connector 27">
            <a:extLst>
              <a:ext uri="{FF2B5EF4-FFF2-40B4-BE49-F238E27FC236}">
                <a16:creationId xmlns:a16="http://schemas.microsoft.com/office/drawing/2014/main" id="{E3F05F43-6C98-4D9C-2480-9B8B806B1796}"/>
              </a:ext>
            </a:extLst>
          </p:cNvPr>
          <p:cNvCxnSpPr>
            <a:cxnSpLocks/>
          </p:cNvCxnSpPr>
          <p:nvPr/>
        </p:nvCxnSpPr>
        <p:spPr>
          <a:xfrm flipV="1">
            <a:off x="3772382" y="4598286"/>
            <a:ext cx="830060" cy="952841"/>
          </a:xfrm>
          <a:prstGeom prst="line">
            <a:avLst/>
          </a:prstGeom>
          <a:noFill/>
          <a:ln w="19050" cap="sq" cmpd="sng" algn="ctr">
            <a:solidFill>
              <a:schemeClr val="tx1"/>
            </a:solidFill>
            <a:prstDash val="solid"/>
            <a:bevel/>
            <a:headEnd type="none"/>
            <a:tailEnd type="none"/>
          </a:ln>
          <a:effectLst/>
        </p:spPr>
      </p:cxnSp>
      <p:cxnSp>
        <p:nvCxnSpPr>
          <p:cNvPr id="20" name="Straight Connector 27">
            <a:extLst>
              <a:ext uri="{FF2B5EF4-FFF2-40B4-BE49-F238E27FC236}">
                <a16:creationId xmlns:a16="http://schemas.microsoft.com/office/drawing/2014/main" id="{2FFBA95B-AB84-5C82-9709-C7D789061B6C}"/>
              </a:ext>
            </a:extLst>
          </p:cNvPr>
          <p:cNvCxnSpPr>
            <a:cxnSpLocks/>
          </p:cNvCxnSpPr>
          <p:nvPr/>
        </p:nvCxnSpPr>
        <p:spPr>
          <a:xfrm flipH="1">
            <a:off x="5720619" y="3165561"/>
            <a:ext cx="994338" cy="1196373"/>
          </a:xfrm>
          <a:prstGeom prst="line">
            <a:avLst/>
          </a:prstGeom>
          <a:noFill/>
          <a:ln w="19050" cap="sq" cmpd="sng" algn="ctr">
            <a:solidFill>
              <a:schemeClr val="tx1"/>
            </a:solidFill>
            <a:prstDash val="solid"/>
            <a:bevel/>
            <a:headEnd type="none"/>
            <a:tailEnd type="none"/>
          </a:ln>
          <a:effectLst/>
        </p:spPr>
      </p:cxnSp>
      <p:cxnSp>
        <p:nvCxnSpPr>
          <p:cNvPr id="25" name="Straight Connector 27">
            <a:extLst>
              <a:ext uri="{FF2B5EF4-FFF2-40B4-BE49-F238E27FC236}">
                <a16:creationId xmlns:a16="http://schemas.microsoft.com/office/drawing/2014/main" id="{68CF0D5F-FEDA-059F-C0E4-2D6BA2F0D10C}"/>
              </a:ext>
            </a:extLst>
          </p:cNvPr>
          <p:cNvCxnSpPr>
            <a:cxnSpLocks/>
          </p:cNvCxnSpPr>
          <p:nvPr/>
        </p:nvCxnSpPr>
        <p:spPr>
          <a:xfrm flipH="1" flipV="1">
            <a:off x="8052054" y="4455508"/>
            <a:ext cx="1130924" cy="1238366"/>
          </a:xfrm>
          <a:prstGeom prst="line">
            <a:avLst/>
          </a:prstGeom>
          <a:noFill/>
          <a:ln w="19050" cap="sq" cmpd="sng" algn="ctr">
            <a:solidFill>
              <a:schemeClr val="tx1"/>
            </a:solidFill>
            <a:prstDash val="solid"/>
            <a:bevel/>
            <a:headEnd type="none"/>
            <a:tailEnd type="none"/>
          </a:ln>
          <a:effectLst/>
        </p:spPr>
      </p:cxnSp>
      <p:cxnSp>
        <p:nvCxnSpPr>
          <p:cNvPr id="29" name="Straight Connector 27">
            <a:extLst>
              <a:ext uri="{FF2B5EF4-FFF2-40B4-BE49-F238E27FC236}">
                <a16:creationId xmlns:a16="http://schemas.microsoft.com/office/drawing/2014/main" id="{B6E3368D-3D85-6698-9BFA-7348CE45EC2C}"/>
              </a:ext>
            </a:extLst>
          </p:cNvPr>
          <p:cNvCxnSpPr>
            <a:cxnSpLocks/>
          </p:cNvCxnSpPr>
          <p:nvPr/>
        </p:nvCxnSpPr>
        <p:spPr>
          <a:xfrm flipV="1">
            <a:off x="8795677" y="2728391"/>
            <a:ext cx="844496" cy="1388126"/>
          </a:xfrm>
          <a:prstGeom prst="line">
            <a:avLst/>
          </a:prstGeom>
          <a:noFill/>
          <a:ln w="19050" cap="sq" cmpd="sng" algn="ctr">
            <a:solidFill>
              <a:schemeClr val="tx1"/>
            </a:solidFill>
            <a:prstDash val="solid"/>
            <a:bevel/>
            <a:headEnd type="none"/>
            <a:tailEnd type="none"/>
          </a:ln>
          <a:effectLst/>
        </p:spPr>
      </p:cxnSp>
      <p:pic>
        <p:nvPicPr>
          <p:cNvPr id="38" name="Obrázok 37" descr="Obrázok, na ktorom je nebo, elektráreň, exteriér, budova&#10;&#10;Automaticky generovaný popis">
            <a:extLst>
              <a:ext uri="{FF2B5EF4-FFF2-40B4-BE49-F238E27FC236}">
                <a16:creationId xmlns:a16="http://schemas.microsoft.com/office/drawing/2014/main" id="{49584D45-CAE1-8911-678D-ACD059E0C7EE}"/>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9962472" y="1654680"/>
            <a:ext cx="1956877" cy="1325135"/>
          </a:xfrm>
          <a:prstGeom prst="rect">
            <a:avLst/>
          </a:prstGeom>
        </p:spPr>
      </p:pic>
      <p:grpSp>
        <p:nvGrpSpPr>
          <p:cNvPr id="43" name="Skupina 42">
            <a:extLst>
              <a:ext uri="{FF2B5EF4-FFF2-40B4-BE49-F238E27FC236}">
                <a16:creationId xmlns:a16="http://schemas.microsoft.com/office/drawing/2014/main" id="{7B4B41DF-B79C-626A-59A9-66A19AF1ACF5}"/>
              </a:ext>
            </a:extLst>
          </p:cNvPr>
          <p:cNvGrpSpPr/>
          <p:nvPr/>
        </p:nvGrpSpPr>
        <p:grpSpPr>
          <a:xfrm>
            <a:off x="1284142" y="2075297"/>
            <a:ext cx="2964927" cy="2334106"/>
            <a:chOff x="1284630" y="2004706"/>
            <a:chExt cx="2964927" cy="2334106"/>
          </a:xfrm>
        </p:grpSpPr>
        <p:grpSp>
          <p:nvGrpSpPr>
            <p:cNvPr id="10" name="Skupina 9">
              <a:extLst>
                <a:ext uri="{FF2B5EF4-FFF2-40B4-BE49-F238E27FC236}">
                  <a16:creationId xmlns:a16="http://schemas.microsoft.com/office/drawing/2014/main" id="{D58DAC52-79B3-1576-1F5B-4D6776B361A6}"/>
                </a:ext>
              </a:extLst>
            </p:cNvPr>
            <p:cNvGrpSpPr/>
            <p:nvPr/>
          </p:nvGrpSpPr>
          <p:grpSpPr>
            <a:xfrm>
              <a:off x="1284630" y="2004706"/>
              <a:ext cx="2964927" cy="2334106"/>
              <a:chOff x="676536" y="4283143"/>
              <a:chExt cx="2964927" cy="2334106"/>
            </a:xfrm>
          </p:grpSpPr>
          <p:sp>
            <p:nvSpPr>
              <p:cNvPr id="93" name="Obdĺžnik 92">
                <a:extLst>
                  <a:ext uri="{FF2B5EF4-FFF2-40B4-BE49-F238E27FC236}">
                    <a16:creationId xmlns:a16="http://schemas.microsoft.com/office/drawing/2014/main" id="{ABB00207-19C2-CFD9-D19F-ED1A6796E887}"/>
                  </a:ext>
                </a:extLst>
              </p:cNvPr>
              <p:cNvSpPr/>
              <p:nvPr/>
            </p:nvSpPr>
            <p:spPr>
              <a:xfrm>
                <a:off x="676536" y="4283143"/>
                <a:ext cx="2332485" cy="2180528"/>
              </a:xfrm>
              <a:prstGeom prst="rect">
                <a:avLst/>
              </a:prstGeom>
              <a:no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Arial" panose="020B0604020202020204" pitchFamily="34" charset="0"/>
                  <a:cs typeface="Arial" panose="020B0604020202020204" pitchFamily="34" charset="0"/>
                </a:endParaRPr>
              </a:p>
            </p:txBody>
          </p:sp>
          <p:sp>
            <p:nvSpPr>
              <p:cNvPr id="1028" name="BlokTextu 1027">
                <a:extLst>
                  <a:ext uri="{FF2B5EF4-FFF2-40B4-BE49-F238E27FC236}">
                    <a16:creationId xmlns:a16="http://schemas.microsoft.com/office/drawing/2014/main" id="{F4B34E2F-3130-D04D-A746-C021C6B299A3}"/>
                  </a:ext>
                </a:extLst>
              </p:cNvPr>
              <p:cNvSpPr txBox="1"/>
              <p:nvPr/>
            </p:nvSpPr>
            <p:spPr>
              <a:xfrm>
                <a:off x="789135" y="5817030"/>
                <a:ext cx="2852328" cy="800219"/>
              </a:xfrm>
              <a:prstGeom prst="rect">
                <a:avLst/>
              </a:prstGeom>
              <a:noFill/>
              <a:ln>
                <a:noFill/>
              </a:ln>
            </p:spPr>
            <p:txBody>
              <a:bodyPr wrap="square" rtlCol="0">
                <a:spAutoFit/>
              </a:bodyPr>
              <a:lstStyle/>
              <a:p>
                <a:r>
                  <a:rPr lang="sk-SK" sz="1600" b="1" dirty="0">
                    <a:latin typeface="Arial" panose="020B0604020202020204" pitchFamily="34" charset="0"/>
                    <a:cs typeface="Arial" panose="020B0604020202020204" pitchFamily="34" charset="0"/>
                  </a:rPr>
                  <a:t>Nováky</a:t>
                </a:r>
              </a:p>
              <a:p>
                <a:r>
                  <a:rPr lang="sk-SK" sz="1400" dirty="0">
                    <a:solidFill>
                      <a:srgbClr val="CCCCCC"/>
                    </a:solidFill>
                    <a:latin typeface="Arial" panose="020B0604020202020204" pitchFamily="34" charset="0"/>
                    <a:cs typeface="Arial" panose="020B0604020202020204" pitchFamily="34" charset="0"/>
                  </a:rPr>
                  <a:t>Lignite </a:t>
                </a:r>
                <a:r>
                  <a:rPr lang="sk-SK" sz="1400" dirty="0" err="1">
                    <a:solidFill>
                      <a:srgbClr val="CCCCCC"/>
                    </a:solidFill>
                    <a:latin typeface="Arial" panose="020B0604020202020204" pitchFamily="34" charset="0"/>
                    <a:cs typeface="Arial" panose="020B0604020202020204" pitchFamily="34" charset="0"/>
                  </a:rPr>
                  <a:t>Coal</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Power</a:t>
                </a:r>
                <a:r>
                  <a:rPr lang="sk-SK" sz="1400" dirty="0">
                    <a:solidFill>
                      <a:srgbClr val="CCCCCC"/>
                    </a:solidFill>
                    <a:latin typeface="Arial" panose="020B0604020202020204" pitchFamily="34" charset="0"/>
                    <a:cs typeface="Arial" panose="020B0604020202020204" pitchFamily="34" charset="0"/>
                  </a:rPr>
                  <a:t> </a:t>
                </a:r>
                <a:r>
                  <a:rPr lang="sk-SK" sz="1400" dirty="0" err="1">
                    <a:solidFill>
                      <a:srgbClr val="CCCCCC"/>
                    </a:solidFill>
                    <a:latin typeface="Arial" panose="020B0604020202020204" pitchFamily="34" charset="0"/>
                    <a:cs typeface="Arial" panose="020B0604020202020204" pitchFamily="34" charset="0"/>
                  </a:rPr>
                  <a:t>Plant</a:t>
                </a:r>
                <a:endParaRPr lang="sk-SK" sz="1400" dirty="0">
                  <a:solidFill>
                    <a:srgbClr val="CCCCCC"/>
                  </a:solidFill>
                  <a:latin typeface="Arial" panose="020B0604020202020204" pitchFamily="34" charset="0"/>
                  <a:cs typeface="Arial" panose="020B0604020202020204" pitchFamily="34" charset="0"/>
                </a:endParaRPr>
              </a:p>
              <a:p>
                <a:endParaRPr lang="sk-SK" sz="1600" dirty="0">
                  <a:solidFill>
                    <a:schemeClr val="bg1"/>
                  </a:solidFill>
                  <a:latin typeface="Arial" panose="020B0604020202020204" pitchFamily="34" charset="0"/>
                  <a:cs typeface="Arial" panose="020B0604020202020204" pitchFamily="34" charset="0"/>
                </a:endParaRPr>
              </a:p>
            </p:txBody>
          </p:sp>
        </p:grpSp>
        <p:pic>
          <p:nvPicPr>
            <p:cNvPr id="40" name="Obrázok 39" descr="Obrázok, na ktorom je nebo, exteriér, továreň, elektráreň&#10;&#10;Automaticky generovaný popis">
              <a:extLst>
                <a:ext uri="{FF2B5EF4-FFF2-40B4-BE49-F238E27FC236}">
                  <a16:creationId xmlns:a16="http://schemas.microsoft.com/office/drawing/2014/main" id="{5279D929-2937-B03E-E4F1-88C15633D0CB}"/>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487749" y="2210139"/>
              <a:ext cx="1905762" cy="1270892"/>
            </a:xfrm>
            <a:prstGeom prst="rect">
              <a:avLst/>
            </a:prstGeom>
          </p:spPr>
        </p:pic>
      </p:grpSp>
      <p:sp>
        <p:nvSpPr>
          <p:cNvPr id="13" name="Text Placeholder 12">
            <a:extLst>
              <a:ext uri="{FF2B5EF4-FFF2-40B4-BE49-F238E27FC236}">
                <a16:creationId xmlns:a16="http://schemas.microsoft.com/office/drawing/2014/main" id="{CD0C2F33-B62A-C528-D92D-45FDCC543839}"/>
              </a:ext>
            </a:extLst>
          </p:cNvPr>
          <p:cNvSpPr>
            <a:spLocks noGrp="1"/>
          </p:cNvSpPr>
          <p:nvPr>
            <p:ph type="body" sz="quarter" idx="11"/>
          </p:nvPr>
        </p:nvSpPr>
        <p:spPr>
          <a:xfrm>
            <a:off x="3480132" y="212653"/>
            <a:ext cx="5318378" cy="694588"/>
          </a:xfrm>
        </p:spPr>
        <p:txBody>
          <a:bodyPr>
            <a:normAutofit lnSpcReduction="10000"/>
          </a:bodyPr>
          <a:lstStyle/>
          <a:p>
            <a:r>
              <a:rPr lang="en-US" sz="4400" dirty="0"/>
              <a:t>Proposed Sites</a:t>
            </a:r>
            <a:endParaRPr lang="nn-NO" sz="4400" dirty="0"/>
          </a:p>
          <a:p>
            <a:endParaRPr lang="en-US" dirty="0"/>
          </a:p>
        </p:txBody>
      </p:sp>
    </p:spTree>
    <p:extLst>
      <p:ext uri="{BB962C8B-B14F-4D97-AF65-F5344CB8AC3E}">
        <p14:creationId xmlns:p14="http://schemas.microsoft.com/office/powerpoint/2010/main" val="2883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E5297-EDBA-3F74-0863-ABEDB158B18C}"/>
              </a:ext>
            </a:extLst>
          </p:cNvPr>
          <p:cNvSpPr>
            <a:spLocks noGrp="1"/>
          </p:cNvSpPr>
          <p:nvPr>
            <p:ph type="sldNum" sz="quarter" idx="4294967295"/>
          </p:nvPr>
        </p:nvSpPr>
        <p:spPr>
          <a:xfrm>
            <a:off x="11713897" y="6414526"/>
            <a:ext cx="478104" cy="365125"/>
          </a:xfrm>
        </p:spPr>
        <p:txBody>
          <a:bodyPr/>
          <a:lstStyle/>
          <a:p>
            <a:fld id="{34971C27-C87E-45F4-8EEB-007BFB32C23B}" type="slidenum">
              <a:rPr lang="en-US" smtClean="0"/>
              <a:pPr/>
              <a:t>7</a:t>
            </a:fld>
            <a:endParaRPr lang="en-US" dirty="0"/>
          </a:p>
        </p:txBody>
      </p:sp>
      <p:sp>
        <p:nvSpPr>
          <p:cNvPr id="6" name="Text Placeholder 5">
            <a:extLst>
              <a:ext uri="{FF2B5EF4-FFF2-40B4-BE49-F238E27FC236}">
                <a16:creationId xmlns:a16="http://schemas.microsoft.com/office/drawing/2014/main" id="{DE28E30C-516F-8A2D-80F5-82512423D9B4}"/>
              </a:ext>
            </a:extLst>
          </p:cNvPr>
          <p:cNvSpPr>
            <a:spLocks noGrp="1"/>
          </p:cNvSpPr>
          <p:nvPr>
            <p:ph type="body" sz="quarter" idx="11"/>
          </p:nvPr>
        </p:nvSpPr>
        <p:spPr>
          <a:xfrm>
            <a:off x="2733675" y="257825"/>
            <a:ext cx="7115175" cy="694588"/>
          </a:xfrm>
        </p:spPr>
        <p:txBody>
          <a:bodyPr>
            <a:noAutofit/>
          </a:bodyPr>
          <a:lstStyle/>
          <a:p>
            <a:pPr algn="ctr"/>
            <a:r>
              <a:rPr lang="en-US" sz="4400" dirty="0"/>
              <a:t>Opportunity</a:t>
            </a:r>
          </a:p>
        </p:txBody>
      </p:sp>
      <p:pic>
        <p:nvPicPr>
          <p:cNvPr id="8" name="Content Placeholder 7">
            <a:extLst>
              <a:ext uri="{FF2B5EF4-FFF2-40B4-BE49-F238E27FC236}">
                <a16:creationId xmlns:a16="http://schemas.microsoft.com/office/drawing/2014/main" id="{12A71ADA-2A20-5D7F-7E8F-9E33E16AD1BB}"/>
              </a:ext>
            </a:extLst>
          </p:cNvPr>
          <p:cNvPicPr>
            <a:picLocks noGrp="1" noChangeAspect="1"/>
          </p:cNvPicPr>
          <p:nvPr>
            <p:ph idx="1"/>
          </p:nvPr>
        </p:nvPicPr>
        <p:blipFill>
          <a:blip r:embed="rId2"/>
          <a:stretch>
            <a:fillRect/>
          </a:stretch>
        </p:blipFill>
        <p:spPr>
          <a:xfrm>
            <a:off x="7693266" y="2916446"/>
            <a:ext cx="4175850" cy="1346711"/>
          </a:xfrm>
          <a:prstGeom prst="rect">
            <a:avLst/>
          </a:prstGeom>
        </p:spPr>
      </p:pic>
      <p:sp>
        <p:nvSpPr>
          <p:cNvPr id="7" name="Footer Placeholder 10">
            <a:extLst>
              <a:ext uri="{FF2B5EF4-FFF2-40B4-BE49-F238E27FC236}">
                <a16:creationId xmlns:a16="http://schemas.microsoft.com/office/drawing/2014/main" id="{71191CC2-1074-EB3A-A7B3-2D2C9EBF641D}"/>
              </a:ext>
            </a:extLst>
          </p:cNvPr>
          <p:cNvSpPr txBox="1">
            <a:spLocks/>
          </p:cNvSpPr>
          <p:nvPr/>
        </p:nvSpPr>
        <p:spPr>
          <a:xfrm>
            <a:off x="152400" y="6414526"/>
            <a:ext cx="10868025" cy="27463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1" dirty="0">
                <a:solidFill>
                  <a:schemeClr val="tx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
        <p:nvSpPr>
          <p:cNvPr id="9" name="Content Placeholder 2">
            <a:extLst>
              <a:ext uri="{FF2B5EF4-FFF2-40B4-BE49-F238E27FC236}">
                <a16:creationId xmlns:a16="http://schemas.microsoft.com/office/drawing/2014/main" id="{F1960E26-D886-5F18-3491-FE4AD276420E}"/>
              </a:ext>
            </a:extLst>
          </p:cNvPr>
          <p:cNvSpPr txBox="1">
            <a:spLocks/>
          </p:cNvSpPr>
          <p:nvPr/>
        </p:nvSpPr>
        <p:spPr>
          <a:xfrm>
            <a:off x="152399" y="1307306"/>
            <a:ext cx="10868025" cy="4243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6" name="TextBox 15">
            <a:extLst>
              <a:ext uri="{FF2B5EF4-FFF2-40B4-BE49-F238E27FC236}">
                <a16:creationId xmlns:a16="http://schemas.microsoft.com/office/drawing/2014/main" id="{8F6A3554-EF2F-0616-F42F-5E6E7F399352}"/>
              </a:ext>
            </a:extLst>
          </p:cNvPr>
          <p:cNvSpPr txBox="1"/>
          <p:nvPr/>
        </p:nvSpPr>
        <p:spPr>
          <a:xfrm>
            <a:off x="545936" y="1121658"/>
            <a:ext cx="11056226" cy="1661993"/>
          </a:xfrm>
          <a:prstGeom prst="rect">
            <a:avLst/>
          </a:prstGeom>
          <a:noFill/>
        </p:spPr>
        <p:txBody>
          <a:bodyPr wrap="square">
            <a:spAutoFit/>
          </a:bodyPr>
          <a:lstStyle/>
          <a:p>
            <a:r>
              <a:rPr lang="en-US" sz="2800" dirty="0"/>
              <a:t>FIRST is designed specifically to support countries considering SMRs or other advanced reactors to meet their clean energy needs with secure and safe nuclear power. </a:t>
            </a:r>
          </a:p>
          <a:p>
            <a:endParaRPr lang="en-US" dirty="0"/>
          </a:p>
        </p:txBody>
      </p:sp>
      <p:sp>
        <p:nvSpPr>
          <p:cNvPr id="18" name="TextBox 17">
            <a:extLst>
              <a:ext uri="{FF2B5EF4-FFF2-40B4-BE49-F238E27FC236}">
                <a16:creationId xmlns:a16="http://schemas.microsoft.com/office/drawing/2014/main" id="{74CA43E6-2BDA-A8C7-4063-A58944104543}"/>
              </a:ext>
            </a:extLst>
          </p:cNvPr>
          <p:cNvSpPr txBox="1"/>
          <p:nvPr/>
        </p:nvSpPr>
        <p:spPr>
          <a:xfrm>
            <a:off x="857522" y="2504734"/>
            <a:ext cx="6524158" cy="3477875"/>
          </a:xfrm>
          <a:prstGeom prst="rect">
            <a:avLst/>
          </a:prstGeom>
          <a:noFill/>
        </p:spPr>
        <p:txBody>
          <a:bodyPr wrap="square">
            <a:spAutoFit/>
          </a:bodyPr>
          <a:lstStyle/>
          <a:p>
            <a:pPr marL="285750" indent="-285750">
              <a:buFont typeface="Arial" panose="020B0604020202020204" pitchFamily="34" charset="0"/>
              <a:buChar char="•"/>
            </a:pPr>
            <a:r>
              <a:rPr lang="en-US" sz="2200" dirty="0"/>
              <a:t>establish a nuclear power program under the highest international standards for nuclear security, safety, and nonproliferation,</a:t>
            </a:r>
          </a:p>
          <a:p>
            <a:pPr marL="285750" indent="-285750">
              <a:buFont typeface="Arial" panose="020B0604020202020204" pitchFamily="34" charset="0"/>
              <a:buChar char="•"/>
            </a:pPr>
            <a:r>
              <a:rPr lang="en-US" sz="2200" dirty="0"/>
              <a:t>take advantage of next generation nuclear innovations and technologies in their sustainable energy plans,</a:t>
            </a:r>
          </a:p>
          <a:p>
            <a:pPr marL="285750" indent="-285750">
              <a:buFont typeface="Arial" panose="020B0604020202020204" pitchFamily="34" charset="0"/>
              <a:buChar char="•"/>
            </a:pPr>
            <a:r>
              <a:rPr lang="en-US" sz="2200" dirty="0"/>
              <a:t>meet their clean, reliable energy goals while protecting the global climate we all share; and</a:t>
            </a:r>
          </a:p>
          <a:p>
            <a:pPr marL="285750" indent="-285750">
              <a:buFont typeface="Arial" panose="020B0604020202020204" pitchFamily="34" charset="0"/>
              <a:buChar char="•"/>
            </a:pPr>
            <a:r>
              <a:rPr lang="en-US" sz="2200" dirty="0"/>
              <a:t>deepen relationships through government, industry, national laboratory, and university engagements.</a:t>
            </a:r>
          </a:p>
        </p:txBody>
      </p:sp>
    </p:spTree>
    <p:extLst>
      <p:ext uri="{BB962C8B-B14F-4D97-AF65-F5344CB8AC3E}">
        <p14:creationId xmlns:p14="http://schemas.microsoft.com/office/powerpoint/2010/main" val="111675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507F-E095-4FB0-838D-31E93B4072CC}"/>
              </a:ext>
            </a:extLst>
          </p:cNvPr>
          <p:cNvSpPr>
            <a:spLocks noGrp="1"/>
          </p:cNvSpPr>
          <p:nvPr>
            <p:ph type="title" idx="4294967295"/>
          </p:nvPr>
        </p:nvSpPr>
        <p:spPr>
          <a:xfrm>
            <a:off x="571499" y="365125"/>
            <a:ext cx="11437938" cy="663575"/>
          </a:xfrm>
        </p:spPr>
        <p:txBody>
          <a:bodyPr>
            <a:noAutofit/>
          </a:bodyPr>
          <a:lstStyle/>
          <a:p>
            <a:pPr algn="ctr"/>
            <a:r>
              <a:rPr lang="en-US" b="1" dirty="0">
                <a:latin typeface="Arial" panose="020B0604020202020204" pitchFamily="34" charset="0"/>
                <a:cs typeface="Arial" panose="020B0604020202020204" pitchFamily="34" charset="0"/>
              </a:rPr>
              <a:t>IAEA Feasibility Study</a:t>
            </a:r>
          </a:p>
        </p:txBody>
      </p:sp>
      <p:sp>
        <p:nvSpPr>
          <p:cNvPr id="4" name="Slide Number Placeholder 3">
            <a:extLst>
              <a:ext uri="{FF2B5EF4-FFF2-40B4-BE49-F238E27FC236}">
                <a16:creationId xmlns:a16="http://schemas.microsoft.com/office/drawing/2014/main" id="{6F0BD1FF-522D-415D-A380-6BCB6633E41D}"/>
              </a:ext>
            </a:extLst>
          </p:cNvPr>
          <p:cNvSpPr>
            <a:spLocks noGrp="1"/>
          </p:cNvSpPr>
          <p:nvPr>
            <p:ph type="sldNum" sz="quarter" idx="4294967295"/>
          </p:nvPr>
        </p:nvSpPr>
        <p:spPr>
          <a:xfrm>
            <a:off x="11826875" y="6218238"/>
            <a:ext cx="365125" cy="274637"/>
          </a:xfrm>
        </p:spPr>
        <p:txBody>
          <a:bodyPr/>
          <a:lstStyle/>
          <a:p>
            <a:fld id="{34971C27-C87E-45F4-8EEB-007BFB32C23B}" type="slidenum">
              <a:rPr lang="en-US" smtClean="0"/>
              <a:pPr/>
              <a:t>8</a:t>
            </a:fld>
            <a:endParaRPr lang="en-US" dirty="0"/>
          </a:p>
        </p:txBody>
      </p:sp>
      <p:sp>
        <p:nvSpPr>
          <p:cNvPr id="5" name="Footer Placeholder 4">
            <a:extLst>
              <a:ext uri="{FF2B5EF4-FFF2-40B4-BE49-F238E27FC236}">
                <a16:creationId xmlns:a16="http://schemas.microsoft.com/office/drawing/2014/main" id="{464FAD6F-3008-46A1-B5E2-C2A6659AD8E2}"/>
              </a:ext>
            </a:extLst>
          </p:cNvPr>
          <p:cNvSpPr>
            <a:spLocks noGrp="1"/>
          </p:cNvSpPr>
          <p:nvPr>
            <p:ph type="ftr" sz="quarter" idx="4294967295"/>
          </p:nvPr>
        </p:nvSpPr>
        <p:spPr>
          <a:xfrm>
            <a:off x="0" y="6218238"/>
            <a:ext cx="10868025" cy="274637"/>
          </a:xfrm>
        </p:spPr>
        <p:txBody>
          <a:bodyPr/>
          <a:lstStyle/>
          <a:p>
            <a:pPr algn="l"/>
            <a:r>
              <a:rPr lang="en-US" sz="800" b="1" i="1" dirty="0">
                <a:solidFill>
                  <a:schemeClr val="tx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sp>
        <p:nvSpPr>
          <p:cNvPr id="7" name="TextBox 6">
            <a:extLst>
              <a:ext uri="{FF2B5EF4-FFF2-40B4-BE49-F238E27FC236}">
                <a16:creationId xmlns:a16="http://schemas.microsoft.com/office/drawing/2014/main" id="{5432F719-3754-189F-8D48-2CF9A28FB34D}"/>
              </a:ext>
            </a:extLst>
          </p:cNvPr>
          <p:cNvSpPr txBox="1"/>
          <p:nvPr/>
        </p:nvSpPr>
        <p:spPr>
          <a:xfrm>
            <a:off x="315929" y="1056509"/>
            <a:ext cx="10420565" cy="461665"/>
          </a:xfrm>
          <a:prstGeom prst="rect">
            <a:avLst/>
          </a:prstGeom>
          <a:noFill/>
        </p:spPr>
        <p:txBody>
          <a:bodyPr wrap="square">
            <a:spAutoFit/>
          </a:bodyPr>
          <a:lstStyle/>
          <a:p>
            <a:pPr marL="0" indent="0">
              <a:buNone/>
            </a:pPr>
            <a:r>
              <a:rPr lang="en-US" sz="2400" dirty="0"/>
              <a:t>IAEA NG-T-3.3 – </a:t>
            </a:r>
            <a:r>
              <a:rPr lang="en-US" sz="2400" i="1" dirty="0"/>
              <a:t>Preparation of a Feasibility Study for New Nuclear Power Projects</a:t>
            </a:r>
          </a:p>
        </p:txBody>
      </p:sp>
      <p:sp>
        <p:nvSpPr>
          <p:cNvPr id="8" name="Content Placeholder 6">
            <a:extLst>
              <a:ext uri="{FF2B5EF4-FFF2-40B4-BE49-F238E27FC236}">
                <a16:creationId xmlns:a16="http://schemas.microsoft.com/office/drawing/2014/main" id="{D490C8B4-3209-34A8-D97E-920086AB785C}"/>
              </a:ext>
            </a:extLst>
          </p:cNvPr>
          <p:cNvSpPr txBox="1">
            <a:spLocks/>
          </p:cNvSpPr>
          <p:nvPr/>
        </p:nvSpPr>
        <p:spPr>
          <a:xfrm>
            <a:off x="129285" y="1716363"/>
            <a:ext cx="7936043" cy="4490720"/>
          </a:xfrm>
          <a:prstGeom prst="rect">
            <a:avLst/>
          </a:prstGeom>
        </p:spPr>
        <p:txBody>
          <a:bodyPr vert="horz" lIns="0" tIns="0" rIns="0" bIns="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Font typeface="+mj-lt"/>
              <a:buAutoNum type="arabicPeriod"/>
            </a:pPr>
            <a:r>
              <a:rPr lang="en-US" sz="1800" dirty="0"/>
              <a:t>Electrical system analysis</a:t>
            </a:r>
          </a:p>
          <a:p>
            <a:pPr marL="914400" lvl="1" indent="-457200">
              <a:buFont typeface="+mj-lt"/>
              <a:buAutoNum type="arabicPeriod"/>
            </a:pPr>
            <a:r>
              <a:rPr lang="en-US" sz="1800" dirty="0"/>
              <a:t>Unit capacity and system integration</a:t>
            </a:r>
          </a:p>
          <a:p>
            <a:pPr marL="914400" lvl="1" indent="-457200">
              <a:buFont typeface="+mj-lt"/>
              <a:buAutoNum type="arabicPeriod"/>
            </a:pPr>
            <a:r>
              <a:rPr lang="en-US" sz="1800" dirty="0">
                <a:solidFill>
                  <a:srgbClr val="00B050"/>
                </a:solidFill>
              </a:rPr>
              <a:t>Site and supporting facilities</a:t>
            </a:r>
          </a:p>
          <a:p>
            <a:pPr marL="914400" lvl="1" indent="-457200">
              <a:buFont typeface="+mj-lt"/>
              <a:buAutoNum type="arabicPeriod"/>
            </a:pPr>
            <a:r>
              <a:rPr lang="en-US" sz="1800" dirty="0">
                <a:solidFill>
                  <a:srgbClr val="00B050"/>
                </a:solidFill>
              </a:rPr>
              <a:t>NPP technology and fuel cycles</a:t>
            </a:r>
          </a:p>
          <a:p>
            <a:pPr marL="914400" lvl="1" indent="-457200">
              <a:buFont typeface="+mj-lt"/>
              <a:buAutoNum type="arabicPeriod"/>
            </a:pPr>
            <a:r>
              <a:rPr lang="en-US" sz="1800" dirty="0"/>
              <a:t>Environmental impact of the project</a:t>
            </a:r>
          </a:p>
          <a:p>
            <a:pPr marL="914400" lvl="1" indent="-457200">
              <a:buFont typeface="+mj-lt"/>
              <a:buAutoNum type="arabicPeriod"/>
            </a:pPr>
            <a:r>
              <a:rPr lang="en-US" sz="1800" dirty="0"/>
              <a:t>Licensing and authorization</a:t>
            </a:r>
          </a:p>
          <a:p>
            <a:pPr marL="914400" lvl="1" indent="-457200">
              <a:buFont typeface="+mj-lt"/>
              <a:buAutoNum type="arabicPeriod"/>
            </a:pPr>
            <a:r>
              <a:rPr lang="en-US" sz="1800" dirty="0"/>
              <a:t>Project implementation approach</a:t>
            </a:r>
          </a:p>
          <a:p>
            <a:pPr marL="914400" lvl="1" indent="-457200">
              <a:buFont typeface="+mj-lt"/>
              <a:buAutoNum type="arabicPeriod"/>
            </a:pPr>
            <a:r>
              <a:rPr lang="en-US" sz="1800" dirty="0"/>
              <a:t>National participation</a:t>
            </a:r>
          </a:p>
          <a:p>
            <a:pPr marL="457200" lvl="1" indent="0">
              <a:buNone/>
            </a:pPr>
            <a:endParaRPr lang="en-US" sz="1800" dirty="0"/>
          </a:p>
          <a:p>
            <a:pPr marL="457200" lvl="1" indent="0">
              <a:buNone/>
            </a:pPr>
            <a:endParaRPr lang="en-US" sz="1800" dirty="0"/>
          </a:p>
          <a:p>
            <a:pPr marL="457200" lvl="1" indent="0">
              <a:buNone/>
            </a:pPr>
            <a:endParaRPr lang="en-US" sz="1800" dirty="0"/>
          </a:p>
          <a:p>
            <a:pPr marL="914400" lvl="1" indent="-457200">
              <a:buFont typeface="+mj-lt"/>
              <a:buAutoNum type="arabicPeriod" startAt="9"/>
            </a:pPr>
            <a:r>
              <a:rPr lang="en-US" sz="1800" dirty="0"/>
              <a:t>Organization, human resources and training</a:t>
            </a:r>
          </a:p>
          <a:p>
            <a:pPr marL="914400" lvl="1" indent="-457200">
              <a:buFont typeface="+mj-lt"/>
              <a:buAutoNum type="arabicPeriod" startAt="9"/>
            </a:pPr>
            <a:r>
              <a:rPr lang="en-US" sz="1800" dirty="0"/>
              <a:t>Economic analysis</a:t>
            </a:r>
          </a:p>
          <a:p>
            <a:pPr marL="914400" lvl="1" indent="-457200">
              <a:buFont typeface="+mj-lt"/>
              <a:buAutoNum type="arabicPeriod" startAt="9"/>
            </a:pPr>
            <a:r>
              <a:rPr lang="en-US" sz="1800" dirty="0"/>
              <a:t>Funding and financing</a:t>
            </a:r>
          </a:p>
          <a:p>
            <a:pPr marL="914400" lvl="1" indent="-457200">
              <a:buFont typeface="+mj-lt"/>
              <a:buAutoNum type="arabicPeriod" startAt="9"/>
            </a:pPr>
            <a:r>
              <a:rPr lang="en-US" sz="1800" dirty="0"/>
              <a:t>Stakeholder communication for transparency</a:t>
            </a:r>
          </a:p>
          <a:p>
            <a:pPr marL="914400" lvl="1" indent="-457200">
              <a:buFont typeface="+mj-lt"/>
              <a:buAutoNum type="arabicPeriod" startAt="9"/>
            </a:pPr>
            <a:r>
              <a:rPr lang="en-US" sz="1800" dirty="0"/>
              <a:t>Emergency preparedness and response within the site</a:t>
            </a:r>
          </a:p>
          <a:p>
            <a:pPr marL="914400" lvl="1" indent="-457200">
              <a:buFont typeface="+mj-lt"/>
              <a:buAutoNum type="arabicPeriod" startAt="9"/>
            </a:pPr>
            <a:r>
              <a:rPr lang="en-US" sz="1800" dirty="0"/>
              <a:t>Cogeneration</a:t>
            </a:r>
          </a:p>
          <a:p>
            <a:pPr marL="914400" lvl="1" indent="-457200">
              <a:buFont typeface="+mj-lt"/>
              <a:buAutoNum type="arabicPeriod" startAt="9"/>
            </a:pPr>
            <a:r>
              <a:rPr lang="en-US" sz="1800" dirty="0"/>
              <a:t>Decommissioning</a:t>
            </a:r>
          </a:p>
          <a:p>
            <a:pPr marL="914400" lvl="1" indent="-457200">
              <a:buFont typeface="+mj-lt"/>
              <a:buAutoNum type="arabicPeriod" startAt="9"/>
            </a:pPr>
            <a:r>
              <a:rPr lang="en-US" sz="1800" dirty="0"/>
              <a:t>Guidance for the bid invitation specification</a:t>
            </a:r>
          </a:p>
          <a:p>
            <a:pPr marL="914400" lvl="1" indent="-457200">
              <a:buFont typeface="+mj-lt"/>
              <a:buAutoNum type="arabicPeriod"/>
            </a:pPr>
            <a:endParaRPr lang="en-US" sz="1800" dirty="0"/>
          </a:p>
        </p:txBody>
      </p:sp>
      <p:pic>
        <p:nvPicPr>
          <p:cNvPr id="9" name="Picture 8">
            <a:extLst>
              <a:ext uri="{FF2B5EF4-FFF2-40B4-BE49-F238E27FC236}">
                <a16:creationId xmlns:a16="http://schemas.microsoft.com/office/drawing/2014/main" id="{6F4015DB-C0BC-CD60-6485-6350987364ED}"/>
              </a:ext>
            </a:extLst>
          </p:cNvPr>
          <p:cNvPicPr>
            <a:picLocks noChangeAspect="1"/>
          </p:cNvPicPr>
          <p:nvPr/>
        </p:nvPicPr>
        <p:blipFill>
          <a:blip r:embed="rId2"/>
          <a:stretch>
            <a:fillRect/>
          </a:stretch>
        </p:blipFill>
        <p:spPr>
          <a:xfrm>
            <a:off x="8762390" y="1287341"/>
            <a:ext cx="2941195" cy="41339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3574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507F-E095-4FB0-838D-31E93B4072CC}"/>
              </a:ext>
            </a:extLst>
          </p:cNvPr>
          <p:cNvSpPr>
            <a:spLocks noGrp="1"/>
          </p:cNvSpPr>
          <p:nvPr>
            <p:ph type="title" idx="4294967295"/>
          </p:nvPr>
        </p:nvSpPr>
        <p:spPr>
          <a:xfrm>
            <a:off x="2712378" y="291401"/>
            <a:ext cx="6647380" cy="663575"/>
          </a:xfrm>
        </p:spPr>
        <p:txBody>
          <a:bodyPr>
            <a:noAutofit/>
          </a:bodyPr>
          <a:lstStyle/>
          <a:p>
            <a:pPr algn="ctr"/>
            <a:r>
              <a:rPr lang="en-US" b="1" dirty="0">
                <a:latin typeface="Arial" panose="020B0604020202020204" pitchFamily="34" charset="0"/>
                <a:cs typeface="Arial" panose="020B0604020202020204" pitchFamily="34" charset="0"/>
              </a:rPr>
              <a:t>Phase 1: Screening</a:t>
            </a:r>
          </a:p>
        </p:txBody>
      </p:sp>
      <p:sp>
        <p:nvSpPr>
          <p:cNvPr id="4" name="Slide Number Placeholder 3">
            <a:extLst>
              <a:ext uri="{FF2B5EF4-FFF2-40B4-BE49-F238E27FC236}">
                <a16:creationId xmlns:a16="http://schemas.microsoft.com/office/drawing/2014/main" id="{6F0BD1FF-522D-415D-A380-6BCB6633E41D}"/>
              </a:ext>
            </a:extLst>
          </p:cNvPr>
          <p:cNvSpPr>
            <a:spLocks noGrp="1"/>
          </p:cNvSpPr>
          <p:nvPr>
            <p:ph type="sldNum" sz="quarter" idx="4294967295"/>
          </p:nvPr>
        </p:nvSpPr>
        <p:spPr>
          <a:xfrm>
            <a:off x="11826875" y="6218238"/>
            <a:ext cx="365125" cy="274637"/>
          </a:xfrm>
        </p:spPr>
        <p:txBody>
          <a:bodyPr/>
          <a:lstStyle/>
          <a:p>
            <a:fld id="{34971C27-C87E-45F4-8EEB-007BFB32C23B}" type="slidenum">
              <a:rPr lang="en-US" smtClean="0"/>
              <a:pPr/>
              <a:t>9</a:t>
            </a:fld>
            <a:endParaRPr lang="en-US" dirty="0"/>
          </a:p>
        </p:txBody>
      </p:sp>
      <p:sp>
        <p:nvSpPr>
          <p:cNvPr id="5" name="Footer Placeholder 4">
            <a:extLst>
              <a:ext uri="{FF2B5EF4-FFF2-40B4-BE49-F238E27FC236}">
                <a16:creationId xmlns:a16="http://schemas.microsoft.com/office/drawing/2014/main" id="{464FAD6F-3008-46A1-B5E2-C2A6659AD8E2}"/>
              </a:ext>
            </a:extLst>
          </p:cNvPr>
          <p:cNvSpPr>
            <a:spLocks noGrp="1"/>
          </p:cNvSpPr>
          <p:nvPr>
            <p:ph type="ftr" sz="quarter" idx="4294967295"/>
          </p:nvPr>
        </p:nvSpPr>
        <p:spPr>
          <a:xfrm>
            <a:off x="359595" y="6282256"/>
            <a:ext cx="10868025" cy="274637"/>
          </a:xfrm>
        </p:spPr>
        <p:txBody>
          <a:bodyPr/>
          <a:lstStyle/>
          <a:p>
            <a:pPr algn="l"/>
            <a:r>
              <a:rPr lang="en-US" sz="800" b="1" i="1" dirty="0">
                <a:solidFill>
                  <a:schemeClr val="tx1"/>
                </a:solidFill>
              </a:rPr>
              <a:t>This document contains confidential or proprietary information. It shall not be reproduced, discussed, reviewed, or released, in whole or in part, to any party other than the intended recipient(s) and their agents with a need to know such information unless Sargent &amp; Lundy, L.L.C. has provided written permission otherwise. ©Sargent &amp; Lundy, L.L.C. 2024</a:t>
            </a:r>
          </a:p>
        </p:txBody>
      </p:sp>
      <p:cxnSp>
        <p:nvCxnSpPr>
          <p:cNvPr id="3" name="Priama spojnica 43">
            <a:extLst>
              <a:ext uri="{FF2B5EF4-FFF2-40B4-BE49-F238E27FC236}">
                <a16:creationId xmlns:a16="http://schemas.microsoft.com/office/drawing/2014/main" id="{84070046-A6D2-E845-300D-185E70E81226}"/>
              </a:ext>
            </a:extLst>
          </p:cNvPr>
          <p:cNvCxnSpPr>
            <a:cxnSpLocks/>
          </p:cNvCxnSpPr>
          <p:nvPr/>
        </p:nvCxnSpPr>
        <p:spPr>
          <a:xfrm>
            <a:off x="5908402" y="1041400"/>
            <a:ext cx="0" cy="4838700"/>
          </a:xfrm>
          <a:prstGeom prst="line">
            <a:avLst/>
          </a:prstGeom>
          <a:ln w="28575" cap="sq">
            <a:solidFill>
              <a:schemeClr val="tx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DC26160-F3D0-98B9-2529-30BF4CA2A990}"/>
              </a:ext>
            </a:extLst>
          </p:cNvPr>
          <p:cNvSpPr txBox="1">
            <a:spLocks/>
          </p:cNvSpPr>
          <p:nvPr/>
        </p:nvSpPr>
        <p:spPr>
          <a:xfrm>
            <a:off x="698499" y="881808"/>
            <a:ext cx="4597400" cy="663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Sites</a:t>
            </a:r>
            <a:endParaRPr lang="en-US" sz="40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48EFF86-A6A4-49C0-AEF7-196283C07F79}"/>
              </a:ext>
            </a:extLst>
          </p:cNvPr>
          <p:cNvSpPr txBox="1">
            <a:spLocks/>
          </p:cNvSpPr>
          <p:nvPr/>
        </p:nvSpPr>
        <p:spPr>
          <a:xfrm>
            <a:off x="6743699" y="885518"/>
            <a:ext cx="4597400" cy="663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Technologies</a:t>
            </a:r>
            <a:endParaRPr lang="en-US" sz="40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ADDDCEA-E367-EDA1-21CD-E525A6BF24C3}"/>
              </a:ext>
            </a:extLst>
          </p:cNvPr>
          <p:cNvPicPr>
            <a:picLocks noChangeAspect="1"/>
          </p:cNvPicPr>
          <p:nvPr/>
        </p:nvPicPr>
        <p:blipFill>
          <a:blip r:embed="rId2"/>
          <a:stretch>
            <a:fillRect/>
          </a:stretch>
        </p:blipFill>
        <p:spPr>
          <a:xfrm>
            <a:off x="698499" y="1478165"/>
            <a:ext cx="4397470" cy="217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ontent Placeholder 2">
            <a:extLst>
              <a:ext uri="{FF2B5EF4-FFF2-40B4-BE49-F238E27FC236}">
                <a16:creationId xmlns:a16="http://schemas.microsoft.com/office/drawing/2014/main" id="{6D306B3E-4EC2-9BA8-B13D-978C04831982}"/>
              </a:ext>
            </a:extLst>
          </p:cNvPr>
          <p:cNvSpPr txBox="1">
            <a:spLocks/>
          </p:cNvSpPr>
          <p:nvPr/>
        </p:nvSpPr>
        <p:spPr>
          <a:xfrm>
            <a:off x="736477" y="4301253"/>
            <a:ext cx="5057130" cy="389590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Preliminary, high-level evaluation of site suitability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Applied to one or more specific sites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Goals: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Eliminate clearly unsuitable sites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Identify/determine scope of key studies and evaluations for potentially feasible sites</a:t>
            </a:r>
          </a:p>
        </p:txBody>
      </p:sp>
      <p:sp>
        <p:nvSpPr>
          <p:cNvPr id="12" name="TextBox 11">
            <a:extLst>
              <a:ext uri="{FF2B5EF4-FFF2-40B4-BE49-F238E27FC236}">
                <a16:creationId xmlns:a16="http://schemas.microsoft.com/office/drawing/2014/main" id="{632EDE04-6FD5-6278-9BDF-DE4313853C03}"/>
              </a:ext>
            </a:extLst>
          </p:cNvPr>
          <p:cNvSpPr txBox="1"/>
          <p:nvPr/>
        </p:nvSpPr>
        <p:spPr>
          <a:xfrm>
            <a:off x="371903" y="3776224"/>
            <a:ext cx="5274496" cy="400110"/>
          </a:xfrm>
          <a:prstGeom prst="rect">
            <a:avLst/>
          </a:prstGeom>
          <a:noFill/>
        </p:spPr>
        <p:txBody>
          <a:bodyPr wrap="square">
            <a:spAutoFit/>
          </a:bodyPr>
          <a:lstStyle/>
          <a:p>
            <a:r>
              <a:rPr lang="en-US" sz="2000" b="1" dirty="0"/>
              <a:t>Fatal Flaws Evaluation or  “Red Flag” Study</a:t>
            </a:r>
          </a:p>
        </p:txBody>
      </p:sp>
      <p:sp>
        <p:nvSpPr>
          <p:cNvPr id="14" name="TextBox 13">
            <a:extLst>
              <a:ext uri="{FF2B5EF4-FFF2-40B4-BE49-F238E27FC236}">
                <a16:creationId xmlns:a16="http://schemas.microsoft.com/office/drawing/2014/main" id="{3B2B3656-9EC5-D868-2722-7F0352A85EC0}"/>
              </a:ext>
            </a:extLst>
          </p:cNvPr>
          <p:cNvSpPr txBox="1"/>
          <p:nvPr/>
        </p:nvSpPr>
        <p:spPr>
          <a:xfrm>
            <a:off x="6258902" y="1978657"/>
            <a:ext cx="5536496" cy="2462213"/>
          </a:xfrm>
          <a:prstGeom prst="rect">
            <a:avLst/>
          </a:prstGeom>
          <a:noFill/>
        </p:spPr>
        <p:txBody>
          <a:bodyPr wrap="square">
            <a:spAutoFit/>
          </a:bodyPr>
          <a:lstStyle/>
          <a:p>
            <a:pPr marL="285750" indent="-285750">
              <a:buFont typeface="Arial" panose="020B0604020202020204" pitchFamily="34" charset="0"/>
              <a:buChar char="•"/>
            </a:pPr>
            <a:r>
              <a:rPr lang="en-US" sz="1400" dirty="0"/>
              <a:t>The technology is currently licensed in a country, is under review for a license in a country, or will be licensed for siting, construction, or operation in a country by 2028.</a:t>
            </a:r>
          </a:p>
          <a:p>
            <a:pPr marL="285750" indent="-285750">
              <a:buFont typeface="Arial" panose="020B0604020202020204" pitchFamily="34" charset="0"/>
              <a:buChar char="•"/>
            </a:pPr>
            <a:r>
              <a:rPr lang="en-US" sz="1400" dirty="0"/>
              <a:t>The technology has load-following capabilities and is suitable to perform in grids with high percentages of variable renewable energy sources.</a:t>
            </a:r>
          </a:p>
          <a:p>
            <a:pPr marL="285750" indent="-285750">
              <a:buFont typeface="Arial" panose="020B0604020202020204" pitchFamily="34" charset="0"/>
              <a:buChar char="•"/>
            </a:pPr>
            <a:r>
              <a:rPr lang="en-US" sz="1400" dirty="0"/>
              <a:t>The technology is capable of cogeneration of hydrogen, process steam, or district heat.</a:t>
            </a:r>
          </a:p>
          <a:p>
            <a:pPr marL="285750" indent="-285750">
              <a:buFont typeface="Arial" panose="020B0604020202020204" pitchFamily="34" charset="0"/>
              <a:buChar char="•"/>
            </a:pPr>
            <a:r>
              <a:rPr lang="en-US" sz="1400" dirty="0"/>
              <a:t>A standard configuration of the technology can generate a minimum of 100 MW(e) electricity.</a:t>
            </a:r>
          </a:p>
          <a:p>
            <a:pPr marL="285750" indent="-285750">
              <a:buFont typeface="Arial" panose="020B0604020202020204" pitchFamily="34" charset="0"/>
              <a:buChar char="•"/>
            </a:pPr>
            <a:r>
              <a:rPr lang="en-US" sz="1400" dirty="0"/>
              <a:t>The technology provider is interested in participating in this study. </a:t>
            </a:r>
          </a:p>
        </p:txBody>
      </p:sp>
      <p:sp>
        <p:nvSpPr>
          <p:cNvPr id="15" name="TextBox 14">
            <a:extLst>
              <a:ext uri="{FF2B5EF4-FFF2-40B4-BE49-F238E27FC236}">
                <a16:creationId xmlns:a16="http://schemas.microsoft.com/office/drawing/2014/main" id="{2249754B-D7D2-E9C8-DFDF-F488B47928D6}"/>
              </a:ext>
            </a:extLst>
          </p:cNvPr>
          <p:cNvSpPr txBox="1"/>
          <p:nvPr/>
        </p:nvSpPr>
        <p:spPr>
          <a:xfrm>
            <a:off x="7729163" y="1584143"/>
            <a:ext cx="3017606" cy="400110"/>
          </a:xfrm>
          <a:prstGeom prst="rect">
            <a:avLst/>
          </a:prstGeom>
          <a:noFill/>
        </p:spPr>
        <p:txBody>
          <a:bodyPr wrap="square">
            <a:spAutoFit/>
          </a:bodyPr>
          <a:lstStyle/>
          <a:p>
            <a:r>
              <a:rPr lang="en-US" sz="2000" b="1" dirty="0"/>
              <a:t>SMR Screening Criteria</a:t>
            </a:r>
          </a:p>
        </p:txBody>
      </p:sp>
      <p:pic>
        <p:nvPicPr>
          <p:cNvPr id="17" name="Picture 16">
            <a:extLst>
              <a:ext uri="{FF2B5EF4-FFF2-40B4-BE49-F238E27FC236}">
                <a16:creationId xmlns:a16="http://schemas.microsoft.com/office/drawing/2014/main" id="{608C4ED0-AD2D-1E17-869A-2C02C2585106}"/>
              </a:ext>
            </a:extLst>
          </p:cNvPr>
          <p:cNvPicPr>
            <a:picLocks noChangeAspect="1"/>
          </p:cNvPicPr>
          <p:nvPr/>
        </p:nvPicPr>
        <p:blipFill>
          <a:blip r:embed="rId3"/>
          <a:stretch>
            <a:fillRect/>
          </a:stretch>
        </p:blipFill>
        <p:spPr>
          <a:xfrm>
            <a:off x="6743699" y="4771034"/>
            <a:ext cx="2430721" cy="1174422"/>
          </a:xfrm>
          <a:prstGeom prst="rect">
            <a:avLst/>
          </a:prstGeom>
        </p:spPr>
      </p:pic>
      <p:pic>
        <p:nvPicPr>
          <p:cNvPr id="19" name="Picture 18">
            <a:extLst>
              <a:ext uri="{FF2B5EF4-FFF2-40B4-BE49-F238E27FC236}">
                <a16:creationId xmlns:a16="http://schemas.microsoft.com/office/drawing/2014/main" id="{647A2D96-F57D-94B1-CB1D-AD9F24A92308}"/>
              </a:ext>
            </a:extLst>
          </p:cNvPr>
          <p:cNvPicPr>
            <a:picLocks noChangeAspect="1"/>
          </p:cNvPicPr>
          <p:nvPr/>
        </p:nvPicPr>
        <p:blipFill>
          <a:blip r:embed="rId4"/>
          <a:stretch>
            <a:fillRect/>
          </a:stretch>
        </p:blipFill>
        <p:spPr>
          <a:xfrm>
            <a:off x="9658718" y="4498253"/>
            <a:ext cx="1294969" cy="1719985"/>
          </a:xfrm>
          <a:prstGeom prst="rect">
            <a:avLst/>
          </a:prstGeom>
        </p:spPr>
      </p:pic>
    </p:spTree>
    <p:extLst>
      <p:ext uri="{BB962C8B-B14F-4D97-AF65-F5344CB8AC3E}">
        <p14:creationId xmlns:p14="http://schemas.microsoft.com/office/powerpoint/2010/main" val="3363699610"/>
      </p:ext>
    </p:extLst>
  </p:cSld>
  <p:clrMapOvr>
    <a:masterClrMapping/>
  </p:clrMapOvr>
</p:sld>
</file>

<file path=ppt/theme/theme1.xml><?xml version="1.0" encoding="utf-8"?>
<a:theme xmlns:a="http://schemas.openxmlformats.org/drawingml/2006/main" name="Office Theme">
  <a:themeElements>
    <a:clrScheme name="Sargent &amp; Lundy">
      <a:dk1>
        <a:srgbClr val="000000"/>
      </a:dk1>
      <a:lt1>
        <a:srgbClr val="FFFFFF"/>
      </a:lt1>
      <a:dk2>
        <a:srgbClr val="44546A"/>
      </a:dk2>
      <a:lt2>
        <a:srgbClr val="E7E6E6"/>
      </a:lt2>
      <a:accent1>
        <a:srgbClr val="0033A0"/>
      </a:accent1>
      <a:accent2>
        <a:srgbClr val="B2B3B2"/>
      </a:accent2>
      <a:accent3>
        <a:srgbClr val="F68D2E"/>
      </a:accent3>
      <a:accent4>
        <a:srgbClr val="A9C23F"/>
      </a:accent4>
      <a:accent5>
        <a:srgbClr val="FFCD00"/>
      </a:accent5>
      <a:accent6>
        <a:srgbClr val="CB333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 motiv biela verzia">
  <a:themeElements>
    <a:clrScheme name="Vlastní 1">
      <a:dk1>
        <a:srgbClr val="000000"/>
      </a:dk1>
      <a:lt1>
        <a:srgbClr val="FFFFFF"/>
      </a:lt1>
      <a:dk2>
        <a:srgbClr val="646464"/>
      </a:dk2>
      <a:lt2>
        <a:srgbClr val="E7E6E6"/>
      </a:lt2>
      <a:accent1>
        <a:srgbClr val="0024C5"/>
      </a:accent1>
      <a:accent2>
        <a:srgbClr val="FF576A"/>
      </a:accent2>
      <a:accent3>
        <a:srgbClr val="FFB839"/>
      </a:accent3>
      <a:accent4>
        <a:srgbClr val="F9F871"/>
      </a:accent4>
      <a:accent5>
        <a:srgbClr val="3EEDCF"/>
      </a:accent5>
      <a:accent6>
        <a:srgbClr val="00A5E1"/>
      </a:accent6>
      <a:hlink>
        <a:srgbClr val="0022BA"/>
      </a:hlink>
      <a:folHlink>
        <a:srgbClr val="919191"/>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 motiv biela verzia" id="{0718AB59-DF5E-4966-A7A6-DCF8346DBC04}" vid="{9E3EADF5-475A-4F53-9892-827406E1A8A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MPLICITY 3.0 - monocolor #00 - default">
    <a:dk1>
      <a:srgbClr val="171C30"/>
    </a:dk1>
    <a:lt1>
      <a:srgbClr val="FFFFFF"/>
    </a:lt1>
    <a:dk2>
      <a:srgbClr val="858591"/>
    </a:dk2>
    <a:lt2>
      <a:srgbClr val="F2F2F5"/>
    </a:lt2>
    <a:accent1>
      <a:srgbClr val="4A86FF"/>
    </a:accent1>
    <a:accent2>
      <a:srgbClr val="C0C0C8"/>
    </a:accent2>
    <a:accent3>
      <a:srgbClr val="4A86FF"/>
    </a:accent3>
    <a:accent4>
      <a:srgbClr val="FFFFFF"/>
    </a:accent4>
    <a:accent5>
      <a:srgbClr val="4A86FF"/>
    </a:accent5>
    <a:accent6>
      <a:srgbClr val="4A86FF"/>
    </a:accent6>
    <a:hlink>
      <a:srgbClr val="4A86FF"/>
    </a:hlink>
    <a:folHlink>
      <a:srgbClr val="4A86F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{363779E3-6E2A-B446-B11C-115F58CA58A4}tf10001119</Template>
  <TotalTime>14675</TotalTime>
  <Words>3302</Words>
  <Application>Microsoft Office PowerPoint</Application>
  <PresentationFormat>Widescreen</PresentationFormat>
  <Paragraphs>339</Paragraphs>
  <Slides>15</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Avalon CE</vt:lpstr>
      <vt:lpstr>Calibri</vt:lpstr>
      <vt:lpstr>Calibri Light</vt:lpstr>
      <vt:lpstr>Georgia</vt:lpstr>
      <vt:lpstr>Wingdings</vt:lpstr>
      <vt:lpstr>Office Theme</vt:lpstr>
      <vt:lpstr>1_Custom Design</vt:lpstr>
      <vt:lpstr>Custom Design</vt:lpstr>
      <vt:lpstr>SE motiv biela verzia</vt:lpstr>
      <vt:lpstr>FEASIBILITY STUDY FOR DEPLOYMENT OF FUTURE SMRs IN SLOVAKIA</vt:lpstr>
      <vt:lpstr>Project Overview</vt:lpstr>
      <vt:lpstr>PowerPoint Presentation</vt:lpstr>
      <vt:lpstr>PowerPoint Presentation</vt:lpstr>
      <vt:lpstr>PowerPoint Presentation</vt:lpstr>
      <vt:lpstr>PowerPoint Presentation</vt:lpstr>
      <vt:lpstr>PowerPoint Presentation</vt:lpstr>
      <vt:lpstr>IAEA Feasibility Study</vt:lpstr>
      <vt:lpstr>Phase 1: Screening</vt:lpstr>
      <vt:lpstr>PowerPoint Presentation</vt:lpstr>
      <vt:lpstr>Phase 2: Assessment</vt:lpstr>
      <vt:lpstr>PowerPoint Presentation</vt:lpstr>
      <vt:lpstr>Lessons Learned</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Rishi Seth</dc:creator>
  <cp:lastModifiedBy>Best, Joshua H</cp:lastModifiedBy>
  <cp:revision>293</cp:revision>
  <dcterms:created xsi:type="dcterms:W3CDTF">2018-05-11T20:20:44Z</dcterms:created>
  <dcterms:modified xsi:type="dcterms:W3CDTF">2024-09-27T16:41:10Z</dcterms:modified>
</cp:coreProperties>
</file>