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1E60A-E91D-4133-BB2C-661244190895}" v="3" dt="2024-07-15T11:49:10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507948" y="28249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Results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3160" y="1274608"/>
            <a:ext cx="11249295" cy="4588861"/>
            <a:chOff x="383160" y="1236900"/>
            <a:chExt cx="11249295" cy="4588861"/>
          </a:xfrm>
        </p:grpSpPr>
        <p:pic>
          <p:nvPicPr>
            <p:cNvPr id="6" name="Picture 5" descr="C:\Users\LENOVO\AppData\Local\Packages\Microsoft.Windows.Photos_8wekyb3d8bbwe\TempState\ShareServiceTempFolder\Optimize_IAEA.jpe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60" y="1340597"/>
              <a:ext cx="6045919" cy="4485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9079" y="1236900"/>
              <a:ext cx="5203376" cy="3231399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5920037" y="4440018"/>
            <a:ext cx="61934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Bayesian Optimizer ran 50 initial samples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acceptable solution was found at the 40</a:t>
            </a:r>
            <a:r>
              <a:rPr lang="en-US" sz="2400" baseline="30000" dirty="0">
                <a:solidFill>
                  <a:srgbClr val="33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solidFill>
                  <a:srgbClr val="33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NPV for the optimal solution is $3.19 Billion for a project lifetime of 20 years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948" y="6221668"/>
            <a:ext cx="60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67784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507948" y="28249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Considerations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4972" y="1547991"/>
            <a:ext cx="1004897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Regulatory Aspects:</a:t>
            </a: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	NRA, EPA, and PURC should be engaged early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Stakeholder Engagement: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	GAEC, NPG, GSA, and GNPPO are engaging stakeholders</a:t>
            </a:r>
          </a:p>
          <a:p>
            <a:pPr lvl="1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Policy and Governmental Considerations: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	Ghana’s Energy Transition Framework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	Renewable Energy Masterplan (REMP)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	The policies support the future deployment of NHES</a:t>
            </a:r>
          </a:p>
          <a:p>
            <a:endParaRPr lang="en-US" dirty="0">
              <a:solidFill>
                <a:srgbClr val="0069B3"/>
              </a:solidFill>
              <a:latin typeface="Aptos" panose="021100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38788" y="6212264"/>
            <a:ext cx="60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80600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507948" y="28249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972" y="1547991"/>
            <a:ext cx="100489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Deploying NHES in Ghana has the potential to yield significant economic and environmental benefits.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Techno-economic analysis was successfully performed using HERON to estimate the economic viability of an NHES.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NPV required to meet the objective function was ~ $ 3.19 Billion for a project lifetime of 20 years.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Other considerations (regulatory, stakeholder engagement, and government policy) favor NHES deployment in Ghana.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38788" y="6212264"/>
            <a:ext cx="60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821433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507948" y="28249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972" y="1387735"/>
            <a:ext cx="1004897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[1] Ghana Integrated Power Sector Master Plan – 2023. Energy Commission of Ghana. Available: https://www.energycom.gov.gh/newsite/index.php/planning/ipsmp-data.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[2] Ela E, Milligan M, Kirby B. Operating reserves and variable generation, 2011. NREL/ TP-5500-51978, National Renewable Energy Laboratory, Golden, CO. [accessed 28.08.12]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[3] D. J. McDowell, P. W. Talbot, A. M.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Wrobel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K. L. Frick, H. C. Bryan, C. Boyer, R. D. Boardman, J. Taber, J. K. Hansen, 2021. A Technical and Economic Assessment of LWR Flexible Operation for Generation and Demand Balancing to Optimize Plant Revenue, Idaho National Laboratory, Report INL/EXT-21-65443-Revision-1.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[4] International Atomic Energy Agency, 2022. Nuclear–renewable Hybrid Energy Systems, Nuclear Energy Series NR-T-1.24, ISSN 1995–7807.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[5] The New York ISO Annual Grid &amp; Markets Report- Power Trends 2021,” New York ISO, 2020. [Online]. Available: https://www.nyiso.com/documents/20142/2223020/2021-Power-Trends Report.pdf/471a65f8-4f3a-59f9-4f8c-3d9f2754d7de.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38788" y="6212264"/>
            <a:ext cx="60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00615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8012" y="556755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NUCLEAR-RENEWABLE HYBRID ENERGY SYSTEMS: CONSIDERATIONS FOR FUTURE DEPLOYMENT IN GHANA</a:t>
            </a:r>
            <a:endParaRPr lang="en-GB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1E5A99-86B7-4696-9D98-C28D48D14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000" b="1" dirty="0"/>
              <a:t>E. K. Boafo</a:t>
            </a:r>
            <a:r>
              <a:rPr lang="en-US" sz="3000" b="1" baseline="30000" dirty="0"/>
              <a:t>1</a:t>
            </a:r>
            <a:r>
              <a:rPr lang="en-US" sz="3000" b="1" dirty="0"/>
              <a:t>, E. Shitsi</a:t>
            </a:r>
            <a:r>
              <a:rPr lang="en-US" sz="3000" b="1" baseline="30000" dirty="0"/>
              <a:t>1</a:t>
            </a:r>
            <a:r>
              <a:rPr lang="en-US" sz="3000" b="1" dirty="0"/>
              <a:t>, H. A. Gabbar</a:t>
            </a:r>
            <a:r>
              <a:rPr lang="en-US" sz="3000" b="1" baseline="30000" dirty="0"/>
              <a:t>2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n-US" sz="3000" b="1" baseline="300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500" b="1" i="1" baseline="30000" dirty="0"/>
              <a:t>1</a:t>
            </a:r>
            <a:r>
              <a:rPr lang="en-US" sz="2500" b="1" i="1" dirty="0"/>
              <a:t>GAEC, GHANA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500" b="1" i="1" baseline="30000" dirty="0"/>
              <a:t>2</a:t>
            </a:r>
            <a:r>
              <a:rPr lang="en-US" sz="2500" b="1" i="1" dirty="0"/>
              <a:t>UOIT, CANADA</a:t>
            </a:r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761604" y="5915483"/>
            <a:ext cx="280076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5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IAEA-CN-327-044</a:t>
            </a:r>
          </a:p>
        </p:txBody>
      </p:sp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960" y="1554066"/>
            <a:ext cx="11199043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 has impacted the infrastructure and economy of Ghana significantly (rising sea levels, increased storm surges, extreme rainfall, flooding, and drought).</a:t>
            </a:r>
          </a:p>
          <a:p>
            <a:pPr marL="342900" lvl="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NHES can address the need for grid flexibility, GHG emission reductions, and the optimal use of investments.</a:t>
            </a:r>
          </a:p>
          <a:p>
            <a:pPr marL="342900" lvl="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deploying NHES, several factors must be considered to make informed choices (techno-economic analysis, regulatory aspects, stakeholder engagement, policy, and governmental considerations)</a:t>
            </a:r>
          </a:p>
          <a:p>
            <a:pPr marL="342900" lvl="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Techno-economic analysis was performed using the Holistic Energy Resource Optimization Network (HERON) for capacity and dispatch optimization of NHES</a:t>
            </a:r>
          </a:p>
          <a:p>
            <a:pPr marL="342900" lvl="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333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38788" y="6212264"/>
            <a:ext cx="60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3471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BD6DFC-4280-4B0F-BEF6-7300C1764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2280" y="5439265"/>
            <a:ext cx="9144000" cy="864909"/>
          </a:xfrm>
        </p:spPr>
        <p:txBody>
          <a:bodyPr/>
          <a:lstStyle/>
          <a:p>
            <a:pPr marL="461963" lvl="0" indent="-461963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33133"/>
                </a:solidFill>
              </a:rPr>
              <a:t>The configuration comprises an NPP, a wind farm, a turbine generator, batteries, and a thermal energy storage unit.</a:t>
            </a:r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507948" y="28249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NHES Configuration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20" y="1331182"/>
            <a:ext cx="7051249" cy="3797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38788" y="6212264"/>
            <a:ext cx="60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7944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507948" y="28249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HERON Workflow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0898" y="1282045"/>
            <a:ext cx="7777365" cy="5486400"/>
            <a:chOff x="720898" y="1061185"/>
            <a:chExt cx="7777365" cy="57968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898" y="1061185"/>
              <a:ext cx="5152000" cy="295514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6948" y="4016326"/>
              <a:ext cx="7461315" cy="284167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6504495" y="1338670"/>
            <a:ext cx="53638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33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objective is to minimize cost and maximize profits (NPV)</a:t>
            </a:r>
          </a:p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33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Two-layer optimization:</a:t>
            </a:r>
          </a:p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33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 Layer: component capacity, market sizes, and tuning variables in RAVEN</a:t>
            </a:r>
          </a:p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33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Layer: optimizing dispatch of resources using BO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38788" y="6212264"/>
            <a:ext cx="60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0927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507948" y="28249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and Scenario Data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85" y="1265187"/>
            <a:ext cx="10790855" cy="54584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38788" y="6212264"/>
            <a:ext cx="60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7210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507948" y="28249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Simulation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05" y="1309338"/>
            <a:ext cx="10486029" cy="31458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5FC4B8-7BA0-ADE5-539F-68A3C3856B80}"/>
              </a:ext>
            </a:extLst>
          </p:cNvPr>
          <p:cNvSpPr txBox="1"/>
          <p:nvPr/>
        </p:nvSpPr>
        <p:spPr>
          <a:xfrm>
            <a:off x="735290" y="4338324"/>
            <a:ext cx="105140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33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demand profiles and wind utilization capacities throughout the year.</a:t>
            </a:r>
          </a:p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33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Synthetic time histories were used based on the ARMA algorithm in RAVEN.</a:t>
            </a:r>
          </a:p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33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ARMA model was trained and the synthetic histories were generated using data from the New York ISO [5].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38788" y="6212264"/>
            <a:ext cx="60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8121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507948" y="28249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Dispatching Results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4454" y="1567370"/>
            <a:ext cx="11561599" cy="4906425"/>
            <a:chOff x="344454" y="1378830"/>
            <a:chExt cx="11561599" cy="4906425"/>
          </a:xfrm>
        </p:grpSpPr>
        <p:pic>
          <p:nvPicPr>
            <p:cNvPr id="7" name="Picture 6" descr="C:\Users\LENOVO\AppData\Local\Packages\Microsoft.Windows.Photos_8wekyb3d8bbwe\TempState\ShareServiceTempFolder\image.jpe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54" y="1378831"/>
              <a:ext cx="6094079" cy="4906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C:\Users\LENOVO\AppData\Local\Packages\Microsoft.Windows.Photos_8wekyb3d8bbwe\TempState\ShareServiceTempFolder\image (2).jpe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533" y="1378830"/>
              <a:ext cx="5467520" cy="49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11038788" y="6212264"/>
            <a:ext cx="60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32510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507948" y="28249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Dispatching Results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018" y="1508289"/>
            <a:ext cx="108973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33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variable renewable energy peaks, the amount of energy demanded by the grid reduces.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33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TES and battery build-up storage as the electricity clearing price is low due to high VRE production.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33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NHES can meet the load demand by varying the capacities of generators.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38788" y="6212264"/>
            <a:ext cx="60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28951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F5A183-8DB8-4E33-A3B8-B56576635C6B}">
  <ds:schemaRefs>
    <ds:schemaRef ds:uri="http://schemas.microsoft.com/office/2006/metadata/properties"/>
    <ds:schemaRef ds:uri="0311a6d6-6c49-40aa-926b-e98182ea64d2"/>
    <ds:schemaRef ds:uri="http://purl.org/dc/elements/1.1/"/>
    <ds:schemaRef ds:uri="http://schemas.microsoft.com/office/infopath/2007/PartnerControls"/>
    <ds:schemaRef ds:uri="89039979-132d-4e33-b8d6-8b0f084d9471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94bacced-d3e9-4230-8110-5185e6b8723a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709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Wingdings</vt:lpstr>
      <vt:lpstr>Office Theme</vt:lpstr>
      <vt:lpstr>1_Office Theme</vt:lpstr>
      <vt:lpstr>2_Office Theme</vt:lpstr>
      <vt:lpstr>PowerPoint Presentation</vt:lpstr>
      <vt:lpstr>NUCLEAR-RENEWABLE HYBRID ENERGY SYSTEMS: CONSIDERATIONS FOR FUTURE DEPLOYMENT IN GHANA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CONSTANTIN, Alina</cp:lastModifiedBy>
  <cp:revision>21</cp:revision>
  <dcterms:created xsi:type="dcterms:W3CDTF">2019-10-29T08:33:20Z</dcterms:created>
  <dcterms:modified xsi:type="dcterms:W3CDTF">2024-10-21T07:55:16Z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