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4"/>
  </p:notesMasterIdLst>
  <p:sldIdLst>
    <p:sldId id="256" r:id="rId7"/>
    <p:sldId id="257" r:id="rId8"/>
    <p:sldId id="258" r:id="rId9"/>
    <p:sldId id="259" r:id="rId10"/>
    <p:sldId id="272" r:id="rId11"/>
    <p:sldId id="273" r:id="rId12"/>
    <p:sldId id="274" r:id="rId13"/>
    <p:sldId id="275" r:id="rId14"/>
    <p:sldId id="276" r:id="rId15"/>
    <p:sldId id="277" r:id="rId16"/>
    <p:sldId id="279" r:id="rId17"/>
    <p:sldId id="280" r:id="rId18"/>
    <p:sldId id="281" r:id="rId19"/>
    <p:sldId id="282" r:id="rId20"/>
    <p:sldId id="283" r:id="rId21"/>
    <p:sldId id="284"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4660"/>
  </p:normalViewPr>
  <p:slideViewPr>
    <p:cSldViewPr snapToGrid="0">
      <p:cViewPr varScale="1">
        <p:scale>
          <a:sx n="103" d="100"/>
          <a:sy n="103" d="100"/>
        </p:scale>
        <p:origin x="6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E2F4A8-B1E6-4089-8EA3-A649E3B063E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3615952E-260F-4053-9FC3-98DF644F64FE}">
      <dgm:prSet phldrT="[Text]" custT="1"/>
      <dgm:spPr/>
      <dgm:t>
        <a:bodyPr/>
        <a:lstStyle/>
        <a:p>
          <a:r>
            <a:rPr lang="en-US" sz="2000" b="1" dirty="0">
              <a:latin typeface="+mn-lt"/>
              <a:cs typeface="Times New Roman" panose="02020603050405020304" pitchFamily="18" charset="0"/>
            </a:rPr>
            <a:t>2024</a:t>
          </a:r>
        </a:p>
      </dgm:t>
    </dgm:pt>
    <dgm:pt modelId="{BF90A217-F618-4EE3-8F64-0CB34F3A6DA4}" type="parTrans" cxnId="{010B3BF4-E1E1-4660-B7E1-81C97D03C9E2}">
      <dgm:prSet/>
      <dgm:spPr/>
      <dgm:t>
        <a:bodyPr/>
        <a:lstStyle/>
        <a:p>
          <a:endParaRPr lang="en-US" sz="1400">
            <a:latin typeface="Times New Roman" panose="02020603050405020304" pitchFamily="18" charset="0"/>
            <a:cs typeface="Times New Roman" panose="02020603050405020304" pitchFamily="18" charset="0"/>
          </a:endParaRPr>
        </a:p>
      </dgm:t>
    </dgm:pt>
    <dgm:pt modelId="{9A9612FA-6A1C-4EB8-9BD7-141683B87D5B}" type="sibTrans" cxnId="{010B3BF4-E1E1-4660-B7E1-81C97D03C9E2}">
      <dgm:prSet/>
      <dgm:spPr/>
      <dgm:t>
        <a:bodyPr/>
        <a:lstStyle/>
        <a:p>
          <a:endParaRPr lang="en-US" sz="1400">
            <a:latin typeface="Times New Roman" panose="02020603050405020304" pitchFamily="18" charset="0"/>
            <a:cs typeface="Times New Roman" panose="02020603050405020304" pitchFamily="18" charset="0"/>
          </a:endParaRPr>
        </a:p>
      </dgm:t>
    </dgm:pt>
    <dgm:pt modelId="{67971A8A-420D-4918-ABF2-BD5977988D9B}">
      <dgm:prSet phldrT="[Text]" custT="1"/>
      <dgm:spPr>
        <a:solidFill>
          <a:schemeClr val="accent2">
            <a:alpha val="90000"/>
          </a:schemeClr>
        </a:solidFill>
      </dgm:spPr>
      <dgm:t>
        <a:bodyPr/>
        <a:lstStyle/>
        <a:p>
          <a:pPr algn="just">
            <a:buFontTx/>
            <a:buNone/>
          </a:pPr>
          <a:r>
            <a:rPr lang="en-US" sz="1400" dirty="0">
              <a:latin typeface="+mn-lt"/>
              <a:cs typeface="Arial" panose="020B0604020202020204" pitchFamily="34" charset="0"/>
            </a:rPr>
            <a:t>Submit WGR to the Government of Mongolia</a:t>
          </a:r>
        </a:p>
      </dgm:t>
    </dgm:pt>
    <dgm:pt modelId="{CD943AF5-818A-4E6A-8747-BD2014AE82BD}" type="parTrans" cxnId="{A7206E28-8F4F-4651-B112-5DE7E8A1156A}">
      <dgm:prSet/>
      <dgm:spPr/>
      <dgm:t>
        <a:bodyPr/>
        <a:lstStyle/>
        <a:p>
          <a:endParaRPr lang="en-US" sz="1400">
            <a:latin typeface="Times New Roman" panose="02020603050405020304" pitchFamily="18" charset="0"/>
            <a:cs typeface="Times New Roman" panose="02020603050405020304" pitchFamily="18" charset="0"/>
          </a:endParaRPr>
        </a:p>
      </dgm:t>
    </dgm:pt>
    <dgm:pt modelId="{03BAE643-EADB-4A02-ADB6-5C4425C1DD67}" type="sibTrans" cxnId="{A7206E28-8F4F-4651-B112-5DE7E8A1156A}">
      <dgm:prSet/>
      <dgm:spPr/>
      <dgm:t>
        <a:bodyPr/>
        <a:lstStyle/>
        <a:p>
          <a:endParaRPr lang="en-US" sz="1400">
            <a:latin typeface="Times New Roman" panose="02020603050405020304" pitchFamily="18" charset="0"/>
            <a:cs typeface="Times New Roman" panose="02020603050405020304" pitchFamily="18" charset="0"/>
          </a:endParaRPr>
        </a:p>
      </dgm:t>
    </dgm:pt>
    <dgm:pt modelId="{A07568A7-C468-4693-B1BD-73147305DC32}">
      <dgm:prSet phldrT="[Text]" custT="1"/>
      <dgm:spPr/>
      <dgm:t>
        <a:bodyPr/>
        <a:lstStyle/>
        <a:p>
          <a:r>
            <a:rPr lang="en-US" sz="2000" b="1" dirty="0">
              <a:latin typeface="+mn-lt"/>
              <a:cs typeface="Times New Roman" panose="02020603050405020304" pitchFamily="18" charset="0"/>
            </a:rPr>
            <a:t>2024</a:t>
          </a:r>
        </a:p>
      </dgm:t>
    </dgm:pt>
    <dgm:pt modelId="{9B92E8F3-83C8-4F2B-A62B-9D64718EA640}" type="parTrans" cxnId="{C815B22B-667A-4389-A806-6745F14FA449}">
      <dgm:prSet/>
      <dgm:spPr/>
      <dgm:t>
        <a:bodyPr/>
        <a:lstStyle/>
        <a:p>
          <a:endParaRPr lang="en-US" sz="1400">
            <a:latin typeface="Times New Roman" panose="02020603050405020304" pitchFamily="18" charset="0"/>
            <a:cs typeface="Times New Roman" panose="02020603050405020304" pitchFamily="18" charset="0"/>
          </a:endParaRPr>
        </a:p>
      </dgm:t>
    </dgm:pt>
    <dgm:pt modelId="{C21F9FBD-7D5A-4091-A182-A95FCE18B0A5}" type="sibTrans" cxnId="{C815B22B-667A-4389-A806-6745F14FA449}">
      <dgm:prSet/>
      <dgm:spPr/>
      <dgm:t>
        <a:bodyPr/>
        <a:lstStyle/>
        <a:p>
          <a:endParaRPr lang="en-US" sz="1400">
            <a:latin typeface="Times New Roman" panose="02020603050405020304" pitchFamily="18" charset="0"/>
            <a:cs typeface="Times New Roman" panose="02020603050405020304" pitchFamily="18" charset="0"/>
          </a:endParaRPr>
        </a:p>
      </dgm:t>
    </dgm:pt>
    <dgm:pt modelId="{F805DEB0-B315-4FB5-A473-7027E213D01D}">
      <dgm:prSet phldrT="[Text]" custT="1"/>
      <dgm:spPr>
        <a:solidFill>
          <a:schemeClr val="tx1">
            <a:lumMod val="50000"/>
            <a:lumOff val="50000"/>
            <a:alpha val="90000"/>
          </a:schemeClr>
        </a:solidFill>
      </dgm:spPr>
      <dgm:t>
        <a:bodyPr/>
        <a:lstStyle/>
        <a:p>
          <a:pPr algn="just">
            <a:buFontTx/>
            <a:buNone/>
          </a:pPr>
          <a:r>
            <a:rPr lang="en-US" sz="1400" dirty="0">
              <a:latin typeface="+mn-lt"/>
              <a:cs typeface="Arial" panose="020B0604020202020204" pitchFamily="34" charset="0"/>
            </a:rPr>
            <a:t>Establish NEPIO</a:t>
          </a:r>
        </a:p>
      </dgm:t>
    </dgm:pt>
    <dgm:pt modelId="{51C9DA56-E82C-4DB4-AEAA-2741E2BBE7AC}" type="parTrans" cxnId="{80A7B18C-B49F-44F8-936F-E9F15316FE55}">
      <dgm:prSet/>
      <dgm:spPr/>
      <dgm:t>
        <a:bodyPr/>
        <a:lstStyle/>
        <a:p>
          <a:endParaRPr lang="en-US" sz="1400">
            <a:latin typeface="Times New Roman" panose="02020603050405020304" pitchFamily="18" charset="0"/>
            <a:cs typeface="Times New Roman" panose="02020603050405020304" pitchFamily="18" charset="0"/>
          </a:endParaRPr>
        </a:p>
      </dgm:t>
    </dgm:pt>
    <dgm:pt modelId="{E907E313-F7CB-4B4C-88F1-24091CC5F9F6}" type="sibTrans" cxnId="{80A7B18C-B49F-44F8-936F-E9F15316FE55}">
      <dgm:prSet/>
      <dgm:spPr/>
      <dgm:t>
        <a:bodyPr/>
        <a:lstStyle/>
        <a:p>
          <a:endParaRPr lang="en-US" sz="1400">
            <a:latin typeface="Times New Roman" panose="02020603050405020304" pitchFamily="18" charset="0"/>
            <a:cs typeface="Times New Roman" panose="02020603050405020304" pitchFamily="18" charset="0"/>
          </a:endParaRPr>
        </a:p>
      </dgm:t>
    </dgm:pt>
    <dgm:pt modelId="{1C0DB0C2-9A7D-4A46-9BD4-6F77496A18CC}">
      <dgm:prSet phldrT="[Text]" custT="1"/>
      <dgm:spPr>
        <a:solidFill>
          <a:schemeClr val="tx1">
            <a:lumMod val="50000"/>
            <a:lumOff val="50000"/>
            <a:alpha val="90000"/>
          </a:schemeClr>
        </a:solidFill>
      </dgm:spPr>
      <dgm:t>
        <a:bodyPr/>
        <a:lstStyle/>
        <a:p>
          <a:pPr algn="just">
            <a:buFontTx/>
            <a:buNone/>
          </a:pPr>
          <a:r>
            <a:rPr lang="en-US" sz="1400" dirty="0">
              <a:latin typeface="+mn-lt"/>
              <a:cs typeface="Arial" panose="020B0604020202020204" pitchFamily="34" charset="0"/>
            </a:rPr>
            <a:t>Initiate studies</a:t>
          </a:r>
        </a:p>
      </dgm:t>
    </dgm:pt>
    <dgm:pt modelId="{59FB036B-2C54-47CE-82D5-1087088B6B48}" type="parTrans" cxnId="{8A56CEA9-3D40-4410-85C2-B195B0095CD5}">
      <dgm:prSet/>
      <dgm:spPr/>
      <dgm:t>
        <a:bodyPr/>
        <a:lstStyle/>
        <a:p>
          <a:endParaRPr lang="en-US" sz="1400">
            <a:latin typeface="Times New Roman" panose="02020603050405020304" pitchFamily="18" charset="0"/>
            <a:cs typeface="Times New Roman" panose="02020603050405020304" pitchFamily="18" charset="0"/>
          </a:endParaRPr>
        </a:p>
      </dgm:t>
    </dgm:pt>
    <dgm:pt modelId="{A750C72C-00C7-4BC7-B4EA-244A5630F1DF}" type="sibTrans" cxnId="{8A56CEA9-3D40-4410-85C2-B195B0095CD5}">
      <dgm:prSet/>
      <dgm:spPr/>
      <dgm:t>
        <a:bodyPr/>
        <a:lstStyle/>
        <a:p>
          <a:endParaRPr lang="en-US" sz="1400">
            <a:latin typeface="Times New Roman" panose="02020603050405020304" pitchFamily="18" charset="0"/>
            <a:cs typeface="Times New Roman" panose="02020603050405020304" pitchFamily="18" charset="0"/>
          </a:endParaRPr>
        </a:p>
      </dgm:t>
    </dgm:pt>
    <dgm:pt modelId="{5D488B8F-0B3B-417B-B975-0F3C669002E4}">
      <dgm:prSet phldrT="[Text]" custT="1"/>
      <dgm:spPr/>
      <dgm:t>
        <a:bodyPr/>
        <a:lstStyle/>
        <a:p>
          <a:r>
            <a:rPr lang="en-US" sz="2000" b="1" dirty="0">
              <a:latin typeface="+mn-lt"/>
              <a:cs typeface="Times New Roman" panose="02020603050405020304" pitchFamily="18" charset="0"/>
            </a:rPr>
            <a:t>2025</a:t>
          </a:r>
        </a:p>
      </dgm:t>
    </dgm:pt>
    <dgm:pt modelId="{01775609-9DDE-4DD7-AD22-2198C1F46D7A}" type="parTrans" cxnId="{156FC758-9EE6-4927-8A99-1211E4B7C912}">
      <dgm:prSet/>
      <dgm:spPr/>
      <dgm:t>
        <a:bodyPr/>
        <a:lstStyle/>
        <a:p>
          <a:endParaRPr lang="en-US" sz="1400">
            <a:latin typeface="Times New Roman" panose="02020603050405020304" pitchFamily="18" charset="0"/>
            <a:cs typeface="Times New Roman" panose="02020603050405020304" pitchFamily="18" charset="0"/>
          </a:endParaRPr>
        </a:p>
      </dgm:t>
    </dgm:pt>
    <dgm:pt modelId="{1CA70B27-E153-4FED-B168-53982FC730F3}" type="sibTrans" cxnId="{156FC758-9EE6-4927-8A99-1211E4B7C912}">
      <dgm:prSet/>
      <dgm:spPr/>
      <dgm:t>
        <a:bodyPr/>
        <a:lstStyle/>
        <a:p>
          <a:endParaRPr lang="en-US" sz="1400">
            <a:latin typeface="Times New Roman" panose="02020603050405020304" pitchFamily="18" charset="0"/>
            <a:cs typeface="Times New Roman" panose="02020603050405020304" pitchFamily="18" charset="0"/>
          </a:endParaRPr>
        </a:p>
      </dgm:t>
    </dgm:pt>
    <dgm:pt modelId="{33CEC7B3-85E7-4B79-8683-A13D05AA951F}">
      <dgm:prSet phldrT="[Text]" custT="1"/>
      <dgm:spPr>
        <a:solidFill>
          <a:schemeClr val="accent4">
            <a:alpha val="90000"/>
          </a:schemeClr>
        </a:solidFill>
      </dgm:spPr>
      <dgm:t>
        <a:bodyPr/>
        <a:lstStyle/>
        <a:p>
          <a:pPr algn="just">
            <a:buFontTx/>
            <a:buNone/>
          </a:pPr>
          <a:r>
            <a:rPr lang="en-US" sz="1400" dirty="0">
              <a:latin typeface="+mn-lt"/>
              <a:cs typeface="Arial" panose="020B0604020202020204" pitchFamily="34" charset="0"/>
            </a:rPr>
            <a:t>Pre-Feasibility studies</a:t>
          </a:r>
        </a:p>
      </dgm:t>
    </dgm:pt>
    <dgm:pt modelId="{CD776CEB-C5C3-48E8-82D2-1778C8429DAA}" type="parTrans" cxnId="{F4FBF398-AD2D-49CE-B65C-6F8D8F2E0E62}">
      <dgm:prSet/>
      <dgm:spPr/>
      <dgm:t>
        <a:bodyPr/>
        <a:lstStyle/>
        <a:p>
          <a:endParaRPr lang="en-US" sz="1400">
            <a:latin typeface="Times New Roman" panose="02020603050405020304" pitchFamily="18" charset="0"/>
            <a:cs typeface="Times New Roman" panose="02020603050405020304" pitchFamily="18" charset="0"/>
          </a:endParaRPr>
        </a:p>
      </dgm:t>
    </dgm:pt>
    <dgm:pt modelId="{37B0E12A-83A7-4A7A-8950-E4EBE5862C86}" type="sibTrans" cxnId="{F4FBF398-AD2D-49CE-B65C-6F8D8F2E0E62}">
      <dgm:prSet/>
      <dgm:spPr/>
      <dgm:t>
        <a:bodyPr/>
        <a:lstStyle/>
        <a:p>
          <a:endParaRPr lang="en-US" sz="1400">
            <a:latin typeface="Times New Roman" panose="02020603050405020304" pitchFamily="18" charset="0"/>
            <a:cs typeface="Times New Roman" panose="02020603050405020304" pitchFamily="18" charset="0"/>
          </a:endParaRPr>
        </a:p>
      </dgm:t>
    </dgm:pt>
    <dgm:pt modelId="{F7F124D7-5472-4D81-972D-E396DB46B52D}">
      <dgm:prSet phldrT="[Text]" custT="1"/>
      <dgm:spPr>
        <a:solidFill>
          <a:schemeClr val="accent4">
            <a:alpha val="90000"/>
          </a:schemeClr>
        </a:solidFill>
      </dgm:spPr>
      <dgm:t>
        <a:bodyPr/>
        <a:lstStyle/>
        <a:p>
          <a:pPr algn="just">
            <a:buFontTx/>
            <a:buNone/>
          </a:pPr>
          <a:r>
            <a:rPr lang="en-US" sz="1400" dirty="0">
              <a:solidFill>
                <a:schemeClr val="tx1"/>
              </a:solidFill>
              <a:latin typeface="+mn-lt"/>
              <a:cs typeface="Arial" panose="020B0604020202020204" pitchFamily="34" charset="0"/>
            </a:rPr>
            <a:t>Comprehensive report</a:t>
          </a:r>
          <a:endParaRPr lang="en-US" sz="1400" dirty="0">
            <a:latin typeface="+mn-lt"/>
            <a:cs typeface="Arial" panose="020B0604020202020204" pitchFamily="34" charset="0"/>
          </a:endParaRPr>
        </a:p>
      </dgm:t>
    </dgm:pt>
    <dgm:pt modelId="{DA045042-F342-48C3-A4A7-D8F4C2F28EA4}" type="parTrans" cxnId="{E003E520-5D10-4999-B706-64EEC97A3389}">
      <dgm:prSet/>
      <dgm:spPr/>
      <dgm:t>
        <a:bodyPr/>
        <a:lstStyle/>
        <a:p>
          <a:endParaRPr lang="en-US" sz="1400">
            <a:latin typeface="Times New Roman" panose="02020603050405020304" pitchFamily="18" charset="0"/>
            <a:cs typeface="Times New Roman" panose="02020603050405020304" pitchFamily="18" charset="0"/>
          </a:endParaRPr>
        </a:p>
      </dgm:t>
    </dgm:pt>
    <dgm:pt modelId="{CF5B082D-F267-48A8-857F-581D103CD7AF}" type="sibTrans" cxnId="{E003E520-5D10-4999-B706-64EEC97A3389}">
      <dgm:prSet/>
      <dgm:spPr/>
      <dgm:t>
        <a:bodyPr/>
        <a:lstStyle/>
        <a:p>
          <a:endParaRPr lang="en-US" sz="1400">
            <a:latin typeface="Times New Roman" panose="02020603050405020304" pitchFamily="18" charset="0"/>
            <a:cs typeface="Times New Roman" panose="02020603050405020304" pitchFamily="18" charset="0"/>
          </a:endParaRPr>
        </a:p>
      </dgm:t>
    </dgm:pt>
    <dgm:pt modelId="{47877603-D52C-4075-A2FA-A59554A39601}">
      <dgm:prSet custT="1"/>
      <dgm:spPr/>
      <dgm:t>
        <a:bodyPr/>
        <a:lstStyle/>
        <a:p>
          <a:r>
            <a:rPr lang="en-US" sz="2000" b="1" dirty="0">
              <a:latin typeface="+mn-lt"/>
              <a:cs typeface="Times New Roman" panose="02020603050405020304" pitchFamily="18" charset="0"/>
            </a:rPr>
            <a:t>2026</a:t>
          </a:r>
        </a:p>
      </dgm:t>
    </dgm:pt>
    <dgm:pt modelId="{718DB52E-5CB5-443D-877B-63446EA76DA5}" type="parTrans" cxnId="{A3FD2F19-B25E-4477-A5A4-559349DBFDE9}">
      <dgm:prSet/>
      <dgm:spPr/>
      <dgm:t>
        <a:bodyPr/>
        <a:lstStyle/>
        <a:p>
          <a:endParaRPr lang="en-US" sz="1400">
            <a:latin typeface="Times New Roman" panose="02020603050405020304" pitchFamily="18" charset="0"/>
            <a:cs typeface="Times New Roman" panose="02020603050405020304" pitchFamily="18" charset="0"/>
          </a:endParaRPr>
        </a:p>
      </dgm:t>
    </dgm:pt>
    <dgm:pt modelId="{89F91970-7BEF-4F98-A491-D9B0D2DC9F4F}" type="sibTrans" cxnId="{A3FD2F19-B25E-4477-A5A4-559349DBFDE9}">
      <dgm:prSet/>
      <dgm:spPr/>
      <dgm:t>
        <a:bodyPr/>
        <a:lstStyle/>
        <a:p>
          <a:endParaRPr lang="en-US" sz="1400">
            <a:latin typeface="Times New Roman" panose="02020603050405020304" pitchFamily="18" charset="0"/>
            <a:cs typeface="Times New Roman" panose="02020603050405020304" pitchFamily="18" charset="0"/>
          </a:endParaRPr>
        </a:p>
      </dgm:t>
    </dgm:pt>
    <dgm:pt modelId="{812F4F63-BF5A-4D44-9E86-C2E81BD422CE}">
      <dgm:prSet custT="1"/>
      <dgm:spPr/>
      <dgm:t>
        <a:bodyPr/>
        <a:lstStyle/>
        <a:p>
          <a:r>
            <a:rPr lang="en-US" sz="2000" b="1" dirty="0">
              <a:latin typeface="+mn-lt"/>
              <a:cs typeface="Times New Roman" panose="02020603050405020304" pitchFamily="18" charset="0"/>
            </a:rPr>
            <a:t>2027</a:t>
          </a:r>
        </a:p>
      </dgm:t>
    </dgm:pt>
    <dgm:pt modelId="{9A85D418-7B59-461E-B15A-9C1B67158A9A}" type="parTrans" cxnId="{AE4D103E-58BE-4CC2-A9D5-28720D7A010A}">
      <dgm:prSet/>
      <dgm:spPr/>
      <dgm:t>
        <a:bodyPr/>
        <a:lstStyle/>
        <a:p>
          <a:endParaRPr lang="en-US" sz="1400">
            <a:latin typeface="Times New Roman" panose="02020603050405020304" pitchFamily="18" charset="0"/>
            <a:cs typeface="Times New Roman" panose="02020603050405020304" pitchFamily="18" charset="0"/>
          </a:endParaRPr>
        </a:p>
      </dgm:t>
    </dgm:pt>
    <dgm:pt modelId="{50B8D794-6C04-4E56-A882-D8B3C5B6C126}" type="sibTrans" cxnId="{AE4D103E-58BE-4CC2-A9D5-28720D7A010A}">
      <dgm:prSet/>
      <dgm:spPr/>
      <dgm:t>
        <a:bodyPr/>
        <a:lstStyle/>
        <a:p>
          <a:endParaRPr lang="en-US" sz="1400">
            <a:latin typeface="Times New Roman" panose="02020603050405020304" pitchFamily="18" charset="0"/>
            <a:cs typeface="Times New Roman" panose="02020603050405020304" pitchFamily="18" charset="0"/>
          </a:endParaRPr>
        </a:p>
      </dgm:t>
    </dgm:pt>
    <dgm:pt modelId="{050AD3A6-9763-404D-9BFF-623385AE46D2}">
      <dgm:prSet phldrT="[Text]" custT="1"/>
      <dgm:spPr>
        <a:solidFill>
          <a:schemeClr val="tx1">
            <a:lumMod val="50000"/>
            <a:lumOff val="50000"/>
            <a:alpha val="90000"/>
          </a:schemeClr>
        </a:solidFill>
      </dgm:spPr>
      <dgm:t>
        <a:bodyPr/>
        <a:lstStyle/>
        <a:p>
          <a:pPr algn="l">
            <a:buFontTx/>
            <a:buNone/>
          </a:pPr>
          <a:r>
            <a:rPr lang="en-US" sz="1400" dirty="0">
              <a:latin typeface="+mn-lt"/>
              <a:cs typeface="Arial" panose="020B0604020202020204" pitchFamily="34" charset="0"/>
            </a:rPr>
            <a:t>Implement  national project</a:t>
          </a:r>
        </a:p>
      </dgm:t>
    </dgm:pt>
    <dgm:pt modelId="{D0E7D953-9A9A-4F31-B843-5B866CF027CC}" type="parTrans" cxnId="{F26E865A-4CB6-4BFA-85E5-C0437E5B82A3}">
      <dgm:prSet/>
      <dgm:spPr/>
      <dgm:t>
        <a:bodyPr/>
        <a:lstStyle/>
        <a:p>
          <a:endParaRPr lang="en-US" sz="1400">
            <a:latin typeface="Times New Roman" panose="02020603050405020304" pitchFamily="18" charset="0"/>
            <a:cs typeface="Times New Roman" panose="02020603050405020304" pitchFamily="18" charset="0"/>
          </a:endParaRPr>
        </a:p>
      </dgm:t>
    </dgm:pt>
    <dgm:pt modelId="{58C4EB48-51C6-4B82-9592-3A0D6C27769C}" type="sibTrans" cxnId="{F26E865A-4CB6-4BFA-85E5-C0437E5B82A3}">
      <dgm:prSet/>
      <dgm:spPr/>
      <dgm:t>
        <a:bodyPr/>
        <a:lstStyle/>
        <a:p>
          <a:endParaRPr lang="en-US" sz="1400">
            <a:latin typeface="Times New Roman" panose="02020603050405020304" pitchFamily="18" charset="0"/>
            <a:cs typeface="Times New Roman" panose="02020603050405020304" pitchFamily="18" charset="0"/>
          </a:endParaRPr>
        </a:p>
      </dgm:t>
    </dgm:pt>
    <dgm:pt modelId="{1DCB198C-097F-41C9-817D-A049734AE500}">
      <dgm:prSet phldrT="[Text]" custT="1"/>
      <dgm:spPr>
        <a:solidFill>
          <a:schemeClr val="accent4">
            <a:alpha val="90000"/>
          </a:schemeClr>
        </a:solidFill>
      </dgm:spPr>
      <dgm:t>
        <a:bodyPr/>
        <a:lstStyle/>
        <a:p>
          <a:pPr algn="just">
            <a:buFontTx/>
            <a:buNone/>
          </a:pPr>
          <a:r>
            <a:rPr lang="en-US" sz="1400" dirty="0">
              <a:solidFill>
                <a:schemeClr val="tx1"/>
              </a:solidFill>
              <a:latin typeface="+mn-lt"/>
              <a:cs typeface="Arial" panose="020B0604020202020204" pitchFamily="34" charset="0"/>
            </a:rPr>
            <a:t>Establish/draft national policies</a:t>
          </a:r>
          <a:endParaRPr lang="en-US" sz="1400" dirty="0">
            <a:latin typeface="+mn-lt"/>
            <a:cs typeface="Arial" panose="020B0604020202020204" pitchFamily="34" charset="0"/>
          </a:endParaRPr>
        </a:p>
      </dgm:t>
    </dgm:pt>
    <dgm:pt modelId="{8831015D-4D9C-4F3E-8DD3-56A5AF8AA9C6}" type="parTrans" cxnId="{03B2C14F-625F-4B09-B169-764F1338796A}">
      <dgm:prSet/>
      <dgm:spPr/>
      <dgm:t>
        <a:bodyPr/>
        <a:lstStyle/>
        <a:p>
          <a:endParaRPr lang="en-US" sz="1400"/>
        </a:p>
      </dgm:t>
    </dgm:pt>
    <dgm:pt modelId="{652E66B5-64E8-48E3-AF6E-FB2307AF1E28}" type="sibTrans" cxnId="{03B2C14F-625F-4B09-B169-764F1338796A}">
      <dgm:prSet/>
      <dgm:spPr/>
      <dgm:t>
        <a:bodyPr/>
        <a:lstStyle/>
        <a:p>
          <a:endParaRPr lang="en-US" sz="1400"/>
        </a:p>
      </dgm:t>
    </dgm:pt>
    <dgm:pt modelId="{58869632-23C5-4654-8194-EFFE78641E4B}">
      <dgm:prSet custT="1"/>
      <dgm:spPr>
        <a:solidFill>
          <a:schemeClr val="accent5">
            <a:lumMod val="60000"/>
            <a:lumOff val="40000"/>
            <a:alpha val="90000"/>
          </a:schemeClr>
        </a:solidFill>
      </dgm:spPr>
      <dgm:t>
        <a:bodyPr/>
        <a:lstStyle/>
        <a:p>
          <a:pPr algn="just">
            <a:buFontTx/>
            <a:buNone/>
          </a:pPr>
          <a:r>
            <a:rPr lang="en-US" sz="1400" dirty="0">
              <a:solidFill>
                <a:schemeClr val="tx1"/>
              </a:solidFill>
              <a:latin typeface="+mn-lt"/>
              <a:cs typeface="Arial" panose="020B0604020202020204" pitchFamily="34" charset="0"/>
            </a:rPr>
            <a:t>Draft  Comprehensive Nuclear Law</a:t>
          </a:r>
          <a:endParaRPr lang="en-US" sz="1400" dirty="0">
            <a:latin typeface="+mn-lt"/>
            <a:cs typeface="Arial" panose="020B0604020202020204" pitchFamily="34" charset="0"/>
          </a:endParaRPr>
        </a:p>
      </dgm:t>
    </dgm:pt>
    <dgm:pt modelId="{659E13A8-3A56-4D73-B81E-FE499463C6E7}" type="parTrans" cxnId="{A7D18E2F-365F-4EE2-8DB6-CA6C02BFFA58}">
      <dgm:prSet/>
      <dgm:spPr/>
      <dgm:t>
        <a:bodyPr/>
        <a:lstStyle/>
        <a:p>
          <a:endParaRPr lang="en-US" sz="1400"/>
        </a:p>
      </dgm:t>
    </dgm:pt>
    <dgm:pt modelId="{2DBFD87C-5DDC-4FE8-830E-BE27AB2BF407}" type="sibTrans" cxnId="{A7D18E2F-365F-4EE2-8DB6-CA6C02BFFA58}">
      <dgm:prSet/>
      <dgm:spPr/>
      <dgm:t>
        <a:bodyPr/>
        <a:lstStyle/>
        <a:p>
          <a:endParaRPr lang="en-US" sz="1400"/>
        </a:p>
      </dgm:t>
    </dgm:pt>
    <dgm:pt modelId="{177AC665-4DBF-45CD-BDD6-992440E29719}">
      <dgm:prSet custT="1"/>
      <dgm:spPr>
        <a:solidFill>
          <a:schemeClr val="accent5">
            <a:lumMod val="60000"/>
            <a:lumOff val="40000"/>
            <a:alpha val="90000"/>
          </a:schemeClr>
        </a:solidFill>
      </dgm:spPr>
      <dgm:t>
        <a:bodyPr/>
        <a:lstStyle/>
        <a:p>
          <a:pPr algn="l"/>
          <a:endParaRPr lang="en-US" sz="1400" dirty="0">
            <a:latin typeface="+mn-lt"/>
          </a:endParaRPr>
        </a:p>
      </dgm:t>
    </dgm:pt>
    <dgm:pt modelId="{F45EA68F-89BB-4902-891A-D5CF2B370016}" type="parTrans" cxnId="{CFC9C4B7-CC17-4322-8AE4-BDD3B913E90D}">
      <dgm:prSet/>
      <dgm:spPr/>
      <dgm:t>
        <a:bodyPr/>
        <a:lstStyle/>
        <a:p>
          <a:endParaRPr lang="en-US" sz="1400"/>
        </a:p>
      </dgm:t>
    </dgm:pt>
    <dgm:pt modelId="{F413E160-C3D4-4E8D-BAAE-4FB53F3CF854}" type="sibTrans" cxnId="{CFC9C4B7-CC17-4322-8AE4-BDD3B913E90D}">
      <dgm:prSet/>
      <dgm:spPr/>
      <dgm:t>
        <a:bodyPr/>
        <a:lstStyle/>
        <a:p>
          <a:endParaRPr lang="en-US" sz="1400"/>
        </a:p>
      </dgm:t>
    </dgm:pt>
    <dgm:pt modelId="{73BE8B0B-6D0E-4890-992A-6A468D2922F0}">
      <dgm:prSet custT="1"/>
      <dgm:spPr>
        <a:solidFill>
          <a:schemeClr val="accent5">
            <a:lumMod val="60000"/>
            <a:lumOff val="40000"/>
            <a:alpha val="90000"/>
          </a:schemeClr>
        </a:solidFill>
      </dgm:spPr>
      <dgm:t>
        <a:bodyPr/>
        <a:lstStyle/>
        <a:p>
          <a:pPr algn="just">
            <a:buFontTx/>
            <a:buNone/>
          </a:pPr>
          <a:r>
            <a:rPr lang="en-US" sz="1400" dirty="0">
              <a:solidFill>
                <a:schemeClr val="tx1"/>
              </a:solidFill>
              <a:latin typeface="+mn-lt"/>
              <a:cs typeface="Arial" panose="020B0604020202020204" pitchFamily="34" charset="0"/>
            </a:rPr>
            <a:t>Self-evaluation</a:t>
          </a:r>
          <a:endParaRPr lang="en-US" sz="1400" dirty="0">
            <a:latin typeface="+mn-lt"/>
            <a:cs typeface="Arial" panose="020B0604020202020204" pitchFamily="34" charset="0"/>
          </a:endParaRPr>
        </a:p>
      </dgm:t>
    </dgm:pt>
    <dgm:pt modelId="{8908F8F4-A451-460C-B5E1-E2E137FFC373}" type="parTrans" cxnId="{45F731AF-0CDD-4A10-9EEA-A678A1C1A4A7}">
      <dgm:prSet/>
      <dgm:spPr/>
      <dgm:t>
        <a:bodyPr/>
        <a:lstStyle/>
        <a:p>
          <a:endParaRPr lang="en-US" sz="1400"/>
        </a:p>
      </dgm:t>
    </dgm:pt>
    <dgm:pt modelId="{6011DEA5-B57B-4C46-86A4-DF08936C7FE2}" type="sibTrans" cxnId="{45F731AF-0CDD-4A10-9EEA-A678A1C1A4A7}">
      <dgm:prSet/>
      <dgm:spPr/>
      <dgm:t>
        <a:bodyPr/>
        <a:lstStyle/>
        <a:p>
          <a:endParaRPr lang="en-US" sz="1400"/>
        </a:p>
      </dgm:t>
    </dgm:pt>
    <dgm:pt modelId="{76874C4D-1D18-42D8-9E15-29BDFE756221}">
      <dgm:prSet custT="1"/>
      <dgm:spPr>
        <a:solidFill>
          <a:schemeClr val="accent5">
            <a:lumMod val="60000"/>
            <a:lumOff val="40000"/>
            <a:alpha val="90000"/>
          </a:schemeClr>
        </a:solidFill>
      </dgm:spPr>
      <dgm:t>
        <a:bodyPr/>
        <a:lstStyle/>
        <a:p>
          <a:pPr algn="just">
            <a:buFontTx/>
            <a:buNone/>
          </a:pPr>
          <a:r>
            <a:rPr lang="en-US" sz="1400" b="0" dirty="0">
              <a:solidFill>
                <a:schemeClr val="tx2">
                  <a:lumMod val="50000"/>
                </a:schemeClr>
              </a:solidFill>
              <a:latin typeface="+mn-lt"/>
              <a:cs typeface="Arial" panose="020B0604020202020204" pitchFamily="34" charset="0"/>
            </a:rPr>
            <a:t>SEED (Site Survey)</a:t>
          </a:r>
        </a:p>
      </dgm:t>
    </dgm:pt>
    <dgm:pt modelId="{13F5F980-C9A0-47E3-9FF3-4CB7F60A4E4B}" type="parTrans" cxnId="{A769D85E-AD75-4787-A791-E2CCE7AFA1ED}">
      <dgm:prSet/>
      <dgm:spPr/>
      <dgm:t>
        <a:bodyPr/>
        <a:lstStyle/>
        <a:p>
          <a:endParaRPr lang="en-US" sz="1400"/>
        </a:p>
      </dgm:t>
    </dgm:pt>
    <dgm:pt modelId="{330F9F54-2993-4045-B54E-A28A4CF93C12}" type="sibTrans" cxnId="{A769D85E-AD75-4787-A791-E2CCE7AFA1ED}">
      <dgm:prSet/>
      <dgm:spPr/>
      <dgm:t>
        <a:bodyPr/>
        <a:lstStyle/>
        <a:p>
          <a:endParaRPr lang="en-US" sz="1400"/>
        </a:p>
      </dgm:t>
    </dgm:pt>
    <dgm:pt modelId="{F59EF4AA-3706-4F80-A8D6-33F62A59F159}">
      <dgm:prSet custT="1"/>
      <dgm:spPr>
        <a:solidFill>
          <a:schemeClr val="accent6">
            <a:alpha val="90000"/>
          </a:schemeClr>
        </a:solidFill>
      </dgm:spPr>
      <dgm:t>
        <a:bodyPr/>
        <a:lstStyle/>
        <a:p>
          <a:pPr algn="just">
            <a:buFontTx/>
            <a:buNone/>
          </a:pPr>
          <a:r>
            <a:rPr lang="en-US" sz="1400" b="0" dirty="0">
              <a:solidFill>
                <a:schemeClr val="tx2">
                  <a:lumMod val="50000"/>
                </a:schemeClr>
              </a:solidFill>
              <a:latin typeface="+mn-lt"/>
              <a:cs typeface="Arial" panose="020B0604020202020204" pitchFamily="34" charset="0"/>
            </a:rPr>
            <a:t>National position</a:t>
          </a:r>
        </a:p>
      </dgm:t>
    </dgm:pt>
    <dgm:pt modelId="{EBE879B1-8D88-4940-ACEA-35BEA5587E59}" type="parTrans" cxnId="{C5582C7E-2A93-4318-9F75-C496DD50FD78}">
      <dgm:prSet/>
      <dgm:spPr/>
      <dgm:t>
        <a:bodyPr/>
        <a:lstStyle/>
        <a:p>
          <a:endParaRPr lang="en-US" sz="1400"/>
        </a:p>
      </dgm:t>
    </dgm:pt>
    <dgm:pt modelId="{768BEE36-449C-4BF8-BD1C-B5E3CD7E2FFE}" type="sibTrans" cxnId="{C5582C7E-2A93-4318-9F75-C496DD50FD78}">
      <dgm:prSet/>
      <dgm:spPr/>
      <dgm:t>
        <a:bodyPr/>
        <a:lstStyle/>
        <a:p>
          <a:endParaRPr lang="en-US" sz="1400"/>
        </a:p>
      </dgm:t>
    </dgm:pt>
    <dgm:pt modelId="{F3ACF488-44C6-48A4-BA1E-1325A44E1C9A}">
      <dgm:prSet custT="1"/>
      <dgm:spPr>
        <a:solidFill>
          <a:schemeClr val="accent6">
            <a:alpha val="90000"/>
          </a:schemeClr>
        </a:solidFill>
      </dgm:spPr>
      <dgm:t>
        <a:bodyPr/>
        <a:lstStyle/>
        <a:p>
          <a:pPr algn="just">
            <a:buFontTx/>
            <a:buNone/>
          </a:pPr>
          <a:r>
            <a:rPr lang="en-US" sz="1400" b="0" dirty="0">
              <a:solidFill>
                <a:schemeClr val="tx2">
                  <a:lumMod val="50000"/>
                </a:schemeClr>
              </a:solidFill>
              <a:latin typeface="+mn-lt"/>
              <a:cs typeface="Arial" panose="020B0604020202020204" pitchFamily="34" charset="0"/>
            </a:rPr>
            <a:t>INIR  (Phase 1)</a:t>
          </a:r>
        </a:p>
      </dgm:t>
    </dgm:pt>
    <dgm:pt modelId="{232B8482-B16E-47E7-8417-7FE16DD4E874}" type="parTrans" cxnId="{EA447F17-B836-48E2-AE36-E23634384FC2}">
      <dgm:prSet/>
      <dgm:spPr/>
      <dgm:t>
        <a:bodyPr/>
        <a:lstStyle/>
        <a:p>
          <a:endParaRPr lang="en-US" sz="1400"/>
        </a:p>
      </dgm:t>
    </dgm:pt>
    <dgm:pt modelId="{77D7691B-8191-4E2E-8F20-4DCB86C49346}" type="sibTrans" cxnId="{EA447F17-B836-48E2-AE36-E23634384FC2}">
      <dgm:prSet/>
      <dgm:spPr/>
      <dgm:t>
        <a:bodyPr/>
        <a:lstStyle/>
        <a:p>
          <a:endParaRPr lang="en-US" sz="1400"/>
        </a:p>
      </dgm:t>
    </dgm:pt>
    <dgm:pt modelId="{6FD5DB2C-B959-4292-A4EE-454022F75FA7}">
      <dgm:prSet phldrT="[Text]" custT="1"/>
      <dgm:spPr>
        <a:solidFill>
          <a:schemeClr val="accent2">
            <a:alpha val="90000"/>
          </a:schemeClr>
        </a:solidFill>
      </dgm:spPr>
      <dgm:t>
        <a:bodyPr/>
        <a:lstStyle/>
        <a:p>
          <a:pPr algn="just">
            <a:buFontTx/>
            <a:buNone/>
          </a:pPr>
          <a:endParaRPr lang="en-US" sz="1400" dirty="0">
            <a:latin typeface="+mn-lt"/>
            <a:cs typeface="Arial" panose="020B0604020202020204" pitchFamily="34" charset="0"/>
          </a:endParaRPr>
        </a:p>
      </dgm:t>
    </dgm:pt>
    <dgm:pt modelId="{7CC9770F-EF11-4E7A-A39C-F7D2E142B02B}" type="parTrans" cxnId="{B5FC956F-8E69-4890-AE24-66722C76EC4B}">
      <dgm:prSet/>
      <dgm:spPr/>
      <dgm:t>
        <a:bodyPr/>
        <a:lstStyle/>
        <a:p>
          <a:endParaRPr lang="en-US"/>
        </a:p>
      </dgm:t>
    </dgm:pt>
    <dgm:pt modelId="{F3B85C97-DDE2-4B8D-9AB0-8C9868690AA0}" type="sibTrans" cxnId="{B5FC956F-8E69-4890-AE24-66722C76EC4B}">
      <dgm:prSet/>
      <dgm:spPr/>
      <dgm:t>
        <a:bodyPr/>
        <a:lstStyle/>
        <a:p>
          <a:endParaRPr lang="en-US"/>
        </a:p>
      </dgm:t>
    </dgm:pt>
    <dgm:pt modelId="{C2EFD440-08EA-419B-B90D-BC89D0BDB872}" type="pres">
      <dgm:prSet presAssocID="{BDE2F4A8-B1E6-4089-8EA3-A649E3B063E9}" presName="Name0" presStyleCnt="0">
        <dgm:presLayoutVars>
          <dgm:dir/>
          <dgm:animLvl val="lvl"/>
          <dgm:resizeHandles val="exact"/>
        </dgm:presLayoutVars>
      </dgm:prSet>
      <dgm:spPr/>
    </dgm:pt>
    <dgm:pt modelId="{C9F2686C-F64F-42CB-8BDB-94AAA9DA6B83}" type="pres">
      <dgm:prSet presAssocID="{BDE2F4A8-B1E6-4089-8EA3-A649E3B063E9}" presName="tSp" presStyleCnt="0"/>
      <dgm:spPr/>
    </dgm:pt>
    <dgm:pt modelId="{CE230A48-8BEB-45F4-83F1-A652E1086C82}" type="pres">
      <dgm:prSet presAssocID="{BDE2F4A8-B1E6-4089-8EA3-A649E3B063E9}" presName="bSp" presStyleCnt="0"/>
      <dgm:spPr/>
    </dgm:pt>
    <dgm:pt modelId="{9ED23F11-100D-4F71-9885-B4FB2CACE30E}" type="pres">
      <dgm:prSet presAssocID="{BDE2F4A8-B1E6-4089-8EA3-A649E3B063E9}" presName="process" presStyleCnt="0"/>
      <dgm:spPr/>
    </dgm:pt>
    <dgm:pt modelId="{6E746150-3C7C-4C4C-8D66-DC0B8CB0D60E}" type="pres">
      <dgm:prSet presAssocID="{3615952E-260F-4053-9FC3-98DF644F64FE}" presName="composite1" presStyleCnt="0"/>
      <dgm:spPr/>
    </dgm:pt>
    <dgm:pt modelId="{AF7A2159-F9C6-46F0-B7A1-E8237CFF3657}" type="pres">
      <dgm:prSet presAssocID="{3615952E-260F-4053-9FC3-98DF644F64FE}" presName="dummyNode1" presStyleLbl="node1" presStyleIdx="0" presStyleCnt="5"/>
      <dgm:spPr/>
    </dgm:pt>
    <dgm:pt modelId="{7C42D41B-CFD2-47A6-A33D-93A03EDAEA40}" type="pres">
      <dgm:prSet presAssocID="{3615952E-260F-4053-9FC3-98DF644F64FE}" presName="childNode1" presStyleLbl="bgAcc1" presStyleIdx="0" presStyleCnt="5" custScaleX="143820" custScaleY="161897" custLinFactNeighborX="20102" custLinFactNeighborY="-8326">
        <dgm:presLayoutVars>
          <dgm:bulletEnabled val="1"/>
        </dgm:presLayoutVars>
      </dgm:prSet>
      <dgm:spPr/>
    </dgm:pt>
    <dgm:pt modelId="{8BE0C669-A852-42CE-910B-0BD25AC486AA}" type="pres">
      <dgm:prSet presAssocID="{3615952E-260F-4053-9FC3-98DF644F64FE}" presName="childNode1tx" presStyleLbl="bgAcc1" presStyleIdx="0" presStyleCnt="5">
        <dgm:presLayoutVars>
          <dgm:bulletEnabled val="1"/>
        </dgm:presLayoutVars>
      </dgm:prSet>
      <dgm:spPr/>
    </dgm:pt>
    <dgm:pt modelId="{521C8784-BD40-4707-8738-2EE24005B4ED}" type="pres">
      <dgm:prSet presAssocID="{3615952E-260F-4053-9FC3-98DF644F64FE}" presName="parentNode1" presStyleLbl="node1" presStyleIdx="0" presStyleCnt="5" custScaleX="114615" custScaleY="78662" custLinFactNeighborX="-2786" custLinFactNeighborY="5007">
        <dgm:presLayoutVars>
          <dgm:chMax val="1"/>
          <dgm:bulletEnabled val="1"/>
        </dgm:presLayoutVars>
      </dgm:prSet>
      <dgm:spPr/>
    </dgm:pt>
    <dgm:pt modelId="{96F7C2E3-DFBC-4D93-9A5A-BE249A8E46D8}" type="pres">
      <dgm:prSet presAssocID="{3615952E-260F-4053-9FC3-98DF644F64FE}" presName="connSite1" presStyleCnt="0"/>
      <dgm:spPr/>
    </dgm:pt>
    <dgm:pt modelId="{21AEF8D4-7AA3-4A78-A81F-62C862074ED6}" type="pres">
      <dgm:prSet presAssocID="{9A9612FA-6A1C-4EB8-9BD7-141683B87D5B}" presName="Name9" presStyleLbl="sibTrans2D1" presStyleIdx="0" presStyleCnt="4" custLinFactNeighborX="7940" custLinFactNeighborY="20368"/>
      <dgm:spPr/>
    </dgm:pt>
    <dgm:pt modelId="{F4FCB29E-0CA3-4A9C-918A-E663989441D1}" type="pres">
      <dgm:prSet presAssocID="{A07568A7-C468-4693-B1BD-73147305DC32}" presName="composite2" presStyleCnt="0"/>
      <dgm:spPr/>
    </dgm:pt>
    <dgm:pt modelId="{53779B53-70B3-4DF2-AE74-C604AC2F2117}" type="pres">
      <dgm:prSet presAssocID="{A07568A7-C468-4693-B1BD-73147305DC32}" presName="dummyNode2" presStyleLbl="node1" presStyleIdx="0" presStyleCnt="5"/>
      <dgm:spPr/>
    </dgm:pt>
    <dgm:pt modelId="{9A67DDEE-7BB6-4C4A-B065-55D7B7654934}" type="pres">
      <dgm:prSet presAssocID="{A07568A7-C468-4693-B1BD-73147305DC32}" presName="childNode2" presStyleLbl="bgAcc1" presStyleIdx="1" presStyleCnt="5" custScaleX="141443" custScaleY="162396" custLinFactNeighborX="12041" custLinFactNeighborY="-6777">
        <dgm:presLayoutVars>
          <dgm:bulletEnabled val="1"/>
        </dgm:presLayoutVars>
      </dgm:prSet>
      <dgm:spPr/>
    </dgm:pt>
    <dgm:pt modelId="{C027F60A-8044-4840-B7FB-ADAA013550E0}" type="pres">
      <dgm:prSet presAssocID="{A07568A7-C468-4693-B1BD-73147305DC32}" presName="childNode2tx" presStyleLbl="bgAcc1" presStyleIdx="1" presStyleCnt="5">
        <dgm:presLayoutVars>
          <dgm:bulletEnabled val="1"/>
        </dgm:presLayoutVars>
      </dgm:prSet>
      <dgm:spPr/>
    </dgm:pt>
    <dgm:pt modelId="{71908599-1ABD-4A9E-B76F-F1F46E92A667}" type="pres">
      <dgm:prSet presAssocID="{A07568A7-C468-4693-B1BD-73147305DC32}" presName="parentNode2" presStyleLbl="node1" presStyleIdx="1" presStyleCnt="5" custScaleX="92310" custScaleY="76623" custLinFactNeighborX="-7104" custLinFactNeighborY="-40603">
        <dgm:presLayoutVars>
          <dgm:chMax val="0"/>
          <dgm:bulletEnabled val="1"/>
        </dgm:presLayoutVars>
      </dgm:prSet>
      <dgm:spPr/>
    </dgm:pt>
    <dgm:pt modelId="{4ED72876-AD18-4486-8D21-1C03CFB0DBB6}" type="pres">
      <dgm:prSet presAssocID="{A07568A7-C468-4693-B1BD-73147305DC32}" presName="connSite2" presStyleCnt="0"/>
      <dgm:spPr/>
    </dgm:pt>
    <dgm:pt modelId="{F9C0196A-FB75-47D6-9EBA-25F77338236E}" type="pres">
      <dgm:prSet presAssocID="{C21F9FBD-7D5A-4091-A182-A95FCE18B0A5}" presName="Name18" presStyleLbl="sibTrans2D1" presStyleIdx="1" presStyleCnt="4" custScaleY="114884" custLinFactNeighborY="-8750"/>
      <dgm:spPr/>
    </dgm:pt>
    <dgm:pt modelId="{64B25384-610C-4DAE-ABE6-293792EAAB01}" type="pres">
      <dgm:prSet presAssocID="{5D488B8F-0B3B-417B-B975-0F3C669002E4}" presName="composite1" presStyleCnt="0"/>
      <dgm:spPr/>
    </dgm:pt>
    <dgm:pt modelId="{B00C181F-CAD2-4DBB-A0B0-3F20B6A6F75B}" type="pres">
      <dgm:prSet presAssocID="{5D488B8F-0B3B-417B-B975-0F3C669002E4}" presName="dummyNode1" presStyleLbl="node1" presStyleIdx="1" presStyleCnt="5"/>
      <dgm:spPr/>
    </dgm:pt>
    <dgm:pt modelId="{B57B101C-8277-42C1-BD7C-79BA64B2FD58}" type="pres">
      <dgm:prSet presAssocID="{5D488B8F-0B3B-417B-B975-0F3C669002E4}" presName="childNode1" presStyleLbl="bgAcc1" presStyleIdx="2" presStyleCnt="5" custScaleX="176164" custScaleY="161672" custLinFactNeighborX="7918" custLinFactNeighborY="-7900">
        <dgm:presLayoutVars>
          <dgm:bulletEnabled val="1"/>
        </dgm:presLayoutVars>
      </dgm:prSet>
      <dgm:spPr/>
    </dgm:pt>
    <dgm:pt modelId="{A19C9665-68B9-4FB4-8FCB-682B527C5CBB}" type="pres">
      <dgm:prSet presAssocID="{5D488B8F-0B3B-417B-B975-0F3C669002E4}" presName="childNode1tx" presStyleLbl="bgAcc1" presStyleIdx="2" presStyleCnt="5">
        <dgm:presLayoutVars>
          <dgm:bulletEnabled val="1"/>
        </dgm:presLayoutVars>
      </dgm:prSet>
      <dgm:spPr/>
    </dgm:pt>
    <dgm:pt modelId="{723F2B42-CD7B-4FE7-9E29-F65B37774823}" type="pres">
      <dgm:prSet presAssocID="{5D488B8F-0B3B-417B-B975-0F3C669002E4}" presName="parentNode1" presStyleLbl="node1" presStyleIdx="2" presStyleCnt="5" custScaleX="105246" custScaleY="66094" custLinFactNeighborX="-7024" custLinFactNeighborY="16346">
        <dgm:presLayoutVars>
          <dgm:chMax val="1"/>
          <dgm:bulletEnabled val="1"/>
        </dgm:presLayoutVars>
      </dgm:prSet>
      <dgm:spPr/>
    </dgm:pt>
    <dgm:pt modelId="{49065C3B-F5D0-4768-8D88-23B12538B79D}" type="pres">
      <dgm:prSet presAssocID="{5D488B8F-0B3B-417B-B975-0F3C669002E4}" presName="connSite1" presStyleCnt="0"/>
      <dgm:spPr/>
    </dgm:pt>
    <dgm:pt modelId="{4B0F2591-459E-4D64-9475-016D4FC8AA4C}" type="pres">
      <dgm:prSet presAssocID="{1CA70B27-E153-4FED-B168-53982FC730F3}" presName="Name9" presStyleLbl="sibTrans2D1" presStyleIdx="2" presStyleCnt="4" custAng="0" custScaleX="97074" custLinFactNeighborX="5853" custLinFactNeighborY="9306"/>
      <dgm:spPr/>
    </dgm:pt>
    <dgm:pt modelId="{29079E2C-91F4-4A0A-AE85-4C697CA18459}" type="pres">
      <dgm:prSet presAssocID="{47877603-D52C-4075-A2FA-A59554A39601}" presName="composite2" presStyleCnt="0"/>
      <dgm:spPr/>
    </dgm:pt>
    <dgm:pt modelId="{2C4EE20A-D080-482F-9973-674ECEFD12E5}" type="pres">
      <dgm:prSet presAssocID="{47877603-D52C-4075-A2FA-A59554A39601}" presName="dummyNode2" presStyleLbl="node1" presStyleIdx="2" presStyleCnt="5"/>
      <dgm:spPr/>
    </dgm:pt>
    <dgm:pt modelId="{38E937C8-0561-4810-AB6C-B79590E448C0}" type="pres">
      <dgm:prSet presAssocID="{47877603-D52C-4075-A2FA-A59554A39601}" presName="childNode2" presStyleLbl="bgAcc1" presStyleIdx="3" presStyleCnt="5" custScaleX="195091" custScaleY="154378" custLinFactNeighborX="3699" custLinFactNeighborY="-4603">
        <dgm:presLayoutVars>
          <dgm:bulletEnabled val="1"/>
        </dgm:presLayoutVars>
      </dgm:prSet>
      <dgm:spPr/>
    </dgm:pt>
    <dgm:pt modelId="{21096F05-CC2E-4DEA-AE7F-5C158B75CB3A}" type="pres">
      <dgm:prSet presAssocID="{47877603-D52C-4075-A2FA-A59554A39601}" presName="childNode2tx" presStyleLbl="bgAcc1" presStyleIdx="3" presStyleCnt="5">
        <dgm:presLayoutVars>
          <dgm:bulletEnabled val="1"/>
        </dgm:presLayoutVars>
      </dgm:prSet>
      <dgm:spPr/>
    </dgm:pt>
    <dgm:pt modelId="{0E4F47AE-DC65-4687-ADFB-62883C0DA94A}" type="pres">
      <dgm:prSet presAssocID="{47877603-D52C-4075-A2FA-A59554A39601}" presName="parentNode2" presStyleLbl="node1" presStyleIdx="3" presStyleCnt="5" custScaleX="97410" custScaleY="63920" custLinFactNeighborX="-19258" custLinFactNeighborY="-33836">
        <dgm:presLayoutVars>
          <dgm:chMax val="0"/>
          <dgm:bulletEnabled val="1"/>
        </dgm:presLayoutVars>
      </dgm:prSet>
      <dgm:spPr/>
    </dgm:pt>
    <dgm:pt modelId="{9120BFB4-E521-4EF9-9ED0-AE3F3BBDB344}" type="pres">
      <dgm:prSet presAssocID="{47877603-D52C-4075-A2FA-A59554A39601}" presName="connSite2" presStyleCnt="0"/>
      <dgm:spPr/>
    </dgm:pt>
    <dgm:pt modelId="{BFFE4D22-A270-425E-A9C3-B84EEB82F59E}" type="pres">
      <dgm:prSet presAssocID="{89F91970-7BEF-4F98-A491-D9B0D2DC9F4F}" presName="Name18" presStyleLbl="sibTrans2D1" presStyleIdx="3" presStyleCnt="4" custAng="0" custScaleX="106077" custScaleY="98942" custLinFactNeighborY="-10123"/>
      <dgm:spPr/>
    </dgm:pt>
    <dgm:pt modelId="{17FF38FC-0164-4547-9CC0-C73B2CFD746E}" type="pres">
      <dgm:prSet presAssocID="{812F4F63-BF5A-4D44-9E86-C2E81BD422CE}" presName="composite1" presStyleCnt="0"/>
      <dgm:spPr/>
    </dgm:pt>
    <dgm:pt modelId="{E48D7DA8-DAE9-4634-8809-ED2359720454}" type="pres">
      <dgm:prSet presAssocID="{812F4F63-BF5A-4D44-9E86-C2E81BD422CE}" presName="dummyNode1" presStyleLbl="node1" presStyleIdx="3" presStyleCnt="5"/>
      <dgm:spPr/>
    </dgm:pt>
    <dgm:pt modelId="{0366F779-BB9C-4D10-BF5D-78F37C31CF36}" type="pres">
      <dgm:prSet presAssocID="{812F4F63-BF5A-4D44-9E86-C2E81BD422CE}" presName="childNode1" presStyleLbl="bgAcc1" presStyleIdx="4" presStyleCnt="5" custScaleX="155510" custScaleY="157605" custLinFactNeighborX="-3225" custLinFactNeighborY="-4164">
        <dgm:presLayoutVars>
          <dgm:bulletEnabled val="1"/>
        </dgm:presLayoutVars>
      </dgm:prSet>
      <dgm:spPr/>
    </dgm:pt>
    <dgm:pt modelId="{53FBF1FC-199E-43EB-820A-BEADB6AEDA82}" type="pres">
      <dgm:prSet presAssocID="{812F4F63-BF5A-4D44-9E86-C2E81BD422CE}" presName="childNode1tx" presStyleLbl="bgAcc1" presStyleIdx="4" presStyleCnt="5">
        <dgm:presLayoutVars>
          <dgm:bulletEnabled val="1"/>
        </dgm:presLayoutVars>
      </dgm:prSet>
      <dgm:spPr/>
    </dgm:pt>
    <dgm:pt modelId="{F199C711-47EF-40D8-832B-67B9176538EF}" type="pres">
      <dgm:prSet presAssocID="{812F4F63-BF5A-4D44-9E86-C2E81BD422CE}" presName="parentNode1" presStyleLbl="node1" presStyleIdx="4" presStyleCnt="5" custScaleX="86984" custScaleY="80896" custLinFactNeighborX="-17578" custLinFactNeighborY="11970">
        <dgm:presLayoutVars>
          <dgm:chMax val="1"/>
          <dgm:bulletEnabled val="1"/>
        </dgm:presLayoutVars>
      </dgm:prSet>
      <dgm:spPr/>
    </dgm:pt>
    <dgm:pt modelId="{5F5F5ABE-8124-43B1-A1FD-7A1FCB96542E}" type="pres">
      <dgm:prSet presAssocID="{812F4F63-BF5A-4D44-9E86-C2E81BD422CE}" presName="connSite1" presStyleCnt="0"/>
      <dgm:spPr/>
    </dgm:pt>
  </dgm:ptLst>
  <dgm:cxnLst>
    <dgm:cxn modelId="{4CC12601-35CC-4284-979E-F041014842BD}" type="presOf" srcId="{177AC665-4DBF-45CD-BDD6-992440E29719}" destId="{21096F05-CC2E-4DEA-AE7F-5C158B75CB3A}" srcOrd="1" destOrd="3" presId="urn:microsoft.com/office/officeart/2005/8/layout/hProcess4"/>
    <dgm:cxn modelId="{FBF10007-583F-4EF5-94DA-B88B2091C5B5}" type="presOf" srcId="{5D488B8F-0B3B-417B-B975-0F3C669002E4}" destId="{723F2B42-CD7B-4FE7-9E29-F65B37774823}" srcOrd="0" destOrd="0" presId="urn:microsoft.com/office/officeart/2005/8/layout/hProcess4"/>
    <dgm:cxn modelId="{3E0F8E08-615D-4B97-B18E-3EEE5EF067C3}" type="presOf" srcId="{F805DEB0-B315-4FB5-A473-7027E213D01D}" destId="{9A67DDEE-7BB6-4C4A-B065-55D7B7654934}" srcOrd="0" destOrd="0" presId="urn:microsoft.com/office/officeart/2005/8/layout/hProcess4"/>
    <dgm:cxn modelId="{58FEAB08-C094-4B99-B476-721A25AB5A1F}" type="presOf" srcId="{A07568A7-C468-4693-B1BD-73147305DC32}" destId="{71908599-1ABD-4A9E-B76F-F1F46E92A667}" srcOrd="0" destOrd="0" presId="urn:microsoft.com/office/officeart/2005/8/layout/hProcess4"/>
    <dgm:cxn modelId="{40A5EA0B-4247-4CC3-86BA-4E72CBF9C6A3}" type="presOf" srcId="{050AD3A6-9763-404D-9BFF-623385AE46D2}" destId="{C027F60A-8044-4840-B7FB-ADAA013550E0}" srcOrd="1" destOrd="2" presId="urn:microsoft.com/office/officeart/2005/8/layout/hProcess4"/>
    <dgm:cxn modelId="{18861A13-C8DE-444C-BFE6-4B2B32EAFB6B}" type="presOf" srcId="{F7F124D7-5472-4D81-972D-E396DB46B52D}" destId="{B57B101C-8277-42C1-BD7C-79BA64B2FD58}" srcOrd="0" destOrd="1" presId="urn:microsoft.com/office/officeart/2005/8/layout/hProcess4"/>
    <dgm:cxn modelId="{EA447F17-B836-48E2-AE36-E23634384FC2}" srcId="{812F4F63-BF5A-4D44-9E86-C2E81BD422CE}" destId="{F3ACF488-44C6-48A4-BA1E-1325A44E1C9A}" srcOrd="1" destOrd="0" parTransId="{232B8482-B16E-47E7-8417-7FE16DD4E874}" sibTransId="{77D7691B-8191-4E2E-8F20-4DCB86C49346}"/>
    <dgm:cxn modelId="{A3FD2F19-B25E-4477-A5A4-559349DBFDE9}" srcId="{BDE2F4A8-B1E6-4089-8EA3-A649E3B063E9}" destId="{47877603-D52C-4075-A2FA-A59554A39601}" srcOrd="3" destOrd="0" parTransId="{718DB52E-5CB5-443D-877B-63446EA76DA5}" sibTransId="{89F91970-7BEF-4F98-A491-D9B0D2DC9F4F}"/>
    <dgm:cxn modelId="{85B6911C-B0A8-45AF-BD14-227F2A15C933}" type="presOf" srcId="{9A9612FA-6A1C-4EB8-9BD7-141683B87D5B}" destId="{21AEF8D4-7AA3-4A78-A81F-62C862074ED6}" srcOrd="0" destOrd="0" presId="urn:microsoft.com/office/officeart/2005/8/layout/hProcess4"/>
    <dgm:cxn modelId="{E003E520-5D10-4999-B706-64EEC97A3389}" srcId="{5D488B8F-0B3B-417B-B975-0F3C669002E4}" destId="{F7F124D7-5472-4D81-972D-E396DB46B52D}" srcOrd="1" destOrd="0" parTransId="{DA045042-F342-48C3-A4A7-D8F4C2F28EA4}" sibTransId="{CF5B082D-F267-48A8-857F-581D103CD7AF}"/>
    <dgm:cxn modelId="{A7206E28-8F4F-4651-B112-5DE7E8A1156A}" srcId="{3615952E-260F-4053-9FC3-98DF644F64FE}" destId="{67971A8A-420D-4918-ABF2-BD5977988D9B}" srcOrd="0" destOrd="0" parTransId="{CD943AF5-818A-4E6A-8747-BD2014AE82BD}" sibTransId="{03BAE643-EADB-4A02-ADB6-5C4425C1DD67}"/>
    <dgm:cxn modelId="{C815B22B-667A-4389-A806-6745F14FA449}" srcId="{BDE2F4A8-B1E6-4089-8EA3-A649E3B063E9}" destId="{A07568A7-C468-4693-B1BD-73147305DC32}" srcOrd="1" destOrd="0" parTransId="{9B92E8F3-83C8-4F2B-A62B-9D64718EA640}" sibTransId="{C21F9FBD-7D5A-4091-A182-A95FCE18B0A5}"/>
    <dgm:cxn modelId="{0F77D02B-E89E-48A2-A19D-7B28B5F50AA3}" type="presOf" srcId="{812F4F63-BF5A-4D44-9E86-C2E81BD422CE}" destId="{F199C711-47EF-40D8-832B-67B9176538EF}" srcOrd="0" destOrd="0" presId="urn:microsoft.com/office/officeart/2005/8/layout/hProcess4"/>
    <dgm:cxn modelId="{3BD0592D-3C4B-4FF2-A466-BE45E02B20DF}" type="presOf" srcId="{33CEC7B3-85E7-4B79-8683-A13D05AA951F}" destId="{A19C9665-68B9-4FB4-8FCB-682B527C5CBB}" srcOrd="1" destOrd="0" presId="urn:microsoft.com/office/officeart/2005/8/layout/hProcess4"/>
    <dgm:cxn modelId="{A7D18E2F-365F-4EE2-8DB6-CA6C02BFFA58}" srcId="{47877603-D52C-4075-A2FA-A59554A39601}" destId="{58869632-23C5-4654-8194-EFFE78641E4B}" srcOrd="0" destOrd="0" parTransId="{659E13A8-3A56-4D73-B81E-FE499463C6E7}" sibTransId="{2DBFD87C-5DDC-4FE8-830E-BE27AB2BF407}"/>
    <dgm:cxn modelId="{AAC57632-D7A7-4C77-A1B0-7BAA9E06ABAD}" type="presOf" srcId="{1C0DB0C2-9A7D-4A46-9BD4-6F77496A18CC}" destId="{9A67DDEE-7BB6-4C4A-B065-55D7B7654934}" srcOrd="0" destOrd="1" presId="urn:microsoft.com/office/officeart/2005/8/layout/hProcess4"/>
    <dgm:cxn modelId="{2DEB3D3C-E8AF-4C00-8B5E-E27E1D9701DC}" type="presOf" srcId="{47877603-D52C-4075-A2FA-A59554A39601}" destId="{0E4F47AE-DC65-4687-ADFB-62883C0DA94A}" srcOrd="0" destOrd="0" presId="urn:microsoft.com/office/officeart/2005/8/layout/hProcess4"/>
    <dgm:cxn modelId="{AE4D103E-58BE-4CC2-A9D5-28720D7A010A}" srcId="{BDE2F4A8-B1E6-4089-8EA3-A649E3B063E9}" destId="{812F4F63-BF5A-4D44-9E86-C2E81BD422CE}" srcOrd="4" destOrd="0" parTransId="{9A85D418-7B59-461E-B15A-9C1B67158A9A}" sibTransId="{50B8D794-6C04-4E56-A882-D8B3C5B6C126}"/>
    <dgm:cxn modelId="{A769D85E-AD75-4787-A791-E2CCE7AFA1ED}" srcId="{47877603-D52C-4075-A2FA-A59554A39601}" destId="{76874C4D-1D18-42D8-9E15-29BDFE756221}" srcOrd="2" destOrd="0" parTransId="{13F5F980-C9A0-47E3-9FF3-4CB7F60A4E4B}" sibTransId="{330F9F54-2993-4045-B54E-A28A4CF93C12}"/>
    <dgm:cxn modelId="{6BF2065F-5B56-4297-BD48-E3D33C241D1F}" type="presOf" srcId="{73BE8B0B-6D0E-4890-992A-6A468D2922F0}" destId="{38E937C8-0561-4810-AB6C-B79590E448C0}" srcOrd="0" destOrd="1" presId="urn:microsoft.com/office/officeart/2005/8/layout/hProcess4"/>
    <dgm:cxn modelId="{21ACC248-7A38-4B27-8E72-8239124721BD}" type="presOf" srcId="{F3ACF488-44C6-48A4-BA1E-1325A44E1C9A}" destId="{0366F779-BB9C-4D10-BF5D-78F37C31CF36}" srcOrd="0" destOrd="1" presId="urn:microsoft.com/office/officeart/2005/8/layout/hProcess4"/>
    <dgm:cxn modelId="{13F8EE69-8783-4A40-9FB5-797FE5B8DAE5}" type="presOf" srcId="{6FD5DB2C-B959-4292-A4EE-454022F75FA7}" destId="{7C42D41B-CFD2-47A6-A33D-93A03EDAEA40}" srcOrd="0" destOrd="1" presId="urn:microsoft.com/office/officeart/2005/8/layout/hProcess4"/>
    <dgm:cxn modelId="{0C783F6A-03BB-46AA-885B-04AE065BD3C3}" type="presOf" srcId="{C21F9FBD-7D5A-4091-A182-A95FCE18B0A5}" destId="{F9C0196A-FB75-47D6-9EBA-25F77338236E}" srcOrd="0" destOrd="0" presId="urn:microsoft.com/office/officeart/2005/8/layout/hProcess4"/>
    <dgm:cxn modelId="{AF497E4B-D220-4A01-AD54-1C29979A9E52}" type="presOf" srcId="{33CEC7B3-85E7-4B79-8683-A13D05AA951F}" destId="{B57B101C-8277-42C1-BD7C-79BA64B2FD58}" srcOrd="0" destOrd="0" presId="urn:microsoft.com/office/officeart/2005/8/layout/hProcess4"/>
    <dgm:cxn modelId="{B5FC956F-8E69-4890-AE24-66722C76EC4B}" srcId="{3615952E-260F-4053-9FC3-98DF644F64FE}" destId="{6FD5DB2C-B959-4292-A4EE-454022F75FA7}" srcOrd="1" destOrd="0" parTransId="{7CC9770F-EF11-4E7A-A39C-F7D2E142B02B}" sibTransId="{F3B85C97-DDE2-4B8D-9AB0-8C9868690AA0}"/>
    <dgm:cxn modelId="{03B2C14F-625F-4B09-B169-764F1338796A}" srcId="{5D488B8F-0B3B-417B-B975-0F3C669002E4}" destId="{1DCB198C-097F-41C9-817D-A049734AE500}" srcOrd="2" destOrd="0" parTransId="{8831015D-4D9C-4F3E-8DD3-56A5AF8AA9C6}" sibTransId="{652E66B5-64E8-48E3-AF6E-FB2307AF1E28}"/>
    <dgm:cxn modelId="{7B6E4152-5EBF-4A03-911E-B33E3E003F86}" type="presOf" srcId="{F805DEB0-B315-4FB5-A473-7027E213D01D}" destId="{C027F60A-8044-4840-B7FB-ADAA013550E0}" srcOrd="1" destOrd="0" presId="urn:microsoft.com/office/officeart/2005/8/layout/hProcess4"/>
    <dgm:cxn modelId="{C621BD78-D6A9-423B-9C88-5E1CFF20B8DD}" type="presOf" srcId="{1DCB198C-097F-41C9-817D-A049734AE500}" destId="{A19C9665-68B9-4FB4-8FCB-682B527C5CBB}" srcOrd="1" destOrd="2" presId="urn:microsoft.com/office/officeart/2005/8/layout/hProcess4"/>
    <dgm:cxn modelId="{156FC758-9EE6-4927-8A99-1211E4B7C912}" srcId="{BDE2F4A8-B1E6-4089-8EA3-A649E3B063E9}" destId="{5D488B8F-0B3B-417B-B975-0F3C669002E4}" srcOrd="2" destOrd="0" parTransId="{01775609-9DDE-4DD7-AD22-2198C1F46D7A}" sibTransId="{1CA70B27-E153-4FED-B168-53982FC730F3}"/>
    <dgm:cxn modelId="{14AFE678-8BAC-445A-BBEB-8BFE2DAC1D47}" type="presOf" srcId="{67971A8A-420D-4918-ABF2-BD5977988D9B}" destId="{8BE0C669-A852-42CE-910B-0BD25AC486AA}" srcOrd="1" destOrd="0" presId="urn:microsoft.com/office/officeart/2005/8/layout/hProcess4"/>
    <dgm:cxn modelId="{1ABE2379-7106-4401-B7C7-AF0689190C38}" type="presOf" srcId="{F7F124D7-5472-4D81-972D-E396DB46B52D}" destId="{A19C9665-68B9-4FB4-8FCB-682B527C5CBB}" srcOrd="1" destOrd="1" presId="urn:microsoft.com/office/officeart/2005/8/layout/hProcess4"/>
    <dgm:cxn modelId="{F26E865A-4CB6-4BFA-85E5-C0437E5B82A3}" srcId="{A07568A7-C468-4693-B1BD-73147305DC32}" destId="{050AD3A6-9763-404D-9BFF-623385AE46D2}" srcOrd="2" destOrd="0" parTransId="{D0E7D953-9A9A-4F31-B843-5B866CF027CC}" sibTransId="{58C4EB48-51C6-4B82-9592-3A0D6C27769C}"/>
    <dgm:cxn modelId="{C5582C7E-2A93-4318-9F75-C496DD50FD78}" srcId="{812F4F63-BF5A-4D44-9E86-C2E81BD422CE}" destId="{F59EF4AA-3706-4F80-A8D6-33F62A59F159}" srcOrd="0" destOrd="0" parTransId="{EBE879B1-8D88-4940-ACEA-35BEA5587E59}" sibTransId="{768BEE36-449C-4BF8-BD1C-B5E3CD7E2FFE}"/>
    <dgm:cxn modelId="{9CB69983-0C90-4514-BC7A-88A3D61B2D80}" type="presOf" srcId="{1CA70B27-E153-4FED-B168-53982FC730F3}" destId="{4B0F2591-459E-4D64-9475-016D4FC8AA4C}" srcOrd="0" destOrd="0" presId="urn:microsoft.com/office/officeart/2005/8/layout/hProcess4"/>
    <dgm:cxn modelId="{072C5686-54F3-4293-B21D-7D72356C56F1}" type="presOf" srcId="{76874C4D-1D18-42D8-9E15-29BDFE756221}" destId="{21096F05-CC2E-4DEA-AE7F-5C158B75CB3A}" srcOrd="1" destOrd="2" presId="urn:microsoft.com/office/officeart/2005/8/layout/hProcess4"/>
    <dgm:cxn modelId="{F4133989-B0E6-4C51-8BAF-9B1F333BF1DC}" type="presOf" srcId="{6FD5DB2C-B959-4292-A4EE-454022F75FA7}" destId="{8BE0C669-A852-42CE-910B-0BD25AC486AA}" srcOrd="1" destOrd="1" presId="urn:microsoft.com/office/officeart/2005/8/layout/hProcess4"/>
    <dgm:cxn modelId="{80A7B18C-B49F-44F8-936F-E9F15316FE55}" srcId="{A07568A7-C468-4693-B1BD-73147305DC32}" destId="{F805DEB0-B315-4FB5-A473-7027E213D01D}" srcOrd="0" destOrd="0" parTransId="{51C9DA56-E82C-4DB4-AEAA-2741E2BBE7AC}" sibTransId="{E907E313-F7CB-4B4C-88F1-24091CC5F9F6}"/>
    <dgm:cxn modelId="{7B34F792-F9CB-4C75-8AF5-527619DBE4D3}" type="presOf" srcId="{3615952E-260F-4053-9FC3-98DF644F64FE}" destId="{521C8784-BD40-4707-8738-2EE24005B4ED}" srcOrd="0" destOrd="0" presId="urn:microsoft.com/office/officeart/2005/8/layout/hProcess4"/>
    <dgm:cxn modelId="{80600A97-39A1-431F-BDE1-003B966A4E4B}" type="presOf" srcId="{050AD3A6-9763-404D-9BFF-623385AE46D2}" destId="{9A67DDEE-7BB6-4C4A-B065-55D7B7654934}" srcOrd="0" destOrd="2" presId="urn:microsoft.com/office/officeart/2005/8/layout/hProcess4"/>
    <dgm:cxn modelId="{F4FBF398-AD2D-49CE-B65C-6F8D8F2E0E62}" srcId="{5D488B8F-0B3B-417B-B975-0F3C669002E4}" destId="{33CEC7B3-85E7-4B79-8683-A13D05AA951F}" srcOrd="0" destOrd="0" parTransId="{CD776CEB-C5C3-48E8-82D2-1778C8429DAA}" sibTransId="{37B0E12A-83A7-4A7A-8950-E4EBE5862C86}"/>
    <dgm:cxn modelId="{077037A1-C7CF-4F72-B495-534542E02F41}" type="presOf" srcId="{58869632-23C5-4654-8194-EFFE78641E4B}" destId="{38E937C8-0561-4810-AB6C-B79590E448C0}" srcOrd="0" destOrd="0" presId="urn:microsoft.com/office/officeart/2005/8/layout/hProcess4"/>
    <dgm:cxn modelId="{B2B559A1-DBD5-43DD-B9A7-C8F4E14505A7}" type="presOf" srcId="{67971A8A-420D-4918-ABF2-BD5977988D9B}" destId="{7C42D41B-CFD2-47A6-A33D-93A03EDAEA40}" srcOrd="0" destOrd="0" presId="urn:microsoft.com/office/officeart/2005/8/layout/hProcess4"/>
    <dgm:cxn modelId="{8A56CEA9-3D40-4410-85C2-B195B0095CD5}" srcId="{A07568A7-C468-4693-B1BD-73147305DC32}" destId="{1C0DB0C2-9A7D-4A46-9BD4-6F77496A18CC}" srcOrd="1" destOrd="0" parTransId="{59FB036B-2C54-47CE-82D5-1087088B6B48}" sibTransId="{A750C72C-00C7-4BC7-B4EA-244A5630F1DF}"/>
    <dgm:cxn modelId="{45F731AF-0CDD-4A10-9EEA-A678A1C1A4A7}" srcId="{47877603-D52C-4075-A2FA-A59554A39601}" destId="{73BE8B0B-6D0E-4890-992A-6A468D2922F0}" srcOrd="1" destOrd="0" parTransId="{8908F8F4-A451-460C-B5E1-E2E137FFC373}" sibTransId="{6011DEA5-B57B-4C46-86A4-DF08936C7FE2}"/>
    <dgm:cxn modelId="{801233B6-71DD-4BB0-AA69-F80B4DAB5A85}" type="presOf" srcId="{F59EF4AA-3706-4F80-A8D6-33F62A59F159}" destId="{0366F779-BB9C-4D10-BF5D-78F37C31CF36}" srcOrd="0" destOrd="0" presId="urn:microsoft.com/office/officeart/2005/8/layout/hProcess4"/>
    <dgm:cxn modelId="{5AD5E4B6-53F3-465A-8C9B-E8515EDF8976}" type="presOf" srcId="{F59EF4AA-3706-4F80-A8D6-33F62A59F159}" destId="{53FBF1FC-199E-43EB-820A-BEADB6AEDA82}" srcOrd="1" destOrd="0" presId="urn:microsoft.com/office/officeart/2005/8/layout/hProcess4"/>
    <dgm:cxn modelId="{CFC9C4B7-CC17-4322-8AE4-BDD3B913E90D}" srcId="{47877603-D52C-4075-A2FA-A59554A39601}" destId="{177AC665-4DBF-45CD-BDD6-992440E29719}" srcOrd="3" destOrd="0" parTransId="{F45EA68F-89BB-4902-891A-D5CF2B370016}" sibTransId="{F413E160-C3D4-4E8D-BAAE-4FB53F3CF854}"/>
    <dgm:cxn modelId="{E34B08BC-5D5F-4D06-B56C-A0AA0006351B}" type="presOf" srcId="{73BE8B0B-6D0E-4890-992A-6A468D2922F0}" destId="{21096F05-CC2E-4DEA-AE7F-5C158B75CB3A}" srcOrd="1" destOrd="1" presId="urn:microsoft.com/office/officeart/2005/8/layout/hProcess4"/>
    <dgm:cxn modelId="{D7CD7BBC-9429-458B-8571-9370D5F28E45}" type="presOf" srcId="{1DCB198C-097F-41C9-817D-A049734AE500}" destId="{B57B101C-8277-42C1-BD7C-79BA64B2FD58}" srcOrd="0" destOrd="2" presId="urn:microsoft.com/office/officeart/2005/8/layout/hProcess4"/>
    <dgm:cxn modelId="{01CA59C3-E8F9-42CF-B72B-C67220B3C304}" type="presOf" srcId="{1C0DB0C2-9A7D-4A46-9BD4-6F77496A18CC}" destId="{C027F60A-8044-4840-B7FB-ADAA013550E0}" srcOrd="1" destOrd="1" presId="urn:microsoft.com/office/officeart/2005/8/layout/hProcess4"/>
    <dgm:cxn modelId="{69CD84C4-366D-42A1-A85B-0C7E3B58250A}" type="presOf" srcId="{177AC665-4DBF-45CD-BDD6-992440E29719}" destId="{38E937C8-0561-4810-AB6C-B79590E448C0}" srcOrd="0" destOrd="3" presId="urn:microsoft.com/office/officeart/2005/8/layout/hProcess4"/>
    <dgm:cxn modelId="{E5BA6CC7-BFA4-41ED-83B5-DD6158791CC9}" type="presOf" srcId="{89F91970-7BEF-4F98-A491-D9B0D2DC9F4F}" destId="{BFFE4D22-A270-425E-A9C3-B84EEB82F59E}" srcOrd="0" destOrd="0" presId="urn:microsoft.com/office/officeart/2005/8/layout/hProcess4"/>
    <dgm:cxn modelId="{17680FD2-70C7-4D85-8F16-E4D70E66ED70}" type="presOf" srcId="{BDE2F4A8-B1E6-4089-8EA3-A649E3B063E9}" destId="{C2EFD440-08EA-419B-B90D-BC89D0BDB872}" srcOrd="0" destOrd="0" presId="urn:microsoft.com/office/officeart/2005/8/layout/hProcess4"/>
    <dgm:cxn modelId="{7D9823E1-6D6F-4992-B15E-E2DF64ED1B68}" type="presOf" srcId="{F3ACF488-44C6-48A4-BA1E-1325A44E1C9A}" destId="{53FBF1FC-199E-43EB-820A-BEADB6AEDA82}" srcOrd="1" destOrd="1" presId="urn:microsoft.com/office/officeart/2005/8/layout/hProcess4"/>
    <dgm:cxn modelId="{C6FA5AEA-970F-40A0-8133-42D689AC3466}" type="presOf" srcId="{58869632-23C5-4654-8194-EFFE78641E4B}" destId="{21096F05-CC2E-4DEA-AE7F-5C158B75CB3A}" srcOrd="1" destOrd="0" presId="urn:microsoft.com/office/officeart/2005/8/layout/hProcess4"/>
    <dgm:cxn modelId="{158C35F1-6742-4BE0-9950-C55A6C8BC353}" type="presOf" srcId="{76874C4D-1D18-42D8-9E15-29BDFE756221}" destId="{38E937C8-0561-4810-AB6C-B79590E448C0}" srcOrd="0" destOrd="2" presId="urn:microsoft.com/office/officeart/2005/8/layout/hProcess4"/>
    <dgm:cxn modelId="{010B3BF4-E1E1-4660-B7E1-81C97D03C9E2}" srcId="{BDE2F4A8-B1E6-4089-8EA3-A649E3B063E9}" destId="{3615952E-260F-4053-9FC3-98DF644F64FE}" srcOrd="0" destOrd="0" parTransId="{BF90A217-F618-4EE3-8F64-0CB34F3A6DA4}" sibTransId="{9A9612FA-6A1C-4EB8-9BD7-141683B87D5B}"/>
    <dgm:cxn modelId="{D5D19139-530F-4E2F-90C9-89547B20C971}" type="presParOf" srcId="{C2EFD440-08EA-419B-B90D-BC89D0BDB872}" destId="{C9F2686C-F64F-42CB-8BDB-94AAA9DA6B83}" srcOrd="0" destOrd="0" presId="urn:microsoft.com/office/officeart/2005/8/layout/hProcess4"/>
    <dgm:cxn modelId="{E14EBE72-EAEF-4C40-857D-B5B471AF07B8}" type="presParOf" srcId="{C2EFD440-08EA-419B-B90D-BC89D0BDB872}" destId="{CE230A48-8BEB-45F4-83F1-A652E1086C82}" srcOrd="1" destOrd="0" presId="urn:microsoft.com/office/officeart/2005/8/layout/hProcess4"/>
    <dgm:cxn modelId="{C136CCF4-EC3C-4062-9DE1-5B7AEEF11635}" type="presParOf" srcId="{C2EFD440-08EA-419B-B90D-BC89D0BDB872}" destId="{9ED23F11-100D-4F71-9885-B4FB2CACE30E}" srcOrd="2" destOrd="0" presId="urn:microsoft.com/office/officeart/2005/8/layout/hProcess4"/>
    <dgm:cxn modelId="{320A6126-A546-4679-838B-AA2DB6EE3460}" type="presParOf" srcId="{9ED23F11-100D-4F71-9885-B4FB2CACE30E}" destId="{6E746150-3C7C-4C4C-8D66-DC0B8CB0D60E}" srcOrd="0" destOrd="0" presId="urn:microsoft.com/office/officeart/2005/8/layout/hProcess4"/>
    <dgm:cxn modelId="{2577A9C9-DB6A-4967-B377-93C6F5C65648}" type="presParOf" srcId="{6E746150-3C7C-4C4C-8D66-DC0B8CB0D60E}" destId="{AF7A2159-F9C6-46F0-B7A1-E8237CFF3657}" srcOrd="0" destOrd="0" presId="urn:microsoft.com/office/officeart/2005/8/layout/hProcess4"/>
    <dgm:cxn modelId="{9C0ED2D2-5ED7-4E16-A9D9-F0FB421D7F55}" type="presParOf" srcId="{6E746150-3C7C-4C4C-8D66-DC0B8CB0D60E}" destId="{7C42D41B-CFD2-47A6-A33D-93A03EDAEA40}" srcOrd="1" destOrd="0" presId="urn:microsoft.com/office/officeart/2005/8/layout/hProcess4"/>
    <dgm:cxn modelId="{4E8B27A1-4A51-47B0-B948-31323690C92E}" type="presParOf" srcId="{6E746150-3C7C-4C4C-8D66-DC0B8CB0D60E}" destId="{8BE0C669-A852-42CE-910B-0BD25AC486AA}" srcOrd="2" destOrd="0" presId="urn:microsoft.com/office/officeart/2005/8/layout/hProcess4"/>
    <dgm:cxn modelId="{B45A1E4E-174D-46ED-99B3-F8753AD82AF5}" type="presParOf" srcId="{6E746150-3C7C-4C4C-8D66-DC0B8CB0D60E}" destId="{521C8784-BD40-4707-8738-2EE24005B4ED}" srcOrd="3" destOrd="0" presId="urn:microsoft.com/office/officeart/2005/8/layout/hProcess4"/>
    <dgm:cxn modelId="{BD5A9536-822A-4550-90B2-C9201BD60D5A}" type="presParOf" srcId="{6E746150-3C7C-4C4C-8D66-DC0B8CB0D60E}" destId="{96F7C2E3-DFBC-4D93-9A5A-BE249A8E46D8}" srcOrd="4" destOrd="0" presId="urn:microsoft.com/office/officeart/2005/8/layout/hProcess4"/>
    <dgm:cxn modelId="{6D9EF710-3900-44A1-90B3-F2DD0E06A117}" type="presParOf" srcId="{9ED23F11-100D-4F71-9885-B4FB2CACE30E}" destId="{21AEF8D4-7AA3-4A78-A81F-62C862074ED6}" srcOrd="1" destOrd="0" presId="urn:microsoft.com/office/officeart/2005/8/layout/hProcess4"/>
    <dgm:cxn modelId="{1C19C291-EFBA-4E60-9B60-FD4BB02540DF}" type="presParOf" srcId="{9ED23F11-100D-4F71-9885-B4FB2CACE30E}" destId="{F4FCB29E-0CA3-4A9C-918A-E663989441D1}" srcOrd="2" destOrd="0" presId="urn:microsoft.com/office/officeart/2005/8/layout/hProcess4"/>
    <dgm:cxn modelId="{F520C8F0-868D-46A9-8168-A2C586892403}" type="presParOf" srcId="{F4FCB29E-0CA3-4A9C-918A-E663989441D1}" destId="{53779B53-70B3-4DF2-AE74-C604AC2F2117}" srcOrd="0" destOrd="0" presId="urn:microsoft.com/office/officeart/2005/8/layout/hProcess4"/>
    <dgm:cxn modelId="{DF792DF0-AF75-42BD-9C9D-B40B0B1F59F9}" type="presParOf" srcId="{F4FCB29E-0CA3-4A9C-918A-E663989441D1}" destId="{9A67DDEE-7BB6-4C4A-B065-55D7B7654934}" srcOrd="1" destOrd="0" presId="urn:microsoft.com/office/officeart/2005/8/layout/hProcess4"/>
    <dgm:cxn modelId="{3B1D94DA-DD06-4D0A-B212-03195E2E9B3B}" type="presParOf" srcId="{F4FCB29E-0CA3-4A9C-918A-E663989441D1}" destId="{C027F60A-8044-4840-B7FB-ADAA013550E0}" srcOrd="2" destOrd="0" presId="urn:microsoft.com/office/officeart/2005/8/layout/hProcess4"/>
    <dgm:cxn modelId="{149C2017-8395-4154-80F4-493B4FC877FF}" type="presParOf" srcId="{F4FCB29E-0CA3-4A9C-918A-E663989441D1}" destId="{71908599-1ABD-4A9E-B76F-F1F46E92A667}" srcOrd="3" destOrd="0" presId="urn:microsoft.com/office/officeart/2005/8/layout/hProcess4"/>
    <dgm:cxn modelId="{3E2DE786-90A9-4980-BD15-0F0EB168C3C1}" type="presParOf" srcId="{F4FCB29E-0CA3-4A9C-918A-E663989441D1}" destId="{4ED72876-AD18-4486-8D21-1C03CFB0DBB6}" srcOrd="4" destOrd="0" presId="urn:microsoft.com/office/officeart/2005/8/layout/hProcess4"/>
    <dgm:cxn modelId="{DA50F7A9-9314-402F-8557-0F82A27D360C}" type="presParOf" srcId="{9ED23F11-100D-4F71-9885-B4FB2CACE30E}" destId="{F9C0196A-FB75-47D6-9EBA-25F77338236E}" srcOrd="3" destOrd="0" presId="urn:microsoft.com/office/officeart/2005/8/layout/hProcess4"/>
    <dgm:cxn modelId="{E5D7E25A-24D4-4AD8-82D3-B66CE8873DC5}" type="presParOf" srcId="{9ED23F11-100D-4F71-9885-B4FB2CACE30E}" destId="{64B25384-610C-4DAE-ABE6-293792EAAB01}" srcOrd="4" destOrd="0" presId="urn:microsoft.com/office/officeart/2005/8/layout/hProcess4"/>
    <dgm:cxn modelId="{17BBD6FA-2D64-46D6-B9F1-2FB752DA5E36}" type="presParOf" srcId="{64B25384-610C-4DAE-ABE6-293792EAAB01}" destId="{B00C181F-CAD2-4DBB-A0B0-3F20B6A6F75B}" srcOrd="0" destOrd="0" presId="urn:microsoft.com/office/officeart/2005/8/layout/hProcess4"/>
    <dgm:cxn modelId="{43A6A5FB-17F6-4876-91FD-E5B6B14F2D9E}" type="presParOf" srcId="{64B25384-610C-4DAE-ABE6-293792EAAB01}" destId="{B57B101C-8277-42C1-BD7C-79BA64B2FD58}" srcOrd="1" destOrd="0" presId="urn:microsoft.com/office/officeart/2005/8/layout/hProcess4"/>
    <dgm:cxn modelId="{6D152B32-61EB-4D03-9856-D2958149F70C}" type="presParOf" srcId="{64B25384-610C-4DAE-ABE6-293792EAAB01}" destId="{A19C9665-68B9-4FB4-8FCB-682B527C5CBB}" srcOrd="2" destOrd="0" presId="urn:microsoft.com/office/officeart/2005/8/layout/hProcess4"/>
    <dgm:cxn modelId="{32AA124E-05FC-4837-A476-2122ADE5E90E}" type="presParOf" srcId="{64B25384-610C-4DAE-ABE6-293792EAAB01}" destId="{723F2B42-CD7B-4FE7-9E29-F65B37774823}" srcOrd="3" destOrd="0" presId="urn:microsoft.com/office/officeart/2005/8/layout/hProcess4"/>
    <dgm:cxn modelId="{B6FFDEAE-EB75-4D2F-A546-9172D7905711}" type="presParOf" srcId="{64B25384-610C-4DAE-ABE6-293792EAAB01}" destId="{49065C3B-F5D0-4768-8D88-23B12538B79D}" srcOrd="4" destOrd="0" presId="urn:microsoft.com/office/officeart/2005/8/layout/hProcess4"/>
    <dgm:cxn modelId="{296E1DC7-9ABD-47B6-860F-11143CDA0050}" type="presParOf" srcId="{9ED23F11-100D-4F71-9885-B4FB2CACE30E}" destId="{4B0F2591-459E-4D64-9475-016D4FC8AA4C}" srcOrd="5" destOrd="0" presId="urn:microsoft.com/office/officeart/2005/8/layout/hProcess4"/>
    <dgm:cxn modelId="{00F13456-9E7E-4B6D-B1AF-122C711EBC80}" type="presParOf" srcId="{9ED23F11-100D-4F71-9885-B4FB2CACE30E}" destId="{29079E2C-91F4-4A0A-AE85-4C697CA18459}" srcOrd="6" destOrd="0" presId="urn:microsoft.com/office/officeart/2005/8/layout/hProcess4"/>
    <dgm:cxn modelId="{B5B343DA-A5F0-4954-A666-6593D8A14347}" type="presParOf" srcId="{29079E2C-91F4-4A0A-AE85-4C697CA18459}" destId="{2C4EE20A-D080-482F-9973-674ECEFD12E5}" srcOrd="0" destOrd="0" presId="urn:microsoft.com/office/officeart/2005/8/layout/hProcess4"/>
    <dgm:cxn modelId="{C4F44EA2-E49B-4D21-B5BE-0E8140B72982}" type="presParOf" srcId="{29079E2C-91F4-4A0A-AE85-4C697CA18459}" destId="{38E937C8-0561-4810-AB6C-B79590E448C0}" srcOrd="1" destOrd="0" presId="urn:microsoft.com/office/officeart/2005/8/layout/hProcess4"/>
    <dgm:cxn modelId="{10BEC524-4BD5-4E30-892F-6D833C53759E}" type="presParOf" srcId="{29079E2C-91F4-4A0A-AE85-4C697CA18459}" destId="{21096F05-CC2E-4DEA-AE7F-5C158B75CB3A}" srcOrd="2" destOrd="0" presId="urn:microsoft.com/office/officeart/2005/8/layout/hProcess4"/>
    <dgm:cxn modelId="{956255A2-391F-4A04-B6BE-FD3E94E47A42}" type="presParOf" srcId="{29079E2C-91F4-4A0A-AE85-4C697CA18459}" destId="{0E4F47AE-DC65-4687-ADFB-62883C0DA94A}" srcOrd="3" destOrd="0" presId="urn:microsoft.com/office/officeart/2005/8/layout/hProcess4"/>
    <dgm:cxn modelId="{31E2B77B-34EB-4813-87C0-B748F6566E20}" type="presParOf" srcId="{29079E2C-91F4-4A0A-AE85-4C697CA18459}" destId="{9120BFB4-E521-4EF9-9ED0-AE3F3BBDB344}" srcOrd="4" destOrd="0" presId="urn:microsoft.com/office/officeart/2005/8/layout/hProcess4"/>
    <dgm:cxn modelId="{47968BE5-9BDF-47B5-B076-77D6D92854AC}" type="presParOf" srcId="{9ED23F11-100D-4F71-9885-B4FB2CACE30E}" destId="{BFFE4D22-A270-425E-A9C3-B84EEB82F59E}" srcOrd="7" destOrd="0" presId="urn:microsoft.com/office/officeart/2005/8/layout/hProcess4"/>
    <dgm:cxn modelId="{C184753D-7EAF-47F7-88BF-4DD53005496F}" type="presParOf" srcId="{9ED23F11-100D-4F71-9885-B4FB2CACE30E}" destId="{17FF38FC-0164-4547-9CC0-C73B2CFD746E}" srcOrd="8" destOrd="0" presId="urn:microsoft.com/office/officeart/2005/8/layout/hProcess4"/>
    <dgm:cxn modelId="{F4200741-10C8-4AB4-B480-4A63AD9D26FF}" type="presParOf" srcId="{17FF38FC-0164-4547-9CC0-C73B2CFD746E}" destId="{E48D7DA8-DAE9-4634-8809-ED2359720454}" srcOrd="0" destOrd="0" presId="urn:microsoft.com/office/officeart/2005/8/layout/hProcess4"/>
    <dgm:cxn modelId="{583B65B6-8F9C-4EC0-BCC5-E5D5C72973CC}" type="presParOf" srcId="{17FF38FC-0164-4547-9CC0-C73B2CFD746E}" destId="{0366F779-BB9C-4D10-BF5D-78F37C31CF36}" srcOrd="1" destOrd="0" presId="urn:microsoft.com/office/officeart/2005/8/layout/hProcess4"/>
    <dgm:cxn modelId="{86BD471B-4FDB-4919-8FA5-A2A9267D5CDC}" type="presParOf" srcId="{17FF38FC-0164-4547-9CC0-C73B2CFD746E}" destId="{53FBF1FC-199E-43EB-820A-BEADB6AEDA82}" srcOrd="2" destOrd="0" presId="urn:microsoft.com/office/officeart/2005/8/layout/hProcess4"/>
    <dgm:cxn modelId="{3CBEB773-414A-4785-A49C-51E46551B10A}" type="presParOf" srcId="{17FF38FC-0164-4547-9CC0-C73B2CFD746E}" destId="{F199C711-47EF-40D8-832B-67B9176538EF}" srcOrd="3" destOrd="0" presId="urn:microsoft.com/office/officeart/2005/8/layout/hProcess4"/>
    <dgm:cxn modelId="{C5730EF8-8CD7-400F-A286-0A4E4E33542A}" type="presParOf" srcId="{17FF38FC-0164-4547-9CC0-C73B2CFD746E}" destId="{5F5F5ABE-8124-43B1-A1FD-7A1FCB96542E}" srcOrd="4" destOrd="0" presId="urn:microsoft.com/office/officeart/2005/8/layout/hProcess4"/>
  </dgm:cxnLst>
  <dgm:bg>
    <a:blipFill dpi="0" rotWithShape="1">
      <a:blip xmlns:r="http://schemas.openxmlformats.org/officeDocument/2006/relationships" r:embed="rId1"/>
      <a:srcRect/>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2D41B-CFD2-47A6-A33D-93A03EDAEA40}">
      <dsp:nvSpPr>
        <dsp:cNvPr id="0" name=""/>
        <dsp:cNvSpPr/>
      </dsp:nvSpPr>
      <dsp:spPr>
        <a:xfrm>
          <a:off x="241729" y="1918553"/>
          <a:ext cx="1715141" cy="1592441"/>
        </a:xfrm>
        <a:prstGeom prst="roundRect">
          <a:avLst>
            <a:gd name="adj" fmla="val 10000"/>
          </a:avLst>
        </a:prstGeom>
        <a:solidFill>
          <a:schemeClr val="accent2">
            <a:alpha val="9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FontTx/>
            <a:buNone/>
          </a:pPr>
          <a:r>
            <a:rPr lang="en-US" sz="1400" kern="1200" dirty="0">
              <a:latin typeface="+mn-lt"/>
              <a:cs typeface="Arial" panose="020B0604020202020204" pitchFamily="34" charset="0"/>
            </a:rPr>
            <a:t>Submit WGR to the Government of Mongolia</a:t>
          </a:r>
        </a:p>
        <a:p>
          <a:pPr marL="114300" lvl="1" indent="-114300" algn="just" defTabSz="622300">
            <a:lnSpc>
              <a:spcPct val="90000"/>
            </a:lnSpc>
            <a:spcBef>
              <a:spcPct val="0"/>
            </a:spcBef>
            <a:spcAft>
              <a:spcPct val="15000"/>
            </a:spcAft>
            <a:buFontTx/>
            <a:buNone/>
          </a:pPr>
          <a:endParaRPr lang="en-US" sz="1400" kern="1200" dirty="0">
            <a:latin typeface="+mn-lt"/>
            <a:cs typeface="Arial" panose="020B0604020202020204" pitchFamily="34" charset="0"/>
          </a:endParaRPr>
        </a:p>
      </dsp:txBody>
      <dsp:txXfrm>
        <a:off x="278375" y="1955199"/>
        <a:ext cx="1641849" cy="1177911"/>
      </dsp:txXfrm>
    </dsp:sp>
    <dsp:sp modelId="{21AEF8D4-7AA3-4A78-A81F-62C862074ED6}">
      <dsp:nvSpPr>
        <dsp:cNvPr id="0" name=""/>
        <dsp:cNvSpPr/>
      </dsp:nvSpPr>
      <dsp:spPr>
        <a:xfrm>
          <a:off x="1007994" y="2428583"/>
          <a:ext cx="1930615" cy="1930615"/>
        </a:xfrm>
        <a:prstGeom prst="leftCircularArrow">
          <a:avLst>
            <a:gd name="adj1" fmla="val 2037"/>
            <a:gd name="adj2" fmla="val 244275"/>
            <a:gd name="adj3" fmla="val 1937497"/>
            <a:gd name="adj4" fmla="val 8942201"/>
            <a:gd name="adj5" fmla="val 237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1C8784-BD40-4707-8738-2EE24005B4ED}">
      <dsp:nvSpPr>
        <dsp:cNvPr id="0" name=""/>
        <dsp:cNvSpPr/>
      </dsp:nvSpPr>
      <dsp:spPr>
        <a:xfrm>
          <a:off x="421308" y="3143783"/>
          <a:ext cx="1214981" cy="3315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Times New Roman" panose="02020603050405020304" pitchFamily="18" charset="0"/>
            </a:rPr>
            <a:t>2024</a:t>
          </a:r>
        </a:p>
      </dsp:txBody>
      <dsp:txXfrm>
        <a:off x="431020" y="3153495"/>
        <a:ext cx="1195557" cy="312174"/>
      </dsp:txXfrm>
    </dsp:sp>
    <dsp:sp modelId="{9A67DDEE-7BB6-4C4A-B065-55D7B7654934}">
      <dsp:nvSpPr>
        <dsp:cNvPr id="0" name=""/>
        <dsp:cNvSpPr/>
      </dsp:nvSpPr>
      <dsp:spPr>
        <a:xfrm>
          <a:off x="2048025" y="1931335"/>
          <a:ext cx="1686794" cy="1597349"/>
        </a:xfrm>
        <a:prstGeom prst="roundRect">
          <a:avLst>
            <a:gd name="adj" fmla="val 10000"/>
          </a:avLst>
        </a:prstGeom>
        <a:solidFill>
          <a:schemeClr val="tx1">
            <a:lumMod val="50000"/>
            <a:lumOff val="5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FontTx/>
            <a:buNone/>
          </a:pPr>
          <a:r>
            <a:rPr lang="en-US" sz="1400" kern="1200" dirty="0">
              <a:latin typeface="+mn-lt"/>
              <a:cs typeface="Arial" panose="020B0604020202020204" pitchFamily="34" charset="0"/>
            </a:rPr>
            <a:t>Establish NEPIO</a:t>
          </a:r>
        </a:p>
        <a:p>
          <a:pPr marL="114300" lvl="1" indent="-114300" algn="just" defTabSz="622300">
            <a:lnSpc>
              <a:spcPct val="90000"/>
            </a:lnSpc>
            <a:spcBef>
              <a:spcPct val="0"/>
            </a:spcBef>
            <a:spcAft>
              <a:spcPct val="15000"/>
            </a:spcAft>
            <a:buFontTx/>
            <a:buNone/>
          </a:pPr>
          <a:r>
            <a:rPr lang="en-US" sz="1400" kern="1200" dirty="0">
              <a:latin typeface="+mn-lt"/>
              <a:cs typeface="Arial" panose="020B0604020202020204" pitchFamily="34" charset="0"/>
            </a:rPr>
            <a:t>Initiate studies</a:t>
          </a:r>
        </a:p>
        <a:p>
          <a:pPr marL="114300" lvl="1" indent="-114300" algn="l" defTabSz="622300">
            <a:lnSpc>
              <a:spcPct val="90000"/>
            </a:lnSpc>
            <a:spcBef>
              <a:spcPct val="0"/>
            </a:spcBef>
            <a:spcAft>
              <a:spcPct val="15000"/>
            </a:spcAft>
            <a:buFontTx/>
            <a:buNone/>
          </a:pPr>
          <a:r>
            <a:rPr lang="en-US" sz="1400" kern="1200" dirty="0">
              <a:latin typeface="+mn-lt"/>
              <a:cs typeface="Arial" panose="020B0604020202020204" pitchFamily="34" charset="0"/>
            </a:rPr>
            <a:t>Implement  national project</a:t>
          </a:r>
        </a:p>
      </dsp:txBody>
      <dsp:txXfrm>
        <a:off x="2084784" y="2310383"/>
        <a:ext cx="1613276" cy="1181542"/>
      </dsp:txXfrm>
    </dsp:sp>
    <dsp:sp modelId="{F9C0196A-FB75-47D6-9EBA-25F77338236E}">
      <dsp:nvSpPr>
        <dsp:cNvPr id="0" name=""/>
        <dsp:cNvSpPr/>
      </dsp:nvSpPr>
      <dsp:spPr>
        <a:xfrm>
          <a:off x="2672655" y="1016098"/>
          <a:ext cx="2300827" cy="2643283"/>
        </a:xfrm>
        <a:prstGeom prst="circularArrow">
          <a:avLst>
            <a:gd name="adj1" fmla="val 1709"/>
            <a:gd name="adj2" fmla="val 203445"/>
            <a:gd name="adj3" fmla="val 19692155"/>
            <a:gd name="adj4" fmla="val 12646622"/>
            <a:gd name="adj5" fmla="val 199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908599-1ABD-4A9E-B76F-F1F46E92A667}">
      <dsp:nvSpPr>
        <dsp:cNvPr id="0" name=""/>
        <dsp:cNvSpPr/>
      </dsp:nvSpPr>
      <dsp:spPr>
        <a:xfrm>
          <a:off x="2382012" y="1972199"/>
          <a:ext cx="978536" cy="32300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Times New Roman" panose="02020603050405020304" pitchFamily="18" charset="0"/>
            </a:rPr>
            <a:t>2024</a:t>
          </a:r>
        </a:p>
      </dsp:txBody>
      <dsp:txXfrm>
        <a:off x="2391472" y="1981659"/>
        <a:ext cx="959616" cy="304083"/>
      </dsp:txXfrm>
    </dsp:sp>
    <dsp:sp modelId="{B57B101C-8277-42C1-BD7C-79BA64B2FD58}">
      <dsp:nvSpPr>
        <dsp:cNvPr id="0" name=""/>
        <dsp:cNvSpPr/>
      </dsp:nvSpPr>
      <dsp:spPr>
        <a:xfrm>
          <a:off x="3872937" y="1923849"/>
          <a:ext cx="2100863" cy="1590228"/>
        </a:xfrm>
        <a:prstGeom prst="roundRect">
          <a:avLst>
            <a:gd name="adj" fmla="val 10000"/>
          </a:avLst>
        </a:prstGeom>
        <a:solidFill>
          <a:schemeClr val="accent4">
            <a:alpha val="9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FontTx/>
            <a:buNone/>
          </a:pPr>
          <a:r>
            <a:rPr lang="en-US" sz="1400" kern="1200" dirty="0">
              <a:latin typeface="+mn-lt"/>
              <a:cs typeface="Arial" panose="020B0604020202020204" pitchFamily="34" charset="0"/>
            </a:rPr>
            <a:t>Pre-Feasibility studies</a:t>
          </a:r>
        </a:p>
        <a:p>
          <a:pPr marL="114300" lvl="1" indent="-114300" algn="just" defTabSz="622300">
            <a:lnSpc>
              <a:spcPct val="90000"/>
            </a:lnSpc>
            <a:spcBef>
              <a:spcPct val="0"/>
            </a:spcBef>
            <a:spcAft>
              <a:spcPct val="15000"/>
            </a:spcAft>
            <a:buFontTx/>
            <a:buNone/>
          </a:pPr>
          <a:r>
            <a:rPr lang="en-US" sz="1400" kern="1200" dirty="0">
              <a:solidFill>
                <a:schemeClr val="tx1"/>
              </a:solidFill>
              <a:latin typeface="+mn-lt"/>
              <a:cs typeface="Arial" panose="020B0604020202020204" pitchFamily="34" charset="0"/>
            </a:rPr>
            <a:t>Comprehensive report</a:t>
          </a:r>
          <a:endParaRPr lang="en-US" sz="1400" kern="1200" dirty="0">
            <a:latin typeface="+mn-lt"/>
            <a:cs typeface="Arial" panose="020B0604020202020204" pitchFamily="34" charset="0"/>
          </a:endParaRPr>
        </a:p>
        <a:p>
          <a:pPr marL="114300" lvl="1" indent="-114300" algn="just" defTabSz="622300">
            <a:lnSpc>
              <a:spcPct val="90000"/>
            </a:lnSpc>
            <a:spcBef>
              <a:spcPct val="0"/>
            </a:spcBef>
            <a:spcAft>
              <a:spcPct val="15000"/>
            </a:spcAft>
            <a:buFontTx/>
            <a:buNone/>
          </a:pPr>
          <a:r>
            <a:rPr lang="en-US" sz="1400" kern="1200" dirty="0">
              <a:solidFill>
                <a:schemeClr val="tx1"/>
              </a:solidFill>
              <a:latin typeface="+mn-lt"/>
              <a:cs typeface="Arial" panose="020B0604020202020204" pitchFamily="34" charset="0"/>
            </a:rPr>
            <a:t>Establish/draft national policies</a:t>
          </a:r>
          <a:endParaRPr lang="en-US" sz="1400" kern="1200" dirty="0">
            <a:latin typeface="+mn-lt"/>
            <a:cs typeface="Arial" panose="020B0604020202020204" pitchFamily="34" charset="0"/>
          </a:endParaRPr>
        </a:p>
      </dsp:txBody>
      <dsp:txXfrm>
        <a:off x="3909533" y="1960445"/>
        <a:ext cx="2027671" cy="1176272"/>
      </dsp:txXfrm>
    </dsp:sp>
    <dsp:sp modelId="{4B0F2591-459E-4D64-9475-016D4FC8AA4C}">
      <dsp:nvSpPr>
        <dsp:cNvPr id="0" name=""/>
        <dsp:cNvSpPr/>
      </dsp:nvSpPr>
      <dsp:spPr>
        <a:xfrm>
          <a:off x="4924485" y="1891598"/>
          <a:ext cx="2385528" cy="2457432"/>
        </a:xfrm>
        <a:prstGeom prst="leftCircularArrow">
          <a:avLst>
            <a:gd name="adj1" fmla="val 1600"/>
            <a:gd name="adj2" fmla="val 190011"/>
            <a:gd name="adj3" fmla="val 1900695"/>
            <a:gd name="adj4" fmla="val 8959663"/>
            <a:gd name="adj5" fmla="val 186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3F2B42-CD7B-4FE7-9E29-F65B37774823}">
      <dsp:nvSpPr>
        <dsp:cNvPr id="0" name=""/>
        <dsp:cNvSpPr/>
      </dsp:nvSpPr>
      <dsp:spPr>
        <a:xfrm>
          <a:off x="4395412" y="3218073"/>
          <a:ext cx="1115665" cy="27861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Times New Roman" panose="02020603050405020304" pitchFamily="18" charset="0"/>
            </a:rPr>
            <a:t>2025</a:t>
          </a:r>
        </a:p>
      </dsp:txBody>
      <dsp:txXfrm>
        <a:off x="4403572" y="3226233"/>
        <a:ext cx="1099345" cy="262298"/>
      </dsp:txXfrm>
    </dsp:sp>
    <dsp:sp modelId="{38E937C8-0561-4810-AB6C-B79590E448C0}">
      <dsp:nvSpPr>
        <dsp:cNvPr id="0" name=""/>
        <dsp:cNvSpPr/>
      </dsp:nvSpPr>
      <dsp:spPr>
        <a:xfrm>
          <a:off x="6110773" y="1992152"/>
          <a:ext cx="2326580" cy="1518483"/>
        </a:xfrm>
        <a:prstGeom prst="roundRect">
          <a:avLst>
            <a:gd name="adj" fmla="val 10000"/>
          </a:avLst>
        </a:prstGeom>
        <a:solidFill>
          <a:schemeClr val="accent5">
            <a:lumMod val="60000"/>
            <a:lumOff val="40000"/>
            <a:alpha val="9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FontTx/>
            <a:buNone/>
          </a:pPr>
          <a:r>
            <a:rPr lang="en-US" sz="1400" kern="1200" dirty="0">
              <a:solidFill>
                <a:schemeClr val="tx1"/>
              </a:solidFill>
              <a:latin typeface="+mn-lt"/>
              <a:cs typeface="Arial" panose="020B0604020202020204" pitchFamily="34" charset="0"/>
            </a:rPr>
            <a:t>Draft  Comprehensive Nuclear Law</a:t>
          </a:r>
          <a:endParaRPr lang="en-US" sz="1400" kern="1200" dirty="0">
            <a:latin typeface="+mn-lt"/>
            <a:cs typeface="Arial" panose="020B0604020202020204" pitchFamily="34" charset="0"/>
          </a:endParaRPr>
        </a:p>
        <a:p>
          <a:pPr marL="114300" lvl="1" indent="-114300" algn="just" defTabSz="622300">
            <a:lnSpc>
              <a:spcPct val="90000"/>
            </a:lnSpc>
            <a:spcBef>
              <a:spcPct val="0"/>
            </a:spcBef>
            <a:spcAft>
              <a:spcPct val="15000"/>
            </a:spcAft>
            <a:buFontTx/>
            <a:buNone/>
          </a:pPr>
          <a:r>
            <a:rPr lang="en-US" sz="1400" kern="1200" dirty="0">
              <a:solidFill>
                <a:schemeClr val="tx1"/>
              </a:solidFill>
              <a:latin typeface="+mn-lt"/>
              <a:cs typeface="Arial" panose="020B0604020202020204" pitchFamily="34" charset="0"/>
            </a:rPr>
            <a:t>Self-evaluation</a:t>
          </a:r>
          <a:endParaRPr lang="en-US" sz="1400" kern="1200" dirty="0">
            <a:latin typeface="+mn-lt"/>
            <a:cs typeface="Arial" panose="020B0604020202020204" pitchFamily="34" charset="0"/>
          </a:endParaRPr>
        </a:p>
        <a:p>
          <a:pPr marL="114300" lvl="1" indent="-114300" algn="just" defTabSz="622300">
            <a:lnSpc>
              <a:spcPct val="90000"/>
            </a:lnSpc>
            <a:spcBef>
              <a:spcPct val="0"/>
            </a:spcBef>
            <a:spcAft>
              <a:spcPct val="15000"/>
            </a:spcAft>
            <a:buFontTx/>
            <a:buNone/>
          </a:pPr>
          <a:r>
            <a:rPr lang="en-US" sz="1400" b="0" kern="1200" dirty="0">
              <a:solidFill>
                <a:schemeClr val="tx2">
                  <a:lumMod val="50000"/>
                </a:schemeClr>
              </a:solidFill>
              <a:latin typeface="+mn-lt"/>
              <a:cs typeface="Arial" panose="020B0604020202020204" pitchFamily="34" charset="0"/>
            </a:rPr>
            <a:t>SEED (Site Survey)</a:t>
          </a:r>
        </a:p>
        <a:p>
          <a:pPr marL="114300" lvl="1" indent="-114300" algn="l" defTabSz="622300">
            <a:lnSpc>
              <a:spcPct val="90000"/>
            </a:lnSpc>
            <a:spcBef>
              <a:spcPct val="0"/>
            </a:spcBef>
            <a:spcAft>
              <a:spcPct val="15000"/>
            </a:spcAft>
            <a:buChar char="•"/>
          </a:pPr>
          <a:endParaRPr lang="en-US" sz="1400" kern="1200" dirty="0">
            <a:latin typeface="+mn-lt"/>
          </a:endParaRPr>
        </a:p>
      </dsp:txBody>
      <dsp:txXfrm>
        <a:off x="6145718" y="2352486"/>
        <a:ext cx="2256690" cy="1123204"/>
      </dsp:txXfrm>
    </dsp:sp>
    <dsp:sp modelId="{BFFE4D22-A270-425E-A9C3-B84EEB82F59E}">
      <dsp:nvSpPr>
        <dsp:cNvPr id="0" name=""/>
        <dsp:cNvSpPr/>
      </dsp:nvSpPr>
      <dsp:spPr>
        <a:xfrm>
          <a:off x="6940216" y="1136938"/>
          <a:ext cx="2675338" cy="2495388"/>
        </a:xfrm>
        <a:prstGeom prst="circularArrow">
          <a:avLst>
            <a:gd name="adj1" fmla="val 1559"/>
            <a:gd name="adj2" fmla="val 184970"/>
            <a:gd name="adj3" fmla="val 19674535"/>
            <a:gd name="adj4" fmla="val 12610526"/>
            <a:gd name="adj5" fmla="val 181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4F47AE-DC65-4687-ADFB-62883C0DA94A}">
      <dsp:nvSpPr>
        <dsp:cNvPr id="0" name=""/>
        <dsp:cNvSpPr/>
      </dsp:nvSpPr>
      <dsp:spPr>
        <a:xfrm>
          <a:off x="6708266" y="2027500"/>
          <a:ext cx="1032599" cy="26945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Times New Roman" panose="02020603050405020304" pitchFamily="18" charset="0"/>
            </a:rPr>
            <a:t>2026</a:t>
          </a:r>
        </a:p>
      </dsp:txBody>
      <dsp:txXfrm>
        <a:off x="6716158" y="2035392"/>
        <a:ext cx="1016815" cy="253669"/>
      </dsp:txXfrm>
    </dsp:sp>
    <dsp:sp modelId="{0366F779-BB9C-4D10-BF5D-78F37C31CF36}">
      <dsp:nvSpPr>
        <dsp:cNvPr id="0" name=""/>
        <dsp:cNvSpPr/>
      </dsp:nvSpPr>
      <dsp:spPr>
        <a:xfrm>
          <a:off x="8542067" y="1980599"/>
          <a:ext cx="1854552" cy="1550224"/>
        </a:xfrm>
        <a:prstGeom prst="roundRect">
          <a:avLst>
            <a:gd name="adj" fmla="val 10000"/>
          </a:avLst>
        </a:prstGeom>
        <a:solidFill>
          <a:schemeClr val="accent6">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FontTx/>
            <a:buNone/>
          </a:pPr>
          <a:r>
            <a:rPr lang="en-US" sz="1400" b="0" kern="1200" dirty="0">
              <a:solidFill>
                <a:schemeClr val="tx2">
                  <a:lumMod val="50000"/>
                </a:schemeClr>
              </a:solidFill>
              <a:latin typeface="+mn-lt"/>
              <a:cs typeface="Arial" panose="020B0604020202020204" pitchFamily="34" charset="0"/>
            </a:rPr>
            <a:t>National position</a:t>
          </a:r>
        </a:p>
        <a:p>
          <a:pPr marL="114300" lvl="1" indent="-114300" algn="just" defTabSz="622300">
            <a:lnSpc>
              <a:spcPct val="90000"/>
            </a:lnSpc>
            <a:spcBef>
              <a:spcPct val="0"/>
            </a:spcBef>
            <a:spcAft>
              <a:spcPct val="15000"/>
            </a:spcAft>
            <a:buFontTx/>
            <a:buNone/>
          </a:pPr>
          <a:r>
            <a:rPr lang="en-US" sz="1400" b="0" kern="1200" dirty="0">
              <a:solidFill>
                <a:schemeClr val="tx2">
                  <a:lumMod val="50000"/>
                </a:schemeClr>
              </a:solidFill>
              <a:latin typeface="+mn-lt"/>
              <a:cs typeface="Arial" panose="020B0604020202020204" pitchFamily="34" charset="0"/>
            </a:rPr>
            <a:t>INIR  (Phase 1)</a:t>
          </a:r>
        </a:p>
      </dsp:txBody>
      <dsp:txXfrm>
        <a:off x="8577742" y="2016274"/>
        <a:ext cx="1783202" cy="1146683"/>
      </dsp:txXfrm>
    </dsp:sp>
    <dsp:sp modelId="{F199C711-47EF-40D8-832B-67B9176538EF}">
      <dsp:nvSpPr>
        <dsp:cNvPr id="0" name=""/>
        <dsp:cNvSpPr/>
      </dsp:nvSpPr>
      <dsp:spPr>
        <a:xfrm>
          <a:off x="9059188" y="3168427"/>
          <a:ext cx="922077" cy="3410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Times New Roman" panose="02020603050405020304" pitchFamily="18" charset="0"/>
            </a:rPr>
            <a:t>2027</a:t>
          </a:r>
        </a:p>
      </dsp:txBody>
      <dsp:txXfrm>
        <a:off x="9069176" y="3178415"/>
        <a:ext cx="902101" cy="3210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B7285-924D-4AA2-A15F-DD4DF5D66FD8}"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1B6BA-4332-4D73-8A0E-16C92F52A93B}" type="slidenum">
              <a:rPr lang="en-US" smtClean="0"/>
              <a:t>‹#›</a:t>
            </a:fld>
            <a:endParaRPr lang="en-US"/>
          </a:p>
        </p:txBody>
      </p:sp>
    </p:spTree>
    <p:extLst>
      <p:ext uri="{BB962C8B-B14F-4D97-AF65-F5344CB8AC3E}">
        <p14:creationId xmlns:p14="http://schemas.microsoft.com/office/powerpoint/2010/main" val="1026962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F0706-66BB-4A2F-8935-1CA753827E91}" type="slidenum">
              <a:rPr lang="en-US" smtClean="0"/>
              <a:t>5</a:t>
            </a:fld>
            <a:endParaRPr lang="en-US"/>
          </a:p>
        </p:txBody>
      </p:sp>
    </p:spTree>
    <p:extLst>
      <p:ext uri="{BB962C8B-B14F-4D97-AF65-F5344CB8AC3E}">
        <p14:creationId xmlns:p14="http://schemas.microsoft.com/office/powerpoint/2010/main" val="1818100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9FA59-FE1D-463C-9F39-63963E3F7C44}" type="slidenum">
              <a:rPr lang="en-US" smtClean="0"/>
              <a:t>14</a:t>
            </a:fld>
            <a:endParaRPr lang="en-US"/>
          </a:p>
        </p:txBody>
      </p:sp>
    </p:spTree>
    <p:extLst>
      <p:ext uri="{BB962C8B-B14F-4D97-AF65-F5344CB8AC3E}">
        <p14:creationId xmlns:p14="http://schemas.microsoft.com/office/powerpoint/2010/main" val="297968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9FA59-FE1D-463C-9F39-63963E3F7C44}" type="slidenum">
              <a:rPr lang="en-US" smtClean="0"/>
              <a:t>15</a:t>
            </a:fld>
            <a:endParaRPr lang="en-US"/>
          </a:p>
        </p:txBody>
      </p:sp>
    </p:spTree>
    <p:extLst>
      <p:ext uri="{BB962C8B-B14F-4D97-AF65-F5344CB8AC3E}">
        <p14:creationId xmlns:p14="http://schemas.microsoft.com/office/powerpoint/2010/main" val="4171763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9FA59-FE1D-463C-9F39-63963E3F7C44}" type="slidenum">
              <a:rPr lang="en-US" smtClean="0"/>
              <a:t>16</a:t>
            </a:fld>
            <a:endParaRPr lang="en-US"/>
          </a:p>
        </p:txBody>
      </p:sp>
    </p:spTree>
    <p:extLst>
      <p:ext uri="{BB962C8B-B14F-4D97-AF65-F5344CB8AC3E}">
        <p14:creationId xmlns:p14="http://schemas.microsoft.com/office/powerpoint/2010/main" val="129382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F0706-66BB-4A2F-8935-1CA753827E91}" type="slidenum">
              <a:rPr lang="en-US" smtClean="0"/>
              <a:t>6</a:t>
            </a:fld>
            <a:endParaRPr lang="en-US"/>
          </a:p>
        </p:txBody>
      </p:sp>
    </p:spTree>
    <p:extLst>
      <p:ext uri="{BB962C8B-B14F-4D97-AF65-F5344CB8AC3E}">
        <p14:creationId xmlns:p14="http://schemas.microsoft.com/office/powerpoint/2010/main" val="183026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
        <p:nvSpPr>
          <p:cNvPr id="4" name="Slide Number Placeholder 3"/>
          <p:cNvSpPr>
            <a:spLocks noGrp="1"/>
          </p:cNvSpPr>
          <p:nvPr>
            <p:ph type="sldNum" sz="quarter" idx="10"/>
          </p:nvPr>
        </p:nvSpPr>
        <p:spPr/>
        <p:txBody>
          <a:bodyPr/>
          <a:lstStyle/>
          <a:p>
            <a:fld id="{04153F80-0AFA-49A8-8DDA-97F32EAA6C35}" type="slidenum">
              <a:rPr lang="en-US" smtClean="0"/>
              <a:t>7</a:t>
            </a:fld>
            <a:endParaRPr lang="en-US"/>
          </a:p>
        </p:txBody>
      </p:sp>
    </p:spTree>
    <p:extLst>
      <p:ext uri="{BB962C8B-B14F-4D97-AF65-F5344CB8AC3E}">
        <p14:creationId xmlns:p14="http://schemas.microsoft.com/office/powerpoint/2010/main" val="1096753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82D1A-D985-A323-1686-AF1AE11B4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90F1F-842B-33D5-8754-FA857C143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218B90-F8CB-4BD3-694F-A83B273CC8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 </a:t>
            </a:r>
          </a:p>
        </p:txBody>
      </p:sp>
      <p:sp>
        <p:nvSpPr>
          <p:cNvPr id="4" name="Slide Number Placeholder 3">
            <a:extLst>
              <a:ext uri="{FF2B5EF4-FFF2-40B4-BE49-F238E27FC236}">
                <a16:creationId xmlns:a16="http://schemas.microsoft.com/office/drawing/2014/main" id="{3887E3E4-6F7D-DF14-627A-D3443895412A}"/>
              </a:ext>
            </a:extLst>
          </p:cNvPr>
          <p:cNvSpPr>
            <a:spLocks noGrp="1"/>
          </p:cNvSpPr>
          <p:nvPr>
            <p:ph type="sldNum" sz="quarter" idx="10"/>
          </p:nvPr>
        </p:nvSpPr>
        <p:spPr/>
        <p:txBody>
          <a:bodyPr/>
          <a:lstStyle/>
          <a:p>
            <a:fld id="{B78F0706-66BB-4A2F-8935-1CA753827E91}" type="slidenum">
              <a:rPr lang="en-US" smtClean="0"/>
              <a:t>8</a:t>
            </a:fld>
            <a:endParaRPr lang="en-US"/>
          </a:p>
        </p:txBody>
      </p:sp>
    </p:spTree>
    <p:extLst>
      <p:ext uri="{BB962C8B-B14F-4D97-AF65-F5344CB8AC3E}">
        <p14:creationId xmlns:p14="http://schemas.microsoft.com/office/powerpoint/2010/main" val="10321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778A4-0C09-4193-E363-06FB3BF29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48F5FD-6054-242C-89EE-33DE50DC56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17774-CA0F-DCC7-CD0B-8B9AAFD1DD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750C68-7B5B-3265-83D5-719FEDA60E57}"/>
              </a:ext>
            </a:extLst>
          </p:cNvPr>
          <p:cNvSpPr>
            <a:spLocks noGrp="1"/>
          </p:cNvSpPr>
          <p:nvPr>
            <p:ph type="sldNum" sz="quarter" idx="10"/>
          </p:nvPr>
        </p:nvSpPr>
        <p:spPr/>
        <p:txBody>
          <a:bodyPr/>
          <a:lstStyle/>
          <a:p>
            <a:fld id="{B78F0706-66BB-4A2F-8935-1CA753827E91}" type="slidenum">
              <a:rPr lang="en-US" smtClean="0"/>
              <a:t>9</a:t>
            </a:fld>
            <a:endParaRPr lang="en-US"/>
          </a:p>
        </p:txBody>
      </p:sp>
    </p:spTree>
    <p:extLst>
      <p:ext uri="{BB962C8B-B14F-4D97-AF65-F5344CB8AC3E}">
        <p14:creationId xmlns:p14="http://schemas.microsoft.com/office/powerpoint/2010/main" val="402526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9FA59-FE1D-463C-9F39-63963E3F7C44}" type="slidenum">
              <a:rPr lang="en-US" smtClean="0"/>
              <a:t>10</a:t>
            </a:fld>
            <a:endParaRPr lang="en-US"/>
          </a:p>
        </p:txBody>
      </p:sp>
    </p:spTree>
    <p:extLst>
      <p:ext uri="{BB962C8B-B14F-4D97-AF65-F5344CB8AC3E}">
        <p14:creationId xmlns:p14="http://schemas.microsoft.com/office/powerpoint/2010/main" val="416263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9FA59-FE1D-463C-9F39-63963E3F7C44}" type="slidenum">
              <a:rPr lang="en-US" smtClean="0"/>
              <a:t>11</a:t>
            </a:fld>
            <a:endParaRPr lang="en-US"/>
          </a:p>
        </p:txBody>
      </p:sp>
    </p:spTree>
    <p:extLst>
      <p:ext uri="{BB962C8B-B14F-4D97-AF65-F5344CB8AC3E}">
        <p14:creationId xmlns:p14="http://schemas.microsoft.com/office/powerpoint/2010/main" val="126749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37547-7A48-C2F6-E0BB-A0D807619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2B1395-7335-A10A-FB49-B386A62DC2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8A919-7789-84E7-9671-568B476754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914B09-ECA9-E25A-0BD8-E6FD8B0D41D2}"/>
              </a:ext>
            </a:extLst>
          </p:cNvPr>
          <p:cNvSpPr>
            <a:spLocks noGrp="1"/>
          </p:cNvSpPr>
          <p:nvPr>
            <p:ph type="sldNum" sz="quarter" idx="10"/>
          </p:nvPr>
        </p:nvSpPr>
        <p:spPr/>
        <p:txBody>
          <a:bodyPr/>
          <a:lstStyle/>
          <a:p>
            <a:fld id="{2CB9FA59-FE1D-463C-9F39-63963E3F7C44}" type="slidenum">
              <a:rPr lang="en-US" smtClean="0"/>
              <a:t>12</a:t>
            </a:fld>
            <a:endParaRPr lang="en-US"/>
          </a:p>
        </p:txBody>
      </p:sp>
    </p:spTree>
    <p:extLst>
      <p:ext uri="{BB962C8B-B14F-4D97-AF65-F5344CB8AC3E}">
        <p14:creationId xmlns:p14="http://schemas.microsoft.com/office/powerpoint/2010/main" val="3161657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Хэдэн онд ЦЭХС барих боломжтой талаар ярина</a:t>
            </a:r>
            <a:endParaRPr lang="en-US" dirty="0"/>
          </a:p>
        </p:txBody>
      </p:sp>
      <p:sp>
        <p:nvSpPr>
          <p:cNvPr id="4" name="Slide Number Placeholder 3"/>
          <p:cNvSpPr>
            <a:spLocks noGrp="1"/>
          </p:cNvSpPr>
          <p:nvPr>
            <p:ph type="sldNum" sz="quarter" idx="10"/>
          </p:nvPr>
        </p:nvSpPr>
        <p:spPr/>
        <p:txBody>
          <a:bodyPr/>
          <a:lstStyle/>
          <a:p>
            <a:fld id="{2CB9FA59-FE1D-463C-9F39-63963E3F7C44}" type="slidenum">
              <a:rPr lang="en-US" smtClean="0"/>
              <a:t>13</a:t>
            </a:fld>
            <a:endParaRPr lang="en-US"/>
          </a:p>
        </p:txBody>
      </p:sp>
    </p:spTree>
    <p:extLst>
      <p:ext uri="{BB962C8B-B14F-4D97-AF65-F5344CB8AC3E}">
        <p14:creationId xmlns:p14="http://schemas.microsoft.com/office/powerpoint/2010/main" val="44262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C1D2E0-68E7-4D98-9562-0D9638259639}"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8CEF7-83B8-4596-B155-E380272D9DC7}" type="slidenum">
              <a:rPr lang="en-US" smtClean="0"/>
              <a:t>‹#›</a:t>
            </a:fld>
            <a:endParaRPr lang="en-US"/>
          </a:p>
        </p:txBody>
      </p:sp>
    </p:spTree>
    <p:extLst>
      <p:ext uri="{BB962C8B-B14F-4D97-AF65-F5344CB8AC3E}">
        <p14:creationId xmlns:p14="http://schemas.microsoft.com/office/powerpoint/2010/main" val="1328507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50A2F8-4A46-48C7-897F-DC2AF25EBC7B}"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6AE31-28D0-4302-9316-5AE1A5B6415F}" type="slidenum">
              <a:rPr lang="en-US" smtClean="0"/>
              <a:t>‹#›</a:t>
            </a:fld>
            <a:endParaRPr lang="en-US"/>
          </a:p>
        </p:txBody>
      </p:sp>
    </p:spTree>
    <p:extLst>
      <p:ext uri="{BB962C8B-B14F-4D97-AF65-F5344CB8AC3E}">
        <p14:creationId xmlns:p14="http://schemas.microsoft.com/office/powerpoint/2010/main" val="156017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3.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 id="2147483685"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www.nea.gov.mn/" TargetMode="External"/><Relationship Id="rId2" Type="http://schemas.openxmlformats.org/officeDocument/2006/relationships/hyperlink" Target="mailto:office@nea.gov.mn"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24220" y="304164"/>
            <a:ext cx="8009880" cy="584775"/>
          </a:xfrm>
          <a:prstGeom prst="rect">
            <a:avLst/>
          </a:prstGeom>
        </p:spPr>
        <p:txBody>
          <a:bodyPr wrap="square">
            <a:spAutoFit/>
          </a:bodyPr>
          <a:lstStyle/>
          <a:p>
            <a:pPr algn="ctr"/>
            <a:r>
              <a:rPr lang="en-US" sz="3200" b="1" kern="0" dirty="0">
                <a:solidFill>
                  <a:schemeClr val="bg1"/>
                </a:solidFill>
                <a:cs typeface="Arial" panose="020B0604020202020204" pitchFamily="34" charset="0"/>
              </a:rPr>
              <a:t>Electricity generation</a:t>
            </a:r>
            <a:r>
              <a:rPr lang="en-US" sz="3200" b="1" dirty="0">
                <a:solidFill>
                  <a:schemeClr val="bg1"/>
                </a:solidFill>
                <a:ea typeface="+mj-ea"/>
                <a:cs typeface="Arial" panose="020B0604020202020204" pitchFamily="34" charset="0"/>
              </a:rPr>
              <a:t>, 2022 </a:t>
            </a:r>
          </a:p>
        </p:txBody>
      </p:sp>
      <p:grpSp>
        <p:nvGrpSpPr>
          <p:cNvPr id="214" name="Group 213">
            <a:extLst>
              <a:ext uri="{FF2B5EF4-FFF2-40B4-BE49-F238E27FC236}">
                <a16:creationId xmlns:a16="http://schemas.microsoft.com/office/drawing/2014/main" id="{7256671B-8A97-A23D-A4AA-BCB351EC1E21}"/>
              </a:ext>
            </a:extLst>
          </p:cNvPr>
          <p:cNvGrpSpPr/>
          <p:nvPr/>
        </p:nvGrpSpPr>
        <p:grpSpPr>
          <a:xfrm>
            <a:off x="247582" y="1161968"/>
            <a:ext cx="11603834" cy="5719318"/>
            <a:chOff x="469030" y="1158905"/>
            <a:chExt cx="11485703" cy="5453021"/>
          </a:xfrm>
        </p:grpSpPr>
        <p:grpSp>
          <p:nvGrpSpPr>
            <p:cNvPr id="215" name="Group 214">
              <a:extLst>
                <a:ext uri="{FF2B5EF4-FFF2-40B4-BE49-F238E27FC236}">
                  <a16:creationId xmlns:a16="http://schemas.microsoft.com/office/drawing/2014/main" id="{73184081-F9C0-FEC6-1F6A-F0BE845DF4FE}"/>
                </a:ext>
              </a:extLst>
            </p:cNvPr>
            <p:cNvGrpSpPr/>
            <p:nvPr/>
          </p:nvGrpSpPr>
          <p:grpSpPr>
            <a:xfrm>
              <a:off x="469030" y="1158905"/>
              <a:ext cx="10021026" cy="4417423"/>
              <a:chOff x="1191338" y="1477727"/>
              <a:chExt cx="10021026" cy="4417423"/>
            </a:xfrm>
          </p:grpSpPr>
          <p:sp>
            <p:nvSpPr>
              <p:cNvPr id="220" name="任意多边形 5">
                <a:extLst>
                  <a:ext uri="{FF2B5EF4-FFF2-40B4-BE49-F238E27FC236}">
                    <a16:creationId xmlns:a16="http://schemas.microsoft.com/office/drawing/2014/main" id="{72C38A42-8DE8-2E2B-99FB-4406301E1F94}"/>
                  </a:ext>
                </a:extLst>
              </p:cNvPr>
              <p:cNvSpPr>
                <a:spLocks/>
              </p:cNvSpPr>
              <p:nvPr/>
            </p:nvSpPr>
            <p:spPr bwMode="auto">
              <a:xfrm>
                <a:off x="2634348" y="3176567"/>
                <a:ext cx="1735107" cy="2219700"/>
              </a:xfrm>
              <a:custGeom>
                <a:avLst/>
                <a:gdLst>
                  <a:gd name="T0" fmla="*/ 0 w 30211314"/>
                  <a:gd name="T1" fmla="*/ 0 h 43938769"/>
                  <a:gd name="T2" fmla="*/ 30211314 w 30211314"/>
                  <a:gd name="T3" fmla="*/ 43938769 h 43938769"/>
                </a:gdLst>
                <a:ahLst/>
                <a:cxnLst>
                  <a:cxn ang="0">
                    <a:pos x="24924738" y="10039357"/>
                  </a:cxn>
                  <a:cxn ang="0">
                    <a:pos x="22582127" y="10503557"/>
                  </a:cxn>
                  <a:cxn ang="0">
                    <a:pos x="21539547" y="8787988"/>
                  </a:cxn>
                  <a:cxn ang="0">
                    <a:pos x="19359100" y="8161625"/>
                  </a:cxn>
                  <a:cxn ang="0">
                    <a:pos x="18407728" y="6908897"/>
                  </a:cxn>
                  <a:cxn ang="0">
                    <a:pos x="18802332" y="5308869"/>
                  </a:cxn>
                  <a:cxn ang="0">
                    <a:pos x="16204988" y="3731813"/>
                  </a:cxn>
                  <a:cxn ang="0">
                    <a:pos x="14050911" y="2133144"/>
                  </a:cxn>
                  <a:cxn ang="0">
                    <a:pos x="12242095" y="1507460"/>
                  </a:cxn>
                  <a:cxn ang="0">
                    <a:pos x="10063007" y="788528"/>
                  </a:cxn>
                  <a:cxn ang="0">
                    <a:pos x="7627828" y="0"/>
                  </a:cxn>
                  <a:cxn ang="0">
                    <a:pos x="5471712" y="92568"/>
                  </a:cxn>
                  <a:cxn ang="0">
                    <a:pos x="4776432" y="1739220"/>
                  </a:cxn>
                  <a:cxn ang="0">
                    <a:pos x="5958884" y="3431816"/>
                  </a:cxn>
                  <a:cxn ang="0">
                    <a:pos x="6817687" y="6331875"/>
                  </a:cxn>
                  <a:cxn ang="0">
                    <a:pos x="7931222" y="8163663"/>
                  </a:cxn>
                  <a:cxn ang="0">
                    <a:pos x="5844023" y="8812999"/>
                  </a:cxn>
                  <a:cxn ang="0">
                    <a:pos x="3733172" y="8903529"/>
                  </a:cxn>
                  <a:cxn ang="0">
                    <a:pos x="3663576" y="10828564"/>
                  </a:cxn>
                  <a:cxn ang="0">
                    <a:pos x="3014919" y="12892113"/>
                  </a:cxn>
                  <a:cxn ang="0">
                    <a:pos x="2319639" y="15002285"/>
                  </a:cxn>
                  <a:cxn ang="0">
                    <a:pos x="116220" y="16022573"/>
                  </a:cxn>
                  <a:cxn ang="0">
                    <a:pos x="417575" y="17672891"/>
                  </a:cxn>
                  <a:cxn ang="0">
                    <a:pos x="417575" y="20382109"/>
                  </a:cxn>
                  <a:cxn ang="0">
                    <a:pos x="1576376" y="22558479"/>
                  </a:cxn>
                  <a:cxn ang="0">
                    <a:pos x="4150747" y="24390947"/>
                  </a:cxn>
                  <a:cxn ang="0">
                    <a:pos x="6237267" y="26640311"/>
                  </a:cxn>
                  <a:cxn ang="0">
                    <a:pos x="8347439" y="28518043"/>
                  </a:cxn>
                  <a:cxn ang="0">
                    <a:pos x="10573151" y="29329543"/>
                  </a:cxn>
                  <a:cxn ang="0">
                    <a:pos x="11662355" y="29885631"/>
                  </a:cxn>
                  <a:cxn ang="0">
                    <a:pos x="11987363" y="31764043"/>
                  </a:cxn>
                  <a:cxn ang="0">
                    <a:pos x="13029944" y="35055988"/>
                  </a:cxn>
                  <a:cxn ang="0">
                    <a:pos x="14305643" y="37467516"/>
                  </a:cxn>
                  <a:cxn ang="0">
                    <a:pos x="15140795" y="39044572"/>
                  </a:cxn>
                  <a:cxn ang="0">
                    <a:pos x="16322567" y="40783792"/>
                  </a:cxn>
                  <a:cxn ang="0">
                    <a:pos x="19313155" y="41942592"/>
                  </a:cxn>
                  <a:cxn ang="0">
                    <a:pos x="22767943" y="43032476"/>
                  </a:cxn>
                  <a:cxn ang="0">
                    <a:pos x="25434871" y="43938769"/>
                  </a:cxn>
                  <a:cxn ang="0">
                    <a:pos x="25365286" y="41387183"/>
                  </a:cxn>
                  <a:cxn ang="0">
                    <a:pos x="24901087" y="38861474"/>
                  </a:cxn>
                  <a:cxn ang="0">
                    <a:pos x="25527450" y="37215502"/>
                  </a:cxn>
                  <a:cxn ang="0">
                    <a:pos x="26246382" y="34919514"/>
                  </a:cxn>
                  <a:cxn ang="0">
                    <a:pos x="26478142" y="32066758"/>
                  </a:cxn>
                  <a:cxn ang="0">
                    <a:pos x="26283213" y="29448897"/>
                  </a:cxn>
                  <a:cxn ang="0">
                    <a:pos x="27660594" y="28425475"/>
                  </a:cxn>
                  <a:cxn ang="0">
                    <a:pos x="28008574" y="25874755"/>
                  </a:cxn>
                  <a:cxn ang="0">
                    <a:pos x="29121430" y="23974050"/>
                  </a:cxn>
                  <a:cxn ang="0">
                    <a:pos x="29863334" y="21632118"/>
                  </a:cxn>
                  <a:cxn ang="0">
                    <a:pos x="30072122" y="19476002"/>
                  </a:cxn>
                  <a:cxn ang="0">
                    <a:pos x="29423466" y="17319206"/>
                  </a:cxn>
                  <a:cxn ang="0">
                    <a:pos x="28171418" y="14958647"/>
                  </a:cxn>
                  <a:cxn ang="0">
                    <a:pos x="26446058" y="13157448"/>
                  </a:cxn>
                  <a:cxn ang="0">
                    <a:pos x="25822905" y="11094333"/>
                  </a:cxn>
                </a:cxnLst>
                <a:rect l="T0" t="T1" r="T2" b="T3"/>
                <a:pathLst>
                  <a:path w="30211314" h="43938769">
                    <a:moveTo>
                      <a:pt x="25822905" y="11094333"/>
                    </a:moveTo>
                    <a:lnTo>
                      <a:pt x="24924738" y="10039357"/>
                    </a:lnTo>
                    <a:lnTo>
                      <a:pt x="23649039" y="11292085"/>
                    </a:lnTo>
                    <a:lnTo>
                      <a:pt x="22582127" y="10503557"/>
                    </a:lnTo>
                    <a:lnTo>
                      <a:pt x="22513211" y="9692057"/>
                    </a:lnTo>
                    <a:lnTo>
                      <a:pt x="21539547" y="8787988"/>
                    </a:lnTo>
                    <a:lnTo>
                      <a:pt x="20426011" y="7859589"/>
                    </a:lnTo>
                    <a:lnTo>
                      <a:pt x="19359100" y="8161625"/>
                    </a:lnTo>
                    <a:lnTo>
                      <a:pt x="18571931" y="7744728"/>
                    </a:lnTo>
                    <a:lnTo>
                      <a:pt x="18407728" y="6908897"/>
                    </a:lnTo>
                    <a:lnTo>
                      <a:pt x="18802332" y="6236589"/>
                    </a:lnTo>
                    <a:lnTo>
                      <a:pt x="18802332" y="5308869"/>
                    </a:lnTo>
                    <a:lnTo>
                      <a:pt x="17642852" y="4450745"/>
                    </a:lnTo>
                    <a:lnTo>
                      <a:pt x="16204988" y="3731813"/>
                    </a:lnTo>
                    <a:lnTo>
                      <a:pt x="15557691" y="3060864"/>
                    </a:lnTo>
                    <a:lnTo>
                      <a:pt x="14050911" y="2133144"/>
                    </a:lnTo>
                    <a:lnTo>
                      <a:pt x="12751560" y="2133144"/>
                    </a:lnTo>
                    <a:lnTo>
                      <a:pt x="12242095" y="1507460"/>
                    </a:lnTo>
                    <a:lnTo>
                      <a:pt x="11361679" y="1066912"/>
                    </a:lnTo>
                    <a:lnTo>
                      <a:pt x="10063007" y="788528"/>
                    </a:lnTo>
                    <a:lnTo>
                      <a:pt x="8926499" y="695960"/>
                    </a:lnTo>
                    <a:lnTo>
                      <a:pt x="7627828" y="0"/>
                    </a:lnTo>
                    <a:lnTo>
                      <a:pt x="6469027" y="46624"/>
                    </a:lnTo>
                    <a:lnTo>
                      <a:pt x="5471712" y="92568"/>
                    </a:lnTo>
                    <a:lnTo>
                      <a:pt x="4351381" y="618889"/>
                    </a:lnTo>
                    <a:lnTo>
                      <a:pt x="4776432" y="1739220"/>
                    </a:lnTo>
                    <a:lnTo>
                      <a:pt x="5239952" y="3037892"/>
                    </a:lnTo>
                    <a:lnTo>
                      <a:pt x="5958884" y="3431816"/>
                    </a:lnTo>
                    <a:lnTo>
                      <a:pt x="6933907" y="4429811"/>
                    </a:lnTo>
                    <a:lnTo>
                      <a:pt x="6817687" y="6331875"/>
                    </a:lnTo>
                    <a:lnTo>
                      <a:pt x="7652838" y="6934587"/>
                    </a:lnTo>
                    <a:lnTo>
                      <a:pt x="7931222" y="8163663"/>
                    </a:lnTo>
                    <a:lnTo>
                      <a:pt x="7073099" y="8533936"/>
                    </a:lnTo>
                    <a:lnTo>
                      <a:pt x="5844023" y="8812999"/>
                    </a:lnTo>
                    <a:lnTo>
                      <a:pt x="4568323" y="9578555"/>
                    </a:lnTo>
                    <a:lnTo>
                      <a:pt x="3733172" y="8903529"/>
                    </a:lnTo>
                    <a:lnTo>
                      <a:pt x="3571008" y="9623140"/>
                    </a:lnTo>
                    <a:lnTo>
                      <a:pt x="3663576" y="10828564"/>
                    </a:lnTo>
                    <a:lnTo>
                      <a:pt x="3942639" y="11871825"/>
                    </a:lnTo>
                    <a:lnTo>
                      <a:pt x="3014919" y="12892113"/>
                    </a:lnTo>
                    <a:lnTo>
                      <a:pt x="2318960" y="13703613"/>
                    </a:lnTo>
                    <a:cubicBezTo>
                      <a:pt x="2319186" y="14136504"/>
                      <a:pt x="2319413" y="14569394"/>
                      <a:pt x="2319639" y="15002285"/>
                    </a:cubicBezTo>
                    <a:lnTo>
                      <a:pt x="1043940" y="15536080"/>
                    </a:lnTo>
                    <a:lnTo>
                      <a:pt x="116220" y="16022573"/>
                    </a:lnTo>
                    <a:lnTo>
                      <a:pt x="0" y="17112457"/>
                    </a:lnTo>
                    <a:lnTo>
                      <a:pt x="417575" y="17672891"/>
                    </a:lnTo>
                    <a:lnTo>
                      <a:pt x="440548" y="19134406"/>
                    </a:lnTo>
                    <a:lnTo>
                      <a:pt x="417575" y="20382109"/>
                    </a:lnTo>
                    <a:lnTo>
                      <a:pt x="353811" y="21987825"/>
                    </a:lnTo>
                    <a:lnTo>
                      <a:pt x="1576376" y="22558479"/>
                    </a:lnTo>
                    <a:lnTo>
                      <a:pt x="2829104" y="23486878"/>
                    </a:lnTo>
                    <a:lnTo>
                      <a:pt x="4150747" y="24390947"/>
                    </a:lnTo>
                    <a:lnTo>
                      <a:pt x="5263603" y="25620023"/>
                    </a:lnTo>
                    <a:lnTo>
                      <a:pt x="6237267" y="26640311"/>
                    </a:lnTo>
                    <a:lnTo>
                      <a:pt x="7280527" y="27961955"/>
                    </a:lnTo>
                    <a:lnTo>
                      <a:pt x="8347439" y="28518043"/>
                    </a:lnTo>
                    <a:lnTo>
                      <a:pt x="9738679" y="29097783"/>
                    </a:lnTo>
                    <a:lnTo>
                      <a:pt x="10573151" y="29329543"/>
                    </a:lnTo>
                    <a:lnTo>
                      <a:pt x="11384651" y="29422111"/>
                    </a:lnTo>
                    <a:lnTo>
                      <a:pt x="11662355" y="29885631"/>
                    </a:lnTo>
                    <a:lnTo>
                      <a:pt x="11244780" y="31207955"/>
                    </a:lnTo>
                    <a:lnTo>
                      <a:pt x="11987363" y="31764043"/>
                    </a:lnTo>
                    <a:lnTo>
                      <a:pt x="12984679" y="32761359"/>
                    </a:lnTo>
                    <a:lnTo>
                      <a:pt x="13029944" y="35055988"/>
                    </a:lnTo>
                    <a:lnTo>
                      <a:pt x="13586711" y="36516824"/>
                    </a:lnTo>
                    <a:lnTo>
                      <a:pt x="14305643" y="37467516"/>
                    </a:lnTo>
                    <a:lnTo>
                      <a:pt x="14166451" y="38256044"/>
                    </a:lnTo>
                    <a:lnTo>
                      <a:pt x="15140795" y="39044572"/>
                    </a:lnTo>
                    <a:lnTo>
                      <a:pt x="16174657" y="40025185"/>
                    </a:lnTo>
                    <a:lnTo>
                      <a:pt x="16322567" y="40783792"/>
                    </a:lnTo>
                    <a:lnTo>
                      <a:pt x="16832711" y="41734484"/>
                    </a:lnTo>
                    <a:lnTo>
                      <a:pt x="19313155" y="41942592"/>
                    </a:lnTo>
                    <a:lnTo>
                      <a:pt x="21005751" y="41988537"/>
                    </a:lnTo>
                    <a:lnTo>
                      <a:pt x="22767943" y="43032476"/>
                    </a:lnTo>
                    <a:lnTo>
                      <a:pt x="23997019" y="43403428"/>
                    </a:lnTo>
                    <a:lnTo>
                      <a:pt x="25434871" y="43938769"/>
                    </a:lnTo>
                    <a:cubicBezTo>
                      <a:pt x="25432063" y="43441976"/>
                      <a:pt x="25228902" y="43090080"/>
                      <a:pt x="25226094" y="42593287"/>
                    </a:cubicBezTo>
                    <a:lnTo>
                      <a:pt x="25365286" y="41387183"/>
                    </a:lnTo>
                    <a:lnTo>
                      <a:pt x="25249067" y="39835138"/>
                    </a:lnTo>
                    <a:lnTo>
                      <a:pt x="24901087" y="38861474"/>
                    </a:lnTo>
                    <a:lnTo>
                      <a:pt x="25109875" y="37679022"/>
                    </a:lnTo>
                    <a:lnTo>
                      <a:pt x="25527450" y="37215502"/>
                    </a:lnTo>
                    <a:lnTo>
                      <a:pt x="25597046" y="36055342"/>
                    </a:lnTo>
                    <a:lnTo>
                      <a:pt x="26246382" y="34919514"/>
                    </a:lnTo>
                    <a:lnTo>
                      <a:pt x="26408546" y="33435026"/>
                    </a:lnTo>
                    <a:lnTo>
                      <a:pt x="26478142" y="32066758"/>
                    </a:lnTo>
                    <a:lnTo>
                      <a:pt x="26338950" y="30860654"/>
                    </a:lnTo>
                    <a:lnTo>
                      <a:pt x="26283213" y="29448897"/>
                    </a:lnTo>
                    <a:lnTo>
                      <a:pt x="26941662" y="28518043"/>
                    </a:lnTo>
                    <a:lnTo>
                      <a:pt x="27660594" y="28425475"/>
                    </a:lnTo>
                    <a:lnTo>
                      <a:pt x="27869382" y="27289646"/>
                    </a:lnTo>
                    <a:lnTo>
                      <a:pt x="28008574" y="25874755"/>
                    </a:lnTo>
                    <a:lnTo>
                      <a:pt x="28286279" y="24599734"/>
                    </a:lnTo>
                    <a:lnTo>
                      <a:pt x="29121430" y="23974050"/>
                    </a:lnTo>
                    <a:lnTo>
                      <a:pt x="29561978" y="22883487"/>
                    </a:lnTo>
                    <a:lnTo>
                      <a:pt x="29863334" y="21632118"/>
                    </a:lnTo>
                    <a:lnTo>
                      <a:pt x="30211314" y="20681426"/>
                    </a:lnTo>
                    <a:lnTo>
                      <a:pt x="30072122" y="19476002"/>
                    </a:lnTo>
                    <a:lnTo>
                      <a:pt x="30026178" y="18339494"/>
                    </a:lnTo>
                    <a:lnTo>
                      <a:pt x="29423466" y="17319206"/>
                    </a:lnTo>
                    <a:lnTo>
                      <a:pt x="28704534" y="16415137"/>
                    </a:lnTo>
                    <a:lnTo>
                      <a:pt x="28171418" y="14958647"/>
                    </a:lnTo>
                    <a:lnTo>
                      <a:pt x="27256878" y="14038544"/>
                    </a:lnTo>
                    <a:lnTo>
                      <a:pt x="26446058" y="13157448"/>
                    </a:lnTo>
                    <a:lnTo>
                      <a:pt x="26051448" y="12114188"/>
                    </a:lnTo>
                    <a:lnTo>
                      <a:pt x="25822905" y="11094333"/>
                    </a:lnTo>
                    <a:close/>
                  </a:path>
                </a:pathLst>
              </a:custGeom>
              <a:solidFill>
                <a:schemeClr val="accent6">
                  <a:lumMod val="40000"/>
                  <a:lumOff val="60000"/>
                </a:schemeClr>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21" name="任意多边形 6">
                <a:extLst>
                  <a:ext uri="{FF2B5EF4-FFF2-40B4-BE49-F238E27FC236}">
                    <a16:creationId xmlns:a16="http://schemas.microsoft.com/office/drawing/2014/main" id="{EF1C9296-806B-0129-5D3F-84022E3809B0}"/>
                  </a:ext>
                </a:extLst>
              </p:cNvPr>
              <p:cNvSpPr>
                <a:spLocks/>
              </p:cNvSpPr>
              <p:nvPr/>
            </p:nvSpPr>
            <p:spPr bwMode="auto">
              <a:xfrm>
                <a:off x="4064875" y="3286454"/>
                <a:ext cx="1313189" cy="2197723"/>
              </a:xfrm>
              <a:custGeom>
                <a:avLst/>
                <a:gdLst>
                  <a:gd name="T0" fmla="*/ 0 w 22884832"/>
                  <a:gd name="T1" fmla="*/ 0 h 43496670"/>
                  <a:gd name="T2" fmla="*/ 22884832 w 22884832"/>
                  <a:gd name="T3" fmla="*/ 43496670 h 43496670"/>
                </a:gdLst>
                <a:ahLst/>
                <a:cxnLst>
                  <a:cxn ang="0">
                    <a:pos x="1158110" y="8045404"/>
                  </a:cxn>
                  <a:cxn ang="0">
                    <a:pos x="1854749" y="6862952"/>
                  </a:cxn>
                  <a:cxn ang="0">
                    <a:pos x="2272325" y="4961568"/>
                  </a:cxn>
                  <a:cxn ang="0">
                    <a:pos x="3895325" y="3477760"/>
                  </a:cxn>
                  <a:cxn ang="0">
                    <a:pos x="4660201" y="2318280"/>
                  </a:cxn>
                  <a:cxn ang="0">
                    <a:pos x="5656837" y="764876"/>
                  </a:cxn>
                  <a:cxn ang="0">
                    <a:pos x="7373085" y="0"/>
                  </a:cxn>
                  <a:cxn ang="0">
                    <a:pos x="8068365" y="1136508"/>
                  </a:cxn>
                  <a:cxn ang="0">
                    <a:pos x="10016373" y="2249364"/>
                  </a:cxn>
                  <a:cxn ang="0">
                    <a:pos x="11685997" y="1553404"/>
                  </a:cxn>
                  <a:cxn ang="0">
                    <a:pos x="13053585" y="1507460"/>
                  </a:cxn>
                  <a:cxn ang="0">
                    <a:pos x="13609673" y="3014240"/>
                  </a:cxn>
                  <a:cxn ang="0">
                    <a:pos x="13934681" y="4800084"/>
                  </a:cxn>
                  <a:cxn ang="0">
                    <a:pos x="14675226" y="5285897"/>
                  </a:cxn>
                  <a:cxn ang="0">
                    <a:pos x="16599582" y="5773069"/>
                  </a:cxn>
                  <a:cxn ang="0">
                    <a:pos x="17202973" y="7187960"/>
                  </a:cxn>
                  <a:cxn ang="0">
                    <a:pos x="19058413" y="7721076"/>
                  </a:cxn>
                  <a:cxn ang="0">
                    <a:pos x="21398037" y="8277405"/>
                  </a:cxn>
                  <a:cxn ang="0">
                    <a:pos x="22536852" y="10178549"/>
                  </a:cxn>
                  <a:cxn ang="0">
                    <a:pos x="22119277" y="12868461"/>
                  </a:cxn>
                  <a:cxn ang="0">
                    <a:pos x="20890201" y="14815789"/>
                  </a:cxn>
                  <a:cxn ang="0">
                    <a:pos x="21377373" y="17064473"/>
                  </a:cxn>
                  <a:cxn ang="0">
                    <a:pos x="20240865" y="18942885"/>
                  </a:cxn>
                  <a:cxn ang="0">
                    <a:pos x="20334113" y="20681426"/>
                  </a:cxn>
                  <a:cxn ang="0">
                    <a:pos x="19777345" y="22582810"/>
                  </a:cxn>
                  <a:cxn ang="0">
                    <a:pos x="21980085" y="23879443"/>
                  </a:cxn>
                  <a:cxn ang="0">
                    <a:pos x="22420632" y="26199762"/>
                  </a:cxn>
                  <a:cxn ang="0">
                    <a:pos x="22884832" y="29493066"/>
                  </a:cxn>
                  <a:cxn ang="0">
                    <a:pos x="22119276" y="31416742"/>
                  </a:cxn>
                  <a:cxn ang="0">
                    <a:pos x="20217892" y="32553250"/>
                  </a:cxn>
                  <a:cxn ang="0">
                    <a:pos x="14929958" y="32599874"/>
                  </a:cxn>
                  <a:cxn ang="0">
                    <a:pos x="13445470" y="31092414"/>
                  </a:cxn>
                  <a:cxn ang="0">
                    <a:pos x="10917723" y="29978878"/>
                  </a:cxn>
                  <a:cxn ang="0">
                    <a:pos x="9993400" y="32807298"/>
                  </a:cxn>
                  <a:cxn ang="0">
                    <a:pos x="9782569" y="42747708"/>
                  </a:cxn>
                  <a:cxn ang="0">
                    <a:pos x="7454507" y="43496670"/>
                  </a:cxn>
                  <a:cxn ang="0">
                    <a:pos x="4960878" y="42568950"/>
                  </a:cxn>
                  <a:cxn ang="0">
                    <a:pos x="2549350" y="42255768"/>
                  </a:cxn>
                  <a:cxn ang="0">
                    <a:pos x="568583" y="41701236"/>
                  </a:cxn>
                  <a:cxn ang="0">
                    <a:pos x="464199" y="39184442"/>
                  </a:cxn>
                  <a:cxn ang="0">
                    <a:pos x="0" y="36658733"/>
                  </a:cxn>
                  <a:cxn ang="0">
                    <a:pos x="626363" y="35012761"/>
                  </a:cxn>
                  <a:cxn ang="0">
                    <a:pos x="1345295" y="32716773"/>
                  </a:cxn>
                  <a:cxn ang="0">
                    <a:pos x="1577055" y="29864017"/>
                  </a:cxn>
                  <a:cxn ang="0">
                    <a:pos x="1382126" y="27246156"/>
                  </a:cxn>
                  <a:cxn ang="0">
                    <a:pos x="2759507" y="26222734"/>
                  </a:cxn>
                  <a:cxn ang="0">
                    <a:pos x="3107487" y="23672014"/>
                  </a:cxn>
                  <a:cxn ang="0">
                    <a:pos x="4220343" y="21771309"/>
                  </a:cxn>
                  <a:cxn ang="0">
                    <a:pos x="4962247" y="19429377"/>
                  </a:cxn>
                  <a:cxn ang="0">
                    <a:pos x="5171035" y="17273261"/>
                  </a:cxn>
                  <a:cxn ang="0">
                    <a:pos x="4522379" y="15116465"/>
                  </a:cxn>
                  <a:cxn ang="0">
                    <a:pos x="3270331" y="12755906"/>
                  </a:cxn>
                  <a:cxn ang="0">
                    <a:pos x="1544971" y="10954707"/>
                  </a:cxn>
                  <a:cxn ang="0">
                    <a:pos x="921818" y="8891592"/>
                  </a:cxn>
                </a:cxnLst>
                <a:rect l="T0" t="T1" r="T2" b="T3"/>
                <a:pathLst>
                  <a:path w="22884832" h="43496670">
                    <a:moveTo>
                      <a:pt x="921818" y="8891592"/>
                    </a:moveTo>
                    <a:lnTo>
                      <a:pt x="1158110" y="8045404"/>
                    </a:lnTo>
                    <a:lnTo>
                      <a:pt x="1762181" y="7651480"/>
                    </a:lnTo>
                    <a:lnTo>
                      <a:pt x="1854749" y="6862952"/>
                    </a:lnTo>
                    <a:lnTo>
                      <a:pt x="1668933" y="5912260"/>
                    </a:lnTo>
                    <a:lnTo>
                      <a:pt x="2272325" y="4961568"/>
                    </a:lnTo>
                    <a:lnTo>
                      <a:pt x="3049701" y="4189080"/>
                    </a:lnTo>
                    <a:lnTo>
                      <a:pt x="3895325" y="3477760"/>
                    </a:lnTo>
                    <a:lnTo>
                      <a:pt x="4915613" y="3223028"/>
                    </a:lnTo>
                    <a:lnTo>
                      <a:pt x="4660201" y="2318280"/>
                    </a:lnTo>
                    <a:lnTo>
                      <a:pt x="5170345" y="1506780"/>
                    </a:lnTo>
                    <a:lnTo>
                      <a:pt x="5656837" y="764876"/>
                    </a:lnTo>
                    <a:lnTo>
                      <a:pt x="6515641" y="22972"/>
                    </a:lnTo>
                    <a:lnTo>
                      <a:pt x="7373085" y="0"/>
                    </a:lnTo>
                    <a:lnTo>
                      <a:pt x="7952145" y="370952"/>
                    </a:lnTo>
                    <a:lnTo>
                      <a:pt x="8068365" y="1136508"/>
                    </a:lnTo>
                    <a:lnTo>
                      <a:pt x="8856893" y="1878412"/>
                    </a:lnTo>
                    <a:lnTo>
                      <a:pt x="10016373" y="2249364"/>
                    </a:lnTo>
                    <a:lnTo>
                      <a:pt x="10758277" y="1854760"/>
                    </a:lnTo>
                    <a:lnTo>
                      <a:pt x="11685997" y="1553404"/>
                    </a:lnTo>
                    <a:lnTo>
                      <a:pt x="12450873" y="1182452"/>
                    </a:lnTo>
                    <a:lnTo>
                      <a:pt x="13053585" y="1507460"/>
                    </a:lnTo>
                    <a:lnTo>
                      <a:pt x="13006961" y="2226392"/>
                    </a:lnTo>
                    <a:lnTo>
                      <a:pt x="13609673" y="3014240"/>
                    </a:lnTo>
                    <a:lnTo>
                      <a:pt x="13865085" y="3710200"/>
                    </a:lnTo>
                    <a:lnTo>
                      <a:pt x="13934681" y="4800084"/>
                    </a:lnTo>
                    <a:lnTo>
                      <a:pt x="13888057" y="5611584"/>
                    </a:lnTo>
                    <a:lnTo>
                      <a:pt x="14675226" y="5285897"/>
                    </a:lnTo>
                    <a:lnTo>
                      <a:pt x="15881329" y="5193329"/>
                    </a:lnTo>
                    <a:lnTo>
                      <a:pt x="16599582" y="5773069"/>
                    </a:lnTo>
                    <a:lnTo>
                      <a:pt x="16576610" y="6538624"/>
                    </a:lnTo>
                    <a:lnTo>
                      <a:pt x="17202973" y="7187960"/>
                    </a:lnTo>
                    <a:lnTo>
                      <a:pt x="18200289" y="7558912"/>
                    </a:lnTo>
                    <a:lnTo>
                      <a:pt x="19058413" y="7721076"/>
                    </a:lnTo>
                    <a:lnTo>
                      <a:pt x="19939509" y="7860268"/>
                    </a:lnTo>
                    <a:lnTo>
                      <a:pt x="21398037" y="8277405"/>
                    </a:lnTo>
                    <a:lnTo>
                      <a:pt x="22590134" y="8915491"/>
                    </a:lnTo>
                    <a:lnTo>
                      <a:pt x="22536852" y="10178549"/>
                    </a:lnTo>
                    <a:lnTo>
                      <a:pt x="22281441" y="11429917"/>
                    </a:lnTo>
                    <a:lnTo>
                      <a:pt x="22119277" y="12868461"/>
                    </a:lnTo>
                    <a:lnTo>
                      <a:pt x="21492913" y="13521463"/>
                    </a:lnTo>
                    <a:lnTo>
                      <a:pt x="20890201" y="14815789"/>
                    </a:lnTo>
                    <a:lnTo>
                      <a:pt x="20936825" y="15812425"/>
                    </a:lnTo>
                    <a:lnTo>
                      <a:pt x="21377373" y="17064473"/>
                    </a:lnTo>
                    <a:lnTo>
                      <a:pt x="20820605" y="18084761"/>
                    </a:lnTo>
                    <a:lnTo>
                      <a:pt x="20240865" y="18942885"/>
                    </a:lnTo>
                    <a:lnTo>
                      <a:pt x="19800317" y="19684789"/>
                    </a:lnTo>
                    <a:lnTo>
                      <a:pt x="20334113" y="20681426"/>
                    </a:lnTo>
                    <a:lnTo>
                      <a:pt x="19661125" y="21423330"/>
                    </a:lnTo>
                    <a:lnTo>
                      <a:pt x="19777345" y="22582810"/>
                    </a:lnTo>
                    <a:lnTo>
                      <a:pt x="20959797" y="23276051"/>
                    </a:lnTo>
                    <a:lnTo>
                      <a:pt x="21980085" y="23879443"/>
                    </a:lnTo>
                    <a:lnTo>
                      <a:pt x="22119276" y="25086906"/>
                    </a:lnTo>
                    <a:lnTo>
                      <a:pt x="22420632" y="26199762"/>
                    </a:lnTo>
                    <a:lnTo>
                      <a:pt x="22745640" y="27545737"/>
                    </a:lnTo>
                    <a:lnTo>
                      <a:pt x="22884832" y="29493066"/>
                    </a:lnTo>
                    <a:cubicBezTo>
                      <a:pt x="22880934" y="29981735"/>
                      <a:pt x="22877035" y="30470405"/>
                      <a:pt x="22873137" y="30959074"/>
                    </a:cubicBezTo>
                    <a:lnTo>
                      <a:pt x="22119276" y="31416742"/>
                    </a:lnTo>
                    <a:lnTo>
                      <a:pt x="20982769" y="31857290"/>
                    </a:lnTo>
                    <a:lnTo>
                      <a:pt x="20217892" y="32553250"/>
                    </a:lnTo>
                    <a:lnTo>
                      <a:pt x="17736769" y="32553250"/>
                    </a:lnTo>
                    <a:lnTo>
                      <a:pt x="14929958" y="32599874"/>
                    </a:lnTo>
                    <a:lnTo>
                      <a:pt x="14071834" y="32089730"/>
                    </a:lnTo>
                    <a:lnTo>
                      <a:pt x="13445470" y="31092414"/>
                    </a:lnTo>
                    <a:lnTo>
                      <a:pt x="12472486" y="30048474"/>
                    </a:lnTo>
                    <a:lnTo>
                      <a:pt x="10917723" y="29978878"/>
                    </a:lnTo>
                    <a:lnTo>
                      <a:pt x="9758922" y="30092380"/>
                    </a:lnTo>
                    <a:lnTo>
                      <a:pt x="9993400" y="32807298"/>
                    </a:lnTo>
                    <a:lnTo>
                      <a:pt x="10274502" y="42758169"/>
                    </a:lnTo>
                    <a:lnTo>
                      <a:pt x="9782569" y="42747708"/>
                    </a:lnTo>
                    <a:lnTo>
                      <a:pt x="8810949" y="43241258"/>
                    </a:lnTo>
                    <a:lnTo>
                      <a:pt x="7454507" y="43496670"/>
                    </a:lnTo>
                    <a:lnTo>
                      <a:pt x="5749405" y="43009498"/>
                    </a:lnTo>
                    <a:lnTo>
                      <a:pt x="4960878" y="42568950"/>
                    </a:lnTo>
                    <a:lnTo>
                      <a:pt x="4033837" y="42394960"/>
                    </a:lnTo>
                    <a:lnTo>
                      <a:pt x="2549350" y="42255768"/>
                    </a:lnTo>
                    <a:lnTo>
                      <a:pt x="1588191" y="41954412"/>
                    </a:lnTo>
                    <a:lnTo>
                      <a:pt x="568583" y="41701236"/>
                    </a:lnTo>
                    <a:lnTo>
                      <a:pt x="325007" y="40390546"/>
                    </a:lnTo>
                    <a:lnTo>
                      <a:pt x="464199" y="39184442"/>
                    </a:lnTo>
                    <a:lnTo>
                      <a:pt x="347980" y="37632397"/>
                    </a:lnTo>
                    <a:lnTo>
                      <a:pt x="0" y="36658733"/>
                    </a:lnTo>
                    <a:lnTo>
                      <a:pt x="208788" y="35476281"/>
                    </a:lnTo>
                    <a:lnTo>
                      <a:pt x="626363" y="35012761"/>
                    </a:lnTo>
                    <a:lnTo>
                      <a:pt x="695959" y="33852601"/>
                    </a:lnTo>
                    <a:lnTo>
                      <a:pt x="1345295" y="32716773"/>
                    </a:lnTo>
                    <a:lnTo>
                      <a:pt x="1507459" y="31232285"/>
                    </a:lnTo>
                    <a:lnTo>
                      <a:pt x="1577055" y="29864017"/>
                    </a:lnTo>
                    <a:lnTo>
                      <a:pt x="1437863" y="28657913"/>
                    </a:lnTo>
                    <a:lnTo>
                      <a:pt x="1382126" y="27246156"/>
                    </a:lnTo>
                    <a:lnTo>
                      <a:pt x="2040575" y="26315302"/>
                    </a:lnTo>
                    <a:lnTo>
                      <a:pt x="2759507" y="26222734"/>
                    </a:lnTo>
                    <a:lnTo>
                      <a:pt x="2968295" y="25086905"/>
                    </a:lnTo>
                    <a:lnTo>
                      <a:pt x="3107487" y="23672014"/>
                    </a:lnTo>
                    <a:lnTo>
                      <a:pt x="3385192" y="22396993"/>
                    </a:lnTo>
                    <a:lnTo>
                      <a:pt x="4220343" y="21771309"/>
                    </a:lnTo>
                    <a:lnTo>
                      <a:pt x="4660891" y="20680746"/>
                    </a:lnTo>
                    <a:lnTo>
                      <a:pt x="4962247" y="19429377"/>
                    </a:lnTo>
                    <a:lnTo>
                      <a:pt x="5310227" y="18478685"/>
                    </a:lnTo>
                    <a:lnTo>
                      <a:pt x="5171035" y="17273261"/>
                    </a:lnTo>
                    <a:lnTo>
                      <a:pt x="5125091" y="16136753"/>
                    </a:lnTo>
                    <a:lnTo>
                      <a:pt x="4522379" y="15116465"/>
                    </a:lnTo>
                    <a:lnTo>
                      <a:pt x="3803447" y="14212396"/>
                    </a:lnTo>
                    <a:lnTo>
                      <a:pt x="3270331" y="12755906"/>
                    </a:lnTo>
                    <a:lnTo>
                      <a:pt x="2355791" y="11835803"/>
                    </a:lnTo>
                    <a:lnTo>
                      <a:pt x="1544971" y="10954707"/>
                    </a:lnTo>
                    <a:lnTo>
                      <a:pt x="1150361" y="9911447"/>
                    </a:lnTo>
                    <a:lnTo>
                      <a:pt x="921818" y="8891592"/>
                    </a:lnTo>
                    <a:close/>
                  </a:path>
                </a:pathLst>
              </a:custGeom>
              <a:solidFill>
                <a:schemeClr val="bg2"/>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22" name="任意多边形 8">
                <a:extLst>
                  <a:ext uri="{FF2B5EF4-FFF2-40B4-BE49-F238E27FC236}">
                    <a16:creationId xmlns:a16="http://schemas.microsoft.com/office/drawing/2014/main" id="{809178CB-65CC-87E7-426D-F98D5FD40B22}"/>
                  </a:ext>
                </a:extLst>
              </p:cNvPr>
              <p:cNvSpPr>
                <a:spLocks/>
              </p:cNvSpPr>
              <p:nvPr/>
            </p:nvSpPr>
            <p:spPr bwMode="auto">
              <a:xfrm>
                <a:off x="7497639" y="2572193"/>
                <a:ext cx="1365617" cy="1388961"/>
              </a:xfrm>
              <a:custGeom>
                <a:avLst/>
                <a:gdLst>
                  <a:gd name="T0" fmla="*/ 0 w 11323326"/>
                  <a:gd name="T1" fmla="*/ 0 h 13082146"/>
                  <a:gd name="T2" fmla="*/ 11323326 w 11323326"/>
                  <a:gd name="T3" fmla="*/ 13082146 h 13082146"/>
                </a:gdLst>
                <a:ahLst/>
                <a:cxnLst>
                  <a:cxn ang="0">
                    <a:pos x="45740" y="7959925"/>
                  </a:cxn>
                  <a:cxn ang="0">
                    <a:pos x="871757" y="9375415"/>
                  </a:cxn>
                  <a:cxn ang="0">
                    <a:pos x="1491237" y="9925102"/>
                  </a:cxn>
                  <a:cxn ang="0">
                    <a:pos x="1649457" y="10276337"/>
                  </a:cxn>
                  <a:cxn ang="0">
                    <a:pos x="1696159" y="10832235"/>
                  </a:cxn>
                  <a:cxn ang="0">
                    <a:pos x="1621643" y="11625589"/>
                  </a:cxn>
                  <a:cxn ang="0">
                    <a:pos x="2074238" y="12403544"/>
                  </a:cxn>
                  <a:cxn ang="0">
                    <a:pos x="2912805" y="12982793"/>
                  </a:cxn>
                  <a:cxn ang="0">
                    <a:pos x="4123955" y="12720496"/>
                  </a:cxn>
                  <a:cxn ang="0">
                    <a:pos x="4416069" y="11928630"/>
                  </a:cxn>
                  <a:cxn ang="0">
                    <a:pos x="4249896" y="11333212"/>
                  </a:cxn>
                  <a:cxn ang="0">
                    <a:pos x="4872093" y="11054292"/>
                  </a:cxn>
                  <a:cxn ang="0">
                    <a:pos x="5544746" y="12069707"/>
                  </a:cxn>
                  <a:cxn ang="0">
                    <a:pos x="6212417" y="12996698"/>
                  </a:cxn>
                  <a:cxn ang="0">
                    <a:pos x="7153316" y="12982791"/>
                  </a:cxn>
                  <a:cxn ang="0">
                    <a:pos x="7729784" y="12414528"/>
                  </a:cxn>
                  <a:cxn ang="0">
                    <a:pos x="8265110" y="11530954"/>
                  </a:cxn>
                  <a:cxn ang="0">
                    <a:pos x="7836642" y="11052548"/>
                  </a:cxn>
                  <a:cxn ang="0">
                    <a:pos x="7917370" y="10232610"/>
                  </a:cxn>
                  <a:cxn ang="0">
                    <a:pos x="8226367" y="9345854"/>
                  </a:cxn>
                  <a:cxn ang="0">
                    <a:pos x="8404958" y="8223128"/>
                  </a:cxn>
                  <a:cxn ang="0">
                    <a:pos x="9164222" y="7635016"/>
                  </a:cxn>
                  <a:cxn ang="0">
                    <a:pos x="9799422" y="7746210"/>
                  </a:cxn>
                  <a:cxn ang="0">
                    <a:pos x="9611643" y="6949622"/>
                  </a:cxn>
                  <a:cxn ang="0">
                    <a:pos x="10045092" y="6224575"/>
                  </a:cxn>
                  <a:cxn ang="0">
                    <a:pos x="11323326" y="5893647"/>
                  </a:cxn>
                  <a:cxn ang="0">
                    <a:pos x="10662774" y="5257351"/>
                  </a:cxn>
                  <a:cxn ang="0">
                    <a:pos x="10352345" y="4030031"/>
                  </a:cxn>
                  <a:cxn ang="0">
                    <a:pos x="9728142" y="2863837"/>
                  </a:cxn>
                  <a:cxn ang="0">
                    <a:pos x="9282600" y="2063108"/>
                  </a:cxn>
                  <a:cxn ang="0">
                    <a:pos x="9100705" y="1102743"/>
                  </a:cxn>
                  <a:cxn ang="0">
                    <a:pos x="8366458" y="25720"/>
                  </a:cxn>
                  <a:cxn ang="0">
                    <a:pos x="7450195" y="197171"/>
                  </a:cxn>
                  <a:cxn ang="0">
                    <a:pos x="6543278" y="882166"/>
                  </a:cxn>
                  <a:cxn ang="0">
                    <a:pos x="5775255" y="1069945"/>
                  </a:cxn>
                  <a:cxn ang="0">
                    <a:pos x="4672387" y="1062998"/>
                  </a:cxn>
                  <a:cxn ang="0">
                    <a:pos x="3661928" y="972582"/>
                  </a:cxn>
                  <a:cxn ang="0">
                    <a:pos x="2288579" y="627387"/>
                  </a:cxn>
                  <a:cxn ang="0">
                    <a:pos x="999210" y="652653"/>
                  </a:cxn>
                  <a:cxn ang="0">
                    <a:pos x="35197" y="840831"/>
                  </a:cxn>
                  <a:cxn ang="0">
                    <a:pos x="637015" y="2343709"/>
                  </a:cxn>
                  <a:cxn ang="0">
                    <a:pos x="986508" y="3158927"/>
                  </a:cxn>
                  <a:cxn ang="0">
                    <a:pos x="1371508" y="4162179"/>
                  </a:cxn>
                  <a:cxn ang="0">
                    <a:pos x="1287807" y="5260066"/>
                  </a:cxn>
                  <a:cxn ang="0">
                    <a:pos x="1104490" y="5907621"/>
                  </a:cxn>
                  <a:cxn ang="0">
                    <a:pos x="213079" y="6209570"/>
                  </a:cxn>
                  <a:cxn ang="0">
                    <a:pos x="254991" y="6950527"/>
                  </a:cxn>
                  <a:cxn ang="0">
                    <a:pos x="0" y="7244910"/>
                  </a:cxn>
                </a:cxnLst>
                <a:rect l="T0" t="T1" r="T2" b="T3"/>
                <a:pathLst>
                  <a:path w="11323326" h="13082146">
                    <a:moveTo>
                      <a:pt x="0" y="7244910"/>
                    </a:moveTo>
                    <a:lnTo>
                      <a:pt x="45740" y="7959925"/>
                    </a:lnTo>
                    <a:lnTo>
                      <a:pt x="605967" y="8611364"/>
                    </a:lnTo>
                    <a:lnTo>
                      <a:pt x="871757" y="9375415"/>
                    </a:lnTo>
                    <a:lnTo>
                      <a:pt x="1214777" y="9727878"/>
                    </a:lnTo>
                    <a:lnTo>
                      <a:pt x="1491237" y="9925102"/>
                    </a:lnTo>
                    <a:lnTo>
                      <a:pt x="1810908" y="10025946"/>
                    </a:lnTo>
                    <a:lnTo>
                      <a:pt x="1649457" y="10276337"/>
                    </a:lnTo>
                    <a:lnTo>
                      <a:pt x="1807935" y="10534170"/>
                    </a:lnTo>
                    <a:lnTo>
                      <a:pt x="1696159" y="10832235"/>
                    </a:lnTo>
                    <a:lnTo>
                      <a:pt x="1621643" y="11153653"/>
                    </a:lnTo>
                    <a:lnTo>
                      <a:pt x="1621643" y="11625589"/>
                    </a:lnTo>
                    <a:lnTo>
                      <a:pt x="1743638" y="11886780"/>
                    </a:lnTo>
                    <a:lnTo>
                      <a:pt x="2074238" y="12403544"/>
                    </a:lnTo>
                    <a:lnTo>
                      <a:pt x="2333557" y="12847667"/>
                    </a:lnTo>
                    <a:lnTo>
                      <a:pt x="2912805" y="12982793"/>
                    </a:lnTo>
                    <a:lnTo>
                      <a:pt x="3580477" y="13082146"/>
                    </a:lnTo>
                    <a:lnTo>
                      <a:pt x="4123955" y="12720496"/>
                    </a:lnTo>
                    <a:lnTo>
                      <a:pt x="4308758" y="12312144"/>
                    </a:lnTo>
                    <a:lnTo>
                      <a:pt x="4416069" y="11928630"/>
                    </a:lnTo>
                    <a:lnTo>
                      <a:pt x="4319689" y="11669311"/>
                    </a:lnTo>
                    <a:lnTo>
                      <a:pt x="4249896" y="11333212"/>
                    </a:lnTo>
                    <a:lnTo>
                      <a:pt x="4291875" y="11037410"/>
                    </a:lnTo>
                    <a:lnTo>
                      <a:pt x="4872093" y="11054292"/>
                    </a:lnTo>
                    <a:lnTo>
                      <a:pt x="5274495" y="11512322"/>
                    </a:lnTo>
                    <a:lnTo>
                      <a:pt x="5544746" y="12069707"/>
                    </a:lnTo>
                    <a:lnTo>
                      <a:pt x="5878582" y="12563507"/>
                    </a:lnTo>
                    <a:lnTo>
                      <a:pt x="6212417" y="12996698"/>
                    </a:lnTo>
                    <a:lnTo>
                      <a:pt x="6819480" y="13007630"/>
                    </a:lnTo>
                    <a:lnTo>
                      <a:pt x="7153316" y="12982791"/>
                    </a:lnTo>
                    <a:lnTo>
                      <a:pt x="7498083" y="12684725"/>
                    </a:lnTo>
                    <a:lnTo>
                      <a:pt x="7729784" y="12414528"/>
                    </a:lnTo>
                    <a:lnTo>
                      <a:pt x="7993373" y="12060264"/>
                    </a:lnTo>
                    <a:lnTo>
                      <a:pt x="8265110" y="11530954"/>
                    </a:lnTo>
                    <a:lnTo>
                      <a:pt x="8109869" y="11391106"/>
                    </a:lnTo>
                    <a:lnTo>
                      <a:pt x="7836642" y="11052548"/>
                    </a:lnTo>
                    <a:lnTo>
                      <a:pt x="7748218" y="10634753"/>
                    </a:lnTo>
                    <a:lnTo>
                      <a:pt x="7917370" y="10232610"/>
                    </a:lnTo>
                    <a:lnTo>
                      <a:pt x="8167244" y="9774322"/>
                    </a:lnTo>
                    <a:lnTo>
                      <a:pt x="8226367" y="9345854"/>
                    </a:lnTo>
                    <a:lnTo>
                      <a:pt x="8136522" y="8785167"/>
                    </a:lnTo>
                    <a:lnTo>
                      <a:pt x="8404958" y="8223128"/>
                    </a:lnTo>
                    <a:lnTo>
                      <a:pt x="8785496" y="7771307"/>
                    </a:lnTo>
                    <a:lnTo>
                      <a:pt x="9164222" y="7635016"/>
                    </a:lnTo>
                    <a:lnTo>
                      <a:pt x="9563455" y="7625250"/>
                    </a:lnTo>
                    <a:lnTo>
                      <a:pt x="9799422" y="7746210"/>
                    </a:lnTo>
                    <a:lnTo>
                      <a:pt x="9884870" y="7261853"/>
                    </a:lnTo>
                    <a:lnTo>
                      <a:pt x="9611643" y="6949622"/>
                    </a:lnTo>
                    <a:lnTo>
                      <a:pt x="9678464" y="6583249"/>
                    </a:lnTo>
                    <a:lnTo>
                      <a:pt x="10045092" y="6224575"/>
                    </a:lnTo>
                    <a:lnTo>
                      <a:pt x="10436304" y="6067586"/>
                    </a:lnTo>
                    <a:lnTo>
                      <a:pt x="11323326" y="5893647"/>
                    </a:lnTo>
                    <a:lnTo>
                      <a:pt x="10868008" y="5545713"/>
                    </a:lnTo>
                    <a:lnTo>
                      <a:pt x="10662774" y="5257351"/>
                    </a:lnTo>
                    <a:lnTo>
                      <a:pt x="10324531" y="4466456"/>
                    </a:lnTo>
                    <a:lnTo>
                      <a:pt x="10352345" y="4030031"/>
                    </a:lnTo>
                    <a:lnTo>
                      <a:pt x="10324880" y="3367017"/>
                    </a:lnTo>
                    <a:lnTo>
                      <a:pt x="9728142" y="2863837"/>
                    </a:lnTo>
                    <a:lnTo>
                      <a:pt x="9475031" y="2560791"/>
                    </a:lnTo>
                    <a:lnTo>
                      <a:pt x="9282600" y="2063108"/>
                    </a:lnTo>
                    <a:lnTo>
                      <a:pt x="9318368" y="1552164"/>
                    </a:lnTo>
                    <a:lnTo>
                      <a:pt x="9100705" y="1102743"/>
                    </a:lnTo>
                    <a:lnTo>
                      <a:pt x="8913701" y="0"/>
                    </a:lnTo>
                    <a:lnTo>
                      <a:pt x="8366458" y="25720"/>
                    </a:lnTo>
                    <a:lnTo>
                      <a:pt x="7790198" y="412209"/>
                    </a:lnTo>
                    <a:lnTo>
                      <a:pt x="7450195" y="197171"/>
                    </a:lnTo>
                    <a:lnTo>
                      <a:pt x="6911888" y="473814"/>
                    </a:lnTo>
                    <a:lnTo>
                      <a:pt x="6543278" y="882166"/>
                    </a:lnTo>
                    <a:lnTo>
                      <a:pt x="6165729" y="910977"/>
                    </a:lnTo>
                    <a:lnTo>
                      <a:pt x="5775255" y="1069945"/>
                    </a:lnTo>
                    <a:lnTo>
                      <a:pt x="5149292" y="685448"/>
                    </a:lnTo>
                    <a:lnTo>
                      <a:pt x="4672387" y="1062998"/>
                    </a:lnTo>
                    <a:lnTo>
                      <a:pt x="4182559" y="1230905"/>
                    </a:lnTo>
                    <a:lnTo>
                      <a:pt x="3661928" y="972582"/>
                    </a:lnTo>
                    <a:lnTo>
                      <a:pt x="2813450" y="871235"/>
                    </a:lnTo>
                    <a:lnTo>
                      <a:pt x="2288579" y="627387"/>
                    </a:lnTo>
                    <a:lnTo>
                      <a:pt x="1815915" y="612911"/>
                    </a:lnTo>
                    <a:lnTo>
                      <a:pt x="999210" y="652653"/>
                    </a:lnTo>
                    <a:lnTo>
                      <a:pt x="426883" y="754001"/>
                    </a:lnTo>
                    <a:lnTo>
                      <a:pt x="35197" y="840831"/>
                    </a:lnTo>
                    <a:lnTo>
                      <a:pt x="24135" y="1594728"/>
                    </a:lnTo>
                    <a:lnTo>
                      <a:pt x="637015" y="2343709"/>
                    </a:lnTo>
                    <a:lnTo>
                      <a:pt x="901057" y="2781622"/>
                    </a:lnTo>
                    <a:lnTo>
                      <a:pt x="986508" y="3158927"/>
                    </a:lnTo>
                    <a:lnTo>
                      <a:pt x="1171308" y="3745870"/>
                    </a:lnTo>
                    <a:lnTo>
                      <a:pt x="1371508" y="4162179"/>
                    </a:lnTo>
                    <a:lnTo>
                      <a:pt x="1461678" y="4711868"/>
                    </a:lnTo>
                    <a:lnTo>
                      <a:pt x="1287807" y="5260066"/>
                    </a:lnTo>
                    <a:lnTo>
                      <a:pt x="1409995" y="5649791"/>
                    </a:lnTo>
                    <a:lnTo>
                      <a:pt x="1104490" y="5907621"/>
                    </a:lnTo>
                    <a:lnTo>
                      <a:pt x="764445" y="6056657"/>
                    </a:lnTo>
                    <a:lnTo>
                      <a:pt x="213079" y="6209570"/>
                    </a:lnTo>
                    <a:lnTo>
                      <a:pt x="254991" y="6569666"/>
                    </a:lnTo>
                    <a:lnTo>
                      <a:pt x="254991" y="6950527"/>
                    </a:lnTo>
                    <a:lnTo>
                      <a:pt x="89399" y="7104864"/>
                    </a:lnTo>
                    <a:lnTo>
                      <a:pt x="0" y="7244910"/>
                    </a:lnTo>
                    <a:close/>
                  </a:path>
                </a:pathLst>
              </a:custGeom>
              <a:solidFill>
                <a:schemeClr val="accent4">
                  <a:lumMod val="40000"/>
                  <a:lumOff val="60000"/>
                </a:schemeClr>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23" name="任意多边形 9">
                <a:extLst>
                  <a:ext uri="{FF2B5EF4-FFF2-40B4-BE49-F238E27FC236}">
                    <a16:creationId xmlns:a16="http://schemas.microsoft.com/office/drawing/2014/main" id="{92853E52-BE4E-8370-238E-BA3A7A83241D}"/>
                  </a:ext>
                </a:extLst>
              </p:cNvPr>
              <p:cNvSpPr>
                <a:spLocks/>
              </p:cNvSpPr>
              <p:nvPr/>
            </p:nvSpPr>
            <p:spPr bwMode="auto">
              <a:xfrm>
                <a:off x="2774155" y="2295280"/>
                <a:ext cx="1874915" cy="1452696"/>
              </a:xfrm>
              <a:custGeom>
                <a:avLst/>
                <a:gdLst>
                  <a:gd name="T0" fmla="*/ 0 w 15543317"/>
                  <a:gd name="T1" fmla="*/ 0 h 13672844"/>
                  <a:gd name="T2" fmla="*/ 15543317 w 15543317"/>
                  <a:gd name="T3" fmla="*/ 13672844 h 13672844"/>
                </a:gdLst>
                <a:ahLst/>
                <a:cxnLst>
                  <a:cxn ang="0">
                    <a:pos x="6586999" y="1291291"/>
                  </a:cxn>
                  <a:cxn ang="0">
                    <a:pos x="6840691" y="2549466"/>
                  </a:cxn>
                  <a:cxn ang="0">
                    <a:pos x="6818827" y="3366170"/>
                  </a:cxn>
                  <a:cxn ang="0">
                    <a:pos x="6576067" y="4558108"/>
                  </a:cxn>
                  <a:cxn ang="0">
                    <a:pos x="5616281" y="4855203"/>
                  </a:cxn>
                  <a:cxn ang="0">
                    <a:pos x="4402480" y="5098287"/>
                  </a:cxn>
                  <a:cxn ang="0">
                    <a:pos x="3442370" y="4645885"/>
                  </a:cxn>
                  <a:cxn ang="0">
                    <a:pos x="2338856" y="4988000"/>
                  </a:cxn>
                  <a:cxn ang="0">
                    <a:pos x="1665880" y="4921117"/>
                  </a:cxn>
                  <a:cxn ang="0">
                    <a:pos x="1067155" y="5627662"/>
                  </a:cxn>
                  <a:cxn ang="0">
                    <a:pos x="0" y="6918180"/>
                  </a:cxn>
                  <a:cxn ang="0">
                    <a:pos x="308674" y="7690511"/>
                  </a:cxn>
                  <a:cxn ang="0">
                    <a:pos x="917272" y="8596674"/>
                  </a:cxn>
                  <a:cxn ang="0">
                    <a:pos x="2466025" y="8298418"/>
                  </a:cxn>
                  <a:cxn ang="0">
                    <a:pos x="3643151" y="8675723"/>
                  </a:cxn>
                  <a:cxn ang="0">
                    <a:pos x="4643169" y="8997138"/>
                  </a:cxn>
                  <a:cxn ang="0">
                    <a:pos x="5532904" y="9310857"/>
                  </a:cxn>
                  <a:cxn ang="0">
                    <a:pos x="6589069" y="10099747"/>
                  </a:cxn>
                  <a:cxn ang="0">
                    <a:pos x="7792262" y="10826539"/>
                  </a:cxn>
                  <a:cxn ang="0">
                    <a:pos x="7597046" y="11579661"/>
                  </a:cxn>
                  <a:cxn ang="0">
                    <a:pos x="8053848" y="12179026"/>
                  </a:cxn>
                  <a:cxn ang="0">
                    <a:pos x="9128124" y="12503677"/>
                  </a:cxn>
                  <a:cxn ang="0">
                    <a:pos x="9587899" y="13292567"/>
                  </a:cxn>
                  <a:cxn ang="0">
                    <a:pos x="10699695" y="13072249"/>
                  </a:cxn>
                  <a:cxn ang="0">
                    <a:pos x="11246407" y="13166881"/>
                  </a:cxn>
                  <a:cxn ang="0">
                    <a:pos x="11580240" y="12626379"/>
                  </a:cxn>
                  <a:cxn ang="0">
                    <a:pos x="11785420" y="11697643"/>
                  </a:cxn>
                  <a:cxn ang="0">
                    <a:pos x="12553936" y="11005133"/>
                  </a:cxn>
                  <a:cxn ang="0">
                    <a:pos x="12914357" y="10446004"/>
                  </a:cxn>
                  <a:cxn ang="0">
                    <a:pos x="13815472" y="9357364"/>
                  </a:cxn>
                  <a:cxn ang="0">
                    <a:pos x="13448906" y="8650623"/>
                  </a:cxn>
                  <a:cxn ang="0">
                    <a:pos x="14232815" y="7966392"/>
                  </a:cxn>
                  <a:cxn ang="0">
                    <a:pos x="14994214" y="7723632"/>
                  </a:cxn>
                  <a:cxn ang="0">
                    <a:pos x="15443962" y="7191083"/>
                  </a:cxn>
                  <a:cxn ang="0">
                    <a:pos x="15096219" y="6622767"/>
                  </a:cxn>
                  <a:cxn ang="0">
                    <a:pos x="15479732" y="5830901"/>
                  </a:cxn>
                  <a:cxn ang="0">
                    <a:pos x="15256183" y="4975451"/>
                  </a:cxn>
                  <a:cxn ang="0">
                    <a:pos x="15394284" y="4407135"/>
                  </a:cxn>
                  <a:cxn ang="0">
                    <a:pos x="14801129" y="4467744"/>
                  </a:cxn>
                  <a:cxn ang="0">
                    <a:pos x="14048010" y="4953588"/>
                  </a:cxn>
                  <a:cxn ang="0">
                    <a:pos x="12911377" y="4644591"/>
                  </a:cxn>
                  <a:cxn ang="0">
                    <a:pos x="12103599" y="4159717"/>
                  </a:cxn>
                  <a:cxn ang="0">
                    <a:pos x="11044458" y="3652010"/>
                  </a:cxn>
                  <a:cxn ang="0">
                    <a:pos x="10128398" y="3161185"/>
                  </a:cxn>
                  <a:cxn ang="0">
                    <a:pos x="10114491" y="2386202"/>
                  </a:cxn>
                  <a:cxn ang="0">
                    <a:pos x="10682808" y="1707599"/>
                  </a:cxn>
                  <a:cxn ang="0">
                    <a:pos x="10570195" y="849823"/>
                  </a:cxn>
                  <a:cxn ang="0">
                    <a:pos x="9367002" y="551757"/>
                  </a:cxn>
                  <a:cxn ang="0">
                    <a:pos x="8340656" y="110287"/>
                  </a:cxn>
                  <a:cxn ang="0">
                    <a:pos x="7292769" y="275876"/>
                  </a:cxn>
                </a:cxnLst>
                <a:rect l="T0" t="T1" r="T2" b="T3"/>
                <a:pathLst>
                  <a:path w="15543317" h="13672844">
                    <a:moveTo>
                      <a:pt x="6880652" y="498911"/>
                    </a:moveTo>
                    <a:lnTo>
                      <a:pt x="6586999" y="1291291"/>
                    </a:lnTo>
                    <a:lnTo>
                      <a:pt x="6586999" y="1964590"/>
                    </a:lnTo>
                    <a:lnTo>
                      <a:pt x="6840691" y="2549466"/>
                    </a:lnTo>
                    <a:lnTo>
                      <a:pt x="7249366" y="3024055"/>
                    </a:lnTo>
                    <a:lnTo>
                      <a:pt x="6818827" y="3366170"/>
                    </a:lnTo>
                    <a:lnTo>
                      <a:pt x="6553880" y="3884809"/>
                    </a:lnTo>
                    <a:lnTo>
                      <a:pt x="6576067" y="4558108"/>
                    </a:lnTo>
                    <a:lnTo>
                      <a:pt x="6289257" y="4734631"/>
                    </a:lnTo>
                    <a:lnTo>
                      <a:pt x="5616281" y="4855203"/>
                    </a:lnTo>
                    <a:lnTo>
                      <a:pt x="4987355" y="5252624"/>
                    </a:lnTo>
                    <a:lnTo>
                      <a:pt x="4402480" y="5098287"/>
                    </a:lnTo>
                    <a:lnTo>
                      <a:pt x="3916959" y="4767103"/>
                    </a:lnTo>
                    <a:lnTo>
                      <a:pt x="3442370" y="4645885"/>
                    </a:lnTo>
                    <a:lnTo>
                      <a:pt x="2879681" y="4601511"/>
                    </a:lnTo>
                    <a:lnTo>
                      <a:pt x="2338856" y="4988000"/>
                    </a:lnTo>
                    <a:lnTo>
                      <a:pt x="2063301" y="4722730"/>
                    </a:lnTo>
                    <a:lnTo>
                      <a:pt x="1665880" y="4921117"/>
                    </a:lnTo>
                    <a:lnTo>
                      <a:pt x="1875845" y="5219182"/>
                    </a:lnTo>
                    <a:lnTo>
                      <a:pt x="1067155" y="5627662"/>
                    </a:lnTo>
                    <a:lnTo>
                      <a:pt x="551757" y="6245205"/>
                    </a:lnTo>
                    <a:lnTo>
                      <a:pt x="0" y="6918180"/>
                    </a:lnTo>
                    <a:lnTo>
                      <a:pt x="54982" y="7238109"/>
                    </a:lnTo>
                    <a:lnTo>
                      <a:pt x="308674" y="7690511"/>
                    </a:lnTo>
                    <a:lnTo>
                      <a:pt x="595161" y="8297897"/>
                    </a:lnTo>
                    <a:lnTo>
                      <a:pt x="917272" y="8596674"/>
                    </a:lnTo>
                    <a:lnTo>
                      <a:pt x="1442657" y="8348093"/>
                    </a:lnTo>
                    <a:lnTo>
                      <a:pt x="2466025" y="8298418"/>
                    </a:lnTo>
                    <a:lnTo>
                      <a:pt x="3098310" y="8633289"/>
                    </a:lnTo>
                    <a:lnTo>
                      <a:pt x="3643151" y="8675723"/>
                    </a:lnTo>
                    <a:lnTo>
                      <a:pt x="4242518" y="8806126"/>
                    </a:lnTo>
                    <a:lnTo>
                      <a:pt x="4643169" y="8997138"/>
                    </a:lnTo>
                    <a:lnTo>
                      <a:pt x="4898739" y="9315577"/>
                    </a:lnTo>
                    <a:lnTo>
                      <a:pt x="5532904" y="9310857"/>
                    </a:lnTo>
                    <a:lnTo>
                      <a:pt x="6250511" y="9754980"/>
                    </a:lnTo>
                    <a:lnTo>
                      <a:pt x="6589069" y="10099747"/>
                    </a:lnTo>
                    <a:lnTo>
                      <a:pt x="7256741" y="10427372"/>
                    </a:lnTo>
                    <a:lnTo>
                      <a:pt x="7792262" y="10826539"/>
                    </a:lnTo>
                    <a:cubicBezTo>
                      <a:pt x="7793922" y="10964727"/>
                      <a:pt x="7795583" y="11102915"/>
                      <a:pt x="7797243" y="11241103"/>
                    </a:cubicBezTo>
                    <a:lnTo>
                      <a:pt x="7597046" y="11579661"/>
                    </a:lnTo>
                    <a:lnTo>
                      <a:pt x="7679261" y="11974104"/>
                    </a:lnTo>
                    <a:lnTo>
                      <a:pt x="8053848" y="12179026"/>
                    </a:lnTo>
                    <a:lnTo>
                      <a:pt x="8556572" y="12033224"/>
                    </a:lnTo>
                    <a:lnTo>
                      <a:pt x="9128124" y="12503677"/>
                    </a:lnTo>
                    <a:lnTo>
                      <a:pt x="9541197" y="12896633"/>
                    </a:lnTo>
                    <a:lnTo>
                      <a:pt x="9587899" y="13292567"/>
                    </a:lnTo>
                    <a:lnTo>
                      <a:pt x="10094119" y="13672844"/>
                    </a:lnTo>
                    <a:lnTo>
                      <a:pt x="10699695" y="13072249"/>
                    </a:lnTo>
                    <a:lnTo>
                      <a:pt x="11123050" y="13569671"/>
                    </a:lnTo>
                    <a:lnTo>
                      <a:pt x="11246407" y="13166881"/>
                    </a:lnTo>
                    <a:lnTo>
                      <a:pt x="11525840" y="12983567"/>
                    </a:lnTo>
                    <a:lnTo>
                      <a:pt x="11580240" y="12626379"/>
                    </a:lnTo>
                    <a:lnTo>
                      <a:pt x="11495053" y="12158909"/>
                    </a:lnTo>
                    <a:lnTo>
                      <a:pt x="11785420" y="11697643"/>
                    </a:lnTo>
                    <a:lnTo>
                      <a:pt x="12131676" y="11357599"/>
                    </a:lnTo>
                    <a:lnTo>
                      <a:pt x="12553936" y="11005133"/>
                    </a:lnTo>
                    <a:lnTo>
                      <a:pt x="13024383" y="10890124"/>
                    </a:lnTo>
                    <a:lnTo>
                      <a:pt x="12914357" y="10446004"/>
                    </a:lnTo>
                    <a:lnTo>
                      <a:pt x="13397223" y="9699091"/>
                    </a:lnTo>
                    <a:lnTo>
                      <a:pt x="13815472" y="9357364"/>
                    </a:lnTo>
                    <a:lnTo>
                      <a:pt x="13669803" y="9003670"/>
                    </a:lnTo>
                    <a:lnTo>
                      <a:pt x="13448906" y="8650623"/>
                    </a:lnTo>
                    <a:lnTo>
                      <a:pt x="13791345" y="8220084"/>
                    </a:lnTo>
                    <a:lnTo>
                      <a:pt x="14232815" y="7966392"/>
                    </a:lnTo>
                    <a:lnTo>
                      <a:pt x="14718336" y="7922342"/>
                    </a:lnTo>
                    <a:lnTo>
                      <a:pt x="14994214" y="7723632"/>
                    </a:lnTo>
                    <a:lnTo>
                      <a:pt x="15296997" y="7479174"/>
                    </a:lnTo>
                    <a:lnTo>
                      <a:pt x="15443962" y="7191083"/>
                    </a:lnTo>
                    <a:lnTo>
                      <a:pt x="15294929" y="6871154"/>
                    </a:lnTo>
                    <a:lnTo>
                      <a:pt x="15096219" y="6622767"/>
                    </a:lnTo>
                    <a:lnTo>
                      <a:pt x="15294929" y="6164737"/>
                    </a:lnTo>
                    <a:lnTo>
                      <a:pt x="15479732" y="5830901"/>
                    </a:lnTo>
                    <a:lnTo>
                      <a:pt x="15543317" y="5353984"/>
                    </a:lnTo>
                    <a:lnTo>
                      <a:pt x="15256183" y="4975451"/>
                    </a:lnTo>
                    <a:lnTo>
                      <a:pt x="15543317" y="4655523"/>
                    </a:lnTo>
                    <a:lnTo>
                      <a:pt x="15394284" y="4407135"/>
                    </a:lnTo>
                    <a:lnTo>
                      <a:pt x="15159804" y="4421042"/>
                    </a:lnTo>
                    <a:lnTo>
                      <a:pt x="14801129" y="4467744"/>
                    </a:lnTo>
                    <a:lnTo>
                      <a:pt x="14367938" y="4666454"/>
                    </a:lnTo>
                    <a:lnTo>
                      <a:pt x="14048010" y="4953588"/>
                    </a:lnTo>
                    <a:lnTo>
                      <a:pt x="13416109" y="4655523"/>
                    </a:lnTo>
                    <a:lnTo>
                      <a:pt x="12911377" y="4644591"/>
                    </a:lnTo>
                    <a:lnTo>
                      <a:pt x="12434459" y="4579001"/>
                    </a:lnTo>
                    <a:lnTo>
                      <a:pt x="12103599" y="4159717"/>
                    </a:lnTo>
                    <a:lnTo>
                      <a:pt x="11673383" y="3850720"/>
                    </a:lnTo>
                    <a:lnTo>
                      <a:pt x="11044458" y="3652010"/>
                    </a:lnTo>
                    <a:lnTo>
                      <a:pt x="10561589" y="3704663"/>
                    </a:lnTo>
                    <a:lnTo>
                      <a:pt x="10128398" y="3161185"/>
                    </a:lnTo>
                    <a:lnTo>
                      <a:pt x="9918756" y="2805486"/>
                    </a:lnTo>
                    <a:lnTo>
                      <a:pt x="10114491" y="2386202"/>
                    </a:lnTo>
                    <a:lnTo>
                      <a:pt x="10409581" y="2027528"/>
                    </a:lnTo>
                    <a:lnTo>
                      <a:pt x="10682808" y="1707599"/>
                    </a:lnTo>
                    <a:lnTo>
                      <a:pt x="10605702" y="1289935"/>
                    </a:lnTo>
                    <a:lnTo>
                      <a:pt x="10570195" y="849823"/>
                    </a:lnTo>
                    <a:lnTo>
                      <a:pt x="9907827" y="617994"/>
                    </a:lnTo>
                    <a:lnTo>
                      <a:pt x="9367002" y="551757"/>
                    </a:lnTo>
                    <a:lnTo>
                      <a:pt x="8870549" y="607062"/>
                    </a:lnTo>
                    <a:lnTo>
                      <a:pt x="8340656" y="110287"/>
                    </a:lnTo>
                    <a:lnTo>
                      <a:pt x="7700798" y="0"/>
                    </a:lnTo>
                    <a:lnTo>
                      <a:pt x="7292769" y="275876"/>
                    </a:lnTo>
                    <a:lnTo>
                      <a:pt x="6880652" y="498911"/>
                    </a:lnTo>
                    <a:close/>
                  </a:path>
                </a:pathLst>
              </a:custGeom>
              <a:solidFill>
                <a:schemeClr val="accent6">
                  <a:lumMod val="40000"/>
                  <a:lumOff val="60000"/>
                </a:schemeClr>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24" name="任意多边形 10">
                <a:extLst>
                  <a:ext uri="{FF2B5EF4-FFF2-40B4-BE49-F238E27FC236}">
                    <a16:creationId xmlns:a16="http://schemas.microsoft.com/office/drawing/2014/main" id="{10B806B3-9091-5BE6-91FB-F5D500685F05}"/>
                  </a:ext>
                </a:extLst>
              </p:cNvPr>
              <p:cNvSpPr>
                <a:spLocks/>
              </p:cNvSpPr>
              <p:nvPr/>
            </p:nvSpPr>
            <p:spPr bwMode="auto">
              <a:xfrm>
                <a:off x="3972502" y="1477727"/>
                <a:ext cx="1755080" cy="1650491"/>
              </a:xfrm>
              <a:custGeom>
                <a:avLst/>
                <a:gdLst>
                  <a:gd name="T0" fmla="*/ 0 w 14565684"/>
                  <a:gd name="T1" fmla="*/ 0 h 15545580"/>
                  <a:gd name="T2" fmla="*/ 14565684 w 14565684"/>
                  <a:gd name="T3" fmla="*/ 15545580 h 15545580"/>
                </a:gdLst>
                <a:ahLst/>
                <a:cxnLst>
                  <a:cxn ang="0">
                    <a:pos x="6631046" y="573229"/>
                  </a:cxn>
                  <a:cxn ang="0">
                    <a:pos x="7590832" y="959071"/>
                  </a:cxn>
                  <a:cxn ang="0">
                    <a:pos x="8594992" y="1764844"/>
                  </a:cxn>
                  <a:cxn ang="0">
                    <a:pos x="9643201" y="1621116"/>
                  </a:cxn>
                  <a:cxn ang="0">
                    <a:pos x="10801051" y="2381868"/>
                  </a:cxn>
                  <a:cxn ang="0">
                    <a:pos x="11507145" y="2723660"/>
                  </a:cxn>
                  <a:cxn ang="0">
                    <a:pos x="12279799" y="2900183"/>
                  </a:cxn>
                  <a:cxn ang="0">
                    <a:pos x="13460482" y="3209180"/>
                  </a:cxn>
                  <a:cxn ang="0">
                    <a:pos x="13614819" y="4456423"/>
                  </a:cxn>
                  <a:cxn ang="0">
                    <a:pos x="13714174" y="5460583"/>
                  </a:cxn>
                  <a:cxn ang="0">
                    <a:pos x="13857579" y="6520047"/>
                  </a:cxn>
                  <a:cxn ang="0">
                    <a:pos x="14288118" y="7502020"/>
                  </a:cxn>
                  <a:cxn ang="0">
                    <a:pos x="13692311" y="8339941"/>
                  </a:cxn>
                  <a:cxn ang="0">
                    <a:pos x="13306145" y="9498760"/>
                  </a:cxn>
                  <a:cxn ang="0">
                    <a:pos x="14089731" y="9995213"/>
                  </a:cxn>
                  <a:cxn ang="0">
                    <a:pos x="13714498" y="11231847"/>
                  </a:cxn>
                  <a:cxn ang="0">
                    <a:pos x="12721593" y="11242456"/>
                  </a:cxn>
                  <a:cxn ang="0">
                    <a:pos x="11761160" y="12235360"/>
                  </a:cxn>
                  <a:cxn ang="0">
                    <a:pos x="11485605" y="13129232"/>
                  </a:cxn>
                  <a:cxn ang="0">
                    <a:pos x="10834493" y="12522170"/>
                  </a:cxn>
                  <a:cxn ang="0">
                    <a:pos x="9764096" y="12014463"/>
                  </a:cxn>
                  <a:cxn ang="0">
                    <a:pos x="9024561" y="12499983"/>
                  </a:cxn>
                  <a:cxn ang="0">
                    <a:pos x="9356068" y="13084859"/>
                  </a:cxn>
                  <a:cxn ang="0">
                    <a:pos x="8385027" y="13890308"/>
                  </a:cxn>
                  <a:cxn ang="0">
                    <a:pos x="8142590" y="14740131"/>
                  </a:cxn>
                  <a:cxn ang="0">
                    <a:pos x="7403377" y="14629844"/>
                  </a:cxn>
                  <a:cxn ang="0">
                    <a:pos x="6840688" y="15335938"/>
                  </a:cxn>
                  <a:cxn ang="0">
                    <a:pos x="5847784" y="15424362"/>
                  </a:cxn>
                  <a:cxn ang="0">
                    <a:pos x="5525206" y="14891492"/>
                  </a:cxn>
                  <a:cxn ang="0">
                    <a:pos x="5177463" y="14323176"/>
                  </a:cxn>
                  <a:cxn ang="0">
                    <a:pos x="5560976" y="13531310"/>
                  </a:cxn>
                  <a:cxn ang="0">
                    <a:pos x="5337427" y="12675860"/>
                  </a:cxn>
                  <a:cxn ang="0">
                    <a:pos x="5475528" y="12107544"/>
                  </a:cxn>
                  <a:cxn ang="0">
                    <a:pos x="4882373" y="12168153"/>
                  </a:cxn>
                  <a:cxn ang="0">
                    <a:pos x="4129254" y="12653997"/>
                  </a:cxn>
                  <a:cxn ang="0">
                    <a:pos x="2992621" y="12345000"/>
                  </a:cxn>
                  <a:cxn ang="0">
                    <a:pos x="2184843" y="11860126"/>
                  </a:cxn>
                  <a:cxn ang="0">
                    <a:pos x="1125702" y="11352419"/>
                  </a:cxn>
                  <a:cxn ang="0">
                    <a:pos x="209642" y="10861594"/>
                  </a:cxn>
                  <a:cxn ang="0">
                    <a:pos x="195735" y="10086611"/>
                  </a:cxn>
                  <a:cxn ang="0">
                    <a:pos x="764052" y="9408008"/>
                  </a:cxn>
                  <a:cxn ang="0">
                    <a:pos x="1184947" y="9198559"/>
                  </a:cxn>
                  <a:cxn ang="0">
                    <a:pos x="2151721" y="8572739"/>
                  </a:cxn>
                  <a:cxn ang="0">
                    <a:pos x="2918422" y="8200674"/>
                  </a:cxn>
                  <a:cxn ang="0">
                    <a:pos x="3795738" y="7226465"/>
                  </a:cxn>
                  <a:cxn ang="0">
                    <a:pos x="4071294" y="6288865"/>
                  </a:cxn>
                  <a:cxn ang="0">
                    <a:pos x="3397994" y="5792413"/>
                  </a:cxn>
                  <a:cxn ang="0">
                    <a:pos x="3265844" y="5075064"/>
                  </a:cxn>
                  <a:cxn ang="0">
                    <a:pos x="2978711" y="4435207"/>
                  </a:cxn>
                  <a:cxn ang="0">
                    <a:pos x="3298963" y="3397929"/>
                  </a:cxn>
                  <a:cxn ang="0">
                    <a:pos x="3828857" y="2482193"/>
                  </a:cxn>
                  <a:cxn ang="0">
                    <a:pos x="4115020" y="2019183"/>
                  </a:cxn>
                  <a:cxn ang="0">
                    <a:pos x="4997961" y="1136242"/>
                  </a:cxn>
                  <a:cxn ang="0">
                    <a:pos x="5571905" y="617603"/>
                  </a:cxn>
                </a:cxnLst>
                <a:rect l="T0" t="T1" r="T2" b="T3"/>
                <a:pathLst>
                  <a:path w="14565684" h="15545580">
                    <a:moveTo>
                      <a:pt x="5995385" y="0"/>
                    </a:moveTo>
                    <a:lnTo>
                      <a:pt x="6631046" y="573229"/>
                    </a:lnTo>
                    <a:lnTo>
                      <a:pt x="7116244" y="1047495"/>
                    </a:lnTo>
                    <a:lnTo>
                      <a:pt x="7590832" y="959071"/>
                    </a:lnTo>
                    <a:lnTo>
                      <a:pt x="8153521" y="1367424"/>
                    </a:lnTo>
                    <a:lnTo>
                      <a:pt x="8594992" y="1764844"/>
                    </a:lnTo>
                    <a:lnTo>
                      <a:pt x="9113631" y="1654234"/>
                    </a:lnTo>
                    <a:lnTo>
                      <a:pt x="9643201" y="1621116"/>
                    </a:lnTo>
                    <a:lnTo>
                      <a:pt x="10228077" y="1886062"/>
                    </a:lnTo>
                    <a:lnTo>
                      <a:pt x="10801051" y="2381868"/>
                    </a:lnTo>
                    <a:lnTo>
                      <a:pt x="11087861" y="2734915"/>
                    </a:lnTo>
                    <a:lnTo>
                      <a:pt x="11507145" y="2723660"/>
                    </a:lnTo>
                    <a:lnTo>
                      <a:pt x="11716787" y="3043912"/>
                    </a:lnTo>
                    <a:lnTo>
                      <a:pt x="12279799" y="2900183"/>
                    </a:lnTo>
                    <a:lnTo>
                      <a:pt x="12941843" y="3098894"/>
                    </a:lnTo>
                    <a:lnTo>
                      <a:pt x="13460482" y="3209180"/>
                    </a:lnTo>
                    <a:lnTo>
                      <a:pt x="13736361" y="3650651"/>
                    </a:lnTo>
                    <a:lnTo>
                      <a:pt x="13614819" y="4456423"/>
                    </a:lnTo>
                    <a:lnTo>
                      <a:pt x="13780411" y="4996926"/>
                    </a:lnTo>
                    <a:lnTo>
                      <a:pt x="13714174" y="5460583"/>
                    </a:lnTo>
                    <a:lnTo>
                      <a:pt x="13979121" y="5968290"/>
                    </a:lnTo>
                    <a:lnTo>
                      <a:pt x="13857579" y="6520047"/>
                    </a:lnTo>
                    <a:lnTo>
                      <a:pt x="14565684" y="7175431"/>
                    </a:lnTo>
                    <a:lnTo>
                      <a:pt x="14288118" y="7502020"/>
                    </a:lnTo>
                    <a:lnTo>
                      <a:pt x="13802598" y="7666642"/>
                    </a:lnTo>
                    <a:lnTo>
                      <a:pt x="13692311" y="8339941"/>
                    </a:lnTo>
                    <a:lnTo>
                      <a:pt x="13217722" y="8880766"/>
                    </a:lnTo>
                    <a:lnTo>
                      <a:pt x="13306145" y="9498760"/>
                    </a:lnTo>
                    <a:lnTo>
                      <a:pt x="13780734" y="9498437"/>
                    </a:lnTo>
                    <a:lnTo>
                      <a:pt x="14089731" y="9995213"/>
                    </a:lnTo>
                    <a:lnTo>
                      <a:pt x="14100663" y="10712885"/>
                    </a:lnTo>
                    <a:lnTo>
                      <a:pt x="13714498" y="11231847"/>
                    </a:lnTo>
                    <a:lnTo>
                      <a:pt x="13284282" y="11143424"/>
                    </a:lnTo>
                    <a:lnTo>
                      <a:pt x="12721593" y="11242456"/>
                    </a:lnTo>
                    <a:lnTo>
                      <a:pt x="12136717" y="11893568"/>
                    </a:lnTo>
                    <a:lnTo>
                      <a:pt x="11761160" y="12235360"/>
                    </a:lnTo>
                    <a:lnTo>
                      <a:pt x="12004567" y="12865579"/>
                    </a:lnTo>
                    <a:lnTo>
                      <a:pt x="11485605" y="13129232"/>
                    </a:lnTo>
                    <a:lnTo>
                      <a:pt x="11110371" y="12864286"/>
                    </a:lnTo>
                    <a:lnTo>
                      <a:pt x="10834493" y="12522170"/>
                    </a:lnTo>
                    <a:lnTo>
                      <a:pt x="10183380" y="12246292"/>
                    </a:lnTo>
                    <a:lnTo>
                      <a:pt x="9764096" y="12014463"/>
                    </a:lnTo>
                    <a:lnTo>
                      <a:pt x="9256389" y="12124750"/>
                    </a:lnTo>
                    <a:lnTo>
                      <a:pt x="9024561" y="12499983"/>
                    </a:lnTo>
                    <a:lnTo>
                      <a:pt x="9168289" y="12775862"/>
                    </a:lnTo>
                    <a:lnTo>
                      <a:pt x="9356068" y="13084859"/>
                    </a:lnTo>
                    <a:lnTo>
                      <a:pt x="8773907" y="13415975"/>
                    </a:lnTo>
                    <a:lnTo>
                      <a:pt x="8385027" y="13890308"/>
                    </a:lnTo>
                    <a:lnTo>
                      <a:pt x="8594992" y="14530489"/>
                    </a:lnTo>
                    <a:lnTo>
                      <a:pt x="8142590" y="14740131"/>
                    </a:lnTo>
                    <a:lnTo>
                      <a:pt x="7844848" y="15038196"/>
                    </a:lnTo>
                    <a:lnTo>
                      <a:pt x="7403377" y="14629844"/>
                    </a:lnTo>
                    <a:lnTo>
                      <a:pt x="7039075" y="14684826"/>
                    </a:lnTo>
                    <a:lnTo>
                      <a:pt x="6840688" y="15335938"/>
                    </a:lnTo>
                    <a:lnTo>
                      <a:pt x="6399541" y="15545580"/>
                    </a:lnTo>
                    <a:lnTo>
                      <a:pt x="5847784" y="15424362"/>
                    </a:lnTo>
                    <a:lnTo>
                      <a:pt x="5378241" y="15179583"/>
                    </a:lnTo>
                    <a:lnTo>
                      <a:pt x="5525206" y="14891492"/>
                    </a:lnTo>
                    <a:lnTo>
                      <a:pt x="5376173" y="14571563"/>
                    </a:lnTo>
                    <a:lnTo>
                      <a:pt x="5177463" y="14323176"/>
                    </a:lnTo>
                    <a:lnTo>
                      <a:pt x="5376173" y="13865146"/>
                    </a:lnTo>
                    <a:lnTo>
                      <a:pt x="5560976" y="13531310"/>
                    </a:lnTo>
                    <a:lnTo>
                      <a:pt x="5624561" y="13054393"/>
                    </a:lnTo>
                    <a:lnTo>
                      <a:pt x="5337427" y="12675860"/>
                    </a:lnTo>
                    <a:lnTo>
                      <a:pt x="5624561" y="12355932"/>
                    </a:lnTo>
                    <a:lnTo>
                      <a:pt x="5475528" y="12107544"/>
                    </a:lnTo>
                    <a:lnTo>
                      <a:pt x="5241048" y="12121451"/>
                    </a:lnTo>
                    <a:lnTo>
                      <a:pt x="4882373" y="12168153"/>
                    </a:lnTo>
                    <a:lnTo>
                      <a:pt x="4449182" y="12366863"/>
                    </a:lnTo>
                    <a:lnTo>
                      <a:pt x="4129254" y="12653997"/>
                    </a:lnTo>
                    <a:lnTo>
                      <a:pt x="3497353" y="12355932"/>
                    </a:lnTo>
                    <a:lnTo>
                      <a:pt x="2992621" y="12345000"/>
                    </a:lnTo>
                    <a:lnTo>
                      <a:pt x="2515703" y="12279410"/>
                    </a:lnTo>
                    <a:lnTo>
                      <a:pt x="2184843" y="11860126"/>
                    </a:lnTo>
                    <a:lnTo>
                      <a:pt x="1754627" y="11551129"/>
                    </a:lnTo>
                    <a:lnTo>
                      <a:pt x="1125702" y="11352419"/>
                    </a:lnTo>
                    <a:lnTo>
                      <a:pt x="642833" y="11405072"/>
                    </a:lnTo>
                    <a:lnTo>
                      <a:pt x="209642" y="10861594"/>
                    </a:lnTo>
                    <a:lnTo>
                      <a:pt x="0" y="10505895"/>
                    </a:lnTo>
                    <a:lnTo>
                      <a:pt x="195735" y="10086611"/>
                    </a:lnTo>
                    <a:lnTo>
                      <a:pt x="490825" y="9727937"/>
                    </a:lnTo>
                    <a:lnTo>
                      <a:pt x="764052" y="9408008"/>
                    </a:lnTo>
                    <a:lnTo>
                      <a:pt x="686946" y="8990344"/>
                    </a:lnTo>
                    <a:lnTo>
                      <a:pt x="1184947" y="9198559"/>
                    </a:lnTo>
                    <a:lnTo>
                      <a:pt x="1622151" y="8992023"/>
                    </a:lnTo>
                    <a:lnTo>
                      <a:pt x="2151721" y="8572739"/>
                    </a:lnTo>
                    <a:lnTo>
                      <a:pt x="2802834" y="8661163"/>
                    </a:lnTo>
                    <a:lnTo>
                      <a:pt x="2918422" y="8200674"/>
                    </a:lnTo>
                    <a:lnTo>
                      <a:pt x="3442691" y="7888509"/>
                    </a:lnTo>
                    <a:lnTo>
                      <a:pt x="3795738" y="7226465"/>
                    </a:lnTo>
                    <a:lnTo>
                      <a:pt x="4181904" y="6752199"/>
                    </a:lnTo>
                    <a:lnTo>
                      <a:pt x="4071294" y="6288865"/>
                    </a:lnTo>
                    <a:lnTo>
                      <a:pt x="3773228" y="6101410"/>
                    </a:lnTo>
                    <a:lnTo>
                      <a:pt x="3397994" y="5792413"/>
                    </a:lnTo>
                    <a:lnTo>
                      <a:pt x="3232726" y="5560585"/>
                    </a:lnTo>
                    <a:lnTo>
                      <a:pt x="3265844" y="5075064"/>
                    </a:lnTo>
                    <a:lnTo>
                      <a:pt x="3475486" y="4711085"/>
                    </a:lnTo>
                    <a:lnTo>
                      <a:pt x="2978711" y="4435207"/>
                    </a:lnTo>
                    <a:lnTo>
                      <a:pt x="3321149" y="3916568"/>
                    </a:lnTo>
                    <a:lnTo>
                      <a:pt x="3298963" y="3397929"/>
                    </a:lnTo>
                    <a:lnTo>
                      <a:pt x="3166489" y="2813053"/>
                    </a:lnTo>
                    <a:lnTo>
                      <a:pt x="3828857" y="2482193"/>
                    </a:lnTo>
                    <a:lnTo>
                      <a:pt x="4225630" y="2460653"/>
                    </a:lnTo>
                    <a:lnTo>
                      <a:pt x="4115020" y="2019183"/>
                    </a:lnTo>
                    <a:lnTo>
                      <a:pt x="4644914" y="1677067"/>
                    </a:lnTo>
                    <a:lnTo>
                      <a:pt x="4997961" y="1136242"/>
                    </a:lnTo>
                    <a:lnTo>
                      <a:pt x="5373195" y="1114378"/>
                    </a:lnTo>
                    <a:lnTo>
                      <a:pt x="5571905" y="617603"/>
                    </a:lnTo>
                    <a:lnTo>
                      <a:pt x="5995385" y="0"/>
                    </a:lnTo>
                    <a:close/>
                  </a:path>
                </a:pathLst>
              </a:custGeom>
              <a:solidFill>
                <a:schemeClr val="bg2"/>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25" name="任意多边形 12">
                <a:extLst>
                  <a:ext uri="{FF2B5EF4-FFF2-40B4-BE49-F238E27FC236}">
                    <a16:creationId xmlns:a16="http://schemas.microsoft.com/office/drawing/2014/main" id="{2F1D3E0E-E1F2-1ACC-9F6B-8D040877FE59}"/>
                  </a:ext>
                </a:extLst>
              </p:cNvPr>
              <p:cNvSpPr>
                <a:spLocks/>
              </p:cNvSpPr>
              <p:nvPr/>
            </p:nvSpPr>
            <p:spPr bwMode="auto">
              <a:xfrm>
                <a:off x="1822968" y="2594170"/>
                <a:ext cx="1268251" cy="1694445"/>
              </a:xfrm>
              <a:custGeom>
                <a:avLst/>
                <a:gdLst>
                  <a:gd name="T0" fmla="*/ 0 w 10523674"/>
                  <a:gd name="T1" fmla="*/ 0 h 15953258"/>
                  <a:gd name="T2" fmla="*/ 10523674 w 10523674"/>
                  <a:gd name="T3" fmla="*/ 15953258 h 15953258"/>
                </a:gdLst>
                <a:ahLst/>
                <a:cxnLst>
                  <a:cxn ang="0">
                    <a:pos x="2129531" y="1907994"/>
                  </a:cxn>
                  <a:cxn ang="0">
                    <a:pos x="2074226" y="2878712"/>
                  </a:cxn>
                  <a:cxn ang="0">
                    <a:pos x="2482578" y="4170005"/>
                  </a:cxn>
                  <a:cxn ang="0">
                    <a:pos x="2946235" y="5052946"/>
                  </a:cxn>
                  <a:cxn ang="0">
                    <a:pos x="2709366" y="5982265"/>
                  </a:cxn>
                  <a:cxn ang="0">
                    <a:pos x="3134014" y="6863201"/>
                  </a:cxn>
                  <a:cxn ang="0">
                    <a:pos x="3288027" y="7845174"/>
                  </a:cxn>
                  <a:cxn ang="0">
                    <a:pos x="4071937" y="8915570"/>
                  </a:cxn>
                  <a:cxn ang="0">
                    <a:pos x="3189319" y="8838402"/>
                  </a:cxn>
                  <a:cxn ang="0">
                    <a:pos x="2295446" y="8585033"/>
                  </a:cxn>
                  <a:cxn ang="0">
                    <a:pos x="1804299" y="8784844"/>
                  </a:cxn>
                  <a:cxn ang="0">
                    <a:pos x="1447114" y="9437122"/>
                  </a:cxn>
                  <a:cxn ang="0">
                    <a:pos x="1054413" y="10236683"/>
                  </a:cxn>
                  <a:cxn ang="0">
                    <a:pos x="1217353" y="11268271"/>
                  </a:cxn>
                  <a:cxn ang="0">
                    <a:pos x="517147" y="12060133"/>
                  </a:cxn>
                  <a:cxn ang="0">
                    <a:pos x="4720" y="12676641"/>
                  </a:cxn>
                  <a:cxn ang="0">
                    <a:pos x="0" y="13369151"/>
                  </a:cxn>
                  <a:cxn ang="0">
                    <a:pos x="114746" y="13841346"/>
                  </a:cxn>
                  <a:cxn ang="0">
                    <a:pos x="589916" y="14155066"/>
                  </a:cxn>
                  <a:cxn ang="0">
                    <a:pos x="1412691" y="14603202"/>
                  </a:cxn>
                  <a:cxn ang="0">
                    <a:pos x="2086968" y="14833669"/>
                  </a:cxn>
                  <a:cxn ang="0">
                    <a:pos x="2610332" y="15124037"/>
                  </a:cxn>
                  <a:cxn ang="0">
                    <a:pos x="4051497" y="15495132"/>
                  </a:cxn>
                  <a:cxn ang="0">
                    <a:pos x="5039356" y="15434520"/>
                  </a:cxn>
                  <a:cxn ang="0">
                    <a:pos x="6910830" y="15953258"/>
                  </a:cxn>
                  <a:cxn ang="0">
                    <a:pos x="6940167" y="13898978"/>
                  </a:cxn>
                  <a:cxn ang="0">
                    <a:pos x="6794243" y="13108346"/>
                  </a:cxn>
                  <a:cxn ang="0">
                    <a:pos x="7849890" y="12626964"/>
                  </a:cxn>
                  <a:cxn ang="0">
                    <a:pos x="8621639" y="11126675"/>
                  </a:cxn>
                  <a:cxn ang="0">
                    <a:pos x="8444792" y="10095607"/>
                  </a:cxn>
                  <a:cxn ang="0">
                    <a:pos x="8919963" y="10044184"/>
                  </a:cxn>
                  <a:cxn ang="0">
                    <a:pos x="10097086" y="9548895"/>
                  </a:cxn>
                  <a:cxn ang="0">
                    <a:pos x="10381247" y="8789564"/>
                  </a:cxn>
                  <a:cxn ang="0">
                    <a:pos x="10040683" y="7589088"/>
                  </a:cxn>
                  <a:cxn ang="0">
                    <a:pos x="9232196" y="6936813"/>
                  </a:cxn>
                  <a:cxn ang="0">
                    <a:pos x="8494470" y="5483226"/>
                  </a:cxn>
                  <a:cxn ang="0">
                    <a:pos x="7949506" y="4419623"/>
                  </a:cxn>
                  <a:cxn ang="0">
                    <a:pos x="8956513" y="2817766"/>
                  </a:cxn>
                  <a:cxn ang="0">
                    <a:pos x="8186636" y="2328248"/>
                  </a:cxn>
                  <a:cxn ang="0">
                    <a:pos x="7712047" y="1698999"/>
                  </a:cxn>
                  <a:cxn ang="0">
                    <a:pos x="7171545" y="2052369"/>
                  </a:cxn>
                  <a:cxn ang="0">
                    <a:pos x="6167062" y="1577780"/>
                  </a:cxn>
                  <a:cxn ang="0">
                    <a:pos x="5682512" y="926991"/>
                  </a:cxn>
                  <a:cxn ang="0">
                    <a:pos x="5141363" y="518962"/>
                  </a:cxn>
                  <a:cxn ang="0">
                    <a:pos x="4645234" y="275879"/>
                  </a:cxn>
                  <a:cxn ang="0">
                    <a:pos x="4064429" y="662949"/>
                  </a:cxn>
                  <a:cxn ang="0">
                    <a:pos x="3034659" y="816381"/>
                  </a:cxn>
                  <a:cxn ang="0">
                    <a:pos x="2074550" y="915736"/>
                  </a:cxn>
                </a:cxnLst>
                <a:rect l="T0" t="T1" r="T2" b="T3"/>
                <a:pathLst>
                  <a:path w="10523674" h="15953258">
                    <a:moveTo>
                      <a:pt x="2368015" y="1443455"/>
                    </a:moveTo>
                    <a:lnTo>
                      <a:pt x="2129531" y="1907994"/>
                    </a:lnTo>
                    <a:lnTo>
                      <a:pt x="1963939" y="2294159"/>
                    </a:lnTo>
                    <a:lnTo>
                      <a:pt x="2074226" y="2878712"/>
                    </a:lnTo>
                    <a:lnTo>
                      <a:pt x="2504765" y="3441724"/>
                    </a:lnTo>
                    <a:lnTo>
                      <a:pt x="2482578" y="4170005"/>
                    </a:lnTo>
                    <a:lnTo>
                      <a:pt x="2615052" y="4644594"/>
                    </a:lnTo>
                    <a:lnTo>
                      <a:pt x="2946235" y="5052946"/>
                    </a:lnTo>
                    <a:lnTo>
                      <a:pt x="2758457" y="5483485"/>
                    </a:lnTo>
                    <a:lnTo>
                      <a:pt x="2709366" y="5982265"/>
                    </a:lnTo>
                    <a:lnTo>
                      <a:pt x="2990286" y="6399544"/>
                    </a:lnTo>
                    <a:lnTo>
                      <a:pt x="3134014" y="6863201"/>
                    </a:lnTo>
                    <a:lnTo>
                      <a:pt x="2868744" y="7171875"/>
                    </a:lnTo>
                    <a:lnTo>
                      <a:pt x="3288027" y="7845174"/>
                    </a:lnTo>
                    <a:lnTo>
                      <a:pt x="3762616" y="8176034"/>
                    </a:lnTo>
                    <a:lnTo>
                      <a:pt x="4071937" y="8915570"/>
                    </a:lnTo>
                    <a:lnTo>
                      <a:pt x="3685771" y="8882452"/>
                    </a:lnTo>
                    <a:lnTo>
                      <a:pt x="3189319" y="8838402"/>
                    </a:lnTo>
                    <a:lnTo>
                      <a:pt x="2582257" y="8860588"/>
                    </a:lnTo>
                    <a:lnTo>
                      <a:pt x="2295446" y="8585033"/>
                    </a:lnTo>
                    <a:lnTo>
                      <a:pt x="1919553" y="8213466"/>
                    </a:lnTo>
                    <a:lnTo>
                      <a:pt x="1804299" y="8784844"/>
                    </a:lnTo>
                    <a:lnTo>
                      <a:pt x="1588448" y="9121913"/>
                    </a:lnTo>
                    <a:lnTo>
                      <a:pt x="1447114" y="9437122"/>
                    </a:lnTo>
                    <a:lnTo>
                      <a:pt x="1249890" y="9775678"/>
                    </a:lnTo>
                    <a:lnTo>
                      <a:pt x="1054413" y="10236683"/>
                    </a:lnTo>
                    <a:lnTo>
                      <a:pt x="1351754" y="10572915"/>
                    </a:lnTo>
                    <a:lnTo>
                      <a:pt x="1217353" y="11268271"/>
                    </a:lnTo>
                    <a:lnTo>
                      <a:pt x="883520" y="11614524"/>
                    </a:lnTo>
                    <a:lnTo>
                      <a:pt x="517147" y="12060133"/>
                    </a:lnTo>
                    <a:lnTo>
                      <a:pt x="219397" y="12315706"/>
                    </a:lnTo>
                    <a:lnTo>
                      <a:pt x="4720" y="12676641"/>
                    </a:lnTo>
                    <a:lnTo>
                      <a:pt x="16880" y="13008988"/>
                    </a:lnTo>
                    <a:lnTo>
                      <a:pt x="0" y="13369151"/>
                    </a:lnTo>
                    <a:lnTo>
                      <a:pt x="201938" y="13549232"/>
                    </a:lnTo>
                    <a:lnTo>
                      <a:pt x="114746" y="13841346"/>
                    </a:lnTo>
                    <a:lnTo>
                      <a:pt x="179363" y="14239090"/>
                    </a:lnTo>
                    <a:lnTo>
                      <a:pt x="589916" y="14155066"/>
                    </a:lnTo>
                    <a:lnTo>
                      <a:pt x="1071295" y="14341356"/>
                    </a:lnTo>
                    <a:lnTo>
                      <a:pt x="1412691" y="14603202"/>
                    </a:lnTo>
                    <a:lnTo>
                      <a:pt x="1829138" y="14703266"/>
                    </a:lnTo>
                    <a:lnTo>
                      <a:pt x="2086968" y="14833669"/>
                    </a:lnTo>
                    <a:lnTo>
                      <a:pt x="2276874" y="15160845"/>
                    </a:lnTo>
                    <a:lnTo>
                      <a:pt x="2610332" y="15124037"/>
                    </a:lnTo>
                    <a:lnTo>
                      <a:pt x="3728593" y="15158318"/>
                    </a:lnTo>
                    <a:lnTo>
                      <a:pt x="4051497" y="15495132"/>
                    </a:lnTo>
                    <a:lnTo>
                      <a:pt x="4509527" y="15555741"/>
                    </a:lnTo>
                    <a:lnTo>
                      <a:pt x="5039356" y="15434520"/>
                    </a:lnTo>
                    <a:lnTo>
                      <a:pt x="5511292" y="15634977"/>
                    </a:lnTo>
                    <a:lnTo>
                      <a:pt x="6910830" y="15953258"/>
                    </a:lnTo>
                    <a:lnTo>
                      <a:pt x="6955433" y="14821251"/>
                    </a:lnTo>
                    <a:lnTo>
                      <a:pt x="6940167" y="13898978"/>
                    </a:lnTo>
                    <a:lnTo>
                      <a:pt x="6738096" y="13639403"/>
                    </a:lnTo>
                    <a:lnTo>
                      <a:pt x="6794243" y="13108346"/>
                    </a:lnTo>
                    <a:lnTo>
                      <a:pt x="7236618" y="12881561"/>
                    </a:lnTo>
                    <a:lnTo>
                      <a:pt x="7849890" y="12626964"/>
                    </a:lnTo>
                    <a:lnTo>
                      <a:pt x="7850148" y="12001013"/>
                    </a:lnTo>
                    <a:lnTo>
                      <a:pt x="8621639" y="11126675"/>
                    </a:lnTo>
                    <a:lnTo>
                      <a:pt x="8488318" y="10634041"/>
                    </a:lnTo>
                    <a:lnTo>
                      <a:pt x="8444792" y="10095607"/>
                    </a:lnTo>
                    <a:lnTo>
                      <a:pt x="8513673" y="9712745"/>
                    </a:lnTo>
                    <a:lnTo>
                      <a:pt x="8919963" y="10044184"/>
                    </a:lnTo>
                    <a:lnTo>
                      <a:pt x="9516354" y="9676325"/>
                    </a:lnTo>
                    <a:lnTo>
                      <a:pt x="10097086" y="9548895"/>
                    </a:lnTo>
                    <a:lnTo>
                      <a:pt x="10523674" y="9372181"/>
                    </a:lnTo>
                    <a:lnTo>
                      <a:pt x="10381247" y="8789564"/>
                    </a:lnTo>
                    <a:lnTo>
                      <a:pt x="9983827" y="8508381"/>
                    </a:lnTo>
                    <a:lnTo>
                      <a:pt x="10040683" y="7589088"/>
                    </a:lnTo>
                    <a:lnTo>
                      <a:pt x="9578450" y="7120129"/>
                    </a:lnTo>
                    <a:lnTo>
                      <a:pt x="9232196" y="6936813"/>
                    </a:lnTo>
                    <a:lnTo>
                      <a:pt x="8816529" y="5777474"/>
                    </a:lnTo>
                    <a:lnTo>
                      <a:pt x="8494470" y="5483226"/>
                    </a:lnTo>
                    <a:lnTo>
                      <a:pt x="8224219" y="4896280"/>
                    </a:lnTo>
                    <a:lnTo>
                      <a:pt x="7949506" y="4419623"/>
                    </a:lnTo>
                    <a:lnTo>
                      <a:pt x="7901573" y="4104157"/>
                    </a:lnTo>
                    <a:lnTo>
                      <a:pt x="8956513" y="2817766"/>
                    </a:lnTo>
                    <a:lnTo>
                      <a:pt x="8451583" y="2637245"/>
                    </a:lnTo>
                    <a:lnTo>
                      <a:pt x="8186636" y="2328248"/>
                    </a:lnTo>
                    <a:lnTo>
                      <a:pt x="8219754" y="1930827"/>
                    </a:lnTo>
                    <a:lnTo>
                      <a:pt x="7712047" y="1698999"/>
                    </a:lnTo>
                    <a:lnTo>
                      <a:pt x="7425237" y="1963946"/>
                    </a:lnTo>
                    <a:lnTo>
                      <a:pt x="7171545" y="2052369"/>
                    </a:lnTo>
                    <a:lnTo>
                      <a:pt x="6707888" y="1654949"/>
                    </a:lnTo>
                    <a:lnTo>
                      <a:pt x="6167062" y="1577780"/>
                    </a:lnTo>
                    <a:lnTo>
                      <a:pt x="5714660" y="1368138"/>
                    </a:lnTo>
                    <a:lnTo>
                      <a:pt x="5682512" y="926991"/>
                    </a:lnTo>
                    <a:lnTo>
                      <a:pt x="5185736" y="872009"/>
                    </a:lnTo>
                    <a:lnTo>
                      <a:pt x="5141363" y="518962"/>
                    </a:lnTo>
                    <a:lnTo>
                      <a:pt x="5163873" y="0"/>
                    </a:lnTo>
                    <a:lnTo>
                      <a:pt x="4645234" y="275879"/>
                    </a:lnTo>
                    <a:lnTo>
                      <a:pt x="4336237" y="518639"/>
                    </a:lnTo>
                    <a:lnTo>
                      <a:pt x="4064429" y="662949"/>
                    </a:lnTo>
                    <a:lnTo>
                      <a:pt x="3742367" y="827639"/>
                    </a:lnTo>
                    <a:lnTo>
                      <a:pt x="3034659" y="816381"/>
                    </a:lnTo>
                    <a:lnTo>
                      <a:pt x="2493833" y="904804"/>
                    </a:lnTo>
                    <a:lnTo>
                      <a:pt x="2074550" y="915736"/>
                    </a:lnTo>
                    <a:lnTo>
                      <a:pt x="2368015" y="1443455"/>
                    </a:lnTo>
                    <a:close/>
                  </a:path>
                </a:pathLst>
              </a:custGeom>
              <a:solidFill>
                <a:schemeClr val="accent2">
                  <a:lumMod val="40000"/>
                  <a:lumOff val="60000"/>
                </a:schemeClr>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26" name="任意多边形 13">
                <a:extLst>
                  <a:ext uri="{FF2B5EF4-FFF2-40B4-BE49-F238E27FC236}">
                    <a16:creationId xmlns:a16="http://schemas.microsoft.com/office/drawing/2014/main" id="{1585DBCF-F43A-38FF-5E2F-D5642884A55B}"/>
                  </a:ext>
                </a:extLst>
              </p:cNvPr>
              <p:cNvSpPr>
                <a:spLocks/>
              </p:cNvSpPr>
              <p:nvPr/>
            </p:nvSpPr>
            <p:spPr bwMode="auto">
              <a:xfrm>
                <a:off x="1191338" y="2071112"/>
                <a:ext cx="1123450" cy="1470277"/>
              </a:xfrm>
              <a:custGeom>
                <a:avLst/>
                <a:gdLst>
                  <a:gd name="T0" fmla="*/ 0 w 9315102"/>
                  <a:gd name="T1" fmla="*/ 0 h 13844528"/>
                  <a:gd name="T2" fmla="*/ 9315102 w 9315102"/>
                  <a:gd name="T3" fmla="*/ 13844528 h 13844528"/>
                </a:gdLst>
                <a:ahLst/>
                <a:cxnLst>
                  <a:cxn ang="0">
                    <a:pos x="7372697" y="6836952"/>
                  </a:cxn>
                  <a:cxn ang="0">
                    <a:pos x="7317392" y="7807670"/>
                  </a:cxn>
                  <a:cxn ang="0">
                    <a:pos x="7725744" y="9098963"/>
                  </a:cxn>
                  <a:cxn ang="0">
                    <a:pos x="8189401" y="9981904"/>
                  </a:cxn>
                  <a:cxn ang="0">
                    <a:pos x="7952532" y="10911223"/>
                  </a:cxn>
                  <a:cxn ang="0">
                    <a:pos x="8377180" y="11792159"/>
                  </a:cxn>
                  <a:cxn ang="0">
                    <a:pos x="8531193" y="12774132"/>
                  </a:cxn>
                  <a:cxn ang="0">
                    <a:pos x="9315103" y="13844528"/>
                  </a:cxn>
                  <a:cxn ang="0">
                    <a:pos x="8432485" y="13767360"/>
                  </a:cxn>
                  <a:cxn ang="0">
                    <a:pos x="7538612" y="13513991"/>
                  </a:cxn>
                  <a:cxn ang="0">
                    <a:pos x="6923267" y="12558542"/>
                  </a:cxn>
                  <a:cxn ang="0">
                    <a:pos x="6390721" y="11990225"/>
                  </a:cxn>
                  <a:cxn ang="0">
                    <a:pos x="5882811" y="11166983"/>
                  </a:cxn>
                  <a:cxn ang="0">
                    <a:pos x="6037998" y="9819290"/>
                  </a:cxn>
                  <a:cxn ang="0">
                    <a:pos x="5519359" y="9176457"/>
                  </a:cxn>
                  <a:cxn ang="0">
                    <a:pos x="5246132" y="8594233"/>
                  </a:cxn>
                  <a:cxn ang="0">
                    <a:pos x="4628138" y="8558463"/>
                  </a:cxn>
                  <a:cxn ang="0">
                    <a:pos x="4090611" y="7800363"/>
                  </a:cxn>
                  <a:cxn ang="0">
                    <a:pos x="3213298" y="7676169"/>
                  </a:cxn>
                  <a:cxn ang="0">
                    <a:pos x="2598279" y="7557926"/>
                  </a:cxn>
                  <a:cxn ang="0">
                    <a:pos x="1969354" y="6843552"/>
                  </a:cxn>
                  <a:cxn ang="0">
                    <a:pos x="1869999" y="5988102"/>
                  </a:cxn>
                  <a:cxn ang="0">
                    <a:pos x="1095016" y="5472438"/>
                  </a:cxn>
                  <a:cxn ang="0">
                    <a:pos x="424369" y="4647778"/>
                  </a:cxn>
                  <a:cxn ang="0">
                    <a:pos x="565445" y="4079461"/>
                  </a:cxn>
                  <a:cxn ang="0">
                    <a:pos x="0" y="3613439"/>
                  </a:cxn>
                  <a:cxn ang="0">
                    <a:pos x="554193" y="3252472"/>
                  </a:cxn>
                  <a:cxn ang="0">
                    <a:pos x="642293" y="2512936"/>
                  </a:cxn>
                  <a:cxn ang="0">
                    <a:pos x="1436810" y="2082721"/>
                  </a:cxn>
                  <a:cxn ang="0">
                    <a:pos x="2694662" y="1564405"/>
                  </a:cxn>
                  <a:cxn ang="0">
                    <a:pos x="3543838" y="2116486"/>
                  </a:cxn>
                  <a:cxn ang="0">
                    <a:pos x="4150577" y="1774371"/>
                  </a:cxn>
                  <a:cxn ang="0">
                    <a:pos x="5199109" y="1399137"/>
                  </a:cxn>
                  <a:cxn ang="0">
                    <a:pos x="5419683" y="681788"/>
                  </a:cxn>
                  <a:cxn ang="0">
                    <a:pos x="6026745" y="306554"/>
                  </a:cxn>
                  <a:cxn ang="0">
                    <a:pos x="6732839" y="317162"/>
                  </a:cxn>
                  <a:cxn ang="0">
                    <a:pos x="6810008" y="1310390"/>
                  </a:cxn>
                  <a:cxn ang="0">
                    <a:pos x="7174310" y="2126771"/>
                  </a:cxn>
                  <a:cxn ang="0">
                    <a:pos x="7930081" y="3252149"/>
                  </a:cxn>
                  <a:cxn ang="0">
                    <a:pos x="8233451" y="3892006"/>
                  </a:cxn>
                  <a:cxn ang="0">
                    <a:pos x="8851445" y="4763692"/>
                  </a:cxn>
                  <a:cxn ang="0">
                    <a:pos x="8985533" y="5756597"/>
                  </a:cxn>
                  <a:cxn ang="0">
                    <a:pos x="7736999" y="5833762"/>
                  </a:cxn>
                  <a:cxn ang="0">
                    <a:pos x="7611181" y="6372413"/>
                  </a:cxn>
                </a:cxnLst>
                <a:rect l="T0" t="T1" r="T2" b="T3"/>
                <a:pathLst>
                  <a:path w="9315102" h="13844528">
                    <a:moveTo>
                      <a:pt x="7611181" y="6372413"/>
                    </a:moveTo>
                    <a:lnTo>
                      <a:pt x="7372697" y="6836952"/>
                    </a:lnTo>
                    <a:lnTo>
                      <a:pt x="7207105" y="7223117"/>
                    </a:lnTo>
                    <a:lnTo>
                      <a:pt x="7317392" y="7807670"/>
                    </a:lnTo>
                    <a:lnTo>
                      <a:pt x="7747931" y="8370682"/>
                    </a:lnTo>
                    <a:lnTo>
                      <a:pt x="7725744" y="9098963"/>
                    </a:lnTo>
                    <a:lnTo>
                      <a:pt x="7858218" y="9573552"/>
                    </a:lnTo>
                    <a:lnTo>
                      <a:pt x="8189401" y="9981904"/>
                    </a:lnTo>
                    <a:lnTo>
                      <a:pt x="8001623" y="10412443"/>
                    </a:lnTo>
                    <a:lnTo>
                      <a:pt x="7952532" y="10911223"/>
                    </a:lnTo>
                    <a:lnTo>
                      <a:pt x="8233452" y="11328502"/>
                    </a:lnTo>
                    <a:lnTo>
                      <a:pt x="8377180" y="11792159"/>
                    </a:lnTo>
                    <a:lnTo>
                      <a:pt x="8111910" y="12100833"/>
                    </a:lnTo>
                    <a:lnTo>
                      <a:pt x="8531193" y="12774132"/>
                    </a:lnTo>
                    <a:lnTo>
                      <a:pt x="9005782" y="13104992"/>
                    </a:lnTo>
                    <a:lnTo>
                      <a:pt x="9315103" y="13844528"/>
                    </a:lnTo>
                    <a:lnTo>
                      <a:pt x="8928937" y="13811410"/>
                    </a:lnTo>
                    <a:lnTo>
                      <a:pt x="8432485" y="13767360"/>
                    </a:lnTo>
                    <a:lnTo>
                      <a:pt x="7825423" y="13789546"/>
                    </a:lnTo>
                    <a:lnTo>
                      <a:pt x="7538612" y="13513991"/>
                    </a:lnTo>
                    <a:lnTo>
                      <a:pt x="7162719" y="13142424"/>
                    </a:lnTo>
                    <a:lnTo>
                      <a:pt x="6923267" y="12558542"/>
                    </a:lnTo>
                    <a:lnTo>
                      <a:pt x="6688787" y="12175028"/>
                    </a:lnTo>
                    <a:lnTo>
                      <a:pt x="6390721" y="11990225"/>
                    </a:lnTo>
                    <a:lnTo>
                      <a:pt x="6145309" y="11535171"/>
                    </a:lnTo>
                    <a:lnTo>
                      <a:pt x="5882811" y="11166983"/>
                    </a:lnTo>
                    <a:lnTo>
                      <a:pt x="6033077" y="10468720"/>
                    </a:lnTo>
                    <a:cubicBezTo>
                      <a:pt x="6034717" y="10252243"/>
                      <a:pt x="6036358" y="10035767"/>
                      <a:pt x="6037998" y="9819290"/>
                    </a:cubicBezTo>
                    <a:lnTo>
                      <a:pt x="5977388" y="9386099"/>
                    </a:lnTo>
                    <a:lnTo>
                      <a:pt x="5519359" y="9176457"/>
                    </a:lnTo>
                    <a:lnTo>
                      <a:pt x="5132870" y="8928069"/>
                    </a:lnTo>
                    <a:lnTo>
                      <a:pt x="5246132" y="8594233"/>
                    </a:lnTo>
                    <a:lnTo>
                      <a:pt x="5100075" y="8285236"/>
                    </a:lnTo>
                    <a:lnTo>
                      <a:pt x="4628138" y="8558463"/>
                    </a:lnTo>
                    <a:lnTo>
                      <a:pt x="4368819" y="8249466"/>
                    </a:lnTo>
                    <a:lnTo>
                      <a:pt x="4090611" y="7800363"/>
                    </a:lnTo>
                    <a:lnTo>
                      <a:pt x="3547134" y="7477459"/>
                    </a:lnTo>
                    <a:lnTo>
                      <a:pt x="3213298" y="7676169"/>
                    </a:lnTo>
                    <a:lnTo>
                      <a:pt x="3017563" y="7814270"/>
                    </a:lnTo>
                    <a:lnTo>
                      <a:pt x="2598279" y="7557926"/>
                    </a:lnTo>
                    <a:lnTo>
                      <a:pt x="2314121" y="7210183"/>
                    </a:lnTo>
                    <a:lnTo>
                      <a:pt x="1969354" y="6843552"/>
                    </a:lnTo>
                    <a:lnTo>
                      <a:pt x="1806414" y="6311006"/>
                    </a:lnTo>
                    <a:lnTo>
                      <a:pt x="1869999" y="5988102"/>
                    </a:lnTo>
                    <a:lnTo>
                      <a:pt x="1588816" y="5781435"/>
                    </a:lnTo>
                    <a:lnTo>
                      <a:pt x="1095016" y="5472438"/>
                    </a:lnTo>
                    <a:lnTo>
                      <a:pt x="637951" y="5175925"/>
                    </a:lnTo>
                    <a:lnTo>
                      <a:pt x="424369" y="4647778"/>
                    </a:lnTo>
                    <a:lnTo>
                      <a:pt x="835696" y="4289103"/>
                    </a:lnTo>
                    <a:lnTo>
                      <a:pt x="565445" y="4079461"/>
                    </a:lnTo>
                    <a:lnTo>
                      <a:pt x="235550" y="3899185"/>
                    </a:lnTo>
                    <a:lnTo>
                      <a:pt x="0" y="3613439"/>
                    </a:lnTo>
                    <a:lnTo>
                      <a:pt x="234264" y="3263404"/>
                    </a:lnTo>
                    <a:lnTo>
                      <a:pt x="554193" y="3252472"/>
                    </a:lnTo>
                    <a:lnTo>
                      <a:pt x="532006" y="2954407"/>
                    </a:lnTo>
                    <a:lnTo>
                      <a:pt x="642293" y="2512936"/>
                    </a:lnTo>
                    <a:lnTo>
                      <a:pt x="1370897" y="2457955"/>
                    </a:lnTo>
                    <a:lnTo>
                      <a:pt x="1436810" y="2082721"/>
                    </a:lnTo>
                    <a:lnTo>
                      <a:pt x="1900468" y="1696556"/>
                    </a:lnTo>
                    <a:lnTo>
                      <a:pt x="2694662" y="1564405"/>
                    </a:lnTo>
                    <a:lnTo>
                      <a:pt x="3102367" y="1774371"/>
                    </a:lnTo>
                    <a:lnTo>
                      <a:pt x="3543838" y="2116486"/>
                    </a:lnTo>
                    <a:lnTo>
                      <a:pt x="3797530" y="1663760"/>
                    </a:lnTo>
                    <a:lnTo>
                      <a:pt x="4150577" y="1774371"/>
                    </a:lnTo>
                    <a:lnTo>
                      <a:pt x="4658284" y="1376950"/>
                    </a:lnTo>
                    <a:lnTo>
                      <a:pt x="5199109" y="1399137"/>
                    </a:lnTo>
                    <a:lnTo>
                      <a:pt x="5441870" y="1034835"/>
                    </a:lnTo>
                    <a:lnTo>
                      <a:pt x="5419683" y="681788"/>
                    </a:lnTo>
                    <a:lnTo>
                      <a:pt x="5651511" y="251249"/>
                    </a:lnTo>
                    <a:lnTo>
                      <a:pt x="6026745" y="306554"/>
                    </a:lnTo>
                    <a:lnTo>
                      <a:pt x="6554764" y="0"/>
                    </a:lnTo>
                    <a:lnTo>
                      <a:pt x="6732839" y="317162"/>
                    </a:lnTo>
                    <a:lnTo>
                      <a:pt x="6876244" y="835801"/>
                    </a:lnTo>
                    <a:lnTo>
                      <a:pt x="6810008" y="1310390"/>
                    </a:lnTo>
                    <a:lnTo>
                      <a:pt x="6865313" y="1751537"/>
                    </a:lnTo>
                    <a:lnTo>
                      <a:pt x="7174310" y="2126771"/>
                    </a:lnTo>
                    <a:lnTo>
                      <a:pt x="7714812" y="2711000"/>
                    </a:lnTo>
                    <a:lnTo>
                      <a:pt x="7930081" y="3252149"/>
                    </a:lnTo>
                    <a:lnTo>
                      <a:pt x="8050450" y="3454932"/>
                    </a:lnTo>
                    <a:lnTo>
                      <a:pt x="8233451" y="3892006"/>
                    </a:lnTo>
                    <a:lnTo>
                      <a:pt x="8415279" y="4471254"/>
                    </a:lnTo>
                    <a:lnTo>
                      <a:pt x="8851445" y="4763692"/>
                    </a:lnTo>
                    <a:lnTo>
                      <a:pt x="9006105" y="5161436"/>
                    </a:lnTo>
                    <a:lnTo>
                      <a:pt x="8985533" y="5756597"/>
                    </a:lnTo>
                    <a:lnTo>
                      <a:pt x="8277825" y="5745339"/>
                    </a:lnTo>
                    <a:lnTo>
                      <a:pt x="7736999" y="5833762"/>
                    </a:lnTo>
                    <a:lnTo>
                      <a:pt x="7317716" y="5844694"/>
                    </a:lnTo>
                    <a:lnTo>
                      <a:pt x="7611181" y="6372413"/>
                    </a:lnTo>
                    <a:close/>
                  </a:path>
                </a:pathLst>
              </a:custGeom>
              <a:solidFill>
                <a:schemeClr val="accent2">
                  <a:lumMod val="40000"/>
                  <a:lumOff val="60000"/>
                </a:schemeClr>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27" name="任意多边形 16">
                <a:extLst>
                  <a:ext uri="{FF2B5EF4-FFF2-40B4-BE49-F238E27FC236}">
                    <a16:creationId xmlns:a16="http://schemas.microsoft.com/office/drawing/2014/main" id="{A6A8559A-BBD7-F281-296D-D5337063B6BC}"/>
                  </a:ext>
                </a:extLst>
              </p:cNvPr>
              <p:cNvSpPr>
                <a:spLocks/>
              </p:cNvSpPr>
              <p:nvPr/>
            </p:nvSpPr>
            <p:spPr bwMode="auto">
              <a:xfrm>
                <a:off x="1980250" y="1838154"/>
                <a:ext cx="1667700" cy="1054907"/>
              </a:xfrm>
              <a:custGeom>
                <a:avLst/>
                <a:gdLst>
                  <a:gd name="T0" fmla="*/ 0 w 13843483"/>
                  <a:gd name="T1" fmla="*/ 0 h 9929365"/>
                  <a:gd name="T2" fmla="*/ 13843483 w 13843483"/>
                  <a:gd name="T3" fmla="*/ 9929365 h 9929365"/>
                </a:gdLst>
                <a:ahLst/>
                <a:cxnLst>
                  <a:cxn ang="0">
                    <a:pos x="193148" y="2525466"/>
                  </a:cxn>
                  <a:cxn ang="0">
                    <a:pos x="259969" y="3536419"/>
                  </a:cxn>
                  <a:cxn ang="0">
                    <a:pos x="704091" y="4404548"/>
                  </a:cxn>
                  <a:cxn ang="0">
                    <a:pos x="1387738" y="5460001"/>
                  </a:cxn>
                  <a:cxn ang="0">
                    <a:pos x="1683994" y="6073987"/>
                  </a:cxn>
                  <a:cxn ang="0">
                    <a:pos x="2312919" y="6960743"/>
                  </a:cxn>
                  <a:cxn ang="0">
                    <a:pos x="2431611" y="7933010"/>
                  </a:cxn>
                  <a:cxn ang="0">
                    <a:pos x="3327106" y="7398654"/>
                  </a:cxn>
                  <a:cxn ang="0">
                    <a:pos x="3839533" y="7633138"/>
                  </a:cxn>
                  <a:cxn ang="0">
                    <a:pos x="4378291" y="8043234"/>
                  </a:cxn>
                  <a:cxn ang="0">
                    <a:pos x="4856697" y="8686067"/>
                  </a:cxn>
                  <a:cxn ang="0">
                    <a:pos x="5872370" y="9162727"/>
                  </a:cxn>
                  <a:cxn ang="0">
                    <a:pos x="6408150" y="8819706"/>
                  </a:cxn>
                  <a:cxn ang="0">
                    <a:pos x="6881834" y="9439187"/>
                  </a:cxn>
                  <a:cxn ang="0">
                    <a:pos x="7649755" y="9929365"/>
                  </a:cxn>
                  <a:cxn ang="0">
                    <a:pos x="8268602" y="9223594"/>
                  </a:cxn>
                  <a:cxn ang="0">
                    <a:pos x="8943507" y="9289442"/>
                  </a:cxn>
                  <a:cxn ang="0">
                    <a:pos x="10051301" y="8950112"/>
                  </a:cxn>
                  <a:cxn ang="0">
                    <a:pos x="11015808" y="9412864"/>
                  </a:cxn>
                  <a:cxn ang="0">
                    <a:pos x="12186725" y="9172175"/>
                  </a:cxn>
                  <a:cxn ang="0">
                    <a:pos x="13169402" y="8873911"/>
                  </a:cxn>
                  <a:cxn ang="0">
                    <a:pos x="13412039" y="7675120"/>
                  </a:cxn>
                  <a:cxn ang="0">
                    <a:pos x="13436878" y="6850460"/>
                  </a:cxn>
                  <a:cxn ang="0">
                    <a:pos x="13183770" y="5625145"/>
                  </a:cxn>
                  <a:cxn ang="0">
                    <a:pos x="12940425" y="4446530"/>
                  </a:cxn>
                  <a:cxn ang="0">
                    <a:pos x="11969384" y="3839467"/>
                  </a:cxn>
                  <a:cxn ang="0">
                    <a:pos x="11163612" y="3486420"/>
                  </a:cxn>
                  <a:cxn ang="0">
                    <a:pos x="11064257" y="2493193"/>
                  </a:cxn>
                  <a:cxn ang="0">
                    <a:pos x="10557519" y="1688067"/>
                  </a:cxn>
                  <a:cxn ang="0">
                    <a:pos x="9155939" y="1610898"/>
                  </a:cxn>
                  <a:cxn ang="0">
                    <a:pos x="8295508" y="1677135"/>
                  </a:cxn>
                  <a:cxn ang="0">
                    <a:pos x="7699378" y="772331"/>
                  </a:cxn>
                  <a:cxn ang="0">
                    <a:pos x="6938302" y="728281"/>
                  </a:cxn>
                  <a:cxn ang="0">
                    <a:pos x="6287513" y="0"/>
                  </a:cxn>
                  <a:cxn ang="0">
                    <a:pos x="5846042" y="662044"/>
                  </a:cxn>
                  <a:cxn ang="0">
                    <a:pos x="4731596" y="507384"/>
                  </a:cxn>
                  <a:cxn ang="0">
                    <a:pos x="3981452" y="1092260"/>
                  </a:cxn>
                  <a:cxn ang="0">
                    <a:pos x="2756719" y="1301901"/>
                  </a:cxn>
                  <a:cxn ang="0">
                    <a:pos x="1918151" y="1831795"/>
                  </a:cxn>
                  <a:cxn ang="0">
                    <a:pos x="1167683" y="1401256"/>
                  </a:cxn>
                  <a:cxn ang="0">
                    <a:pos x="516571" y="2162979"/>
                  </a:cxn>
                  <a:cxn ang="0">
                    <a:pos x="0" y="2179864"/>
                  </a:cxn>
                </a:cxnLst>
                <a:rect l="T0" t="T1" r="T2" b="T3"/>
                <a:pathLst>
                  <a:path w="13843483" h="9929365">
                    <a:moveTo>
                      <a:pt x="0" y="2179864"/>
                    </a:moveTo>
                    <a:lnTo>
                      <a:pt x="193148" y="2525466"/>
                    </a:lnTo>
                    <a:lnTo>
                      <a:pt x="323553" y="3022502"/>
                    </a:lnTo>
                    <a:lnTo>
                      <a:pt x="259969" y="3536419"/>
                    </a:lnTo>
                    <a:lnTo>
                      <a:pt x="319092" y="3944771"/>
                    </a:lnTo>
                    <a:lnTo>
                      <a:pt x="704091" y="4404548"/>
                    </a:lnTo>
                    <a:lnTo>
                      <a:pt x="1155912" y="4890652"/>
                    </a:lnTo>
                    <a:lnTo>
                      <a:pt x="1387738" y="5460001"/>
                    </a:lnTo>
                    <a:lnTo>
                      <a:pt x="1510125" y="5673331"/>
                    </a:lnTo>
                    <a:lnTo>
                      <a:pt x="1683994" y="6073987"/>
                    </a:lnTo>
                    <a:lnTo>
                      <a:pt x="1861101" y="6660931"/>
                    </a:lnTo>
                    <a:lnTo>
                      <a:pt x="2312919" y="6960743"/>
                    </a:lnTo>
                    <a:lnTo>
                      <a:pt x="2455743" y="7336559"/>
                    </a:lnTo>
                    <a:lnTo>
                      <a:pt x="2431611" y="7933010"/>
                    </a:lnTo>
                    <a:lnTo>
                      <a:pt x="3014872" y="7651765"/>
                    </a:lnTo>
                    <a:lnTo>
                      <a:pt x="3327106" y="7398654"/>
                    </a:lnTo>
                    <a:lnTo>
                      <a:pt x="3859394" y="7119480"/>
                    </a:lnTo>
                    <a:lnTo>
                      <a:pt x="3839533" y="7633138"/>
                    </a:lnTo>
                    <a:lnTo>
                      <a:pt x="3881515" y="7985601"/>
                    </a:lnTo>
                    <a:lnTo>
                      <a:pt x="4378291" y="8043234"/>
                    </a:lnTo>
                    <a:lnTo>
                      <a:pt x="4422278" y="8488846"/>
                    </a:lnTo>
                    <a:lnTo>
                      <a:pt x="4856697" y="8686067"/>
                    </a:lnTo>
                    <a:lnTo>
                      <a:pt x="5412593" y="8771515"/>
                    </a:lnTo>
                    <a:lnTo>
                      <a:pt x="5872370" y="9162727"/>
                    </a:lnTo>
                    <a:lnTo>
                      <a:pt x="6106851" y="9086721"/>
                    </a:lnTo>
                    <a:lnTo>
                      <a:pt x="6408150" y="8819706"/>
                    </a:lnTo>
                    <a:lnTo>
                      <a:pt x="6916498" y="9050304"/>
                    </a:lnTo>
                    <a:lnTo>
                      <a:pt x="6881834" y="9439187"/>
                    </a:lnTo>
                    <a:lnTo>
                      <a:pt x="7153574" y="9759118"/>
                    </a:lnTo>
                    <a:lnTo>
                      <a:pt x="7649755" y="9929365"/>
                    </a:lnTo>
                    <a:lnTo>
                      <a:pt x="8476494" y="9529357"/>
                    </a:lnTo>
                    <a:lnTo>
                      <a:pt x="8268602" y="9223594"/>
                    </a:lnTo>
                    <a:lnTo>
                      <a:pt x="8658322" y="9029351"/>
                    </a:lnTo>
                    <a:lnTo>
                      <a:pt x="8943507" y="9289442"/>
                    </a:lnTo>
                    <a:lnTo>
                      <a:pt x="9484471" y="8909880"/>
                    </a:lnTo>
                    <a:lnTo>
                      <a:pt x="10051301" y="8950112"/>
                    </a:lnTo>
                    <a:lnTo>
                      <a:pt x="10518774" y="9072817"/>
                    </a:lnTo>
                    <a:lnTo>
                      <a:pt x="11015808" y="9412864"/>
                    </a:lnTo>
                    <a:lnTo>
                      <a:pt x="11590333" y="9558661"/>
                    </a:lnTo>
                    <a:lnTo>
                      <a:pt x="12186725" y="9172175"/>
                    </a:lnTo>
                    <a:lnTo>
                      <a:pt x="12883958" y="9043258"/>
                    </a:lnTo>
                    <a:lnTo>
                      <a:pt x="13169402" y="8873911"/>
                    </a:lnTo>
                    <a:lnTo>
                      <a:pt x="13154206" y="8198479"/>
                    </a:lnTo>
                    <a:lnTo>
                      <a:pt x="13412039" y="7675120"/>
                    </a:lnTo>
                    <a:lnTo>
                      <a:pt x="13843483" y="7339537"/>
                    </a:lnTo>
                    <a:lnTo>
                      <a:pt x="13436878" y="6850460"/>
                    </a:lnTo>
                    <a:lnTo>
                      <a:pt x="13189977" y="6277420"/>
                    </a:lnTo>
                    <a:lnTo>
                      <a:pt x="13183770" y="5625145"/>
                    </a:lnTo>
                    <a:lnTo>
                      <a:pt x="13476917" y="4800273"/>
                    </a:lnTo>
                    <a:lnTo>
                      <a:pt x="12940425" y="4446530"/>
                    </a:lnTo>
                    <a:lnTo>
                      <a:pt x="12267126" y="4247819"/>
                    </a:lnTo>
                    <a:lnTo>
                      <a:pt x="11969384" y="3839467"/>
                    </a:lnTo>
                    <a:lnTo>
                      <a:pt x="11273898" y="3927891"/>
                    </a:lnTo>
                    <a:lnTo>
                      <a:pt x="11163612" y="3486420"/>
                    </a:lnTo>
                    <a:lnTo>
                      <a:pt x="10865546" y="2967781"/>
                    </a:lnTo>
                    <a:lnTo>
                      <a:pt x="11064257" y="2493193"/>
                    </a:lnTo>
                    <a:lnTo>
                      <a:pt x="11098022" y="2118606"/>
                    </a:lnTo>
                    <a:lnTo>
                      <a:pt x="10557519" y="1688067"/>
                    </a:lnTo>
                    <a:lnTo>
                      <a:pt x="9906407" y="1588712"/>
                    </a:lnTo>
                    <a:lnTo>
                      <a:pt x="9155939" y="1610898"/>
                    </a:lnTo>
                    <a:lnTo>
                      <a:pt x="8571387" y="1279715"/>
                    </a:lnTo>
                    <a:lnTo>
                      <a:pt x="8295508" y="1677135"/>
                    </a:lnTo>
                    <a:lnTo>
                      <a:pt x="7555973" y="1401580"/>
                    </a:lnTo>
                    <a:lnTo>
                      <a:pt x="7699378" y="772331"/>
                    </a:lnTo>
                    <a:lnTo>
                      <a:pt x="7280417" y="463334"/>
                    </a:lnTo>
                    <a:lnTo>
                      <a:pt x="6938302" y="728281"/>
                    </a:lnTo>
                    <a:lnTo>
                      <a:pt x="6563068" y="364302"/>
                    </a:lnTo>
                    <a:lnTo>
                      <a:pt x="6287513" y="0"/>
                    </a:lnTo>
                    <a:lnTo>
                      <a:pt x="5923211" y="198387"/>
                    </a:lnTo>
                    <a:lnTo>
                      <a:pt x="5846042" y="662044"/>
                    </a:lnTo>
                    <a:lnTo>
                      <a:pt x="5173066" y="397097"/>
                    </a:lnTo>
                    <a:lnTo>
                      <a:pt x="4731596" y="507384"/>
                    </a:lnTo>
                    <a:lnTo>
                      <a:pt x="4367617" y="783263"/>
                    </a:lnTo>
                    <a:lnTo>
                      <a:pt x="3981452" y="1092260"/>
                    </a:lnTo>
                    <a:lnTo>
                      <a:pt x="3308476" y="1224733"/>
                    </a:lnTo>
                    <a:lnTo>
                      <a:pt x="2756719" y="1301901"/>
                    </a:lnTo>
                    <a:lnTo>
                      <a:pt x="2119576" y="1397245"/>
                    </a:lnTo>
                    <a:lnTo>
                      <a:pt x="1918151" y="1831795"/>
                    </a:lnTo>
                    <a:lnTo>
                      <a:pt x="1576036" y="1655271"/>
                    </a:lnTo>
                    <a:lnTo>
                      <a:pt x="1167683" y="1401256"/>
                    </a:lnTo>
                    <a:lnTo>
                      <a:pt x="947110" y="1809608"/>
                    </a:lnTo>
                    <a:lnTo>
                      <a:pt x="516571" y="2162979"/>
                    </a:lnTo>
                    <a:lnTo>
                      <a:pt x="174779" y="1919895"/>
                    </a:lnTo>
                    <a:lnTo>
                      <a:pt x="0" y="2179864"/>
                    </a:lnTo>
                    <a:close/>
                  </a:path>
                </a:pathLst>
              </a:custGeom>
              <a:solidFill>
                <a:schemeClr val="accent2">
                  <a:lumMod val="40000"/>
                  <a:lumOff val="60000"/>
                </a:schemeClr>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28" name="任意多边形 18">
                <a:extLst>
                  <a:ext uri="{FF2B5EF4-FFF2-40B4-BE49-F238E27FC236}">
                    <a16:creationId xmlns:a16="http://schemas.microsoft.com/office/drawing/2014/main" id="{046D4377-1362-3288-7E8D-D54D67D9C5E3}"/>
                  </a:ext>
                </a:extLst>
              </p:cNvPr>
              <p:cNvSpPr>
                <a:spLocks/>
              </p:cNvSpPr>
              <p:nvPr/>
            </p:nvSpPr>
            <p:spPr bwMode="auto">
              <a:xfrm>
                <a:off x="8431715" y="3195445"/>
                <a:ext cx="1735107" cy="1235120"/>
              </a:xfrm>
              <a:custGeom>
                <a:avLst/>
                <a:gdLst>
                  <a:gd name="T0" fmla="*/ 0 w 14391284"/>
                  <a:gd name="T1" fmla="*/ 0 h 11641235"/>
                  <a:gd name="T2" fmla="*/ 14391284 w 14391284"/>
                  <a:gd name="T3" fmla="*/ 11641235 h 11641235"/>
                </a:gdLst>
                <a:ahLst/>
                <a:cxnLst>
                  <a:cxn ang="0">
                    <a:pos x="3017321" y="115912"/>
                  </a:cxn>
                  <a:cxn ang="0">
                    <a:pos x="2299972" y="336485"/>
                  </a:cxn>
                  <a:cxn ang="0">
                    <a:pos x="1877713" y="1053834"/>
                  </a:cxn>
                  <a:cxn ang="0">
                    <a:pos x="2070279" y="1843371"/>
                  </a:cxn>
                  <a:cxn ang="0">
                    <a:pos x="1453448" y="1737418"/>
                  </a:cxn>
                  <a:cxn ang="0">
                    <a:pos x="675489" y="2319642"/>
                  </a:cxn>
                  <a:cxn ang="0">
                    <a:pos x="493664" y="3481114"/>
                  </a:cxn>
                  <a:cxn ang="0">
                    <a:pos x="209506" y="4297818"/>
                  </a:cxn>
                  <a:cxn ang="0">
                    <a:pos x="110148" y="5164200"/>
                  </a:cxn>
                  <a:cxn ang="0">
                    <a:pos x="532408" y="5630186"/>
                  </a:cxn>
                  <a:cxn ang="0">
                    <a:pos x="0" y="6531754"/>
                  </a:cxn>
                  <a:cxn ang="0">
                    <a:pos x="937787" y="6925813"/>
                  </a:cxn>
                  <a:cxn ang="0">
                    <a:pos x="1354095" y="7998861"/>
                  </a:cxn>
                  <a:cxn ang="0">
                    <a:pos x="1375958" y="8930833"/>
                  </a:cxn>
                  <a:cxn ang="0">
                    <a:pos x="1958182" y="9573666"/>
                  </a:cxn>
                  <a:cxn ang="0">
                    <a:pos x="2292018" y="10340692"/>
                  </a:cxn>
                  <a:cxn ang="0">
                    <a:pos x="3136798" y="10631062"/>
                  </a:cxn>
                  <a:cxn ang="0">
                    <a:pos x="4326339" y="10809654"/>
                  </a:cxn>
                  <a:cxn ang="0">
                    <a:pos x="5304758" y="11575194"/>
                  </a:cxn>
                  <a:cxn ang="0">
                    <a:pos x="7503765" y="11502164"/>
                  </a:cxn>
                  <a:cxn ang="0">
                    <a:pos x="8547252" y="10637010"/>
                  </a:cxn>
                  <a:cxn ang="0">
                    <a:pos x="9199530" y="9702324"/>
                  </a:cxn>
                  <a:cxn ang="0">
                    <a:pos x="9617067" y="9076632"/>
                  </a:cxn>
                  <a:cxn ang="0">
                    <a:pos x="9854268" y="8296861"/>
                  </a:cxn>
                  <a:cxn ang="0">
                    <a:pos x="10974532" y="8518986"/>
                  </a:cxn>
                  <a:cxn ang="0">
                    <a:pos x="12822305" y="7844589"/>
                  </a:cxn>
                  <a:cxn ang="0">
                    <a:pos x="14145486" y="6639910"/>
                  </a:cxn>
                  <a:cxn ang="0">
                    <a:pos x="14145744" y="5586975"/>
                  </a:cxn>
                  <a:cxn ang="0">
                    <a:pos x="14391284" y="4635002"/>
                  </a:cxn>
                  <a:cxn ang="0">
                    <a:pos x="13774649" y="4142834"/>
                  </a:cxn>
                  <a:cxn ang="0">
                    <a:pos x="13380204" y="3400646"/>
                  </a:cxn>
                  <a:cxn ang="0">
                    <a:pos x="12662854" y="3375807"/>
                  </a:cxn>
                  <a:cxn ang="0">
                    <a:pos x="11860057" y="3461255"/>
                  </a:cxn>
                  <a:cxn ang="0">
                    <a:pos x="11101957" y="4021616"/>
                  </a:cxn>
                  <a:cxn ang="0">
                    <a:pos x="10089518" y="3944124"/>
                  </a:cxn>
                  <a:cxn ang="0">
                    <a:pos x="9300628" y="4170648"/>
                  </a:cxn>
                  <a:cxn ang="0">
                    <a:pos x="9008450" y="3380465"/>
                  </a:cxn>
                  <a:cxn ang="0">
                    <a:pos x="8188833" y="3036991"/>
                  </a:cxn>
                  <a:cxn ang="0">
                    <a:pos x="8153063" y="2074229"/>
                  </a:cxn>
                  <a:cxn ang="0">
                    <a:pos x="7698009" y="1690716"/>
                  </a:cxn>
                  <a:cxn ang="0">
                    <a:pos x="7107829" y="1271432"/>
                  </a:cxn>
                  <a:cxn ang="0">
                    <a:pos x="6244422" y="841217"/>
                  </a:cxn>
                  <a:cxn ang="0">
                    <a:pos x="5483346" y="617668"/>
                  </a:cxn>
                  <a:cxn ang="0">
                    <a:pos x="4719295" y="432865"/>
                  </a:cxn>
                  <a:cxn ang="0">
                    <a:pos x="4021676" y="615339"/>
                  </a:cxn>
                  <a:cxn ang="0">
                    <a:pos x="3458852" y="456345"/>
                  </a:cxn>
                </a:cxnLst>
                <a:rect l="T0" t="T1" r="T2" b="T3"/>
                <a:pathLst>
                  <a:path w="14391284" h="11641235">
                    <a:moveTo>
                      <a:pt x="3596953" y="0"/>
                    </a:moveTo>
                    <a:lnTo>
                      <a:pt x="3017321" y="115912"/>
                    </a:lnTo>
                    <a:lnTo>
                      <a:pt x="2697392" y="176521"/>
                    </a:lnTo>
                    <a:lnTo>
                      <a:pt x="2299972" y="336485"/>
                    </a:lnTo>
                    <a:lnTo>
                      <a:pt x="1941297" y="695160"/>
                    </a:lnTo>
                    <a:lnTo>
                      <a:pt x="1877713" y="1053834"/>
                    </a:lnTo>
                    <a:lnTo>
                      <a:pt x="2150939" y="1351900"/>
                    </a:lnTo>
                    <a:lnTo>
                      <a:pt x="2070279" y="1843371"/>
                    </a:lnTo>
                    <a:lnTo>
                      <a:pt x="1812122" y="1723511"/>
                    </a:lnTo>
                    <a:lnTo>
                      <a:pt x="1453448" y="1737418"/>
                    </a:lnTo>
                    <a:lnTo>
                      <a:pt x="1045096" y="1875519"/>
                    </a:lnTo>
                    <a:lnTo>
                      <a:pt x="675489" y="2319642"/>
                    </a:lnTo>
                    <a:lnTo>
                      <a:pt x="405238" y="2874051"/>
                    </a:lnTo>
                    <a:lnTo>
                      <a:pt x="493664" y="3481114"/>
                    </a:lnTo>
                    <a:lnTo>
                      <a:pt x="433055" y="3889466"/>
                    </a:lnTo>
                    <a:lnTo>
                      <a:pt x="209506" y="4297818"/>
                    </a:lnTo>
                    <a:lnTo>
                      <a:pt x="10793" y="4741940"/>
                    </a:lnTo>
                    <a:lnTo>
                      <a:pt x="110148" y="5164200"/>
                    </a:lnTo>
                    <a:lnTo>
                      <a:pt x="319790" y="5434451"/>
                    </a:lnTo>
                    <a:lnTo>
                      <a:pt x="532408" y="5630186"/>
                    </a:lnTo>
                    <a:lnTo>
                      <a:pt x="248249" y="6181619"/>
                    </a:lnTo>
                    <a:lnTo>
                      <a:pt x="0" y="6531754"/>
                    </a:lnTo>
                    <a:lnTo>
                      <a:pt x="656414" y="6680145"/>
                    </a:lnTo>
                    <a:lnTo>
                      <a:pt x="937787" y="6925813"/>
                    </a:lnTo>
                    <a:lnTo>
                      <a:pt x="1257715" y="7496197"/>
                    </a:lnTo>
                    <a:lnTo>
                      <a:pt x="1354095" y="7998861"/>
                    </a:lnTo>
                    <a:lnTo>
                      <a:pt x="1375958" y="8572158"/>
                    </a:lnTo>
                    <a:lnTo>
                      <a:pt x="1375958" y="8930833"/>
                    </a:lnTo>
                    <a:lnTo>
                      <a:pt x="1698863" y="9190152"/>
                    </a:lnTo>
                    <a:lnTo>
                      <a:pt x="1958182" y="9573666"/>
                    </a:lnTo>
                    <a:lnTo>
                      <a:pt x="2093308" y="9882663"/>
                    </a:lnTo>
                    <a:lnTo>
                      <a:pt x="2292018" y="10340692"/>
                    </a:lnTo>
                    <a:lnTo>
                      <a:pt x="2466727" y="10849367"/>
                    </a:lnTo>
                    <a:lnTo>
                      <a:pt x="3136798" y="10631062"/>
                    </a:lnTo>
                    <a:lnTo>
                      <a:pt x="3863589" y="10553570"/>
                    </a:lnTo>
                    <a:lnTo>
                      <a:pt x="4326339" y="10809654"/>
                    </a:lnTo>
                    <a:lnTo>
                      <a:pt x="4719298" y="11275381"/>
                    </a:lnTo>
                    <a:lnTo>
                      <a:pt x="5304758" y="11575194"/>
                    </a:lnTo>
                    <a:lnTo>
                      <a:pt x="6904138" y="11641235"/>
                    </a:lnTo>
                    <a:lnTo>
                      <a:pt x="7503765" y="11502164"/>
                    </a:lnTo>
                    <a:lnTo>
                      <a:pt x="7997566" y="11056555"/>
                    </a:lnTo>
                    <a:lnTo>
                      <a:pt x="8547252" y="10637010"/>
                    </a:lnTo>
                    <a:lnTo>
                      <a:pt x="8760130" y="9867008"/>
                    </a:lnTo>
                    <a:lnTo>
                      <a:pt x="9199530" y="9702324"/>
                    </a:lnTo>
                    <a:lnTo>
                      <a:pt x="9544298" y="9418166"/>
                    </a:lnTo>
                    <a:lnTo>
                      <a:pt x="9617067" y="9076632"/>
                    </a:lnTo>
                    <a:lnTo>
                      <a:pt x="9309815" y="8693119"/>
                    </a:lnTo>
                    <a:lnTo>
                      <a:pt x="9854268" y="8296861"/>
                    </a:lnTo>
                    <a:lnTo>
                      <a:pt x="10170248" y="8570155"/>
                    </a:lnTo>
                    <a:lnTo>
                      <a:pt x="10974532" y="8518986"/>
                    </a:lnTo>
                    <a:lnTo>
                      <a:pt x="11934318" y="8228619"/>
                    </a:lnTo>
                    <a:lnTo>
                      <a:pt x="12822305" y="7844589"/>
                    </a:lnTo>
                    <a:lnTo>
                      <a:pt x="13491982" y="7101171"/>
                    </a:lnTo>
                    <a:lnTo>
                      <a:pt x="14145486" y="6639910"/>
                    </a:lnTo>
                    <a:lnTo>
                      <a:pt x="13884938" y="6166223"/>
                    </a:lnTo>
                    <a:lnTo>
                      <a:pt x="14145744" y="5586975"/>
                    </a:lnTo>
                    <a:lnTo>
                      <a:pt x="14133328" y="4894465"/>
                    </a:lnTo>
                    <a:lnTo>
                      <a:pt x="14391284" y="4635002"/>
                    </a:lnTo>
                    <a:lnTo>
                      <a:pt x="13909774" y="4451831"/>
                    </a:lnTo>
                    <a:lnTo>
                      <a:pt x="13774649" y="4142834"/>
                    </a:lnTo>
                    <a:lnTo>
                      <a:pt x="13551100" y="3784160"/>
                    </a:lnTo>
                    <a:lnTo>
                      <a:pt x="13380204" y="3400646"/>
                    </a:lnTo>
                    <a:lnTo>
                      <a:pt x="12922174" y="3152258"/>
                    </a:lnTo>
                    <a:lnTo>
                      <a:pt x="12662854" y="3375807"/>
                    </a:lnTo>
                    <a:lnTo>
                      <a:pt x="12304180" y="3337062"/>
                    </a:lnTo>
                    <a:lnTo>
                      <a:pt x="11860057" y="3461255"/>
                    </a:lnTo>
                    <a:lnTo>
                      <a:pt x="11462637" y="3819930"/>
                    </a:lnTo>
                    <a:lnTo>
                      <a:pt x="11101957" y="4021616"/>
                    </a:lnTo>
                    <a:lnTo>
                      <a:pt x="10635971" y="3858676"/>
                    </a:lnTo>
                    <a:lnTo>
                      <a:pt x="10089518" y="3944124"/>
                    </a:lnTo>
                    <a:lnTo>
                      <a:pt x="9648370" y="4291867"/>
                    </a:lnTo>
                    <a:lnTo>
                      <a:pt x="9300628" y="4170648"/>
                    </a:lnTo>
                    <a:lnTo>
                      <a:pt x="9212204" y="3801042"/>
                    </a:lnTo>
                    <a:lnTo>
                      <a:pt x="9008450" y="3380465"/>
                    </a:lnTo>
                    <a:lnTo>
                      <a:pt x="8682633" y="3243657"/>
                    </a:lnTo>
                    <a:lnTo>
                      <a:pt x="8188833" y="3036991"/>
                    </a:lnTo>
                    <a:lnTo>
                      <a:pt x="8103385" y="2606775"/>
                    </a:lnTo>
                    <a:lnTo>
                      <a:pt x="8153063" y="2074229"/>
                    </a:lnTo>
                    <a:lnTo>
                      <a:pt x="8020913" y="1740394"/>
                    </a:lnTo>
                    <a:lnTo>
                      <a:pt x="7698009" y="1690716"/>
                    </a:lnTo>
                    <a:lnTo>
                      <a:pt x="7402919" y="1505913"/>
                    </a:lnTo>
                    <a:lnTo>
                      <a:pt x="7107829" y="1271432"/>
                    </a:lnTo>
                    <a:lnTo>
                      <a:pt x="6691520" y="1125375"/>
                    </a:lnTo>
                    <a:lnTo>
                      <a:pt x="6244422" y="841217"/>
                    </a:lnTo>
                    <a:lnTo>
                      <a:pt x="5952308" y="617668"/>
                    </a:lnTo>
                    <a:lnTo>
                      <a:pt x="5483346" y="617668"/>
                    </a:lnTo>
                    <a:lnTo>
                      <a:pt x="5110765" y="706091"/>
                    </a:lnTo>
                    <a:lnTo>
                      <a:pt x="4719295" y="432865"/>
                    </a:lnTo>
                    <a:lnTo>
                      <a:pt x="4286104" y="443797"/>
                    </a:lnTo>
                    <a:lnTo>
                      <a:pt x="4021676" y="615339"/>
                    </a:lnTo>
                    <a:lnTo>
                      <a:pt x="3728719" y="830285"/>
                    </a:lnTo>
                    <a:lnTo>
                      <a:pt x="3458852" y="456345"/>
                    </a:lnTo>
                    <a:lnTo>
                      <a:pt x="3596953" y="0"/>
                    </a:lnTo>
                    <a:close/>
                  </a:path>
                </a:pathLst>
              </a:custGeom>
              <a:solidFill>
                <a:schemeClr val="accent4">
                  <a:lumMod val="40000"/>
                  <a:lumOff val="60000"/>
                </a:schemeClr>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29" name="任意多边形 19">
                <a:extLst>
                  <a:ext uri="{FF2B5EF4-FFF2-40B4-BE49-F238E27FC236}">
                    <a16:creationId xmlns:a16="http://schemas.microsoft.com/office/drawing/2014/main" id="{686EF7A3-29E7-37E4-BED0-F666E98B2693}"/>
                  </a:ext>
                </a:extLst>
              </p:cNvPr>
              <p:cNvSpPr>
                <a:spLocks/>
              </p:cNvSpPr>
              <p:nvPr/>
            </p:nvSpPr>
            <p:spPr bwMode="auto">
              <a:xfrm>
                <a:off x="8573503" y="2110671"/>
                <a:ext cx="2638861" cy="1573570"/>
              </a:xfrm>
              <a:custGeom>
                <a:avLst/>
                <a:gdLst>
                  <a:gd name="T0" fmla="*/ 0 w 21894363"/>
                  <a:gd name="T1" fmla="*/ 0 h 14831711"/>
                  <a:gd name="T2" fmla="*/ 21894363 w 21894363"/>
                  <a:gd name="T3" fmla="*/ 14831711 h 14831711"/>
                </a:gdLst>
                <a:ahLst/>
                <a:cxnLst>
                  <a:cxn ang="0">
                    <a:pos x="1964457" y="9847218"/>
                  </a:cxn>
                  <a:cxn ang="0">
                    <a:pos x="1630621" y="9278902"/>
                  </a:cxn>
                  <a:cxn ang="0">
                    <a:pos x="1445818" y="8368793"/>
                  </a:cxn>
                  <a:cxn ang="0">
                    <a:pos x="816892" y="7160620"/>
                  </a:cxn>
                  <a:cxn ang="0">
                    <a:pos x="372769" y="6332984"/>
                  </a:cxn>
                  <a:cxn ang="0">
                    <a:pos x="198898" y="5405993"/>
                  </a:cxn>
                  <a:cxn ang="0">
                    <a:pos x="0" y="4297492"/>
                  </a:cxn>
                  <a:cxn ang="0">
                    <a:pos x="358862" y="3773554"/>
                  </a:cxn>
                  <a:cxn ang="0">
                    <a:pos x="1448793" y="3577819"/>
                  </a:cxn>
                  <a:cxn ang="0">
                    <a:pos x="2419511" y="3279754"/>
                  </a:cxn>
                  <a:cxn ang="0">
                    <a:pos x="2675855" y="2675667"/>
                  </a:cxn>
                  <a:cxn ang="0">
                    <a:pos x="2910336" y="1922547"/>
                  </a:cxn>
                  <a:cxn ang="0">
                    <a:pos x="3724064" y="1392976"/>
                  </a:cxn>
                  <a:cxn ang="0">
                    <a:pos x="4452345" y="813728"/>
                  </a:cxn>
                  <a:cxn ang="0">
                    <a:pos x="4981916" y="259319"/>
                  </a:cxn>
                  <a:cxn ang="0">
                    <a:pos x="6065896" y="88423"/>
                  </a:cxn>
                  <a:cxn ang="0">
                    <a:pos x="7425108" y="482868"/>
                  </a:cxn>
                  <a:cxn ang="0">
                    <a:pos x="8473317" y="916059"/>
                  </a:cxn>
                  <a:cxn ang="0">
                    <a:pos x="9240344" y="777958"/>
                  </a:cxn>
                  <a:cxn ang="0">
                    <a:pos x="10081887" y="270251"/>
                  </a:cxn>
                  <a:cxn ang="0">
                    <a:pos x="11083395" y="419284"/>
                  </a:cxn>
                  <a:cxn ang="0">
                    <a:pos x="11313155" y="1419302"/>
                  </a:cxn>
                  <a:cxn ang="0">
                    <a:pos x="10817866" y="3010989"/>
                  </a:cxn>
                  <a:cxn ang="0">
                    <a:pos x="10230920" y="4790716"/>
                  </a:cxn>
                  <a:cxn ang="0">
                    <a:pos x="9847409" y="6040872"/>
                  </a:cxn>
                  <a:cxn ang="0">
                    <a:pos x="10255500" y="6952467"/>
                  </a:cxn>
                  <a:cxn ang="0">
                    <a:pos x="9423924" y="7631391"/>
                  </a:cxn>
                  <a:cxn ang="0">
                    <a:pos x="10625628" y="9359758"/>
                  </a:cxn>
                  <a:cxn ang="0">
                    <a:pos x="12162652" y="8581411"/>
                  </a:cxn>
                  <a:cxn ang="0">
                    <a:pos x="13645541" y="8323839"/>
                  </a:cxn>
                  <a:cxn ang="0">
                    <a:pos x="14934441" y="8213294"/>
                  </a:cxn>
                  <a:cxn ang="0">
                    <a:pos x="15381872" y="7103698"/>
                  </a:cxn>
                  <a:cxn ang="0">
                    <a:pos x="17109394" y="7013462"/>
                  </a:cxn>
                  <a:cxn ang="0">
                    <a:pos x="17832504" y="7824930"/>
                  </a:cxn>
                  <a:cxn ang="0">
                    <a:pos x="19016022" y="8379728"/>
                  </a:cxn>
                  <a:cxn ang="0">
                    <a:pos x="20879449" y="9797541"/>
                  </a:cxn>
                  <a:cxn ang="0">
                    <a:pos x="21624871" y="11086440"/>
                  </a:cxn>
                  <a:cxn ang="0">
                    <a:pos x="20627828" y="12086461"/>
                  </a:cxn>
                  <a:cxn ang="0">
                    <a:pos x="19071911" y="11291620"/>
                  </a:cxn>
                  <a:cxn ang="0">
                    <a:pos x="18185288" y="11874426"/>
                  </a:cxn>
                  <a:cxn ang="0">
                    <a:pos x="17351049" y="12142606"/>
                  </a:cxn>
                  <a:cxn ang="0">
                    <a:pos x="16273276" y="13190557"/>
                  </a:cxn>
                  <a:cxn ang="0">
                    <a:pos x="15520933" y="12908146"/>
                  </a:cxn>
                  <a:cxn ang="0">
                    <a:pos x="15114599" y="14306235"/>
                  </a:cxn>
                  <a:cxn ang="0">
                    <a:pos x="13228148" y="14831711"/>
                  </a:cxn>
                  <a:cxn ang="0">
                    <a:pos x="12597593" y="14332168"/>
                  </a:cxn>
                  <a:cxn ang="0">
                    <a:pos x="12203148" y="13589980"/>
                  </a:cxn>
                  <a:cxn ang="0">
                    <a:pos x="11485798" y="13565141"/>
                  </a:cxn>
                  <a:cxn ang="0">
                    <a:pos x="10683001" y="13650589"/>
                  </a:cxn>
                  <a:cxn ang="0">
                    <a:pos x="9924901" y="14210950"/>
                  </a:cxn>
                  <a:cxn ang="0">
                    <a:pos x="8912462" y="14133458"/>
                  </a:cxn>
                  <a:cxn ang="0">
                    <a:pos x="8123572" y="14359982"/>
                  </a:cxn>
                  <a:cxn ang="0">
                    <a:pos x="7831394" y="13569799"/>
                  </a:cxn>
                  <a:cxn ang="0">
                    <a:pos x="7011777" y="13226325"/>
                  </a:cxn>
                  <a:cxn ang="0">
                    <a:pos x="6976007" y="12263563"/>
                  </a:cxn>
                  <a:cxn ang="0">
                    <a:pos x="6520953" y="11880050"/>
                  </a:cxn>
                  <a:cxn ang="0">
                    <a:pos x="5930773" y="11460766"/>
                  </a:cxn>
                  <a:cxn ang="0">
                    <a:pos x="5067366" y="11030551"/>
                  </a:cxn>
                  <a:cxn ang="0">
                    <a:pos x="4306290" y="10807002"/>
                  </a:cxn>
                  <a:cxn ang="0">
                    <a:pos x="3542239" y="10622199"/>
                  </a:cxn>
                  <a:cxn ang="0">
                    <a:pos x="2844620" y="10804673"/>
                  </a:cxn>
                  <a:cxn ang="0">
                    <a:pos x="2281796" y="10645679"/>
                  </a:cxn>
                </a:cxnLst>
                <a:rect l="T0" t="T1" r="T2" b="T3"/>
                <a:pathLst>
                  <a:path w="21894363" h="14831711">
                    <a:moveTo>
                      <a:pt x="2419897" y="10189334"/>
                    </a:moveTo>
                    <a:lnTo>
                      <a:pt x="1964457" y="9847218"/>
                    </a:lnTo>
                    <a:lnTo>
                      <a:pt x="1740908" y="9538221"/>
                    </a:lnTo>
                    <a:lnTo>
                      <a:pt x="1630621" y="9278902"/>
                    </a:lnTo>
                    <a:lnTo>
                      <a:pt x="1407072" y="8735424"/>
                    </a:lnTo>
                    <a:lnTo>
                      <a:pt x="1445818" y="8368793"/>
                    </a:lnTo>
                    <a:lnTo>
                      <a:pt x="1414840" y="7661080"/>
                    </a:lnTo>
                    <a:lnTo>
                      <a:pt x="816892" y="7160620"/>
                    </a:lnTo>
                    <a:lnTo>
                      <a:pt x="557573" y="6840691"/>
                    </a:lnTo>
                    <a:lnTo>
                      <a:pt x="372769" y="6332984"/>
                    </a:lnTo>
                    <a:lnTo>
                      <a:pt x="408540" y="5847140"/>
                    </a:lnTo>
                    <a:lnTo>
                      <a:pt x="198898" y="5405993"/>
                    </a:lnTo>
                    <a:lnTo>
                      <a:pt x="88611" y="4840652"/>
                    </a:lnTo>
                    <a:lnTo>
                      <a:pt x="0" y="4297492"/>
                    </a:lnTo>
                    <a:lnTo>
                      <a:pt x="174059" y="4057712"/>
                    </a:lnTo>
                    <a:lnTo>
                      <a:pt x="358862" y="3773554"/>
                    </a:lnTo>
                    <a:lnTo>
                      <a:pt x="866570" y="3514234"/>
                    </a:lnTo>
                    <a:lnTo>
                      <a:pt x="1448793" y="3577819"/>
                    </a:lnTo>
                    <a:lnTo>
                      <a:pt x="1939618" y="3528141"/>
                    </a:lnTo>
                    <a:lnTo>
                      <a:pt x="2419511" y="3279754"/>
                    </a:lnTo>
                    <a:lnTo>
                      <a:pt x="2689762" y="3009502"/>
                    </a:lnTo>
                    <a:lnTo>
                      <a:pt x="2675855" y="2675667"/>
                    </a:lnTo>
                    <a:lnTo>
                      <a:pt x="2789117" y="2316992"/>
                    </a:lnTo>
                    <a:lnTo>
                      <a:pt x="2910336" y="1922547"/>
                    </a:lnTo>
                    <a:lnTo>
                      <a:pt x="3233115" y="1787938"/>
                    </a:lnTo>
                    <a:lnTo>
                      <a:pt x="3724064" y="1392976"/>
                    </a:lnTo>
                    <a:lnTo>
                      <a:pt x="4168187" y="1147564"/>
                    </a:lnTo>
                    <a:lnTo>
                      <a:pt x="4452345" y="813728"/>
                    </a:lnTo>
                    <a:lnTo>
                      <a:pt x="4672919" y="568316"/>
                    </a:lnTo>
                    <a:lnTo>
                      <a:pt x="4981916" y="259319"/>
                    </a:lnTo>
                    <a:lnTo>
                      <a:pt x="5351522" y="0"/>
                    </a:lnTo>
                    <a:lnTo>
                      <a:pt x="6065896" y="88423"/>
                    </a:lnTo>
                    <a:lnTo>
                      <a:pt x="6882600" y="187779"/>
                    </a:lnTo>
                    <a:lnTo>
                      <a:pt x="7425108" y="482868"/>
                    </a:lnTo>
                    <a:lnTo>
                      <a:pt x="7957654" y="816704"/>
                    </a:lnTo>
                    <a:lnTo>
                      <a:pt x="8473317" y="916059"/>
                    </a:lnTo>
                    <a:lnTo>
                      <a:pt x="8845899" y="1076024"/>
                    </a:lnTo>
                    <a:lnTo>
                      <a:pt x="9240344" y="777958"/>
                    </a:lnTo>
                    <a:lnTo>
                      <a:pt x="9698374" y="543478"/>
                    </a:lnTo>
                    <a:lnTo>
                      <a:pt x="10081887" y="270251"/>
                    </a:lnTo>
                    <a:lnTo>
                      <a:pt x="10610425" y="279694"/>
                    </a:lnTo>
                    <a:lnTo>
                      <a:pt x="11083395" y="419284"/>
                    </a:lnTo>
                    <a:lnTo>
                      <a:pt x="11359537" y="951181"/>
                    </a:lnTo>
                    <a:lnTo>
                      <a:pt x="11313155" y="1419302"/>
                    </a:lnTo>
                    <a:lnTo>
                      <a:pt x="11052347" y="1979923"/>
                    </a:lnTo>
                    <a:lnTo>
                      <a:pt x="10817866" y="3010989"/>
                    </a:lnTo>
                    <a:lnTo>
                      <a:pt x="10665597" y="3972267"/>
                    </a:lnTo>
                    <a:lnTo>
                      <a:pt x="10230920" y="4790716"/>
                    </a:lnTo>
                    <a:lnTo>
                      <a:pt x="10308876" y="5584649"/>
                    </a:lnTo>
                    <a:lnTo>
                      <a:pt x="9847409" y="6040872"/>
                    </a:lnTo>
                    <a:lnTo>
                      <a:pt x="9980787" y="6682216"/>
                    </a:lnTo>
                    <a:lnTo>
                      <a:pt x="10255500" y="6952467"/>
                    </a:lnTo>
                    <a:lnTo>
                      <a:pt x="9870501" y="7235136"/>
                    </a:lnTo>
                    <a:lnTo>
                      <a:pt x="9423924" y="7631391"/>
                    </a:lnTo>
                    <a:lnTo>
                      <a:pt x="9566224" y="8320605"/>
                    </a:lnTo>
                    <a:lnTo>
                      <a:pt x="10625628" y="9359758"/>
                    </a:lnTo>
                    <a:lnTo>
                      <a:pt x="11066512" y="8556833"/>
                    </a:lnTo>
                    <a:lnTo>
                      <a:pt x="12162652" y="8581411"/>
                    </a:lnTo>
                    <a:lnTo>
                      <a:pt x="12848956" y="8157665"/>
                    </a:lnTo>
                    <a:lnTo>
                      <a:pt x="13645541" y="8323839"/>
                    </a:lnTo>
                    <a:lnTo>
                      <a:pt x="14355195" y="8798751"/>
                    </a:lnTo>
                    <a:lnTo>
                      <a:pt x="14934441" y="8213294"/>
                    </a:lnTo>
                    <a:lnTo>
                      <a:pt x="15006240" y="7452476"/>
                    </a:lnTo>
                    <a:lnTo>
                      <a:pt x="15381872" y="7103698"/>
                    </a:lnTo>
                    <a:lnTo>
                      <a:pt x="16220625" y="6964885"/>
                    </a:lnTo>
                    <a:lnTo>
                      <a:pt x="17109394" y="7013462"/>
                    </a:lnTo>
                    <a:lnTo>
                      <a:pt x="17391540" y="7446267"/>
                    </a:lnTo>
                    <a:lnTo>
                      <a:pt x="17832504" y="7824930"/>
                    </a:lnTo>
                    <a:lnTo>
                      <a:pt x="18424095" y="8005399"/>
                    </a:lnTo>
                    <a:lnTo>
                      <a:pt x="19016022" y="8379728"/>
                    </a:lnTo>
                    <a:lnTo>
                      <a:pt x="19793667" y="8994744"/>
                    </a:lnTo>
                    <a:lnTo>
                      <a:pt x="20879449" y="9797541"/>
                    </a:lnTo>
                    <a:lnTo>
                      <a:pt x="21497443" y="10479378"/>
                    </a:lnTo>
                    <a:lnTo>
                      <a:pt x="21624871" y="11086440"/>
                    </a:lnTo>
                    <a:lnTo>
                      <a:pt x="21894363" y="11598802"/>
                    </a:lnTo>
                    <a:lnTo>
                      <a:pt x="20627828" y="12086461"/>
                    </a:lnTo>
                    <a:lnTo>
                      <a:pt x="19618620" y="12033550"/>
                    </a:lnTo>
                    <a:lnTo>
                      <a:pt x="19071911" y="11291620"/>
                    </a:lnTo>
                    <a:lnTo>
                      <a:pt x="18768862" y="11828628"/>
                    </a:lnTo>
                    <a:lnTo>
                      <a:pt x="18185288" y="11874426"/>
                    </a:lnTo>
                    <a:lnTo>
                      <a:pt x="17916390" y="12221587"/>
                    </a:lnTo>
                    <a:lnTo>
                      <a:pt x="17351049" y="12142606"/>
                    </a:lnTo>
                    <a:lnTo>
                      <a:pt x="16925814" y="12650313"/>
                    </a:lnTo>
                    <a:lnTo>
                      <a:pt x="16273276" y="13190557"/>
                    </a:lnTo>
                    <a:lnTo>
                      <a:pt x="15964281" y="12897215"/>
                    </a:lnTo>
                    <a:lnTo>
                      <a:pt x="15520933" y="12908146"/>
                    </a:lnTo>
                    <a:lnTo>
                      <a:pt x="15217371" y="13675173"/>
                    </a:lnTo>
                    <a:lnTo>
                      <a:pt x="15114599" y="14306235"/>
                    </a:lnTo>
                    <a:lnTo>
                      <a:pt x="13996776" y="14096204"/>
                    </a:lnTo>
                    <a:lnTo>
                      <a:pt x="13228148" y="14831711"/>
                    </a:lnTo>
                    <a:lnTo>
                      <a:pt x="12732718" y="14641165"/>
                    </a:lnTo>
                    <a:lnTo>
                      <a:pt x="12597593" y="14332168"/>
                    </a:lnTo>
                    <a:lnTo>
                      <a:pt x="12374044" y="13973494"/>
                    </a:lnTo>
                    <a:lnTo>
                      <a:pt x="12203148" y="13589980"/>
                    </a:lnTo>
                    <a:lnTo>
                      <a:pt x="11745118" y="13341592"/>
                    </a:lnTo>
                    <a:lnTo>
                      <a:pt x="11485798" y="13565141"/>
                    </a:lnTo>
                    <a:lnTo>
                      <a:pt x="11127124" y="13526396"/>
                    </a:lnTo>
                    <a:lnTo>
                      <a:pt x="10683001" y="13650589"/>
                    </a:lnTo>
                    <a:lnTo>
                      <a:pt x="10285581" y="14009264"/>
                    </a:lnTo>
                    <a:lnTo>
                      <a:pt x="9924901" y="14210950"/>
                    </a:lnTo>
                    <a:lnTo>
                      <a:pt x="9458915" y="14048010"/>
                    </a:lnTo>
                    <a:lnTo>
                      <a:pt x="8912462" y="14133458"/>
                    </a:lnTo>
                    <a:lnTo>
                      <a:pt x="8471314" y="14481201"/>
                    </a:lnTo>
                    <a:lnTo>
                      <a:pt x="8123572" y="14359982"/>
                    </a:lnTo>
                    <a:lnTo>
                      <a:pt x="8035148" y="13990376"/>
                    </a:lnTo>
                    <a:lnTo>
                      <a:pt x="7831394" y="13569799"/>
                    </a:lnTo>
                    <a:lnTo>
                      <a:pt x="7505577" y="13432991"/>
                    </a:lnTo>
                    <a:lnTo>
                      <a:pt x="7011777" y="13226325"/>
                    </a:lnTo>
                    <a:lnTo>
                      <a:pt x="6926329" y="12796109"/>
                    </a:lnTo>
                    <a:lnTo>
                      <a:pt x="6976007" y="12263563"/>
                    </a:lnTo>
                    <a:lnTo>
                      <a:pt x="6843857" y="11929728"/>
                    </a:lnTo>
                    <a:lnTo>
                      <a:pt x="6520953" y="11880050"/>
                    </a:lnTo>
                    <a:lnTo>
                      <a:pt x="6225863" y="11695247"/>
                    </a:lnTo>
                    <a:lnTo>
                      <a:pt x="5930773" y="11460766"/>
                    </a:lnTo>
                    <a:lnTo>
                      <a:pt x="5514464" y="11314709"/>
                    </a:lnTo>
                    <a:lnTo>
                      <a:pt x="5067366" y="11030551"/>
                    </a:lnTo>
                    <a:lnTo>
                      <a:pt x="4775252" y="10807002"/>
                    </a:lnTo>
                    <a:lnTo>
                      <a:pt x="4306290" y="10807002"/>
                    </a:lnTo>
                    <a:lnTo>
                      <a:pt x="3933709" y="10895425"/>
                    </a:lnTo>
                    <a:lnTo>
                      <a:pt x="3542239" y="10622199"/>
                    </a:lnTo>
                    <a:lnTo>
                      <a:pt x="3109048" y="10633131"/>
                    </a:lnTo>
                    <a:lnTo>
                      <a:pt x="2844620" y="10804673"/>
                    </a:lnTo>
                    <a:lnTo>
                      <a:pt x="2551663" y="11019619"/>
                    </a:lnTo>
                    <a:lnTo>
                      <a:pt x="2281796" y="10645679"/>
                    </a:lnTo>
                    <a:lnTo>
                      <a:pt x="2419897" y="10189334"/>
                    </a:lnTo>
                    <a:close/>
                  </a:path>
                </a:pathLst>
              </a:custGeom>
              <a:solidFill>
                <a:schemeClr val="accent4">
                  <a:lumMod val="40000"/>
                  <a:lumOff val="60000"/>
                </a:schemeClr>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30" name="任意多边形 20">
                <a:extLst>
                  <a:ext uri="{FF2B5EF4-FFF2-40B4-BE49-F238E27FC236}">
                    <a16:creationId xmlns:a16="http://schemas.microsoft.com/office/drawing/2014/main" id="{85252413-4697-50BE-B29D-956DE53C7EB4}"/>
                  </a:ext>
                </a:extLst>
              </p:cNvPr>
              <p:cNvSpPr>
                <a:spLocks/>
              </p:cNvSpPr>
              <p:nvPr/>
            </p:nvSpPr>
            <p:spPr bwMode="auto">
              <a:xfrm>
                <a:off x="4615010" y="4400698"/>
                <a:ext cx="2873537" cy="1494452"/>
              </a:xfrm>
              <a:custGeom>
                <a:avLst/>
                <a:gdLst>
                  <a:gd name="T0" fmla="*/ 0 w 23823172"/>
                  <a:gd name="T1" fmla="*/ 0 h 14065995"/>
                  <a:gd name="T2" fmla="*/ 23823172 w 23823172"/>
                  <a:gd name="T3" fmla="*/ 14065995 h 14065995"/>
                </a:gdLst>
                <a:ahLst/>
                <a:cxnLst>
                  <a:cxn ang="0">
                    <a:pos x="11674811" y="465848"/>
                  </a:cxn>
                  <a:cxn ang="0">
                    <a:pos x="10687211" y="1020257"/>
                  </a:cxn>
                  <a:cxn ang="0">
                    <a:pos x="10146708" y="1980043"/>
                  </a:cxn>
                  <a:cxn ang="0">
                    <a:pos x="9890364" y="2857356"/>
                  </a:cxn>
                  <a:cxn ang="0">
                    <a:pos x="9379682" y="3323342"/>
                  </a:cxn>
                  <a:cxn ang="0">
                    <a:pos x="9559504" y="3928399"/>
                  </a:cxn>
                  <a:cxn ang="0">
                    <a:pos x="8469573" y="3902590"/>
                  </a:cxn>
                  <a:cxn ang="0">
                    <a:pos x="6806345" y="4023809"/>
                  </a:cxn>
                  <a:cxn ang="0">
                    <a:pos x="5885302" y="4450791"/>
                  </a:cxn>
                  <a:cxn ang="0">
                    <a:pos x="4979916" y="4998730"/>
                  </a:cxn>
                  <a:cxn ang="0">
                    <a:pos x="2476636" y="5025316"/>
                  </a:cxn>
                  <a:cxn ang="0">
                    <a:pos x="1762263" y="4317152"/>
                  </a:cxn>
                  <a:cxn ang="0">
                    <a:pos x="554089" y="3776910"/>
                  </a:cxn>
                  <a:cxn ang="0">
                    <a:pos x="117661" y="5158955"/>
                  </a:cxn>
                  <a:cxn ang="0">
                    <a:pos x="727957" y="9867456"/>
                  </a:cxn>
                  <a:cxn ang="0">
                    <a:pos x="1898875" y="10053746"/>
                  </a:cxn>
                  <a:cxn ang="0">
                    <a:pos x="2905363" y="9681425"/>
                  </a:cxn>
                  <a:cxn ang="0">
                    <a:pos x="3871100" y="10050770"/>
                  </a:cxn>
                  <a:cxn ang="0">
                    <a:pos x="4605848" y="9985699"/>
                  </a:cxn>
                  <a:cxn ang="0">
                    <a:pos x="5730063" y="10420377"/>
                  </a:cxn>
                  <a:cxn ang="0">
                    <a:pos x="6585771" y="10900272"/>
                  </a:cxn>
                  <a:cxn ang="0">
                    <a:pos x="7374661" y="11707789"/>
                  </a:cxn>
                  <a:cxn ang="0">
                    <a:pos x="8373193" y="12060255"/>
                  </a:cxn>
                  <a:cxn ang="0">
                    <a:pos x="9884155" y="12367763"/>
                  </a:cxn>
                  <a:cxn ang="0">
                    <a:pos x="10850153" y="12686205"/>
                  </a:cxn>
                  <a:cxn ang="0">
                    <a:pos x="11660906" y="13322568"/>
                  </a:cxn>
                  <a:cxn ang="0">
                    <a:pos x="13255566" y="12902056"/>
                  </a:cxn>
                  <a:cxn ang="0">
                    <a:pos x="14060371" y="13718761"/>
                  </a:cxn>
                  <a:cxn ang="0">
                    <a:pos x="15534011" y="14065995"/>
                  </a:cxn>
                  <a:cxn ang="0">
                    <a:pos x="16437713" y="13414486"/>
                  </a:cxn>
                  <a:cxn ang="0">
                    <a:pos x="17516973" y="12947014"/>
                  </a:cxn>
                  <a:cxn ang="0">
                    <a:pos x="18113359" y="12318086"/>
                  </a:cxn>
                  <a:cxn ang="0">
                    <a:pos x="18984463" y="12314852"/>
                  </a:cxn>
                  <a:cxn ang="0">
                    <a:pos x="19767403" y="11301182"/>
                  </a:cxn>
                  <a:cxn ang="0">
                    <a:pos x="21756507" y="11137726"/>
                  </a:cxn>
                  <a:cxn ang="0">
                    <a:pos x="22532977" y="10391076"/>
                  </a:cxn>
                  <a:cxn ang="0">
                    <a:pos x="23823172" y="10660809"/>
                  </a:cxn>
                  <a:cxn ang="0">
                    <a:pos x="23714829" y="9926577"/>
                  </a:cxn>
                  <a:cxn ang="0">
                    <a:pos x="23714829" y="9008512"/>
                  </a:cxn>
                  <a:cxn ang="0">
                    <a:pos x="23717804" y="7612560"/>
                  </a:cxn>
                  <a:cxn ang="0">
                    <a:pos x="23157444" y="6462020"/>
                  </a:cxn>
                  <a:cxn ang="0">
                    <a:pos x="23182283" y="5595638"/>
                  </a:cxn>
                  <a:cxn ang="0">
                    <a:pos x="22823608" y="4580224"/>
                  </a:cxn>
                  <a:cxn ang="0">
                    <a:pos x="22467909" y="3676066"/>
                  </a:cxn>
                  <a:cxn ang="0">
                    <a:pos x="22233428" y="2989507"/>
                  </a:cxn>
                  <a:cxn ang="0">
                    <a:pos x="22295333" y="2253326"/>
                  </a:cxn>
                  <a:cxn ang="0">
                    <a:pos x="21292853" y="2250294"/>
                  </a:cxn>
                  <a:cxn ang="0">
                    <a:pos x="20542385" y="2581478"/>
                  </a:cxn>
                  <a:cxn ang="0">
                    <a:pos x="19604463" y="3033880"/>
                  </a:cxn>
                  <a:cxn ang="0">
                    <a:pos x="18402240" y="3739974"/>
                  </a:cxn>
                  <a:cxn ang="0">
                    <a:pos x="17364962" y="3651874"/>
                  </a:cxn>
                  <a:cxn ang="0">
                    <a:pos x="17011591" y="2813306"/>
                  </a:cxn>
                  <a:cxn ang="0">
                    <a:pos x="16217397" y="1919436"/>
                  </a:cxn>
                  <a:cxn ang="0">
                    <a:pos x="14871445" y="1786963"/>
                  </a:cxn>
                  <a:cxn ang="0">
                    <a:pos x="13867286" y="1709794"/>
                  </a:cxn>
                  <a:cxn ang="0">
                    <a:pos x="12752840" y="1345816"/>
                  </a:cxn>
                  <a:cxn ang="0">
                    <a:pos x="12631621" y="551298"/>
                  </a:cxn>
                  <a:cxn ang="0">
                    <a:pos x="12620689" y="109828"/>
                  </a:cxn>
                  <a:cxn ang="0">
                    <a:pos x="11995321" y="0"/>
                  </a:cxn>
                </a:cxnLst>
                <a:rect l="T0" t="T1" r="T2" b="T3"/>
                <a:pathLst>
                  <a:path w="23823172" h="14065995">
                    <a:moveTo>
                      <a:pt x="11995321" y="0"/>
                    </a:moveTo>
                    <a:lnTo>
                      <a:pt x="11674811" y="465848"/>
                    </a:lnTo>
                    <a:lnTo>
                      <a:pt x="11241620" y="675490"/>
                    </a:lnTo>
                    <a:lnTo>
                      <a:pt x="10687211" y="1020257"/>
                    </a:lnTo>
                    <a:lnTo>
                      <a:pt x="10264951" y="1602481"/>
                    </a:lnTo>
                    <a:lnTo>
                      <a:pt x="10146708" y="1980043"/>
                    </a:lnTo>
                    <a:lnTo>
                      <a:pt x="9823804" y="2498682"/>
                    </a:lnTo>
                    <a:lnTo>
                      <a:pt x="9890364" y="2857356"/>
                    </a:lnTo>
                    <a:lnTo>
                      <a:pt x="9542621" y="2978575"/>
                    </a:lnTo>
                    <a:lnTo>
                      <a:pt x="9379682" y="3323342"/>
                    </a:lnTo>
                    <a:lnTo>
                      <a:pt x="9649933" y="3574705"/>
                    </a:lnTo>
                    <a:lnTo>
                      <a:pt x="9559504" y="3928399"/>
                    </a:lnTo>
                    <a:lnTo>
                      <a:pt x="8913696" y="3927429"/>
                    </a:lnTo>
                    <a:lnTo>
                      <a:pt x="8469573" y="3902590"/>
                    </a:lnTo>
                    <a:lnTo>
                      <a:pt x="7680683" y="3863844"/>
                    </a:lnTo>
                    <a:lnTo>
                      <a:pt x="6806345" y="4023809"/>
                    </a:lnTo>
                    <a:lnTo>
                      <a:pt x="6248378" y="4236168"/>
                    </a:lnTo>
                    <a:lnTo>
                      <a:pt x="5885302" y="4450791"/>
                    </a:lnTo>
                    <a:lnTo>
                      <a:pt x="5340338" y="4666642"/>
                    </a:lnTo>
                    <a:lnTo>
                      <a:pt x="4979916" y="4998730"/>
                    </a:lnTo>
                    <a:lnTo>
                      <a:pt x="3745417" y="4998991"/>
                    </a:lnTo>
                    <a:lnTo>
                      <a:pt x="2476636" y="5025316"/>
                    </a:lnTo>
                    <a:lnTo>
                      <a:pt x="2051143" y="4779904"/>
                    </a:lnTo>
                    <a:lnTo>
                      <a:pt x="1762263" y="4317152"/>
                    </a:lnTo>
                    <a:lnTo>
                      <a:pt x="1277647" y="3803238"/>
                    </a:lnTo>
                    <a:lnTo>
                      <a:pt x="554089" y="3776910"/>
                    </a:lnTo>
                    <a:lnTo>
                      <a:pt x="0" y="3831701"/>
                    </a:lnTo>
                    <a:lnTo>
                      <a:pt x="117661" y="5158955"/>
                    </a:lnTo>
                    <a:lnTo>
                      <a:pt x="248646" y="9853359"/>
                    </a:lnTo>
                    <a:lnTo>
                      <a:pt x="727957" y="9867456"/>
                    </a:lnTo>
                    <a:lnTo>
                      <a:pt x="1147244" y="9690610"/>
                    </a:lnTo>
                    <a:lnTo>
                      <a:pt x="1898875" y="10053746"/>
                    </a:lnTo>
                    <a:lnTo>
                      <a:pt x="2223526" y="9692096"/>
                    </a:lnTo>
                    <a:lnTo>
                      <a:pt x="2905363" y="9681425"/>
                    </a:lnTo>
                    <a:lnTo>
                      <a:pt x="3356341" y="9931237"/>
                    </a:lnTo>
                    <a:lnTo>
                      <a:pt x="3871100" y="10050770"/>
                    </a:lnTo>
                    <a:lnTo>
                      <a:pt x="4018643" y="10157824"/>
                    </a:lnTo>
                    <a:lnTo>
                      <a:pt x="4605848" y="9985699"/>
                    </a:lnTo>
                    <a:lnTo>
                      <a:pt x="5157026" y="10148639"/>
                    </a:lnTo>
                    <a:lnTo>
                      <a:pt x="5730063" y="10420377"/>
                    </a:lnTo>
                    <a:lnTo>
                      <a:pt x="6265842" y="10589786"/>
                    </a:lnTo>
                    <a:lnTo>
                      <a:pt x="6585771" y="10900272"/>
                    </a:lnTo>
                    <a:lnTo>
                      <a:pt x="6963075" y="11407977"/>
                    </a:lnTo>
                    <a:lnTo>
                      <a:pt x="7374661" y="11707789"/>
                    </a:lnTo>
                    <a:lnTo>
                      <a:pt x="7829715" y="11979269"/>
                    </a:lnTo>
                    <a:lnTo>
                      <a:pt x="8373193" y="12060255"/>
                    </a:lnTo>
                    <a:lnTo>
                      <a:pt x="9287766" y="12038650"/>
                    </a:lnTo>
                    <a:lnTo>
                      <a:pt x="9884155" y="12367763"/>
                    </a:lnTo>
                    <a:lnTo>
                      <a:pt x="10295741" y="12689181"/>
                    </a:lnTo>
                    <a:lnTo>
                      <a:pt x="10850153" y="12686205"/>
                    </a:lnTo>
                    <a:lnTo>
                      <a:pt x="11114192" y="13063507"/>
                    </a:lnTo>
                    <a:lnTo>
                      <a:pt x="11660906" y="13322568"/>
                    </a:lnTo>
                    <a:lnTo>
                      <a:pt x="12587897" y="13249799"/>
                    </a:lnTo>
                    <a:lnTo>
                      <a:pt x="13255566" y="12902056"/>
                    </a:lnTo>
                    <a:lnTo>
                      <a:pt x="14070589" y="13004131"/>
                    </a:lnTo>
                    <a:lnTo>
                      <a:pt x="14060371" y="13718761"/>
                    </a:lnTo>
                    <a:lnTo>
                      <a:pt x="14849001" y="13833767"/>
                    </a:lnTo>
                    <a:lnTo>
                      <a:pt x="15534011" y="14065995"/>
                    </a:lnTo>
                    <a:lnTo>
                      <a:pt x="15962542" y="13647481"/>
                    </a:lnTo>
                    <a:lnTo>
                      <a:pt x="16437713" y="13414486"/>
                    </a:lnTo>
                    <a:lnTo>
                      <a:pt x="17158295" y="13150444"/>
                    </a:lnTo>
                    <a:lnTo>
                      <a:pt x="17516973" y="12947014"/>
                    </a:lnTo>
                    <a:lnTo>
                      <a:pt x="17791944" y="12608456"/>
                    </a:lnTo>
                    <a:lnTo>
                      <a:pt x="18113359" y="12318086"/>
                    </a:lnTo>
                    <a:lnTo>
                      <a:pt x="18515502" y="12136516"/>
                    </a:lnTo>
                    <a:lnTo>
                      <a:pt x="18984463" y="12314852"/>
                    </a:lnTo>
                    <a:lnTo>
                      <a:pt x="19371213" y="11720210"/>
                    </a:lnTo>
                    <a:lnTo>
                      <a:pt x="19767403" y="11301182"/>
                    </a:lnTo>
                    <a:lnTo>
                      <a:pt x="20891612" y="11333461"/>
                    </a:lnTo>
                    <a:lnTo>
                      <a:pt x="21756507" y="11137726"/>
                    </a:lnTo>
                    <a:lnTo>
                      <a:pt x="21963174" y="10603694"/>
                    </a:lnTo>
                    <a:lnTo>
                      <a:pt x="22532977" y="10391076"/>
                    </a:lnTo>
                    <a:lnTo>
                      <a:pt x="23121670" y="10729374"/>
                    </a:lnTo>
                    <a:lnTo>
                      <a:pt x="23823172" y="10660809"/>
                    </a:lnTo>
                    <a:lnTo>
                      <a:pt x="23764506" y="10221666"/>
                    </a:lnTo>
                    <a:lnTo>
                      <a:pt x="23714829" y="9926577"/>
                    </a:lnTo>
                    <a:lnTo>
                      <a:pt x="23540957" y="9421845"/>
                    </a:lnTo>
                    <a:lnTo>
                      <a:pt x="23714829" y="9008512"/>
                    </a:lnTo>
                    <a:lnTo>
                      <a:pt x="23652926" y="8349702"/>
                    </a:lnTo>
                    <a:lnTo>
                      <a:pt x="23717804" y="7612560"/>
                    </a:lnTo>
                    <a:lnTo>
                      <a:pt x="23405832" y="6955820"/>
                    </a:lnTo>
                    <a:lnTo>
                      <a:pt x="23157444" y="6462020"/>
                    </a:lnTo>
                    <a:lnTo>
                      <a:pt x="23132605" y="6003990"/>
                    </a:lnTo>
                    <a:lnTo>
                      <a:pt x="23182283" y="5595638"/>
                    </a:lnTo>
                    <a:lnTo>
                      <a:pt x="23071996" y="5176354"/>
                    </a:lnTo>
                    <a:lnTo>
                      <a:pt x="22823608" y="4580224"/>
                    </a:lnTo>
                    <a:lnTo>
                      <a:pt x="22801745" y="4208612"/>
                    </a:lnTo>
                    <a:lnTo>
                      <a:pt x="22467909" y="3676066"/>
                    </a:lnTo>
                    <a:lnTo>
                      <a:pt x="22432138" y="3356137"/>
                    </a:lnTo>
                    <a:lnTo>
                      <a:pt x="22233428" y="2989507"/>
                    </a:lnTo>
                    <a:lnTo>
                      <a:pt x="22343715" y="2724236"/>
                    </a:lnTo>
                    <a:lnTo>
                      <a:pt x="22295333" y="2253326"/>
                    </a:lnTo>
                    <a:lnTo>
                      <a:pt x="21789305" y="2404954"/>
                    </a:lnTo>
                    <a:lnTo>
                      <a:pt x="21292853" y="2250294"/>
                    </a:lnTo>
                    <a:lnTo>
                      <a:pt x="20950737" y="2482123"/>
                    </a:lnTo>
                    <a:lnTo>
                      <a:pt x="20542385" y="2581478"/>
                    </a:lnTo>
                    <a:lnTo>
                      <a:pt x="20100915" y="2758001"/>
                    </a:lnTo>
                    <a:lnTo>
                      <a:pt x="19604463" y="3033880"/>
                    </a:lnTo>
                    <a:lnTo>
                      <a:pt x="18853995" y="3386927"/>
                    </a:lnTo>
                    <a:lnTo>
                      <a:pt x="18402240" y="3739974"/>
                    </a:lnTo>
                    <a:lnTo>
                      <a:pt x="17949837" y="3706855"/>
                    </a:lnTo>
                    <a:lnTo>
                      <a:pt x="17364962" y="3651874"/>
                    </a:lnTo>
                    <a:lnTo>
                      <a:pt x="17022846" y="3265708"/>
                    </a:lnTo>
                    <a:lnTo>
                      <a:pt x="17011591" y="2813306"/>
                    </a:lnTo>
                    <a:lnTo>
                      <a:pt x="16658867" y="2394025"/>
                    </a:lnTo>
                    <a:lnTo>
                      <a:pt x="16217397" y="1919436"/>
                    </a:lnTo>
                    <a:lnTo>
                      <a:pt x="15467253" y="1753844"/>
                    </a:lnTo>
                    <a:lnTo>
                      <a:pt x="14871445" y="1786963"/>
                    </a:lnTo>
                    <a:lnTo>
                      <a:pt x="14286570" y="1753844"/>
                    </a:lnTo>
                    <a:lnTo>
                      <a:pt x="13867286" y="1709794"/>
                    </a:lnTo>
                    <a:lnTo>
                      <a:pt x="13348970" y="1566389"/>
                    </a:lnTo>
                    <a:lnTo>
                      <a:pt x="12752840" y="1345816"/>
                    </a:lnTo>
                    <a:lnTo>
                      <a:pt x="12796890" y="904345"/>
                    </a:lnTo>
                    <a:lnTo>
                      <a:pt x="12631621" y="551298"/>
                    </a:lnTo>
                    <a:lnTo>
                      <a:pt x="12775026" y="308538"/>
                    </a:lnTo>
                    <a:lnTo>
                      <a:pt x="12620689" y="109828"/>
                    </a:lnTo>
                    <a:lnTo>
                      <a:pt x="12309556" y="95078"/>
                    </a:lnTo>
                    <a:lnTo>
                      <a:pt x="11995321" y="0"/>
                    </a:lnTo>
                    <a:close/>
                  </a:path>
                </a:pathLst>
              </a:custGeom>
              <a:solidFill>
                <a:schemeClr val="accent1">
                  <a:lumMod val="20000"/>
                  <a:lumOff val="80000"/>
                </a:schemeClr>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31" name="任意多边形 21">
                <a:extLst>
                  <a:ext uri="{FF2B5EF4-FFF2-40B4-BE49-F238E27FC236}">
                    <a16:creationId xmlns:a16="http://schemas.microsoft.com/office/drawing/2014/main" id="{204B9911-C1DD-874B-E787-595CA4F511F4}"/>
                  </a:ext>
                </a:extLst>
              </p:cNvPr>
              <p:cNvSpPr>
                <a:spLocks/>
              </p:cNvSpPr>
              <p:nvPr/>
            </p:nvSpPr>
            <p:spPr bwMode="auto">
              <a:xfrm>
                <a:off x="5987223" y="3725998"/>
                <a:ext cx="1617768" cy="1072489"/>
              </a:xfrm>
              <a:custGeom>
                <a:avLst/>
                <a:gdLst>
                  <a:gd name="T0" fmla="*/ 0 w 13403178"/>
                  <a:gd name="T1" fmla="*/ 0 h 10092947"/>
                  <a:gd name="T2" fmla="*/ 13403178 w 13403178"/>
                  <a:gd name="T3" fmla="*/ 10092947 h 10092947"/>
                </a:gdLst>
                <a:ahLst/>
                <a:cxnLst>
                  <a:cxn ang="0">
                    <a:pos x="579246" y="5958393"/>
                  </a:cxn>
                  <a:cxn ang="0">
                    <a:pos x="344765" y="5428822"/>
                  </a:cxn>
                  <a:cxn ang="0">
                    <a:pos x="0" y="4711473"/>
                  </a:cxn>
                  <a:cxn ang="0">
                    <a:pos x="576275" y="4052728"/>
                  </a:cxn>
                  <a:cxn ang="0">
                    <a:pos x="1403911" y="3834222"/>
                  </a:cxn>
                  <a:cxn ang="0">
                    <a:pos x="1588714" y="2979680"/>
                  </a:cxn>
                  <a:cxn ang="0">
                    <a:pos x="2256386" y="2510718"/>
                  </a:cxn>
                  <a:cxn ang="0">
                    <a:pos x="2714416" y="1815233"/>
                  </a:cxn>
                  <a:cxn ang="0">
                    <a:pos x="2967784" y="1083977"/>
                  </a:cxn>
                  <a:cxn ang="0">
                    <a:pos x="3539076" y="667671"/>
                  </a:cxn>
                  <a:cxn ang="0">
                    <a:pos x="4275313" y="827635"/>
                  </a:cxn>
                  <a:cxn ang="0">
                    <a:pos x="4965430" y="811465"/>
                  </a:cxn>
                  <a:cxn ang="0">
                    <a:pos x="5398039" y="85448"/>
                  </a:cxn>
                  <a:cxn ang="0">
                    <a:pos x="6137252" y="212620"/>
                  </a:cxn>
                  <a:cxn ang="0">
                    <a:pos x="6901303" y="568319"/>
                  </a:cxn>
                  <a:cxn ang="0">
                    <a:pos x="7803455" y="458032"/>
                  </a:cxn>
                  <a:cxn ang="0">
                    <a:pos x="8735425" y="617997"/>
                  </a:cxn>
                  <a:cxn ang="0">
                    <a:pos x="10061842" y="998534"/>
                  </a:cxn>
                  <a:cxn ang="0">
                    <a:pos x="10779191" y="515666"/>
                  </a:cxn>
                  <a:cxn ang="0">
                    <a:pos x="11659480" y="529573"/>
                  </a:cxn>
                  <a:cxn ang="0">
                    <a:pos x="12058582" y="847238"/>
                  </a:cxn>
                  <a:cxn ang="0">
                    <a:pos x="12384788" y="1872872"/>
                  </a:cxn>
                  <a:cxn ang="0">
                    <a:pos x="12012206" y="2592289"/>
                  </a:cxn>
                  <a:cxn ang="0">
                    <a:pos x="12663830" y="3265977"/>
                  </a:cxn>
                  <a:cxn ang="0">
                    <a:pos x="13080274" y="4018968"/>
                  </a:cxn>
                  <a:cxn ang="0">
                    <a:pos x="12991851" y="5450691"/>
                  </a:cxn>
                  <a:cxn ang="0">
                    <a:pos x="13403178" y="6200835"/>
                  </a:cxn>
                  <a:cxn ang="0">
                    <a:pos x="12815001" y="6868506"/>
                  </a:cxn>
                  <a:cxn ang="0">
                    <a:pos x="12260591" y="7276858"/>
                  </a:cxn>
                  <a:cxn ang="0">
                    <a:pos x="11468726" y="7436823"/>
                  </a:cxn>
                  <a:cxn ang="0">
                    <a:pos x="11151773" y="8186967"/>
                  </a:cxn>
                  <a:cxn ang="0">
                    <a:pos x="10487074" y="8757927"/>
                  </a:cxn>
                  <a:cxn ang="0">
                    <a:pos x="9648506" y="8835096"/>
                  </a:cxn>
                  <a:cxn ang="0">
                    <a:pos x="8798684" y="9110974"/>
                  </a:cxn>
                  <a:cxn ang="0">
                    <a:pos x="7551764" y="9739900"/>
                  </a:cxn>
                  <a:cxn ang="0">
                    <a:pos x="6647606" y="10059828"/>
                  </a:cxn>
                  <a:cxn ang="0">
                    <a:pos x="5720615" y="9618681"/>
                  </a:cxn>
                  <a:cxn ang="0">
                    <a:pos x="5356636" y="8746998"/>
                  </a:cxn>
                  <a:cxn ang="0">
                    <a:pos x="4165022" y="8106817"/>
                  </a:cxn>
                  <a:cxn ang="0">
                    <a:pos x="2984339" y="8106817"/>
                  </a:cxn>
                  <a:cxn ang="0">
                    <a:pos x="2046739" y="7919362"/>
                  </a:cxn>
                  <a:cxn ang="0">
                    <a:pos x="1494659" y="7257318"/>
                  </a:cxn>
                  <a:cxn ang="0">
                    <a:pos x="1472795" y="6661511"/>
                  </a:cxn>
                  <a:cxn ang="0">
                    <a:pos x="1007325" y="6448051"/>
                  </a:cxn>
                </a:cxnLst>
                <a:rect l="T0" t="T1" r="T2" b="T3"/>
                <a:pathLst>
                  <a:path w="13403178" h="10092947">
                    <a:moveTo>
                      <a:pt x="693090" y="6352973"/>
                    </a:moveTo>
                    <a:lnTo>
                      <a:pt x="579246" y="5958393"/>
                    </a:lnTo>
                    <a:lnTo>
                      <a:pt x="604085" y="5500363"/>
                    </a:lnTo>
                    <a:lnTo>
                      <a:pt x="344765" y="5428822"/>
                    </a:lnTo>
                    <a:lnTo>
                      <a:pt x="85448" y="5105918"/>
                    </a:lnTo>
                    <a:lnTo>
                      <a:pt x="0" y="4711473"/>
                    </a:lnTo>
                    <a:lnTo>
                      <a:pt x="273229" y="4380613"/>
                    </a:lnTo>
                    <a:lnTo>
                      <a:pt x="576275" y="4052728"/>
                    </a:lnTo>
                    <a:lnTo>
                      <a:pt x="970720" y="3859061"/>
                    </a:lnTo>
                    <a:lnTo>
                      <a:pt x="1403911" y="3834222"/>
                    </a:lnTo>
                    <a:lnTo>
                      <a:pt x="1425775" y="3387124"/>
                    </a:lnTo>
                    <a:lnTo>
                      <a:pt x="1588714" y="2979680"/>
                    </a:lnTo>
                    <a:lnTo>
                      <a:pt x="1947389" y="2447134"/>
                    </a:lnTo>
                    <a:lnTo>
                      <a:pt x="2256386" y="2510718"/>
                    </a:lnTo>
                    <a:lnTo>
                      <a:pt x="2604129" y="2187814"/>
                    </a:lnTo>
                    <a:lnTo>
                      <a:pt x="2714416" y="1815233"/>
                    </a:lnTo>
                    <a:lnTo>
                      <a:pt x="2736084" y="1382496"/>
                    </a:lnTo>
                    <a:lnTo>
                      <a:pt x="2967784" y="1083977"/>
                    </a:lnTo>
                    <a:lnTo>
                      <a:pt x="3279757" y="838567"/>
                    </a:lnTo>
                    <a:lnTo>
                      <a:pt x="3539076" y="667671"/>
                    </a:lnTo>
                    <a:lnTo>
                      <a:pt x="3853054" y="728280"/>
                    </a:lnTo>
                    <a:lnTo>
                      <a:pt x="4275313" y="827635"/>
                    </a:lnTo>
                    <a:lnTo>
                      <a:pt x="4772673" y="1070784"/>
                    </a:lnTo>
                    <a:lnTo>
                      <a:pt x="4965430" y="811465"/>
                    </a:lnTo>
                    <a:lnTo>
                      <a:pt x="5089042" y="430215"/>
                    </a:lnTo>
                    <a:lnTo>
                      <a:pt x="5398039" y="85448"/>
                    </a:lnTo>
                    <a:lnTo>
                      <a:pt x="5792484" y="0"/>
                    </a:lnTo>
                    <a:lnTo>
                      <a:pt x="6137252" y="212620"/>
                    </a:lnTo>
                    <a:lnTo>
                      <a:pt x="6492951" y="471939"/>
                    </a:lnTo>
                    <a:lnTo>
                      <a:pt x="6901303" y="568319"/>
                    </a:lnTo>
                    <a:lnTo>
                      <a:pt x="7309655" y="394448"/>
                    </a:lnTo>
                    <a:lnTo>
                      <a:pt x="7803455" y="458032"/>
                    </a:lnTo>
                    <a:lnTo>
                      <a:pt x="8297256" y="607065"/>
                    </a:lnTo>
                    <a:lnTo>
                      <a:pt x="8735425" y="617997"/>
                    </a:lnTo>
                    <a:lnTo>
                      <a:pt x="9297790" y="1026349"/>
                    </a:lnTo>
                    <a:lnTo>
                      <a:pt x="10061842" y="998534"/>
                    </a:lnTo>
                    <a:lnTo>
                      <a:pt x="10257577" y="725308"/>
                    </a:lnTo>
                    <a:lnTo>
                      <a:pt x="10779191" y="515666"/>
                    </a:lnTo>
                    <a:lnTo>
                      <a:pt x="11262059" y="554412"/>
                    </a:lnTo>
                    <a:lnTo>
                      <a:pt x="11659480" y="529573"/>
                    </a:lnTo>
                    <a:lnTo>
                      <a:pt x="12004247" y="604089"/>
                    </a:lnTo>
                    <a:lnTo>
                      <a:pt x="12058582" y="847238"/>
                    </a:lnTo>
                    <a:lnTo>
                      <a:pt x="12383176" y="1383599"/>
                    </a:lnTo>
                    <a:cubicBezTo>
                      <a:pt x="12383713" y="1546690"/>
                      <a:pt x="12384251" y="1709781"/>
                      <a:pt x="12384788" y="1872872"/>
                    </a:cubicBezTo>
                    <a:lnTo>
                      <a:pt x="12240413" y="2205542"/>
                    </a:lnTo>
                    <a:lnTo>
                      <a:pt x="12012206" y="2592289"/>
                    </a:lnTo>
                    <a:lnTo>
                      <a:pt x="12249662" y="3039387"/>
                    </a:lnTo>
                    <a:lnTo>
                      <a:pt x="12663830" y="3265977"/>
                    </a:lnTo>
                    <a:lnTo>
                      <a:pt x="13019665" y="3337390"/>
                    </a:lnTo>
                    <a:lnTo>
                      <a:pt x="13080274" y="4018968"/>
                    </a:lnTo>
                    <a:lnTo>
                      <a:pt x="13055435" y="4772088"/>
                    </a:lnTo>
                    <a:lnTo>
                      <a:pt x="12991851" y="5450691"/>
                    </a:lnTo>
                    <a:lnTo>
                      <a:pt x="13080274" y="5831229"/>
                    </a:lnTo>
                    <a:lnTo>
                      <a:pt x="13403178" y="6200835"/>
                    </a:lnTo>
                    <a:lnTo>
                      <a:pt x="12914356" y="6435316"/>
                    </a:lnTo>
                    <a:lnTo>
                      <a:pt x="12815001" y="6868506"/>
                    </a:lnTo>
                    <a:lnTo>
                      <a:pt x="12842815" y="7216249"/>
                    </a:lnTo>
                    <a:lnTo>
                      <a:pt x="12260591" y="7276858"/>
                    </a:lnTo>
                    <a:lnTo>
                      <a:pt x="11852239" y="7351375"/>
                    </a:lnTo>
                    <a:lnTo>
                      <a:pt x="11468726" y="7436823"/>
                    </a:lnTo>
                    <a:lnTo>
                      <a:pt x="11358439" y="7781590"/>
                    </a:lnTo>
                    <a:lnTo>
                      <a:pt x="11151773" y="8186967"/>
                    </a:lnTo>
                    <a:lnTo>
                      <a:pt x="10993102" y="8606299"/>
                    </a:lnTo>
                    <a:lnTo>
                      <a:pt x="10487074" y="8757927"/>
                    </a:lnTo>
                    <a:lnTo>
                      <a:pt x="9990622" y="8603267"/>
                    </a:lnTo>
                    <a:lnTo>
                      <a:pt x="9648506" y="8835096"/>
                    </a:lnTo>
                    <a:lnTo>
                      <a:pt x="9240154" y="8934451"/>
                    </a:lnTo>
                    <a:lnTo>
                      <a:pt x="8798684" y="9110974"/>
                    </a:lnTo>
                    <a:lnTo>
                      <a:pt x="8302232" y="9386853"/>
                    </a:lnTo>
                    <a:lnTo>
                      <a:pt x="7551764" y="9739900"/>
                    </a:lnTo>
                    <a:lnTo>
                      <a:pt x="7100009" y="10092947"/>
                    </a:lnTo>
                    <a:lnTo>
                      <a:pt x="6647606" y="10059828"/>
                    </a:lnTo>
                    <a:lnTo>
                      <a:pt x="6062731" y="10004847"/>
                    </a:lnTo>
                    <a:lnTo>
                      <a:pt x="5720615" y="9618681"/>
                    </a:lnTo>
                    <a:lnTo>
                      <a:pt x="5709360" y="9166279"/>
                    </a:lnTo>
                    <a:lnTo>
                      <a:pt x="5356636" y="8746998"/>
                    </a:lnTo>
                    <a:lnTo>
                      <a:pt x="4915166" y="8272409"/>
                    </a:lnTo>
                    <a:lnTo>
                      <a:pt x="4165022" y="8106817"/>
                    </a:lnTo>
                    <a:lnTo>
                      <a:pt x="3569214" y="8139936"/>
                    </a:lnTo>
                    <a:lnTo>
                      <a:pt x="2984339" y="8106817"/>
                    </a:lnTo>
                    <a:lnTo>
                      <a:pt x="2565055" y="8062767"/>
                    </a:lnTo>
                    <a:lnTo>
                      <a:pt x="2046739" y="7919362"/>
                    </a:lnTo>
                    <a:lnTo>
                      <a:pt x="1450609" y="7698789"/>
                    </a:lnTo>
                    <a:lnTo>
                      <a:pt x="1494659" y="7257318"/>
                    </a:lnTo>
                    <a:lnTo>
                      <a:pt x="1329390" y="6904271"/>
                    </a:lnTo>
                    <a:lnTo>
                      <a:pt x="1472795" y="6661511"/>
                    </a:lnTo>
                    <a:lnTo>
                      <a:pt x="1318458" y="6462801"/>
                    </a:lnTo>
                    <a:lnTo>
                      <a:pt x="1007325" y="6448051"/>
                    </a:lnTo>
                    <a:lnTo>
                      <a:pt x="693090" y="6352973"/>
                    </a:lnTo>
                    <a:close/>
                  </a:path>
                </a:pathLst>
              </a:custGeom>
              <a:solidFill>
                <a:schemeClr val="bg2"/>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32" name="任意多边形 22">
                <a:extLst>
                  <a:ext uri="{FF2B5EF4-FFF2-40B4-BE49-F238E27FC236}">
                    <a16:creationId xmlns:a16="http://schemas.microsoft.com/office/drawing/2014/main" id="{7E149CF0-D290-82C0-0629-2080034BB889}"/>
                  </a:ext>
                </a:extLst>
              </p:cNvPr>
              <p:cNvSpPr>
                <a:spLocks/>
              </p:cNvSpPr>
              <p:nvPr/>
            </p:nvSpPr>
            <p:spPr bwMode="auto">
              <a:xfrm>
                <a:off x="4396916" y="2754605"/>
                <a:ext cx="1645231" cy="982383"/>
              </a:xfrm>
              <a:custGeom>
                <a:avLst/>
                <a:gdLst>
                  <a:gd name="T0" fmla="*/ 0 w 13631894"/>
                  <a:gd name="T1" fmla="*/ 0 h 9260725"/>
                  <a:gd name="T2" fmla="*/ 13631894 w 13631894"/>
                  <a:gd name="T3" fmla="*/ 9260725 h 9260725"/>
                </a:gdLst>
                <a:ahLst/>
                <a:cxnLst>
                  <a:cxn ang="0">
                    <a:pos x="5671004" y="815218"/>
                  </a:cxn>
                  <a:cxn ang="0">
                    <a:pos x="5244022" y="1399186"/>
                  </a:cxn>
                  <a:cxn ang="0">
                    <a:pos x="5065170" y="2512211"/>
                  </a:cxn>
                  <a:cxn ang="0">
                    <a:pos x="4315287" y="3017201"/>
                  </a:cxn>
                  <a:cxn ang="0">
                    <a:pos x="3506278" y="2666482"/>
                  </a:cxn>
                  <a:cxn ang="0">
                    <a:pos x="2866421" y="3534351"/>
                  </a:cxn>
                  <a:cxn ang="0">
                    <a:pos x="1842075" y="3169983"/>
                  </a:cxn>
                  <a:cxn ang="0">
                    <a:pos x="777700" y="3647874"/>
                  </a:cxn>
                  <a:cxn ang="0">
                    <a:pos x="0" y="4334175"/>
                  </a:cxn>
                  <a:cxn ang="0">
                    <a:pos x="356403" y="5034446"/>
                  </a:cxn>
                  <a:cxn ang="0">
                    <a:pos x="1023952" y="5203209"/>
                  </a:cxn>
                  <a:cxn ang="0">
                    <a:pos x="1456306" y="5916675"/>
                  </a:cxn>
                  <a:cxn ang="0">
                    <a:pos x="2372623" y="5898048"/>
                  </a:cxn>
                  <a:cxn ang="0">
                    <a:pos x="3156791" y="5582839"/>
                  </a:cxn>
                  <a:cxn ang="0">
                    <a:pos x="3420833" y="6076642"/>
                  </a:cxn>
                  <a:cxn ang="0">
                    <a:pos x="3841603" y="6811129"/>
                  </a:cxn>
                  <a:cxn ang="0">
                    <a:pos x="3851567" y="7693165"/>
                  </a:cxn>
                  <a:cxn ang="0">
                    <a:pos x="4785737" y="7489993"/>
                  </a:cxn>
                  <a:cxn ang="0">
                    <a:pos x="5123065" y="8140521"/>
                  </a:cxn>
                  <a:cxn ang="0">
                    <a:pos x="5896301" y="8626623"/>
                  </a:cxn>
                  <a:cxn ang="0">
                    <a:pos x="7434553" y="8973847"/>
                  </a:cxn>
                  <a:cxn ang="0">
                    <a:pos x="8412713" y="9136531"/>
                  </a:cxn>
                  <a:cxn ang="0">
                    <a:pos x="8791310" y="8586391"/>
                  </a:cxn>
                  <a:cxn ang="0">
                    <a:pos x="9892173" y="8636068"/>
                  </a:cxn>
                  <a:cxn ang="0">
                    <a:pos x="10373547" y="8505600"/>
                  </a:cxn>
                  <a:cxn ang="0">
                    <a:pos x="10923500" y="7690189"/>
                  </a:cxn>
                  <a:cxn ang="0">
                    <a:pos x="10572781" y="7022518"/>
                  </a:cxn>
                  <a:cxn ang="0">
                    <a:pos x="11342783" y="7160619"/>
                  </a:cxn>
                  <a:cxn ang="0">
                    <a:pos x="12010455" y="7593810"/>
                  </a:cxn>
                  <a:cxn ang="0">
                    <a:pos x="12741711" y="7902807"/>
                  </a:cxn>
                  <a:cxn ang="0">
                    <a:pos x="13631894" y="7428591"/>
                  </a:cxn>
                  <a:cxn ang="0">
                    <a:pos x="13086992" y="6895022"/>
                  </a:cxn>
                  <a:cxn ang="0">
                    <a:pos x="12518160" y="6346890"/>
                  </a:cxn>
                  <a:cxn ang="0">
                    <a:pos x="11959286" y="5557677"/>
                  </a:cxn>
                  <a:cxn ang="0">
                    <a:pos x="11348731" y="5017498"/>
                  </a:cxn>
                  <a:cxn ang="0">
                    <a:pos x="11351707" y="4065668"/>
                  </a:cxn>
                  <a:cxn ang="0">
                    <a:pos x="10573748" y="3820256"/>
                  </a:cxn>
                  <a:cxn ang="0">
                    <a:pos x="9955754" y="3130721"/>
                  </a:cxn>
                  <a:cxn ang="0">
                    <a:pos x="9621919" y="2035809"/>
                  </a:cxn>
                  <a:cxn ang="0">
                    <a:pos x="9315897" y="1627457"/>
                  </a:cxn>
                  <a:cxn ang="0">
                    <a:pos x="8725717" y="1108818"/>
                  </a:cxn>
                  <a:cxn ang="0">
                    <a:pos x="7949248" y="1111794"/>
                  </a:cxn>
                  <a:cxn ang="0">
                    <a:pos x="7295226" y="512430"/>
                  </a:cxn>
                  <a:cxn ang="0">
                    <a:pos x="6230134" y="0"/>
                  </a:cxn>
                  <a:cxn ang="0">
                    <a:pos x="5486965" y="485523"/>
                  </a:cxn>
                </a:cxnLst>
                <a:rect l="T0" t="T1" r="T2" b="T3"/>
                <a:pathLst>
                  <a:path w="13631894" h="9260725">
                    <a:moveTo>
                      <a:pt x="5486965" y="485523"/>
                    </a:moveTo>
                    <a:lnTo>
                      <a:pt x="5671004" y="815218"/>
                    </a:lnTo>
                    <a:lnTo>
                      <a:pt x="5821523" y="1074537"/>
                    </a:lnTo>
                    <a:lnTo>
                      <a:pt x="5244022" y="1399186"/>
                    </a:lnTo>
                    <a:lnTo>
                      <a:pt x="4852814" y="1875845"/>
                    </a:lnTo>
                    <a:lnTo>
                      <a:pt x="5065170" y="2512211"/>
                    </a:lnTo>
                    <a:lnTo>
                      <a:pt x="4604165" y="2736279"/>
                    </a:lnTo>
                    <a:lnTo>
                      <a:pt x="4315287" y="3017201"/>
                    </a:lnTo>
                    <a:lnTo>
                      <a:pt x="3864952" y="2618291"/>
                    </a:lnTo>
                    <a:lnTo>
                      <a:pt x="3506278" y="2666482"/>
                    </a:lnTo>
                    <a:lnTo>
                      <a:pt x="3299611" y="3323222"/>
                    </a:lnTo>
                    <a:lnTo>
                      <a:pt x="2866421" y="3534351"/>
                    </a:lnTo>
                    <a:lnTo>
                      <a:pt x="2326176" y="3419344"/>
                    </a:lnTo>
                    <a:lnTo>
                      <a:pt x="1842075" y="3169983"/>
                    </a:lnTo>
                    <a:lnTo>
                      <a:pt x="1277712" y="3594960"/>
                    </a:lnTo>
                    <a:lnTo>
                      <a:pt x="777700" y="3647874"/>
                    </a:lnTo>
                    <a:lnTo>
                      <a:pt x="333578" y="3900984"/>
                    </a:lnTo>
                    <a:lnTo>
                      <a:pt x="0" y="4334175"/>
                    </a:lnTo>
                    <a:lnTo>
                      <a:pt x="224780" y="4702292"/>
                    </a:lnTo>
                    <a:lnTo>
                      <a:pt x="356403" y="5034446"/>
                    </a:lnTo>
                    <a:lnTo>
                      <a:pt x="748141" y="5022221"/>
                    </a:lnTo>
                    <a:lnTo>
                      <a:pt x="1023952" y="5203209"/>
                    </a:lnTo>
                    <a:lnTo>
                      <a:pt x="1077515" y="5564209"/>
                    </a:lnTo>
                    <a:lnTo>
                      <a:pt x="1456306" y="5916675"/>
                    </a:lnTo>
                    <a:lnTo>
                      <a:pt x="2004506" y="6093522"/>
                    </a:lnTo>
                    <a:lnTo>
                      <a:pt x="2372623" y="5898048"/>
                    </a:lnTo>
                    <a:lnTo>
                      <a:pt x="2785698" y="5773854"/>
                    </a:lnTo>
                    <a:lnTo>
                      <a:pt x="3156791" y="5582839"/>
                    </a:lnTo>
                    <a:lnTo>
                      <a:pt x="3445411" y="5744550"/>
                    </a:lnTo>
                    <a:lnTo>
                      <a:pt x="3420833" y="6076642"/>
                    </a:lnTo>
                    <a:lnTo>
                      <a:pt x="3729830" y="6483502"/>
                    </a:lnTo>
                    <a:lnTo>
                      <a:pt x="3841603" y="6811129"/>
                    </a:lnTo>
                    <a:cubicBezTo>
                      <a:pt x="3840483" y="6973185"/>
                      <a:pt x="3866076" y="7170945"/>
                      <a:pt x="3864956" y="7333001"/>
                    </a:cubicBezTo>
                    <a:lnTo>
                      <a:pt x="3851567" y="7693165"/>
                    </a:lnTo>
                    <a:lnTo>
                      <a:pt x="4222141" y="7536437"/>
                    </a:lnTo>
                    <a:lnTo>
                      <a:pt x="4785737" y="7489993"/>
                    </a:lnTo>
                    <a:lnTo>
                      <a:pt x="5130505" y="7770915"/>
                    </a:lnTo>
                    <a:lnTo>
                      <a:pt x="5123065" y="8140521"/>
                    </a:lnTo>
                    <a:lnTo>
                      <a:pt x="5410199" y="8443309"/>
                    </a:lnTo>
                    <a:lnTo>
                      <a:pt x="5896301" y="8626623"/>
                    </a:lnTo>
                    <a:lnTo>
                      <a:pt x="6717728" y="8761751"/>
                    </a:lnTo>
                    <a:lnTo>
                      <a:pt x="7434553" y="8973847"/>
                    </a:lnTo>
                    <a:lnTo>
                      <a:pt x="7983984" y="9260725"/>
                    </a:lnTo>
                    <a:lnTo>
                      <a:pt x="8412713" y="9136531"/>
                    </a:lnTo>
                    <a:lnTo>
                      <a:pt x="8606507" y="8870549"/>
                    </a:lnTo>
                    <a:lnTo>
                      <a:pt x="8791310" y="8586391"/>
                    </a:lnTo>
                    <a:lnTo>
                      <a:pt x="9334788" y="8600298"/>
                    </a:lnTo>
                    <a:lnTo>
                      <a:pt x="9892173" y="8636068"/>
                    </a:lnTo>
                    <a:lnTo>
                      <a:pt x="10236940" y="8934133"/>
                    </a:lnTo>
                    <a:lnTo>
                      <a:pt x="10373547" y="8505600"/>
                    </a:lnTo>
                    <a:lnTo>
                      <a:pt x="10788374" y="8010118"/>
                    </a:lnTo>
                    <a:lnTo>
                      <a:pt x="10923500" y="7690189"/>
                    </a:lnTo>
                    <a:lnTo>
                      <a:pt x="10835076" y="7331515"/>
                    </a:lnTo>
                    <a:lnTo>
                      <a:pt x="10572781" y="7022518"/>
                    </a:lnTo>
                    <a:lnTo>
                      <a:pt x="10984109" y="6812876"/>
                    </a:lnTo>
                    <a:lnTo>
                      <a:pt x="11342783" y="7160619"/>
                    </a:lnTo>
                    <a:lnTo>
                      <a:pt x="11925007" y="7270906"/>
                    </a:lnTo>
                    <a:lnTo>
                      <a:pt x="12010455" y="7593810"/>
                    </a:lnTo>
                    <a:lnTo>
                      <a:pt x="12244936" y="7778613"/>
                    </a:lnTo>
                    <a:lnTo>
                      <a:pt x="12741711" y="7902807"/>
                    </a:lnTo>
                    <a:lnTo>
                      <a:pt x="13235511" y="7853129"/>
                    </a:lnTo>
                    <a:lnTo>
                      <a:pt x="13631894" y="7428591"/>
                    </a:lnTo>
                    <a:lnTo>
                      <a:pt x="13345796" y="7086100"/>
                    </a:lnTo>
                    <a:lnTo>
                      <a:pt x="13086992" y="6895022"/>
                    </a:lnTo>
                    <a:lnTo>
                      <a:pt x="12894233" y="6613840"/>
                    </a:lnTo>
                    <a:lnTo>
                      <a:pt x="12518160" y="6346890"/>
                    </a:lnTo>
                    <a:lnTo>
                      <a:pt x="12493321" y="5811369"/>
                    </a:lnTo>
                    <a:lnTo>
                      <a:pt x="11959286" y="5557677"/>
                    </a:lnTo>
                    <a:lnTo>
                      <a:pt x="11701455" y="5342407"/>
                    </a:lnTo>
                    <a:lnTo>
                      <a:pt x="11348731" y="5017498"/>
                    </a:lnTo>
                    <a:lnTo>
                      <a:pt x="11235469" y="4548537"/>
                    </a:lnTo>
                    <a:lnTo>
                      <a:pt x="11351707" y="4065668"/>
                    </a:lnTo>
                    <a:lnTo>
                      <a:pt x="10957262" y="3955381"/>
                    </a:lnTo>
                    <a:lnTo>
                      <a:pt x="10573748" y="3820256"/>
                    </a:lnTo>
                    <a:lnTo>
                      <a:pt x="10215074" y="3536098"/>
                    </a:lnTo>
                    <a:lnTo>
                      <a:pt x="9955754" y="3130721"/>
                    </a:lnTo>
                    <a:lnTo>
                      <a:pt x="9746112" y="2650828"/>
                    </a:lnTo>
                    <a:lnTo>
                      <a:pt x="9621919" y="2035809"/>
                    </a:lnTo>
                    <a:lnTo>
                      <a:pt x="9713317" y="1464518"/>
                    </a:lnTo>
                    <a:lnTo>
                      <a:pt x="9315897" y="1627457"/>
                    </a:lnTo>
                    <a:lnTo>
                      <a:pt x="9031739" y="1191291"/>
                    </a:lnTo>
                    <a:lnTo>
                      <a:pt x="8725717" y="1108818"/>
                    </a:lnTo>
                    <a:lnTo>
                      <a:pt x="8471246" y="854480"/>
                    </a:lnTo>
                    <a:lnTo>
                      <a:pt x="7949248" y="1111794"/>
                    </a:lnTo>
                    <a:lnTo>
                      <a:pt x="7571947" y="840057"/>
                    </a:lnTo>
                    <a:lnTo>
                      <a:pt x="7295226" y="512430"/>
                    </a:lnTo>
                    <a:lnTo>
                      <a:pt x="6605949" y="204922"/>
                    </a:lnTo>
                    <a:lnTo>
                      <a:pt x="6230134" y="0"/>
                    </a:lnTo>
                    <a:lnTo>
                      <a:pt x="5711495" y="110289"/>
                    </a:lnTo>
                    <a:lnTo>
                      <a:pt x="5486965" y="485523"/>
                    </a:lnTo>
                    <a:close/>
                  </a:path>
                </a:pathLst>
              </a:custGeom>
              <a:solidFill>
                <a:schemeClr val="bg2"/>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33" name="任意多边形 23">
                <a:extLst>
                  <a:ext uri="{FF2B5EF4-FFF2-40B4-BE49-F238E27FC236}">
                    <a16:creationId xmlns:a16="http://schemas.microsoft.com/office/drawing/2014/main" id="{210435CF-9DEC-EB49-8635-32329EFA9453}"/>
                  </a:ext>
                </a:extLst>
              </p:cNvPr>
              <p:cNvSpPr>
                <a:spLocks/>
              </p:cNvSpPr>
              <p:nvPr/>
            </p:nvSpPr>
            <p:spPr bwMode="auto">
              <a:xfrm>
                <a:off x="5390546" y="2240338"/>
                <a:ext cx="958678" cy="1314238"/>
              </a:xfrm>
              <a:custGeom>
                <a:avLst/>
                <a:gdLst>
                  <a:gd name="T0" fmla="*/ 0 w 7947767"/>
                  <a:gd name="T1" fmla="*/ 0 h 12384588"/>
                  <a:gd name="T2" fmla="*/ 7947767 w 7947767"/>
                  <a:gd name="T3" fmla="*/ 12384588 h 12384588"/>
                </a:gdLst>
                <a:ahLst/>
                <a:cxnLst>
                  <a:cxn ang="0">
                    <a:pos x="3177685" y="242241"/>
                  </a:cxn>
                  <a:cxn ang="0">
                    <a:pos x="3795679" y="551238"/>
                  </a:cxn>
                  <a:cxn ang="0">
                    <a:pos x="4427581" y="437976"/>
                  </a:cxn>
                  <a:cxn ang="0">
                    <a:pos x="5106184" y="1045038"/>
                  </a:cxn>
                  <a:cxn ang="0">
                    <a:pos x="5884142" y="771811"/>
                  </a:cxn>
                  <a:cxn ang="0">
                    <a:pos x="6353104" y="1119554"/>
                  </a:cxn>
                  <a:cxn ang="0">
                    <a:pos x="7194647" y="1248729"/>
                  </a:cxn>
                  <a:cxn ang="0">
                    <a:pos x="7255254" y="2082316"/>
                  </a:cxn>
                  <a:cxn ang="0">
                    <a:pos x="7564251" y="2625793"/>
                  </a:cxn>
                  <a:cxn ang="0">
                    <a:pos x="7826546" y="3221924"/>
                  </a:cxn>
                  <a:cxn ang="0">
                    <a:pos x="7528481" y="3740563"/>
                  </a:cxn>
                  <a:cxn ang="0">
                    <a:pos x="6985003" y="3939273"/>
                  </a:cxn>
                  <a:cxn ang="0">
                    <a:pos x="6317331" y="4308879"/>
                  </a:cxn>
                  <a:cxn ang="0">
                    <a:pos x="5735107" y="4838450"/>
                  </a:cxn>
                  <a:cxn ang="0">
                    <a:pos x="5839443" y="5712788"/>
                  </a:cxn>
                  <a:cxn ang="0">
                    <a:pos x="6676006" y="6017839"/>
                  </a:cxn>
                  <a:cxn ang="0">
                    <a:pos x="7280093" y="6177804"/>
                  </a:cxn>
                  <a:cxn ang="0">
                    <a:pos x="7155899" y="6749096"/>
                  </a:cxn>
                  <a:cxn ang="0">
                    <a:pos x="7453964" y="7466445"/>
                  </a:cxn>
                  <a:cxn ang="0">
                    <a:pos x="7194645" y="8023830"/>
                  </a:cxn>
                  <a:cxn ang="0">
                    <a:pos x="6783317" y="8517630"/>
                  </a:cxn>
                  <a:cxn ang="0">
                    <a:pos x="7141541" y="9056773"/>
                  </a:cxn>
                  <a:cxn ang="0">
                    <a:pos x="7649699" y="9245911"/>
                  </a:cxn>
                  <a:cxn ang="0">
                    <a:pos x="7947767" y="10078527"/>
                  </a:cxn>
                  <a:cxn ang="0">
                    <a:pos x="7453966" y="10522650"/>
                  </a:cxn>
                  <a:cxn ang="0">
                    <a:pos x="6888625" y="10632937"/>
                  </a:cxn>
                  <a:cxn ang="0">
                    <a:pos x="6179232" y="11247955"/>
                  </a:cxn>
                  <a:cxn ang="0">
                    <a:pos x="6231885" y="11766594"/>
                  </a:cxn>
                  <a:cxn ang="0">
                    <a:pos x="6248768" y="12384588"/>
                  </a:cxn>
                  <a:cxn ang="0">
                    <a:pos x="5409167" y="12266071"/>
                  </a:cxn>
                  <a:cxn ang="0">
                    <a:pos x="4864265" y="11732502"/>
                  </a:cxn>
                  <a:cxn ang="0">
                    <a:pos x="4295433" y="11184370"/>
                  </a:cxn>
                  <a:cxn ang="0">
                    <a:pos x="3736559" y="10395157"/>
                  </a:cxn>
                  <a:cxn ang="0">
                    <a:pos x="3126004" y="9854978"/>
                  </a:cxn>
                  <a:cxn ang="0">
                    <a:pos x="3128980" y="8903148"/>
                  </a:cxn>
                  <a:cxn ang="0">
                    <a:pos x="2351021" y="8657736"/>
                  </a:cxn>
                  <a:cxn ang="0">
                    <a:pos x="1733027" y="7968201"/>
                  </a:cxn>
                  <a:cxn ang="0">
                    <a:pos x="1399192" y="6873289"/>
                  </a:cxn>
                  <a:cxn ang="0">
                    <a:pos x="1093170" y="6464937"/>
                  </a:cxn>
                  <a:cxn ang="0">
                    <a:pos x="502990" y="5946298"/>
                  </a:cxn>
                  <a:cxn ang="0">
                    <a:pos x="0" y="5062518"/>
                  </a:cxn>
                  <a:cxn ang="0">
                    <a:pos x="959528" y="4071942"/>
                  </a:cxn>
                  <a:cxn ang="0">
                    <a:pos x="1945384" y="4052796"/>
                  </a:cxn>
                  <a:cxn ang="0">
                    <a:pos x="2332131" y="2818553"/>
                  </a:cxn>
                  <a:cxn ang="0">
                    <a:pos x="1554433" y="2326242"/>
                  </a:cxn>
                  <a:cxn ang="0">
                    <a:pos x="1928502" y="1161539"/>
                  </a:cxn>
                  <a:cxn ang="0">
                    <a:pos x="2531102" y="324458"/>
                  </a:cxn>
                </a:cxnLst>
                <a:rect l="T0" t="T1" r="T2" b="T3"/>
                <a:pathLst>
                  <a:path w="7947767" h="12384588">
                    <a:moveTo>
                      <a:pt x="2811041" y="0"/>
                    </a:moveTo>
                    <a:lnTo>
                      <a:pt x="3177685" y="242241"/>
                    </a:lnTo>
                    <a:lnTo>
                      <a:pt x="3502076" y="377883"/>
                    </a:lnTo>
                    <a:lnTo>
                      <a:pt x="3795679" y="551238"/>
                    </a:lnTo>
                    <a:lnTo>
                      <a:pt x="3975502" y="427044"/>
                    </a:lnTo>
                    <a:lnTo>
                      <a:pt x="4427581" y="437976"/>
                    </a:lnTo>
                    <a:lnTo>
                      <a:pt x="4747509" y="824464"/>
                    </a:lnTo>
                    <a:lnTo>
                      <a:pt x="5106184" y="1045038"/>
                    </a:lnTo>
                    <a:lnTo>
                      <a:pt x="5525468" y="970522"/>
                    </a:lnTo>
                    <a:lnTo>
                      <a:pt x="5884142" y="771811"/>
                    </a:lnTo>
                    <a:lnTo>
                      <a:pt x="6118623" y="945683"/>
                    </a:lnTo>
                    <a:lnTo>
                      <a:pt x="6353104" y="1119554"/>
                    </a:lnTo>
                    <a:lnTo>
                      <a:pt x="7012756" y="908616"/>
                    </a:lnTo>
                    <a:lnTo>
                      <a:pt x="7194647" y="1248729"/>
                    </a:lnTo>
                    <a:lnTo>
                      <a:pt x="7304931" y="1574609"/>
                    </a:lnTo>
                    <a:lnTo>
                      <a:pt x="7255254" y="2082316"/>
                    </a:lnTo>
                    <a:lnTo>
                      <a:pt x="7379448" y="2479736"/>
                    </a:lnTo>
                    <a:lnTo>
                      <a:pt x="7564251" y="2625793"/>
                    </a:lnTo>
                    <a:lnTo>
                      <a:pt x="7812639" y="2909952"/>
                    </a:lnTo>
                    <a:lnTo>
                      <a:pt x="7826546" y="3221924"/>
                    </a:lnTo>
                    <a:lnTo>
                      <a:pt x="7528481" y="3343143"/>
                    </a:lnTo>
                    <a:lnTo>
                      <a:pt x="7528481" y="3740563"/>
                    </a:lnTo>
                    <a:lnTo>
                      <a:pt x="7318839" y="3914434"/>
                    </a:lnTo>
                    <a:lnTo>
                      <a:pt x="6985003" y="3939273"/>
                    </a:lnTo>
                    <a:lnTo>
                      <a:pt x="6601489" y="3922391"/>
                    </a:lnTo>
                    <a:lnTo>
                      <a:pt x="6317331" y="4308879"/>
                    </a:lnTo>
                    <a:lnTo>
                      <a:pt x="6082850" y="4419166"/>
                    </a:lnTo>
                    <a:lnTo>
                      <a:pt x="5735107" y="4838450"/>
                    </a:lnTo>
                    <a:lnTo>
                      <a:pt x="5759946" y="5282573"/>
                    </a:lnTo>
                    <a:lnTo>
                      <a:pt x="5839443" y="5712788"/>
                    </a:lnTo>
                    <a:lnTo>
                      <a:pt x="6253746" y="5982069"/>
                    </a:lnTo>
                    <a:lnTo>
                      <a:pt x="6676006" y="6017839"/>
                    </a:lnTo>
                    <a:lnTo>
                      <a:pt x="7084358" y="5943323"/>
                    </a:lnTo>
                    <a:lnTo>
                      <a:pt x="7280093" y="6177804"/>
                    </a:lnTo>
                    <a:lnTo>
                      <a:pt x="7404287" y="6451030"/>
                    </a:lnTo>
                    <a:lnTo>
                      <a:pt x="7155899" y="6749096"/>
                    </a:lnTo>
                    <a:lnTo>
                      <a:pt x="7313863" y="7069413"/>
                    </a:lnTo>
                    <a:lnTo>
                      <a:pt x="7453964" y="7466445"/>
                    </a:lnTo>
                    <a:lnTo>
                      <a:pt x="7354609" y="7750603"/>
                    </a:lnTo>
                    <a:lnTo>
                      <a:pt x="7194645" y="8023830"/>
                    </a:lnTo>
                    <a:lnTo>
                      <a:pt x="6871740" y="8208633"/>
                    </a:lnTo>
                    <a:lnTo>
                      <a:pt x="6783317" y="8517630"/>
                    </a:lnTo>
                    <a:lnTo>
                      <a:pt x="6932350" y="8776949"/>
                    </a:lnTo>
                    <a:lnTo>
                      <a:pt x="7141541" y="9056773"/>
                    </a:lnTo>
                    <a:lnTo>
                      <a:pt x="7415218" y="9124692"/>
                    </a:lnTo>
                    <a:lnTo>
                      <a:pt x="7649699" y="9245911"/>
                    </a:lnTo>
                    <a:lnTo>
                      <a:pt x="7848409" y="9665194"/>
                    </a:lnTo>
                    <a:lnTo>
                      <a:pt x="7947767" y="10078527"/>
                    </a:lnTo>
                    <a:lnTo>
                      <a:pt x="7812641" y="10451109"/>
                    </a:lnTo>
                    <a:lnTo>
                      <a:pt x="7453966" y="10522650"/>
                    </a:lnTo>
                    <a:lnTo>
                      <a:pt x="7208554" y="10795876"/>
                    </a:lnTo>
                    <a:lnTo>
                      <a:pt x="6888625" y="10632937"/>
                    </a:lnTo>
                    <a:lnTo>
                      <a:pt x="6430596" y="10952865"/>
                    </a:lnTo>
                    <a:lnTo>
                      <a:pt x="6179232" y="11247955"/>
                    </a:lnTo>
                    <a:lnTo>
                      <a:pt x="6505112" y="11592723"/>
                    </a:lnTo>
                    <a:lnTo>
                      <a:pt x="6231885" y="11766594"/>
                    </a:lnTo>
                    <a:lnTo>
                      <a:pt x="6207047" y="12050752"/>
                    </a:lnTo>
                    <a:lnTo>
                      <a:pt x="6248768" y="12384588"/>
                    </a:lnTo>
                    <a:lnTo>
                      <a:pt x="5848891" y="12154765"/>
                    </a:lnTo>
                    <a:lnTo>
                      <a:pt x="5409167" y="12266071"/>
                    </a:lnTo>
                    <a:lnTo>
                      <a:pt x="5123069" y="11923580"/>
                    </a:lnTo>
                    <a:lnTo>
                      <a:pt x="4864265" y="11732502"/>
                    </a:lnTo>
                    <a:lnTo>
                      <a:pt x="4671506" y="11451320"/>
                    </a:lnTo>
                    <a:lnTo>
                      <a:pt x="4295433" y="11184370"/>
                    </a:lnTo>
                    <a:lnTo>
                      <a:pt x="4270594" y="10648849"/>
                    </a:lnTo>
                    <a:lnTo>
                      <a:pt x="3736559" y="10395157"/>
                    </a:lnTo>
                    <a:lnTo>
                      <a:pt x="3478728" y="10179887"/>
                    </a:lnTo>
                    <a:lnTo>
                      <a:pt x="3126004" y="9854978"/>
                    </a:lnTo>
                    <a:lnTo>
                      <a:pt x="3012742" y="9386017"/>
                    </a:lnTo>
                    <a:lnTo>
                      <a:pt x="3128980" y="8903148"/>
                    </a:lnTo>
                    <a:lnTo>
                      <a:pt x="2734535" y="8792861"/>
                    </a:lnTo>
                    <a:lnTo>
                      <a:pt x="2351021" y="8657736"/>
                    </a:lnTo>
                    <a:lnTo>
                      <a:pt x="1992347" y="8373578"/>
                    </a:lnTo>
                    <a:lnTo>
                      <a:pt x="1733027" y="7968201"/>
                    </a:lnTo>
                    <a:lnTo>
                      <a:pt x="1523385" y="7488308"/>
                    </a:lnTo>
                    <a:lnTo>
                      <a:pt x="1399192" y="6873289"/>
                    </a:lnTo>
                    <a:lnTo>
                      <a:pt x="1490590" y="6301998"/>
                    </a:lnTo>
                    <a:lnTo>
                      <a:pt x="1093170" y="6464937"/>
                    </a:lnTo>
                    <a:lnTo>
                      <a:pt x="809012" y="6028771"/>
                    </a:lnTo>
                    <a:lnTo>
                      <a:pt x="502990" y="5946298"/>
                    </a:lnTo>
                    <a:lnTo>
                      <a:pt x="248975" y="5686591"/>
                    </a:lnTo>
                    <a:lnTo>
                      <a:pt x="0" y="5062518"/>
                    </a:lnTo>
                    <a:lnTo>
                      <a:pt x="385002" y="4711539"/>
                    </a:lnTo>
                    <a:lnTo>
                      <a:pt x="959528" y="4071942"/>
                    </a:lnTo>
                    <a:lnTo>
                      <a:pt x="1529334" y="3966375"/>
                    </a:lnTo>
                    <a:lnTo>
                      <a:pt x="1945384" y="4052796"/>
                    </a:lnTo>
                    <a:lnTo>
                      <a:pt x="2346296" y="3540624"/>
                    </a:lnTo>
                    <a:lnTo>
                      <a:pt x="2332131" y="2818553"/>
                    </a:lnTo>
                    <a:lnTo>
                      <a:pt x="2032579" y="2329475"/>
                    </a:lnTo>
                    <a:lnTo>
                      <a:pt x="1554433" y="2326242"/>
                    </a:lnTo>
                    <a:lnTo>
                      <a:pt x="1463034" y="1702036"/>
                    </a:lnTo>
                    <a:lnTo>
                      <a:pt x="1928502" y="1161539"/>
                    </a:lnTo>
                    <a:lnTo>
                      <a:pt x="2048234" y="481447"/>
                    </a:lnTo>
                    <a:lnTo>
                      <a:pt x="2531102" y="324458"/>
                    </a:lnTo>
                    <a:lnTo>
                      <a:pt x="2811041" y="0"/>
                    </a:lnTo>
                    <a:close/>
                  </a:path>
                </a:pathLst>
              </a:custGeom>
              <a:solidFill>
                <a:schemeClr val="bg2"/>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34" name="任意多边形 24">
                <a:extLst>
                  <a:ext uri="{FF2B5EF4-FFF2-40B4-BE49-F238E27FC236}">
                    <a16:creationId xmlns:a16="http://schemas.microsoft.com/office/drawing/2014/main" id="{8EAD6B8D-0E72-20DA-64D4-4CE8691957D9}"/>
                  </a:ext>
                </a:extLst>
              </p:cNvPr>
              <p:cNvSpPr>
                <a:spLocks/>
              </p:cNvSpPr>
              <p:nvPr/>
            </p:nvSpPr>
            <p:spPr bwMode="auto">
              <a:xfrm>
                <a:off x="6134519" y="2662300"/>
                <a:ext cx="1582817" cy="1210946"/>
              </a:xfrm>
              <a:custGeom>
                <a:avLst/>
                <a:gdLst>
                  <a:gd name="T0" fmla="*/ 0 w 3170"/>
                  <a:gd name="T1" fmla="*/ 0 h 2755"/>
                  <a:gd name="T2" fmla="*/ 3170 w 3170"/>
                  <a:gd name="T3" fmla="*/ 2755 h 2755"/>
                </a:gdLst>
                <a:ahLst/>
                <a:cxnLst>
                  <a:cxn ang="0">
                    <a:pos x="305" y="845"/>
                  </a:cxn>
                  <a:cxn ang="0">
                    <a:pos x="245" y="980"/>
                  </a:cxn>
                  <a:cxn ang="0">
                    <a:pos x="145" y="1100"/>
                  </a:cxn>
                  <a:cxn ang="0">
                    <a:pos x="235" y="1230"/>
                  </a:cxn>
                  <a:cxn ang="0">
                    <a:pos x="355" y="1275"/>
                  </a:cxn>
                  <a:cxn ang="0">
                    <a:pos x="425" y="1475"/>
                  </a:cxn>
                  <a:cxn ang="0">
                    <a:pos x="310" y="1580"/>
                  </a:cxn>
                  <a:cxn ang="0">
                    <a:pos x="175" y="1610"/>
                  </a:cxn>
                  <a:cxn ang="0">
                    <a:pos x="0" y="1760"/>
                  </a:cxn>
                  <a:cxn ang="0">
                    <a:pos x="10" y="1885"/>
                  </a:cxn>
                  <a:cxn ang="0">
                    <a:pos x="15" y="2035"/>
                  </a:cxn>
                  <a:cxn ang="0">
                    <a:pos x="155" y="2125"/>
                  </a:cxn>
                  <a:cxn ang="0">
                    <a:pos x="90" y="2335"/>
                  </a:cxn>
                  <a:cxn ang="0">
                    <a:pos x="195" y="2505"/>
                  </a:cxn>
                  <a:cxn ang="0">
                    <a:pos x="270" y="2695"/>
                  </a:cxn>
                  <a:cxn ang="0">
                    <a:pos x="425" y="2685"/>
                  </a:cxn>
                  <a:cxn ang="0">
                    <a:pos x="560" y="2585"/>
                  </a:cxn>
                  <a:cxn ang="0">
                    <a:pos x="855" y="2680"/>
                  </a:cxn>
                  <a:cxn ang="0">
                    <a:pos x="935" y="2530"/>
                  </a:cxn>
                  <a:cxn ang="0">
                    <a:pos x="1105" y="2420"/>
                  </a:cxn>
                  <a:cxn ang="0">
                    <a:pos x="1275" y="2535"/>
                  </a:cxn>
                  <a:cxn ang="0">
                    <a:pos x="1475" y="2520"/>
                  </a:cxn>
                  <a:cxn ang="0">
                    <a:pos x="1710" y="2570"/>
                  </a:cxn>
                  <a:cxn ang="0">
                    <a:pos x="1950" y="2670"/>
                  </a:cxn>
                  <a:cxn ang="0">
                    <a:pos x="2185" y="2600"/>
                  </a:cxn>
                  <a:cxn ang="0">
                    <a:pos x="2370" y="2555"/>
                  </a:cxn>
                  <a:cxn ang="0">
                    <a:pos x="2440" y="2365"/>
                  </a:cxn>
                  <a:cxn ang="0">
                    <a:pos x="2700" y="2360"/>
                  </a:cxn>
                  <a:cxn ang="0">
                    <a:pos x="2905" y="2315"/>
                  </a:cxn>
                  <a:cxn ang="0">
                    <a:pos x="3065" y="2300"/>
                  </a:cxn>
                  <a:cxn ang="0">
                    <a:pos x="3170" y="2220"/>
                  </a:cxn>
                  <a:cxn ang="0">
                    <a:pos x="3015" y="2135"/>
                  </a:cxn>
                  <a:cxn ang="0">
                    <a:pos x="2880" y="1880"/>
                  </a:cxn>
                  <a:cxn ang="0">
                    <a:pos x="2741" y="1718"/>
                  </a:cxn>
                  <a:cxn ang="0">
                    <a:pos x="2751" y="1513"/>
                  </a:cxn>
                  <a:cxn ang="0">
                    <a:pos x="2792" y="1387"/>
                  </a:cxn>
                  <a:cxn ang="0">
                    <a:pos x="2904" y="1261"/>
                  </a:cxn>
                  <a:cxn ang="0">
                    <a:pos x="3071" y="1160"/>
                  </a:cxn>
                  <a:cxn ang="0">
                    <a:pos x="3085" y="935"/>
                  </a:cxn>
                  <a:cxn ang="0">
                    <a:pos x="3015" y="710"/>
                  </a:cxn>
                  <a:cxn ang="0">
                    <a:pos x="2950" y="470"/>
                  </a:cxn>
                  <a:cxn ang="0">
                    <a:pos x="2800" y="260"/>
                  </a:cxn>
                  <a:cxn ang="0">
                    <a:pos x="2740" y="0"/>
                  </a:cxn>
                  <a:cxn ang="0">
                    <a:pos x="2640" y="175"/>
                  </a:cxn>
                  <a:cxn ang="0">
                    <a:pos x="2470" y="240"/>
                  </a:cxn>
                  <a:cxn ang="0">
                    <a:pos x="2270" y="195"/>
                  </a:cxn>
                  <a:cxn ang="0">
                    <a:pos x="2055" y="305"/>
                  </a:cxn>
                  <a:cxn ang="0">
                    <a:pos x="2245" y="485"/>
                  </a:cxn>
                  <a:cxn ang="0">
                    <a:pos x="2080" y="635"/>
                  </a:cxn>
                  <a:cxn ang="0">
                    <a:pos x="1870" y="645"/>
                  </a:cxn>
                  <a:cxn ang="0">
                    <a:pos x="1660" y="670"/>
                  </a:cxn>
                  <a:cxn ang="0">
                    <a:pos x="1520" y="760"/>
                  </a:cxn>
                  <a:cxn ang="0">
                    <a:pos x="1355" y="660"/>
                  </a:cxn>
                  <a:cxn ang="0">
                    <a:pos x="1205" y="660"/>
                  </a:cxn>
                  <a:cxn ang="0">
                    <a:pos x="1185" y="540"/>
                  </a:cxn>
                  <a:cxn ang="0">
                    <a:pos x="1100" y="415"/>
                  </a:cxn>
                  <a:cxn ang="0">
                    <a:pos x="860" y="495"/>
                  </a:cxn>
                  <a:cxn ang="0">
                    <a:pos x="800" y="640"/>
                  </a:cxn>
                  <a:cxn ang="0">
                    <a:pos x="670" y="720"/>
                  </a:cxn>
                  <a:cxn ang="0">
                    <a:pos x="500" y="730"/>
                  </a:cxn>
                  <a:cxn ang="0">
                    <a:pos x="355" y="685"/>
                  </a:cxn>
                </a:cxnLst>
                <a:rect l="T0" t="T1" r="T2" b="T3"/>
                <a:pathLst>
                  <a:path w="3170" h="2755">
                    <a:moveTo>
                      <a:pt x="275" y="745"/>
                    </a:moveTo>
                    <a:lnTo>
                      <a:pt x="305" y="845"/>
                    </a:lnTo>
                    <a:lnTo>
                      <a:pt x="285" y="910"/>
                    </a:lnTo>
                    <a:lnTo>
                      <a:pt x="245" y="980"/>
                    </a:lnTo>
                    <a:lnTo>
                      <a:pt x="165" y="1025"/>
                    </a:lnTo>
                    <a:lnTo>
                      <a:pt x="145" y="1100"/>
                    </a:lnTo>
                    <a:lnTo>
                      <a:pt x="180" y="1155"/>
                    </a:lnTo>
                    <a:lnTo>
                      <a:pt x="235" y="1230"/>
                    </a:lnTo>
                    <a:lnTo>
                      <a:pt x="300" y="1245"/>
                    </a:lnTo>
                    <a:lnTo>
                      <a:pt x="355" y="1275"/>
                    </a:lnTo>
                    <a:lnTo>
                      <a:pt x="405" y="1380"/>
                    </a:lnTo>
                    <a:lnTo>
                      <a:pt x="425" y="1475"/>
                    </a:lnTo>
                    <a:lnTo>
                      <a:pt x="395" y="1565"/>
                    </a:lnTo>
                    <a:lnTo>
                      <a:pt x="310" y="1580"/>
                    </a:lnTo>
                    <a:lnTo>
                      <a:pt x="250" y="1650"/>
                    </a:lnTo>
                    <a:lnTo>
                      <a:pt x="175" y="1610"/>
                    </a:lnTo>
                    <a:lnTo>
                      <a:pt x="60" y="1685"/>
                    </a:lnTo>
                    <a:lnTo>
                      <a:pt x="0" y="1760"/>
                    </a:lnTo>
                    <a:lnTo>
                      <a:pt x="80" y="1840"/>
                    </a:lnTo>
                    <a:lnTo>
                      <a:pt x="10" y="1885"/>
                    </a:lnTo>
                    <a:lnTo>
                      <a:pt x="10" y="1955"/>
                    </a:lnTo>
                    <a:lnTo>
                      <a:pt x="15" y="2035"/>
                    </a:lnTo>
                    <a:lnTo>
                      <a:pt x="75" y="2050"/>
                    </a:lnTo>
                    <a:lnTo>
                      <a:pt x="155" y="2125"/>
                    </a:lnTo>
                    <a:lnTo>
                      <a:pt x="155" y="2250"/>
                    </a:lnTo>
                    <a:lnTo>
                      <a:pt x="90" y="2335"/>
                    </a:lnTo>
                    <a:lnTo>
                      <a:pt x="110" y="2435"/>
                    </a:lnTo>
                    <a:lnTo>
                      <a:pt x="195" y="2505"/>
                    </a:lnTo>
                    <a:lnTo>
                      <a:pt x="210" y="2630"/>
                    </a:lnTo>
                    <a:lnTo>
                      <a:pt x="270" y="2695"/>
                    </a:lnTo>
                    <a:lnTo>
                      <a:pt x="365" y="2755"/>
                    </a:lnTo>
                    <a:lnTo>
                      <a:pt x="425" y="2685"/>
                    </a:lnTo>
                    <a:lnTo>
                      <a:pt x="500" y="2620"/>
                    </a:lnTo>
                    <a:lnTo>
                      <a:pt x="560" y="2585"/>
                    </a:lnTo>
                    <a:lnTo>
                      <a:pt x="740" y="2625"/>
                    </a:lnTo>
                    <a:lnTo>
                      <a:pt x="855" y="2680"/>
                    </a:lnTo>
                    <a:lnTo>
                      <a:pt x="905" y="2615"/>
                    </a:lnTo>
                    <a:lnTo>
                      <a:pt x="935" y="2530"/>
                    </a:lnTo>
                    <a:lnTo>
                      <a:pt x="1010" y="2440"/>
                    </a:lnTo>
                    <a:lnTo>
                      <a:pt x="1105" y="2420"/>
                    </a:lnTo>
                    <a:lnTo>
                      <a:pt x="1195" y="2475"/>
                    </a:lnTo>
                    <a:lnTo>
                      <a:pt x="1275" y="2535"/>
                    </a:lnTo>
                    <a:lnTo>
                      <a:pt x="1370" y="2560"/>
                    </a:lnTo>
                    <a:lnTo>
                      <a:pt x="1475" y="2520"/>
                    </a:lnTo>
                    <a:lnTo>
                      <a:pt x="1595" y="2535"/>
                    </a:lnTo>
                    <a:lnTo>
                      <a:pt x="1710" y="2570"/>
                    </a:lnTo>
                    <a:lnTo>
                      <a:pt x="1810" y="2570"/>
                    </a:lnTo>
                    <a:lnTo>
                      <a:pt x="1950" y="2670"/>
                    </a:lnTo>
                    <a:lnTo>
                      <a:pt x="2140" y="2665"/>
                    </a:lnTo>
                    <a:lnTo>
                      <a:pt x="2185" y="2600"/>
                    </a:lnTo>
                    <a:lnTo>
                      <a:pt x="2320" y="2545"/>
                    </a:lnTo>
                    <a:lnTo>
                      <a:pt x="2370" y="2555"/>
                    </a:lnTo>
                    <a:lnTo>
                      <a:pt x="2375" y="2455"/>
                    </a:lnTo>
                    <a:lnTo>
                      <a:pt x="2440" y="2365"/>
                    </a:lnTo>
                    <a:lnTo>
                      <a:pt x="2580" y="2355"/>
                    </a:lnTo>
                    <a:lnTo>
                      <a:pt x="2700" y="2360"/>
                    </a:lnTo>
                    <a:lnTo>
                      <a:pt x="2805" y="2395"/>
                    </a:lnTo>
                    <a:lnTo>
                      <a:pt x="2905" y="2315"/>
                    </a:lnTo>
                    <a:lnTo>
                      <a:pt x="3005" y="2245"/>
                    </a:lnTo>
                    <a:lnTo>
                      <a:pt x="3065" y="2300"/>
                    </a:lnTo>
                    <a:lnTo>
                      <a:pt x="3130" y="2280"/>
                    </a:lnTo>
                    <a:lnTo>
                      <a:pt x="3170" y="2220"/>
                    </a:lnTo>
                    <a:lnTo>
                      <a:pt x="3090" y="2195"/>
                    </a:lnTo>
                    <a:lnTo>
                      <a:pt x="3015" y="2135"/>
                    </a:lnTo>
                    <a:lnTo>
                      <a:pt x="2940" y="2055"/>
                    </a:lnTo>
                    <a:lnTo>
                      <a:pt x="2880" y="1880"/>
                    </a:lnTo>
                    <a:lnTo>
                      <a:pt x="2800" y="1790"/>
                    </a:lnTo>
                    <a:lnTo>
                      <a:pt x="2741" y="1718"/>
                    </a:lnTo>
                    <a:lnTo>
                      <a:pt x="2730" y="1545"/>
                    </a:lnTo>
                    <a:lnTo>
                      <a:pt x="2751" y="1513"/>
                    </a:lnTo>
                    <a:lnTo>
                      <a:pt x="2790" y="1474"/>
                    </a:lnTo>
                    <a:lnTo>
                      <a:pt x="2792" y="1387"/>
                    </a:lnTo>
                    <a:lnTo>
                      <a:pt x="2781" y="1297"/>
                    </a:lnTo>
                    <a:lnTo>
                      <a:pt x="2904" y="1261"/>
                    </a:lnTo>
                    <a:lnTo>
                      <a:pt x="3000" y="1220"/>
                    </a:lnTo>
                    <a:lnTo>
                      <a:pt x="3071" y="1160"/>
                    </a:lnTo>
                    <a:lnTo>
                      <a:pt x="3041" y="1066"/>
                    </a:lnTo>
                    <a:lnTo>
                      <a:pt x="3085" y="935"/>
                    </a:lnTo>
                    <a:lnTo>
                      <a:pt x="3065" y="805"/>
                    </a:lnTo>
                    <a:lnTo>
                      <a:pt x="3015" y="710"/>
                    </a:lnTo>
                    <a:lnTo>
                      <a:pt x="2975" y="570"/>
                    </a:lnTo>
                    <a:lnTo>
                      <a:pt x="2950" y="470"/>
                    </a:lnTo>
                    <a:lnTo>
                      <a:pt x="2885" y="360"/>
                    </a:lnTo>
                    <a:lnTo>
                      <a:pt x="2800" y="260"/>
                    </a:lnTo>
                    <a:lnTo>
                      <a:pt x="2740" y="185"/>
                    </a:lnTo>
                    <a:cubicBezTo>
                      <a:pt x="2740" y="125"/>
                      <a:pt x="2740" y="60"/>
                      <a:pt x="2740" y="0"/>
                    </a:cubicBezTo>
                    <a:lnTo>
                      <a:pt x="2700" y="110"/>
                    </a:lnTo>
                    <a:lnTo>
                      <a:pt x="2640" y="175"/>
                    </a:lnTo>
                    <a:lnTo>
                      <a:pt x="2570" y="220"/>
                    </a:lnTo>
                    <a:lnTo>
                      <a:pt x="2470" y="240"/>
                    </a:lnTo>
                    <a:lnTo>
                      <a:pt x="2365" y="240"/>
                    </a:lnTo>
                    <a:lnTo>
                      <a:pt x="2270" y="195"/>
                    </a:lnTo>
                    <a:lnTo>
                      <a:pt x="2160" y="215"/>
                    </a:lnTo>
                    <a:lnTo>
                      <a:pt x="2055" y="305"/>
                    </a:lnTo>
                    <a:lnTo>
                      <a:pt x="2170" y="410"/>
                    </a:lnTo>
                    <a:lnTo>
                      <a:pt x="2245" y="485"/>
                    </a:lnTo>
                    <a:lnTo>
                      <a:pt x="2190" y="575"/>
                    </a:lnTo>
                    <a:lnTo>
                      <a:pt x="2080" y="635"/>
                    </a:lnTo>
                    <a:lnTo>
                      <a:pt x="1970" y="630"/>
                    </a:lnTo>
                    <a:lnTo>
                      <a:pt x="1870" y="645"/>
                    </a:lnTo>
                    <a:lnTo>
                      <a:pt x="1760" y="605"/>
                    </a:lnTo>
                    <a:lnTo>
                      <a:pt x="1660" y="670"/>
                    </a:lnTo>
                    <a:lnTo>
                      <a:pt x="1615" y="750"/>
                    </a:lnTo>
                    <a:lnTo>
                      <a:pt x="1520" y="760"/>
                    </a:lnTo>
                    <a:lnTo>
                      <a:pt x="1465" y="685"/>
                    </a:lnTo>
                    <a:lnTo>
                      <a:pt x="1355" y="660"/>
                    </a:lnTo>
                    <a:lnTo>
                      <a:pt x="1285" y="605"/>
                    </a:lnTo>
                    <a:lnTo>
                      <a:pt x="1205" y="660"/>
                    </a:lnTo>
                    <a:lnTo>
                      <a:pt x="1150" y="625"/>
                    </a:lnTo>
                    <a:lnTo>
                      <a:pt x="1185" y="540"/>
                    </a:lnTo>
                    <a:lnTo>
                      <a:pt x="1180" y="455"/>
                    </a:lnTo>
                    <a:lnTo>
                      <a:pt x="1100" y="415"/>
                    </a:lnTo>
                    <a:lnTo>
                      <a:pt x="990" y="445"/>
                    </a:lnTo>
                    <a:lnTo>
                      <a:pt x="860" y="495"/>
                    </a:lnTo>
                    <a:lnTo>
                      <a:pt x="805" y="565"/>
                    </a:lnTo>
                    <a:lnTo>
                      <a:pt x="800" y="640"/>
                    </a:lnTo>
                    <a:cubicBezTo>
                      <a:pt x="800" y="670"/>
                      <a:pt x="800" y="695"/>
                      <a:pt x="800" y="720"/>
                    </a:cubicBezTo>
                    <a:lnTo>
                      <a:pt x="670" y="720"/>
                    </a:lnTo>
                    <a:lnTo>
                      <a:pt x="600" y="770"/>
                    </a:lnTo>
                    <a:lnTo>
                      <a:pt x="500" y="730"/>
                    </a:lnTo>
                    <a:lnTo>
                      <a:pt x="440" y="685"/>
                    </a:lnTo>
                    <a:lnTo>
                      <a:pt x="355" y="685"/>
                    </a:lnTo>
                    <a:lnTo>
                      <a:pt x="275" y="745"/>
                    </a:lnTo>
                    <a:close/>
                  </a:path>
                </a:pathLst>
              </a:custGeom>
              <a:solidFill>
                <a:schemeClr val="bg2"/>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35" name="任意多边形 25">
                <a:extLst>
                  <a:ext uri="{FF2B5EF4-FFF2-40B4-BE49-F238E27FC236}">
                    <a16:creationId xmlns:a16="http://schemas.microsoft.com/office/drawing/2014/main" id="{BD19A0A8-776C-541C-327B-A23946EF28BD}"/>
                  </a:ext>
                </a:extLst>
              </p:cNvPr>
              <p:cNvSpPr>
                <a:spLocks/>
              </p:cNvSpPr>
              <p:nvPr/>
            </p:nvSpPr>
            <p:spPr bwMode="auto">
              <a:xfrm>
                <a:off x="6236879" y="2209569"/>
                <a:ext cx="1265755" cy="788983"/>
              </a:xfrm>
              <a:custGeom>
                <a:avLst/>
                <a:gdLst>
                  <a:gd name="T0" fmla="*/ 0 w 10499004"/>
                  <a:gd name="T1" fmla="*/ 0 h 7447745"/>
                  <a:gd name="T2" fmla="*/ 10499004 w 10499004"/>
                  <a:gd name="T3" fmla="*/ 7447745 h 7447745"/>
                </a:gdLst>
                <a:ahLst/>
                <a:cxnLst>
                  <a:cxn ang="0">
                    <a:pos x="145478" y="7050332"/>
                  </a:cxn>
                  <a:cxn ang="0">
                    <a:pos x="269672" y="6475807"/>
                  </a:cxn>
                  <a:cxn ang="0">
                    <a:pos x="155826" y="6005098"/>
                  </a:cxn>
                  <a:cxn ang="0">
                    <a:pos x="564178" y="5569579"/>
                  </a:cxn>
                  <a:cxn ang="0">
                    <a:pos x="492314" y="5028753"/>
                  </a:cxn>
                  <a:cxn ang="0">
                    <a:pos x="411719" y="4693170"/>
                  </a:cxn>
                  <a:cxn ang="0">
                    <a:pos x="516936" y="4039612"/>
                  </a:cxn>
                  <a:cxn ang="0">
                    <a:pos x="809914" y="3521933"/>
                  </a:cxn>
                  <a:cxn ang="0">
                    <a:pos x="564762" y="2939709"/>
                  </a:cxn>
                  <a:cxn ang="0">
                    <a:pos x="244833" y="2388275"/>
                  </a:cxn>
                  <a:cxn ang="0">
                    <a:pos x="178013" y="1555919"/>
                  </a:cxn>
                  <a:cxn ang="0">
                    <a:pos x="224715" y="899174"/>
                  </a:cxn>
                  <a:cxn ang="0">
                    <a:pos x="1261023" y="667669"/>
                  </a:cxn>
                  <a:cxn ang="0">
                    <a:pos x="1975396" y="358672"/>
                  </a:cxn>
                  <a:cxn ang="0">
                    <a:pos x="2383748" y="0"/>
                  </a:cxn>
                  <a:cxn ang="0">
                    <a:pos x="3264037" y="223549"/>
                  </a:cxn>
                  <a:cxn ang="0">
                    <a:pos x="4326154" y="372582"/>
                  </a:cxn>
                  <a:cxn ang="0">
                    <a:pos x="5093181" y="656740"/>
                  </a:cxn>
                  <a:cxn ang="0">
                    <a:pos x="6077806" y="554409"/>
                  </a:cxn>
                  <a:cxn ang="0">
                    <a:pos x="6643147" y="1183335"/>
                  </a:cxn>
                  <a:cxn ang="0">
                    <a:pos x="7236302" y="1715881"/>
                  </a:cxn>
                  <a:cxn ang="0">
                    <a:pos x="8033148" y="1826168"/>
                  </a:cxn>
                  <a:cxn ang="0">
                    <a:pos x="9043582" y="1809285"/>
                  </a:cxn>
                  <a:cxn ang="0">
                    <a:pos x="8968096" y="2733301"/>
                  </a:cxn>
                  <a:cxn ang="0">
                    <a:pos x="9674513" y="3312549"/>
                  </a:cxn>
                  <a:cxn ang="0">
                    <a:pos x="10242829" y="4018966"/>
                  </a:cxn>
                  <a:cxn ang="0">
                    <a:pos x="10331250" y="4722401"/>
                  </a:cxn>
                  <a:cxn ang="0">
                    <a:pos x="9787772" y="5180430"/>
                  </a:cxn>
                  <a:cxn ang="0">
                    <a:pos x="8946229" y="5254947"/>
                  </a:cxn>
                  <a:cxn ang="0">
                    <a:pos x="8107661" y="5166523"/>
                  </a:cxn>
                  <a:cxn ang="0">
                    <a:pos x="8151388" y="5958388"/>
                  </a:cxn>
                  <a:cxn ang="0">
                    <a:pos x="8223899" y="6644948"/>
                  </a:cxn>
                  <a:cxn ang="0">
                    <a:pos x="7310815" y="6879428"/>
                  </a:cxn>
                  <a:cxn ang="0">
                    <a:pos x="6447409" y="6780073"/>
                  </a:cxn>
                  <a:cxn ang="0">
                    <a:pos x="5843322" y="7373229"/>
                  </a:cxn>
                  <a:cxn ang="0">
                    <a:pos x="5217371" y="7113909"/>
                  </a:cxn>
                  <a:cxn ang="0">
                    <a:pos x="4486115" y="6780073"/>
                  </a:cxn>
                  <a:cxn ang="0">
                    <a:pos x="3917799" y="6857565"/>
                  </a:cxn>
                  <a:cxn ang="0">
                    <a:pos x="4044968" y="6154123"/>
                  </a:cxn>
                  <a:cxn ang="0">
                    <a:pos x="3267010" y="6101470"/>
                  </a:cxn>
                  <a:cxn ang="0">
                    <a:pos x="2502958" y="6606202"/>
                  </a:cxn>
                  <a:cxn ang="0">
                    <a:pos x="2481095" y="7249035"/>
                  </a:cxn>
                  <a:cxn ang="0">
                    <a:pos x="1653459" y="7447745"/>
                  </a:cxn>
                  <a:cxn ang="0">
                    <a:pos x="988763" y="7113909"/>
                  </a:cxn>
                  <a:cxn ang="0">
                    <a:pos x="296084" y="7368029"/>
                  </a:cxn>
                </a:cxnLst>
                <a:rect l="T0" t="T1" r="T2" b="T3"/>
                <a:pathLst>
                  <a:path w="10499004" h="7447745">
                    <a:moveTo>
                      <a:pt x="296084" y="7368029"/>
                    </a:moveTo>
                    <a:lnTo>
                      <a:pt x="145478" y="7050332"/>
                    </a:lnTo>
                    <a:lnTo>
                      <a:pt x="393864" y="6747544"/>
                    </a:lnTo>
                    <a:lnTo>
                      <a:pt x="269672" y="6475807"/>
                    </a:lnTo>
                    <a:lnTo>
                      <a:pt x="75904" y="6241738"/>
                    </a:lnTo>
                    <a:lnTo>
                      <a:pt x="155826" y="6005098"/>
                    </a:lnTo>
                    <a:lnTo>
                      <a:pt x="387655" y="5878576"/>
                    </a:lnTo>
                    <a:lnTo>
                      <a:pt x="564178" y="5569579"/>
                    </a:lnTo>
                    <a:lnTo>
                      <a:pt x="729770" y="5293700"/>
                    </a:lnTo>
                    <a:lnTo>
                      <a:pt x="492314" y="5028753"/>
                    </a:lnTo>
                    <a:lnTo>
                      <a:pt x="365468" y="4901907"/>
                    </a:lnTo>
                    <a:lnTo>
                      <a:pt x="411719" y="4693170"/>
                    </a:lnTo>
                    <a:lnTo>
                      <a:pt x="547619" y="4377641"/>
                    </a:lnTo>
                    <a:lnTo>
                      <a:pt x="516936" y="4039612"/>
                    </a:lnTo>
                    <a:lnTo>
                      <a:pt x="515085" y="3649360"/>
                    </a:lnTo>
                    <a:lnTo>
                      <a:pt x="809914" y="3521933"/>
                    </a:lnTo>
                    <a:lnTo>
                      <a:pt x="800729" y="3211449"/>
                    </a:lnTo>
                    <a:lnTo>
                      <a:pt x="564762" y="2939709"/>
                    </a:lnTo>
                    <a:lnTo>
                      <a:pt x="359843" y="2778258"/>
                    </a:lnTo>
                    <a:lnTo>
                      <a:pt x="244833" y="2388275"/>
                    </a:lnTo>
                    <a:lnTo>
                      <a:pt x="295997" y="1869636"/>
                    </a:lnTo>
                    <a:lnTo>
                      <a:pt x="178013" y="1555919"/>
                    </a:lnTo>
                    <a:lnTo>
                      <a:pt x="0" y="1220138"/>
                    </a:lnTo>
                    <a:lnTo>
                      <a:pt x="224715" y="899174"/>
                    </a:lnTo>
                    <a:lnTo>
                      <a:pt x="532742" y="791862"/>
                    </a:lnTo>
                    <a:lnTo>
                      <a:pt x="1261023" y="667669"/>
                    </a:lnTo>
                    <a:lnTo>
                      <a:pt x="1520342" y="458027"/>
                    </a:lnTo>
                    <a:lnTo>
                      <a:pt x="1975396" y="358672"/>
                    </a:lnTo>
                    <a:lnTo>
                      <a:pt x="2149268" y="85445"/>
                    </a:lnTo>
                    <a:lnTo>
                      <a:pt x="2383748" y="0"/>
                    </a:lnTo>
                    <a:lnTo>
                      <a:pt x="2706653" y="237456"/>
                    </a:lnTo>
                    <a:lnTo>
                      <a:pt x="3264037" y="223549"/>
                    </a:lnTo>
                    <a:lnTo>
                      <a:pt x="3757838" y="347743"/>
                    </a:lnTo>
                    <a:lnTo>
                      <a:pt x="4326154" y="372582"/>
                    </a:lnTo>
                    <a:lnTo>
                      <a:pt x="4670921" y="607062"/>
                    </a:lnTo>
                    <a:lnTo>
                      <a:pt x="5093181" y="656740"/>
                    </a:lnTo>
                    <a:lnTo>
                      <a:pt x="5659299" y="423933"/>
                    </a:lnTo>
                    <a:lnTo>
                      <a:pt x="6077806" y="554409"/>
                    </a:lnTo>
                    <a:lnTo>
                      <a:pt x="6483182" y="824660"/>
                    </a:lnTo>
                    <a:lnTo>
                      <a:pt x="6643147" y="1183335"/>
                    </a:lnTo>
                    <a:lnTo>
                      <a:pt x="6938237" y="1293622"/>
                    </a:lnTo>
                    <a:lnTo>
                      <a:pt x="7236302" y="1715881"/>
                    </a:lnTo>
                    <a:lnTo>
                      <a:pt x="7730102" y="1917567"/>
                    </a:lnTo>
                    <a:lnTo>
                      <a:pt x="8033148" y="1826168"/>
                    </a:lnTo>
                    <a:lnTo>
                      <a:pt x="8505085" y="1701974"/>
                    </a:lnTo>
                    <a:lnTo>
                      <a:pt x="9043582" y="1809285"/>
                    </a:lnTo>
                    <a:lnTo>
                      <a:pt x="9106197" y="2338856"/>
                    </a:lnTo>
                    <a:lnTo>
                      <a:pt x="8968096" y="2733301"/>
                    </a:lnTo>
                    <a:lnTo>
                      <a:pt x="9241322" y="3152585"/>
                    </a:lnTo>
                    <a:lnTo>
                      <a:pt x="9674513" y="3312549"/>
                    </a:lnTo>
                    <a:lnTo>
                      <a:pt x="10157381" y="3571868"/>
                    </a:lnTo>
                    <a:lnTo>
                      <a:pt x="10242829" y="4018966"/>
                    </a:lnTo>
                    <a:lnTo>
                      <a:pt x="10499004" y="4266671"/>
                    </a:lnTo>
                    <a:lnTo>
                      <a:pt x="10331250" y="4722401"/>
                    </a:lnTo>
                    <a:lnTo>
                      <a:pt x="10082862" y="4995627"/>
                    </a:lnTo>
                    <a:lnTo>
                      <a:pt x="9787772" y="5180430"/>
                    </a:lnTo>
                    <a:lnTo>
                      <a:pt x="9379420" y="5265878"/>
                    </a:lnTo>
                    <a:lnTo>
                      <a:pt x="8946229" y="5254947"/>
                    </a:lnTo>
                    <a:lnTo>
                      <a:pt x="8562716" y="5081075"/>
                    </a:lnTo>
                    <a:lnTo>
                      <a:pt x="8107661" y="5166523"/>
                    </a:lnTo>
                    <a:lnTo>
                      <a:pt x="7660563" y="5522222"/>
                    </a:lnTo>
                    <a:lnTo>
                      <a:pt x="8151388" y="5958388"/>
                    </a:lnTo>
                    <a:lnTo>
                      <a:pt x="8452429" y="6267385"/>
                    </a:lnTo>
                    <a:lnTo>
                      <a:pt x="8223899" y="6644948"/>
                    </a:lnTo>
                    <a:lnTo>
                      <a:pt x="7779776" y="6893336"/>
                    </a:lnTo>
                    <a:lnTo>
                      <a:pt x="7310815" y="6879428"/>
                    </a:lnTo>
                    <a:lnTo>
                      <a:pt x="6905438" y="6943013"/>
                    </a:lnTo>
                    <a:lnTo>
                      <a:pt x="6447409" y="6780073"/>
                    </a:lnTo>
                    <a:lnTo>
                      <a:pt x="6039057" y="7050324"/>
                    </a:lnTo>
                    <a:lnTo>
                      <a:pt x="5843322" y="7373229"/>
                    </a:lnTo>
                    <a:lnTo>
                      <a:pt x="5462784" y="7411974"/>
                    </a:lnTo>
                    <a:lnTo>
                      <a:pt x="5217371" y="7113909"/>
                    </a:lnTo>
                    <a:lnTo>
                      <a:pt x="4770273" y="6992691"/>
                    </a:lnTo>
                    <a:lnTo>
                      <a:pt x="4486115" y="6780073"/>
                    </a:lnTo>
                    <a:lnTo>
                      <a:pt x="4155255" y="7003622"/>
                    </a:lnTo>
                    <a:lnTo>
                      <a:pt x="3917799" y="6857565"/>
                    </a:lnTo>
                    <a:lnTo>
                      <a:pt x="4066831" y="6512798"/>
                    </a:lnTo>
                    <a:lnTo>
                      <a:pt x="4044968" y="6154123"/>
                    </a:lnTo>
                    <a:lnTo>
                      <a:pt x="3711132" y="5991183"/>
                    </a:lnTo>
                    <a:lnTo>
                      <a:pt x="3267010" y="6101470"/>
                    </a:lnTo>
                    <a:lnTo>
                      <a:pt x="2723532" y="6322044"/>
                    </a:lnTo>
                    <a:lnTo>
                      <a:pt x="2502958" y="6606202"/>
                    </a:lnTo>
                    <a:lnTo>
                      <a:pt x="2478120" y="6926131"/>
                    </a:lnTo>
                    <a:cubicBezTo>
                      <a:pt x="2479112" y="7033766"/>
                      <a:pt x="2480103" y="7141400"/>
                      <a:pt x="2481095" y="7249035"/>
                    </a:cubicBezTo>
                    <a:lnTo>
                      <a:pt x="1948549" y="7259966"/>
                    </a:lnTo>
                    <a:lnTo>
                      <a:pt x="1653459" y="7447745"/>
                    </a:lnTo>
                    <a:lnTo>
                      <a:pt x="1237151" y="7298712"/>
                    </a:lnTo>
                    <a:lnTo>
                      <a:pt x="988763" y="7113909"/>
                    </a:lnTo>
                    <a:lnTo>
                      <a:pt x="633064" y="7100002"/>
                    </a:lnTo>
                    <a:lnTo>
                      <a:pt x="296084" y="7368029"/>
                    </a:lnTo>
                    <a:close/>
                  </a:path>
                </a:pathLst>
              </a:custGeom>
              <a:solidFill>
                <a:schemeClr val="bg2"/>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36" name="任意多边形 26">
                <a:extLst>
                  <a:ext uri="{FF2B5EF4-FFF2-40B4-BE49-F238E27FC236}">
                    <a16:creationId xmlns:a16="http://schemas.microsoft.com/office/drawing/2014/main" id="{7EA458CA-43DE-08CD-E446-7211DC1A1258}"/>
                  </a:ext>
                </a:extLst>
              </p:cNvPr>
              <p:cNvSpPr>
                <a:spLocks/>
              </p:cNvSpPr>
              <p:nvPr/>
            </p:nvSpPr>
            <p:spPr bwMode="auto">
              <a:xfrm>
                <a:off x="5193319" y="3477655"/>
                <a:ext cx="1123450" cy="1373577"/>
              </a:xfrm>
              <a:custGeom>
                <a:avLst/>
                <a:gdLst>
                  <a:gd name="T0" fmla="*/ 0 w 9318035"/>
                  <a:gd name="T1" fmla="*/ 0 h 12940813"/>
                  <a:gd name="T2" fmla="*/ 9318035 w 9318035"/>
                  <a:gd name="T3" fmla="*/ 12940813 h 12940813"/>
                </a:gdLst>
                <a:ahLst/>
                <a:cxnLst>
                  <a:cxn ang="0">
                    <a:pos x="1369628" y="3051480"/>
                  </a:cxn>
                  <a:cxn ang="0">
                    <a:pos x="1172407" y="4315541"/>
                  </a:cxn>
                  <a:cxn ang="0">
                    <a:pos x="583971" y="5249001"/>
                  </a:cxn>
                  <a:cxn ang="0">
                    <a:pos x="816705" y="6322050"/>
                  </a:cxn>
                  <a:cxn ang="0">
                    <a:pos x="65332" y="7573692"/>
                  </a:cxn>
                  <a:cxn ang="0">
                    <a:pos x="0" y="8410770"/>
                  </a:cxn>
                  <a:cxn ang="0">
                    <a:pos x="1103841" y="9581687"/>
                  </a:cxn>
                  <a:cxn ang="0">
                    <a:pos x="1461287" y="11280686"/>
                  </a:cxn>
                  <a:cxn ang="0">
                    <a:pos x="1523568" y="12940813"/>
                  </a:cxn>
                  <a:cxn ang="0">
                    <a:pos x="2973996" y="12568098"/>
                  </a:cxn>
                  <a:cxn ang="0">
                    <a:pos x="4847766" y="12629743"/>
                  </a:cxn>
                  <a:cxn ang="0">
                    <a:pos x="4669759" y="12026110"/>
                  </a:cxn>
                  <a:cxn ang="0">
                    <a:pos x="5183678" y="11564846"/>
                  </a:cxn>
                  <a:cxn ang="0">
                    <a:pos x="5453929" y="10653252"/>
                  </a:cxn>
                  <a:cxn ang="0">
                    <a:pos x="5965128" y="9730722"/>
                  </a:cxn>
                  <a:cxn ang="0">
                    <a:pos x="6963402" y="9170104"/>
                  </a:cxn>
                  <a:cxn ang="0">
                    <a:pos x="7165346" y="8292788"/>
                  </a:cxn>
                  <a:cxn ang="0">
                    <a:pos x="6937077" y="7770916"/>
                  </a:cxn>
                  <a:cxn ang="0">
                    <a:pos x="6584609" y="7055053"/>
                  </a:cxn>
                  <a:cxn ang="0">
                    <a:pos x="7188696" y="6387384"/>
                  </a:cxn>
                  <a:cxn ang="0">
                    <a:pos x="7992982" y="6189902"/>
                  </a:cxn>
                  <a:cxn ang="0">
                    <a:pos x="8182505" y="5318798"/>
                  </a:cxn>
                  <a:cxn ang="0">
                    <a:pos x="8847204" y="4857534"/>
                  </a:cxn>
                  <a:cxn ang="0">
                    <a:pos x="9309956" y="4160304"/>
                  </a:cxn>
                  <a:cxn ang="0">
                    <a:pos x="8927929" y="3487907"/>
                  </a:cxn>
                  <a:cxn ang="0">
                    <a:pos x="8621908" y="2699017"/>
                  </a:cxn>
                  <a:cxn ang="0">
                    <a:pos x="8171834" y="1978437"/>
                  </a:cxn>
                  <a:cxn ang="0">
                    <a:pos x="8447778" y="1119750"/>
                  </a:cxn>
                  <a:cxn ang="0">
                    <a:pos x="7906045" y="746911"/>
                  </a:cxn>
                  <a:cxn ang="0">
                    <a:pos x="7044312" y="614500"/>
                  </a:cxn>
                  <a:cxn ang="0">
                    <a:pos x="6157371" y="1085208"/>
                  </a:cxn>
                  <a:cxn ang="0">
                    <a:pos x="5419903" y="777958"/>
                  </a:cxn>
                  <a:cxn ang="0">
                    <a:pos x="4742789" y="340045"/>
                  </a:cxn>
                  <a:cxn ang="0">
                    <a:pos x="3974015" y="205436"/>
                  </a:cxn>
                  <a:cxn ang="0">
                    <a:pos x="4327969" y="857197"/>
                  </a:cxn>
                  <a:cxn ang="0">
                    <a:pos x="3776791" y="1708183"/>
                  </a:cxn>
                  <a:cxn ang="0">
                    <a:pos x="3301362" y="1824682"/>
                  </a:cxn>
                  <a:cxn ang="0">
                    <a:pos x="2194291" y="1764331"/>
                  </a:cxn>
                  <a:cxn ang="0">
                    <a:pos x="1818475" y="2313759"/>
                  </a:cxn>
                </a:cxnLst>
                <a:rect l="T0" t="T1" r="T2" b="T3"/>
                <a:pathLst>
                  <a:path w="9318035" h="12940813">
                    <a:moveTo>
                      <a:pt x="1382038" y="2451083"/>
                    </a:moveTo>
                    <a:lnTo>
                      <a:pt x="1369628" y="3051480"/>
                    </a:lnTo>
                    <a:lnTo>
                      <a:pt x="1226804" y="3717663"/>
                    </a:lnTo>
                    <a:lnTo>
                      <a:pt x="1172407" y="4315541"/>
                    </a:lnTo>
                    <a:lnTo>
                      <a:pt x="882037" y="4627774"/>
                    </a:lnTo>
                    <a:lnTo>
                      <a:pt x="583971" y="5249001"/>
                    </a:lnTo>
                    <a:lnTo>
                      <a:pt x="604087" y="5742801"/>
                    </a:lnTo>
                    <a:lnTo>
                      <a:pt x="816705" y="6322050"/>
                    </a:lnTo>
                    <a:lnTo>
                      <a:pt x="524848" y="6834479"/>
                    </a:lnTo>
                    <a:lnTo>
                      <a:pt x="65332" y="7573692"/>
                    </a:lnTo>
                    <a:lnTo>
                      <a:pt x="310486" y="8028746"/>
                    </a:lnTo>
                    <a:lnTo>
                      <a:pt x="0" y="8410770"/>
                    </a:lnTo>
                    <a:lnTo>
                      <a:pt x="48382" y="8952634"/>
                    </a:lnTo>
                    <a:lnTo>
                      <a:pt x="1103841" y="9581687"/>
                    </a:lnTo>
                    <a:lnTo>
                      <a:pt x="1158499" y="10103560"/>
                    </a:lnTo>
                    <a:lnTo>
                      <a:pt x="1461287" y="11280686"/>
                    </a:lnTo>
                    <a:lnTo>
                      <a:pt x="1523383" y="12218611"/>
                    </a:lnTo>
                    <a:cubicBezTo>
                      <a:pt x="1523445" y="12459345"/>
                      <a:pt x="1523506" y="12700079"/>
                      <a:pt x="1523568" y="12940813"/>
                    </a:cubicBezTo>
                    <a:lnTo>
                      <a:pt x="2119774" y="12723343"/>
                    </a:lnTo>
                    <a:lnTo>
                      <a:pt x="2973996" y="12568098"/>
                    </a:lnTo>
                    <a:lnTo>
                      <a:pt x="4183657" y="12631683"/>
                    </a:lnTo>
                    <a:lnTo>
                      <a:pt x="4847766" y="12629743"/>
                    </a:lnTo>
                    <a:lnTo>
                      <a:pt x="4942985" y="12285429"/>
                    </a:lnTo>
                    <a:lnTo>
                      <a:pt x="4669759" y="12026110"/>
                    </a:lnTo>
                    <a:lnTo>
                      <a:pt x="4829723" y="11679853"/>
                    </a:lnTo>
                    <a:lnTo>
                      <a:pt x="5183678" y="11564846"/>
                    </a:lnTo>
                    <a:lnTo>
                      <a:pt x="5113881" y="11195238"/>
                    </a:lnTo>
                    <a:lnTo>
                      <a:pt x="5453929" y="10653252"/>
                    </a:lnTo>
                    <a:lnTo>
                      <a:pt x="5556515" y="10289854"/>
                    </a:lnTo>
                    <a:lnTo>
                      <a:pt x="5965128" y="9730722"/>
                    </a:lnTo>
                    <a:lnTo>
                      <a:pt x="6505372" y="9385955"/>
                    </a:lnTo>
                    <a:lnTo>
                      <a:pt x="6963402" y="9170104"/>
                    </a:lnTo>
                    <a:lnTo>
                      <a:pt x="7285589" y="8711941"/>
                    </a:lnTo>
                    <a:lnTo>
                      <a:pt x="7165346" y="8292788"/>
                    </a:lnTo>
                    <a:lnTo>
                      <a:pt x="7195679" y="7836503"/>
                    </a:lnTo>
                    <a:lnTo>
                      <a:pt x="6937077" y="7770916"/>
                    </a:lnTo>
                    <a:lnTo>
                      <a:pt x="6677755" y="7444778"/>
                    </a:lnTo>
                    <a:lnTo>
                      <a:pt x="6584609" y="7055053"/>
                    </a:lnTo>
                    <a:lnTo>
                      <a:pt x="6901306" y="6693145"/>
                    </a:lnTo>
                    <a:lnTo>
                      <a:pt x="7188696" y="6387384"/>
                    </a:lnTo>
                    <a:lnTo>
                      <a:pt x="7572209" y="6197858"/>
                    </a:lnTo>
                    <a:lnTo>
                      <a:pt x="7992982" y="6189902"/>
                    </a:lnTo>
                    <a:lnTo>
                      <a:pt x="8025777" y="5727150"/>
                    </a:lnTo>
                    <a:lnTo>
                      <a:pt x="8182505" y="5318798"/>
                    </a:lnTo>
                    <a:lnTo>
                      <a:pt x="8538204" y="4790974"/>
                    </a:lnTo>
                    <a:lnTo>
                      <a:pt x="8847204" y="4857534"/>
                    </a:lnTo>
                    <a:lnTo>
                      <a:pt x="9207367" y="4511280"/>
                    </a:lnTo>
                    <a:lnTo>
                      <a:pt x="9309956" y="4160304"/>
                    </a:lnTo>
                    <a:lnTo>
                      <a:pt x="9318035" y="3733565"/>
                    </a:lnTo>
                    <a:lnTo>
                      <a:pt x="8927929" y="3487907"/>
                    </a:lnTo>
                    <a:lnTo>
                      <a:pt x="8673332" y="3205238"/>
                    </a:lnTo>
                    <a:lnTo>
                      <a:pt x="8621908" y="2699017"/>
                    </a:lnTo>
                    <a:lnTo>
                      <a:pt x="8261747" y="2399207"/>
                    </a:lnTo>
                    <a:lnTo>
                      <a:pt x="8171834" y="1978437"/>
                    </a:lnTo>
                    <a:lnTo>
                      <a:pt x="8460457" y="1635156"/>
                    </a:lnTo>
                    <a:lnTo>
                      <a:pt x="8447778" y="1119750"/>
                    </a:lnTo>
                    <a:lnTo>
                      <a:pt x="8146735" y="807517"/>
                    </a:lnTo>
                    <a:lnTo>
                      <a:pt x="7906045" y="746911"/>
                    </a:lnTo>
                    <a:lnTo>
                      <a:pt x="7479065" y="503245"/>
                    </a:lnTo>
                    <a:lnTo>
                      <a:pt x="7044312" y="614500"/>
                    </a:lnTo>
                    <a:lnTo>
                      <a:pt x="6643473" y="1031069"/>
                    </a:lnTo>
                    <a:lnTo>
                      <a:pt x="6157371" y="1085208"/>
                    </a:lnTo>
                    <a:lnTo>
                      <a:pt x="5655870" y="962761"/>
                    </a:lnTo>
                    <a:lnTo>
                      <a:pt x="5419903" y="777958"/>
                    </a:lnTo>
                    <a:lnTo>
                      <a:pt x="5342153" y="455054"/>
                    </a:lnTo>
                    <a:lnTo>
                      <a:pt x="4742789" y="340045"/>
                    </a:lnTo>
                    <a:lnTo>
                      <a:pt x="4388576" y="0"/>
                    </a:lnTo>
                    <a:lnTo>
                      <a:pt x="3974015" y="205436"/>
                    </a:lnTo>
                    <a:lnTo>
                      <a:pt x="4247241" y="520128"/>
                    </a:lnTo>
                    <a:lnTo>
                      <a:pt x="4327969" y="857197"/>
                    </a:lnTo>
                    <a:lnTo>
                      <a:pt x="4205259" y="1180102"/>
                    </a:lnTo>
                    <a:lnTo>
                      <a:pt x="3776791" y="1708183"/>
                    </a:lnTo>
                    <a:lnTo>
                      <a:pt x="3650594" y="2119513"/>
                    </a:lnTo>
                    <a:lnTo>
                      <a:pt x="3301362" y="1824682"/>
                    </a:lnTo>
                    <a:lnTo>
                      <a:pt x="2761118" y="1787422"/>
                    </a:lnTo>
                    <a:lnTo>
                      <a:pt x="2194291" y="1764331"/>
                    </a:lnTo>
                    <a:lnTo>
                      <a:pt x="2021908" y="2034321"/>
                    </a:lnTo>
                    <a:lnTo>
                      <a:pt x="1818475" y="2313759"/>
                    </a:lnTo>
                    <a:lnTo>
                      <a:pt x="1382038" y="2451083"/>
                    </a:lnTo>
                    <a:close/>
                  </a:path>
                </a:pathLst>
              </a:custGeom>
              <a:solidFill>
                <a:schemeClr val="bg2"/>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37" name="任意多边形 27">
                <a:extLst>
                  <a:ext uri="{FF2B5EF4-FFF2-40B4-BE49-F238E27FC236}">
                    <a16:creationId xmlns:a16="http://schemas.microsoft.com/office/drawing/2014/main" id="{F7B50E4A-DD16-37F8-A7CC-4F37EB3DB4B9}"/>
                  </a:ext>
                </a:extLst>
              </p:cNvPr>
              <p:cNvSpPr>
                <a:spLocks/>
              </p:cNvSpPr>
              <p:nvPr/>
            </p:nvSpPr>
            <p:spPr bwMode="auto">
              <a:xfrm>
                <a:off x="6826066" y="3071077"/>
                <a:ext cx="386967" cy="215377"/>
              </a:xfrm>
              <a:custGeom>
                <a:avLst/>
                <a:gdLst>
                  <a:gd name="T0" fmla="*/ 0 w 3215851"/>
                  <a:gd name="T1" fmla="*/ 0 h 2036775"/>
                  <a:gd name="T2" fmla="*/ 1 w 3215851"/>
                  <a:gd name="T3" fmla="*/ 3 h 2036775"/>
                  <a:gd name="T4" fmla="*/ 1 w 3215851"/>
                  <a:gd name="T5" fmla="*/ 6 h 2036775"/>
                  <a:gd name="T6" fmla="*/ 2 w 3215851"/>
                  <a:gd name="T7" fmla="*/ 6 h 2036775"/>
                  <a:gd name="T8" fmla="*/ 3 w 3215851"/>
                  <a:gd name="T9" fmla="*/ 5 h 2036775"/>
                  <a:gd name="T10" fmla="*/ 4 w 3215851"/>
                  <a:gd name="T11" fmla="*/ 6 h 2036775"/>
                  <a:gd name="T12" fmla="*/ 6 w 3215851"/>
                  <a:gd name="T13" fmla="*/ 5 h 2036775"/>
                  <a:gd name="T14" fmla="*/ 8 w 3215851"/>
                  <a:gd name="T15" fmla="*/ 7 h 2036775"/>
                  <a:gd name="T16" fmla="*/ 10 w 3215851"/>
                  <a:gd name="T17" fmla="*/ 8 h 2036775"/>
                  <a:gd name="T18" fmla="*/ 11 w 3215851"/>
                  <a:gd name="T19" fmla="*/ 6 h 2036775"/>
                  <a:gd name="T20" fmla="*/ 12 w 3215851"/>
                  <a:gd name="T21" fmla="*/ 4 h 2036775"/>
                  <a:gd name="T22" fmla="*/ 11 w 3215851"/>
                  <a:gd name="T23" fmla="*/ 3 h 2036775"/>
                  <a:gd name="T24" fmla="*/ 10 w 3215851"/>
                  <a:gd name="T25" fmla="*/ 3 h 2036775"/>
                  <a:gd name="T26" fmla="*/ 7 w 3215851"/>
                  <a:gd name="T27" fmla="*/ 1 h 2036775"/>
                  <a:gd name="T28" fmla="*/ 6 w 3215851"/>
                  <a:gd name="T29" fmla="*/ 1 h 2036775"/>
                  <a:gd name="T30" fmla="*/ 5 w 3215851"/>
                  <a:gd name="T31" fmla="*/ 1 h 2036775"/>
                  <a:gd name="T32" fmla="*/ 2 w 3215851"/>
                  <a:gd name="T33" fmla="*/ 0 h 2036775"/>
                  <a:gd name="T34" fmla="*/ 0 w 3215851"/>
                  <a:gd name="T35" fmla="*/ 0 h 20367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15851"/>
                  <a:gd name="T55" fmla="*/ 0 h 2036775"/>
                  <a:gd name="T56" fmla="*/ 3215851 w 3215851"/>
                  <a:gd name="T57" fmla="*/ 2036775 h 20367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15851" h="2036775">
                    <a:moveTo>
                      <a:pt x="0" y="0"/>
                    </a:moveTo>
                    <a:lnTo>
                      <a:pt x="159323" y="783904"/>
                    </a:lnTo>
                    <a:lnTo>
                      <a:pt x="225560" y="1506557"/>
                    </a:lnTo>
                    <a:lnTo>
                      <a:pt x="417349" y="1714452"/>
                    </a:lnTo>
                    <a:lnTo>
                      <a:pt x="705129" y="1451576"/>
                    </a:lnTo>
                    <a:lnTo>
                      <a:pt x="1074736" y="1760896"/>
                    </a:lnTo>
                    <a:lnTo>
                      <a:pt x="1747388" y="1457203"/>
                    </a:lnTo>
                    <a:lnTo>
                      <a:pt x="2299145" y="1943047"/>
                    </a:lnTo>
                    <a:lnTo>
                      <a:pt x="2734988" y="2036775"/>
                    </a:lnTo>
                    <a:lnTo>
                      <a:pt x="2933375" y="1589677"/>
                    </a:lnTo>
                    <a:lnTo>
                      <a:pt x="3215851" y="1124455"/>
                    </a:lnTo>
                    <a:lnTo>
                      <a:pt x="2972444" y="778600"/>
                    </a:lnTo>
                    <a:lnTo>
                      <a:pt x="2630652" y="773296"/>
                    </a:lnTo>
                    <a:lnTo>
                      <a:pt x="2023590" y="348384"/>
                    </a:lnTo>
                    <a:lnTo>
                      <a:pt x="1639359" y="139068"/>
                    </a:lnTo>
                    <a:lnTo>
                      <a:pt x="1223768" y="227166"/>
                    </a:lnTo>
                    <a:lnTo>
                      <a:pt x="539537" y="11897"/>
                    </a:lnTo>
                    <a:lnTo>
                      <a:pt x="0" y="0"/>
                    </a:lnTo>
                    <a:close/>
                  </a:path>
                </a:pathLst>
              </a:custGeom>
              <a:solidFill>
                <a:schemeClr val="bg2"/>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38" name="任意多边形 28">
                <a:extLst>
                  <a:ext uri="{FF2B5EF4-FFF2-40B4-BE49-F238E27FC236}">
                    <a16:creationId xmlns:a16="http://schemas.microsoft.com/office/drawing/2014/main" id="{04E56C7B-96AC-A5C8-945C-8F6021E6263C}"/>
                  </a:ext>
                </a:extLst>
              </p:cNvPr>
              <p:cNvSpPr>
                <a:spLocks/>
              </p:cNvSpPr>
              <p:nvPr/>
            </p:nvSpPr>
            <p:spPr bwMode="auto">
              <a:xfrm>
                <a:off x="6650708" y="2348027"/>
                <a:ext cx="349518" cy="391195"/>
              </a:xfrm>
              <a:custGeom>
                <a:avLst/>
                <a:gdLst>
                  <a:gd name="T0" fmla="*/ 2 w 2897863"/>
                  <a:gd name="T1" fmla="*/ 4 h 3680800"/>
                  <a:gd name="T2" fmla="*/ 1 w 2897863"/>
                  <a:gd name="T3" fmla="*/ 5 h 3680800"/>
                  <a:gd name="T4" fmla="*/ 1 w 2897863"/>
                  <a:gd name="T5" fmla="*/ 8 h 3680800"/>
                  <a:gd name="T6" fmla="*/ 1 w 2897863"/>
                  <a:gd name="T7" fmla="*/ 10 h 3680800"/>
                  <a:gd name="T8" fmla="*/ 0 w 2897863"/>
                  <a:gd name="T9" fmla="*/ 10 h 3680800"/>
                  <a:gd name="T10" fmla="*/ 0 w 2897863"/>
                  <a:gd name="T11" fmla="*/ 12 h 3680800"/>
                  <a:gd name="T12" fmla="*/ 1 w 2897863"/>
                  <a:gd name="T13" fmla="*/ 14 h 3680800"/>
                  <a:gd name="T14" fmla="*/ 4 w 2897863"/>
                  <a:gd name="T15" fmla="*/ 13 h 3680800"/>
                  <a:gd name="T16" fmla="*/ 7 w 2897863"/>
                  <a:gd name="T17" fmla="*/ 14 h 3680800"/>
                  <a:gd name="T18" fmla="*/ 8 w 2897863"/>
                  <a:gd name="T19" fmla="*/ 13 h 3680800"/>
                  <a:gd name="T20" fmla="*/ 10 w 2897863"/>
                  <a:gd name="T21" fmla="*/ 12 h 3680800"/>
                  <a:gd name="T22" fmla="*/ 11 w 2897863"/>
                  <a:gd name="T23" fmla="*/ 11 h 3680800"/>
                  <a:gd name="T24" fmla="*/ 11 w 2897863"/>
                  <a:gd name="T25" fmla="*/ 8 h 3680800"/>
                  <a:gd name="T26" fmla="*/ 10 w 2897863"/>
                  <a:gd name="T27" fmla="*/ 6 h 3680800"/>
                  <a:gd name="T28" fmla="*/ 8 w 2897863"/>
                  <a:gd name="T29" fmla="*/ 6 h 3680800"/>
                  <a:gd name="T30" fmla="*/ 6 w 2897863"/>
                  <a:gd name="T31" fmla="*/ 6 h 3680800"/>
                  <a:gd name="T32" fmla="*/ 6 w 2897863"/>
                  <a:gd name="T33" fmla="*/ 4 h 3680800"/>
                  <a:gd name="T34" fmla="*/ 5 w 2897863"/>
                  <a:gd name="T35" fmla="*/ 3 h 3680800"/>
                  <a:gd name="T36" fmla="*/ 5 w 2897863"/>
                  <a:gd name="T37" fmla="*/ 1 h 3680800"/>
                  <a:gd name="T38" fmla="*/ 4 w 2897863"/>
                  <a:gd name="T39" fmla="*/ 0 h 3680800"/>
                  <a:gd name="T40" fmla="*/ 3 w 2897863"/>
                  <a:gd name="T41" fmla="*/ 1 h 3680800"/>
                  <a:gd name="T42" fmla="*/ 3 w 2897863"/>
                  <a:gd name="T43" fmla="*/ 3 h 3680800"/>
                  <a:gd name="T44" fmla="*/ 2 w 2897863"/>
                  <a:gd name="T45" fmla="*/ 4 h 36808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97863"/>
                  <a:gd name="T70" fmla="*/ 0 h 3680800"/>
                  <a:gd name="T71" fmla="*/ 2897863 w 2897863"/>
                  <a:gd name="T72" fmla="*/ 3680800 h 36808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97863" h="3680800">
                    <a:moveTo>
                      <a:pt x="449356" y="1091231"/>
                    </a:moveTo>
                    <a:lnTo>
                      <a:pt x="316956" y="1445956"/>
                    </a:lnTo>
                    <a:lnTo>
                      <a:pt x="350074" y="2119255"/>
                    </a:lnTo>
                    <a:lnTo>
                      <a:pt x="322325" y="2702580"/>
                    </a:lnTo>
                    <a:lnTo>
                      <a:pt x="7959" y="2808467"/>
                    </a:lnTo>
                    <a:lnTo>
                      <a:pt x="0" y="3219662"/>
                    </a:lnTo>
                    <a:lnTo>
                      <a:pt x="365987" y="3680800"/>
                    </a:lnTo>
                    <a:lnTo>
                      <a:pt x="1066777" y="3586749"/>
                    </a:lnTo>
                    <a:lnTo>
                      <a:pt x="1767567" y="3642054"/>
                    </a:lnTo>
                    <a:lnTo>
                      <a:pt x="2236528" y="3476462"/>
                    </a:lnTo>
                    <a:lnTo>
                      <a:pt x="2661439" y="3283379"/>
                    </a:lnTo>
                    <a:lnTo>
                      <a:pt x="2837963" y="2941264"/>
                    </a:lnTo>
                    <a:lnTo>
                      <a:pt x="2897863" y="2248806"/>
                    </a:lnTo>
                    <a:lnTo>
                      <a:pt x="2656135" y="1683089"/>
                    </a:lnTo>
                    <a:lnTo>
                      <a:pt x="2153732" y="1550613"/>
                    </a:lnTo>
                    <a:lnTo>
                      <a:pt x="1530111" y="1594986"/>
                    </a:lnTo>
                    <a:lnTo>
                      <a:pt x="1518856" y="1042906"/>
                    </a:lnTo>
                    <a:lnTo>
                      <a:pt x="1237349" y="855450"/>
                    </a:lnTo>
                    <a:lnTo>
                      <a:pt x="1430755" y="215269"/>
                    </a:lnTo>
                    <a:lnTo>
                      <a:pt x="1177063" y="0"/>
                    </a:lnTo>
                    <a:lnTo>
                      <a:pt x="890253" y="358675"/>
                    </a:lnTo>
                    <a:lnTo>
                      <a:pt x="913014" y="855065"/>
                    </a:lnTo>
                    <a:lnTo>
                      <a:pt x="449356" y="1091231"/>
                    </a:lnTo>
                    <a:close/>
                  </a:path>
                </a:pathLst>
              </a:custGeom>
              <a:solidFill>
                <a:schemeClr val="bg2"/>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39" name="任意多边形 29">
                <a:extLst>
                  <a:ext uri="{FF2B5EF4-FFF2-40B4-BE49-F238E27FC236}">
                    <a16:creationId xmlns:a16="http://schemas.microsoft.com/office/drawing/2014/main" id="{D0F447EA-3936-5513-251B-DD3A5DD39ABB}"/>
                  </a:ext>
                </a:extLst>
              </p:cNvPr>
              <p:cNvSpPr>
                <a:spLocks/>
              </p:cNvSpPr>
              <p:nvPr/>
            </p:nvSpPr>
            <p:spPr bwMode="auto">
              <a:xfrm>
                <a:off x="6082093" y="2638125"/>
                <a:ext cx="242167" cy="241750"/>
              </a:xfrm>
              <a:custGeom>
                <a:avLst/>
                <a:gdLst>
                  <a:gd name="T0" fmla="*/ 0 w 2011355"/>
                  <a:gd name="T1" fmla="*/ 4 h 2279153"/>
                  <a:gd name="T2" fmla="*/ 0 w 2011355"/>
                  <a:gd name="T3" fmla="*/ 6 h 2279153"/>
                  <a:gd name="T4" fmla="*/ 0 w 2011355"/>
                  <a:gd name="T5" fmla="*/ 7 h 2279153"/>
                  <a:gd name="T6" fmla="*/ 2 w 2011355"/>
                  <a:gd name="T7" fmla="*/ 8 h 2279153"/>
                  <a:gd name="T8" fmla="*/ 3 w 2011355"/>
                  <a:gd name="T9" fmla="*/ 8 h 2279153"/>
                  <a:gd name="T10" fmla="*/ 5 w 2011355"/>
                  <a:gd name="T11" fmla="*/ 8 h 2279153"/>
                  <a:gd name="T12" fmla="*/ 5 w 2011355"/>
                  <a:gd name="T13" fmla="*/ 7 h 2279153"/>
                  <a:gd name="T14" fmla="*/ 6 w 2011355"/>
                  <a:gd name="T15" fmla="*/ 7 h 2279153"/>
                  <a:gd name="T16" fmla="*/ 7 w 2011355"/>
                  <a:gd name="T17" fmla="*/ 5 h 2279153"/>
                  <a:gd name="T18" fmla="*/ 6 w 2011355"/>
                  <a:gd name="T19" fmla="*/ 3 h 2279153"/>
                  <a:gd name="T20" fmla="*/ 6 w 2011355"/>
                  <a:gd name="T21" fmla="*/ 2 h 2279153"/>
                  <a:gd name="T22" fmla="*/ 7 w 2011355"/>
                  <a:gd name="T23" fmla="*/ 1 h 2279153"/>
                  <a:gd name="T24" fmla="*/ 7 w 2011355"/>
                  <a:gd name="T25" fmla="*/ 0 h 2279153"/>
                  <a:gd name="T26" fmla="*/ 6 w 2011355"/>
                  <a:gd name="T27" fmla="*/ 1 h 2279153"/>
                  <a:gd name="T28" fmla="*/ 5 w 2011355"/>
                  <a:gd name="T29" fmla="*/ 1 h 2279153"/>
                  <a:gd name="T30" fmla="*/ 3 w 2011355"/>
                  <a:gd name="T31" fmla="*/ 1 h 2279153"/>
                  <a:gd name="T32" fmla="*/ 2 w 2011355"/>
                  <a:gd name="T33" fmla="*/ 2 h 2279153"/>
                  <a:gd name="T34" fmla="*/ 1 w 2011355"/>
                  <a:gd name="T35" fmla="*/ 3 h 2279153"/>
                  <a:gd name="T36" fmla="*/ 0 w 2011355"/>
                  <a:gd name="T37" fmla="*/ 4 h 2279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1355"/>
                  <a:gd name="T58" fmla="*/ 0 h 2279153"/>
                  <a:gd name="T59" fmla="*/ 2011355 w 2011355"/>
                  <a:gd name="T60" fmla="*/ 2279153 h 2279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1355" h="2279153">
                    <a:moveTo>
                      <a:pt x="0" y="1098082"/>
                    </a:moveTo>
                    <a:lnTo>
                      <a:pt x="29882" y="1602034"/>
                    </a:lnTo>
                    <a:lnTo>
                      <a:pt x="110865" y="1973129"/>
                    </a:lnTo>
                    <a:lnTo>
                      <a:pt x="515986" y="2243383"/>
                    </a:lnTo>
                    <a:lnTo>
                      <a:pt x="922849" y="2279153"/>
                    </a:lnTo>
                    <a:lnTo>
                      <a:pt x="1344918" y="2207223"/>
                    </a:lnTo>
                    <a:lnTo>
                      <a:pt x="1445568" y="1964137"/>
                    </a:lnTo>
                    <a:lnTo>
                      <a:pt x="1662061" y="1842723"/>
                    </a:lnTo>
                    <a:lnTo>
                      <a:pt x="2011355" y="1254406"/>
                    </a:lnTo>
                    <a:lnTo>
                      <a:pt x="1648154" y="856610"/>
                    </a:lnTo>
                    <a:lnTo>
                      <a:pt x="1693109" y="645482"/>
                    </a:lnTo>
                    <a:lnTo>
                      <a:pt x="1829723" y="350392"/>
                    </a:lnTo>
                    <a:lnTo>
                      <a:pt x="1799841" y="0"/>
                    </a:lnTo>
                    <a:lnTo>
                      <a:pt x="1576610" y="184219"/>
                    </a:lnTo>
                    <a:lnTo>
                      <a:pt x="1255196" y="202848"/>
                    </a:lnTo>
                    <a:lnTo>
                      <a:pt x="869935" y="179759"/>
                    </a:lnTo>
                    <a:lnTo>
                      <a:pt x="590500" y="555311"/>
                    </a:lnTo>
                    <a:lnTo>
                      <a:pt x="323553" y="691344"/>
                    </a:lnTo>
                    <a:lnTo>
                      <a:pt x="0" y="1098082"/>
                    </a:lnTo>
                    <a:close/>
                  </a:path>
                </a:pathLst>
              </a:custGeom>
              <a:solidFill>
                <a:schemeClr val="bg2"/>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40" name="任意多边形 30">
                <a:extLst>
                  <a:ext uri="{FF2B5EF4-FFF2-40B4-BE49-F238E27FC236}">
                    <a16:creationId xmlns:a16="http://schemas.microsoft.com/office/drawing/2014/main" id="{DF1F687F-DDD5-14EB-625F-C4CDD52DA7CF}"/>
                  </a:ext>
                </a:extLst>
              </p:cNvPr>
              <p:cNvSpPr>
                <a:spLocks/>
              </p:cNvSpPr>
              <p:nvPr/>
            </p:nvSpPr>
            <p:spPr bwMode="auto">
              <a:xfrm>
                <a:off x="7305405" y="3745777"/>
                <a:ext cx="1517906" cy="1791145"/>
              </a:xfrm>
              <a:custGeom>
                <a:avLst/>
                <a:gdLst>
                  <a:gd name="T0" fmla="*/ 0 w 12579556"/>
                  <a:gd name="T1" fmla="*/ 0 h 16883384"/>
                  <a:gd name="T2" fmla="*/ 12579556 w 12579556"/>
                  <a:gd name="T3" fmla="*/ 16883384 h 16883384"/>
                </a:gdLst>
                <a:ahLst/>
                <a:cxnLst>
                  <a:cxn ang="0">
                    <a:pos x="2139888" y="5660071"/>
                  </a:cxn>
                  <a:cxn ang="0">
                    <a:pos x="2116538" y="4677191"/>
                  </a:cxn>
                  <a:cxn ang="0">
                    <a:pos x="2083412" y="3152840"/>
                  </a:cxn>
                  <a:cxn ang="0">
                    <a:pos x="2571589" y="2428247"/>
                  </a:cxn>
                  <a:cxn ang="0">
                    <a:pos x="2976966" y="1810253"/>
                  </a:cxn>
                  <a:cxn ang="0">
                    <a:pos x="3334932" y="849370"/>
                  </a:cxn>
                  <a:cxn ang="0">
                    <a:pos x="3924851" y="1810257"/>
                  </a:cxn>
                  <a:cxn ang="0">
                    <a:pos x="5171771" y="2044736"/>
                  </a:cxn>
                  <a:cxn ang="0">
                    <a:pos x="5900052" y="1274734"/>
                  </a:cxn>
                  <a:cxn ang="0">
                    <a:pos x="5910983" y="631901"/>
                  </a:cxn>
                  <a:cxn ang="0">
                    <a:pos x="5883169" y="0"/>
                  </a:cxn>
                  <a:cxn ang="0">
                    <a:pos x="6865789" y="474912"/>
                  </a:cxn>
                  <a:cxn ang="0">
                    <a:pos x="7469876" y="1526097"/>
                  </a:cxn>
                  <a:cxn ang="0">
                    <a:pos x="8410774" y="1970220"/>
                  </a:cxn>
                  <a:cxn ang="0">
                    <a:pos x="9089377" y="1647315"/>
                  </a:cxn>
                  <a:cxn ang="0">
                    <a:pos x="9961970" y="1532562"/>
                  </a:cxn>
                  <a:cxn ang="0">
                    <a:pos x="10587918" y="2368477"/>
                  </a:cxn>
                  <a:cxn ang="0">
                    <a:pos x="10695232" y="3779505"/>
                  </a:cxn>
                  <a:cxn ang="0">
                    <a:pos x="11283665" y="4435014"/>
                  </a:cxn>
                  <a:cxn ang="0">
                    <a:pos x="11792533" y="5707222"/>
                  </a:cxn>
                  <a:cxn ang="0">
                    <a:pos x="11227776" y="6865269"/>
                  </a:cxn>
                  <a:cxn ang="0">
                    <a:pos x="10867289" y="7880619"/>
                  </a:cxn>
                  <a:cxn ang="0">
                    <a:pos x="10733978" y="8738139"/>
                  </a:cxn>
                  <a:cxn ang="0">
                    <a:pos x="11609803" y="9669853"/>
                  </a:cxn>
                  <a:cxn ang="0">
                    <a:pos x="12496301" y="10308222"/>
                  </a:cxn>
                  <a:cxn ang="0">
                    <a:pos x="12514477" y="11394533"/>
                  </a:cxn>
                  <a:cxn ang="0">
                    <a:pos x="11814725" y="11819183"/>
                  </a:cxn>
                  <a:cxn ang="0">
                    <a:pos x="10907853" y="12268026"/>
                  </a:cxn>
                  <a:cxn ang="0">
                    <a:pos x="10143799" y="12619005"/>
                  </a:cxn>
                  <a:cxn ang="0">
                    <a:pos x="9578460" y="13426522"/>
                  </a:cxn>
                  <a:cxn ang="0">
                    <a:pos x="9100053" y="14575576"/>
                  </a:cxn>
                  <a:cxn ang="0">
                    <a:pos x="8115687" y="15170479"/>
                  </a:cxn>
                  <a:cxn ang="0">
                    <a:pos x="7303447" y="15681420"/>
                  </a:cxn>
                  <a:cxn ang="0">
                    <a:pos x="6558025" y="15964091"/>
                  </a:cxn>
                  <a:cxn ang="0">
                    <a:pos x="5862281" y="16422517"/>
                  </a:cxn>
                  <a:cxn ang="0">
                    <a:pos x="4974033" y="16579107"/>
                  </a:cxn>
                  <a:cxn ang="0">
                    <a:pos x="4068647" y="16883384"/>
                  </a:cxn>
                  <a:cxn ang="0">
                    <a:pos x="3052972" y="16766886"/>
                  </a:cxn>
                  <a:cxn ang="0">
                    <a:pos x="1759350" y="16839916"/>
                  </a:cxn>
                  <a:cxn ang="0">
                    <a:pos x="1489095" y="16145661"/>
                  </a:cxn>
                  <a:cxn ang="0">
                    <a:pos x="1489098" y="15192084"/>
                  </a:cxn>
                  <a:cxn ang="0">
                    <a:pos x="1483012" y="13803897"/>
                  </a:cxn>
                  <a:cxn ang="0">
                    <a:pos x="895943" y="12205933"/>
                  </a:cxn>
                  <a:cxn ang="0">
                    <a:pos x="816704" y="11331592"/>
                  </a:cxn>
                  <a:cxn ang="0">
                    <a:pos x="563594" y="10387461"/>
                  </a:cxn>
                  <a:cxn ang="0">
                    <a:pos x="187779" y="9537961"/>
                  </a:cxn>
                  <a:cxn ang="0">
                    <a:pos x="108540" y="8912011"/>
                  </a:cxn>
                  <a:cxn ang="0">
                    <a:pos x="200197" y="8074932"/>
                  </a:cxn>
                  <a:cxn ang="0">
                    <a:pos x="541989" y="7267671"/>
                  </a:cxn>
                  <a:cxn ang="0">
                    <a:pos x="1908382" y="7053048"/>
                  </a:cxn>
                  <a:cxn ang="0">
                    <a:pos x="1986132" y="6265905"/>
                  </a:cxn>
                </a:cxnLst>
                <a:rect l="T0" t="T1" r="T2" b="T3"/>
                <a:pathLst>
                  <a:path w="12579556" h="16883384">
                    <a:moveTo>
                      <a:pt x="2465569" y="6042552"/>
                    </a:moveTo>
                    <a:lnTo>
                      <a:pt x="2139888" y="5660071"/>
                    </a:lnTo>
                    <a:lnTo>
                      <a:pt x="2048228" y="5278044"/>
                    </a:lnTo>
                    <a:lnTo>
                      <a:pt x="2116538" y="4677191"/>
                    </a:lnTo>
                    <a:lnTo>
                      <a:pt x="2147586" y="3861975"/>
                    </a:lnTo>
                    <a:lnTo>
                      <a:pt x="2083412" y="3152840"/>
                    </a:lnTo>
                    <a:lnTo>
                      <a:pt x="2199007" y="2637889"/>
                    </a:lnTo>
                    <a:lnTo>
                      <a:pt x="2571589" y="2428247"/>
                    </a:lnTo>
                    <a:lnTo>
                      <a:pt x="3004780" y="2168928"/>
                    </a:lnTo>
                    <a:lnTo>
                      <a:pt x="2976966" y="1810253"/>
                    </a:lnTo>
                    <a:lnTo>
                      <a:pt x="3150837" y="1352223"/>
                    </a:lnTo>
                    <a:lnTo>
                      <a:pt x="3334932" y="849370"/>
                    </a:lnTo>
                    <a:lnTo>
                      <a:pt x="3665532" y="1366134"/>
                    </a:lnTo>
                    <a:lnTo>
                      <a:pt x="3924851" y="1810257"/>
                    </a:lnTo>
                    <a:lnTo>
                      <a:pt x="4504099" y="1945383"/>
                    </a:lnTo>
                    <a:lnTo>
                      <a:pt x="5171771" y="2044736"/>
                    </a:lnTo>
                    <a:lnTo>
                      <a:pt x="5715249" y="1683086"/>
                    </a:lnTo>
                    <a:lnTo>
                      <a:pt x="5900052" y="1274734"/>
                    </a:lnTo>
                    <a:lnTo>
                      <a:pt x="6007363" y="891220"/>
                    </a:lnTo>
                    <a:lnTo>
                      <a:pt x="5910983" y="631901"/>
                    </a:lnTo>
                    <a:lnTo>
                      <a:pt x="5841190" y="295802"/>
                    </a:lnTo>
                    <a:lnTo>
                      <a:pt x="5883169" y="0"/>
                    </a:lnTo>
                    <a:lnTo>
                      <a:pt x="6463387" y="16882"/>
                    </a:lnTo>
                    <a:lnTo>
                      <a:pt x="6865789" y="474912"/>
                    </a:lnTo>
                    <a:lnTo>
                      <a:pt x="7136040" y="1032297"/>
                    </a:lnTo>
                    <a:lnTo>
                      <a:pt x="7469876" y="1526097"/>
                    </a:lnTo>
                    <a:lnTo>
                      <a:pt x="7803711" y="1959288"/>
                    </a:lnTo>
                    <a:lnTo>
                      <a:pt x="8410774" y="1970220"/>
                    </a:lnTo>
                    <a:lnTo>
                      <a:pt x="8744610" y="1945381"/>
                    </a:lnTo>
                    <a:lnTo>
                      <a:pt x="9089377" y="1647315"/>
                    </a:lnTo>
                    <a:lnTo>
                      <a:pt x="9321078" y="1377118"/>
                    </a:lnTo>
                    <a:lnTo>
                      <a:pt x="9961970" y="1532562"/>
                    </a:lnTo>
                    <a:lnTo>
                      <a:pt x="10267992" y="1787161"/>
                    </a:lnTo>
                    <a:lnTo>
                      <a:pt x="10587918" y="2368477"/>
                    </a:lnTo>
                    <a:lnTo>
                      <a:pt x="10674855" y="2866419"/>
                    </a:lnTo>
                    <a:lnTo>
                      <a:pt x="10695232" y="3779505"/>
                    </a:lnTo>
                    <a:lnTo>
                      <a:pt x="11019623" y="4043545"/>
                    </a:lnTo>
                    <a:lnTo>
                      <a:pt x="11283665" y="4435014"/>
                    </a:lnTo>
                    <a:lnTo>
                      <a:pt x="11605080" y="5177202"/>
                    </a:lnTo>
                    <a:lnTo>
                      <a:pt x="11792533" y="5707222"/>
                    </a:lnTo>
                    <a:lnTo>
                      <a:pt x="11505727" y="6206782"/>
                    </a:lnTo>
                    <a:lnTo>
                      <a:pt x="11227776" y="6865269"/>
                    </a:lnTo>
                    <a:lnTo>
                      <a:pt x="10956038" y="7352860"/>
                    </a:lnTo>
                    <a:lnTo>
                      <a:pt x="10867289" y="7880619"/>
                    </a:lnTo>
                    <a:lnTo>
                      <a:pt x="10607127" y="8091168"/>
                    </a:lnTo>
                    <a:lnTo>
                      <a:pt x="10733978" y="8738139"/>
                    </a:lnTo>
                    <a:lnTo>
                      <a:pt x="11179587" y="9070489"/>
                    </a:lnTo>
                    <a:lnTo>
                      <a:pt x="11609803" y="9669853"/>
                    </a:lnTo>
                    <a:lnTo>
                      <a:pt x="11979409" y="9822119"/>
                    </a:lnTo>
                    <a:lnTo>
                      <a:pt x="12496301" y="10308222"/>
                    </a:lnTo>
                    <a:lnTo>
                      <a:pt x="12579556" y="10857269"/>
                    </a:lnTo>
                    <a:lnTo>
                      <a:pt x="12514477" y="11394533"/>
                    </a:lnTo>
                    <a:lnTo>
                      <a:pt x="12170424" y="11466718"/>
                    </a:lnTo>
                    <a:lnTo>
                      <a:pt x="11814725" y="11819183"/>
                    </a:lnTo>
                    <a:lnTo>
                      <a:pt x="11351135" y="12178382"/>
                    </a:lnTo>
                    <a:lnTo>
                      <a:pt x="10907853" y="12268026"/>
                    </a:lnTo>
                    <a:lnTo>
                      <a:pt x="10361397" y="12451343"/>
                    </a:lnTo>
                    <a:lnTo>
                      <a:pt x="10143799" y="12619005"/>
                    </a:lnTo>
                    <a:lnTo>
                      <a:pt x="9693470" y="13063128"/>
                    </a:lnTo>
                    <a:lnTo>
                      <a:pt x="9578460" y="13426522"/>
                    </a:lnTo>
                    <a:lnTo>
                      <a:pt x="9142294" y="13920325"/>
                    </a:lnTo>
                    <a:lnTo>
                      <a:pt x="9100053" y="14575576"/>
                    </a:lnTo>
                    <a:lnTo>
                      <a:pt x="8516341" y="15066401"/>
                    </a:lnTo>
                    <a:lnTo>
                      <a:pt x="8115687" y="15170479"/>
                    </a:lnTo>
                    <a:lnTo>
                      <a:pt x="7759987" y="15595972"/>
                    </a:lnTo>
                    <a:lnTo>
                      <a:pt x="7303447" y="15681420"/>
                    </a:lnTo>
                    <a:lnTo>
                      <a:pt x="6891858" y="15622557"/>
                    </a:lnTo>
                    <a:lnTo>
                      <a:pt x="6558025" y="15964091"/>
                    </a:lnTo>
                    <a:lnTo>
                      <a:pt x="6264935" y="16345279"/>
                    </a:lnTo>
                    <a:lnTo>
                      <a:pt x="5862281" y="16422517"/>
                    </a:lnTo>
                    <a:lnTo>
                      <a:pt x="5472556" y="16749748"/>
                    </a:lnTo>
                    <a:lnTo>
                      <a:pt x="4974033" y="16579107"/>
                    </a:lnTo>
                    <a:lnTo>
                      <a:pt x="4508047" y="16824264"/>
                    </a:lnTo>
                    <a:lnTo>
                      <a:pt x="4068647" y="16883384"/>
                    </a:lnTo>
                    <a:lnTo>
                      <a:pt x="3626011" y="16827497"/>
                    </a:lnTo>
                    <a:lnTo>
                      <a:pt x="3052972" y="16766886"/>
                    </a:lnTo>
                    <a:lnTo>
                      <a:pt x="2548240" y="16610158"/>
                    </a:lnTo>
                    <a:lnTo>
                      <a:pt x="1759350" y="16839916"/>
                    </a:lnTo>
                    <a:lnTo>
                      <a:pt x="1583470" y="16848910"/>
                    </a:lnTo>
                    <a:lnTo>
                      <a:pt x="1489095" y="16145661"/>
                    </a:lnTo>
                    <a:lnTo>
                      <a:pt x="1302934" y="15609498"/>
                    </a:lnTo>
                    <a:lnTo>
                      <a:pt x="1489098" y="15192084"/>
                    </a:lnTo>
                    <a:lnTo>
                      <a:pt x="1417748" y="14503717"/>
                    </a:lnTo>
                    <a:lnTo>
                      <a:pt x="1483012" y="13803897"/>
                    </a:lnTo>
                    <a:lnTo>
                      <a:pt x="931711" y="12670169"/>
                    </a:lnTo>
                    <a:lnTo>
                      <a:pt x="895943" y="12205933"/>
                    </a:lnTo>
                    <a:lnTo>
                      <a:pt x="953316" y="11794345"/>
                    </a:lnTo>
                    <a:lnTo>
                      <a:pt x="816704" y="11331592"/>
                    </a:lnTo>
                    <a:lnTo>
                      <a:pt x="582224" y="10764765"/>
                    </a:lnTo>
                    <a:lnTo>
                      <a:pt x="563594" y="10387461"/>
                    </a:lnTo>
                    <a:lnTo>
                      <a:pt x="223549" y="9865585"/>
                    </a:lnTo>
                    <a:lnTo>
                      <a:pt x="187779" y="9537961"/>
                    </a:lnTo>
                    <a:lnTo>
                      <a:pt x="0" y="9171589"/>
                    </a:lnTo>
                    <a:lnTo>
                      <a:pt x="108540" y="8912011"/>
                    </a:lnTo>
                    <a:lnTo>
                      <a:pt x="57824" y="8442147"/>
                    </a:lnTo>
                    <a:lnTo>
                      <a:pt x="200197" y="8074932"/>
                    </a:lnTo>
                    <a:lnTo>
                      <a:pt x="428468" y="7604482"/>
                    </a:lnTo>
                    <a:lnTo>
                      <a:pt x="541989" y="7267671"/>
                    </a:lnTo>
                    <a:lnTo>
                      <a:pt x="1246920" y="7123102"/>
                    </a:lnTo>
                    <a:lnTo>
                      <a:pt x="1908382" y="7053048"/>
                    </a:lnTo>
                    <a:lnTo>
                      <a:pt x="1875846" y="6717723"/>
                    </a:lnTo>
                    <a:lnTo>
                      <a:pt x="1986132" y="6265905"/>
                    </a:lnTo>
                    <a:lnTo>
                      <a:pt x="2465569" y="6042552"/>
                    </a:lnTo>
                    <a:close/>
                  </a:path>
                </a:pathLst>
              </a:custGeom>
              <a:solidFill>
                <a:schemeClr val="bg2"/>
              </a:solidFill>
              <a:ln w="6350"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41" name="任意多边形 32">
                <a:extLst>
                  <a:ext uri="{FF2B5EF4-FFF2-40B4-BE49-F238E27FC236}">
                    <a16:creationId xmlns:a16="http://schemas.microsoft.com/office/drawing/2014/main" id="{CC6805EB-5F5F-B678-37CA-23EF131A8A9B}"/>
                  </a:ext>
                </a:extLst>
              </p:cNvPr>
              <p:cNvSpPr>
                <a:spLocks/>
              </p:cNvSpPr>
              <p:nvPr/>
            </p:nvSpPr>
            <p:spPr bwMode="auto">
              <a:xfrm>
                <a:off x="7317887" y="3649077"/>
                <a:ext cx="399449" cy="432952"/>
              </a:xfrm>
              <a:custGeom>
                <a:avLst/>
                <a:gdLst>
                  <a:gd name="T0" fmla="*/ 7 w 3301419"/>
                  <a:gd name="T1" fmla="*/ 2 h 4090828"/>
                  <a:gd name="T2" fmla="*/ 5 w 3301419"/>
                  <a:gd name="T3" fmla="*/ 2 h 4090828"/>
                  <a:gd name="T4" fmla="*/ 3 w 3301419"/>
                  <a:gd name="T5" fmla="*/ 2 h 4090828"/>
                  <a:gd name="T6" fmla="*/ 1 w 3301419"/>
                  <a:gd name="T7" fmla="*/ 2 h 4090828"/>
                  <a:gd name="T8" fmla="*/ 0 w 3301419"/>
                  <a:gd name="T9" fmla="*/ 3 h 4090828"/>
                  <a:gd name="T10" fmla="*/ 0 w 3301419"/>
                  <a:gd name="T11" fmla="*/ 5 h 4090828"/>
                  <a:gd name="T12" fmla="*/ 1 w 3301419"/>
                  <a:gd name="T13" fmla="*/ 5 h 4090828"/>
                  <a:gd name="T14" fmla="*/ 2 w 3301419"/>
                  <a:gd name="T15" fmla="*/ 5 h 4090828"/>
                  <a:gd name="T16" fmla="*/ 4 w 3301419"/>
                  <a:gd name="T17" fmla="*/ 5 h 4090828"/>
                  <a:gd name="T18" fmla="*/ 4 w 3301419"/>
                  <a:gd name="T19" fmla="*/ 6 h 4090828"/>
                  <a:gd name="T20" fmla="*/ 5 w 3301419"/>
                  <a:gd name="T21" fmla="*/ 8 h 4090828"/>
                  <a:gd name="T22" fmla="*/ 5 w 3301419"/>
                  <a:gd name="T23" fmla="*/ 10 h 4090828"/>
                  <a:gd name="T24" fmla="*/ 4 w 3301419"/>
                  <a:gd name="T25" fmla="*/ 11 h 4090828"/>
                  <a:gd name="T26" fmla="*/ 4 w 3301419"/>
                  <a:gd name="T27" fmla="*/ 12 h 4090828"/>
                  <a:gd name="T28" fmla="*/ 5 w 3301419"/>
                  <a:gd name="T29" fmla="*/ 14 h 4090828"/>
                  <a:gd name="T30" fmla="*/ 6 w 3301419"/>
                  <a:gd name="T31" fmla="*/ 15 h 4090828"/>
                  <a:gd name="T32" fmla="*/ 7 w 3301419"/>
                  <a:gd name="T33" fmla="*/ 15 h 4090828"/>
                  <a:gd name="T34" fmla="*/ 8 w 3301419"/>
                  <a:gd name="T35" fmla="*/ 13 h 4090828"/>
                  <a:gd name="T36" fmla="*/ 11 w 3301419"/>
                  <a:gd name="T37" fmla="*/ 11 h 4090828"/>
                  <a:gd name="T38" fmla="*/ 11 w 3301419"/>
                  <a:gd name="T39" fmla="*/ 10 h 4090828"/>
                  <a:gd name="T40" fmla="*/ 12 w 3301419"/>
                  <a:gd name="T41" fmla="*/ 6 h 4090828"/>
                  <a:gd name="T42" fmla="*/ 12 w 3301419"/>
                  <a:gd name="T43" fmla="*/ 6 h 4090828"/>
                  <a:gd name="T44" fmla="*/ 12 w 3301419"/>
                  <a:gd name="T45" fmla="*/ 4 h 4090828"/>
                  <a:gd name="T46" fmla="*/ 12 w 3301419"/>
                  <a:gd name="T47" fmla="*/ 3 h 4090828"/>
                  <a:gd name="T48" fmla="*/ 12 w 3301419"/>
                  <a:gd name="T49" fmla="*/ 2 h 4090828"/>
                  <a:gd name="T50" fmla="*/ 12 w 3301419"/>
                  <a:gd name="T51" fmla="*/ 1 h 4090828"/>
                  <a:gd name="T52" fmla="*/ 11 w 3301419"/>
                  <a:gd name="T53" fmla="*/ 1 h 4090828"/>
                  <a:gd name="T54" fmla="*/ 10 w 3301419"/>
                  <a:gd name="T55" fmla="*/ 0 h 4090828"/>
                  <a:gd name="T56" fmla="*/ 8 w 3301419"/>
                  <a:gd name="T57" fmla="*/ 1 h 4090828"/>
                  <a:gd name="T58" fmla="*/ 7 w 3301419"/>
                  <a:gd name="T59" fmla="*/ 2 h 40908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01419"/>
                  <a:gd name="T91" fmla="*/ 0 h 4090828"/>
                  <a:gd name="T92" fmla="*/ 3301419 w 3301419"/>
                  <a:gd name="T93" fmla="*/ 4090828 h 40908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01419" h="4090828">
                    <a:moveTo>
                      <a:pt x="1790582" y="632357"/>
                    </a:moveTo>
                    <a:lnTo>
                      <a:pt x="1360242" y="489080"/>
                    </a:lnTo>
                    <a:lnTo>
                      <a:pt x="816767" y="465728"/>
                    </a:lnTo>
                    <a:lnTo>
                      <a:pt x="282732" y="492314"/>
                    </a:lnTo>
                    <a:lnTo>
                      <a:pt x="15456" y="872594"/>
                    </a:lnTo>
                    <a:lnTo>
                      <a:pt x="0" y="1281916"/>
                    </a:lnTo>
                    <a:lnTo>
                      <a:pt x="274776" y="1296600"/>
                    </a:lnTo>
                    <a:lnTo>
                      <a:pt x="633450" y="1265549"/>
                    </a:lnTo>
                    <a:lnTo>
                      <a:pt x="968772" y="1341813"/>
                    </a:lnTo>
                    <a:lnTo>
                      <a:pt x="1026406" y="1593174"/>
                    </a:lnTo>
                    <a:lnTo>
                      <a:pt x="1350799" y="2113562"/>
                    </a:lnTo>
                    <a:cubicBezTo>
                      <a:pt x="1349807" y="2284868"/>
                      <a:pt x="1348816" y="2456173"/>
                      <a:pt x="1347824" y="2627479"/>
                    </a:cubicBezTo>
                    <a:lnTo>
                      <a:pt x="1200278" y="2972246"/>
                    </a:lnTo>
                    <a:lnTo>
                      <a:pt x="979965" y="3336872"/>
                    </a:lnTo>
                    <a:lnTo>
                      <a:pt x="1228352" y="3793670"/>
                    </a:lnTo>
                    <a:lnTo>
                      <a:pt x="1624284" y="4001826"/>
                    </a:lnTo>
                    <a:lnTo>
                      <a:pt x="1978948" y="4090828"/>
                    </a:lnTo>
                    <a:lnTo>
                      <a:pt x="2091756" y="3563915"/>
                    </a:lnTo>
                    <a:lnTo>
                      <a:pt x="2903740" y="3084019"/>
                    </a:lnTo>
                    <a:lnTo>
                      <a:pt x="2885369" y="2715902"/>
                    </a:lnTo>
                    <a:lnTo>
                      <a:pt x="3240440" y="1756557"/>
                    </a:lnTo>
                    <a:lnTo>
                      <a:pt x="3115841" y="1505465"/>
                    </a:lnTo>
                    <a:cubicBezTo>
                      <a:pt x="3115604" y="1351969"/>
                      <a:pt x="3115366" y="1198472"/>
                      <a:pt x="3115129" y="1044976"/>
                    </a:cubicBezTo>
                    <a:lnTo>
                      <a:pt x="3183437" y="731256"/>
                    </a:lnTo>
                    <a:lnTo>
                      <a:pt x="3301419" y="413075"/>
                    </a:lnTo>
                    <a:lnTo>
                      <a:pt x="3139966" y="155375"/>
                    </a:lnTo>
                    <a:lnTo>
                      <a:pt x="2862019" y="238945"/>
                    </a:lnTo>
                    <a:lnTo>
                      <a:pt x="2616607" y="0"/>
                    </a:lnTo>
                    <a:lnTo>
                      <a:pt x="2203532" y="293345"/>
                    </a:lnTo>
                    <a:lnTo>
                      <a:pt x="1790582" y="632357"/>
                    </a:lnTo>
                    <a:close/>
                  </a:path>
                </a:pathLst>
              </a:custGeom>
              <a:solidFill>
                <a:schemeClr val="bg2"/>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28" b="0" i="0" u="none" strike="noStrike" kern="0" cap="none" spc="0" normalizeH="0" baseline="0" noProof="0">
                  <a:ln>
                    <a:noFill/>
                  </a:ln>
                  <a:solidFill>
                    <a:srgbClr val="002060"/>
                  </a:solidFill>
                  <a:effectLst/>
                  <a:uLnTx/>
                  <a:uFillTx/>
                  <a:ea typeface="等线" panose="02010600030101010101" pitchFamily="2" charset="-122"/>
                  <a:cs typeface="Segoe UI" panose="020B0502040204020203" pitchFamily="34" charset="0"/>
                </a:endParaRPr>
              </a:p>
            </p:txBody>
          </p:sp>
          <p:sp>
            <p:nvSpPr>
              <p:cNvPr id="242" name="object 914">
                <a:extLst>
                  <a:ext uri="{FF2B5EF4-FFF2-40B4-BE49-F238E27FC236}">
                    <a16:creationId xmlns:a16="http://schemas.microsoft.com/office/drawing/2014/main" id="{E7DAD821-70D4-AF86-3DD6-59FD0A664ED2}"/>
                  </a:ext>
                </a:extLst>
              </p:cNvPr>
              <p:cNvSpPr txBox="1"/>
              <p:nvPr/>
            </p:nvSpPr>
            <p:spPr>
              <a:xfrm>
                <a:off x="5594945" y="4957944"/>
                <a:ext cx="557527" cy="11004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20" normalizeH="0" baseline="0" noProof="0" dirty="0" err="1">
                    <a:ln>
                      <a:noFill/>
                    </a:ln>
                    <a:solidFill>
                      <a:srgbClr val="002060"/>
                    </a:solidFill>
                    <a:effectLst/>
                    <a:uLnTx/>
                    <a:uFillTx/>
                    <a:ea typeface="ＭＳ Ｐゴシック" charset="0"/>
                    <a:cs typeface="Segoe UI Semibold"/>
                  </a:rPr>
                  <a:t>Dalanzadgad</a:t>
                </a:r>
                <a:endParaRPr kumimoji="0"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243" name="object 913">
                <a:extLst>
                  <a:ext uri="{FF2B5EF4-FFF2-40B4-BE49-F238E27FC236}">
                    <a16:creationId xmlns:a16="http://schemas.microsoft.com/office/drawing/2014/main" id="{324912C0-18E9-8E27-59CD-9D92492BE60A}"/>
                  </a:ext>
                </a:extLst>
              </p:cNvPr>
              <p:cNvSpPr txBox="1"/>
              <p:nvPr/>
            </p:nvSpPr>
            <p:spPr>
              <a:xfrm>
                <a:off x="6674612" y="4202849"/>
                <a:ext cx="622468" cy="11004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10" normalizeH="0" baseline="0" noProof="0" dirty="0" err="1">
                    <a:ln>
                      <a:noFill/>
                    </a:ln>
                    <a:solidFill>
                      <a:srgbClr val="002060"/>
                    </a:solidFill>
                    <a:effectLst/>
                    <a:uLnTx/>
                    <a:uFillTx/>
                    <a:ea typeface="ＭＳ Ｐゴシック" charset="0"/>
                    <a:cs typeface="Segoe UI Semibold"/>
                  </a:rPr>
                  <a:t>Mandalgovi</a:t>
                </a:r>
                <a:endParaRPr kumimoji="0"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244" name="object 905">
                <a:extLst>
                  <a:ext uri="{FF2B5EF4-FFF2-40B4-BE49-F238E27FC236}">
                    <a16:creationId xmlns:a16="http://schemas.microsoft.com/office/drawing/2014/main" id="{9E71B4AE-CAEA-101E-667D-AEC108EEA6ED}"/>
                  </a:ext>
                </a:extLst>
              </p:cNvPr>
              <p:cNvSpPr txBox="1"/>
              <p:nvPr/>
            </p:nvSpPr>
            <p:spPr>
              <a:xfrm>
                <a:off x="7984392" y="4468481"/>
                <a:ext cx="554116" cy="11004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5" normalizeH="0" baseline="0" noProof="0" dirty="0" err="1">
                    <a:ln>
                      <a:noFill/>
                    </a:ln>
                    <a:solidFill>
                      <a:srgbClr val="002060"/>
                    </a:solidFill>
                    <a:effectLst/>
                    <a:uLnTx/>
                    <a:uFillTx/>
                    <a:ea typeface="ＭＳ Ｐゴシック" charset="0"/>
                    <a:cs typeface="Segoe UI Semibold"/>
                  </a:rPr>
                  <a:t>Sainshand</a:t>
                </a:r>
                <a:endParaRPr kumimoji="0"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245" name="object 928">
                <a:extLst>
                  <a:ext uri="{FF2B5EF4-FFF2-40B4-BE49-F238E27FC236}">
                    <a16:creationId xmlns:a16="http://schemas.microsoft.com/office/drawing/2014/main" id="{FC5F48B4-4CAB-EA02-4E66-A5A6B94224E6}"/>
                  </a:ext>
                </a:extLst>
              </p:cNvPr>
              <p:cNvSpPr txBox="1"/>
              <p:nvPr/>
            </p:nvSpPr>
            <p:spPr>
              <a:xfrm>
                <a:off x="7492808" y="3786115"/>
                <a:ext cx="311297" cy="11004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750" b="1" i="0" u="none" strike="noStrike" kern="1200" cap="none" spc="0" normalizeH="0" baseline="0" noProof="0">
                    <a:ln>
                      <a:noFill/>
                    </a:ln>
                    <a:solidFill>
                      <a:srgbClr val="002060"/>
                    </a:solidFill>
                    <a:effectLst/>
                    <a:uLnTx/>
                    <a:uFillTx/>
                    <a:ea typeface="ＭＳ Ｐゴシック" charset="0"/>
                    <a:cs typeface="Segoe UI Semibold"/>
                  </a:rPr>
                  <a:t>Чойр</a:t>
                </a:r>
                <a:endParaRPr kumimoji="0" sz="750" b="0" i="0" u="none" strike="noStrike" kern="1200" cap="none" spc="0" normalizeH="0" baseline="0" noProof="0">
                  <a:ln>
                    <a:noFill/>
                  </a:ln>
                  <a:solidFill>
                    <a:srgbClr val="002060"/>
                  </a:solidFill>
                  <a:effectLst/>
                  <a:uLnTx/>
                  <a:uFillTx/>
                  <a:ea typeface="ＭＳ Ｐゴシック" charset="0"/>
                  <a:cs typeface="Segoe UI Semibold"/>
                </a:endParaRPr>
              </a:p>
            </p:txBody>
          </p:sp>
          <p:sp>
            <p:nvSpPr>
              <p:cNvPr id="246" name="object 931">
                <a:extLst>
                  <a:ext uri="{FF2B5EF4-FFF2-40B4-BE49-F238E27FC236}">
                    <a16:creationId xmlns:a16="http://schemas.microsoft.com/office/drawing/2014/main" id="{312B44FF-B8AB-1786-A9AD-A89ED8A5FF31}"/>
                  </a:ext>
                </a:extLst>
              </p:cNvPr>
              <p:cNvSpPr txBox="1"/>
              <p:nvPr/>
            </p:nvSpPr>
            <p:spPr>
              <a:xfrm>
                <a:off x="7779877" y="3191162"/>
                <a:ext cx="622175" cy="11004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err="1">
                    <a:ln>
                      <a:noFill/>
                    </a:ln>
                    <a:solidFill>
                      <a:srgbClr val="002060"/>
                    </a:solidFill>
                    <a:effectLst/>
                    <a:uLnTx/>
                    <a:uFillTx/>
                    <a:ea typeface="ＭＳ Ｐゴシック" charset="0"/>
                    <a:cs typeface="Segoe UI Semibold"/>
                  </a:rPr>
                  <a:t>Chingiskhaan</a:t>
                </a:r>
                <a:endParaRPr kumimoji="0"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247" name="object 936">
                <a:extLst>
                  <a:ext uri="{FF2B5EF4-FFF2-40B4-BE49-F238E27FC236}">
                    <a16:creationId xmlns:a16="http://schemas.microsoft.com/office/drawing/2014/main" id="{A34EED4A-2883-005F-6B1F-F9D5425D28D4}"/>
                  </a:ext>
                </a:extLst>
              </p:cNvPr>
              <p:cNvSpPr txBox="1"/>
              <p:nvPr/>
            </p:nvSpPr>
            <p:spPr>
              <a:xfrm>
                <a:off x="8863256" y="2904641"/>
                <a:ext cx="520600" cy="11004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750" dirty="0" err="1">
                    <a:solidFill>
                      <a:srgbClr val="002060"/>
                    </a:solidFill>
                    <a:cs typeface="Segoe UI Semibold"/>
                  </a:rPr>
                  <a:t>Choibalsan</a:t>
                </a:r>
                <a:endParaRPr kumimoji="0"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248" name="object 314">
                <a:extLst>
                  <a:ext uri="{FF2B5EF4-FFF2-40B4-BE49-F238E27FC236}">
                    <a16:creationId xmlns:a16="http://schemas.microsoft.com/office/drawing/2014/main" id="{5857BEDB-173E-E68F-B9B4-5BEC391ECE11}"/>
                  </a:ext>
                </a:extLst>
              </p:cNvPr>
              <p:cNvSpPr txBox="1"/>
              <p:nvPr/>
            </p:nvSpPr>
            <p:spPr>
              <a:xfrm>
                <a:off x="6368950" y="3261250"/>
                <a:ext cx="664158" cy="11004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10" normalizeH="0" baseline="0" noProof="0" dirty="0" err="1">
                    <a:ln>
                      <a:noFill/>
                    </a:ln>
                    <a:solidFill>
                      <a:srgbClr val="002060"/>
                    </a:solidFill>
                    <a:effectLst/>
                    <a:uLnTx/>
                    <a:uFillTx/>
                    <a:ea typeface="ＭＳ Ｐゴシック" charset="0"/>
                    <a:cs typeface="Segoe UI Semibold"/>
                  </a:rPr>
                  <a:t>Zuunmod</a:t>
                </a:r>
                <a:endParaRPr kumimoji="0"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249" name="object 911">
                <a:extLst>
                  <a:ext uri="{FF2B5EF4-FFF2-40B4-BE49-F238E27FC236}">
                    <a16:creationId xmlns:a16="http://schemas.microsoft.com/office/drawing/2014/main" id="{5CBA2759-29C5-B611-E42C-A70BCDD25797}"/>
                  </a:ext>
                </a:extLst>
              </p:cNvPr>
              <p:cNvSpPr txBox="1"/>
              <p:nvPr/>
            </p:nvSpPr>
            <p:spPr>
              <a:xfrm>
                <a:off x="5814955" y="2874084"/>
                <a:ext cx="308925" cy="11004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15" normalizeH="0" baseline="0" noProof="0" dirty="0" err="1">
                    <a:ln>
                      <a:noFill/>
                    </a:ln>
                    <a:solidFill>
                      <a:srgbClr val="002060"/>
                    </a:solidFill>
                    <a:effectLst/>
                    <a:uLnTx/>
                    <a:uFillTx/>
                    <a:ea typeface="ＭＳ Ｐゴシック" charset="0"/>
                    <a:cs typeface="Segoe UI Semibold"/>
                  </a:rPr>
                  <a:t>Bulgan</a:t>
                </a:r>
                <a:endParaRPr kumimoji="0"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250" name="object 900">
                <a:extLst>
                  <a:ext uri="{FF2B5EF4-FFF2-40B4-BE49-F238E27FC236}">
                    <a16:creationId xmlns:a16="http://schemas.microsoft.com/office/drawing/2014/main" id="{53B2DF67-C8E5-A3B8-8207-5EB44EA58B65}"/>
                  </a:ext>
                </a:extLst>
              </p:cNvPr>
              <p:cNvSpPr txBox="1"/>
              <p:nvPr/>
            </p:nvSpPr>
            <p:spPr>
              <a:xfrm>
                <a:off x="5958761" y="2652432"/>
                <a:ext cx="432046" cy="73361"/>
              </a:xfrm>
              <a:prstGeom prst="rect">
                <a:avLst/>
              </a:prstGeom>
            </p:spPr>
            <p:txBody>
              <a:bodyPr vert="horz" wrap="square" lIns="0" tIns="0" rIns="0" bIns="0" rtlCol="0">
                <a:spAutoFit/>
              </a:bodyPr>
              <a:lstStyle/>
              <a:p>
                <a:pPr marL="12700" marR="0" lvl="0" indent="0" algn="l" defTabSz="914400" rtl="0" eaLnBrk="1" fontAlgn="auto" latinLnBrk="0" hangingPunct="1">
                  <a:lnSpc>
                    <a:spcPts val="570"/>
                  </a:lnSpc>
                  <a:spcBef>
                    <a:spcPts val="170"/>
                  </a:spcBef>
                  <a:spcAft>
                    <a:spcPts val="0"/>
                  </a:spcAft>
                  <a:buClrTx/>
                  <a:buSzTx/>
                  <a:buFontTx/>
                  <a:buNone/>
                  <a:tabLst/>
                  <a:defRPr/>
                </a:pPr>
                <a:r>
                  <a:rPr kumimoji="0" lang="en-US" sz="700" b="1" i="0" u="none" strike="noStrike" kern="1200" cap="none" spc="0" normalizeH="0" baseline="0" noProof="0" dirty="0" err="1">
                    <a:ln>
                      <a:noFill/>
                    </a:ln>
                    <a:solidFill>
                      <a:srgbClr val="002060"/>
                    </a:solidFill>
                    <a:effectLst/>
                    <a:uLnTx/>
                    <a:uFillTx/>
                    <a:ea typeface="ＭＳ Ｐゴシック" charset="0"/>
                    <a:cs typeface="Segoe UI Semibold"/>
                  </a:rPr>
                  <a:t>Erdenet</a:t>
                </a:r>
                <a:endParaRPr kumimoji="0" sz="70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251" name="object 940">
                <a:extLst>
                  <a:ext uri="{FF2B5EF4-FFF2-40B4-BE49-F238E27FC236}">
                    <a16:creationId xmlns:a16="http://schemas.microsoft.com/office/drawing/2014/main" id="{5360B2C9-EEC6-6729-ED6A-0BE393B15220}"/>
                  </a:ext>
                </a:extLst>
              </p:cNvPr>
              <p:cNvSpPr txBox="1"/>
              <p:nvPr/>
            </p:nvSpPr>
            <p:spPr>
              <a:xfrm>
                <a:off x="6699902" y="2602687"/>
                <a:ext cx="422925" cy="117379"/>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5" normalizeH="0" baseline="0" noProof="0" dirty="0" err="1">
                    <a:ln>
                      <a:noFill/>
                    </a:ln>
                    <a:solidFill>
                      <a:srgbClr val="002060"/>
                    </a:solidFill>
                    <a:effectLst/>
                    <a:uLnTx/>
                    <a:uFillTx/>
                    <a:ea typeface="ＭＳ Ｐゴシック" charset="0"/>
                    <a:cs typeface="Segoe UI Semibold"/>
                  </a:rPr>
                  <a:t>Darkhan</a:t>
                </a:r>
                <a:endParaRPr kumimoji="0" sz="80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252" name="object 927">
                <a:extLst>
                  <a:ext uri="{FF2B5EF4-FFF2-40B4-BE49-F238E27FC236}">
                    <a16:creationId xmlns:a16="http://schemas.microsoft.com/office/drawing/2014/main" id="{06D1C6E9-A93E-B7BC-2E94-45FC783ACC12}"/>
                  </a:ext>
                </a:extLst>
              </p:cNvPr>
              <p:cNvSpPr txBox="1"/>
              <p:nvPr/>
            </p:nvSpPr>
            <p:spPr>
              <a:xfrm>
                <a:off x="6804174" y="2340195"/>
                <a:ext cx="579463" cy="78253"/>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5555" noProof="0" dirty="0" err="1">
                    <a:ln>
                      <a:noFill/>
                    </a:ln>
                    <a:solidFill>
                      <a:srgbClr val="002060"/>
                    </a:solidFill>
                    <a:effectLst/>
                    <a:uLnTx/>
                    <a:uFillTx/>
                    <a:ea typeface="ＭＳ Ｐゴシック" charset="0"/>
                    <a:cs typeface="Segoe UI Semibold"/>
                  </a:rPr>
                  <a:t>Sukhbaatar</a:t>
                </a:r>
                <a:endParaRPr kumimoji="0" sz="800" b="0" i="0" u="none" strike="noStrike" kern="1200" cap="none" spc="0" normalizeH="0" baseline="5555" noProof="0" dirty="0">
                  <a:ln>
                    <a:noFill/>
                  </a:ln>
                  <a:solidFill>
                    <a:srgbClr val="002060"/>
                  </a:solidFill>
                  <a:effectLst/>
                  <a:uLnTx/>
                  <a:uFillTx/>
                  <a:ea typeface="ＭＳ Ｐゴシック" charset="0"/>
                  <a:cs typeface="Segoe UI Semibold"/>
                </a:endParaRPr>
              </a:p>
            </p:txBody>
          </p:sp>
          <p:sp>
            <p:nvSpPr>
              <p:cNvPr id="253" name="object 926">
                <a:extLst>
                  <a:ext uri="{FF2B5EF4-FFF2-40B4-BE49-F238E27FC236}">
                    <a16:creationId xmlns:a16="http://schemas.microsoft.com/office/drawing/2014/main" id="{00B2BE9E-8F11-E5F7-FB6B-2319D6982A67}"/>
                  </a:ext>
                </a:extLst>
              </p:cNvPr>
              <p:cNvSpPr txBox="1"/>
              <p:nvPr/>
            </p:nvSpPr>
            <p:spPr>
              <a:xfrm>
                <a:off x="4795310" y="3332656"/>
                <a:ext cx="439929" cy="11004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10" normalizeH="0" baseline="0" noProof="0" dirty="0" err="1">
                    <a:ln>
                      <a:noFill/>
                    </a:ln>
                    <a:solidFill>
                      <a:srgbClr val="002060"/>
                    </a:solidFill>
                    <a:effectLst/>
                    <a:uLnTx/>
                    <a:uFillTx/>
                    <a:ea typeface="ＭＳ Ｐゴシック" charset="0"/>
                    <a:cs typeface="Segoe UI Semibold"/>
                  </a:rPr>
                  <a:t>Tsetserleg</a:t>
                </a:r>
                <a:endParaRPr kumimoji="0"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254" name="object 912">
                <a:extLst>
                  <a:ext uri="{FF2B5EF4-FFF2-40B4-BE49-F238E27FC236}">
                    <a16:creationId xmlns:a16="http://schemas.microsoft.com/office/drawing/2014/main" id="{256FBA78-32AB-B3B0-FD92-199BE18DCD9D}"/>
                  </a:ext>
                </a:extLst>
              </p:cNvPr>
              <p:cNvSpPr txBox="1"/>
              <p:nvPr/>
            </p:nvSpPr>
            <p:spPr>
              <a:xfrm>
                <a:off x="4751430" y="2309247"/>
                <a:ext cx="394150" cy="110042"/>
              </a:xfrm>
              <a:prstGeom prst="rect">
                <a:avLst/>
              </a:prstGeom>
            </p:spPr>
            <p:txBody>
              <a:bodyPr vert="horz" wrap="square" lIns="0" tIns="0" rIns="0" bIns="0" rtlCol="0">
                <a:spAutoFit/>
              </a:bodyPr>
              <a:lstStyle/>
              <a:p>
                <a:pPr marL="3556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10" normalizeH="0" baseline="0" noProof="0" dirty="0">
                    <a:ln>
                      <a:noFill/>
                    </a:ln>
                    <a:solidFill>
                      <a:srgbClr val="002060"/>
                    </a:solidFill>
                    <a:effectLst/>
                    <a:uLnTx/>
                    <a:uFillTx/>
                    <a:ea typeface="ＭＳ Ｐゴシック" charset="0"/>
                    <a:cs typeface="Segoe UI Semibold"/>
                  </a:rPr>
                  <a:t>Moron</a:t>
                </a:r>
                <a:endParaRPr kumimoji="0"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255" name="object 925">
                <a:extLst>
                  <a:ext uri="{FF2B5EF4-FFF2-40B4-BE49-F238E27FC236}">
                    <a16:creationId xmlns:a16="http://schemas.microsoft.com/office/drawing/2014/main" id="{DDCA6F95-3EEF-2DB1-7CE9-AD1753A877B4}"/>
                  </a:ext>
                </a:extLst>
              </p:cNvPr>
              <p:cNvSpPr txBox="1"/>
              <p:nvPr/>
            </p:nvSpPr>
            <p:spPr>
              <a:xfrm>
                <a:off x="4239928" y="3847286"/>
                <a:ext cx="620896" cy="11004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15" normalizeH="0" baseline="0" noProof="0" dirty="0" err="1">
                    <a:ln>
                      <a:noFill/>
                    </a:ln>
                    <a:solidFill>
                      <a:srgbClr val="002060"/>
                    </a:solidFill>
                    <a:effectLst/>
                    <a:uLnTx/>
                    <a:uFillTx/>
                    <a:ea typeface="ＭＳ Ｐゴシック" charset="0"/>
                    <a:cs typeface="Segoe UI Semibold"/>
                  </a:rPr>
                  <a:t>Bayankhongor</a:t>
                </a:r>
                <a:endParaRPr kumimoji="0"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256" name="object 910">
                <a:extLst>
                  <a:ext uri="{FF2B5EF4-FFF2-40B4-BE49-F238E27FC236}">
                    <a16:creationId xmlns:a16="http://schemas.microsoft.com/office/drawing/2014/main" id="{340AB9EF-7B1C-4339-9142-C389CF8AF7D1}"/>
                  </a:ext>
                </a:extLst>
              </p:cNvPr>
              <p:cNvSpPr txBox="1"/>
              <p:nvPr/>
            </p:nvSpPr>
            <p:spPr>
              <a:xfrm>
                <a:off x="5726233" y="3851655"/>
                <a:ext cx="554404" cy="11004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5" normalizeH="0" baseline="0" noProof="0" dirty="0" err="1">
                    <a:ln>
                      <a:noFill/>
                    </a:ln>
                    <a:solidFill>
                      <a:srgbClr val="002060"/>
                    </a:solidFill>
                    <a:effectLst/>
                    <a:uLnTx/>
                    <a:uFillTx/>
                    <a:ea typeface="ＭＳ Ｐゴシック" charset="0"/>
                    <a:cs typeface="Segoe UI Semibold"/>
                  </a:rPr>
                  <a:t>Arvaikheer</a:t>
                </a:r>
                <a:endParaRPr kumimoji="0"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257" name="object 937">
                <a:extLst>
                  <a:ext uri="{FF2B5EF4-FFF2-40B4-BE49-F238E27FC236}">
                    <a16:creationId xmlns:a16="http://schemas.microsoft.com/office/drawing/2014/main" id="{79BFC4DF-ADE6-2405-B678-923EE25E98D1}"/>
                  </a:ext>
                </a:extLst>
              </p:cNvPr>
              <p:cNvSpPr txBox="1"/>
              <p:nvPr/>
            </p:nvSpPr>
            <p:spPr>
              <a:xfrm>
                <a:off x="3511036" y="3166274"/>
                <a:ext cx="503936" cy="11004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10" normalizeH="0" baseline="0" noProof="0" dirty="0" err="1">
                    <a:ln>
                      <a:noFill/>
                    </a:ln>
                    <a:solidFill>
                      <a:srgbClr val="002060"/>
                    </a:solidFill>
                    <a:effectLst/>
                    <a:uLnTx/>
                    <a:uFillTx/>
                    <a:ea typeface="ＭＳ Ｐゴシック" charset="0"/>
                    <a:cs typeface="Segoe UI Semibold"/>
                  </a:rPr>
                  <a:t>Uliastai</a:t>
                </a:r>
                <a:endParaRPr kumimoji="0"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258" name="object 168">
                <a:extLst>
                  <a:ext uri="{FF2B5EF4-FFF2-40B4-BE49-F238E27FC236}">
                    <a16:creationId xmlns:a16="http://schemas.microsoft.com/office/drawing/2014/main" id="{2CCD8B0D-AB0E-87CC-2D8F-8F49F8FB9820}"/>
                  </a:ext>
                </a:extLst>
              </p:cNvPr>
              <p:cNvSpPr/>
              <p:nvPr/>
            </p:nvSpPr>
            <p:spPr>
              <a:xfrm>
                <a:off x="7904299" y="4547329"/>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259" name="object 168">
                <a:extLst>
                  <a:ext uri="{FF2B5EF4-FFF2-40B4-BE49-F238E27FC236}">
                    <a16:creationId xmlns:a16="http://schemas.microsoft.com/office/drawing/2014/main" id="{408813E1-EDCC-FB69-E09D-072425AFB00F}"/>
                  </a:ext>
                </a:extLst>
              </p:cNvPr>
              <p:cNvSpPr/>
              <p:nvPr/>
            </p:nvSpPr>
            <p:spPr>
              <a:xfrm>
                <a:off x="9000612" y="3647994"/>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260" name="object 168">
                <a:extLst>
                  <a:ext uri="{FF2B5EF4-FFF2-40B4-BE49-F238E27FC236}">
                    <a16:creationId xmlns:a16="http://schemas.microsoft.com/office/drawing/2014/main" id="{DA398AB7-0C4D-7E6D-2984-A3138BFE31DD}"/>
                  </a:ext>
                </a:extLst>
              </p:cNvPr>
              <p:cNvSpPr/>
              <p:nvPr/>
            </p:nvSpPr>
            <p:spPr>
              <a:xfrm>
                <a:off x="9424088" y="2979424"/>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261" name="object 168">
                <a:extLst>
                  <a:ext uri="{FF2B5EF4-FFF2-40B4-BE49-F238E27FC236}">
                    <a16:creationId xmlns:a16="http://schemas.microsoft.com/office/drawing/2014/main" id="{EDDB1C75-FA36-F0A1-3FE1-536525936A28}"/>
                  </a:ext>
                </a:extLst>
              </p:cNvPr>
              <p:cNvSpPr/>
              <p:nvPr/>
            </p:nvSpPr>
            <p:spPr>
              <a:xfrm>
                <a:off x="7371081" y="3318141"/>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262" name="object 168">
                <a:extLst>
                  <a:ext uri="{FF2B5EF4-FFF2-40B4-BE49-F238E27FC236}">
                    <a16:creationId xmlns:a16="http://schemas.microsoft.com/office/drawing/2014/main" id="{2F7E7B3B-125B-4EC0-960C-30B62B639A0E}"/>
                  </a:ext>
                </a:extLst>
              </p:cNvPr>
              <p:cNvSpPr/>
              <p:nvPr/>
            </p:nvSpPr>
            <p:spPr>
              <a:xfrm>
                <a:off x="7449307" y="3869639"/>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263" name="object 168">
                <a:extLst>
                  <a:ext uri="{FF2B5EF4-FFF2-40B4-BE49-F238E27FC236}">
                    <a16:creationId xmlns:a16="http://schemas.microsoft.com/office/drawing/2014/main" id="{2E608311-0A92-BC1C-AB59-E47132233826}"/>
                  </a:ext>
                </a:extLst>
              </p:cNvPr>
              <p:cNvSpPr/>
              <p:nvPr/>
            </p:nvSpPr>
            <p:spPr>
              <a:xfrm>
                <a:off x="6626339" y="4154042"/>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264" name="object 168">
                <a:extLst>
                  <a:ext uri="{FF2B5EF4-FFF2-40B4-BE49-F238E27FC236}">
                    <a16:creationId xmlns:a16="http://schemas.microsoft.com/office/drawing/2014/main" id="{F5D1CB4E-07BA-F104-53FD-D3848C102537}"/>
                  </a:ext>
                </a:extLst>
              </p:cNvPr>
              <p:cNvSpPr/>
              <p:nvPr/>
            </p:nvSpPr>
            <p:spPr>
              <a:xfrm>
                <a:off x="5657457" y="3961341"/>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265" name="object 168">
                <a:extLst>
                  <a:ext uri="{FF2B5EF4-FFF2-40B4-BE49-F238E27FC236}">
                    <a16:creationId xmlns:a16="http://schemas.microsoft.com/office/drawing/2014/main" id="{2A326CA5-2307-52B6-36C0-1E4D2CE9BD97}"/>
                  </a:ext>
                </a:extLst>
              </p:cNvPr>
              <p:cNvSpPr/>
              <p:nvPr/>
            </p:nvSpPr>
            <p:spPr>
              <a:xfrm>
                <a:off x="6784720" y="3301541"/>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266" name="object 168">
                <a:extLst>
                  <a:ext uri="{FF2B5EF4-FFF2-40B4-BE49-F238E27FC236}">
                    <a16:creationId xmlns:a16="http://schemas.microsoft.com/office/drawing/2014/main" id="{AEE1D119-9E71-E5A1-5976-DA3E14B43D2E}"/>
                  </a:ext>
                </a:extLst>
              </p:cNvPr>
              <p:cNvSpPr/>
              <p:nvPr/>
            </p:nvSpPr>
            <p:spPr>
              <a:xfrm>
                <a:off x="6934513" y="3151999"/>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267" name="object 168">
                <a:extLst>
                  <a:ext uri="{FF2B5EF4-FFF2-40B4-BE49-F238E27FC236}">
                    <a16:creationId xmlns:a16="http://schemas.microsoft.com/office/drawing/2014/main" id="{71A8A077-D932-BBA1-1D7C-1A7D6F74F06F}"/>
                  </a:ext>
                </a:extLst>
              </p:cNvPr>
              <p:cNvSpPr/>
              <p:nvPr/>
            </p:nvSpPr>
            <p:spPr>
              <a:xfrm>
                <a:off x="6758628" y="2350167"/>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268" name="object 168">
                <a:extLst>
                  <a:ext uri="{FF2B5EF4-FFF2-40B4-BE49-F238E27FC236}">
                    <a16:creationId xmlns:a16="http://schemas.microsoft.com/office/drawing/2014/main" id="{318834E4-710E-75C7-1BA0-29AFCA314855}"/>
                  </a:ext>
                </a:extLst>
              </p:cNvPr>
              <p:cNvSpPr/>
              <p:nvPr/>
            </p:nvSpPr>
            <p:spPr>
              <a:xfrm>
                <a:off x="6043056" y="2799719"/>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269" name="object 168">
                <a:extLst>
                  <a:ext uri="{FF2B5EF4-FFF2-40B4-BE49-F238E27FC236}">
                    <a16:creationId xmlns:a16="http://schemas.microsoft.com/office/drawing/2014/main" id="{E1741F3A-92C2-5FA0-5CB4-2BE1A09F18F9}"/>
                  </a:ext>
                </a:extLst>
              </p:cNvPr>
              <p:cNvSpPr/>
              <p:nvPr/>
            </p:nvSpPr>
            <p:spPr>
              <a:xfrm>
                <a:off x="5802948" y="2847870"/>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270" name="object 168">
                <a:extLst>
                  <a:ext uri="{FF2B5EF4-FFF2-40B4-BE49-F238E27FC236}">
                    <a16:creationId xmlns:a16="http://schemas.microsoft.com/office/drawing/2014/main" id="{BAE366F9-DD25-8D7D-4C55-6257356DD06A}"/>
                  </a:ext>
                </a:extLst>
              </p:cNvPr>
              <p:cNvSpPr/>
              <p:nvPr/>
            </p:nvSpPr>
            <p:spPr>
              <a:xfrm>
                <a:off x="5242524" y="3399616"/>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271" name="object 168">
                <a:extLst>
                  <a:ext uri="{FF2B5EF4-FFF2-40B4-BE49-F238E27FC236}">
                    <a16:creationId xmlns:a16="http://schemas.microsoft.com/office/drawing/2014/main" id="{DFC0B8E0-2AAD-E98E-007D-8DDE25088F2A}"/>
                  </a:ext>
                </a:extLst>
              </p:cNvPr>
              <p:cNvSpPr/>
              <p:nvPr/>
            </p:nvSpPr>
            <p:spPr>
              <a:xfrm>
                <a:off x="4030085" y="3162790"/>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272" name="object 168">
                <a:extLst>
                  <a:ext uri="{FF2B5EF4-FFF2-40B4-BE49-F238E27FC236}">
                    <a16:creationId xmlns:a16="http://schemas.microsoft.com/office/drawing/2014/main" id="{C79EA83A-3385-30EA-DD52-94229858BBC2}"/>
                  </a:ext>
                </a:extLst>
              </p:cNvPr>
              <p:cNvSpPr/>
              <p:nvPr/>
            </p:nvSpPr>
            <p:spPr>
              <a:xfrm>
                <a:off x="2282303" y="2472171"/>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273" name="object 168">
                <a:extLst>
                  <a:ext uri="{FF2B5EF4-FFF2-40B4-BE49-F238E27FC236}">
                    <a16:creationId xmlns:a16="http://schemas.microsoft.com/office/drawing/2014/main" id="{97195103-2D20-A1EC-B2B2-90ED4BC99368}"/>
                  </a:ext>
                </a:extLst>
              </p:cNvPr>
              <p:cNvSpPr/>
              <p:nvPr/>
            </p:nvSpPr>
            <p:spPr>
              <a:xfrm>
                <a:off x="1697607" y="2526681"/>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cxnSp>
            <p:nvCxnSpPr>
              <p:cNvPr id="274" name="Straight Connector 273">
                <a:extLst>
                  <a:ext uri="{FF2B5EF4-FFF2-40B4-BE49-F238E27FC236}">
                    <a16:creationId xmlns:a16="http://schemas.microsoft.com/office/drawing/2014/main" id="{AE829BDE-2D7A-A885-5110-7CE601BCF2D1}"/>
                  </a:ext>
                </a:extLst>
              </p:cNvPr>
              <p:cNvCxnSpPr>
                <a:cxnSpLocks/>
              </p:cNvCxnSpPr>
              <p:nvPr/>
            </p:nvCxnSpPr>
            <p:spPr>
              <a:xfrm flipV="1">
                <a:off x="1719066" y="2494374"/>
                <a:ext cx="538301" cy="3641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01E31EA8-4CC8-D299-B0AA-5E40D5D90697}"/>
                  </a:ext>
                </a:extLst>
              </p:cNvPr>
              <p:cNvCxnSpPr>
                <a:cxnSpLocks/>
              </p:cNvCxnSpPr>
              <p:nvPr/>
            </p:nvCxnSpPr>
            <p:spPr>
              <a:xfrm flipV="1">
                <a:off x="2315114" y="2249322"/>
                <a:ext cx="183505" cy="20591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A9EF921A-43A5-217A-94E0-DE45DD9291CE}"/>
                  </a:ext>
                </a:extLst>
              </p:cNvPr>
              <p:cNvCxnSpPr>
                <a:cxnSpLocks/>
              </p:cNvCxnSpPr>
              <p:nvPr/>
            </p:nvCxnSpPr>
            <p:spPr>
              <a:xfrm>
                <a:off x="2294946" y="1838154"/>
                <a:ext cx="214909" cy="39296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791300C3-9589-C59F-3429-4F5798D6858F}"/>
                  </a:ext>
                </a:extLst>
              </p:cNvPr>
              <p:cNvCxnSpPr>
                <a:cxnSpLocks/>
              </p:cNvCxnSpPr>
              <p:nvPr/>
            </p:nvCxnSpPr>
            <p:spPr>
              <a:xfrm>
                <a:off x="2290150" y="2507596"/>
                <a:ext cx="12098" cy="39704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0CAFA1E9-A4C0-2AA0-9C54-F110B2423C30}"/>
                  </a:ext>
                </a:extLst>
              </p:cNvPr>
              <p:cNvCxnSpPr>
                <a:cxnSpLocks/>
              </p:cNvCxnSpPr>
              <p:nvPr/>
            </p:nvCxnSpPr>
            <p:spPr>
              <a:xfrm flipV="1">
                <a:off x="2204321" y="2814962"/>
                <a:ext cx="164601" cy="26366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BAD4D3AE-61E0-0AC5-88F3-9A654F4B589B}"/>
                  </a:ext>
                </a:extLst>
              </p:cNvPr>
              <p:cNvCxnSpPr>
                <a:cxnSpLocks/>
              </p:cNvCxnSpPr>
              <p:nvPr/>
            </p:nvCxnSpPr>
            <p:spPr>
              <a:xfrm>
                <a:off x="2364867" y="2814403"/>
                <a:ext cx="222464" cy="673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DB02F92E-B069-B6AD-388B-A309D41C537B}"/>
                  </a:ext>
                </a:extLst>
              </p:cNvPr>
              <p:cNvCxnSpPr>
                <a:cxnSpLocks/>
              </p:cNvCxnSpPr>
              <p:nvPr/>
            </p:nvCxnSpPr>
            <p:spPr>
              <a:xfrm flipV="1">
                <a:off x="3633271" y="3185475"/>
                <a:ext cx="396815" cy="57230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96CC406B-ADA4-45EC-8471-3CD0B848F10A}"/>
                  </a:ext>
                </a:extLst>
              </p:cNvPr>
              <p:cNvCxnSpPr>
                <a:cxnSpLocks/>
              </p:cNvCxnSpPr>
              <p:nvPr/>
            </p:nvCxnSpPr>
            <p:spPr>
              <a:xfrm flipV="1">
                <a:off x="4044907" y="2680423"/>
                <a:ext cx="200429" cy="47620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E541D4BD-42B2-E692-70F3-232E3126F038}"/>
                  </a:ext>
                </a:extLst>
              </p:cNvPr>
              <p:cNvCxnSpPr>
                <a:cxnSpLocks/>
              </p:cNvCxnSpPr>
              <p:nvPr/>
            </p:nvCxnSpPr>
            <p:spPr>
              <a:xfrm flipV="1">
                <a:off x="4241617" y="2472171"/>
                <a:ext cx="667561" cy="21258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A2D15514-2511-A65B-0A52-2A87D7B8B1C6}"/>
                  </a:ext>
                </a:extLst>
              </p:cNvPr>
              <p:cNvCxnSpPr>
                <a:cxnSpLocks/>
              </p:cNvCxnSpPr>
              <p:nvPr/>
            </p:nvCxnSpPr>
            <p:spPr>
              <a:xfrm>
                <a:off x="4947942" y="2472171"/>
                <a:ext cx="853712" cy="39197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234247F1-F588-7826-531F-78D5D0C34A62}"/>
                  </a:ext>
                </a:extLst>
              </p:cNvPr>
              <p:cNvCxnSpPr>
                <a:cxnSpLocks/>
              </p:cNvCxnSpPr>
              <p:nvPr/>
            </p:nvCxnSpPr>
            <p:spPr>
              <a:xfrm flipH="1">
                <a:off x="5664698" y="2879500"/>
                <a:ext cx="141434" cy="108526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6AD349A8-5744-5BF0-D7EF-0C2997521F51}"/>
                  </a:ext>
                </a:extLst>
              </p:cNvPr>
              <p:cNvCxnSpPr>
                <a:cxnSpLocks/>
              </p:cNvCxnSpPr>
              <p:nvPr/>
            </p:nvCxnSpPr>
            <p:spPr>
              <a:xfrm flipH="1">
                <a:off x="5266949" y="3979190"/>
                <a:ext cx="384329" cy="23951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0CC9B72F-FE23-7F7B-E47B-5394DF90FBF7}"/>
                  </a:ext>
                </a:extLst>
              </p:cNvPr>
              <p:cNvCxnSpPr>
                <a:cxnSpLocks/>
              </p:cNvCxnSpPr>
              <p:nvPr/>
            </p:nvCxnSpPr>
            <p:spPr>
              <a:xfrm flipH="1" flipV="1">
                <a:off x="4882573" y="3962702"/>
                <a:ext cx="389497" cy="24912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DCEF62FD-794F-B3F6-48A8-AF21EDB4AB25}"/>
                  </a:ext>
                </a:extLst>
              </p:cNvPr>
              <p:cNvCxnSpPr>
                <a:cxnSpLocks/>
              </p:cNvCxnSpPr>
              <p:nvPr/>
            </p:nvCxnSpPr>
            <p:spPr>
              <a:xfrm flipH="1" flipV="1">
                <a:off x="5262631" y="3429130"/>
                <a:ext cx="460986" cy="120641"/>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29A6436F-A015-F098-4716-D2266F2BB5B1}"/>
                  </a:ext>
                </a:extLst>
              </p:cNvPr>
              <p:cNvCxnSpPr>
                <a:cxnSpLocks/>
              </p:cNvCxnSpPr>
              <p:nvPr/>
            </p:nvCxnSpPr>
            <p:spPr>
              <a:xfrm flipH="1">
                <a:off x="7811796" y="3370924"/>
                <a:ext cx="279033" cy="2617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467C185C-7260-EA15-B2FC-AC7F7BC1ECA4}"/>
                  </a:ext>
                </a:extLst>
              </p:cNvPr>
              <p:cNvCxnSpPr>
                <a:cxnSpLocks/>
              </p:cNvCxnSpPr>
              <p:nvPr/>
            </p:nvCxnSpPr>
            <p:spPr>
              <a:xfrm flipH="1">
                <a:off x="7754882" y="3624824"/>
                <a:ext cx="59334" cy="2666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E206A5CA-FE8C-4D04-45FD-125034DAD4FC}"/>
                  </a:ext>
                </a:extLst>
              </p:cNvPr>
              <p:cNvCxnSpPr>
                <a:cxnSpLocks/>
              </p:cNvCxnSpPr>
              <p:nvPr/>
            </p:nvCxnSpPr>
            <p:spPr>
              <a:xfrm flipH="1" flipV="1">
                <a:off x="7459191" y="3879300"/>
                <a:ext cx="301254" cy="930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344267A9-1520-8F21-DD14-5FCD6795EB14}"/>
                  </a:ext>
                </a:extLst>
              </p:cNvPr>
              <p:cNvCxnSpPr>
                <a:cxnSpLocks/>
              </p:cNvCxnSpPr>
              <p:nvPr/>
            </p:nvCxnSpPr>
            <p:spPr>
              <a:xfrm>
                <a:off x="7934216" y="4562139"/>
                <a:ext cx="804816" cy="37047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389FD3AB-FFFF-B6CA-80B9-FB504205E831}"/>
                  </a:ext>
                </a:extLst>
              </p:cNvPr>
              <p:cNvCxnSpPr>
                <a:cxnSpLocks/>
              </p:cNvCxnSpPr>
              <p:nvPr/>
            </p:nvCxnSpPr>
            <p:spPr>
              <a:xfrm flipH="1">
                <a:off x="6054476" y="2649969"/>
                <a:ext cx="601847" cy="19167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170475A8-810C-AF67-61DB-7DF8C1742511}"/>
                  </a:ext>
                </a:extLst>
              </p:cNvPr>
              <p:cNvCxnSpPr>
                <a:cxnSpLocks/>
              </p:cNvCxnSpPr>
              <p:nvPr/>
            </p:nvCxnSpPr>
            <p:spPr>
              <a:xfrm flipH="1" flipV="1">
                <a:off x="6069796" y="2839770"/>
                <a:ext cx="844775" cy="32985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AC0C2FD2-82EC-D49E-AB40-83EA0D7FAED5}"/>
                  </a:ext>
                </a:extLst>
              </p:cNvPr>
              <p:cNvCxnSpPr>
                <a:cxnSpLocks/>
              </p:cNvCxnSpPr>
              <p:nvPr/>
            </p:nvCxnSpPr>
            <p:spPr>
              <a:xfrm flipH="1" flipV="1">
                <a:off x="6618371" y="2673759"/>
                <a:ext cx="302843" cy="50502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F7DC913F-5AB1-F4DE-8D43-948F4B73C888}"/>
                  </a:ext>
                </a:extLst>
              </p:cNvPr>
              <p:cNvCxnSpPr>
                <a:cxnSpLocks/>
              </p:cNvCxnSpPr>
              <p:nvPr/>
            </p:nvCxnSpPr>
            <p:spPr>
              <a:xfrm flipH="1" flipV="1">
                <a:off x="6864698" y="3156646"/>
                <a:ext cx="516941" cy="14813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4701F0CB-F568-B8AF-80D3-8B3D7E70D939}"/>
                  </a:ext>
                </a:extLst>
              </p:cNvPr>
              <p:cNvCxnSpPr>
                <a:cxnSpLocks/>
              </p:cNvCxnSpPr>
              <p:nvPr/>
            </p:nvCxnSpPr>
            <p:spPr>
              <a:xfrm flipH="1" flipV="1">
                <a:off x="7381639" y="3304784"/>
                <a:ext cx="72421" cy="57826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DD79C185-31D3-8267-6E3E-A339BB95E813}"/>
                  </a:ext>
                </a:extLst>
              </p:cNvPr>
              <p:cNvCxnSpPr>
                <a:cxnSpLocks/>
              </p:cNvCxnSpPr>
              <p:nvPr/>
            </p:nvCxnSpPr>
            <p:spPr>
              <a:xfrm flipV="1">
                <a:off x="6657689" y="3879300"/>
                <a:ext cx="801502" cy="28568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17523C29-5D9D-915C-6669-2B1B17C0D1BB}"/>
                  </a:ext>
                </a:extLst>
              </p:cNvPr>
              <p:cNvCxnSpPr>
                <a:cxnSpLocks/>
              </p:cNvCxnSpPr>
              <p:nvPr/>
            </p:nvCxnSpPr>
            <p:spPr>
              <a:xfrm flipV="1">
                <a:off x="6534461" y="4185566"/>
                <a:ext cx="103606" cy="77027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99" name="object 30">
                <a:extLst>
                  <a:ext uri="{FF2B5EF4-FFF2-40B4-BE49-F238E27FC236}">
                    <a16:creationId xmlns:a16="http://schemas.microsoft.com/office/drawing/2014/main" id="{AEB9FA40-29C7-996C-F6FE-80F1C2CC0BB9}"/>
                  </a:ext>
                </a:extLst>
              </p:cNvPr>
              <p:cNvSpPr/>
              <p:nvPr/>
            </p:nvSpPr>
            <p:spPr>
              <a:xfrm rot="20405729">
                <a:off x="6491451" y="3272051"/>
                <a:ext cx="590489" cy="800537"/>
              </a:xfrm>
              <a:custGeom>
                <a:avLst/>
                <a:gdLst/>
                <a:ahLst/>
                <a:cxnLst/>
                <a:rect l="l" t="t" r="r" b="b"/>
                <a:pathLst>
                  <a:path w="193675" h="1144904">
                    <a:moveTo>
                      <a:pt x="0" y="1144765"/>
                    </a:moveTo>
                    <a:lnTo>
                      <a:pt x="193179" y="0"/>
                    </a:lnTo>
                  </a:path>
                </a:pathLst>
              </a:custGeom>
              <a:ln w="28575">
                <a:solidFill>
                  <a:srgbClr val="00206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srgbClr val="002060"/>
                  </a:solidFill>
                  <a:effectLst/>
                  <a:uLnTx/>
                  <a:uFillTx/>
                  <a:ea typeface="ＭＳ Ｐゴシック" charset="0"/>
                  <a:cs typeface="Segoe UI Light" panose="020B0502040204020203" pitchFamily="34" charset="0"/>
                </a:endParaRPr>
              </a:p>
            </p:txBody>
          </p:sp>
          <p:sp>
            <p:nvSpPr>
              <p:cNvPr id="300" name="object 833">
                <a:extLst>
                  <a:ext uri="{FF2B5EF4-FFF2-40B4-BE49-F238E27FC236}">
                    <a16:creationId xmlns:a16="http://schemas.microsoft.com/office/drawing/2014/main" id="{2B9E4FC7-389D-9867-DE6F-B38AC9BBC869}"/>
                  </a:ext>
                </a:extLst>
              </p:cNvPr>
              <p:cNvSpPr/>
              <p:nvPr/>
            </p:nvSpPr>
            <p:spPr>
              <a:xfrm>
                <a:off x="6469966" y="4958226"/>
                <a:ext cx="121619" cy="11771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01" name="object 938">
                <a:extLst>
                  <a:ext uri="{FF2B5EF4-FFF2-40B4-BE49-F238E27FC236}">
                    <a16:creationId xmlns:a16="http://schemas.microsoft.com/office/drawing/2014/main" id="{19A5492B-E791-BE8D-11F1-1C882784F8F3}"/>
                  </a:ext>
                </a:extLst>
              </p:cNvPr>
              <p:cNvSpPr txBox="1"/>
              <p:nvPr/>
            </p:nvSpPr>
            <p:spPr>
              <a:xfrm>
                <a:off x="6323258" y="5139591"/>
                <a:ext cx="353405" cy="73361"/>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00" b="1" i="0" u="none" strike="noStrike" kern="1200" cap="none" spc="-5" normalizeH="0" baseline="0" noProof="0">
                    <a:ln>
                      <a:noFill/>
                    </a:ln>
                    <a:solidFill>
                      <a:srgbClr val="002060"/>
                    </a:solidFill>
                    <a:effectLst/>
                    <a:uLnTx/>
                    <a:uFillTx/>
                    <a:ea typeface="ＭＳ Ｐゴシック" charset="0"/>
                    <a:cs typeface="Segoe UI Semibold"/>
                  </a:rPr>
                  <a:t>T</a:t>
                </a:r>
                <a:r>
                  <a:rPr kumimoji="0" sz="500" b="1" i="0" u="none" strike="noStrike" kern="1200" cap="none" spc="0" normalizeH="0" baseline="0" noProof="0">
                    <a:ln>
                      <a:noFill/>
                    </a:ln>
                    <a:solidFill>
                      <a:srgbClr val="002060"/>
                    </a:solidFill>
                    <a:effectLst/>
                    <a:uLnTx/>
                    <a:uFillTx/>
                    <a:ea typeface="ＭＳ Ｐゴシック" charset="0"/>
                    <a:cs typeface="Segoe UI Semibold"/>
                  </a:rPr>
                  <a:t>a</a:t>
                </a:r>
                <a:r>
                  <a:rPr kumimoji="0" sz="500" b="1" i="0" u="none" strike="noStrike" kern="1200" cap="none" spc="-5" normalizeH="0" baseline="0" noProof="0">
                    <a:ln>
                      <a:noFill/>
                    </a:ln>
                    <a:solidFill>
                      <a:srgbClr val="002060"/>
                    </a:solidFill>
                    <a:effectLst/>
                    <a:uLnTx/>
                    <a:uFillTx/>
                    <a:ea typeface="ＭＳ Ｐゴシック" charset="0"/>
                    <a:cs typeface="Segoe UI Semibold"/>
                  </a:rPr>
                  <a:t>v</a:t>
                </a:r>
                <a:r>
                  <a:rPr kumimoji="0" sz="500" b="1" i="0" u="none" strike="noStrike" kern="1200" cap="none" spc="0" normalizeH="0" baseline="0" noProof="0">
                    <a:ln>
                      <a:noFill/>
                    </a:ln>
                    <a:solidFill>
                      <a:srgbClr val="002060"/>
                    </a:solidFill>
                    <a:effectLst/>
                    <a:uLnTx/>
                    <a:uFillTx/>
                    <a:ea typeface="ＭＳ Ｐゴシック" charset="0"/>
                    <a:cs typeface="Segoe UI Semibold"/>
                  </a:rPr>
                  <a:t>a</a:t>
                </a:r>
                <a:r>
                  <a:rPr kumimoji="0" sz="500" b="1" i="0" u="none" strike="noStrike" kern="1200" cap="none" spc="5" normalizeH="0" baseline="0" noProof="0">
                    <a:ln>
                      <a:noFill/>
                    </a:ln>
                    <a:solidFill>
                      <a:srgbClr val="002060"/>
                    </a:solidFill>
                    <a:effectLst/>
                    <a:uLnTx/>
                    <a:uFillTx/>
                    <a:ea typeface="ＭＳ Ｐゴシック" charset="0"/>
                    <a:cs typeface="Segoe UI Semibold"/>
                  </a:rPr>
                  <a:t>n</a:t>
                </a:r>
                <a:r>
                  <a:rPr kumimoji="0" sz="500" b="1" i="0" u="none" strike="noStrike" kern="1200" cap="none" spc="-5" normalizeH="0" baseline="0" noProof="0">
                    <a:ln>
                      <a:noFill/>
                    </a:ln>
                    <a:solidFill>
                      <a:srgbClr val="002060"/>
                    </a:solidFill>
                    <a:effectLst/>
                    <a:uLnTx/>
                    <a:uFillTx/>
                    <a:ea typeface="ＭＳ Ｐゴシック" charset="0"/>
                    <a:cs typeface="Segoe UI Semibold"/>
                  </a:rPr>
                  <a:t>t</a:t>
                </a:r>
                <a:r>
                  <a:rPr kumimoji="0" sz="500" b="1" i="0" u="none" strike="noStrike" kern="1200" cap="none" spc="0" normalizeH="0" baseline="0" noProof="0">
                    <a:ln>
                      <a:noFill/>
                    </a:ln>
                    <a:solidFill>
                      <a:srgbClr val="002060"/>
                    </a:solidFill>
                    <a:effectLst/>
                    <a:uLnTx/>
                    <a:uFillTx/>
                    <a:ea typeface="ＭＳ Ｐゴシック" charset="0"/>
                    <a:cs typeface="Segoe UI Semibold"/>
                  </a:rPr>
                  <a:t>ol</a:t>
                </a:r>
                <a:r>
                  <a:rPr kumimoji="0" sz="500" b="1" i="0" u="none" strike="noStrike" kern="1200" cap="none" spc="-5" normalizeH="0" baseline="0" noProof="0">
                    <a:ln>
                      <a:noFill/>
                    </a:ln>
                    <a:solidFill>
                      <a:srgbClr val="002060"/>
                    </a:solidFill>
                    <a:effectLst/>
                    <a:uLnTx/>
                    <a:uFillTx/>
                    <a:ea typeface="ＭＳ Ｐゴシック" charset="0"/>
                    <a:cs typeface="Segoe UI Semibold"/>
                  </a:rPr>
                  <a:t>g</a:t>
                </a:r>
                <a:r>
                  <a:rPr kumimoji="0" sz="500" b="1" i="0" u="none" strike="noStrike" kern="1200" cap="none" spc="0" normalizeH="0" baseline="0" noProof="0">
                    <a:ln>
                      <a:noFill/>
                    </a:ln>
                    <a:solidFill>
                      <a:srgbClr val="002060"/>
                    </a:solidFill>
                    <a:effectLst/>
                    <a:uLnTx/>
                    <a:uFillTx/>
                    <a:ea typeface="ＭＳ Ｐゴシック" charset="0"/>
                    <a:cs typeface="Segoe UI Semibold"/>
                  </a:rPr>
                  <a:t>oi</a:t>
                </a:r>
                <a:endParaRPr kumimoji="0" sz="500" b="0" i="0" u="none" strike="noStrike" kern="1200" cap="none" spc="0" normalizeH="0" baseline="0" noProof="0">
                  <a:ln>
                    <a:noFill/>
                  </a:ln>
                  <a:solidFill>
                    <a:srgbClr val="002060"/>
                  </a:solidFill>
                  <a:effectLst/>
                  <a:uLnTx/>
                  <a:uFillTx/>
                  <a:ea typeface="ＭＳ Ｐゴシック" charset="0"/>
                  <a:cs typeface="Segoe UI Semibold"/>
                </a:endParaRPr>
              </a:p>
            </p:txBody>
          </p:sp>
          <p:sp>
            <p:nvSpPr>
              <p:cNvPr id="302" name="object 168">
                <a:extLst>
                  <a:ext uri="{FF2B5EF4-FFF2-40B4-BE49-F238E27FC236}">
                    <a16:creationId xmlns:a16="http://schemas.microsoft.com/office/drawing/2014/main" id="{2B892093-C211-8821-F912-41FEA395209F}"/>
                  </a:ext>
                </a:extLst>
              </p:cNvPr>
              <p:cNvSpPr/>
              <p:nvPr/>
            </p:nvSpPr>
            <p:spPr>
              <a:xfrm>
                <a:off x="2295006" y="2900084"/>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03" name="object 168">
                <a:extLst>
                  <a:ext uri="{FF2B5EF4-FFF2-40B4-BE49-F238E27FC236}">
                    <a16:creationId xmlns:a16="http://schemas.microsoft.com/office/drawing/2014/main" id="{01F7C8CF-8064-4402-A50E-86C2EE31885A}"/>
                  </a:ext>
                </a:extLst>
              </p:cNvPr>
              <p:cNvSpPr/>
              <p:nvPr/>
            </p:nvSpPr>
            <p:spPr>
              <a:xfrm>
                <a:off x="2509855" y="2219776"/>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04" name="object 168">
                <a:extLst>
                  <a:ext uri="{FF2B5EF4-FFF2-40B4-BE49-F238E27FC236}">
                    <a16:creationId xmlns:a16="http://schemas.microsoft.com/office/drawing/2014/main" id="{D1C6FE5A-EBA5-D249-F3FF-B09E3310C3FD}"/>
                  </a:ext>
                </a:extLst>
              </p:cNvPr>
              <p:cNvSpPr/>
              <p:nvPr/>
            </p:nvSpPr>
            <p:spPr>
              <a:xfrm>
                <a:off x="4858683" y="3945231"/>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05" name="object 860">
                <a:extLst>
                  <a:ext uri="{FF2B5EF4-FFF2-40B4-BE49-F238E27FC236}">
                    <a16:creationId xmlns:a16="http://schemas.microsoft.com/office/drawing/2014/main" id="{2C320B7B-2A38-FECA-C0EA-FEA3796E4808}"/>
                  </a:ext>
                </a:extLst>
              </p:cNvPr>
              <p:cNvSpPr txBox="1"/>
              <p:nvPr/>
            </p:nvSpPr>
            <p:spPr>
              <a:xfrm>
                <a:off x="6818894" y="5043583"/>
                <a:ext cx="475269" cy="73361"/>
              </a:xfrm>
              <a:prstGeom prst="rect">
                <a:avLst/>
              </a:prstGeom>
            </p:spPr>
            <p:txBody>
              <a:bodyPr vert="horz" wrap="squar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err="1">
                    <a:ln>
                      <a:noFill/>
                    </a:ln>
                    <a:solidFill>
                      <a:srgbClr val="002060"/>
                    </a:solidFill>
                    <a:effectLst/>
                    <a:uLnTx/>
                    <a:uFillTx/>
                    <a:ea typeface="ＭＳ Ｐゴシック" charset="0"/>
                    <a:cs typeface="Segoe UI Semibold"/>
                  </a:rPr>
                  <a:t>Oyutolgoi</a:t>
                </a:r>
                <a:endParaRPr kumimoji="0" sz="50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306" name="object 859">
                <a:extLst>
                  <a:ext uri="{FF2B5EF4-FFF2-40B4-BE49-F238E27FC236}">
                    <a16:creationId xmlns:a16="http://schemas.microsoft.com/office/drawing/2014/main" id="{44604E51-D8B6-C88E-D9C8-A42F7F3503F8}"/>
                  </a:ext>
                </a:extLst>
              </p:cNvPr>
              <p:cNvSpPr/>
              <p:nvPr/>
            </p:nvSpPr>
            <p:spPr>
              <a:xfrm>
                <a:off x="7014453" y="5166744"/>
                <a:ext cx="109677" cy="10888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07" name="object 900">
                <a:extLst>
                  <a:ext uri="{FF2B5EF4-FFF2-40B4-BE49-F238E27FC236}">
                    <a16:creationId xmlns:a16="http://schemas.microsoft.com/office/drawing/2014/main" id="{F34BD782-7673-9448-9290-CABDE468652A}"/>
                  </a:ext>
                </a:extLst>
              </p:cNvPr>
              <p:cNvSpPr txBox="1"/>
              <p:nvPr/>
            </p:nvSpPr>
            <p:spPr>
              <a:xfrm>
                <a:off x="7003364" y="5174535"/>
                <a:ext cx="132345" cy="73361"/>
              </a:xfrm>
              <a:prstGeom prst="rect">
                <a:avLst/>
              </a:prstGeom>
            </p:spPr>
            <p:txBody>
              <a:bodyPr vert="horz" wrap="square" lIns="0" tIns="0" rIns="0" bIns="0" rtlCol="0">
                <a:spAutoFit/>
              </a:bodyPr>
              <a:lstStyle/>
              <a:p>
                <a:pPr marL="31750" marR="0" lvl="0" indent="0" algn="l" defTabSz="914400" rtl="0" eaLnBrk="1" fontAlgn="auto" latinLnBrk="0" hangingPunct="1">
                  <a:lnSpc>
                    <a:spcPct val="100000"/>
                  </a:lnSpc>
                  <a:spcBef>
                    <a:spcPts val="0"/>
                  </a:spcBef>
                  <a:spcAft>
                    <a:spcPts val="0"/>
                  </a:spcAft>
                  <a:buClrTx/>
                  <a:buSzTx/>
                  <a:buFontTx/>
                  <a:buNone/>
                  <a:tabLst>
                    <a:tab pos="271145" algn="l"/>
                  </a:tabLst>
                  <a:defRPr/>
                </a:pPr>
                <a:r>
                  <a:rPr kumimoji="0" sz="500" b="1" i="0" u="none" strike="noStrike" kern="1200" cap="none" spc="-5" normalizeH="0" baseline="0" noProof="0" dirty="0">
                    <a:ln>
                      <a:noFill/>
                    </a:ln>
                    <a:solidFill>
                      <a:srgbClr val="002060"/>
                    </a:solidFill>
                    <a:effectLst/>
                    <a:uLnTx/>
                    <a:uFillTx/>
                    <a:ea typeface="ＭＳ Ｐゴシック" charset="0"/>
                    <a:cs typeface="Tahoma"/>
                  </a:rPr>
                  <a:t>C</a:t>
                </a:r>
                <a:r>
                  <a:rPr kumimoji="0" sz="500" b="1" i="0" u="none" strike="noStrike" kern="1200" cap="none" spc="0" normalizeH="0" baseline="0" noProof="0" dirty="0">
                    <a:ln>
                      <a:noFill/>
                    </a:ln>
                    <a:solidFill>
                      <a:srgbClr val="002060"/>
                    </a:solidFill>
                    <a:effectLst/>
                    <a:uLnTx/>
                    <a:uFillTx/>
                    <a:ea typeface="ＭＳ Ｐゴシック" charset="0"/>
                    <a:cs typeface="Tahoma"/>
                  </a:rPr>
                  <a:t>u</a:t>
                </a:r>
                <a:endParaRPr kumimoji="0" sz="30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308" name="object 168">
                <a:extLst>
                  <a:ext uri="{FF2B5EF4-FFF2-40B4-BE49-F238E27FC236}">
                    <a16:creationId xmlns:a16="http://schemas.microsoft.com/office/drawing/2014/main" id="{93D1DE96-1CF0-C356-1277-8185380DE0AD}"/>
                  </a:ext>
                </a:extLst>
              </p:cNvPr>
              <p:cNvSpPr/>
              <p:nvPr/>
            </p:nvSpPr>
            <p:spPr>
              <a:xfrm>
                <a:off x="7554216" y="4960959"/>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09" name="object 886">
                <a:extLst>
                  <a:ext uri="{FF2B5EF4-FFF2-40B4-BE49-F238E27FC236}">
                    <a16:creationId xmlns:a16="http://schemas.microsoft.com/office/drawing/2014/main" id="{C91AD6D9-A41D-9125-93D1-C5462B8EE2C9}"/>
                  </a:ext>
                </a:extLst>
              </p:cNvPr>
              <p:cNvSpPr txBox="1"/>
              <p:nvPr/>
            </p:nvSpPr>
            <p:spPr>
              <a:xfrm>
                <a:off x="7027909" y="3315120"/>
                <a:ext cx="331470" cy="73361"/>
              </a:xfrm>
              <a:prstGeom prst="rect">
                <a:avLst/>
              </a:prstGeom>
            </p:spPr>
            <p:txBody>
              <a:bodyPr vert="horz" wrap="square" lIns="0" tIns="0" rIns="0" bIns="0" rtlCol="0">
                <a:spAutoFit/>
              </a:bodyPr>
              <a:lstStyle/>
              <a:p>
                <a:pPr marL="51435" marR="0" lvl="0" indent="0" algn="l" defTabSz="914400" rtl="0" eaLnBrk="1" fontAlgn="auto" latinLnBrk="0" hangingPunct="1">
                  <a:lnSpc>
                    <a:spcPts val="590"/>
                  </a:lnSpc>
                  <a:spcBef>
                    <a:spcPts val="0"/>
                  </a:spcBef>
                  <a:spcAft>
                    <a:spcPts val="0"/>
                  </a:spcAft>
                  <a:buClrTx/>
                  <a:buSzTx/>
                  <a:buFontTx/>
                  <a:buNone/>
                  <a:tabLst/>
                  <a:defRPr/>
                </a:pPr>
                <a:r>
                  <a:rPr kumimoji="0" sz="500" b="1" i="0" u="none" strike="noStrike" kern="1200" cap="none" spc="-5" normalizeH="0" baseline="0" noProof="0">
                    <a:ln>
                      <a:noFill/>
                    </a:ln>
                    <a:solidFill>
                      <a:srgbClr val="002060"/>
                    </a:solidFill>
                    <a:effectLst/>
                    <a:uLnTx/>
                    <a:uFillTx/>
                    <a:ea typeface="ＭＳ Ｐゴシック" charset="0"/>
                    <a:cs typeface="Segoe UI Semibold"/>
                  </a:rPr>
                  <a:t>Багануур</a:t>
                </a:r>
                <a:endParaRPr kumimoji="0" sz="300" b="0" i="0" u="none" strike="noStrike" kern="1200" cap="none" spc="0" normalizeH="0" baseline="0" noProof="0">
                  <a:ln>
                    <a:noFill/>
                  </a:ln>
                  <a:solidFill>
                    <a:srgbClr val="002060"/>
                  </a:solidFill>
                  <a:effectLst/>
                  <a:uLnTx/>
                  <a:uFillTx/>
                  <a:ea typeface="ＭＳ Ｐゴシック" charset="0"/>
                  <a:cs typeface="Segoe UI Semibold"/>
                </a:endParaRPr>
              </a:p>
            </p:txBody>
          </p:sp>
          <p:sp>
            <p:nvSpPr>
              <p:cNvPr id="310" name="Rectangle 309">
                <a:extLst>
                  <a:ext uri="{FF2B5EF4-FFF2-40B4-BE49-F238E27FC236}">
                    <a16:creationId xmlns:a16="http://schemas.microsoft.com/office/drawing/2014/main" id="{59866FFD-6770-D36A-A74F-E2C41677FDEA}"/>
                  </a:ext>
                </a:extLst>
              </p:cNvPr>
              <p:cNvSpPr/>
              <p:nvPr/>
            </p:nvSpPr>
            <p:spPr>
              <a:xfrm>
                <a:off x="6940841" y="2882646"/>
                <a:ext cx="705183" cy="198076"/>
              </a:xfrm>
              <a:prstGeom prst="rect">
                <a:avLst/>
              </a:prstGeom>
            </p:spPr>
            <p:txBody>
              <a:bodyPr wrap="none">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5" normalizeH="0" baseline="0" noProof="0" dirty="0">
                    <a:ln>
                      <a:noFill/>
                    </a:ln>
                    <a:solidFill>
                      <a:srgbClr val="002060"/>
                    </a:solidFill>
                    <a:effectLst/>
                    <a:uLnTx/>
                    <a:uFillTx/>
                    <a:ea typeface="ＭＳ Ｐゴシック" charset="0"/>
                    <a:cs typeface="Segoe UI Semibold"/>
                  </a:rPr>
                  <a:t>Ulaanbaatar</a:t>
                </a:r>
                <a:endParaRPr kumimoji="0" lang="en-US"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cxnSp>
            <p:nvCxnSpPr>
              <p:cNvPr id="311" name="Straight Connector 310">
                <a:extLst>
                  <a:ext uri="{FF2B5EF4-FFF2-40B4-BE49-F238E27FC236}">
                    <a16:creationId xmlns:a16="http://schemas.microsoft.com/office/drawing/2014/main" id="{DECB87E9-F4F8-9D44-A38B-AEDE27C7B032}"/>
                  </a:ext>
                </a:extLst>
              </p:cNvPr>
              <p:cNvCxnSpPr>
                <a:cxnSpLocks/>
              </p:cNvCxnSpPr>
              <p:nvPr/>
            </p:nvCxnSpPr>
            <p:spPr>
              <a:xfrm>
                <a:off x="7879476" y="4121677"/>
                <a:ext cx="46049" cy="42256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2" name="object 168">
                <a:extLst>
                  <a:ext uri="{FF2B5EF4-FFF2-40B4-BE49-F238E27FC236}">
                    <a16:creationId xmlns:a16="http://schemas.microsoft.com/office/drawing/2014/main" id="{DBE8BE2A-1164-1AC6-CAD4-2AA9C04171EE}"/>
                  </a:ext>
                </a:extLst>
              </p:cNvPr>
              <p:cNvSpPr/>
              <p:nvPr/>
            </p:nvSpPr>
            <p:spPr>
              <a:xfrm>
                <a:off x="8094371" y="3353351"/>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13" name="object 907">
                <a:extLst>
                  <a:ext uri="{FF2B5EF4-FFF2-40B4-BE49-F238E27FC236}">
                    <a16:creationId xmlns:a16="http://schemas.microsoft.com/office/drawing/2014/main" id="{306F023D-1941-E085-89DD-1FC4574797BC}"/>
                  </a:ext>
                </a:extLst>
              </p:cNvPr>
              <p:cNvSpPr txBox="1"/>
              <p:nvPr/>
            </p:nvSpPr>
            <p:spPr>
              <a:xfrm>
                <a:off x="2294946" y="3045297"/>
                <a:ext cx="286989" cy="11004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750" b="1" spc="-5" dirty="0" err="1">
                    <a:solidFill>
                      <a:srgbClr val="002060"/>
                    </a:solidFill>
                    <a:cs typeface="Segoe UI Semibold"/>
                  </a:rPr>
                  <a:t>Khovd</a:t>
                </a:r>
                <a:endParaRPr kumimoji="0"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grpSp>
            <p:nvGrpSpPr>
              <p:cNvPr id="314" name="Group 313">
                <a:extLst>
                  <a:ext uri="{FF2B5EF4-FFF2-40B4-BE49-F238E27FC236}">
                    <a16:creationId xmlns:a16="http://schemas.microsoft.com/office/drawing/2014/main" id="{AEFE27B6-1FF8-ABBB-2041-91AD97E9079A}"/>
                  </a:ext>
                </a:extLst>
              </p:cNvPr>
              <p:cNvGrpSpPr/>
              <p:nvPr/>
            </p:nvGrpSpPr>
            <p:grpSpPr>
              <a:xfrm>
                <a:off x="3003047" y="3637625"/>
                <a:ext cx="643794" cy="110042"/>
                <a:chOff x="911888" y="3349954"/>
                <a:chExt cx="643794" cy="110042"/>
              </a:xfrm>
            </p:grpSpPr>
            <p:sp>
              <p:nvSpPr>
                <p:cNvPr id="350" name="object 909">
                  <a:extLst>
                    <a:ext uri="{FF2B5EF4-FFF2-40B4-BE49-F238E27FC236}">
                      <a16:creationId xmlns:a16="http://schemas.microsoft.com/office/drawing/2014/main" id="{F1DE0958-185A-4642-7AD6-F2315F223D5C}"/>
                    </a:ext>
                  </a:extLst>
                </p:cNvPr>
                <p:cNvSpPr txBox="1"/>
                <p:nvPr/>
              </p:nvSpPr>
              <p:spPr>
                <a:xfrm>
                  <a:off x="911888" y="3349954"/>
                  <a:ext cx="348637" cy="11004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002060"/>
                      </a:solidFill>
                      <a:effectLst/>
                      <a:uLnTx/>
                      <a:uFillTx/>
                      <a:ea typeface="ＭＳ Ｐゴシック" charset="0"/>
                      <a:cs typeface="Segoe UI Semibold"/>
                    </a:rPr>
                    <a:t>Altai</a:t>
                  </a:r>
                  <a:endParaRPr kumimoji="0"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cxnSp>
              <p:nvCxnSpPr>
                <p:cNvPr id="351" name="Straight Connector 350">
                  <a:extLst>
                    <a:ext uri="{FF2B5EF4-FFF2-40B4-BE49-F238E27FC236}">
                      <a16:creationId xmlns:a16="http://schemas.microsoft.com/office/drawing/2014/main" id="{38EECA05-8490-F622-B411-568438E3F39A}"/>
                    </a:ext>
                  </a:extLst>
                </p:cNvPr>
                <p:cNvCxnSpPr>
                  <a:cxnSpLocks/>
                </p:cNvCxnSpPr>
                <p:nvPr/>
              </p:nvCxnSpPr>
              <p:spPr>
                <a:xfrm>
                  <a:off x="1277073" y="3432057"/>
                  <a:ext cx="278609" cy="2265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5" name="object 168">
                <a:extLst>
                  <a:ext uri="{FF2B5EF4-FFF2-40B4-BE49-F238E27FC236}">
                    <a16:creationId xmlns:a16="http://schemas.microsoft.com/office/drawing/2014/main" id="{A475AED4-8664-1636-78D1-B3F6FC0A8A4A}"/>
                  </a:ext>
                </a:extLst>
              </p:cNvPr>
              <p:cNvSpPr/>
              <p:nvPr/>
            </p:nvSpPr>
            <p:spPr>
              <a:xfrm>
                <a:off x="3653730" y="3717669"/>
                <a:ext cx="20108" cy="22684"/>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16" name="object 907">
                <a:extLst>
                  <a:ext uri="{FF2B5EF4-FFF2-40B4-BE49-F238E27FC236}">
                    <a16:creationId xmlns:a16="http://schemas.microsoft.com/office/drawing/2014/main" id="{F20D8506-21E2-BD16-6BB4-FD7CDA40E1DA}"/>
                  </a:ext>
                </a:extLst>
              </p:cNvPr>
              <p:cNvSpPr txBox="1"/>
              <p:nvPr/>
            </p:nvSpPr>
            <p:spPr>
              <a:xfrm>
                <a:off x="2646270" y="2032086"/>
                <a:ext cx="492861" cy="11004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750" b="1" spc="-5" dirty="0" err="1">
                    <a:solidFill>
                      <a:srgbClr val="002060"/>
                    </a:solidFill>
                    <a:cs typeface="Segoe UI Semibold"/>
                  </a:rPr>
                  <a:t>Ulaangom</a:t>
                </a:r>
                <a:endParaRPr kumimoji="0"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grpSp>
            <p:nvGrpSpPr>
              <p:cNvPr id="317" name="Group 316">
                <a:extLst>
                  <a:ext uri="{FF2B5EF4-FFF2-40B4-BE49-F238E27FC236}">
                    <a16:creationId xmlns:a16="http://schemas.microsoft.com/office/drawing/2014/main" id="{CDF5E82A-7166-2851-56A9-A7AE19DCC7DB}"/>
                  </a:ext>
                </a:extLst>
              </p:cNvPr>
              <p:cNvGrpSpPr/>
              <p:nvPr/>
            </p:nvGrpSpPr>
            <p:grpSpPr>
              <a:xfrm>
                <a:off x="8114320" y="2577305"/>
                <a:ext cx="2052502" cy="1089541"/>
                <a:chOff x="8114320" y="2577305"/>
                <a:chExt cx="2052502" cy="1089541"/>
              </a:xfrm>
            </p:grpSpPr>
            <p:cxnSp>
              <p:nvCxnSpPr>
                <p:cNvPr id="345" name="Straight Connector 344">
                  <a:extLst>
                    <a:ext uri="{FF2B5EF4-FFF2-40B4-BE49-F238E27FC236}">
                      <a16:creationId xmlns:a16="http://schemas.microsoft.com/office/drawing/2014/main" id="{6B872D42-8480-320C-85EC-E4631227003A}"/>
                    </a:ext>
                  </a:extLst>
                </p:cNvPr>
                <p:cNvCxnSpPr>
                  <a:cxnSpLocks/>
                </p:cNvCxnSpPr>
                <p:nvPr/>
              </p:nvCxnSpPr>
              <p:spPr>
                <a:xfrm flipH="1" flipV="1">
                  <a:off x="9263958" y="2577305"/>
                  <a:ext cx="152162" cy="3928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1701C8B3-A88A-AC99-4387-54F17A264BD6}"/>
                    </a:ext>
                  </a:extLst>
                </p:cNvPr>
                <p:cNvCxnSpPr>
                  <a:cxnSpLocks/>
                </p:cNvCxnSpPr>
                <p:nvPr/>
              </p:nvCxnSpPr>
              <p:spPr>
                <a:xfrm flipH="1" flipV="1">
                  <a:off x="9462234" y="3002108"/>
                  <a:ext cx="552174" cy="3026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54857FCA-3024-6D50-0327-8B19EE7E35AF}"/>
                    </a:ext>
                  </a:extLst>
                </p:cNvPr>
                <p:cNvCxnSpPr>
                  <a:cxnSpLocks/>
                </p:cNvCxnSpPr>
                <p:nvPr/>
              </p:nvCxnSpPr>
              <p:spPr>
                <a:xfrm flipH="1">
                  <a:off x="10014408" y="3128218"/>
                  <a:ext cx="152414" cy="17656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CE9E8017-BBFF-9DFD-A8FF-ECC2819EDC0E}"/>
                    </a:ext>
                  </a:extLst>
                </p:cNvPr>
                <p:cNvCxnSpPr>
                  <a:cxnSpLocks/>
                </p:cNvCxnSpPr>
                <p:nvPr/>
              </p:nvCxnSpPr>
              <p:spPr>
                <a:xfrm flipV="1">
                  <a:off x="9001434" y="2997163"/>
                  <a:ext cx="416411" cy="66968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7E7494D3-9949-BD5F-8AED-EE474C902724}"/>
                    </a:ext>
                  </a:extLst>
                </p:cNvPr>
                <p:cNvCxnSpPr>
                  <a:cxnSpLocks/>
                </p:cNvCxnSpPr>
                <p:nvPr/>
              </p:nvCxnSpPr>
              <p:spPr>
                <a:xfrm flipH="1" flipV="1">
                  <a:off x="8114320" y="3374993"/>
                  <a:ext cx="872013" cy="28113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8" name="object 168">
                <a:extLst>
                  <a:ext uri="{FF2B5EF4-FFF2-40B4-BE49-F238E27FC236}">
                    <a16:creationId xmlns:a16="http://schemas.microsoft.com/office/drawing/2014/main" id="{9DDDFAD9-FABE-475A-2567-24A05536A14B}"/>
                  </a:ext>
                </a:extLst>
              </p:cNvPr>
              <p:cNvSpPr/>
              <p:nvPr/>
            </p:nvSpPr>
            <p:spPr>
              <a:xfrm>
                <a:off x="7357508" y="3280554"/>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19" name="object 168">
                <a:extLst>
                  <a:ext uri="{FF2B5EF4-FFF2-40B4-BE49-F238E27FC236}">
                    <a16:creationId xmlns:a16="http://schemas.microsoft.com/office/drawing/2014/main" id="{4F44630C-0584-2E52-305C-2FE8DE7F6923}"/>
                  </a:ext>
                </a:extLst>
              </p:cNvPr>
              <p:cNvSpPr/>
              <p:nvPr/>
            </p:nvSpPr>
            <p:spPr>
              <a:xfrm>
                <a:off x="7447066" y="3854019"/>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20" name="object 168">
                <a:extLst>
                  <a:ext uri="{FF2B5EF4-FFF2-40B4-BE49-F238E27FC236}">
                    <a16:creationId xmlns:a16="http://schemas.microsoft.com/office/drawing/2014/main" id="{0840A498-81CB-B255-2E67-2FE1A277A7B3}"/>
                  </a:ext>
                </a:extLst>
              </p:cNvPr>
              <p:cNvSpPr/>
              <p:nvPr/>
            </p:nvSpPr>
            <p:spPr>
              <a:xfrm>
                <a:off x="8088201" y="3344600"/>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21" name="object 168">
                <a:extLst>
                  <a:ext uri="{FF2B5EF4-FFF2-40B4-BE49-F238E27FC236}">
                    <a16:creationId xmlns:a16="http://schemas.microsoft.com/office/drawing/2014/main" id="{E3AE4469-788D-0A19-B47F-B1A1F16AF9D6}"/>
                  </a:ext>
                </a:extLst>
              </p:cNvPr>
              <p:cNvSpPr/>
              <p:nvPr/>
            </p:nvSpPr>
            <p:spPr>
              <a:xfrm>
                <a:off x="8977752" y="3636476"/>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22" name="object 168">
                <a:extLst>
                  <a:ext uri="{FF2B5EF4-FFF2-40B4-BE49-F238E27FC236}">
                    <a16:creationId xmlns:a16="http://schemas.microsoft.com/office/drawing/2014/main" id="{337FABE6-501E-05D9-2270-869E5CE25F66}"/>
                  </a:ext>
                </a:extLst>
              </p:cNvPr>
              <p:cNvSpPr/>
              <p:nvPr/>
            </p:nvSpPr>
            <p:spPr>
              <a:xfrm>
                <a:off x="9416120" y="2973174"/>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23" name="object 936">
                <a:extLst>
                  <a:ext uri="{FF2B5EF4-FFF2-40B4-BE49-F238E27FC236}">
                    <a16:creationId xmlns:a16="http://schemas.microsoft.com/office/drawing/2014/main" id="{6C03FF5C-C7CD-D6CF-E989-776490478243}"/>
                  </a:ext>
                </a:extLst>
              </p:cNvPr>
              <p:cNvSpPr txBox="1"/>
              <p:nvPr/>
            </p:nvSpPr>
            <p:spPr>
              <a:xfrm>
                <a:off x="8801177" y="3691316"/>
                <a:ext cx="595315" cy="11004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750" dirty="0" err="1">
                    <a:solidFill>
                      <a:srgbClr val="002060"/>
                    </a:solidFill>
                    <a:cs typeface="Segoe UI Semibold"/>
                  </a:rPr>
                  <a:t>Baruun</a:t>
                </a:r>
                <a:r>
                  <a:rPr lang="en-US" sz="750" dirty="0">
                    <a:solidFill>
                      <a:srgbClr val="002060"/>
                    </a:solidFill>
                    <a:cs typeface="Segoe UI Semibold"/>
                  </a:rPr>
                  <a:t> </a:t>
                </a:r>
                <a:r>
                  <a:rPr lang="en-US" sz="750" dirty="0" err="1">
                    <a:solidFill>
                      <a:srgbClr val="002060"/>
                    </a:solidFill>
                    <a:cs typeface="Segoe UI Semibold"/>
                  </a:rPr>
                  <a:t>urt</a:t>
                </a:r>
                <a:endParaRPr kumimoji="0"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324" name="object 168">
                <a:extLst>
                  <a:ext uri="{FF2B5EF4-FFF2-40B4-BE49-F238E27FC236}">
                    <a16:creationId xmlns:a16="http://schemas.microsoft.com/office/drawing/2014/main" id="{95507242-748F-E4B1-DED7-DDF8E197F092}"/>
                  </a:ext>
                </a:extLst>
              </p:cNvPr>
              <p:cNvSpPr/>
              <p:nvPr/>
            </p:nvSpPr>
            <p:spPr>
              <a:xfrm>
                <a:off x="6908206" y="3148689"/>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25" name="object 168">
                <a:extLst>
                  <a:ext uri="{FF2B5EF4-FFF2-40B4-BE49-F238E27FC236}">
                    <a16:creationId xmlns:a16="http://schemas.microsoft.com/office/drawing/2014/main" id="{75E9808D-9B10-4BA9-C58B-EC25706A7F11}"/>
                  </a:ext>
                </a:extLst>
              </p:cNvPr>
              <p:cNvSpPr/>
              <p:nvPr/>
            </p:nvSpPr>
            <p:spPr>
              <a:xfrm>
                <a:off x="6618740" y="4134345"/>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26" name="object 168">
                <a:extLst>
                  <a:ext uri="{FF2B5EF4-FFF2-40B4-BE49-F238E27FC236}">
                    <a16:creationId xmlns:a16="http://schemas.microsoft.com/office/drawing/2014/main" id="{3357A4AE-7EF5-926D-CD31-7CB51599C9F8}"/>
                  </a:ext>
                </a:extLst>
              </p:cNvPr>
              <p:cNvSpPr/>
              <p:nvPr/>
            </p:nvSpPr>
            <p:spPr>
              <a:xfrm>
                <a:off x="5653014" y="3950361"/>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27" name="object 168">
                <a:extLst>
                  <a:ext uri="{FF2B5EF4-FFF2-40B4-BE49-F238E27FC236}">
                    <a16:creationId xmlns:a16="http://schemas.microsoft.com/office/drawing/2014/main" id="{A6B5D5BB-0F22-E3A1-E9E0-313FF15358F8}"/>
                  </a:ext>
                </a:extLst>
              </p:cNvPr>
              <p:cNvSpPr/>
              <p:nvPr/>
            </p:nvSpPr>
            <p:spPr>
              <a:xfrm>
                <a:off x="6041972" y="2803621"/>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28" name="object 168">
                <a:extLst>
                  <a:ext uri="{FF2B5EF4-FFF2-40B4-BE49-F238E27FC236}">
                    <a16:creationId xmlns:a16="http://schemas.microsoft.com/office/drawing/2014/main" id="{73EC8565-9802-98CD-6FC0-013CEB406121}"/>
                  </a:ext>
                </a:extLst>
              </p:cNvPr>
              <p:cNvSpPr/>
              <p:nvPr/>
            </p:nvSpPr>
            <p:spPr>
              <a:xfrm>
                <a:off x="4909178" y="2445573"/>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29" name="object 168">
                <a:extLst>
                  <a:ext uri="{FF2B5EF4-FFF2-40B4-BE49-F238E27FC236}">
                    <a16:creationId xmlns:a16="http://schemas.microsoft.com/office/drawing/2014/main" id="{BADDE5D4-5D38-7018-B628-ABE5BB7AAD97}"/>
                  </a:ext>
                </a:extLst>
              </p:cNvPr>
              <p:cNvSpPr/>
              <p:nvPr/>
            </p:nvSpPr>
            <p:spPr>
              <a:xfrm>
                <a:off x="3625235" y="3718205"/>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30" name="object 168">
                <a:extLst>
                  <a:ext uri="{FF2B5EF4-FFF2-40B4-BE49-F238E27FC236}">
                    <a16:creationId xmlns:a16="http://schemas.microsoft.com/office/drawing/2014/main" id="{02F3AB45-43C7-012F-3441-FF5F8077065F}"/>
                  </a:ext>
                </a:extLst>
              </p:cNvPr>
              <p:cNvSpPr/>
              <p:nvPr/>
            </p:nvSpPr>
            <p:spPr>
              <a:xfrm>
                <a:off x="4019264" y="3145718"/>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31" name="object 168">
                <a:extLst>
                  <a:ext uri="{FF2B5EF4-FFF2-40B4-BE49-F238E27FC236}">
                    <a16:creationId xmlns:a16="http://schemas.microsoft.com/office/drawing/2014/main" id="{4949B0DB-42CF-8619-B0BF-12AA9731888E}"/>
                  </a:ext>
                </a:extLst>
              </p:cNvPr>
              <p:cNvSpPr/>
              <p:nvPr/>
            </p:nvSpPr>
            <p:spPr>
              <a:xfrm>
                <a:off x="4839701" y="3928253"/>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32" name="object 168">
                <a:extLst>
                  <a:ext uri="{FF2B5EF4-FFF2-40B4-BE49-F238E27FC236}">
                    <a16:creationId xmlns:a16="http://schemas.microsoft.com/office/drawing/2014/main" id="{5D3D7D5B-C447-C8AD-7197-618D5C1DC9FA}"/>
                  </a:ext>
                </a:extLst>
              </p:cNvPr>
              <p:cNvSpPr/>
              <p:nvPr/>
            </p:nvSpPr>
            <p:spPr>
              <a:xfrm>
                <a:off x="5238466" y="3393664"/>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33" name="object 168">
                <a:extLst>
                  <a:ext uri="{FF2B5EF4-FFF2-40B4-BE49-F238E27FC236}">
                    <a16:creationId xmlns:a16="http://schemas.microsoft.com/office/drawing/2014/main" id="{F4630C00-9A38-3456-CE26-8C7356310CED}"/>
                  </a:ext>
                </a:extLst>
              </p:cNvPr>
              <p:cNvSpPr/>
              <p:nvPr/>
            </p:nvSpPr>
            <p:spPr>
              <a:xfrm>
                <a:off x="6214754" y="5007430"/>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34" name="object 168">
                <a:extLst>
                  <a:ext uri="{FF2B5EF4-FFF2-40B4-BE49-F238E27FC236}">
                    <a16:creationId xmlns:a16="http://schemas.microsoft.com/office/drawing/2014/main" id="{1B684468-D243-0C5C-CBB0-E3499684DC30}"/>
                  </a:ext>
                </a:extLst>
              </p:cNvPr>
              <p:cNvSpPr/>
              <p:nvPr/>
            </p:nvSpPr>
            <p:spPr>
              <a:xfrm>
                <a:off x="2285225" y="2880395"/>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35" name="object 168">
                <a:extLst>
                  <a:ext uri="{FF2B5EF4-FFF2-40B4-BE49-F238E27FC236}">
                    <a16:creationId xmlns:a16="http://schemas.microsoft.com/office/drawing/2014/main" id="{51D3CC97-1BA5-C500-05D7-671E5BB2C8D2}"/>
                  </a:ext>
                </a:extLst>
              </p:cNvPr>
              <p:cNvSpPr/>
              <p:nvPr/>
            </p:nvSpPr>
            <p:spPr>
              <a:xfrm>
                <a:off x="1684315" y="2516367"/>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36" name="object 168">
                <a:extLst>
                  <a:ext uri="{FF2B5EF4-FFF2-40B4-BE49-F238E27FC236}">
                    <a16:creationId xmlns:a16="http://schemas.microsoft.com/office/drawing/2014/main" id="{2EF1BCD5-25DE-5862-8400-D13ED1DC3E6A}"/>
                  </a:ext>
                </a:extLst>
              </p:cNvPr>
              <p:cNvSpPr/>
              <p:nvPr/>
            </p:nvSpPr>
            <p:spPr>
              <a:xfrm>
                <a:off x="2272594" y="2465040"/>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37" name="object 168">
                <a:extLst>
                  <a:ext uri="{FF2B5EF4-FFF2-40B4-BE49-F238E27FC236}">
                    <a16:creationId xmlns:a16="http://schemas.microsoft.com/office/drawing/2014/main" id="{3DBE6975-44DA-8419-9676-17F42E483AE5}"/>
                  </a:ext>
                </a:extLst>
              </p:cNvPr>
              <p:cNvSpPr/>
              <p:nvPr/>
            </p:nvSpPr>
            <p:spPr>
              <a:xfrm>
                <a:off x="2505541" y="2205250"/>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38" name="object 168">
                <a:extLst>
                  <a:ext uri="{FF2B5EF4-FFF2-40B4-BE49-F238E27FC236}">
                    <a16:creationId xmlns:a16="http://schemas.microsoft.com/office/drawing/2014/main" id="{28934460-6DAC-329E-3F9C-18CFCC47C6A0}"/>
                  </a:ext>
                </a:extLst>
              </p:cNvPr>
              <p:cNvSpPr/>
              <p:nvPr/>
            </p:nvSpPr>
            <p:spPr>
              <a:xfrm>
                <a:off x="6602742" y="2639388"/>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sp>
            <p:nvSpPr>
              <p:cNvPr id="339" name="object 168">
                <a:extLst>
                  <a:ext uri="{FF2B5EF4-FFF2-40B4-BE49-F238E27FC236}">
                    <a16:creationId xmlns:a16="http://schemas.microsoft.com/office/drawing/2014/main" id="{B4A23F04-268B-DE86-90DD-22C55F01F072}"/>
                  </a:ext>
                </a:extLst>
              </p:cNvPr>
              <p:cNvSpPr/>
              <p:nvPr/>
            </p:nvSpPr>
            <p:spPr>
              <a:xfrm>
                <a:off x="6755142" y="2347906"/>
                <a:ext cx="45719" cy="45719"/>
              </a:xfrm>
              <a:custGeom>
                <a:avLst/>
                <a:gdLst/>
                <a:ahLst/>
                <a:cxnLst/>
                <a:rect l="l" t="t" r="r" b="b"/>
                <a:pathLst>
                  <a:path w="20954" h="24129">
                    <a:moveTo>
                      <a:pt x="0" y="11811"/>
                    </a:moveTo>
                    <a:lnTo>
                      <a:pt x="0" y="18287"/>
                    </a:lnTo>
                    <a:lnTo>
                      <a:pt x="4572" y="23622"/>
                    </a:lnTo>
                    <a:lnTo>
                      <a:pt x="10287" y="23622"/>
                    </a:lnTo>
                    <a:lnTo>
                      <a:pt x="16001" y="23622"/>
                    </a:lnTo>
                    <a:lnTo>
                      <a:pt x="20574" y="18287"/>
                    </a:lnTo>
                    <a:lnTo>
                      <a:pt x="20574" y="11811"/>
                    </a:lnTo>
                    <a:lnTo>
                      <a:pt x="20574" y="5334"/>
                    </a:lnTo>
                    <a:lnTo>
                      <a:pt x="16001" y="0"/>
                    </a:lnTo>
                    <a:lnTo>
                      <a:pt x="10287" y="0"/>
                    </a:lnTo>
                    <a:lnTo>
                      <a:pt x="4572" y="0"/>
                    </a:lnTo>
                    <a:lnTo>
                      <a:pt x="0" y="5334"/>
                    </a:lnTo>
                    <a:lnTo>
                      <a:pt x="0" y="11811"/>
                    </a:lnTo>
                    <a:close/>
                  </a:path>
                </a:pathLst>
              </a:custGeom>
              <a:solidFill>
                <a:schemeClr val="bg1"/>
              </a:solidFill>
              <a:ln w="317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060"/>
                  </a:solidFill>
                  <a:effectLst/>
                  <a:uLnTx/>
                  <a:uFillTx/>
                  <a:ea typeface="ＭＳ Ｐゴシック" charset="0"/>
                  <a:cs typeface="+mn-cs"/>
                </a:endParaRPr>
              </a:p>
            </p:txBody>
          </p:sp>
          <p:cxnSp>
            <p:nvCxnSpPr>
              <p:cNvPr id="340" name="Straight Connector 339">
                <a:extLst>
                  <a:ext uri="{FF2B5EF4-FFF2-40B4-BE49-F238E27FC236}">
                    <a16:creationId xmlns:a16="http://schemas.microsoft.com/office/drawing/2014/main" id="{5EC0E531-FC9D-8D2C-81E4-34FFACCF027B}"/>
                  </a:ext>
                </a:extLst>
              </p:cNvPr>
              <p:cNvCxnSpPr>
                <a:cxnSpLocks/>
              </p:cNvCxnSpPr>
              <p:nvPr/>
            </p:nvCxnSpPr>
            <p:spPr>
              <a:xfrm flipH="1">
                <a:off x="7135061" y="4985224"/>
                <a:ext cx="384329" cy="23951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40FABEF9-7F1B-E147-09C4-0A69B260F44A}"/>
                  </a:ext>
                </a:extLst>
              </p:cNvPr>
              <p:cNvCxnSpPr>
                <a:cxnSpLocks/>
                <a:endCxn id="307" idx="1"/>
              </p:cNvCxnSpPr>
              <p:nvPr/>
            </p:nvCxnSpPr>
            <p:spPr>
              <a:xfrm>
                <a:off x="6583705" y="5042244"/>
                <a:ext cx="419659" cy="16897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1B55B20B-EA4C-AE31-2FE9-447A48C2B49C}"/>
                  </a:ext>
                </a:extLst>
              </p:cNvPr>
              <p:cNvCxnSpPr>
                <a:cxnSpLocks/>
              </p:cNvCxnSpPr>
              <p:nvPr/>
            </p:nvCxnSpPr>
            <p:spPr>
              <a:xfrm flipH="1">
                <a:off x="6268385" y="5022155"/>
                <a:ext cx="197582" cy="881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3" name="object 907">
                <a:extLst>
                  <a:ext uri="{FF2B5EF4-FFF2-40B4-BE49-F238E27FC236}">
                    <a16:creationId xmlns:a16="http://schemas.microsoft.com/office/drawing/2014/main" id="{42FE374C-8C94-DE92-275F-C49E05B603A1}"/>
                  </a:ext>
                </a:extLst>
              </p:cNvPr>
              <p:cNvSpPr txBox="1"/>
              <p:nvPr/>
            </p:nvSpPr>
            <p:spPr>
              <a:xfrm>
                <a:off x="1378795" y="2365360"/>
                <a:ext cx="568658" cy="11004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750" b="1" spc="-5" dirty="0">
                    <a:solidFill>
                      <a:srgbClr val="002060"/>
                    </a:solidFill>
                    <a:cs typeface="Segoe UI Semibold"/>
                  </a:rPr>
                  <a:t>Bayan-</a:t>
                </a:r>
                <a:r>
                  <a:rPr lang="en-US" sz="750" b="1" spc="-5" dirty="0" err="1">
                    <a:solidFill>
                      <a:srgbClr val="002060"/>
                    </a:solidFill>
                    <a:cs typeface="Segoe UI Semibold"/>
                  </a:rPr>
                  <a:t>Ulgii</a:t>
                </a:r>
                <a:endParaRPr kumimoji="0" sz="750" b="0" i="0" u="none" strike="noStrike" kern="1200" cap="none" spc="0" normalizeH="0" baseline="0" noProof="0" dirty="0">
                  <a:ln>
                    <a:noFill/>
                  </a:ln>
                  <a:solidFill>
                    <a:srgbClr val="002060"/>
                  </a:solidFill>
                  <a:effectLst/>
                  <a:uLnTx/>
                  <a:uFillTx/>
                  <a:ea typeface="ＭＳ Ｐゴシック" charset="0"/>
                  <a:cs typeface="Segoe UI Semibold"/>
                </a:endParaRPr>
              </a:p>
            </p:txBody>
          </p:sp>
          <p:sp>
            <p:nvSpPr>
              <p:cNvPr id="344" name="TextBox 343">
                <a:extLst>
                  <a:ext uri="{FF2B5EF4-FFF2-40B4-BE49-F238E27FC236}">
                    <a16:creationId xmlns:a16="http://schemas.microsoft.com/office/drawing/2014/main" id="{DC468F0F-BFB1-A911-EB1B-6FB0EDC8F404}"/>
                  </a:ext>
                </a:extLst>
              </p:cNvPr>
              <p:cNvSpPr txBox="1"/>
              <p:nvPr/>
            </p:nvSpPr>
            <p:spPr>
              <a:xfrm>
                <a:off x="6851116" y="4582014"/>
                <a:ext cx="147753" cy="249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00"/>
                  </a:solidFill>
                  <a:effectLst/>
                  <a:uLnTx/>
                  <a:uFillTx/>
                  <a:ea typeface="ＭＳ Ｐゴシック" charset="0"/>
                  <a:cs typeface="Arial" panose="020B0604020202020204" pitchFamily="34" charset="0"/>
                </a:endParaRPr>
              </a:p>
            </p:txBody>
          </p:sp>
        </p:grpSp>
        <p:pic>
          <p:nvPicPr>
            <p:cNvPr id="216" name="Picture 215">
              <a:extLst>
                <a:ext uri="{FF2B5EF4-FFF2-40B4-BE49-F238E27FC236}">
                  <a16:creationId xmlns:a16="http://schemas.microsoft.com/office/drawing/2014/main" id="{D87C3BAF-4EDA-237D-4FE9-714F68223810}"/>
                </a:ext>
              </a:extLst>
            </p:cNvPr>
            <p:cNvPicPr>
              <a:picLocks noChangeAspect="1"/>
            </p:cNvPicPr>
            <p:nvPr/>
          </p:nvPicPr>
          <p:blipFill>
            <a:blip r:embed="rId5"/>
            <a:stretch>
              <a:fillRect/>
            </a:stretch>
          </p:blipFill>
          <p:spPr>
            <a:xfrm>
              <a:off x="10122357" y="2883565"/>
              <a:ext cx="1825576" cy="2365856"/>
            </a:xfrm>
            <a:prstGeom prst="rect">
              <a:avLst/>
            </a:prstGeom>
          </p:spPr>
        </p:pic>
        <p:pic>
          <p:nvPicPr>
            <p:cNvPr id="217" name="Picture 216">
              <a:extLst>
                <a:ext uri="{FF2B5EF4-FFF2-40B4-BE49-F238E27FC236}">
                  <a16:creationId xmlns:a16="http://schemas.microsoft.com/office/drawing/2014/main" id="{C3C7E0EB-9EB7-A1AC-3FDE-841141CE3E58}"/>
                </a:ext>
              </a:extLst>
            </p:cNvPr>
            <p:cNvPicPr>
              <a:picLocks noChangeAspect="1"/>
            </p:cNvPicPr>
            <p:nvPr/>
          </p:nvPicPr>
          <p:blipFill>
            <a:blip r:embed="rId6"/>
            <a:stretch>
              <a:fillRect/>
            </a:stretch>
          </p:blipFill>
          <p:spPr>
            <a:xfrm>
              <a:off x="9368307" y="4980995"/>
              <a:ext cx="2586426" cy="1630931"/>
            </a:xfrm>
            <a:prstGeom prst="rect">
              <a:avLst/>
            </a:prstGeom>
          </p:spPr>
        </p:pic>
        <p:pic>
          <p:nvPicPr>
            <p:cNvPr id="218" name="Picture 217">
              <a:extLst>
                <a:ext uri="{FF2B5EF4-FFF2-40B4-BE49-F238E27FC236}">
                  <a16:creationId xmlns:a16="http://schemas.microsoft.com/office/drawing/2014/main" id="{8EFA778B-067C-7E9F-AACC-68A2C302927C}"/>
                </a:ext>
              </a:extLst>
            </p:cNvPr>
            <p:cNvPicPr>
              <a:picLocks noChangeAspect="1"/>
            </p:cNvPicPr>
            <p:nvPr/>
          </p:nvPicPr>
          <p:blipFill>
            <a:blip r:embed="rId7"/>
            <a:stretch>
              <a:fillRect/>
            </a:stretch>
          </p:blipFill>
          <p:spPr>
            <a:xfrm>
              <a:off x="846575" y="4520126"/>
              <a:ext cx="1853345" cy="1054699"/>
            </a:xfrm>
            <a:prstGeom prst="rect">
              <a:avLst/>
            </a:prstGeom>
          </p:spPr>
        </p:pic>
        <p:pic>
          <p:nvPicPr>
            <p:cNvPr id="219" name="Picture 218">
              <a:extLst>
                <a:ext uri="{FF2B5EF4-FFF2-40B4-BE49-F238E27FC236}">
                  <a16:creationId xmlns:a16="http://schemas.microsoft.com/office/drawing/2014/main" id="{B1E8EBEE-4A72-AF34-5A55-F680CA2755A3}"/>
                </a:ext>
              </a:extLst>
            </p:cNvPr>
            <p:cNvPicPr>
              <a:picLocks noChangeAspect="1"/>
            </p:cNvPicPr>
            <p:nvPr/>
          </p:nvPicPr>
          <p:blipFill>
            <a:blip r:embed="rId8"/>
            <a:stretch>
              <a:fillRect/>
            </a:stretch>
          </p:blipFill>
          <p:spPr>
            <a:xfrm>
              <a:off x="8400311" y="4126130"/>
              <a:ext cx="1646434" cy="1261981"/>
            </a:xfrm>
            <a:prstGeom prst="rect">
              <a:avLst/>
            </a:prstGeom>
          </p:spPr>
        </p:pic>
      </p:grpSp>
      <p:sp>
        <p:nvSpPr>
          <p:cNvPr id="3" name="TextBox 2">
            <a:extLst>
              <a:ext uri="{FF2B5EF4-FFF2-40B4-BE49-F238E27FC236}">
                <a16:creationId xmlns:a16="http://schemas.microsoft.com/office/drawing/2014/main" id="{9864A55A-15A1-7454-0A06-9767ECD797DA}"/>
              </a:ext>
            </a:extLst>
          </p:cNvPr>
          <p:cNvSpPr txBox="1"/>
          <p:nvPr/>
        </p:nvSpPr>
        <p:spPr>
          <a:xfrm>
            <a:off x="149835" y="5851248"/>
            <a:ext cx="8913815" cy="584775"/>
          </a:xfrm>
          <a:prstGeom prst="rect">
            <a:avLst/>
          </a:prstGeom>
          <a:noFill/>
        </p:spPr>
        <p:txBody>
          <a:bodyPr wrap="square">
            <a:spAutoFit/>
          </a:bodyPr>
          <a:lstStyle/>
          <a:p>
            <a:pPr marL="285750" indent="-285750" algn="just">
              <a:buFont typeface="Arial" panose="020B0604020202020204" pitchFamily="34" charset="0"/>
              <a:buChar char="•"/>
            </a:pPr>
            <a:r>
              <a:rPr lang="en-US" sz="1600" dirty="0">
                <a:solidFill>
                  <a:schemeClr val="tx2"/>
                </a:solidFill>
                <a:cs typeface="Arial" panose="020B0604020202020204" pitchFamily="34" charset="0"/>
              </a:rPr>
              <a:t>Yearly incremental rate of energy demand is about 6-7% depending on economic development</a:t>
            </a:r>
          </a:p>
          <a:p>
            <a:pPr marL="285750" indent="-285750" algn="just">
              <a:buFont typeface="Arial" panose="020B0604020202020204" pitchFamily="34" charset="0"/>
              <a:buChar char="•"/>
            </a:pPr>
            <a:r>
              <a:rPr lang="en-US" sz="1600" dirty="0">
                <a:solidFill>
                  <a:schemeClr val="tx2"/>
                </a:solidFill>
                <a:cs typeface="Arial" panose="020B0604020202020204" pitchFamily="34" charset="0"/>
              </a:rPr>
              <a:t>Expected electricity demand is going to be 3.5GWe by 2030</a:t>
            </a:r>
          </a:p>
        </p:txBody>
      </p:sp>
      <p:sp>
        <p:nvSpPr>
          <p:cNvPr id="2" name="Rectangle 1">
            <a:extLst>
              <a:ext uri="{FF2B5EF4-FFF2-40B4-BE49-F238E27FC236}">
                <a16:creationId xmlns:a16="http://schemas.microsoft.com/office/drawing/2014/main" id="{6B18A724-AA0D-053D-84AF-136128BE7EA6}"/>
              </a:ext>
            </a:extLst>
          </p:cNvPr>
          <p:cNvSpPr/>
          <p:nvPr/>
        </p:nvSpPr>
        <p:spPr>
          <a:xfrm>
            <a:off x="10147044" y="1552569"/>
            <a:ext cx="2613028" cy="276999"/>
          </a:xfrm>
          <a:prstGeom prst="rect">
            <a:avLst/>
          </a:prstGeom>
        </p:spPr>
        <p:txBody>
          <a:bodyPr wrap="square">
            <a:spAutoFit/>
          </a:bodyPr>
          <a:lstStyle/>
          <a:p>
            <a:r>
              <a:rPr lang="en-US" sz="1200" b="1" dirty="0">
                <a:solidFill>
                  <a:schemeClr val="tx2"/>
                </a:solidFill>
                <a:cs typeface="Arial" panose="020B0604020202020204" pitchFamily="34" charset="0"/>
              </a:rPr>
              <a:t>Source: Ministry of Energy</a:t>
            </a:r>
          </a:p>
        </p:txBody>
      </p:sp>
    </p:spTree>
    <p:extLst>
      <p:ext uri="{BB962C8B-B14F-4D97-AF65-F5344CB8AC3E}">
        <p14:creationId xmlns:p14="http://schemas.microsoft.com/office/powerpoint/2010/main" val="3430502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AD0FBB4-1D4F-4244-B519-786DF3E8E16D}"/>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11</a:t>
            </a:fld>
            <a:endParaRPr lang="en-US"/>
          </a:p>
        </p:txBody>
      </p:sp>
      <p:sp>
        <p:nvSpPr>
          <p:cNvPr id="8" name="Title 1">
            <a:extLst>
              <a:ext uri="{FF2B5EF4-FFF2-40B4-BE49-F238E27FC236}">
                <a16:creationId xmlns:a16="http://schemas.microsoft.com/office/drawing/2014/main" id="{90364CB0-5B29-4445-9F6E-445481CE17DC}"/>
              </a:ext>
            </a:extLst>
          </p:cNvPr>
          <p:cNvSpPr txBox="1">
            <a:spLocks noGrp="1"/>
          </p:cNvSpPr>
          <p:nvPr>
            <p:ph type="title"/>
          </p:nvPr>
        </p:nvSpPr>
        <p:spPr>
          <a:xfrm>
            <a:off x="1386195" y="361183"/>
            <a:ext cx="5834924" cy="624370"/>
          </a:xfrm>
          <a:prstGeom prst="rect">
            <a:avLst/>
          </a:prstGeom>
        </p:spPr>
        <p:txBody>
          <a:bodyPr wrap="square" lIns="0" tIns="0" rIns="0" bIns="0">
            <a:normAutofit fontScale="92500"/>
          </a:bodyPr>
          <a:lstStyle>
            <a:lvl1pPr>
              <a:defRPr sz="2000" b="1" i="0">
                <a:solidFill>
                  <a:srgbClr val="001F5F"/>
                </a:solidFill>
                <a:latin typeface="Arial"/>
                <a:ea typeface="+mj-ea"/>
                <a:cs typeface="Arial"/>
              </a:defRPr>
            </a:lvl1pPr>
          </a:lstStyle>
          <a:p>
            <a:pPr algn="ctr"/>
            <a:r>
              <a:rPr lang="en-US" sz="3200" dirty="0">
                <a:solidFill>
                  <a:schemeClr val="bg1"/>
                </a:solidFill>
                <a:latin typeface="+mn-lt"/>
                <a:cs typeface="Arial" pitchFamily="34" charset="0"/>
              </a:rPr>
              <a:t>NUCLEAR POWER ACTIVITIES</a:t>
            </a:r>
          </a:p>
        </p:txBody>
      </p:sp>
      <p:sp>
        <p:nvSpPr>
          <p:cNvPr id="9" name="Rectangle 8">
            <a:extLst>
              <a:ext uri="{FF2B5EF4-FFF2-40B4-BE49-F238E27FC236}">
                <a16:creationId xmlns:a16="http://schemas.microsoft.com/office/drawing/2014/main" id="{E442EC9E-611F-42AC-9935-B8C4A4FAEDDC}"/>
              </a:ext>
            </a:extLst>
          </p:cNvPr>
          <p:cNvSpPr/>
          <p:nvPr/>
        </p:nvSpPr>
        <p:spPr>
          <a:xfrm>
            <a:off x="289236" y="1189199"/>
            <a:ext cx="5543645" cy="461665"/>
          </a:xfrm>
          <a:prstGeom prst="rect">
            <a:avLst/>
          </a:prstGeom>
        </p:spPr>
        <p:txBody>
          <a:bodyPr wrap="square">
            <a:spAutoFit/>
          </a:bodyPr>
          <a:lstStyle/>
          <a:p>
            <a:r>
              <a:rPr lang="en-US" sz="2400" b="1" u="sng" dirty="0">
                <a:solidFill>
                  <a:srgbClr val="002060"/>
                </a:solidFill>
                <a:ea typeface="+mj-ea"/>
                <a:cs typeface="Times New Roman" panose="02020603050405020304" pitchFamily="18" charset="0"/>
              </a:rPr>
              <a:t>Working Group </a:t>
            </a:r>
          </a:p>
        </p:txBody>
      </p:sp>
      <p:grpSp>
        <p:nvGrpSpPr>
          <p:cNvPr id="10" name="Group 9">
            <a:extLst>
              <a:ext uri="{FF2B5EF4-FFF2-40B4-BE49-F238E27FC236}">
                <a16:creationId xmlns:a16="http://schemas.microsoft.com/office/drawing/2014/main" id="{DEC84D6F-8983-45D1-BDF7-9F764B496668}"/>
              </a:ext>
            </a:extLst>
          </p:cNvPr>
          <p:cNvGrpSpPr/>
          <p:nvPr/>
        </p:nvGrpSpPr>
        <p:grpSpPr>
          <a:xfrm>
            <a:off x="347850" y="1616686"/>
            <a:ext cx="10605791" cy="1359904"/>
            <a:chOff x="813015" y="1535870"/>
            <a:chExt cx="11096763" cy="1328279"/>
          </a:xfrm>
        </p:grpSpPr>
        <p:sp>
          <p:nvSpPr>
            <p:cNvPr id="11" name="Rounded Rectangle 7">
              <a:extLst>
                <a:ext uri="{FF2B5EF4-FFF2-40B4-BE49-F238E27FC236}">
                  <a16:creationId xmlns:a16="http://schemas.microsoft.com/office/drawing/2014/main" id="{0A156914-B0C7-49AD-AA15-6290F706C0E3}"/>
                </a:ext>
              </a:extLst>
            </p:cNvPr>
            <p:cNvSpPr/>
            <p:nvPr/>
          </p:nvSpPr>
          <p:spPr>
            <a:xfrm>
              <a:off x="6384976" y="1705584"/>
              <a:ext cx="4676524" cy="101227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8772509-367B-4555-BDC1-C2F63D3E10BF}"/>
                </a:ext>
              </a:extLst>
            </p:cNvPr>
            <p:cNvPicPr>
              <a:picLocks noChangeAspect="1"/>
            </p:cNvPicPr>
            <p:nvPr/>
          </p:nvPicPr>
          <p:blipFill rotWithShape="1">
            <a:blip r:embed="rId3">
              <a:extLst>
                <a:ext uri="{28A0092B-C50C-407E-A947-70E740481C1C}">
                  <a14:useLocalDpi xmlns:a14="http://schemas.microsoft.com/office/drawing/2010/main" val="0"/>
                </a:ext>
              </a:extLst>
            </a:blip>
            <a:srcRect r="60611"/>
            <a:stretch/>
          </p:blipFill>
          <p:spPr>
            <a:xfrm>
              <a:off x="10588670" y="1683662"/>
              <a:ext cx="1163369" cy="1056557"/>
            </a:xfrm>
            <a:prstGeom prst="rect">
              <a:avLst/>
            </a:prstGeom>
          </p:spPr>
        </p:pic>
        <p:grpSp>
          <p:nvGrpSpPr>
            <p:cNvPr id="13" name="Group 12">
              <a:extLst>
                <a:ext uri="{FF2B5EF4-FFF2-40B4-BE49-F238E27FC236}">
                  <a16:creationId xmlns:a16="http://schemas.microsoft.com/office/drawing/2014/main" id="{B45E172C-C036-4D10-BE0E-EC0291578C8D}"/>
                </a:ext>
              </a:extLst>
            </p:cNvPr>
            <p:cNvGrpSpPr/>
            <p:nvPr/>
          </p:nvGrpSpPr>
          <p:grpSpPr>
            <a:xfrm>
              <a:off x="813015" y="1587982"/>
              <a:ext cx="5499982" cy="1224054"/>
              <a:chOff x="327593" y="3945759"/>
              <a:chExt cx="5499982" cy="1224054"/>
            </a:xfrm>
          </p:grpSpPr>
          <p:grpSp>
            <p:nvGrpSpPr>
              <p:cNvPr id="16" name="Group 15">
                <a:extLst>
                  <a:ext uri="{FF2B5EF4-FFF2-40B4-BE49-F238E27FC236}">
                    <a16:creationId xmlns:a16="http://schemas.microsoft.com/office/drawing/2014/main" id="{B41F8B7E-B2D9-4759-ADF1-E38C1C208BD8}"/>
                  </a:ext>
                </a:extLst>
              </p:cNvPr>
              <p:cNvGrpSpPr/>
              <p:nvPr/>
            </p:nvGrpSpPr>
            <p:grpSpPr>
              <a:xfrm>
                <a:off x="1571257" y="4041280"/>
                <a:ext cx="4256318" cy="1115950"/>
                <a:chOff x="1571257" y="4041280"/>
                <a:chExt cx="4256318" cy="1115950"/>
              </a:xfrm>
            </p:grpSpPr>
            <p:sp>
              <p:nvSpPr>
                <p:cNvPr id="18" name="Rounded Rectangle 14">
                  <a:extLst>
                    <a:ext uri="{FF2B5EF4-FFF2-40B4-BE49-F238E27FC236}">
                      <a16:creationId xmlns:a16="http://schemas.microsoft.com/office/drawing/2014/main" id="{5E99F956-AEBD-47AD-A929-6EFD8AB940DD}"/>
                    </a:ext>
                  </a:extLst>
                </p:cNvPr>
                <p:cNvSpPr/>
                <p:nvPr/>
              </p:nvSpPr>
              <p:spPr>
                <a:xfrm>
                  <a:off x="1578627" y="4663660"/>
                  <a:ext cx="3762047" cy="43523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15">
                  <a:extLst>
                    <a:ext uri="{FF2B5EF4-FFF2-40B4-BE49-F238E27FC236}">
                      <a16:creationId xmlns:a16="http://schemas.microsoft.com/office/drawing/2014/main" id="{AC2AC774-447F-4D01-935D-E99FDE9E21C6}"/>
                    </a:ext>
                  </a:extLst>
                </p:cNvPr>
                <p:cNvSpPr/>
                <p:nvPr/>
              </p:nvSpPr>
              <p:spPr>
                <a:xfrm>
                  <a:off x="5336682" y="4041280"/>
                  <a:ext cx="490893" cy="1056716"/>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E981B30D-B505-4EE2-AEC5-B4C8A6AA62CE}"/>
                    </a:ext>
                  </a:extLst>
                </p:cNvPr>
                <p:cNvSpPr/>
                <p:nvPr/>
              </p:nvSpPr>
              <p:spPr>
                <a:xfrm>
                  <a:off x="1966305" y="4706301"/>
                  <a:ext cx="3302389" cy="450929"/>
                </a:xfrm>
                <a:prstGeom prst="rect">
                  <a:avLst/>
                </a:prstGeom>
              </p:spPr>
              <p:txBody>
                <a:bodyPr wrap="square">
                  <a:spAutoFit/>
                </a:bodyPr>
                <a:lstStyle/>
                <a:p>
                  <a:pPr algn="just"/>
                  <a:r>
                    <a:rPr lang="en-US" sz="1200" dirty="0">
                      <a:solidFill>
                        <a:schemeClr val="bg1"/>
                      </a:solidFill>
                      <a:cs typeface="Arial" panose="020B0604020202020204" pitchFamily="34" charset="0"/>
                    </a:rPr>
                    <a:t>MINUTES OF MONGOLIAN GOVERNMENT MEETING </a:t>
                  </a:r>
                  <a:r>
                    <a:rPr lang="mn-MN" sz="1200" dirty="0">
                      <a:solidFill>
                        <a:schemeClr val="bg1"/>
                      </a:solidFill>
                      <a:cs typeface="Arial" panose="020B0604020202020204" pitchFamily="34" charset="0"/>
                    </a:rPr>
                    <a:t>№16</a:t>
                  </a:r>
                </a:p>
              </p:txBody>
            </p:sp>
            <p:sp>
              <p:nvSpPr>
                <p:cNvPr id="21" name="Rounded Rectangle 17">
                  <a:extLst>
                    <a:ext uri="{FF2B5EF4-FFF2-40B4-BE49-F238E27FC236}">
                      <a16:creationId xmlns:a16="http://schemas.microsoft.com/office/drawing/2014/main" id="{9E7C542E-B85D-4D00-ADE0-1AD0BF13B6F8}"/>
                    </a:ext>
                  </a:extLst>
                </p:cNvPr>
                <p:cNvSpPr/>
                <p:nvPr/>
              </p:nvSpPr>
              <p:spPr>
                <a:xfrm>
                  <a:off x="1571257" y="4458760"/>
                  <a:ext cx="4062908" cy="20888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6925D08-AD13-4111-9F1D-BF61733C3D9C}"/>
                    </a:ext>
                  </a:extLst>
                </p:cNvPr>
                <p:cNvSpPr/>
                <p:nvPr/>
              </p:nvSpPr>
              <p:spPr>
                <a:xfrm>
                  <a:off x="1975032" y="4431398"/>
                  <a:ext cx="1596168" cy="270557"/>
                </a:xfrm>
                <a:prstGeom prst="rect">
                  <a:avLst/>
                </a:prstGeom>
              </p:spPr>
              <p:txBody>
                <a:bodyPr wrap="none">
                  <a:spAutoFit/>
                </a:bodyPr>
                <a:lstStyle/>
                <a:p>
                  <a:r>
                    <a:rPr lang="en-US" sz="1200" cap="all" dirty="0">
                      <a:solidFill>
                        <a:schemeClr val="bg1"/>
                      </a:solidFill>
                      <a:cs typeface="Arial" panose="020B0604020202020204" pitchFamily="34" charset="0"/>
                    </a:rPr>
                    <a:t>New Revival policy</a:t>
                  </a:r>
                  <a:endParaRPr lang="mn-MN" sz="1200" cap="all" dirty="0">
                    <a:solidFill>
                      <a:schemeClr val="bg1"/>
                    </a:solidFill>
                    <a:cs typeface="Arial" panose="020B0604020202020204" pitchFamily="34" charset="0"/>
                  </a:endParaRPr>
                </a:p>
              </p:txBody>
            </p:sp>
            <p:sp>
              <p:nvSpPr>
                <p:cNvPr id="23" name="Rounded Rectangle 19">
                  <a:extLst>
                    <a:ext uri="{FF2B5EF4-FFF2-40B4-BE49-F238E27FC236}">
                      <a16:creationId xmlns:a16="http://schemas.microsoft.com/office/drawing/2014/main" id="{B6FF6B92-C69B-4E36-AAF7-7BCD9B9F9825}"/>
                    </a:ext>
                  </a:extLst>
                </p:cNvPr>
                <p:cNvSpPr/>
                <p:nvPr/>
              </p:nvSpPr>
              <p:spPr>
                <a:xfrm>
                  <a:off x="1578627" y="4041280"/>
                  <a:ext cx="3756550" cy="412756"/>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71DA4A9-2017-443B-858C-8BC745626485}"/>
                    </a:ext>
                  </a:extLst>
                </p:cNvPr>
                <p:cNvSpPr/>
                <p:nvPr/>
              </p:nvSpPr>
              <p:spPr>
                <a:xfrm>
                  <a:off x="1983602" y="4049159"/>
                  <a:ext cx="3514023" cy="450929"/>
                </a:xfrm>
                <a:prstGeom prst="rect">
                  <a:avLst/>
                </a:prstGeom>
              </p:spPr>
              <p:txBody>
                <a:bodyPr wrap="square">
                  <a:spAutoFit/>
                </a:bodyPr>
                <a:lstStyle/>
                <a:p>
                  <a:r>
                    <a:rPr lang="en-US" sz="1200" cap="all" dirty="0">
                      <a:solidFill>
                        <a:schemeClr val="bg1"/>
                      </a:solidFill>
                      <a:cs typeface="Arial" panose="020B0604020202020204" pitchFamily="34" charset="0"/>
                    </a:rPr>
                    <a:t>Exploitation of Radioactive minerals and </a:t>
                  </a:r>
                </a:p>
                <a:p>
                  <a:r>
                    <a:rPr lang="en-US" sz="1200" cap="all" dirty="0">
                      <a:solidFill>
                        <a:schemeClr val="bg1"/>
                      </a:solidFill>
                      <a:cs typeface="Arial" panose="020B0604020202020204" pitchFamily="34" charset="0"/>
                    </a:rPr>
                    <a:t>nuclear energy</a:t>
                  </a:r>
                  <a:endParaRPr lang="en-US" sz="1200" dirty="0">
                    <a:solidFill>
                      <a:schemeClr val="bg1"/>
                    </a:solidFill>
                  </a:endParaRPr>
                </a:p>
              </p:txBody>
            </p:sp>
          </p:grpSp>
          <p:pic>
            <p:nvPicPr>
              <p:cNvPr id="17" name="Picture 16">
                <a:extLst>
                  <a:ext uri="{FF2B5EF4-FFF2-40B4-BE49-F238E27FC236}">
                    <a16:creationId xmlns:a16="http://schemas.microsoft.com/office/drawing/2014/main" id="{E2396C3B-DD58-4AFE-86F9-335390157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93" y="3945759"/>
                <a:ext cx="1873994" cy="1224054"/>
              </a:xfrm>
              <a:prstGeom prst="rect">
                <a:avLst/>
              </a:prstGeom>
            </p:spPr>
          </p:pic>
        </p:grpSp>
        <p:sp>
          <p:nvSpPr>
            <p:cNvPr id="14" name="Rounded Rectangle 10">
              <a:extLst>
                <a:ext uri="{FF2B5EF4-FFF2-40B4-BE49-F238E27FC236}">
                  <a16:creationId xmlns:a16="http://schemas.microsoft.com/office/drawing/2014/main" id="{33E3B2CC-4897-40F9-86B4-7CEB497ECAF4}"/>
                </a:ext>
              </a:extLst>
            </p:cNvPr>
            <p:cNvSpPr/>
            <p:nvPr/>
          </p:nvSpPr>
          <p:spPr>
            <a:xfrm>
              <a:off x="901687" y="1535870"/>
              <a:ext cx="11008091" cy="13282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464D22-0B09-4AF8-B744-72CA4B876721}"/>
                </a:ext>
              </a:extLst>
            </p:cNvPr>
            <p:cNvSpPr/>
            <p:nvPr/>
          </p:nvSpPr>
          <p:spPr>
            <a:xfrm>
              <a:off x="6405733" y="1873211"/>
              <a:ext cx="4429395" cy="721486"/>
            </a:xfrm>
            <a:prstGeom prst="rect">
              <a:avLst/>
            </a:prstGeom>
            <a:ln>
              <a:noFill/>
              <a:prstDash val="sysDash"/>
            </a:ln>
          </p:spPr>
          <p:txBody>
            <a:bodyPr wrap="square">
              <a:spAutoFit/>
            </a:bodyPr>
            <a:lstStyle/>
            <a:p>
              <a:r>
                <a:rPr lang="en-US" sz="1400" dirty="0">
                  <a:solidFill>
                    <a:srgbClr val="002060"/>
                  </a:solidFill>
                  <a:cs typeface="Times New Roman" panose="02020603050405020304" pitchFamily="18" charset="0"/>
                </a:rPr>
                <a:t>MINISTRY OF ENERGY</a:t>
              </a:r>
            </a:p>
            <a:p>
              <a:r>
                <a:rPr lang="en-US" sz="1400" dirty="0">
                  <a:solidFill>
                    <a:srgbClr val="002060"/>
                  </a:solidFill>
                  <a:cs typeface="Times New Roman" panose="02020603050405020304" pitchFamily="18" charset="0"/>
                </a:rPr>
                <a:t>MINISTRY OF MINING AND HEAVY INDUSTRY</a:t>
              </a:r>
            </a:p>
            <a:p>
              <a:r>
                <a:rPr lang="en-US" sz="1400" dirty="0">
                  <a:solidFill>
                    <a:srgbClr val="002060"/>
                  </a:solidFill>
                  <a:cs typeface="Times New Roman" panose="02020603050405020304" pitchFamily="18" charset="0"/>
                </a:rPr>
                <a:t>MINISTRY OF EDUCATION AND SCIENCE </a:t>
              </a:r>
            </a:p>
          </p:txBody>
        </p:sp>
      </p:grpSp>
      <p:sp>
        <p:nvSpPr>
          <p:cNvPr id="25" name="TextBox 24">
            <a:extLst>
              <a:ext uri="{FF2B5EF4-FFF2-40B4-BE49-F238E27FC236}">
                <a16:creationId xmlns:a16="http://schemas.microsoft.com/office/drawing/2014/main" id="{2EDE47E9-7098-4D31-9E71-EB25431357C4}"/>
              </a:ext>
            </a:extLst>
          </p:cNvPr>
          <p:cNvSpPr txBox="1"/>
          <p:nvPr/>
        </p:nvSpPr>
        <p:spPr>
          <a:xfrm>
            <a:off x="120770" y="2988029"/>
            <a:ext cx="6319195" cy="2031325"/>
          </a:xfrm>
          <a:prstGeom prst="rect">
            <a:avLst/>
          </a:prstGeom>
          <a:noFill/>
        </p:spPr>
        <p:txBody>
          <a:bodyPr wrap="square">
            <a:spAutoFit/>
          </a:bodyPr>
          <a:lstStyle/>
          <a:p>
            <a:pPr algn="just"/>
            <a:r>
              <a:rPr lang="en-US" dirty="0">
                <a:solidFill>
                  <a:schemeClr val="tx2"/>
                </a:solidFill>
                <a:cs typeface="Times New Roman" panose="02020603050405020304" pitchFamily="18" charset="0"/>
              </a:rPr>
              <a:t>To implement the New Revival Policy of Mongolia and to intensify the implementation of development projects, and to fulfill objectives reflected in the energy sector, a joint order, “To Study a Possibility of Use of Nuclear Power in Mongolia", was approved by the Minister of Education and Science, the Minister of Energy, and the Minister of Mining and Heavy Industry dated August 11, 2022.</a:t>
            </a:r>
          </a:p>
        </p:txBody>
      </p:sp>
      <p:pic>
        <p:nvPicPr>
          <p:cNvPr id="26" name="Picture 25">
            <a:extLst>
              <a:ext uri="{FF2B5EF4-FFF2-40B4-BE49-F238E27FC236}">
                <a16:creationId xmlns:a16="http://schemas.microsoft.com/office/drawing/2014/main" id="{9FD5D6FF-548B-4D21-851D-27E8CEB70C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705"/>
          <a:stretch/>
        </p:blipFill>
        <p:spPr>
          <a:xfrm>
            <a:off x="3492196" y="4903695"/>
            <a:ext cx="2803983" cy="1646527"/>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24156DEC-BBFC-43E5-B2C9-B363EEAEF6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7045"/>
          <a:stretch/>
        </p:blipFill>
        <p:spPr>
          <a:xfrm>
            <a:off x="270440" y="4903695"/>
            <a:ext cx="2975634" cy="1662617"/>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D95DF3A1-CA31-4898-BC4D-4D68CE1248F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98" t="4952" r="2517" b="4488"/>
          <a:stretch/>
        </p:blipFill>
        <p:spPr>
          <a:xfrm>
            <a:off x="7890255" y="4556881"/>
            <a:ext cx="4230957" cy="2009432"/>
          </a:xfrm>
          <a:prstGeom prst="rect">
            <a:avLst/>
          </a:prstGeom>
        </p:spPr>
      </p:pic>
      <p:sp>
        <p:nvSpPr>
          <p:cNvPr id="29" name="Rectangle 28">
            <a:extLst>
              <a:ext uri="{FF2B5EF4-FFF2-40B4-BE49-F238E27FC236}">
                <a16:creationId xmlns:a16="http://schemas.microsoft.com/office/drawing/2014/main" id="{3FAB3854-39FB-4573-AF91-670CB538EDFD}"/>
              </a:ext>
            </a:extLst>
          </p:cNvPr>
          <p:cNvSpPr/>
          <p:nvPr/>
        </p:nvSpPr>
        <p:spPr>
          <a:xfrm>
            <a:off x="6330012" y="2975435"/>
            <a:ext cx="5791200" cy="584775"/>
          </a:xfrm>
          <a:prstGeom prst="rect">
            <a:avLst/>
          </a:prstGeom>
        </p:spPr>
        <p:txBody>
          <a:bodyPr wrap="square">
            <a:spAutoFit/>
          </a:bodyPr>
          <a:lstStyle/>
          <a:p>
            <a:pPr algn="ctr"/>
            <a:r>
              <a:rPr lang="en-US" sz="1600" u="sng" dirty="0"/>
              <a:t>Minutes of the meeting </a:t>
            </a:r>
          </a:p>
          <a:p>
            <a:pPr algn="ctr"/>
            <a:r>
              <a:rPr lang="en-US" sz="1600" u="sng" dirty="0"/>
              <a:t>of the Government of Mongolia</a:t>
            </a:r>
            <a:r>
              <a:rPr lang="mn-MN" sz="1600" u="sng" dirty="0"/>
              <a:t>,</a:t>
            </a:r>
            <a:r>
              <a:rPr lang="en-US" sz="1600" u="sng" dirty="0"/>
              <a:t> April 03, 2024.</a:t>
            </a:r>
            <a:r>
              <a:rPr lang="mn-MN" sz="1600" u="sng" dirty="0"/>
              <a:t>  </a:t>
            </a:r>
            <a:endParaRPr lang="en-US" sz="1600" u="sng" dirty="0"/>
          </a:p>
        </p:txBody>
      </p:sp>
      <p:sp>
        <p:nvSpPr>
          <p:cNvPr id="30" name="Rectangle 29">
            <a:extLst>
              <a:ext uri="{FF2B5EF4-FFF2-40B4-BE49-F238E27FC236}">
                <a16:creationId xmlns:a16="http://schemas.microsoft.com/office/drawing/2014/main" id="{83AC3E9E-67B8-40E3-80DB-DF579983625B}"/>
              </a:ext>
            </a:extLst>
          </p:cNvPr>
          <p:cNvSpPr/>
          <p:nvPr/>
        </p:nvSpPr>
        <p:spPr>
          <a:xfrm>
            <a:off x="6458762" y="3452094"/>
            <a:ext cx="5623787" cy="1323439"/>
          </a:xfrm>
          <a:prstGeom prst="rect">
            <a:avLst/>
          </a:prstGeom>
        </p:spPr>
        <p:txBody>
          <a:bodyPr wrap="square">
            <a:spAutoFit/>
          </a:bodyPr>
          <a:lstStyle/>
          <a:p>
            <a:pPr algn="just"/>
            <a:r>
              <a:rPr lang="en-US" sz="1600" dirty="0">
                <a:solidFill>
                  <a:schemeClr val="tx2"/>
                </a:solidFill>
              </a:rPr>
              <a:t>In accordance with the IAEA's "Recommendations for the Development of Nuclear Energy Infrastructure", the head of the NEC was instructed to study 19 basic issues of nuclear power plant infrastructure and prepare and present a preliminary feasibility study.</a:t>
            </a:r>
          </a:p>
        </p:txBody>
      </p:sp>
      <p:sp>
        <p:nvSpPr>
          <p:cNvPr id="32" name="Rectangle 31">
            <a:extLst>
              <a:ext uri="{FF2B5EF4-FFF2-40B4-BE49-F238E27FC236}">
                <a16:creationId xmlns:a16="http://schemas.microsoft.com/office/drawing/2014/main" id="{2EFAA35B-C0BA-472B-98A1-A761C6FB4E8C}"/>
              </a:ext>
            </a:extLst>
          </p:cNvPr>
          <p:cNvSpPr/>
          <p:nvPr/>
        </p:nvSpPr>
        <p:spPr>
          <a:xfrm>
            <a:off x="3761116" y="6568317"/>
            <a:ext cx="8430883" cy="307777"/>
          </a:xfrm>
          <a:prstGeom prst="rect">
            <a:avLst/>
          </a:prstGeom>
        </p:spPr>
        <p:txBody>
          <a:bodyPr wrap="square">
            <a:spAutoFit/>
          </a:bodyPr>
          <a:lstStyle/>
          <a:p>
            <a:r>
              <a:rPr lang="en-US" sz="1400" b="0" i="0" dirty="0">
                <a:solidFill>
                  <a:schemeClr val="tx2"/>
                </a:solidFill>
                <a:effectLst/>
                <a:cs typeface="Arial" panose="020B0604020202020204" pitchFamily="34" charset="0"/>
              </a:rPr>
              <a:t>International Conference on Small Modular Reactors and their Applications, 21-25 October 2024, Vienna , Austria </a:t>
            </a:r>
            <a:endParaRPr lang="en-US" sz="1400" dirty="0">
              <a:solidFill>
                <a:schemeClr val="tx2"/>
              </a:solidFill>
              <a:cs typeface="Arial" panose="020B0604020202020204" pitchFamily="34" charset="0"/>
            </a:endParaRPr>
          </a:p>
        </p:txBody>
      </p:sp>
    </p:spTree>
    <p:extLst>
      <p:ext uri="{BB962C8B-B14F-4D97-AF65-F5344CB8AC3E}">
        <p14:creationId xmlns:p14="http://schemas.microsoft.com/office/powerpoint/2010/main" val="921598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A7A88-45A7-44D9-8014-46C69A235170}"/>
            </a:ext>
          </a:extLst>
        </p:cNvPr>
        <p:cNvGrpSpPr/>
        <p:nvPr/>
      </p:nvGrpSpPr>
      <p:grpSpPr>
        <a:xfrm>
          <a:off x="0" y="0"/>
          <a:ext cx="0" cy="0"/>
          <a:chOff x="0" y="0"/>
          <a:chExt cx="0" cy="0"/>
        </a:xfrm>
      </p:grpSpPr>
      <p:sp>
        <p:nvSpPr>
          <p:cNvPr id="258" name="Rectangle 257">
            <a:extLst>
              <a:ext uri="{FF2B5EF4-FFF2-40B4-BE49-F238E27FC236}">
                <a16:creationId xmlns:a16="http://schemas.microsoft.com/office/drawing/2014/main" id="{41AC5DCA-4424-5662-FFD4-2E344A7D067A}"/>
              </a:ext>
            </a:extLst>
          </p:cNvPr>
          <p:cNvSpPr/>
          <p:nvPr/>
        </p:nvSpPr>
        <p:spPr>
          <a:xfrm>
            <a:off x="1503365" y="282020"/>
            <a:ext cx="8667681" cy="584775"/>
          </a:xfrm>
          <a:prstGeom prst="rect">
            <a:avLst/>
          </a:prstGeom>
        </p:spPr>
        <p:txBody>
          <a:bodyPr wrap="square">
            <a:spAutoFit/>
          </a:bodyPr>
          <a:lstStyle/>
          <a:p>
            <a:r>
              <a:rPr lang="en-US" sz="3200" b="1" dirty="0">
                <a:solidFill>
                  <a:schemeClr val="bg1"/>
                </a:solidFill>
                <a:ea typeface="+mj-ea"/>
                <a:cs typeface="Arial" panose="020B0604020202020204" pitchFamily="34" charset="0"/>
              </a:rPr>
              <a:t>Development</a:t>
            </a:r>
          </a:p>
        </p:txBody>
      </p:sp>
      <p:sp>
        <p:nvSpPr>
          <p:cNvPr id="2" name="TextBox 1">
            <a:extLst>
              <a:ext uri="{FF2B5EF4-FFF2-40B4-BE49-F238E27FC236}">
                <a16:creationId xmlns:a16="http://schemas.microsoft.com/office/drawing/2014/main" id="{07CFD03D-5780-5D2F-CBB4-C5E319E91BCA}"/>
              </a:ext>
            </a:extLst>
          </p:cNvPr>
          <p:cNvSpPr txBox="1"/>
          <p:nvPr/>
        </p:nvSpPr>
        <p:spPr>
          <a:xfrm>
            <a:off x="1856053" y="1209111"/>
            <a:ext cx="8567763" cy="1923604"/>
          </a:xfrm>
          <a:prstGeom prst="rect">
            <a:avLst/>
          </a:prstGeom>
          <a:solidFill>
            <a:schemeClr val="accent4">
              <a:lumMod val="60000"/>
              <a:lumOff val="40000"/>
            </a:schemeClr>
          </a:solidFill>
        </p:spPr>
        <p:txBody>
          <a:bodyPr wrap="square">
            <a:spAutoFit/>
          </a:bodyPr>
          <a:lstStyle/>
          <a:p>
            <a:pPr algn="just"/>
            <a:r>
              <a:rPr lang="en-US" sz="1700" b="1" u="sng" dirty="0"/>
              <a:t>Activities of WG</a:t>
            </a:r>
          </a:p>
          <a:p>
            <a:pPr marL="631825" indent="-285750" algn="just">
              <a:buFont typeface="Wingdings" panose="05000000000000000000" pitchFamily="2" charset="2"/>
              <a:buChar char="q"/>
            </a:pPr>
            <a:r>
              <a:rPr lang="en-US" sz="1700" dirty="0">
                <a:solidFill>
                  <a:srgbClr val="002060"/>
                </a:solidFill>
                <a:cs typeface="Arial" panose="020B0604020202020204" pitchFamily="34" charset="0"/>
              </a:rPr>
              <a:t>A preliminary study on economy of 300/600MWe NPP</a:t>
            </a:r>
          </a:p>
          <a:p>
            <a:pPr marL="631825" indent="-285750" algn="just">
              <a:buFont typeface="Wingdings" panose="05000000000000000000" pitchFamily="2" charset="2"/>
              <a:buChar char="q"/>
            </a:pPr>
            <a:r>
              <a:rPr lang="en-US" sz="1700" dirty="0">
                <a:solidFill>
                  <a:srgbClr val="002060"/>
                </a:solidFill>
                <a:cs typeface="Arial" panose="020B0604020202020204" pitchFamily="34" charset="0"/>
              </a:rPr>
              <a:t>Review activities of previous results obtained by NEA prior to 2020  </a:t>
            </a:r>
          </a:p>
          <a:p>
            <a:pPr marL="631825" indent="-285750" algn="just">
              <a:buFont typeface="Wingdings" panose="05000000000000000000" pitchFamily="2" charset="2"/>
              <a:buChar char="q"/>
            </a:pPr>
            <a:r>
              <a:rPr lang="en-US" sz="1700" dirty="0">
                <a:solidFill>
                  <a:srgbClr val="002060"/>
                </a:solidFill>
                <a:cs typeface="Arial" panose="020B0604020202020204" pitchFamily="34" charset="0"/>
              </a:rPr>
              <a:t>Finalization of a Preliminary Report</a:t>
            </a:r>
          </a:p>
          <a:p>
            <a:pPr marL="631825" indent="-285750" algn="just">
              <a:buFont typeface="Wingdings" panose="05000000000000000000" pitchFamily="2" charset="2"/>
              <a:buChar char="q"/>
            </a:pPr>
            <a:r>
              <a:rPr lang="en-US" sz="1700" dirty="0">
                <a:solidFill>
                  <a:srgbClr val="002060"/>
                </a:solidFill>
                <a:cs typeface="Arial" panose="020B0604020202020204" pitchFamily="34" charset="0"/>
              </a:rPr>
              <a:t>Submission to NEC meetings</a:t>
            </a:r>
          </a:p>
          <a:p>
            <a:pPr marL="631825" indent="-285750" algn="just">
              <a:buFont typeface="Wingdings" panose="05000000000000000000" pitchFamily="2" charset="2"/>
              <a:buChar char="q"/>
            </a:pPr>
            <a:r>
              <a:rPr lang="en-US" sz="1700" dirty="0">
                <a:solidFill>
                  <a:srgbClr val="002060"/>
                </a:solidFill>
                <a:cs typeface="Arial" panose="020B0604020202020204" pitchFamily="34" charset="0"/>
              </a:rPr>
              <a:t>Discussion at meetings of Council of Ministry of Energy</a:t>
            </a:r>
          </a:p>
          <a:p>
            <a:pPr marL="631825" indent="-285750" algn="just">
              <a:buFont typeface="Wingdings" panose="05000000000000000000" pitchFamily="2" charset="2"/>
              <a:buChar char="q"/>
            </a:pPr>
            <a:r>
              <a:rPr lang="en-US" sz="1700" dirty="0">
                <a:solidFill>
                  <a:srgbClr val="002060"/>
                </a:solidFill>
                <a:cs typeface="Arial" panose="020B0604020202020204" pitchFamily="34" charset="0"/>
              </a:rPr>
              <a:t>Preparation to form a NEPIO and initiate key studies stipulated in the Phase 1</a:t>
            </a:r>
          </a:p>
        </p:txBody>
      </p:sp>
      <p:sp>
        <p:nvSpPr>
          <p:cNvPr id="8" name="TextBox 7">
            <a:extLst>
              <a:ext uri="{FF2B5EF4-FFF2-40B4-BE49-F238E27FC236}">
                <a16:creationId xmlns:a16="http://schemas.microsoft.com/office/drawing/2014/main" id="{177B8D1D-9B49-61C7-453A-2E936ACE5450}"/>
              </a:ext>
            </a:extLst>
          </p:cNvPr>
          <p:cNvSpPr txBox="1"/>
          <p:nvPr/>
        </p:nvSpPr>
        <p:spPr>
          <a:xfrm>
            <a:off x="588205" y="3183686"/>
            <a:ext cx="8667680" cy="2185214"/>
          </a:xfrm>
          <a:prstGeom prst="rect">
            <a:avLst/>
          </a:prstGeom>
          <a:solidFill>
            <a:schemeClr val="accent2"/>
          </a:solidFill>
        </p:spPr>
        <p:txBody>
          <a:bodyPr wrap="square">
            <a:spAutoFit/>
          </a:bodyPr>
          <a:lstStyle/>
          <a:p>
            <a:pPr algn="just"/>
            <a:r>
              <a:rPr lang="en-US" sz="1700" b="1" u="sng" dirty="0"/>
              <a:t>Coordinated activities with the IAEA</a:t>
            </a:r>
          </a:p>
          <a:p>
            <a:pPr marL="631825" indent="-285750" algn="just">
              <a:buFont typeface="Wingdings" panose="05000000000000000000" pitchFamily="2" charset="2"/>
              <a:buChar char="q"/>
            </a:pPr>
            <a:r>
              <a:rPr lang="en-US" sz="1700" dirty="0">
                <a:solidFill>
                  <a:srgbClr val="002060"/>
                </a:solidFill>
                <a:cs typeface="Arial" panose="020B0604020202020204" pitchFamily="34" charset="0"/>
              </a:rPr>
              <a:t>Development of a RoadMap for NP Program</a:t>
            </a:r>
          </a:p>
          <a:p>
            <a:pPr marL="1089025" lvl="1" indent="-285750" algn="just">
              <a:buFont typeface="Wingdings" panose="05000000000000000000" pitchFamily="2" charset="2"/>
              <a:buChar char="q"/>
            </a:pPr>
            <a:r>
              <a:rPr lang="en-US" sz="1700" dirty="0">
                <a:solidFill>
                  <a:srgbClr val="002060"/>
                </a:solidFill>
                <a:cs typeface="Arial" panose="020B0604020202020204" pitchFamily="34" charset="0"/>
              </a:rPr>
              <a:t>Consulting meeting</a:t>
            </a:r>
          </a:p>
          <a:p>
            <a:pPr marL="631825" indent="-285750" algn="just">
              <a:buFont typeface="Wingdings" panose="05000000000000000000" pitchFamily="2" charset="2"/>
              <a:buChar char="q"/>
            </a:pPr>
            <a:r>
              <a:rPr lang="en-US" sz="1700" dirty="0">
                <a:solidFill>
                  <a:srgbClr val="002060"/>
                </a:solidFill>
                <a:cs typeface="Arial" panose="020B0604020202020204" pitchFamily="34" charset="0"/>
              </a:rPr>
              <a:t>Implementation the national project MON2010 for 2024-2025</a:t>
            </a:r>
          </a:p>
          <a:p>
            <a:pPr marL="1089025" lvl="1" indent="-285750" algn="just">
              <a:buFont typeface="Wingdings" panose="05000000000000000000" pitchFamily="2" charset="2"/>
              <a:buChar char="q"/>
            </a:pPr>
            <a:r>
              <a:rPr lang="en-US" sz="1700" dirty="0">
                <a:solidFill>
                  <a:srgbClr val="002060"/>
                </a:solidFill>
                <a:cs typeface="Arial" panose="020B0604020202020204" pitchFamily="34" charset="0"/>
              </a:rPr>
              <a:t>National Workshops in Q3 and Q4, 2024</a:t>
            </a:r>
          </a:p>
          <a:p>
            <a:pPr marL="1089025" lvl="1" indent="-285750" algn="just">
              <a:buFont typeface="Wingdings" panose="05000000000000000000" pitchFamily="2" charset="2"/>
              <a:buChar char="q"/>
            </a:pPr>
            <a:r>
              <a:rPr lang="en-US" sz="1700" dirty="0">
                <a:solidFill>
                  <a:srgbClr val="002060"/>
                </a:solidFill>
                <a:cs typeface="Arial" panose="020B0604020202020204" pitchFamily="34" charset="0"/>
              </a:rPr>
              <a:t>HRD and EMs</a:t>
            </a:r>
          </a:p>
          <a:p>
            <a:pPr marL="631825" lvl="1" indent="-292100" algn="just">
              <a:buFont typeface="Wingdings" panose="05000000000000000000" pitchFamily="2" charset="2"/>
              <a:buChar char="q"/>
              <a:tabLst>
                <a:tab pos="631825" algn="l"/>
              </a:tabLst>
            </a:pPr>
            <a:r>
              <a:rPr lang="en-US" sz="1700" dirty="0">
                <a:solidFill>
                  <a:srgbClr val="002060"/>
                </a:solidFill>
                <a:cs typeface="Arial" panose="020B0604020202020204" pitchFamily="34" charset="0"/>
              </a:rPr>
              <a:t>A National project proposal for 2026-2027 </a:t>
            </a:r>
          </a:p>
          <a:p>
            <a:pPr marL="631825" lvl="1" indent="-292100" algn="just">
              <a:buFont typeface="Wingdings" panose="05000000000000000000" pitchFamily="2" charset="2"/>
              <a:buChar char="q"/>
              <a:tabLst>
                <a:tab pos="631825" algn="l"/>
              </a:tabLst>
            </a:pPr>
            <a:r>
              <a:rPr lang="en-US" sz="1700" dirty="0">
                <a:solidFill>
                  <a:srgbClr val="002060"/>
                </a:solidFill>
                <a:cs typeface="Arial" panose="020B0604020202020204" pitchFamily="34" charset="0"/>
              </a:rPr>
              <a:t>Preparation of a Pre-Feasibility and a Comprehensive Report</a:t>
            </a:r>
          </a:p>
        </p:txBody>
      </p:sp>
      <p:sp>
        <p:nvSpPr>
          <p:cNvPr id="9" name="TextBox 8">
            <a:extLst>
              <a:ext uri="{FF2B5EF4-FFF2-40B4-BE49-F238E27FC236}">
                <a16:creationId xmlns:a16="http://schemas.microsoft.com/office/drawing/2014/main" id="{3038903E-A055-48B2-82CE-FD7085BBCCCB}"/>
              </a:ext>
            </a:extLst>
          </p:cNvPr>
          <p:cNvSpPr txBox="1"/>
          <p:nvPr/>
        </p:nvSpPr>
        <p:spPr>
          <a:xfrm>
            <a:off x="2445759" y="5429544"/>
            <a:ext cx="7388352" cy="1138773"/>
          </a:xfrm>
          <a:prstGeom prst="rect">
            <a:avLst/>
          </a:prstGeom>
          <a:solidFill>
            <a:schemeClr val="accent2">
              <a:lumMod val="60000"/>
              <a:lumOff val="40000"/>
            </a:schemeClr>
          </a:solidFill>
        </p:spPr>
        <p:txBody>
          <a:bodyPr wrap="square">
            <a:spAutoFit/>
          </a:bodyPr>
          <a:lstStyle/>
          <a:p>
            <a:pPr algn="just"/>
            <a:r>
              <a:rPr lang="en-US" sz="1700" b="1" u="sng" dirty="0"/>
              <a:t>Activities of State-owned Mon-Atom LLC </a:t>
            </a:r>
          </a:p>
          <a:p>
            <a:pPr marL="631825" indent="-285750" algn="just">
              <a:buFont typeface="Wingdings" panose="05000000000000000000" pitchFamily="2" charset="2"/>
              <a:buChar char="q"/>
            </a:pPr>
            <a:r>
              <a:rPr lang="en-US" sz="1700" dirty="0">
                <a:solidFill>
                  <a:srgbClr val="002060"/>
                </a:solidFill>
                <a:cs typeface="Arial" panose="020B0604020202020204" pitchFamily="34" charset="0"/>
              </a:rPr>
              <a:t>MoU with the </a:t>
            </a:r>
            <a:r>
              <a:rPr lang="en-US" sz="1700" dirty="0" err="1">
                <a:solidFill>
                  <a:srgbClr val="002060"/>
                </a:solidFill>
                <a:cs typeface="Arial" panose="020B0604020202020204" pitchFamily="34" charset="0"/>
              </a:rPr>
              <a:t>Rosatom</a:t>
            </a:r>
            <a:r>
              <a:rPr lang="en-US" sz="1700" dirty="0">
                <a:solidFill>
                  <a:srgbClr val="002060"/>
                </a:solidFill>
                <a:cs typeface="Arial" panose="020B0604020202020204" pitchFamily="34" charset="0"/>
              </a:rPr>
              <a:t> on cooperation in nuclear power field, 2023</a:t>
            </a:r>
          </a:p>
          <a:p>
            <a:pPr marL="1089025" lvl="1" indent="-285750" algn="just">
              <a:buFont typeface="Wingdings" panose="05000000000000000000" pitchFamily="2" charset="2"/>
              <a:buChar char="q"/>
            </a:pPr>
            <a:r>
              <a:rPr lang="en-US" sz="1700" dirty="0">
                <a:solidFill>
                  <a:srgbClr val="002060"/>
                </a:solidFill>
                <a:cs typeface="Arial" panose="020B0604020202020204" pitchFamily="34" charset="0"/>
              </a:rPr>
              <a:t>Roadmap development</a:t>
            </a:r>
          </a:p>
          <a:p>
            <a:pPr marL="1089025" lvl="1" indent="-285750" algn="just">
              <a:buFont typeface="Wingdings" panose="05000000000000000000" pitchFamily="2" charset="2"/>
              <a:buChar char="q"/>
            </a:pPr>
            <a:r>
              <a:rPr lang="en-US" sz="1700" dirty="0">
                <a:solidFill>
                  <a:srgbClr val="002060"/>
                </a:solidFill>
                <a:cs typeface="Arial" panose="020B0604020202020204" pitchFamily="34" charset="0"/>
              </a:rPr>
              <a:t>Consulting meeting</a:t>
            </a:r>
          </a:p>
        </p:txBody>
      </p:sp>
      <p:sp>
        <p:nvSpPr>
          <p:cNvPr id="11" name="Rectangle 10">
            <a:extLst>
              <a:ext uri="{FF2B5EF4-FFF2-40B4-BE49-F238E27FC236}">
                <a16:creationId xmlns:a16="http://schemas.microsoft.com/office/drawing/2014/main" id="{2EFAA35B-C0BA-472B-98A1-A761C6FB4E8C}"/>
              </a:ext>
            </a:extLst>
          </p:cNvPr>
          <p:cNvSpPr/>
          <p:nvPr/>
        </p:nvSpPr>
        <p:spPr>
          <a:xfrm>
            <a:off x="3761116" y="6568317"/>
            <a:ext cx="8430883" cy="307777"/>
          </a:xfrm>
          <a:prstGeom prst="rect">
            <a:avLst/>
          </a:prstGeom>
        </p:spPr>
        <p:txBody>
          <a:bodyPr wrap="square">
            <a:spAutoFit/>
          </a:bodyPr>
          <a:lstStyle/>
          <a:p>
            <a:r>
              <a:rPr lang="en-US" sz="1400" dirty="0">
                <a:solidFill>
                  <a:schemeClr val="tx2"/>
                </a:solidFill>
                <a:cs typeface="Arial" panose="020B0604020202020204" pitchFamily="34" charset="0"/>
              </a:rPr>
              <a:t>International Conference on Small Modular Reactors and their Applications, 21-25 October 2024, Vienna , Austria </a:t>
            </a:r>
          </a:p>
        </p:txBody>
      </p:sp>
    </p:spTree>
    <p:extLst>
      <p:ext uri="{BB962C8B-B14F-4D97-AF65-F5344CB8AC3E}">
        <p14:creationId xmlns:p14="http://schemas.microsoft.com/office/powerpoint/2010/main" val="471998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83365107"/>
              </p:ext>
            </p:extLst>
          </p:nvPr>
        </p:nvGraphicFramePr>
        <p:xfrm>
          <a:off x="552091" y="1255460"/>
          <a:ext cx="10437081" cy="5593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097330" y="252633"/>
            <a:ext cx="8115680" cy="584775"/>
          </a:xfrm>
          <a:prstGeom prst="rect">
            <a:avLst/>
          </a:prstGeom>
        </p:spPr>
        <p:txBody>
          <a:bodyPr wrap="square">
            <a:spAutoFit/>
          </a:bodyPr>
          <a:lstStyle/>
          <a:p>
            <a:pPr algn="ctr">
              <a:defRPr/>
            </a:pPr>
            <a:r>
              <a:rPr lang="en-US" sz="3200" b="1" kern="0" dirty="0">
                <a:solidFill>
                  <a:schemeClr val="bg1"/>
                </a:solidFill>
                <a:cs typeface="Arial" panose="020B0604020202020204" pitchFamily="34" charset="0"/>
              </a:rPr>
              <a:t>Tentative timeline for </a:t>
            </a:r>
            <a:r>
              <a:rPr lang="en-US" sz="3200" b="1" kern="0" dirty="0" err="1">
                <a:solidFill>
                  <a:schemeClr val="bg1"/>
                </a:solidFill>
                <a:cs typeface="Arial" panose="020B0604020202020204" pitchFamily="34" charset="0"/>
              </a:rPr>
              <a:t>NPProgramme</a:t>
            </a:r>
            <a:r>
              <a:rPr lang="en-US" sz="3200" b="1" kern="0" dirty="0">
                <a:solidFill>
                  <a:schemeClr val="bg1"/>
                </a:solidFill>
                <a:cs typeface="Arial" panose="020B0604020202020204" pitchFamily="34" charset="0"/>
              </a:rPr>
              <a:t> </a:t>
            </a:r>
            <a:endParaRPr lang="en-US" sz="3200" kern="0" dirty="0">
              <a:solidFill>
                <a:schemeClr val="bg1"/>
              </a:solidFill>
              <a:cs typeface="Arial" panose="020B0604020202020204" pitchFamily="34" charset="0"/>
            </a:endParaRPr>
          </a:p>
        </p:txBody>
      </p:sp>
    </p:spTree>
    <p:extLst>
      <p:ext uri="{BB962C8B-B14F-4D97-AF65-F5344CB8AC3E}">
        <p14:creationId xmlns:p14="http://schemas.microsoft.com/office/powerpoint/2010/main" val="367516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916459-DFDA-8676-0ACD-47BCB1F4A353}"/>
              </a:ext>
            </a:extLst>
          </p:cNvPr>
          <p:cNvSpPr/>
          <p:nvPr/>
        </p:nvSpPr>
        <p:spPr>
          <a:xfrm>
            <a:off x="435685" y="247412"/>
            <a:ext cx="10117238" cy="584775"/>
          </a:xfrm>
          <a:prstGeom prst="rect">
            <a:avLst/>
          </a:prstGeom>
        </p:spPr>
        <p:txBody>
          <a:bodyPr wrap="square">
            <a:spAutoFit/>
          </a:bodyPr>
          <a:lstStyle/>
          <a:p>
            <a:pPr>
              <a:defRPr/>
            </a:pPr>
            <a:r>
              <a:rPr lang="en-US" sz="3200" b="1" dirty="0">
                <a:solidFill>
                  <a:schemeClr val="bg1"/>
                </a:solidFill>
                <a:ea typeface="+mj-ea"/>
                <a:cs typeface="Arial" panose="020B0604020202020204" pitchFamily="34" charset="0"/>
              </a:rPr>
              <a:t>DRIVING FORCES and RESTRAINING FORCES in </a:t>
            </a:r>
            <a:r>
              <a:rPr lang="en-US" sz="3200" b="1" dirty="0" err="1">
                <a:solidFill>
                  <a:schemeClr val="bg1"/>
                </a:solidFill>
                <a:ea typeface="+mj-ea"/>
                <a:cs typeface="Arial" panose="020B0604020202020204" pitchFamily="34" charset="0"/>
              </a:rPr>
              <a:t>NPProgram</a:t>
            </a:r>
            <a:endParaRPr lang="en-US" sz="3200" b="1" dirty="0">
              <a:solidFill>
                <a:schemeClr val="bg1"/>
              </a:solidFill>
              <a:ea typeface="+mj-ea"/>
              <a:cs typeface="Arial" panose="020B0604020202020204" pitchFamily="34" charset="0"/>
            </a:endParaRPr>
          </a:p>
        </p:txBody>
      </p:sp>
      <p:sp>
        <p:nvSpPr>
          <p:cNvPr id="9" name="Rectangle 14">
            <a:extLst>
              <a:ext uri="{FF2B5EF4-FFF2-40B4-BE49-F238E27FC236}">
                <a16:creationId xmlns:a16="http://schemas.microsoft.com/office/drawing/2014/main" id="{2A11126A-6388-3B72-2898-99CE1E163196}"/>
              </a:ext>
            </a:extLst>
          </p:cNvPr>
          <p:cNvSpPr>
            <a:spLocks noChangeArrowheads="1"/>
          </p:cNvSpPr>
          <p:nvPr/>
        </p:nvSpPr>
        <p:spPr bwMode="auto">
          <a:xfrm>
            <a:off x="213430" y="1305338"/>
            <a:ext cx="8342741" cy="5262979"/>
          </a:xfrm>
          <a:prstGeom prst="rect">
            <a:avLst/>
          </a:prstGeom>
          <a:noFill/>
        </p:spPr>
        <p:txBody>
          <a:bodyPr wrap="square">
            <a:spAutoFit/>
          </a:bodyPr>
          <a:lstStyle/>
          <a:p>
            <a:pPr algn="just"/>
            <a:r>
              <a:rPr lang="en-US" altLang="en-US" sz="2400" b="1" u="sng" dirty="0">
                <a:solidFill>
                  <a:schemeClr val="accent2">
                    <a:lumMod val="75000"/>
                  </a:schemeClr>
                </a:solidFill>
                <a:cs typeface="Times New Roman" panose="02020603050405020304" pitchFamily="18" charset="0"/>
              </a:rPr>
              <a:t>Driving forces:</a:t>
            </a:r>
            <a:endParaRPr lang="en-US" altLang="en-US" sz="2400" dirty="0">
              <a:solidFill>
                <a:srgbClr val="0070C0"/>
              </a:solidFill>
              <a:cs typeface="Times New Roman" panose="02020603050405020304" pitchFamily="18" charset="0"/>
            </a:endParaRPr>
          </a:p>
          <a:p>
            <a:pPr marL="914400" lvl="1" indent="-457200">
              <a:buFont typeface="Arial" panose="020B0604020202020204" pitchFamily="34" charset="0"/>
              <a:buChar char="‾"/>
            </a:pPr>
            <a:r>
              <a:rPr lang="en-US" altLang="en-US" sz="2400" dirty="0">
                <a:solidFill>
                  <a:schemeClr val="tx2"/>
                </a:solidFill>
                <a:cs typeface="Times New Roman" panose="02020603050405020304" pitchFamily="18" charset="0"/>
              </a:rPr>
              <a:t>Worldwide initiatives for carbon-free energy sources;</a:t>
            </a:r>
          </a:p>
          <a:p>
            <a:pPr marL="914400" lvl="1" indent="-457200">
              <a:buFont typeface="Arial" panose="020B0604020202020204" pitchFamily="34" charset="0"/>
              <a:buChar char="‾"/>
            </a:pPr>
            <a:r>
              <a:rPr lang="en-US" altLang="en-US" sz="2400" dirty="0">
                <a:solidFill>
                  <a:schemeClr val="tx2"/>
                </a:solidFill>
                <a:cs typeface="Times New Roman" panose="02020603050405020304" pitchFamily="18" charset="0"/>
              </a:rPr>
              <a:t>Energy security issues;</a:t>
            </a:r>
          </a:p>
          <a:p>
            <a:pPr marL="914400" lvl="1" indent="-457200">
              <a:buFont typeface="Arial" panose="020B0604020202020204" pitchFamily="34" charset="0"/>
              <a:buChar char="‾"/>
            </a:pPr>
            <a:r>
              <a:rPr lang="en-US" altLang="en-US" sz="2400" dirty="0">
                <a:solidFill>
                  <a:schemeClr val="tx2"/>
                </a:solidFill>
                <a:cs typeface="Times New Roman" panose="02020603050405020304" pitchFamily="18" charset="0"/>
              </a:rPr>
              <a:t>Government commitments (inclusive in the Government’s action plan);</a:t>
            </a:r>
          </a:p>
          <a:p>
            <a:pPr marL="914400" lvl="1" indent="-457200">
              <a:buFont typeface="Arial" panose="020B0604020202020204" pitchFamily="34" charset="0"/>
              <a:buChar char="‾"/>
            </a:pPr>
            <a:r>
              <a:rPr lang="en-US" altLang="en-US" sz="2400" dirty="0">
                <a:solidFill>
                  <a:schemeClr val="tx2"/>
                </a:solidFill>
                <a:cs typeface="Times New Roman" panose="02020603050405020304" pitchFamily="18" charset="0"/>
              </a:rPr>
              <a:t>International bilateral and multilateral cooperation including the IAEA, EU and the FNCA;</a:t>
            </a:r>
          </a:p>
          <a:p>
            <a:pPr marL="914400" lvl="1" indent="-457200">
              <a:buFont typeface="Arial" panose="020B0604020202020204" pitchFamily="34" charset="0"/>
              <a:buChar char="‾"/>
            </a:pPr>
            <a:endParaRPr lang="en-US" altLang="en-US" sz="2400" dirty="0">
              <a:solidFill>
                <a:srgbClr val="0070C0"/>
              </a:solidFill>
              <a:cs typeface="Times New Roman" panose="02020603050405020304" pitchFamily="18" charset="0"/>
            </a:endParaRPr>
          </a:p>
          <a:p>
            <a:pPr algn="just"/>
            <a:r>
              <a:rPr lang="en-US" altLang="en-US" sz="2400" b="1" u="sng" dirty="0">
                <a:solidFill>
                  <a:schemeClr val="accent2">
                    <a:lumMod val="75000"/>
                  </a:schemeClr>
                </a:solidFill>
                <a:cs typeface="Times New Roman" panose="02020603050405020304" pitchFamily="18" charset="0"/>
              </a:rPr>
              <a:t>Restraining forces:</a:t>
            </a:r>
            <a:endParaRPr lang="en-US" altLang="en-US" sz="2400" dirty="0">
              <a:solidFill>
                <a:srgbClr val="0070C0"/>
              </a:solidFill>
              <a:cs typeface="Times New Roman" panose="02020603050405020304" pitchFamily="18" charset="0"/>
            </a:endParaRPr>
          </a:p>
          <a:p>
            <a:pPr marL="914400" lvl="1" indent="-457200">
              <a:buFont typeface="Arial" panose="020B0604020202020204" pitchFamily="34" charset="0"/>
              <a:buChar char="‾"/>
            </a:pPr>
            <a:r>
              <a:rPr lang="en-US" altLang="en-US" sz="2400" dirty="0">
                <a:solidFill>
                  <a:schemeClr val="tx2"/>
                </a:solidFill>
                <a:cs typeface="Times New Roman" panose="02020603050405020304" pitchFamily="18" charset="0"/>
              </a:rPr>
              <a:t>Long-term Government commitment; </a:t>
            </a:r>
          </a:p>
          <a:p>
            <a:pPr marL="914400" lvl="1" indent="-457200">
              <a:buFont typeface="Arial" panose="020B0604020202020204" pitchFamily="34" charset="0"/>
              <a:buChar char="‾"/>
            </a:pPr>
            <a:r>
              <a:rPr lang="en-US" altLang="en-US" sz="2400" dirty="0">
                <a:solidFill>
                  <a:schemeClr val="tx2"/>
                </a:solidFill>
                <a:cs typeface="Times New Roman" panose="02020603050405020304" pitchFamily="18" charset="0"/>
              </a:rPr>
              <a:t>Newcomers with inadequate knowledge and experience;</a:t>
            </a:r>
          </a:p>
          <a:p>
            <a:pPr marL="914400" lvl="1" indent="-457200">
              <a:buFont typeface="Arial" panose="020B0604020202020204" pitchFamily="34" charset="0"/>
              <a:buChar char="‾"/>
            </a:pPr>
            <a:r>
              <a:rPr lang="en-US" altLang="en-US" sz="2400" dirty="0">
                <a:solidFill>
                  <a:schemeClr val="tx2"/>
                </a:solidFill>
                <a:cs typeface="Times New Roman" panose="02020603050405020304" pitchFamily="18" charset="0"/>
              </a:rPr>
              <a:t>Funding and financial sources; </a:t>
            </a:r>
          </a:p>
          <a:p>
            <a:pPr marL="914400" lvl="1" indent="-457200">
              <a:buFont typeface="Arial" panose="020B0604020202020204" pitchFamily="34" charset="0"/>
              <a:buChar char="‾"/>
            </a:pPr>
            <a:r>
              <a:rPr lang="en-US" altLang="en-US" sz="2400" dirty="0">
                <a:solidFill>
                  <a:schemeClr val="tx2"/>
                </a:solidFill>
                <a:cs typeface="Times New Roman" panose="02020603050405020304" pitchFamily="18" charset="0"/>
              </a:rPr>
              <a:t>Proven SMR’s technology and its use; </a:t>
            </a:r>
          </a:p>
          <a:p>
            <a:pPr marL="914400" lvl="1" indent="-457200">
              <a:buFont typeface="Arial" panose="020B0604020202020204" pitchFamily="34" charset="0"/>
              <a:buChar char="‾"/>
            </a:pPr>
            <a:r>
              <a:rPr lang="en-US" altLang="en-US" sz="2400" dirty="0">
                <a:solidFill>
                  <a:schemeClr val="tx2"/>
                </a:solidFill>
                <a:cs typeface="Times New Roman" panose="02020603050405020304" pitchFamily="18" charset="0"/>
              </a:rPr>
              <a:t>Public perception; </a:t>
            </a:r>
          </a:p>
        </p:txBody>
      </p:sp>
      <p:sp>
        <p:nvSpPr>
          <p:cNvPr id="7" name="Rectangle 6">
            <a:extLst>
              <a:ext uri="{FF2B5EF4-FFF2-40B4-BE49-F238E27FC236}">
                <a16:creationId xmlns:a16="http://schemas.microsoft.com/office/drawing/2014/main" id="{2EFAA35B-C0BA-472B-98A1-A761C6FB4E8C}"/>
              </a:ext>
            </a:extLst>
          </p:cNvPr>
          <p:cNvSpPr/>
          <p:nvPr/>
        </p:nvSpPr>
        <p:spPr>
          <a:xfrm>
            <a:off x="3761116" y="6568317"/>
            <a:ext cx="8430883" cy="307777"/>
          </a:xfrm>
          <a:prstGeom prst="rect">
            <a:avLst/>
          </a:prstGeom>
        </p:spPr>
        <p:txBody>
          <a:bodyPr wrap="square">
            <a:spAutoFit/>
          </a:bodyPr>
          <a:lstStyle/>
          <a:p>
            <a:r>
              <a:rPr lang="en-US" sz="1400" b="0" i="0" dirty="0">
                <a:solidFill>
                  <a:schemeClr val="tx2"/>
                </a:solidFill>
                <a:effectLst/>
                <a:cs typeface="Arial" panose="020B0604020202020204" pitchFamily="34" charset="0"/>
              </a:rPr>
              <a:t>International Conference on Small Modular Reactors and their Applications, 21-25 October 2024, Vienna , Austria </a:t>
            </a:r>
            <a:endParaRPr lang="en-US" sz="1400" dirty="0">
              <a:solidFill>
                <a:schemeClr val="tx2"/>
              </a:solidFill>
              <a:cs typeface="Arial" panose="020B0604020202020204" pitchFamily="34" charset="0"/>
            </a:endParaRPr>
          </a:p>
        </p:txBody>
      </p:sp>
      <p:pic>
        <p:nvPicPr>
          <p:cNvPr id="1026" name="Picture 2" descr="May the force be with you! - QLA Blog">
            <a:extLst>
              <a:ext uri="{FF2B5EF4-FFF2-40B4-BE49-F238E27FC236}">
                <a16:creationId xmlns:a16="http://schemas.microsoft.com/office/drawing/2014/main" id="{D9D2E613-C943-E15C-A307-D282C527F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169" y="2836413"/>
            <a:ext cx="3088799" cy="220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833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468FB8-9862-44D3-8EB3-20756BC99254}"/>
              </a:ext>
            </a:extLst>
          </p:cNvPr>
          <p:cNvSpPr txBox="1"/>
          <p:nvPr/>
        </p:nvSpPr>
        <p:spPr>
          <a:xfrm flipH="1">
            <a:off x="501770" y="1287244"/>
            <a:ext cx="6225601" cy="5262979"/>
          </a:xfrm>
          <a:prstGeom prst="rect">
            <a:avLst/>
          </a:prstGeom>
          <a:noFill/>
        </p:spPr>
        <p:txBody>
          <a:bodyPr wrap="square" rtlCol="0">
            <a:spAutoFit/>
          </a:bodyPr>
          <a:lstStyle/>
          <a:p>
            <a:pPr marL="285750" indent="-285750" algn="just">
              <a:buClrTx/>
              <a:buFont typeface="Wingdings" panose="05000000000000000000" pitchFamily="2" charset="2"/>
              <a:buChar char="Ø"/>
            </a:pPr>
            <a:r>
              <a:rPr lang="en-US" sz="2400" kern="1200" dirty="0">
                <a:solidFill>
                  <a:schemeClr val="tx2"/>
                </a:solidFill>
                <a:ea typeface="+mn-ea"/>
                <a:cs typeface="Times New Roman" panose="02020603050405020304" pitchFamily="18" charset="0"/>
              </a:rPr>
              <a:t>The Cabinet Office’s decision to develop a </a:t>
            </a:r>
            <a:r>
              <a:rPr lang="en-US" sz="2400" dirty="0">
                <a:solidFill>
                  <a:schemeClr val="tx2"/>
                </a:solidFill>
                <a:cs typeface="Times New Roman" panose="02020603050405020304" pitchFamily="18" charset="0"/>
              </a:rPr>
              <a:t>P</a:t>
            </a:r>
            <a:r>
              <a:rPr lang="en-US" sz="2400" kern="1200" dirty="0">
                <a:solidFill>
                  <a:schemeClr val="tx2"/>
                </a:solidFill>
                <a:ea typeface="+mn-ea"/>
                <a:cs typeface="Times New Roman" panose="02020603050405020304" pitchFamily="18" charset="0"/>
              </a:rPr>
              <a:t>refeasibility Study by conducting nuc</a:t>
            </a:r>
            <a:r>
              <a:rPr lang="en-US" sz="2400" dirty="0">
                <a:solidFill>
                  <a:schemeClr val="tx2"/>
                </a:solidFill>
                <a:cs typeface="Times New Roman" panose="02020603050405020304" pitchFamily="18" charset="0"/>
              </a:rPr>
              <a:t>lear power infrastructure studies in all 19 issues in June, 2024;</a:t>
            </a:r>
            <a:r>
              <a:rPr lang="en-US" sz="2400" kern="1200" dirty="0">
                <a:solidFill>
                  <a:schemeClr val="tx2"/>
                </a:solidFill>
                <a:ea typeface="+mn-ea"/>
                <a:cs typeface="Times New Roman" panose="02020603050405020304" pitchFamily="18" charset="0"/>
              </a:rPr>
              <a:t>  </a:t>
            </a:r>
          </a:p>
          <a:p>
            <a:pPr marL="285750" indent="-285750" algn="just">
              <a:buClrTx/>
              <a:buFont typeface="Wingdings" panose="05000000000000000000" pitchFamily="2" charset="2"/>
              <a:buChar char="Ø"/>
            </a:pPr>
            <a:r>
              <a:rPr lang="en-US" sz="2400" kern="1200" dirty="0">
                <a:solidFill>
                  <a:schemeClr val="tx2"/>
                </a:solidFill>
                <a:ea typeface="+mn-ea"/>
                <a:cs typeface="Times New Roman" panose="02020603050405020304" pitchFamily="18" charset="0"/>
              </a:rPr>
              <a:t>A Formation of NEPIO under the NEC;</a:t>
            </a:r>
          </a:p>
          <a:p>
            <a:pPr marL="285750" indent="-285750" algn="just">
              <a:buClrTx/>
              <a:buFont typeface="Wingdings" panose="05000000000000000000" pitchFamily="2" charset="2"/>
              <a:buChar char="Ø"/>
            </a:pPr>
            <a:r>
              <a:rPr lang="en-US" sz="2400" dirty="0">
                <a:solidFill>
                  <a:schemeClr val="tx2"/>
                </a:solidFill>
                <a:cs typeface="Times New Roman" panose="02020603050405020304" pitchFamily="18" charset="0"/>
              </a:rPr>
              <a:t>Finalize a RoadMap of NPP </a:t>
            </a:r>
            <a:r>
              <a:rPr lang="en-US" sz="2400" dirty="0" err="1">
                <a:solidFill>
                  <a:schemeClr val="tx2"/>
                </a:solidFill>
                <a:cs typeface="Times New Roman" panose="02020603050405020304" pitchFamily="18" charset="0"/>
              </a:rPr>
              <a:t>programme</a:t>
            </a:r>
            <a:r>
              <a:rPr lang="en-US" sz="2400" dirty="0">
                <a:solidFill>
                  <a:schemeClr val="tx2"/>
                </a:solidFill>
                <a:cs typeface="Times New Roman" panose="02020603050405020304" pitchFamily="18" charset="0"/>
              </a:rPr>
              <a:t>; </a:t>
            </a:r>
            <a:endParaRPr lang="mn-MN" sz="2400" kern="1200" dirty="0">
              <a:solidFill>
                <a:schemeClr val="tx2"/>
              </a:solidFill>
              <a:ea typeface="+mn-ea"/>
              <a:cs typeface="Times New Roman" panose="02020603050405020304" pitchFamily="18" charset="0"/>
            </a:endParaRPr>
          </a:p>
          <a:p>
            <a:pPr marL="285750" indent="-285750" algn="just">
              <a:buClrTx/>
              <a:buFont typeface="Wingdings" panose="05000000000000000000" pitchFamily="2" charset="2"/>
              <a:buChar char="Ø"/>
            </a:pPr>
            <a:r>
              <a:rPr lang="en-US" sz="2400" kern="1200" dirty="0">
                <a:solidFill>
                  <a:schemeClr val="tx2"/>
                </a:solidFill>
                <a:ea typeface="+mn-ea"/>
                <a:cs typeface="Times New Roman" panose="02020603050405020304" pitchFamily="18" charset="0"/>
              </a:rPr>
              <a:t>Preparation of a </a:t>
            </a:r>
            <a:r>
              <a:rPr lang="en-US" sz="2400" dirty="0">
                <a:solidFill>
                  <a:schemeClr val="tx2"/>
                </a:solidFill>
                <a:cs typeface="Times New Roman" panose="02020603050405020304" pitchFamily="18" charset="0"/>
              </a:rPr>
              <a:t>P</a:t>
            </a:r>
            <a:r>
              <a:rPr lang="en-US" sz="2400" kern="1200" dirty="0">
                <a:solidFill>
                  <a:schemeClr val="tx2"/>
                </a:solidFill>
                <a:ea typeface="+mn-ea"/>
                <a:cs typeface="Times New Roman" panose="02020603050405020304" pitchFamily="18" charset="0"/>
              </a:rPr>
              <a:t>refeasibility Study;  </a:t>
            </a:r>
          </a:p>
          <a:p>
            <a:pPr marL="742950" lvl="1" indent="-285750" algn="just">
              <a:buFont typeface="Wingdings" panose="05000000000000000000" pitchFamily="2" charset="2"/>
              <a:buChar char="Ø"/>
            </a:pPr>
            <a:r>
              <a:rPr lang="en-US" sz="2400" kern="1200" dirty="0">
                <a:solidFill>
                  <a:schemeClr val="tx2"/>
                </a:solidFill>
                <a:ea typeface="+mn-ea"/>
                <a:cs typeface="Times New Roman" panose="02020603050405020304" pitchFamily="18" charset="0"/>
              </a:rPr>
              <a:t>Studies relevant to the 19 issues</a:t>
            </a:r>
            <a:r>
              <a:rPr lang="en-US" sz="2400" dirty="0">
                <a:solidFill>
                  <a:schemeClr val="tx2"/>
                </a:solidFill>
                <a:cs typeface="Times New Roman" panose="02020603050405020304" pitchFamily="18" charset="0"/>
              </a:rPr>
              <a:t> of the Phase 1;</a:t>
            </a:r>
          </a:p>
          <a:p>
            <a:pPr marL="742950" lvl="1" indent="-285750" algn="just">
              <a:buFont typeface="Wingdings" panose="05000000000000000000" pitchFamily="2" charset="2"/>
              <a:buChar char="Ø"/>
            </a:pPr>
            <a:r>
              <a:rPr lang="en-US" sz="2400" dirty="0">
                <a:solidFill>
                  <a:schemeClr val="tx2"/>
                </a:solidFill>
                <a:cs typeface="Times New Roman" panose="02020603050405020304" pitchFamily="18" charset="0"/>
              </a:rPr>
              <a:t>Learn experiences and lessons of mature countries;</a:t>
            </a:r>
          </a:p>
          <a:p>
            <a:pPr marL="285750" indent="-285750" algn="just">
              <a:buClrTx/>
              <a:buFont typeface="Wingdings" panose="05000000000000000000" pitchFamily="2" charset="2"/>
              <a:buChar char="Ø"/>
            </a:pPr>
            <a:r>
              <a:rPr lang="en-US" sz="2400" kern="1200" dirty="0">
                <a:solidFill>
                  <a:schemeClr val="tx2"/>
                </a:solidFill>
                <a:ea typeface="+mn-ea"/>
                <a:cs typeface="Times New Roman" panose="02020603050405020304" pitchFamily="18" charset="0"/>
              </a:rPr>
              <a:t>Preparation of a Comprehensive Report; </a:t>
            </a:r>
          </a:p>
          <a:p>
            <a:pPr marL="285750" indent="-285750" algn="just">
              <a:buClrTx/>
              <a:buFont typeface="Wingdings" panose="05000000000000000000" pitchFamily="2" charset="2"/>
              <a:buChar char="Ø"/>
            </a:pPr>
            <a:r>
              <a:rPr lang="en-US" sz="2400" dirty="0">
                <a:solidFill>
                  <a:schemeClr val="tx2"/>
                </a:solidFill>
                <a:cs typeface="Times New Roman" panose="02020603050405020304" pitchFamily="18" charset="0"/>
              </a:rPr>
              <a:t>The IAEA INIR mission; and</a:t>
            </a:r>
            <a:endParaRPr lang="en-US" sz="2400" kern="1200" dirty="0">
              <a:solidFill>
                <a:schemeClr val="tx2"/>
              </a:solidFill>
              <a:ea typeface="+mn-ea"/>
              <a:cs typeface="Times New Roman" panose="02020603050405020304" pitchFamily="18" charset="0"/>
            </a:endParaRPr>
          </a:p>
          <a:p>
            <a:pPr marL="285750" indent="-285750" algn="just">
              <a:buClrTx/>
              <a:buFont typeface="Wingdings" panose="05000000000000000000" pitchFamily="2" charset="2"/>
              <a:buChar char="Ø"/>
            </a:pPr>
            <a:r>
              <a:rPr lang="en-US" sz="2400" kern="1200" dirty="0">
                <a:solidFill>
                  <a:schemeClr val="tx2"/>
                </a:solidFill>
                <a:ea typeface="+mn-ea"/>
                <a:cs typeface="Times New Roman" panose="02020603050405020304" pitchFamily="18" charset="0"/>
              </a:rPr>
              <a:t>Work on the public acceptance;</a:t>
            </a:r>
          </a:p>
        </p:txBody>
      </p:sp>
      <p:sp>
        <p:nvSpPr>
          <p:cNvPr id="8" name="Title 1">
            <a:extLst>
              <a:ext uri="{FF2B5EF4-FFF2-40B4-BE49-F238E27FC236}">
                <a16:creationId xmlns:a16="http://schemas.microsoft.com/office/drawing/2014/main" id="{0858EAFE-0A91-463E-9CA5-6A457E5EC0BF}"/>
              </a:ext>
            </a:extLst>
          </p:cNvPr>
          <p:cNvSpPr>
            <a:spLocks noGrp="1"/>
          </p:cNvSpPr>
          <p:nvPr>
            <p:ph type="title"/>
          </p:nvPr>
        </p:nvSpPr>
        <p:spPr>
          <a:xfrm>
            <a:off x="1723844" y="285708"/>
            <a:ext cx="8726441" cy="609600"/>
          </a:xfrm>
        </p:spPr>
        <p:txBody>
          <a:bodyPr>
            <a:noAutofit/>
          </a:bodyPr>
          <a:lstStyle/>
          <a:p>
            <a:pPr algn="ctr"/>
            <a:r>
              <a:rPr lang="en-US" sz="3200" b="1" dirty="0">
                <a:solidFill>
                  <a:schemeClr val="bg1"/>
                </a:solidFill>
                <a:latin typeface="+mn-lt"/>
                <a:cs typeface="Arial" panose="020B0604020202020204" pitchFamily="34" charset="0"/>
              </a:rPr>
              <a:t>MAJOR DEVELOPMENTS TO BE TAKEN RELATED TO NPP PROGRAMME </a:t>
            </a:r>
          </a:p>
        </p:txBody>
      </p:sp>
      <p:sp>
        <p:nvSpPr>
          <p:cNvPr id="9" name="Rectangle 8">
            <a:extLst>
              <a:ext uri="{FF2B5EF4-FFF2-40B4-BE49-F238E27FC236}">
                <a16:creationId xmlns:a16="http://schemas.microsoft.com/office/drawing/2014/main" id="{2EFAA35B-C0BA-472B-98A1-A761C6FB4E8C}"/>
              </a:ext>
            </a:extLst>
          </p:cNvPr>
          <p:cNvSpPr/>
          <p:nvPr/>
        </p:nvSpPr>
        <p:spPr>
          <a:xfrm>
            <a:off x="3761116" y="6568317"/>
            <a:ext cx="8430883" cy="307777"/>
          </a:xfrm>
          <a:prstGeom prst="rect">
            <a:avLst/>
          </a:prstGeom>
        </p:spPr>
        <p:txBody>
          <a:bodyPr wrap="square">
            <a:spAutoFit/>
          </a:bodyPr>
          <a:lstStyle/>
          <a:p>
            <a:r>
              <a:rPr lang="en-US" sz="1400" b="0" i="0" dirty="0">
                <a:solidFill>
                  <a:schemeClr val="tx2"/>
                </a:solidFill>
                <a:effectLst/>
                <a:cs typeface="Arial" panose="020B0604020202020204" pitchFamily="34" charset="0"/>
              </a:rPr>
              <a:t>International Conference on Small Modular Reactors and their Applications, 21-25 October 2024, Vienna , Austria </a:t>
            </a:r>
            <a:endParaRPr lang="en-US" sz="1400" dirty="0">
              <a:solidFill>
                <a:schemeClr val="tx2"/>
              </a:solidFill>
              <a:cs typeface="Arial" panose="020B0604020202020204" pitchFamily="34" charset="0"/>
            </a:endParaRPr>
          </a:p>
        </p:txBody>
      </p:sp>
      <p:pic>
        <p:nvPicPr>
          <p:cNvPr id="2050" name="Picture 2" descr="Work Styles Among Employees ...">
            <a:extLst>
              <a:ext uri="{FF2B5EF4-FFF2-40B4-BE49-F238E27FC236}">
                <a16:creationId xmlns:a16="http://schemas.microsoft.com/office/drawing/2014/main" id="{13EF8C3A-90A5-CCD9-15D6-F64F69D93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28" y="1463932"/>
            <a:ext cx="4381402" cy="20634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FC8CFC4-EEFA-55EA-89ED-3CDBBF2EB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6557" y="3890601"/>
            <a:ext cx="3221589" cy="2603044"/>
          </a:xfrm>
          <a:prstGeom prst="rect">
            <a:avLst/>
          </a:prstGeom>
        </p:spPr>
      </p:pic>
    </p:spTree>
    <p:extLst>
      <p:ext uri="{BB962C8B-B14F-4D97-AF65-F5344CB8AC3E}">
        <p14:creationId xmlns:p14="http://schemas.microsoft.com/office/powerpoint/2010/main" val="1784726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24A4153-2110-B576-15D7-8AEB78BAF5CD}"/>
              </a:ext>
            </a:extLst>
          </p:cNvPr>
          <p:cNvSpPr>
            <a:spLocks noGrp="1"/>
          </p:cNvSpPr>
          <p:nvPr>
            <p:ph idx="1"/>
          </p:nvPr>
        </p:nvSpPr>
        <p:spPr>
          <a:xfrm>
            <a:off x="345057" y="1288109"/>
            <a:ext cx="11593901" cy="5089586"/>
          </a:xfrm>
        </p:spPr>
        <p:txBody>
          <a:bodyPr anchor="ctr">
            <a:noAutofit/>
          </a:bodyPr>
          <a:lstStyle/>
          <a:p>
            <a:pPr marL="0" indent="0">
              <a:spcBef>
                <a:spcPts val="0"/>
              </a:spcBef>
              <a:spcAft>
                <a:spcPts val="600"/>
              </a:spcAft>
              <a:buNone/>
            </a:pPr>
            <a:endParaRPr lang="en-US" sz="2400" dirty="0">
              <a:solidFill>
                <a:schemeClr val="tx2"/>
              </a:solidFill>
              <a:cs typeface="Arial" panose="020B0604020202020204" pitchFamily="34" charset="0"/>
            </a:endParaRPr>
          </a:p>
          <a:p>
            <a:pPr>
              <a:spcBef>
                <a:spcPts val="0"/>
              </a:spcBef>
              <a:spcAft>
                <a:spcPts val="600"/>
              </a:spcAft>
              <a:buFont typeface="Wingdings" panose="05000000000000000000" pitchFamily="2" charset="2"/>
              <a:buChar char="Ø"/>
            </a:pPr>
            <a:endParaRPr lang="en-US" sz="1800" dirty="0">
              <a:solidFill>
                <a:schemeClr val="tx2"/>
              </a:solidFill>
              <a:cs typeface="Arial" panose="020B0604020202020204" pitchFamily="34" charset="0"/>
            </a:endParaRPr>
          </a:p>
          <a:p>
            <a:pPr>
              <a:spcBef>
                <a:spcPts val="0"/>
              </a:spcBef>
              <a:spcAft>
                <a:spcPts val="600"/>
              </a:spcAft>
              <a:buFont typeface="Wingdings" panose="05000000000000000000" pitchFamily="2" charset="2"/>
              <a:buChar char="Ø"/>
            </a:pPr>
            <a:endParaRPr lang="en-US" sz="1800" dirty="0">
              <a:solidFill>
                <a:schemeClr val="tx2"/>
              </a:solidFill>
              <a:cs typeface="Arial" panose="020B0604020202020204" pitchFamily="34" charset="0"/>
            </a:endParaRPr>
          </a:p>
          <a:p>
            <a:pPr>
              <a:spcBef>
                <a:spcPts val="0"/>
              </a:spcBef>
              <a:spcAft>
                <a:spcPts val="600"/>
              </a:spcAft>
              <a:buFont typeface="Wingdings" panose="05000000000000000000" pitchFamily="2" charset="2"/>
              <a:buChar char="Ø"/>
            </a:pPr>
            <a:endParaRPr lang="en-US" sz="1800" dirty="0">
              <a:solidFill>
                <a:schemeClr val="tx2"/>
              </a:solidFill>
              <a:cs typeface="Arial" panose="020B0604020202020204" pitchFamily="34" charset="0"/>
            </a:endParaRPr>
          </a:p>
          <a:p>
            <a:pPr>
              <a:spcBef>
                <a:spcPts val="0"/>
              </a:spcBef>
              <a:spcAft>
                <a:spcPts val="600"/>
              </a:spcAft>
              <a:buFont typeface="Wingdings" panose="05000000000000000000" pitchFamily="2" charset="2"/>
              <a:buChar char="Ø"/>
            </a:pPr>
            <a:endParaRPr lang="en-US" sz="2400" dirty="0">
              <a:solidFill>
                <a:schemeClr val="tx2"/>
              </a:solidFill>
              <a:cs typeface="Times New Roman" panose="02020603050405020304" pitchFamily="18" charset="0"/>
            </a:endParaRPr>
          </a:p>
          <a:p>
            <a:pPr>
              <a:spcBef>
                <a:spcPts val="0"/>
              </a:spcBef>
              <a:spcAft>
                <a:spcPts val="600"/>
              </a:spcAft>
            </a:pPr>
            <a:r>
              <a:rPr lang="en-US" sz="2400" dirty="0">
                <a:solidFill>
                  <a:schemeClr val="tx2"/>
                </a:solidFill>
                <a:cs typeface="Times New Roman" panose="02020603050405020304" pitchFamily="18" charset="0"/>
              </a:rPr>
              <a:t>The Government is taking necessary measures to put new energy sources into energy system to meet the increasing demands;</a:t>
            </a:r>
          </a:p>
          <a:p>
            <a:pPr>
              <a:spcBef>
                <a:spcPts val="0"/>
              </a:spcBef>
              <a:spcAft>
                <a:spcPts val="600"/>
              </a:spcAft>
            </a:pPr>
            <a:r>
              <a:rPr lang="en-US" sz="2400" dirty="0">
                <a:solidFill>
                  <a:schemeClr val="tx2"/>
                </a:solidFill>
                <a:cs typeface="Times New Roman" panose="02020603050405020304" pitchFamily="18" charset="0"/>
              </a:rPr>
              <a:t>Mongolia aims to study the possibility of use of nuclear power in its energy-mix. In this regard, the IAEA’s support is vital for the country;</a:t>
            </a:r>
          </a:p>
          <a:p>
            <a:pPr>
              <a:spcBef>
                <a:spcPts val="0"/>
              </a:spcBef>
              <a:spcAft>
                <a:spcPts val="600"/>
              </a:spcAft>
            </a:pPr>
            <a:r>
              <a:rPr lang="en-US" sz="2400" dirty="0">
                <a:solidFill>
                  <a:schemeClr val="tx2"/>
                </a:solidFill>
                <a:cs typeface="Times New Roman" panose="02020603050405020304" pitchFamily="18" charset="0"/>
              </a:rPr>
              <a:t>Due to Mongolia's sparse population, vast landmass, and low energy consumption, the use of a SMR is being considered as a potential alternative to diversify energy sources and provide stable electricity;</a:t>
            </a:r>
          </a:p>
          <a:p>
            <a:pPr>
              <a:spcBef>
                <a:spcPts val="0"/>
              </a:spcBef>
              <a:spcAft>
                <a:spcPts val="600"/>
              </a:spcAft>
            </a:pPr>
            <a:r>
              <a:rPr lang="en-US" sz="2400" dirty="0">
                <a:solidFill>
                  <a:schemeClr val="tx2"/>
                </a:solidFill>
                <a:cs typeface="Times New Roman" panose="02020603050405020304" pitchFamily="18" charset="0"/>
              </a:rPr>
              <a:t>The public acceptance for nuclear power is essential as the country consider to embark on nuclear power program;</a:t>
            </a:r>
          </a:p>
          <a:p>
            <a:pPr>
              <a:spcBef>
                <a:spcPts val="0"/>
              </a:spcBef>
              <a:spcAft>
                <a:spcPts val="600"/>
              </a:spcAft>
            </a:pPr>
            <a:r>
              <a:rPr lang="en-US" sz="2400" dirty="0">
                <a:solidFill>
                  <a:schemeClr val="tx2"/>
                </a:solidFill>
                <a:cs typeface="Times New Roman" panose="02020603050405020304" pitchFamily="18" charset="0"/>
              </a:rPr>
              <a:t>Intensify eco-friendly, energy-based projects through advanced technology and science, specifically nuclear energy in accordance with the leading economic directions to meet near future and long-term electricity demand;</a:t>
            </a:r>
          </a:p>
          <a:p>
            <a:pPr>
              <a:spcBef>
                <a:spcPts val="0"/>
              </a:spcBef>
              <a:spcAft>
                <a:spcPts val="600"/>
              </a:spcAft>
            </a:pPr>
            <a:r>
              <a:rPr lang="en-US" sz="2400" dirty="0">
                <a:solidFill>
                  <a:schemeClr val="tx2"/>
                </a:solidFill>
                <a:cs typeface="Times New Roman" panose="02020603050405020304" pitchFamily="18" charset="0"/>
              </a:rPr>
              <a:t>Strengthen international cooperation, especially with the IAEA, in the nuclear energy field</a:t>
            </a:r>
            <a:r>
              <a:rPr lang="en-US" sz="1800" dirty="0">
                <a:solidFill>
                  <a:schemeClr val="tx2"/>
                </a:solidFill>
                <a:cs typeface="Arial" panose="020B0604020202020204" pitchFamily="34" charset="0"/>
              </a:rPr>
              <a:t>.    </a:t>
            </a:r>
            <a:endParaRPr lang="en-US" sz="2400" dirty="0">
              <a:solidFill>
                <a:schemeClr val="tx2"/>
              </a:solidFill>
              <a:cs typeface="Arial" panose="020B0604020202020204" pitchFamily="34" charset="0"/>
            </a:endParaRPr>
          </a:p>
          <a:p>
            <a:pPr marL="0" indent="0">
              <a:buNone/>
            </a:pPr>
            <a:endParaRPr lang="en-US" sz="2400" dirty="0">
              <a:solidFill>
                <a:schemeClr val="tx2"/>
              </a:solidFill>
              <a:cs typeface="Arial" panose="020B0604020202020204" pitchFamily="34" charset="0"/>
            </a:endParaRPr>
          </a:p>
          <a:p>
            <a:pPr marL="0" indent="0">
              <a:buNone/>
            </a:pPr>
            <a:endParaRPr lang="en-US" sz="2400" dirty="0">
              <a:solidFill>
                <a:schemeClr val="tx2"/>
              </a:solidFill>
              <a:cs typeface="Arial" panose="020B0604020202020204" pitchFamily="34" charset="0"/>
            </a:endParaRPr>
          </a:p>
          <a:p>
            <a:pPr marL="0" indent="0">
              <a:buNone/>
            </a:pPr>
            <a:endParaRPr lang="en-US" sz="2400" dirty="0">
              <a:solidFill>
                <a:schemeClr val="tx2"/>
              </a:solidFill>
              <a:cs typeface="Arial" panose="020B0604020202020204" pitchFamily="34" charset="0"/>
            </a:endParaRPr>
          </a:p>
          <a:p>
            <a:pPr marL="0" indent="0">
              <a:buNone/>
            </a:pPr>
            <a:endParaRPr lang="en-US" sz="1800" dirty="0">
              <a:solidFill>
                <a:schemeClr val="tx2"/>
              </a:solidFill>
              <a:cs typeface="Arial" panose="020B0604020202020204" pitchFamily="34" charset="0"/>
            </a:endParaRPr>
          </a:p>
        </p:txBody>
      </p:sp>
      <p:sp>
        <p:nvSpPr>
          <p:cNvPr id="5" name="Rectangle 4">
            <a:extLst>
              <a:ext uri="{FF2B5EF4-FFF2-40B4-BE49-F238E27FC236}">
                <a16:creationId xmlns:a16="http://schemas.microsoft.com/office/drawing/2014/main" id="{EDF236B4-1505-8F70-029E-252942B47C91}"/>
              </a:ext>
            </a:extLst>
          </p:cNvPr>
          <p:cNvSpPr/>
          <p:nvPr/>
        </p:nvSpPr>
        <p:spPr>
          <a:xfrm>
            <a:off x="2342790" y="324683"/>
            <a:ext cx="5543645" cy="584775"/>
          </a:xfrm>
          <a:prstGeom prst="rect">
            <a:avLst/>
          </a:prstGeom>
        </p:spPr>
        <p:txBody>
          <a:bodyPr wrap="square">
            <a:spAutoFit/>
          </a:bodyPr>
          <a:lstStyle/>
          <a:p>
            <a:r>
              <a:rPr lang="en-US" sz="3200" b="1" dirty="0">
                <a:solidFill>
                  <a:schemeClr val="bg1"/>
                </a:solidFill>
                <a:ea typeface="+mj-ea"/>
                <a:cs typeface="Arial" panose="020B0604020202020204" pitchFamily="34" charset="0"/>
              </a:rPr>
              <a:t>SUMMARY</a:t>
            </a:r>
          </a:p>
        </p:txBody>
      </p:sp>
      <p:sp>
        <p:nvSpPr>
          <p:cNvPr id="8" name="Rectangle 7">
            <a:extLst>
              <a:ext uri="{FF2B5EF4-FFF2-40B4-BE49-F238E27FC236}">
                <a16:creationId xmlns:a16="http://schemas.microsoft.com/office/drawing/2014/main" id="{2EFAA35B-C0BA-472B-98A1-A761C6FB4E8C}"/>
              </a:ext>
            </a:extLst>
          </p:cNvPr>
          <p:cNvSpPr/>
          <p:nvPr/>
        </p:nvSpPr>
        <p:spPr>
          <a:xfrm>
            <a:off x="3761116" y="6568317"/>
            <a:ext cx="8430883" cy="307777"/>
          </a:xfrm>
          <a:prstGeom prst="rect">
            <a:avLst/>
          </a:prstGeom>
        </p:spPr>
        <p:txBody>
          <a:bodyPr wrap="square">
            <a:spAutoFit/>
          </a:bodyPr>
          <a:lstStyle/>
          <a:p>
            <a:r>
              <a:rPr lang="en-US" sz="1400" b="0" i="0" dirty="0">
                <a:solidFill>
                  <a:schemeClr val="tx2"/>
                </a:solidFill>
                <a:effectLst/>
                <a:cs typeface="Arial" panose="020B0604020202020204" pitchFamily="34" charset="0"/>
              </a:rPr>
              <a:t>International Conference on Small Modular Reactors and their Applications, 21-25 October 2024, Vienna , Austria </a:t>
            </a:r>
            <a:endParaRPr lang="en-US" sz="1400" dirty="0">
              <a:solidFill>
                <a:schemeClr val="tx2"/>
              </a:solidFill>
              <a:cs typeface="Arial" panose="020B0604020202020204" pitchFamily="34" charset="0"/>
            </a:endParaRPr>
          </a:p>
        </p:txBody>
      </p:sp>
    </p:spTree>
    <p:extLst>
      <p:ext uri="{BB962C8B-B14F-4D97-AF65-F5344CB8AC3E}">
        <p14:creationId xmlns:p14="http://schemas.microsoft.com/office/powerpoint/2010/main" val="1736436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B0451A-FD8C-A281-CABC-9EF208B9EBDB}"/>
              </a:ext>
            </a:extLst>
          </p:cNvPr>
          <p:cNvSpPr txBox="1"/>
          <p:nvPr/>
        </p:nvSpPr>
        <p:spPr>
          <a:xfrm>
            <a:off x="4530690" y="2149624"/>
            <a:ext cx="6943476" cy="646331"/>
          </a:xfrm>
          <a:prstGeom prst="rect">
            <a:avLst/>
          </a:prstGeom>
          <a:noFill/>
        </p:spPr>
        <p:txBody>
          <a:bodyPr wrap="square" rtlCol="0">
            <a:spAutoFit/>
          </a:bodyPr>
          <a:lstStyle/>
          <a:p>
            <a:pPr algn="ctr"/>
            <a:r>
              <a:rPr lang="en-US" sz="3600" b="1" i="1" dirty="0">
                <a:solidFill>
                  <a:schemeClr val="accent5">
                    <a:lumMod val="50000"/>
                  </a:schemeClr>
                </a:solidFill>
                <a:cs typeface="Arial" panose="020B0604020202020204" pitchFamily="34" charset="0"/>
              </a:rPr>
              <a:t>Thank you for your attention</a:t>
            </a:r>
          </a:p>
        </p:txBody>
      </p:sp>
      <p:sp>
        <p:nvSpPr>
          <p:cNvPr id="5" name="TextBox 4">
            <a:extLst>
              <a:ext uri="{FF2B5EF4-FFF2-40B4-BE49-F238E27FC236}">
                <a16:creationId xmlns:a16="http://schemas.microsoft.com/office/drawing/2014/main" id="{28460CCD-3111-CD7A-BC4C-F2FBEB2F47CC}"/>
              </a:ext>
            </a:extLst>
          </p:cNvPr>
          <p:cNvSpPr txBox="1"/>
          <p:nvPr/>
        </p:nvSpPr>
        <p:spPr>
          <a:xfrm>
            <a:off x="6624712" y="3121462"/>
            <a:ext cx="2755433" cy="923330"/>
          </a:xfrm>
          <a:prstGeom prst="rect">
            <a:avLst/>
          </a:prstGeom>
          <a:noFill/>
        </p:spPr>
        <p:txBody>
          <a:bodyPr wrap="none" rtlCol="0">
            <a:spAutoFit/>
          </a:bodyPr>
          <a:lstStyle/>
          <a:p>
            <a:pPr algn="ctr"/>
            <a:r>
              <a:rPr lang="en-US" dirty="0">
                <a:solidFill>
                  <a:srgbClr val="002060"/>
                </a:solidFill>
                <a:cs typeface="Times New Roman" panose="02020603050405020304" pitchFamily="18" charset="0"/>
              </a:rPr>
              <a:t>E-mail</a:t>
            </a:r>
            <a:r>
              <a:rPr lang="ru-RU" dirty="0">
                <a:solidFill>
                  <a:srgbClr val="002060"/>
                </a:solidFill>
                <a:cs typeface="Times New Roman" panose="02020603050405020304" pitchFamily="18" charset="0"/>
              </a:rPr>
              <a:t>: </a:t>
            </a:r>
            <a:r>
              <a:rPr lang="ru-RU" dirty="0">
                <a:solidFill>
                  <a:srgbClr val="002060"/>
                </a:solidFill>
                <a:cs typeface="Times New Roman" panose="02020603050405020304" pitchFamily="18" charset="0"/>
                <a:hlinkClick r:id="rId2"/>
              </a:rPr>
              <a:t>office@nea.gov.mn</a:t>
            </a:r>
            <a:r>
              <a:rPr lang="mn-MN" dirty="0">
                <a:solidFill>
                  <a:srgbClr val="002060"/>
                </a:solidFill>
                <a:cs typeface="Times New Roman" panose="02020603050405020304" pitchFamily="18" charset="0"/>
              </a:rPr>
              <a:t> </a:t>
            </a:r>
            <a:br>
              <a:rPr lang="ru-RU" dirty="0">
                <a:solidFill>
                  <a:srgbClr val="002060"/>
                </a:solidFill>
                <a:cs typeface="Times New Roman" panose="02020603050405020304" pitchFamily="18" charset="0"/>
              </a:rPr>
            </a:br>
            <a:r>
              <a:rPr lang="en-US" dirty="0">
                <a:solidFill>
                  <a:srgbClr val="002060"/>
                </a:solidFill>
                <a:cs typeface="Times New Roman" panose="02020603050405020304" pitchFamily="18" charset="0"/>
              </a:rPr>
              <a:t>Web</a:t>
            </a:r>
            <a:r>
              <a:rPr lang="ru-RU" dirty="0">
                <a:solidFill>
                  <a:srgbClr val="002060"/>
                </a:solidFill>
                <a:cs typeface="Times New Roman" panose="02020603050405020304" pitchFamily="18" charset="0"/>
              </a:rPr>
              <a:t>: </a:t>
            </a:r>
            <a:r>
              <a:rPr lang="ru-RU" dirty="0">
                <a:solidFill>
                  <a:srgbClr val="002060"/>
                </a:solidFill>
                <a:cs typeface="Times New Roman" panose="02020603050405020304" pitchFamily="18" charset="0"/>
                <a:hlinkClick r:id="rId3"/>
              </a:rPr>
              <a:t>www.nea.gov.mn</a:t>
            </a:r>
            <a:r>
              <a:rPr lang="mn-MN" dirty="0">
                <a:solidFill>
                  <a:srgbClr val="002060"/>
                </a:solidFill>
                <a:cs typeface="Times New Roman" panose="02020603050405020304" pitchFamily="18" charset="0"/>
              </a:rPr>
              <a:t> </a:t>
            </a:r>
            <a:endParaRPr lang="en-US" dirty="0">
              <a:solidFill>
                <a:srgbClr val="002060"/>
              </a:solidFill>
              <a:cs typeface="Times New Roman" panose="02020603050405020304" pitchFamily="18" charset="0"/>
            </a:endParaRPr>
          </a:p>
          <a:p>
            <a:pPr algn="ctr"/>
            <a:endParaRPr lang="en-US" dirty="0"/>
          </a:p>
        </p:txBody>
      </p:sp>
      <p:sp>
        <p:nvSpPr>
          <p:cNvPr id="7" name="Rectangle 6">
            <a:extLst>
              <a:ext uri="{FF2B5EF4-FFF2-40B4-BE49-F238E27FC236}">
                <a16:creationId xmlns:a16="http://schemas.microsoft.com/office/drawing/2014/main" id="{2EFAA35B-C0BA-472B-98A1-A761C6FB4E8C}"/>
              </a:ext>
            </a:extLst>
          </p:cNvPr>
          <p:cNvSpPr/>
          <p:nvPr/>
        </p:nvSpPr>
        <p:spPr>
          <a:xfrm>
            <a:off x="2656936" y="0"/>
            <a:ext cx="9560933" cy="338554"/>
          </a:xfrm>
          <a:prstGeom prst="rect">
            <a:avLst/>
          </a:prstGeom>
        </p:spPr>
        <p:txBody>
          <a:bodyPr wrap="square">
            <a:spAutoFit/>
          </a:bodyPr>
          <a:lstStyle/>
          <a:p>
            <a:r>
              <a:rPr lang="en-US" sz="1600" b="0" i="0" dirty="0">
                <a:solidFill>
                  <a:srgbClr val="0070C0"/>
                </a:solidFill>
                <a:effectLst/>
                <a:cs typeface="Arial" panose="020B0604020202020204" pitchFamily="34" charset="0"/>
              </a:rPr>
              <a:t>International Conference on Small Modular Reactors and their Applications, 21-25 October 2024, Vienna , Austria </a:t>
            </a:r>
            <a:endParaRPr lang="en-US" sz="1600" dirty="0">
              <a:solidFill>
                <a:srgbClr val="0070C0"/>
              </a:solidFill>
              <a:cs typeface="Arial" panose="020B0604020202020204" pitchFamily="34" charset="0"/>
            </a:endParaRPr>
          </a:p>
        </p:txBody>
      </p:sp>
    </p:spTree>
    <p:extLst>
      <p:ext uri="{BB962C8B-B14F-4D97-AF65-F5344CB8AC3E}">
        <p14:creationId xmlns:p14="http://schemas.microsoft.com/office/powerpoint/2010/main" val="271581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9359" y="1173193"/>
            <a:ext cx="7987398" cy="1636467"/>
          </a:xfrm>
        </p:spPr>
        <p:txBody>
          <a:bodyPr>
            <a:normAutofit fontScale="90000"/>
          </a:bodyPr>
          <a:lstStyle/>
          <a:p>
            <a:r>
              <a:rPr lang="en-US" b="1" dirty="0">
                <a:solidFill>
                  <a:srgbClr val="002060"/>
                </a:solidFill>
                <a:effectLst>
                  <a:outerShdw blurRad="38100" dist="38100" dir="2700000" algn="tl">
                    <a:srgbClr val="000000">
                      <a:alpha val="43137"/>
                    </a:srgbClr>
                  </a:outerShdw>
                </a:effectLst>
                <a:latin typeface="+mn-lt"/>
              </a:rPr>
              <a:t>STATUS OF NUCLEAR POWER PROGAMME IN MONGOLIA</a:t>
            </a:r>
            <a:endParaRPr lang="en-US" dirty="0">
              <a:solidFill>
                <a:srgbClr val="002060"/>
              </a:solidFill>
              <a:latin typeface="+mn-lt"/>
            </a:endParaRPr>
          </a:p>
        </p:txBody>
      </p:sp>
      <p:sp>
        <p:nvSpPr>
          <p:cNvPr id="7" name="Rectangle 6"/>
          <p:cNvSpPr/>
          <p:nvPr/>
        </p:nvSpPr>
        <p:spPr>
          <a:xfrm>
            <a:off x="7457046" y="3787886"/>
            <a:ext cx="3949479" cy="584775"/>
          </a:xfrm>
          <a:prstGeom prst="rect">
            <a:avLst/>
          </a:prstGeom>
        </p:spPr>
        <p:txBody>
          <a:bodyPr wrap="none">
            <a:spAutoFit/>
          </a:bodyPr>
          <a:lstStyle/>
          <a:p>
            <a:pPr>
              <a:defRPr/>
            </a:pPr>
            <a:r>
              <a:rPr lang="en-US" sz="3200" b="1" dirty="0">
                <a:solidFill>
                  <a:srgbClr val="002060"/>
                </a:solidFill>
                <a:cs typeface="Times New Roman" panose="02020603050405020304" pitchFamily="18" charset="0"/>
              </a:rPr>
              <a:t>CHADRAABAL MAVAG</a:t>
            </a:r>
          </a:p>
        </p:txBody>
      </p:sp>
      <p:sp>
        <p:nvSpPr>
          <p:cNvPr id="8" name="Rectangle 7"/>
          <p:cNvSpPr/>
          <p:nvPr/>
        </p:nvSpPr>
        <p:spPr>
          <a:xfrm>
            <a:off x="7457046" y="4372661"/>
            <a:ext cx="4374540" cy="1323439"/>
          </a:xfrm>
          <a:prstGeom prst="rect">
            <a:avLst/>
          </a:prstGeom>
        </p:spPr>
        <p:txBody>
          <a:bodyPr wrap="square">
            <a:spAutoFit/>
          </a:bodyPr>
          <a:lstStyle/>
          <a:p>
            <a:pPr>
              <a:defRPr/>
            </a:pPr>
            <a:r>
              <a:rPr lang="en-US" sz="2000" b="1" dirty="0">
                <a:solidFill>
                  <a:srgbClr val="002060"/>
                </a:solidFill>
                <a:cs typeface="Arial" panose="020B0604020202020204" pitchFamily="34" charset="0"/>
              </a:rPr>
              <a:t>Head, </a:t>
            </a:r>
          </a:p>
          <a:p>
            <a:pPr>
              <a:defRPr/>
            </a:pPr>
            <a:r>
              <a:rPr lang="en-US" sz="2000" b="1" dirty="0">
                <a:solidFill>
                  <a:srgbClr val="002060"/>
                </a:solidFill>
                <a:cs typeface="Arial" panose="020B0604020202020204" pitchFamily="34" charset="0"/>
              </a:rPr>
              <a:t>Nuclear Technology Department</a:t>
            </a:r>
          </a:p>
          <a:p>
            <a:pPr>
              <a:defRPr/>
            </a:pPr>
            <a:r>
              <a:rPr lang="en-US" sz="2000" b="1" dirty="0">
                <a:solidFill>
                  <a:srgbClr val="002060"/>
                </a:solidFill>
                <a:cs typeface="Arial" panose="020B0604020202020204" pitchFamily="34" charset="0"/>
              </a:rPr>
              <a:t>Nuclear Energy Commission,</a:t>
            </a:r>
          </a:p>
          <a:p>
            <a:pPr>
              <a:defRPr/>
            </a:pPr>
            <a:r>
              <a:rPr lang="en-US" sz="2000" b="1" dirty="0">
                <a:solidFill>
                  <a:srgbClr val="002060"/>
                </a:solidFill>
                <a:cs typeface="Arial" panose="020B0604020202020204" pitchFamily="34" charset="0"/>
              </a:rPr>
              <a:t>Government of Mongolia</a:t>
            </a:r>
            <a:r>
              <a:rPr lang="en-US" sz="2000" b="1" dirty="0">
                <a:solidFill>
                  <a:srgbClr val="002060"/>
                </a:solidFill>
                <a:cs typeface="Times New Roman" panose="02020603050405020304" pitchFamily="18" charset="0"/>
              </a:rPr>
              <a:t> </a:t>
            </a:r>
            <a:endParaRPr lang="en-US" sz="2000" b="1" dirty="0">
              <a:solidFill>
                <a:srgbClr val="002060"/>
              </a:solidFill>
              <a:cs typeface="Arial" panose="020B0604020202020204" pitchFamily="34" charset="0"/>
            </a:endParaRPr>
          </a:p>
        </p:txBody>
      </p:sp>
      <p:sp>
        <p:nvSpPr>
          <p:cNvPr id="9" name="Rectangle 8">
            <a:extLst>
              <a:ext uri="{FF2B5EF4-FFF2-40B4-BE49-F238E27FC236}">
                <a16:creationId xmlns:a16="http://schemas.microsoft.com/office/drawing/2014/main" id="{2EFAA35B-C0BA-472B-98A1-A761C6FB4E8C}"/>
              </a:ext>
            </a:extLst>
          </p:cNvPr>
          <p:cNvSpPr/>
          <p:nvPr/>
        </p:nvSpPr>
        <p:spPr>
          <a:xfrm>
            <a:off x="2645110" y="0"/>
            <a:ext cx="9623872" cy="338554"/>
          </a:xfrm>
          <a:prstGeom prst="rect">
            <a:avLst/>
          </a:prstGeom>
        </p:spPr>
        <p:txBody>
          <a:bodyPr wrap="square">
            <a:spAutoFit/>
          </a:bodyPr>
          <a:lstStyle/>
          <a:p>
            <a:r>
              <a:rPr lang="en-US" sz="1600" b="0" i="0" dirty="0">
                <a:solidFill>
                  <a:schemeClr val="tx2"/>
                </a:solidFill>
                <a:effectLst/>
                <a:cs typeface="Arial" panose="020B0604020202020204" pitchFamily="34" charset="0"/>
              </a:rPr>
              <a:t>International Conference on Small Modular Reactors and their Applications, 21-25 October 2024, Vienna , Austria </a:t>
            </a:r>
            <a:endParaRPr lang="en-US" sz="1600" dirty="0">
              <a:solidFill>
                <a:schemeClr val="tx2"/>
              </a:solidFill>
              <a:cs typeface="Arial" panose="020B0604020202020204" pitchFamily="34" charset="0"/>
            </a:endParaRPr>
          </a:p>
        </p:txBody>
      </p:sp>
    </p:spTree>
    <p:extLst>
      <p:ext uri="{BB962C8B-B14F-4D97-AF65-F5344CB8AC3E}">
        <p14:creationId xmlns:p14="http://schemas.microsoft.com/office/powerpoint/2010/main" val="144976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6045" y="248301"/>
            <a:ext cx="3861113" cy="707886"/>
          </a:xfrm>
          <a:prstGeom prst="rect">
            <a:avLst/>
          </a:prstGeom>
        </p:spPr>
        <p:txBody>
          <a:bodyPr wrap="square">
            <a:spAutoFit/>
          </a:bodyPr>
          <a:lstStyle/>
          <a:p>
            <a:pPr lvl="0" algn="ctr">
              <a:defRPr/>
            </a:pPr>
            <a:r>
              <a:rPr lang="en-US" sz="4000" b="1" kern="0" dirty="0">
                <a:solidFill>
                  <a:schemeClr val="bg1"/>
                </a:solidFill>
                <a:cs typeface="Arial" panose="020B0604020202020204" pitchFamily="34" charset="0"/>
              </a:rPr>
              <a:t>CONTENTS </a:t>
            </a:r>
            <a:endParaRPr lang="en-US" sz="4000" kern="0" dirty="0">
              <a:solidFill>
                <a:schemeClr val="bg1"/>
              </a:solidFill>
              <a:cs typeface="Arial" panose="020B0604020202020204" pitchFamily="34" charset="0"/>
            </a:endParaRPr>
          </a:p>
        </p:txBody>
      </p:sp>
      <p:sp>
        <p:nvSpPr>
          <p:cNvPr id="5" name="TextBox 4">
            <a:extLst>
              <a:ext uri="{FF2B5EF4-FFF2-40B4-BE49-F238E27FC236}">
                <a16:creationId xmlns:a16="http://schemas.microsoft.com/office/drawing/2014/main" id="{5BBB8518-6561-5C8F-9174-846668CE2537}"/>
              </a:ext>
            </a:extLst>
          </p:cNvPr>
          <p:cNvSpPr txBox="1"/>
          <p:nvPr/>
        </p:nvSpPr>
        <p:spPr>
          <a:xfrm>
            <a:off x="1243583" y="1634247"/>
            <a:ext cx="9061938" cy="4280531"/>
          </a:xfrm>
          <a:prstGeom prst="rect">
            <a:avLst/>
          </a:prstGeom>
          <a:noFill/>
        </p:spPr>
        <p:txBody>
          <a:bodyPr wrap="square">
            <a:spAutoFit/>
          </a:bodyPr>
          <a:lstStyle/>
          <a:p>
            <a:pPr marL="342900" indent="-342900">
              <a:lnSpc>
                <a:spcPct val="200000"/>
              </a:lnSpc>
              <a:buFont typeface="Wingdings" panose="05000000000000000000" pitchFamily="2" charset="2"/>
              <a:buChar char="§"/>
            </a:pPr>
            <a:r>
              <a:rPr lang="en-US" sz="2800" b="1" dirty="0">
                <a:solidFill>
                  <a:schemeClr val="tx2"/>
                </a:solidFill>
                <a:cs typeface="Arial" panose="020B0604020202020204" pitchFamily="34" charset="0"/>
              </a:rPr>
              <a:t>KEY POLICIES AND LEGISLATIONS</a:t>
            </a:r>
          </a:p>
          <a:p>
            <a:pPr marL="342900" indent="-342900">
              <a:lnSpc>
                <a:spcPct val="200000"/>
              </a:lnSpc>
              <a:buFont typeface="Wingdings" panose="05000000000000000000" pitchFamily="2" charset="2"/>
              <a:buChar char="§"/>
            </a:pPr>
            <a:r>
              <a:rPr lang="en-US" sz="2800" b="1" dirty="0">
                <a:solidFill>
                  <a:schemeClr val="tx2"/>
                </a:solidFill>
                <a:cs typeface="Arial" panose="020B0604020202020204" pitchFamily="34" charset="0"/>
              </a:rPr>
              <a:t>CURRENT ENERGY-MIX AND ELECTRICITY CAPACITY </a:t>
            </a:r>
          </a:p>
          <a:p>
            <a:pPr marL="342900" indent="-342900">
              <a:lnSpc>
                <a:spcPct val="200000"/>
              </a:lnSpc>
              <a:buFont typeface="Wingdings" panose="05000000000000000000" pitchFamily="2" charset="2"/>
              <a:buChar char="§"/>
            </a:pPr>
            <a:r>
              <a:rPr lang="en-US" sz="2800" b="1" dirty="0">
                <a:solidFill>
                  <a:schemeClr val="tx2"/>
                </a:solidFill>
                <a:cs typeface="Arial" panose="020B0604020202020204" pitchFamily="34" charset="0"/>
              </a:rPr>
              <a:t>STATUS OF NUCLEAR POWER PROGRAMME</a:t>
            </a:r>
          </a:p>
          <a:p>
            <a:pPr marL="342900" indent="-342900">
              <a:lnSpc>
                <a:spcPct val="200000"/>
              </a:lnSpc>
              <a:buFont typeface="Wingdings" panose="05000000000000000000" pitchFamily="2" charset="2"/>
              <a:buChar char="§"/>
            </a:pPr>
            <a:r>
              <a:rPr lang="en-US" sz="2800" b="1" dirty="0">
                <a:solidFill>
                  <a:schemeClr val="tx2"/>
                </a:solidFill>
                <a:cs typeface="Arial" panose="020B0604020202020204" pitchFamily="34" charset="0"/>
              </a:rPr>
              <a:t>CHALLENGES AND DRIVING FORCES</a:t>
            </a:r>
          </a:p>
          <a:p>
            <a:pPr marL="342900" indent="-342900">
              <a:lnSpc>
                <a:spcPct val="200000"/>
              </a:lnSpc>
              <a:buFont typeface="Wingdings" panose="05000000000000000000" pitchFamily="2" charset="2"/>
              <a:buChar char="§"/>
            </a:pPr>
            <a:r>
              <a:rPr lang="en-US" sz="2800" b="1" dirty="0">
                <a:solidFill>
                  <a:schemeClr val="tx2"/>
                </a:solidFill>
                <a:cs typeface="Arial" panose="020B0604020202020204" pitchFamily="34" charset="0"/>
              </a:rPr>
              <a:t>SUMMARY</a:t>
            </a:r>
          </a:p>
        </p:txBody>
      </p:sp>
      <p:sp>
        <p:nvSpPr>
          <p:cNvPr id="6" name="Rectangle 5">
            <a:extLst>
              <a:ext uri="{FF2B5EF4-FFF2-40B4-BE49-F238E27FC236}">
                <a16:creationId xmlns:a16="http://schemas.microsoft.com/office/drawing/2014/main" id="{2EFAA35B-C0BA-472B-98A1-A761C6FB4E8C}"/>
              </a:ext>
            </a:extLst>
          </p:cNvPr>
          <p:cNvSpPr/>
          <p:nvPr/>
        </p:nvSpPr>
        <p:spPr>
          <a:xfrm>
            <a:off x="3761116" y="6568317"/>
            <a:ext cx="8430883" cy="307777"/>
          </a:xfrm>
          <a:prstGeom prst="rect">
            <a:avLst/>
          </a:prstGeom>
        </p:spPr>
        <p:txBody>
          <a:bodyPr wrap="square">
            <a:spAutoFit/>
          </a:bodyPr>
          <a:lstStyle/>
          <a:p>
            <a:r>
              <a:rPr lang="en-US" sz="1400" b="0" i="0" dirty="0">
                <a:solidFill>
                  <a:schemeClr val="tx2"/>
                </a:solidFill>
                <a:effectLst/>
                <a:cs typeface="Arial" panose="020B0604020202020204" pitchFamily="34" charset="0"/>
              </a:rPr>
              <a:t>International Conference on Small Modular Reactors and their Applications, 21-25 October 2024, Vienna , Austria </a:t>
            </a:r>
            <a:endParaRPr lang="en-US" sz="1400" dirty="0">
              <a:solidFill>
                <a:schemeClr val="tx2"/>
              </a:solidFill>
              <a:cs typeface="Arial" panose="020B0604020202020204" pitchFamily="34" charset="0"/>
            </a:endParaRPr>
          </a:p>
        </p:txBody>
      </p:sp>
    </p:spTree>
    <p:extLst>
      <p:ext uri="{BB962C8B-B14F-4D97-AF65-F5344CB8AC3E}">
        <p14:creationId xmlns:p14="http://schemas.microsoft.com/office/powerpoint/2010/main" val="143471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EE1DF4-33F1-C443-999F-665EC1207263}"/>
              </a:ext>
            </a:extLst>
          </p:cNvPr>
          <p:cNvSpPr/>
          <p:nvPr/>
        </p:nvSpPr>
        <p:spPr>
          <a:xfrm>
            <a:off x="713143" y="301599"/>
            <a:ext cx="6285534" cy="584775"/>
          </a:xfrm>
          <a:prstGeom prst="rect">
            <a:avLst/>
          </a:prstGeom>
        </p:spPr>
        <p:txBody>
          <a:bodyPr wrap="square">
            <a:spAutoFit/>
          </a:bodyPr>
          <a:lstStyle/>
          <a:p>
            <a:pPr lvl="0" algn="ctr">
              <a:defRPr/>
            </a:pPr>
            <a:r>
              <a:rPr lang="en-US" sz="3200" b="1" kern="0" dirty="0">
                <a:solidFill>
                  <a:schemeClr val="bg1"/>
                </a:solidFill>
                <a:cs typeface="Arial" panose="020B0604020202020204" pitchFamily="34" charset="0"/>
              </a:rPr>
              <a:t>Mongolia at glance </a:t>
            </a:r>
            <a:endParaRPr lang="en-US" sz="3200" kern="0" dirty="0">
              <a:solidFill>
                <a:schemeClr val="bg1"/>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7" name="Content Placeholder 1">
                <a:extLst>
                  <a:ext uri="{FF2B5EF4-FFF2-40B4-BE49-F238E27FC236}">
                    <a16:creationId xmlns:a16="http://schemas.microsoft.com/office/drawing/2014/main" id="{A9FDCBA5-6F7A-DA04-F8C3-C15FAD996D8B}"/>
                  </a:ext>
                </a:extLst>
              </p:cNvPr>
              <p:cNvSpPr txBox="1">
                <a:spLocks/>
              </p:cNvSpPr>
              <p:nvPr/>
            </p:nvSpPr>
            <p:spPr>
              <a:xfrm>
                <a:off x="509953" y="1301149"/>
                <a:ext cx="4765431" cy="3218097"/>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Tx/>
                  <a:buSzPct val="80000"/>
                  <a:buFont typeface="Arial" pitchFamily="34" charset="0"/>
                  <a:buChar char="•"/>
                  <a:defRPr sz="3200" b="1" kern="1200">
                    <a:solidFill>
                      <a:schemeClr val="bg1"/>
                    </a:solidFill>
                    <a:effectLst>
                      <a:outerShdw blurRad="50800" dist="38100" dir="2700000" algn="tl" rotWithShape="0">
                        <a:prstClr val="black">
                          <a:alpha val="40000"/>
                        </a:prstClr>
                      </a:outerShdw>
                    </a:effectLst>
                    <a:latin typeface="+mn-lt"/>
                    <a:ea typeface="+mn-ea"/>
                    <a:cs typeface="+mn-cs"/>
                  </a:defRPr>
                </a:lvl1pPr>
                <a:lvl2pPr marL="502920" indent="-228600" algn="l" defTabSz="914400" rtl="0" eaLnBrk="1" latinLnBrk="0" hangingPunct="1">
                  <a:lnSpc>
                    <a:spcPct val="90000"/>
                  </a:lnSpc>
                  <a:spcBef>
                    <a:spcPts val="600"/>
                  </a:spcBef>
                  <a:buClrTx/>
                  <a:buSzPct val="80000"/>
                  <a:buFont typeface="Arial" pitchFamily="34" charset="0"/>
                  <a:buChar char="•"/>
                  <a:defRPr sz="2800" b="1" kern="1200">
                    <a:solidFill>
                      <a:schemeClr val="bg1"/>
                    </a:solidFill>
                    <a:effectLst>
                      <a:outerShdw blurRad="50800" dist="38100" dir="2700000" algn="tl" rotWithShape="0">
                        <a:prstClr val="black">
                          <a:alpha val="40000"/>
                        </a:prstClr>
                      </a:outerShdw>
                    </a:effectLst>
                    <a:latin typeface="+mn-lt"/>
                    <a:ea typeface="+mn-ea"/>
                    <a:cs typeface="+mn-cs"/>
                  </a:defRPr>
                </a:lvl2pPr>
                <a:lvl3pPr marL="731520" indent="-228600" algn="l" defTabSz="914400" rtl="0" eaLnBrk="1" latinLnBrk="0" hangingPunct="1">
                  <a:lnSpc>
                    <a:spcPct val="90000"/>
                  </a:lnSpc>
                  <a:spcBef>
                    <a:spcPts val="600"/>
                  </a:spcBef>
                  <a:buClrTx/>
                  <a:buSzPct val="80000"/>
                  <a:buFont typeface="Arial" pitchFamily="34" charset="0"/>
                  <a:buChar char="•"/>
                  <a:defRPr sz="2400" b="1" kern="1200">
                    <a:solidFill>
                      <a:schemeClr val="bg1"/>
                    </a:solidFill>
                    <a:effectLst>
                      <a:outerShdw blurRad="50800" dist="38100" dir="2700000" algn="tl" rotWithShape="0">
                        <a:prstClr val="black">
                          <a:alpha val="40000"/>
                        </a:prstClr>
                      </a:outerShdw>
                    </a:effectLst>
                    <a:latin typeface="+mn-lt"/>
                    <a:ea typeface="+mn-ea"/>
                    <a:cs typeface="+mn-cs"/>
                  </a:defRPr>
                </a:lvl3pPr>
                <a:lvl4pPr marL="960120" indent="-228600" algn="l" defTabSz="914400" rtl="0" eaLnBrk="1" latinLnBrk="0" hangingPunct="1">
                  <a:lnSpc>
                    <a:spcPct val="90000"/>
                  </a:lnSpc>
                  <a:spcBef>
                    <a:spcPts val="600"/>
                  </a:spcBef>
                  <a:buClrTx/>
                  <a:buSzPct val="80000"/>
                  <a:buFont typeface="Arial" pitchFamily="34" charset="0"/>
                  <a:buChar char="•"/>
                  <a:defRPr sz="2000" b="1" kern="1200">
                    <a:solidFill>
                      <a:schemeClr val="bg1"/>
                    </a:solidFill>
                    <a:effectLst>
                      <a:outerShdw blurRad="50800" dist="38100" dir="2700000" algn="tl" rotWithShape="0">
                        <a:prstClr val="black">
                          <a:alpha val="40000"/>
                        </a:prstClr>
                      </a:outerShdw>
                    </a:effectLst>
                    <a:latin typeface="+mn-lt"/>
                    <a:ea typeface="+mn-ea"/>
                    <a:cs typeface="+mn-cs"/>
                  </a:defRPr>
                </a:lvl4pPr>
                <a:lvl5pPr marL="1188720" indent="-228600" algn="l" defTabSz="914400" rtl="0" eaLnBrk="1" latinLnBrk="0" hangingPunct="1">
                  <a:lnSpc>
                    <a:spcPct val="90000"/>
                  </a:lnSpc>
                  <a:spcBef>
                    <a:spcPts val="600"/>
                  </a:spcBef>
                  <a:buClrTx/>
                  <a:buSzPct val="80000"/>
                  <a:buFont typeface="Arial" pitchFamily="34" charset="0"/>
                  <a:buChar char="•"/>
                  <a:defRPr sz="2000" b="1" kern="1200">
                    <a:solidFill>
                      <a:schemeClr val="bg1"/>
                    </a:solidFill>
                    <a:effectLst>
                      <a:outerShdw blurRad="50800" dist="38100" dir="2700000" algn="tl" rotWithShape="0">
                        <a:prstClr val="black">
                          <a:alpha val="40000"/>
                        </a:prstClr>
                      </a:outerShdw>
                    </a:effectLst>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r>
                  <a:rPr lang="en-US" sz="2000" b="0" dirty="0">
                    <a:solidFill>
                      <a:schemeClr val="tx2"/>
                    </a:solidFill>
                    <a:effectLst/>
                  </a:rPr>
                  <a:t>1.5 mil. square km, </a:t>
                </a:r>
              </a:p>
              <a:p>
                <a:r>
                  <a:rPr lang="en-US" sz="2000" b="0" dirty="0">
                    <a:solidFill>
                      <a:schemeClr val="tx2"/>
                    </a:solidFill>
                    <a:effectLst/>
                  </a:rPr>
                  <a:t>3.5 mill. population </a:t>
                </a:r>
              </a:p>
              <a:p>
                <a:r>
                  <a:rPr lang="en-US" sz="2000" b="0" dirty="0">
                    <a:solidFill>
                      <a:schemeClr val="tx2"/>
                    </a:solidFill>
                    <a:effectLst/>
                  </a:rPr>
                  <a:t>GDP–$52B, growth-5.7%, 2023</a:t>
                </a:r>
              </a:p>
              <a:p>
                <a:r>
                  <a:rPr lang="en-US" sz="2000" b="0" dirty="0">
                    <a:solidFill>
                      <a:schemeClr val="tx2"/>
                    </a:solidFill>
                    <a:effectLst/>
                  </a:rPr>
                  <a:t>Land locked, close to large market</a:t>
                </a:r>
                <a:endParaRPr lang="en-US" sz="2000" b="0" dirty="0">
                  <a:solidFill>
                    <a:schemeClr val="tx2"/>
                  </a:solidFill>
                </a:endParaRPr>
              </a:p>
              <a:p>
                <a14:m>
                  <m:oMath xmlns:m="http://schemas.openxmlformats.org/officeDocument/2006/math">
                    <m:r>
                      <a:rPr lang="en-US" sz="2000" b="0" i="1" dirty="0" smtClean="0">
                        <a:solidFill>
                          <a:schemeClr val="tx2"/>
                        </a:solidFill>
                        <a:effectLst/>
                        <a:latin typeface="Cambria Math" panose="02040503050406030204" pitchFamily="18" charset="0"/>
                        <a:ea typeface="Cambria Math" panose="02040503050406030204" pitchFamily="18" charset="0"/>
                      </a:rPr>
                      <m:t>±</m:t>
                    </m:r>
                  </m:oMath>
                </a14:m>
                <a:r>
                  <a:rPr lang="en-US" sz="2000" b="0" dirty="0">
                    <a:solidFill>
                      <a:schemeClr val="tx2"/>
                    </a:solidFill>
                    <a:effectLst/>
                    <a:ea typeface="Cambria Math" panose="02040503050406030204" pitchFamily="18" charset="0"/>
                  </a:rPr>
                  <a:t> 30˚C hot &amp; extremely cold weather</a:t>
                </a:r>
              </a:p>
              <a:p>
                <a:r>
                  <a:rPr lang="en-US" sz="2000" b="0" dirty="0">
                    <a:solidFill>
                      <a:schemeClr val="tx2"/>
                    </a:solidFill>
                  </a:rPr>
                  <a:t>Mineral rich, mining country</a:t>
                </a:r>
              </a:p>
              <a:p>
                <a:pPr lvl="2"/>
                <a:r>
                  <a:rPr lang="en-US" sz="2000" b="0" dirty="0">
                    <a:solidFill>
                      <a:schemeClr val="tx2"/>
                    </a:solidFill>
                    <a:effectLst/>
                  </a:rPr>
                  <a:t>93% of total export /coal, copper/</a:t>
                </a:r>
              </a:p>
              <a:p>
                <a:pPr lvl="2"/>
                <a:r>
                  <a:rPr lang="en-US" sz="2000" b="0" dirty="0">
                    <a:solidFill>
                      <a:schemeClr val="tx2"/>
                    </a:solidFill>
                    <a:effectLst/>
                  </a:rPr>
                  <a:t>24% in GDP 2022</a:t>
                </a:r>
              </a:p>
            </p:txBody>
          </p:sp>
        </mc:Choice>
        <mc:Fallback xmlns="">
          <p:sp>
            <p:nvSpPr>
              <p:cNvPr id="7" name="Content Placeholder 1">
                <a:extLst>
                  <a:ext uri="{FF2B5EF4-FFF2-40B4-BE49-F238E27FC236}">
                    <a16:creationId xmlns:a16="http://schemas.microsoft.com/office/drawing/2014/main" id="{A9FDCBA5-6F7A-DA04-F8C3-C15FAD996D8B}"/>
                  </a:ext>
                </a:extLst>
              </p:cNvPr>
              <p:cNvSpPr txBox="1">
                <a:spLocks noRot="1" noChangeAspect="1" noMove="1" noResize="1" noEditPoints="1" noAdjustHandles="1" noChangeArrowheads="1" noChangeShapeType="1" noTextEdit="1"/>
              </p:cNvSpPr>
              <p:nvPr/>
            </p:nvSpPr>
            <p:spPr>
              <a:xfrm>
                <a:off x="509953" y="1301149"/>
                <a:ext cx="4765431" cy="3218097"/>
              </a:xfrm>
              <a:prstGeom prst="rect">
                <a:avLst/>
              </a:prstGeom>
              <a:blipFill>
                <a:blip r:embed="rId2"/>
                <a:stretch>
                  <a:fillRect t="-1894" b="-14773"/>
                </a:stretch>
              </a:blipFill>
            </p:spPr>
            <p:txBody>
              <a:bodyPr/>
              <a:lstStyle/>
              <a:p>
                <a:r>
                  <a:rPr lang="en-US">
                    <a:noFill/>
                  </a:rPr>
                  <a:t> </a:t>
                </a:r>
              </a:p>
            </p:txBody>
          </p:sp>
        </mc:Fallback>
      </mc:AlternateContent>
      <p:pic>
        <p:nvPicPr>
          <p:cNvPr id="8" name="Graphic 11">
            <a:extLst>
              <a:ext uri="{FF2B5EF4-FFF2-40B4-BE49-F238E27FC236}">
                <a16:creationId xmlns:a16="http://schemas.microsoft.com/office/drawing/2014/main" id="{2B3C7389-14E3-4D71-EBB6-DE9D7F381A6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54934" y="1368511"/>
            <a:ext cx="2645283" cy="1322642"/>
          </a:xfrm>
          <a:prstGeom prst="rect">
            <a:avLst/>
          </a:prstGeom>
        </p:spPr>
      </p:pic>
      <p:pic>
        <p:nvPicPr>
          <p:cNvPr id="9" name="Graphic 10">
            <a:extLst>
              <a:ext uri="{FF2B5EF4-FFF2-40B4-BE49-F238E27FC236}">
                <a16:creationId xmlns:a16="http://schemas.microsoft.com/office/drawing/2014/main" id="{3F89B7F4-1C35-8396-B378-AEAC996FBF9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09454" y="2910744"/>
            <a:ext cx="3736241" cy="3736241"/>
          </a:xfrm>
          <a:prstGeom prst="rect">
            <a:avLst/>
          </a:prstGeom>
        </p:spPr>
      </p:pic>
      <p:sp>
        <p:nvSpPr>
          <p:cNvPr id="10" name="TextBox 9">
            <a:extLst>
              <a:ext uri="{FF2B5EF4-FFF2-40B4-BE49-F238E27FC236}">
                <a16:creationId xmlns:a16="http://schemas.microsoft.com/office/drawing/2014/main" id="{792C75DF-FD8C-4C37-3657-61084634AD41}"/>
              </a:ext>
            </a:extLst>
          </p:cNvPr>
          <p:cNvSpPr txBox="1"/>
          <p:nvPr/>
        </p:nvSpPr>
        <p:spPr>
          <a:xfrm>
            <a:off x="509954" y="5003267"/>
            <a:ext cx="6488723" cy="1631216"/>
          </a:xfrm>
          <a:prstGeom prst="rect">
            <a:avLst/>
          </a:prstGeom>
          <a:noFill/>
        </p:spPr>
        <p:txBody>
          <a:bodyPr wrap="square">
            <a:spAutoFit/>
          </a:bodyPr>
          <a:lstStyle/>
          <a:p>
            <a:r>
              <a:rPr lang="en-US" sz="2000" b="1" dirty="0">
                <a:solidFill>
                  <a:schemeClr val="tx2"/>
                </a:solidFill>
                <a:cs typeface="Arial" pitchFamily="34" charset="0"/>
              </a:rPr>
              <a:t>Key messages for the country in the nuclear field</a:t>
            </a:r>
            <a:endParaRPr lang="en-US" sz="2000" dirty="0">
              <a:solidFill>
                <a:schemeClr val="tx2"/>
              </a:solidFill>
              <a:cs typeface="Arial" pitchFamily="34" charset="0"/>
            </a:endParaRPr>
          </a:p>
          <a:p>
            <a:pPr marL="285750" indent="-285750">
              <a:buFont typeface="Wingdings" panose="05000000000000000000" pitchFamily="2" charset="2"/>
              <a:buChar char="q"/>
            </a:pPr>
            <a:r>
              <a:rPr lang="en-US" sz="2000" dirty="0">
                <a:solidFill>
                  <a:schemeClr val="tx2"/>
                </a:solidFill>
                <a:cs typeface="Arial" pitchFamily="34" charset="0"/>
              </a:rPr>
              <a:t>No Nuclear Facilitates</a:t>
            </a:r>
          </a:p>
          <a:p>
            <a:pPr marL="285750" indent="-285750">
              <a:buFont typeface="Wingdings" panose="05000000000000000000" pitchFamily="2" charset="2"/>
              <a:buChar char="q"/>
            </a:pPr>
            <a:r>
              <a:rPr lang="en-US" sz="2000" dirty="0">
                <a:solidFill>
                  <a:schemeClr val="tx2"/>
                </a:solidFill>
                <a:cs typeface="Arial" pitchFamily="34" charset="0"/>
              </a:rPr>
              <a:t>Party to key international accords including NPT</a:t>
            </a:r>
          </a:p>
          <a:p>
            <a:pPr marL="285750" indent="-285750">
              <a:buFont typeface="Wingdings" panose="05000000000000000000" pitchFamily="2" charset="2"/>
              <a:buChar char="q"/>
            </a:pPr>
            <a:r>
              <a:rPr lang="en-US" sz="2000" dirty="0">
                <a:solidFill>
                  <a:schemeClr val="tx2"/>
                </a:solidFill>
                <a:cs typeface="Arial" pitchFamily="34" charset="0"/>
              </a:rPr>
              <a:t>Newcomer for </a:t>
            </a:r>
            <a:r>
              <a:rPr lang="en-US" sz="2000" dirty="0" err="1">
                <a:solidFill>
                  <a:schemeClr val="tx2"/>
                </a:solidFill>
                <a:cs typeface="Arial" pitchFamily="34" charset="0"/>
              </a:rPr>
              <a:t>NPProgram</a:t>
            </a:r>
            <a:endParaRPr lang="en-US" sz="2000" dirty="0">
              <a:solidFill>
                <a:schemeClr val="tx2"/>
              </a:solidFill>
              <a:cs typeface="Arial" pitchFamily="34" charset="0"/>
            </a:endParaRPr>
          </a:p>
          <a:p>
            <a:pPr marL="285750" indent="-285750">
              <a:buFont typeface="Wingdings" panose="05000000000000000000" pitchFamily="2" charset="2"/>
              <a:buChar char="q"/>
            </a:pPr>
            <a:r>
              <a:rPr lang="en-US" sz="2000" dirty="0">
                <a:solidFill>
                  <a:schemeClr val="tx2"/>
                </a:solidFill>
                <a:cs typeface="Arial" pitchFamily="34" charset="0"/>
              </a:rPr>
              <a:t>Proven uranium reserve</a:t>
            </a:r>
            <a:r>
              <a:rPr lang="mn-MN" sz="2000" dirty="0">
                <a:solidFill>
                  <a:schemeClr val="tx2"/>
                </a:solidFill>
                <a:cs typeface="Arial" pitchFamily="34" charset="0"/>
              </a:rPr>
              <a:t> </a:t>
            </a:r>
            <a:r>
              <a:rPr lang="en-US" sz="2000" dirty="0">
                <a:solidFill>
                  <a:schemeClr val="tx2"/>
                </a:solidFill>
                <a:cs typeface="Arial" pitchFamily="34" charset="0"/>
              </a:rPr>
              <a:t>(inferred)</a:t>
            </a:r>
            <a:endParaRPr lang="en-US" sz="2000" dirty="0">
              <a:solidFill>
                <a:schemeClr val="tx2"/>
              </a:solidFill>
            </a:endParaRPr>
          </a:p>
        </p:txBody>
      </p:sp>
      <p:sp>
        <p:nvSpPr>
          <p:cNvPr id="12" name="Rectangle 11">
            <a:extLst>
              <a:ext uri="{FF2B5EF4-FFF2-40B4-BE49-F238E27FC236}">
                <a16:creationId xmlns:a16="http://schemas.microsoft.com/office/drawing/2014/main" id="{2EFAA35B-C0BA-472B-98A1-A761C6FB4E8C}"/>
              </a:ext>
            </a:extLst>
          </p:cNvPr>
          <p:cNvSpPr/>
          <p:nvPr/>
        </p:nvSpPr>
        <p:spPr>
          <a:xfrm>
            <a:off x="3694012" y="6558799"/>
            <a:ext cx="8430883" cy="307777"/>
          </a:xfrm>
          <a:prstGeom prst="rect">
            <a:avLst/>
          </a:prstGeom>
        </p:spPr>
        <p:txBody>
          <a:bodyPr wrap="square">
            <a:spAutoFit/>
          </a:bodyPr>
          <a:lstStyle/>
          <a:p>
            <a:r>
              <a:rPr lang="en-US" sz="1400" b="0" i="0" dirty="0">
                <a:solidFill>
                  <a:schemeClr val="tx2"/>
                </a:solidFill>
                <a:effectLst/>
                <a:cs typeface="Arial" panose="020B0604020202020204" pitchFamily="34" charset="0"/>
              </a:rPr>
              <a:t>International Conference on Small Modular Reactors and their Applications, 21-25 October 2024, Vienna , Austria </a:t>
            </a:r>
            <a:endParaRPr lang="en-US" sz="1400" dirty="0">
              <a:solidFill>
                <a:schemeClr val="tx2"/>
              </a:solidFill>
              <a:cs typeface="Arial" panose="020B0604020202020204" pitchFamily="34" charset="0"/>
            </a:endParaRPr>
          </a:p>
        </p:txBody>
      </p:sp>
    </p:spTree>
    <p:extLst>
      <p:ext uri="{BB962C8B-B14F-4D97-AF65-F5344CB8AC3E}">
        <p14:creationId xmlns:p14="http://schemas.microsoft.com/office/powerpoint/2010/main" val="227944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2">
            <a:extLst>
              <a:ext uri="{FF2B5EF4-FFF2-40B4-BE49-F238E27FC236}">
                <a16:creationId xmlns:a16="http://schemas.microsoft.com/office/drawing/2014/main" id="{5BBC7F0F-EB50-45B6-A387-3EE7E2BEC087}"/>
              </a:ext>
            </a:extLst>
          </p:cNvPr>
          <p:cNvSpPr txBox="1">
            <a:spLocks/>
          </p:cNvSpPr>
          <p:nvPr/>
        </p:nvSpPr>
        <p:spPr>
          <a:xfrm>
            <a:off x="838102" y="1337407"/>
            <a:ext cx="10433636" cy="50633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v"/>
            </a:pPr>
            <a:r>
              <a:rPr lang="en-US" dirty="0">
                <a:solidFill>
                  <a:schemeClr val="tx2"/>
                </a:solidFill>
                <a:cs typeface="Times New Roman" panose="02020603050405020304" pitchFamily="18" charset="0"/>
              </a:rPr>
              <a:t>National Security Concept of Mongolia /2010/</a:t>
            </a:r>
          </a:p>
          <a:p>
            <a:pPr marL="342900" indent="-342900">
              <a:lnSpc>
                <a:spcPct val="150000"/>
              </a:lnSpc>
              <a:buFont typeface="Wingdings" panose="05000000000000000000" pitchFamily="2" charset="2"/>
              <a:buChar char="v"/>
            </a:pPr>
            <a:r>
              <a:rPr lang="en-US" dirty="0">
                <a:solidFill>
                  <a:schemeClr val="tx2"/>
                </a:solidFill>
                <a:cs typeface="Times New Roman" panose="02020603050405020304" pitchFamily="18" charset="0"/>
              </a:rPr>
              <a:t>Mongolia’s Long-Term Development Policy “Vision-2050” /2020/ </a:t>
            </a:r>
          </a:p>
          <a:p>
            <a:pPr marL="342900" indent="-342900">
              <a:lnSpc>
                <a:spcPct val="150000"/>
              </a:lnSpc>
              <a:buFont typeface="Wingdings" panose="05000000000000000000" pitchFamily="2" charset="2"/>
              <a:buChar char="v"/>
            </a:pPr>
            <a:r>
              <a:rPr lang="en-US" dirty="0">
                <a:solidFill>
                  <a:schemeClr val="tx2"/>
                </a:solidFill>
                <a:cs typeface="Times New Roman" panose="02020603050405020304" pitchFamily="18" charset="0"/>
              </a:rPr>
              <a:t>New Revival Policy /2021/</a:t>
            </a:r>
          </a:p>
          <a:p>
            <a:pPr marL="342900" indent="-342900">
              <a:lnSpc>
                <a:spcPct val="150000"/>
              </a:lnSpc>
              <a:buFont typeface="Wingdings" panose="05000000000000000000" pitchFamily="2" charset="2"/>
              <a:buChar char="v"/>
            </a:pPr>
            <a:r>
              <a:rPr lang="en-US" dirty="0">
                <a:solidFill>
                  <a:schemeClr val="tx2"/>
                </a:solidFill>
                <a:cs typeface="Times New Roman" panose="02020603050405020304" pitchFamily="18" charset="0"/>
              </a:rPr>
              <a:t>State Policy on Exploitation of Radioactive Minerals and Peaceful Uses of Nuclear Energy /2009/</a:t>
            </a:r>
          </a:p>
          <a:p>
            <a:pPr marL="342900" indent="-342900">
              <a:lnSpc>
                <a:spcPct val="150000"/>
              </a:lnSpc>
              <a:buFont typeface="Wingdings" panose="05000000000000000000" pitchFamily="2" charset="2"/>
              <a:buChar char="v"/>
            </a:pPr>
            <a:r>
              <a:rPr lang="en-US" dirty="0">
                <a:solidFill>
                  <a:schemeClr val="tx2"/>
                </a:solidFill>
                <a:cs typeface="Times New Roman" panose="02020603050405020304" pitchFamily="18" charset="0"/>
              </a:rPr>
              <a:t>Nuclear Energy Law /2009/</a:t>
            </a:r>
          </a:p>
          <a:p>
            <a:pPr marL="342900" indent="-342900">
              <a:lnSpc>
                <a:spcPct val="150000"/>
              </a:lnSpc>
              <a:buFont typeface="Wingdings" panose="05000000000000000000" pitchFamily="2" charset="2"/>
              <a:buChar char="v"/>
            </a:pPr>
            <a:r>
              <a:rPr lang="en-US" dirty="0">
                <a:solidFill>
                  <a:schemeClr val="tx2"/>
                </a:solidFill>
                <a:cs typeface="Times New Roman" panose="02020603050405020304" pitchFamily="18" charset="0"/>
              </a:rPr>
              <a:t>Government’s Action Plan for 202</a:t>
            </a:r>
            <a:r>
              <a:rPr lang="mn-MN" dirty="0">
                <a:solidFill>
                  <a:schemeClr val="tx2"/>
                </a:solidFill>
                <a:cs typeface="Times New Roman" panose="02020603050405020304" pitchFamily="18" charset="0"/>
              </a:rPr>
              <a:t>4</a:t>
            </a:r>
            <a:r>
              <a:rPr lang="en-US" dirty="0">
                <a:solidFill>
                  <a:schemeClr val="tx2"/>
                </a:solidFill>
                <a:cs typeface="Times New Roman" panose="02020603050405020304" pitchFamily="18" charset="0"/>
              </a:rPr>
              <a:t>-202</a:t>
            </a:r>
            <a:r>
              <a:rPr lang="mn-MN" dirty="0">
                <a:solidFill>
                  <a:schemeClr val="tx2"/>
                </a:solidFill>
                <a:cs typeface="Times New Roman" panose="02020603050405020304" pitchFamily="18" charset="0"/>
              </a:rPr>
              <a:t>8 </a:t>
            </a:r>
            <a:r>
              <a:rPr lang="en-US" dirty="0">
                <a:solidFill>
                  <a:schemeClr val="tx2"/>
                </a:solidFill>
                <a:cs typeface="Times New Roman" panose="02020603050405020304" pitchFamily="18" charset="0"/>
              </a:rPr>
              <a:t> </a:t>
            </a:r>
          </a:p>
        </p:txBody>
      </p:sp>
      <p:sp>
        <p:nvSpPr>
          <p:cNvPr id="37" name="Rectangle 36">
            <a:extLst>
              <a:ext uri="{FF2B5EF4-FFF2-40B4-BE49-F238E27FC236}">
                <a16:creationId xmlns:a16="http://schemas.microsoft.com/office/drawing/2014/main" id="{92FB6078-AB2C-4B00-852D-EBCBFDBB793D}"/>
              </a:ext>
            </a:extLst>
          </p:cNvPr>
          <p:cNvSpPr/>
          <p:nvPr/>
        </p:nvSpPr>
        <p:spPr>
          <a:xfrm>
            <a:off x="1757332" y="243148"/>
            <a:ext cx="3846309" cy="584775"/>
          </a:xfrm>
          <a:prstGeom prst="rect">
            <a:avLst/>
          </a:prstGeom>
        </p:spPr>
        <p:txBody>
          <a:bodyPr wrap="none">
            <a:spAutoFit/>
          </a:bodyPr>
          <a:lstStyle/>
          <a:p>
            <a:pPr algn="ctr"/>
            <a:r>
              <a:rPr lang="en-US" sz="3200" b="1" dirty="0">
                <a:solidFill>
                  <a:schemeClr val="bg1"/>
                </a:solidFill>
                <a:cs typeface="Arial" pitchFamily="34" charset="0"/>
              </a:rPr>
              <a:t>LEGAL FRAMEWORKS</a:t>
            </a:r>
          </a:p>
        </p:txBody>
      </p:sp>
      <p:sp>
        <p:nvSpPr>
          <p:cNvPr id="5" name="Rectangle 4">
            <a:extLst>
              <a:ext uri="{FF2B5EF4-FFF2-40B4-BE49-F238E27FC236}">
                <a16:creationId xmlns:a16="http://schemas.microsoft.com/office/drawing/2014/main" id="{2EFAA35B-C0BA-472B-98A1-A761C6FB4E8C}"/>
              </a:ext>
            </a:extLst>
          </p:cNvPr>
          <p:cNvSpPr/>
          <p:nvPr/>
        </p:nvSpPr>
        <p:spPr>
          <a:xfrm>
            <a:off x="3761116" y="6568317"/>
            <a:ext cx="8430883" cy="307777"/>
          </a:xfrm>
          <a:prstGeom prst="rect">
            <a:avLst/>
          </a:prstGeom>
        </p:spPr>
        <p:txBody>
          <a:bodyPr wrap="square">
            <a:spAutoFit/>
          </a:bodyPr>
          <a:lstStyle/>
          <a:p>
            <a:r>
              <a:rPr lang="en-US" sz="1400" b="0" i="0" dirty="0">
                <a:solidFill>
                  <a:srgbClr val="0070C0"/>
                </a:solidFill>
                <a:effectLst/>
                <a:cs typeface="Arial" panose="020B0604020202020204" pitchFamily="34" charset="0"/>
              </a:rPr>
              <a:t>International Conference on Small Modular Reactors and their Applications, 21-25 October 2024, Vienna , Austria </a:t>
            </a:r>
            <a:endParaRPr lang="en-US" sz="1400" dirty="0">
              <a:solidFill>
                <a:srgbClr val="0070C0"/>
              </a:solidFill>
              <a:cs typeface="Arial" panose="020B0604020202020204" pitchFamily="34" charset="0"/>
            </a:endParaRPr>
          </a:p>
        </p:txBody>
      </p:sp>
    </p:spTree>
    <p:extLst>
      <p:ext uri="{BB962C8B-B14F-4D97-AF65-F5344CB8AC3E}">
        <p14:creationId xmlns:p14="http://schemas.microsoft.com/office/powerpoint/2010/main" val="1079718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41261FC-4C48-4E06-B4F0-A6F88F254320}"/>
              </a:ext>
            </a:extLst>
          </p:cNvPr>
          <p:cNvSpPr txBox="1">
            <a:spLocks/>
          </p:cNvSpPr>
          <p:nvPr/>
        </p:nvSpPr>
        <p:spPr>
          <a:xfrm>
            <a:off x="429294" y="1362972"/>
            <a:ext cx="8742609" cy="45059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mj-lt"/>
              <a:buAutoNum type="arabicParenR"/>
            </a:pPr>
            <a:r>
              <a:rPr lang="en-US" sz="1600" dirty="0">
                <a:solidFill>
                  <a:schemeClr val="tx2"/>
                </a:solidFill>
              </a:rPr>
              <a:t>Cross-border connection railway and cargo transshipment terminal of </a:t>
            </a:r>
            <a:r>
              <a:rPr lang="mn-MN" sz="1600" dirty="0">
                <a:solidFill>
                  <a:schemeClr val="tx2"/>
                </a:solidFill>
              </a:rPr>
              <a:t>“Gashuunsukhait-Gantsmod”</a:t>
            </a:r>
            <a:r>
              <a:rPr lang="en-US" sz="1600" dirty="0">
                <a:solidFill>
                  <a:schemeClr val="tx2"/>
                </a:solidFill>
              </a:rPr>
              <a:t>, </a:t>
            </a:r>
            <a:r>
              <a:rPr lang="mn-MN" sz="1600" dirty="0">
                <a:solidFill>
                  <a:schemeClr val="tx2"/>
                </a:solidFill>
              </a:rPr>
              <a:t>“Hangi</a:t>
            </a:r>
            <a:r>
              <a:rPr lang="en-US" sz="1600" dirty="0">
                <a:solidFill>
                  <a:schemeClr val="tx2"/>
                </a:solidFill>
              </a:rPr>
              <a:t>-Mandal</a:t>
            </a:r>
            <a:r>
              <a:rPr lang="mn-MN" sz="1600" dirty="0">
                <a:solidFill>
                  <a:schemeClr val="tx2"/>
                </a:solidFill>
              </a:rPr>
              <a:t>”</a:t>
            </a:r>
            <a:r>
              <a:rPr lang="en-US" sz="1600" dirty="0">
                <a:solidFill>
                  <a:schemeClr val="tx2"/>
                </a:solidFill>
              </a:rPr>
              <a:t>, </a:t>
            </a:r>
            <a:r>
              <a:rPr lang="mn-MN" sz="1600" dirty="0">
                <a:solidFill>
                  <a:schemeClr val="tx2"/>
                </a:solidFill>
              </a:rPr>
              <a:t>“Shiveekhuren-Sekhee”</a:t>
            </a:r>
            <a:r>
              <a:rPr lang="en-US" sz="1600" dirty="0">
                <a:solidFill>
                  <a:schemeClr val="tx2"/>
                </a:solidFill>
              </a:rPr>
              <a:t> border ports;</a:t>
            </a:r>
          </a:p>
          <a:p>
            <a:pPr marL="342900" indent="-342900">
              <a:lnSpc>
                <a:spcPct val="100000"/>
              </a:lnSpc>
              <a:buFont typeface="+mj-lt"/>
              <a:buAutoNum type="arabicParenR"/>
            </a:pPr>
            <a:r>
              <a:rPr lang="mn-MN" sz="1600" dirty="0">
                <a:solidFill>
                  <a:schemeClr val="tx2"/>
                </a:solidFill>
              </a:rPr>
              <a:t>Tavantolgoi 450MW TPP;</a:t>
            </a:r>
          </a:p>
          <a:p>
            <a:pPr marL="342900" indent="-342900">
              <a:lnSpc>
                <a:spcPct val="100000"/>
              </a:lnSpc>
              <a:buFont typeface="+mj-lt"/>
              <a:buAutoNum type="arabicParenR"/>
            </a:pPr>
            <a:r>
              <a:rPr lang="mn-MN" sz="1600" dirty="0">
                <a:solidFill>
                  <a:schemeClr val="tx2"/>
                </a:solidFill>
              </a:rPr>
              <a:t>Erdeneburen 90MW </a:t>
            </a:r>
            <a:r>
              <a:rPr lang="en-US" sz="1600" dirty="0">
                <a:solidFill>
                  <a:schemeClr val="tx2"/>
                </a:solidFill>
              </a:rPr>
              <a:t>HPP;</a:t>
            </a:r>
          </a:p>
          <a:p>
            <a:pPr marL="342900" indent="-342900">
              <a:lnSpc>
                <a:spcPct val="100000"/>
              </a:lnSpc>
              <a:buFont typeface="+mj-lt"/>
              <a:buAutoNum type="arabicParenR"/>
            </a:pPr>
            <a:r>
              <a:rPr lang="mn-MN" sz="1600" dirty="0">
                <a:solidFill>
                  <a:schemeClr val="tx2"/>
                </a:solidFill>
              </a:rPr>
              <a:t>Egiin </a:t>
            </a:r>
            <a:r>
              <a:rPr lang="en-US" sz="1600" dirty="0">
                <a:solidFill>
                  <a:schemeClr val="tx2"/>
                </a:solidFill>
              </a:rPr>
              <a:t>River 310MW HPP;</a:t>
            </a:r>
          </a:p>
          <a:p>
            <a:pPr marL="342900" indent="-342900">
              <a:lnSpc>
                <a:spcPct val="100000"/>
              </a:lnSpc>
              <a:buFont typeface="+mj-lt"/>
              <a:buAutoNum type="arabicParenR"/>
            </a:pPr>
            <a:r>
              <a:rPr lang="en-US" sz="1600" dirty="0">
                <a:solidFill>
                  <a:schemeClr val="tx2"/>
                </a:solidFill>
              </a:rPr>
              <a:t>Renewable energy and distributed sources;</a:t>
            </a:r>
            <a:r>
              <a:rPr lang="mn-MN" sz="1600" u="sng" dirty="0">
                <a:solidFill>
                  <a:schemeClr val="tx2"/>
                </a:solidFill>
                <a:cs typeface="Arial" pitchFamily="34" charset="0"/>
              </a:rPr>
              <a:t> </a:t>
            </a:r>
            <a:endParaRPr lang="en-US" sz="1600" dirty="0">
              <a:solidFill>
                <a:schemeClr val="tx2"/>
              </a:solidFill>
            </a:endParaRPr>
          </a:p>
          <a:p>
            <a:pPr marL="342900" indent="-342900">
              <a:lnSpc>
                <a:spcPct val="100000"/>
              </a:lnSpc>
              <a:buFont typeface="+mj-lt"/>
              <a:buAutoNum type="arabicParenR"/>
            </a:pPr>
            <a:r>
              <a:rPr lang="mn-MN" sz="1600" dirty="0">
                <a:solidFill>
                  <a:schemeClr val="tx2"/>
                </a:solidFill>
              </a:rPr>
              <a:t>Kherlen-Toono and Orkhon-Ongi </a:t>
            </a:r>
            <a:r>
              <a:rPr lang="en-US" sz="1600" dirty="0">
                <a:solidFill>
                  <a:schemeClr val="tx2"/>
                </a:solidFill>
              </a:rPr>
              <a:t>water pipelines;</a:t>
            </a:r>
            <a:endParaRPr lang="mn-MN" sz="1600" dirty="0">
              <a:solidFill>
                <a:schemeClr val="tx2"/>
              </a:solidFill>
            </a:endParaRPr>
          </a:p>
          <a:p>
            <a:pPr marL="342900" indent="-342900">
              <a:lnSpc>
                <a:spcPct val="100000"/>
              </a:lnSpc>
              <a:buFont typeface="+mj-lt"/>
              <a:buAutoNum type="arabicParenR"/>
            </a:pPr>
            <a:r>
              <a:rPr lang="mn-MN" sz="1600" dirty="0">
                <a:solidFill>
                  <a:schemeClr val="tx2"/>
                </a:solidFill>
              </a:rPr>
              <a:t>Ereentsav-Choibalsan-Baruun Urt-Bichigt vertical road;</a:t>
            </a:r>
          </a:p>
          <a:p>
            <a:pPr marL="342900" indent="-342900">
              <a:lnSpc>
                <a:spcPct val="100000"/>
              </a:lnSpc>
              <a:buFont typeface="+mj-lt"/>
              <a:buAutoNum type="arabicParenR"/>
            </a:pPr>
            <a:r>
              <a:rPr lang="en-US" sz="1600" dirty="0">
                <a:solidFill>
                  <a:schemeClr val="tx2"/>
                </a:solidFill>
              </a:rPr>
              <a:t>An Uranium Project and NPP basic research;</a:t>
            </a:r>
          </a:p>
          <a:p>
            <a:pPr marL="342900" indent="-342900">
              <a:lnSpc>
                <a:spcPct val="100000"/>
              </a:lnSpc>
              <a:buFont typeface="+mj-lt"/>
              <a:buAutoNum type="arabicParenR"/>
            </a:pPr>
            <a:r>
              <a:rPr lang="en-US" sz="1600" dirty="0">
                <a:solidFill>
                  <a:schemeClr val="tx2"/>
                </a:solidFill>
              </a:rPr>
              <a:t>Coal-chemical and coking coal-chemical factory;</a:t>
            </a:r>
          </a:p>
          <a:p>
            <a:pPr marL="342900" indent="-342900">
              <a:lnSpc>
                <a:spcPct val="100000"/>
              </a:lnSpc>
              <a:buFont typeface="+mj-lt"/>
              <a:buAutoNum type="arabicParenR"/>
            </a:pPr>
            <a:r>
              <a:rPr lang="en-US" sz="1600" dirty="0">
                <a:solidFill>
                  <a:schemeClr val="tx2"/>
                </a:solidFill>
              </a:rPr>
              <a:t>Copper Processing factory</a:t>
            </a:r>
          </a:p>
          <a:p>
            <a:pPr marL="342900" indent="-342900">
              <a:lnSpc>
                <a:spcPct val="100000"/>
              </a:lnSpc>
              <a:buFont typeface="+mj-lt"/>
              <a:buAutoNum type="arabicParenR"/>
            </a:pPr>
            <a:r>
              <a:rPr lang="en-US" sz="1600" dirty="0">
                <a:solidFill>
                  <a:schemeClr val="tx2"/>
                </a:solidFill>
              </a:rPr>
              <a:t>Steel plant</a:t>
            </a:r>
          </a:p>
          <a:p>
            <a:pPr marL="342900" indent="-342900">
              <a:lnSpc>
                <a:spcPct val="100000"/>
              </a:lnSpc>
              <a:buFont typeface="+mj-lt"/>
              <a:buAutoNum type="arabicParenR"/>
            </a:pPr>
            <a:r>
              <a:rPr lang="en-US" altLang="en-US" sz="1600" dirty="0">
                <a:solidFill>
                  <a:schemeClr val="tx2"/>
                </a:solidFill>
              </a:rPr>
              <a:t>Petroleum Refinery factory;</a:t>
            </a:r>
          </a:p>
          <a:p>
            <a:pPr marL="342900" indent="-342900">
              <a:lnSpc>
                <a:spcPct val="100000"/>
              </a:lnSpc>
              <a:buFont typeface="+mj-lt"/>
              <a:buAutoNum type="arabicParenR"/>
            </a:pPr>
            <a:r>
              <a:rPr lang="en-US" sz="1600" dirty="0">
                <a:solidFill>
                  <a:schemeClr val="tx2"/>
                </a:solidFill>
              </a:rPr>
              <a:t>Gold refining plant based on </a:t>
            </a:r>
            <a:r>
              <a:rPr lang="mn-MN" sz="1600" dirty="0">
                <a:solidFill>
                  <a:schemeClr val="tx2"/>
                </a:solidFill>
              </a:rPr>
              <a:t>Oyu Tolgoi project;</a:t>
            </a:r>
          </a:p>
          <a:p>
            <a:pPr marL="342900" indent="-342900">
              <a:lnSpc>
                <a:spcPct val="100000"/>
              </a:lnSpc>
              <a:buFont typeface="+mj-lt"/>
              <a:buAutoNum type="arabicParenR"/>
            </a:pPr>
            <a:r>
              <a:rPr lang="en-US" sz="1600" dirty="0">
                <a:solidFill>
                  <a:schemeClr val="tx2"/>
                </a:solidFill>
              </a:rPr>
              <a:t>National Satellite.</a:t>
            </a:r>
          </a:p>
        </p:txBody>
      </p:sp>
      <p:sp>
        <p:nvSpPr>
          <p:cNvPr id="5" name="Slide Number Placeholder 3">
            <a:extLst>
              <a:ext uri="{FF2B5EF4-FFF2-40B4-BE49-F238E27FC236}">
                <a16:creationId xmlns:a16="http://schemas.microsoft.com/office/drawing/2014/main" id="{0F91E04C-81D9-4E91-92AA-D24A6F89FD54}"/>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6</a:t>
            </a:fld>
            <a:endParaRPr lang="en-US" dirty="0"/>
          </a:p>
        </p:txBody>
      </p:sp>
      <p:sp>
        <p:nvSpPr>
          <p:cNvPr id="6" name="Title 1">
            <a:extLst>
              <a:ext uri="{FF2B5EF4-FFF2-40B4-BE49-F238E27FC236}">
                <a16:creationId xmlns:a16="http://schemas.microsoft.com/office/drawing/2014/main" id="{F4C99387-7445-4541-BD17-BCDE0589795B}"/>
              </a:ext>
            </a:extLst>
          </p:cNvPr>
          <p:cNvSpPr txBox="1">
            <a:spLocks noGrp="1"/>
          </p:cNvSpPr>
          <p:nvPr>
            <p:ph type="title"/>
          </p:nvPr>
        </p:nvSpPr>
        <p:spPr>
          <a:xfrm>
            <a:off x="685799" y="241402"/>
            <a:ext cx="8229600" cy="685800"/>
          </a:xfrm>
          <a:prstGeom prst="rect">
            <a:avLst/>
          </a:prstGeom>
        </p:spPr>
        <p:txBody>
          <a:bodyPr wrap="square" lIns="0" tIns="0" rIns="0" bIns="0">
            <a:normAutofit fontScale="92500"/>
          </a:bodyPr>
          <a:lstStyle>
            <a:lvl1pPr>
              <a:defRPr sz="2000" b="1" i="0">
                <a:solidFill>
                  <a:srgbClr val="001F5F"/>
                </a:solidFill>
                <a:latin typeface="Arial"/>
                <a:ea typeface="+mj-ea"/>
                <a:cs typeface="Arial"/>
              </a:defRPr>
            </a:lvl1pPr>
          </a:lstStyle>
          <a:p>
            <a:pPr algn="ctr"/>
            <a:r>
              <a:rPr lang="en-US" sz="3200" dirty="0">
                <a:solidFill>
                  <a:schemeClr val="bg1"/>
                </a:solidFill>
                <a:latin typeface="+mn-lt"/>
                <a:cs typeface="Arial" pitchFamily="34" charset="0"/>
              </a:rPr>
              <a:t>NUCLEAR POWER ACTIVITIES </a:t>
            </a:r>
            <a:r>
              <a:rPr lang="mn-MN" sz="3200" dirty="0">
                <a:solidFill>
                  <a:schemeClr val="bg1"/>
                </a:solidFill>
                <a:latin typeface="+mn-lt"/>
                <a:cs typeface="Arial" pitchFamily="34" charset="0"/>
              </a:rPr>
              <a:t>cont…</a:t>
            </a:r>
          </a:p>
        </p:txBody>
      </p:sp>
      <p:sp>
        <p:nvSpPr>
          <p:cNvPr id="7" name="Text Placeholder 2">
            <a:extLst>
              <a:ext uri="{FF2B5EF4-FFF2-40B4-BE49-F238E27FC236}">
                <a16:creationId xmlns:a16="http://schemas.microsoft.com/office/drawing/2014/main" id="{1B0A9254-F936-4FE8-85C2-EB6F8BA7B086}"/>
              </a:ext>
            </a:extLst>
          </p:cNvPr>
          <p:cNvSpPr txBox="1">
            <a:spLocks/>
          </p:cNvSpPr>
          <p:nvPr/>
        </p:nvSpPr>
        <p:spPr>
          <a:xfrm>
            <a:off x="1153782" y="867836"/>
            <a:ext cx="10287000" cy="369332"/>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dirty="0">
                <a:solidFill>
                  <a:schemeClr val="bg1"/>
                </a:solidFill>
                <a:cs typeface="Arial" pitchFamily="34" charset="0"/>
              </a:rPr>
              <a:t>Government’s Action Plan for 202</a:t>
            </a:r>
            <a:r>
              <a:rPr lang="mn-MN" sz="2400" dirty="0">
                <a:solidFill>
                  <a:schemeClr val="bg1"/>
                </a:solidFill>
                <a:cs typeface="Arial" pitchFamily="34" charset="0"/>
              </a:rPr>
              <a:t>4</a:t>
            </a:r>
            <a:r>
              <a:rPr lang="en-US" sz="2400" dirty="0">
                <a:solidFill>
                  <a:schemeClr val="bg1"/>
                </a:solidFill>
                <a:cs typeface="Arial" pitchFamily="34" charset="0"/>
              </a:rPr>
              <a:t>-202</a:t>
            </a:r>
            <a:r>
              <a:rPr lang="mn-MN" sz="2400" dirty="0">
                <a:solidFill>
                  <a:schemeClr val="bg1"/>
                </a:solidFill>
                <a:cs typeface="Arial" pitchFamily="34" charset="0"/>
              </a:rPr>
              <a:t>8</a:t>
            </a:r>
            <a:r>
              <a:rPr lang="en-US" sz="2400" dirty="0">
                <a:solidFill>
                  <a:schemeClr val="bg1"/>
                </a:solidFill>
                <a:cs typeface="Arial" pitchFamily="34" charset="0"/>
              </a:rPr>
              <a:t> </a:t>
            </a:r>
          </a:p>
        </p:txBody>
      </p:sp>
      <p:sp>
        <p:nvSpPr>
          <p:cNvPr id="8" name="Text Placeholder 2">
            <a:extLst>
              <a:ext uri="{FF2B5EF4-FFF2-40B4-BE49-F238E27FC236}">
                <a16:creationId xmlns:a16="http://schemas.microsoft.com/office/drawing/2014/main" id="{F78226FE-8708-4490-BE06-398D69F69EB6}"/>
              </a:ext>
            </a:extLst>
          </p:cNvPr>
          <p:cNvSpPr txBox="1">
            <a:spLocks/>
          </p:cNvSpPr>
          <p:nvPr/>
        </p:nvSpPr>
        <p:spPr>
          <a:xfrm>
            <a:off x="7783937" y="4767542"/>
            <a:ext cx="4015154" cy="92333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lgn="just">
              <a:buFont typeface="Wingdings" panose="05000000000000000000" pitchFamily="2" charset="2"/>
              <a:buChar char="ü"/>
            </a:pPr>
            <a:r>
              <a:rPr lang="en-US" sz="2000" u="sng" dirty="0">
                <a:solidFill>
                  <a:schemeClr val="tx2"/>
                </a:solidFill>
                <a:cs typeface="Arial" pitchFamily="34" charset="0"/>
              </a:rPr>
              <a:t>3.3.3.7.</a:t>
            </a:r>
            <a:r>
              <a:rPr lang="mn-MN" sz="2000" u="sng" dirty="0">
                <a:solidFill>
                  <a:schemeClr val="tx2"/>
                </a:solidFill>
                <a:cs typeface="Arial" pitchFamily="34" charset="0"/>
              </a:rPr>
              <a:t> </a:t>
            </a:r>
            <a:r>
              <a:rPr lang="en-US" sz="2000" u="sng" dirty="0">
                <a:solidFill>
                  <a:schemeClr val="tx2"/>
                </a:solidFill>
                <a:cs typeface="Arial" pitchFamily="34" charset="0"/>
              </a:rPr>
              <a:t>Implement a policy of building nuclear power plants and  conduct basic research activities</a:t>
            </a:r>
          </a:p>
        </p:txBody>
      </p:sp>
      <p:sp>
        <p:nvSpPr>
          <p:cNvPr id="9" name="Rectangle 8">
            <a:extLst>
              <a:ext uri="{FF2B5EF4-FFF2-40B4-BE49-F238E27FC236}">
                <a16:creationId xmlns:a16="http://schemas.microsoft.com/office/drawing/2014/main" id="{F31DC71B-C67F-4828-9256-3376123789DA}"/>
              </a:ext>
            </a:extLst>
          </p:cNvPr>
          <p:cNvSpPr/>
          <p:nvPr/>
        </p:nvSpPr>
        <p:spPr>
          <a:xfrm>
            <a:off x="6680371" y="2748122"/>
            <a:ext cx="2148730" cy="400110"/>
          </a:xfrm>
          <a:prstGeom prst="rect">
            <a:avLst/>
          </a:prstGeom>
        </p:spPr>
        <p:txBody>
          <a:bodyPr wrap="none">
            <a:spAutoFit/>
          </a:bodyPr>
          <a:lstStyle/>
          <a:p>
            <a:r>
              <a:rPr lang="en-US" sz="2000" b="1" u="sng" dirty="0">
                <a:solidFill>
                  <a:srgbClr val="00B0F0"/>
                </a:solidFill>
                <a:cs typeface="Arial" pitchFamily="34" charset="0"/>
              </a:rPr>
              <a:t>3. Economic policy</a:t>
            </a:r>
          </a:p>
        </p:txBody>
      </p:sp>
      <p:sp>
        <p:nvSpPr>
          <p:cNvPr id="10" name="Rectangle 9">
            <a:extLst>
              <a:ext uri="{FF2B5EF4-FFF2-40B4-BE49-F238E27FC236}">
                <a16:creationId xmlns:a16="http://schemas.microsoft.com/office/drawing/2014/main" id="{FAB5ABDB-D6B1-47EE-9FEF-7E9C3DDFB764}"/>
              </a:ext>
            </a:extLst>
          </p:cNvPr>
          <p:cNvSpPr/>
          <p:nvPr/>
        </p:nvSpPr>
        <p:spPr>
          <a:xfrm>
            <a:off x="7014967" y="3159105"/>
            <a:ext cx="5023339" cy="707886"/>
          </a:xfrm>
          <a:prstGeom prst="rect">
            <a:avLst/>
          </a:prstGeom>
        </p:spPr>
        <p:txBody>
          <a:bodyPr wrap="square">
            <a:spAutoFit/>
          </a:bodyPr>
          <a:lstStyle/>
          <a:p>
            <a:pPr marL="457200" indent="-457200">
              <a:buFont typeface="Wingdings" panose="05000000000000000000" pitchFamily="2" charset="2"/>
              <a:buChar char="Ø"/>
            </a:pPr>
            <a:r>
              <a:rPr lang="mn-MN" sz="2000" u="sng" dirty="0">
                <a:solidFill>
                  <a:schemeClr val="tx2"/>
                </a:solidFill>
                <a:cs typeface="Arial" pitchFamily="34" charset="0"/>
              </a:rPr>
              <a:t>3.3.</a:t>
            </a:r>
            <a:r>
              <a:rPr lang="en-US" sz="2000" u="sng" dirty="0">
                <a:solidFill>
                  <a:schemeClr val="tx2"/>
                </a:solidFill>
                <a:cs typeface="Arial" pitchFamily="34" charset="0"/>
              </a:rPr>
              <a:t> economic diversification and liberalization</a:t>
            </a:r>
            <a:endParaRPr lang="mn-MN" sz="2000" u="sng" dirty="0">
              <a:solidFill>
                <a:schemeClr val="tx2"/>
              </a:solidFill>
              <a:cs typeface="Arial" pitchFamily="34" charset="0"/>
            </a:endParaRPr>
          </a:p>
        </p:txBody>
      </p:sp>
      <p:sp>
        <p:nvSpPr>
          <p:cNvPr id="11" name="Rectangle 10">
            <a:extLst>
              <a:ext uri="{FF2B5EF4-FFF2-40B4-BE49-F238E27FC236}">
                <a16:creationId xmlns:a16="http://schemas.microsoft.com/office/drawing/2014/main" id="{B7DAE527-0389-4D5B-94F2-60A46BCB5728}"/>
              </a:ext>
            </a:extLst>
          </p:cNvPr>
          <p:cNvSpPr/>
          <p:nvPr/>
        </p:nvSpPr>
        <p:spPr>
          <a:xfrm>
            <a:off x="7448721" y="3914290"/>
            <a:ext cx="4589585" cy="707886"/>
          </a:xfrm>
          <a:prstGeom prst="rect">
            <a:avLst/>
          </a:prstGeom>
        </p:spPr>
        <p:txBody>
          <a:bodyPr wrap="square">
            <a:spAutoFit/>
          </a:bodyPr>
          <a:lstStyle/>
          <a:p>
            <a:pPr marL="285750" indent="-285750">
              <a:buFont typeface="Arial" panose="020B0604020202020204" pitchFamily="34" charset="0"/>
              <a:buChar char="•"/>
            </a:pPr>
            <a:r>
              <a:rPr lang="mn-MN" sz="2000" u="sng" dirty="0">
                <a:solidFill>
                  <a:schemeClr val="tx2"/>
                </a:solidFill>
                <a:cs typeface="Arial" pitchFamily="34" charset="0"/>
              </a:rPr>
              <a:t>3.3.3. </a:t>
            </a:r>
            <a:r>
              <a:rPr lang="en-US" sz="2000" u="sng" dirty="0">
                <a:solidFill>
                  <a:schemeClr val="tx2"/>
                </a:solidFill>
                <a:cs typeface="Arial" pitchFamily="34" charset="0"/>
              </a:rPr>
              <a:t>growth and liberalization of the energy sector</a:t>
            </a:r>
            <a:endParaRPr lang="mn-MN" sz="2000" u="sng" dirty="0">
              <a:solidFill>
                <a:schemeClr val="tx2"/>
              </a:solidFill>
              <a:cs typeface="Arial" pitchFamily="34" charset="0"/>
            </a:endParaRPr>
          </a:p>
        </p:txBody>
      </p:sp>
      <p:sp>
        <p:nvSpPr>
          <p:cNvPr id="2" name="Rectangle 1"/>
          <p:cNvSpPr/>
          <p:nvPr/>
        </p:nvSpPr>
        <p:spPr>
          <a:xfrm>
            <a:off x="3633127" y="5108566"/>
            <a:ext cx="3097323" cy="523220"/>
          </a:xfrm>
          <a:prstGeom prst="rect">
            <a:avLst/>
          </a:prstGeom>
        </p:spPr>
        <p:txBody>
          <a:bodyPr wrap="none">
            <a:spAutoFit/>
          </a:bodyPr>
          <a:lstStyle/>
          <a:p>
            <a:pPr>
              <a:lnSpc>
                <a:spcPct val="100000"/>
              </a:lnSpc>
            </a:pPr>
            <a:r>
              <a:rPr lang="en-US" sz="2800" b="1" u="sng" dirty="0">
                <a:solidFill>
                  <a:srgbClr val="00B0F0"/>
                </a:solidFill>
              </a:rPr>
              <a:t>14 MEGA Projects…</a:t>
            </a:r>
          </a:p>
        </p:txBody>
      </p:sp>
      <p:sp>
        <p:nvSpPr>
          <p:cNvPr id="13" name="Rectangle 12">
            <a:extLst>
              <a:ext uri="{FF2B5EF4-FFF2-40B4-BE49-F238E27FC236}">
                <a16:creationId xmlns:a16="http://schemas.microsoft.com/office/drawing/2014/main" id="{2EFAA35B-C0BA-472B-98A1-A761C6FB4E8C}"/>
              </a:ext>
            </a:extLst>
          </p:cNvPr>
          <p:cNvSpPr/>
          <p:nvPr/>
        </p:nvSpPr>
        <p:spPr>
          <a:xfrm>
            <a:off x="3761116" y="6568317"/>
            <a:ext cx="8430883" cy="307777"/>
          </a:xfrm>
          <a:prstGeom prst="rect">
            <a:avLst/>
          </a:prstGeom>
        </p:spPr>
        <p:txBody>
          <a:bodyPr wrap="square">
            <a:spAutoFit/>
          </a:bodyPr>
          <a:lstStyle/>
          <a:p>
            <a:r>
              <a:rPr lang="en-US" sz="1400" b="0" i="0" dirty="0">
                <a:solidFill>
                  <a:srgbClr val="0070C0"/>
                </a:solidFill>
                <a:effectLst/>
                <a:cs typeface="Arial" panose="020B0604020202020204" pitchFamily="34" charset="0"/>
              </a:rPr>
              <a:t>International Conference on Small Modular Reactors and their Applications, 21-25 October 2024, Vienna , Austria </a:t>
            </a:r>
            <a:endParaRPr lang="en-US" sz="1400" dirty="0">
              <a:solidFill>
                <a:srgbClr val="0070C0"/>
              </a:solidFill>
              <a:cs typeface="Arial" panose="020B0604020202020204" pitchFamily="34" charset="0"/>
            </a:endParaRPr>
          </a:p>
        </p:txBody>
      </p:sp>
    </p:spTree>
    <p:extLst>
      <p:ext uri="{BB962C8B-B14F-4D97-AF65-F5344CB8AC3E}">
        <p14:creationId xmlns:p14="http://schemas.microsoft.com/office/powerpoint/2010/main" val="125956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451827F-9B7E-78A2-0376-866C06B7A430}"/>
              </a:ext>
            </a:extLst>
          </p:cNvPr>
          <p:cNvGrpSpPr/>
          <p:nvPr/>
        </p:nvGrpSpPr>
        <p:grpSpPr>
          <a:xfrm>
            <a:off x="1416197" y="1323884"/>
            <a:ext cx="10606469" cy="5471076"/>
            <a:chOff x="2279837" y="979193"/>
            <a:chExt cx="9554389" cy="5729579"/>
          </a:xfrm>
          <a:solidFill>
            <a:schemeClr val="accent6">
              <a:lumMod val="20000"/>
              <a:lumOff val="80000"/>
            </a:schemeClr>
          </a:solidFill>
        </p:grpSpPr>
        <p:sp>
          <p:nvSpPr>
            <p:cNvPr id="43" name="Freeform: Shape 78">
              <a:extLst>
                <a:ext uri="{FF2B5EF4-FFF2-40B4-BE49-F238E27FC236}">
                  <a16:creationId xmlns:a16="http://schemas.microsoft.com/office/drawing/2014/main" id="{0870CD8E-0BEB-429D-ACBF-31A484180B61}"/>
                </a:ext>
              </a:extLst>
            </p:cNvPr>
            <p:cNvSpPr/>
            <p:nvPr/>
          </p:nvSpPr>
          <p:spPr>
            <a:xfrm flipH="1">
              <a:off x="2355421" y="4881510"/>
              <a:ext cx="9478804" cy="1827262"/>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40" name="Freeform: Shape 77">
              <a:extLst>
                <a:ext uri="{FF2B5EF4-FFF2-40B4-BE49-F238E27FC236}">
                  <a16:creationId xmlns:a16="http://schemas.microsoft.com/office/drawing/2014/main" id="{3CC101C8-C58D-4092-9146-3F2E02DDD5EF}"/>
                </a:ext>
              </a:extLst>
            </p:cNvPr>
            <p:cNvSpPr/>
            <p:nvPr/>
          </p:nvSpPr>
          <p:spPr>
            <a:xfrm flipH="1">
              <a:off x="2300227" y="2888455"/>
              <a:ext cx="9533999" cy="1894822"/>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4" name="Freeform: Shape 76">
              <a:extLst>
                <a:ext uri="{FF2B5EF4-FFF2-40B4-BE49-F238E27FC236}">
                  <a16:creationId xmlns:a16="http://schemas.microsoft.com/office/drawing/2014/main" id="{EC86D3AF-C8EA-4D0A-B088-1475AF6331F0}"/>
                </a:ext>
              </a:extLst>
            </p:cNvPr>
            <p:cNvSpPr/>
            <p:nvPr/>
          </p:nvSpPr>
          <p:spPr>
            <a:xfrm flipH="1">
              <a:off x="2279837" y="979193"/>
              <a:ext cx="9535690" cy="1818331"/>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endParaRPr lang="en-US" dirty="0">
                <a:solidFill>
                  <a:srgbClr val="051853"/>
                </a:solidFill>
                <a:latin typeface="Arial" panose="020B0604020202020204" pitchFamily="34" charset="0"/>
                <a:cs typeface="Arial" panose="020B0604020202020204" pitchFamily="34" charset="0"/>
              </a:endParaRPr>
            </a:p>
          </p:txBody>
        </p:sp>
      </p:grpSp>
      <p:sp>
        <p:nvSpPr>
          <p:cNvPr id="25" name="Oval 24">
            <a:extLst>
              <a:ext uri="{FF2B5EF4-FFF2-40B4-BE49-F238E27FC236}">
                <a16:creationId xmlns:a16="http://schemas.microsoft.com/office/drawing/2014/main" id="{2201848F-41B1-43B7-BFB1-59A89CA54DBB}"/>
              </a:ext>
            </a:extLst>
          </p:cNvPr>
          <p:cNvSpPr/>
          <p:nvPr/>
        </p:nvSpPr>
        <p:spPr>
          <a:xfrm>
            <a:off x="269180" y="1266191"/>
            <a:ext cx="1893580" cy="1832887"/>
          </a:xfrm>
          <a:prstGeom prst="ellipse">
            <a:avLst/>
          </a:prstGeom>
          <a:solidFill>
            <a:schemeClr val="accent6">
              <a:lumMod val="40000"/>
              <a:lumOff val="60000"/>
            </a:schemeClr>
          </a:solidFill>
          <a:ln w="41275" cap="rnd">
            <a:gradFill>
              <a:gsLst>
                <a:gs pos="100000">
                  <a:srgbClr val="981B34"/>
                </a:gs>
                <a:gs pos="59000">
                  <a:srgbClr val="02185B"/>
                </a:gs>
                <a:gs pos="0">
                  <a:srgbClr val="02185B"/>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51853"/>
              </a:solidFill>
            </a:endParaRPr>
          </a:p>
        </p:txBody>
      </p:sp>
      <p:grpSp>
        <p:nvGrpSpPr>
          <p:cNvPr id="26" name="Group 25"/>
          <p:cNvGrpSpPr/>
          <p:nvPr/>
        </p:nvGrpSpPr>
        <p:grpSpPr>
          <a:xfrm>
            <a:off x="929176" y="1650152"/>
            <a:ext cx="728172" cy="542340"/>
            <a:chOff x="1989818" y="3227635"/>
            <a:chExt cx="872388" cy="457939"/>
          </a:xfrm>
        </p:grpSpPr>
        <p:sp>
          <p:nvSpPr>
            <p:cNvPr id="27" name="Freeform 302">
              <a:extLst>
                <a:ext uri="{FF2B5EF4-FFF2-40B4-BE49-F238E27FC236}">
                  <a16:creationId xmlns:a16="http://schemas.microsoft.com/office/drawing/2014/main" id="{D6F2E886-9C07-4970-B7F3-77AA1C8C885F}"/>
                </a:ext>
              </a:extLst>
            </p:cNvPr>
            <p:cNvSpPr>
              <a:spLocks noEditPoints="1"/>
            </p:cNvSpPr>
            <p:nvPr/>
          </p:nvSpPr>
          <p:spPr bwMode="auto">
            <a:xfrm>
              <a:off x="1989818" y="3227635"/>
              <a:ext cx="555838" cy="457939"/>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002060"/>
                </a:solidFill>
              </a:endParaRPr>
            </a:p>
          </p:txBody>
        </p:sp>
        <p:sp>
          <p:nvSpPr>
            <p:cNvPr id="28" name="Freeform 303">
              <a:extLst>
                <a:ext uri="{FF2B5EF4-FFF2-40B4-BE49-F238E27FC236}">
                  <a16:creationId xmlns:a16="http://schemas.microsoft.com/office/drawing/2014/main" id="{E94B43CD-B8FE-469D-B4AA-FC17C3130DD6}"/>
                </a:ext>
              </a:extLst>
            </p:cNvPr>
            <p:cNvSpPr>
              <a:spLocks/>
            </p:cNvSpPr>
            <p:nvPr/>
          </p:nvSpPr>
          <p:spPr bwMode="auto">
            <a:xfrm>
              <a:off x="2627907" y="3266517"/>
              <a:ext cx="234299" cy="136806"/>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002060"/>
                </a:solidFill>
              </a:endParaRPr>
            </a:p>
          </p:txBody>
        </p:sp>
        <p:sp>
          <p:nvSpPr>
            <p:cNvPr id="29" name="Freeform 304">
              <a:extLst>
                <a:ext uri="{FF2B5EF4-FFF2-40B4-BE49-F238E27FC236}">
                  <a16:creationId xmlns:a16="http://schemas.microsoft.com/office/drawing/2014/main" id="{F97BC69A-A6CE-4A7F-9C6F-6CCBBEA4A217}"/>
                </a:ext>
              </a:extLst>
            </p:cNvPr>
            <p:cNvSpPr>
              <a:spLocks/>
            </p:cNvSpPr>
            <p:nvPr/>
          </p:nvSpPr>
          <p:spPr bwMode="auto">
            <a:xfrm>
              <a:off x="2261507" y="3321238"/>
              <a:ext cx="505987" cy="285132"/>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002060"/>
                </a:solidFill>
              </a:endParaRPr>
            </a:p>
          </p:txBody>
        </p:sp>
        <p:sp>
          <p:nvSpPr>
            <p:cNvPr id="30"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2069579" y="3306838"/>
              <a:ext cx="196912" cy="23041"/>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solidFill>
                  <a:srgbClr val="002060"/>
                </a:solidFill>
              </a:endParaRPr>
            </a:p>
          </p:txBody>
        </p:sp>
      </p:grpSp>
      <p:sp>
        <p:nvSpPr>
          <p:cNvPr id="31" name="TextBox 30"/>
          <p:cNvSpPr txBox="1"/>
          <p:nvPr/>
        </p:nvSpPr>
        <p:spPr>
          <a:xfrm>
            <a:off x="376391" y="2182602"/>
            <a:ext cx="1833742" cy="408360"/>
          </a:xfrm>
          <a:prstGeom prst="rect">
            <a:avLst/>
          </a:prstGeom>
          <a:noFill/>
        </p:spPr>
        <p:txBody>
          <a:bodyPr wrap="square" rtlCol="0">
            <a:spAutoFit/>
          </a:bodyPr>
          <a:lstStyle/>
          <a:p>
            <a:pPr fontAlgn="ctr"/>
            <a:r>
              <a:rPr lang="en-US" sz="2000" b="1" i="1" dirty="0">
                <a:cs typeface="Arial" panose="020B0604020202020204" pitchFamily="34" charset="0"/>
              </a:rPr>
              <a:t>LEGISLATIONS</a:t>
            </a:r>
          </a:p>
        </p:txBody>
      </p:sp>
      <p:sp>
        <p:nvSpPr>
          <p:cNvPr id="33" name="Oval 32">
            <a:extLst>
              <a:ext uri="{FF2B5EF4-FFF2-40B4-BE49-F238E27FC236}">
                <a16:creationId xmlns:a16="http://schemas.microsoft.com/office/drawing/2014/main" id="{2201848F-41B1-43B7-BFB1-59A89CA54DBB}"/>
              </a:ext>
            </a:extLst>
          </p:cNvPr>
          <p:cNvSpPr/>
          <p:nvPr/>
        </p:nvSpPr>
        <p:spPr>
          <a:xfrm>
            <a:off x="272037" y="3136147"/>
            <a:ext cx="1947747" cy="1808795"/>
          </a:xfrm>
          <a:prstGeom prst="ellipse">
            <a:avLst/>
          </a:prstGeom>
          <a:solidFill>
            <a:schemeClr val="tx2">
              <a:lumMod val="20000"/>
              <a:lumOff val="80000"/>
            </a:schemeClr>
          </a:solidFill>
          <a:ln w="41275" cap="rnd">
            <a:gradFill>
              <a:gsLst>
                <a:gs pos="100000">
                  <a:srgbClr val="981B34"/>
                </a:gs>
                <a:gs pos="59000">
                  <a:srgbClr val="02185B"/>
                </a:gs>
                <a:gs pos="0">
                  <a:srgbClr val="02185B"/>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51853"/>
              </a:solidFill>
            </a:endParaRPr>
          </a:p>
        </p:txBody>
      </p:sp>
      <p:grpSp>
        <p:nvGrpSpPr>
          <p:cNvPr id="34" name="Group 33"/>
          <p:cNvGrpSpPr/>
          <p:nvPr/>
        </p:nvGrpSpPr>
        <p:grpSpPr>
          <a:xfrm>
            <a:off x="952248" y="3496140"/>
            <a:ext cx="728172" cy="542340"/>
            <a:chOff x="1989818" y="3227635"/>
            <a:chExt cx="872388" cy="457939"/>
          </a:xfrm>
        </p:grpSpPr>
        <p:sp>
          <p:nvSpPr>
            <p:cNvPr id="35" name="Freeform 302">
              <a:extLst>
                <a:ext uri="{FF2B5EF4-FFF2-40B4-BE49-F238E27FC236}">
                  <a16:creationId xmlns:a16="http://schemas.microsoft.com/office/drawing/2014/main" id="{D6F2E886-9C07-4970-B7F3-77AA1C8C885F}"/>
                </a:ext>
              </a:extLst>
            </p:cNvPr>
            <p:cNvSpPr>
              <a:spLocks noEditPoints="1"/>
            </p:cNvSpPr>
            <p:nvPr/>
          </p:nvSpPr>
          <p:spPr bwMode="auto">
            <a:xfrm>
              <a:off x="1989818" y="3227635"/>
              <a:ext cx="555838" cy="457939"/>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002060"/>
                </a:solidFill>
              </a:endParaRPr>
            </a:p>
          </p:txBody>
        </p:sp>
        <p:sp>
          <p:nvSpPr>
            <p:cNvPr id="36" name="Freeform 303">
              <a:extLst>
                <a:ext uri="{FF2B5EF4-FFF2-40B4-BE49-F238E27FC236}">
                  <a16:creationId xmlns:a16="http://schemas.microsoft.com/office/drawing/2014/main" id="{E94B43CD-B8FE-469D-B4AA-FC17C3130DD6}"/>
                </a:ext>
              </a:extLst>
            </p:cNvPr>
            <p:cNvSpPr>
              <a:spLocks/>
            </p:cNvSpPr>
            <p:nvPr/>
          </p:nvSpPr>
          <p:spPr bwMode="auto">
            <a:xfrm>
              <a:off x="2627907" y="3266517"/>
              <a:ext cx="234299" cy="136806"/>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002060"/>
                </a:solidFill>
              </a:endParaRPr>
            </a:p>
          </p:txBody>
        </p:sp>
        <p:sp>
          <p:nvSpPr>
            <p:cNvPr id="37" name="Freeform 304">
              <a:extLst>
                <a:ext uri="{FF2B5EF4-FFF2-40B4-BE49-F238E27FC236}">
                  <a16:creationId xmlns:a16="http://schemas.microsoft.com/office/drawing/2014/main" id="{F97BC69A-A6CE-4A7F-9C6F-6CCBBEA4A217}"/>
                </a:ext>
              </a:extLst>
            </p:cNvPr>
            <p:cNvSpPr>
              <a:spLocks/>
            </p:cNvSpPr>
            <p:nvPr/>
          </p:nvSpPr>
          <p:spPr bwMode="auto">
            <a:xfrm>
              <a:off x="2261507" y="3321238"/>
              <a:ext cx="505987" cy="285132"/>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002060"/>
                </a:solidFill>
              </a:endParaRPr>
            </a:p>
          </p:txBody>
        </p:sp>
        <p:sp>
          <p:nvSpPr>
            <p:cNvPr id="38"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2069579" y="3306838"/>
              <a:ext cx="196912" cy="23041"/>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solidFill>
                  <a:srgbClr val="002060"/>
                </a:solidFill>
              </a:endParaRPr>
            </a:p>
          </p:txBody>
        </p:sp>
      </p:grpSp>
      <p:sp>
        <p:nvSpPr>
          <p:cNvPr id="39" name="TextBox 38"/>
          <p:cNvSpPr txBox="1"/>
          <p:nvPr/>
        </p:nvSpPr>
        <p:spPr>
          <a:xfrm>
            <a:off x="255217" y="4038480"/>
            <a:ext cx="1954916" cy="400110"/>
          </a:xfrm>
          <a:prstGeom prst="rect">
            <a:avLst/>
          </a:prstGeom>
          <a:noFill/>
        </p:spPr>
        <p:txBody>
          <a:bodyPr wrap="square" rtlCol="0">
            <a:spAutoFit/>
          </a:bodyPr>
          <a:lstStyle/>
          <a:p>
            <a:pPr algn="ctr"/>
            <a:r>
              <a:rPr lang="en-US" sz="2000" b="1" i="1" dirty="0">
                <a:solidFill>
                  <a:srgbClr val="051853"/>
                </a:solidFill>
                <a:cs typeface="Arial" panose="020B0604020202020204" pitchFamily="34" charset="0"/>
              </a:rPr>
              <a:t>CONVENTIONS</a:t>
            </a:r>
          </a:p>
        </p:txBody>
      </p:sp>
      <p:sp>
        <p:nvSpPr>
          <p:cNvPr id="42" name="Oval 41">
            <a:extLst>
              <a:ext uri="{FF2B5EF4-FFF2-40B4-BE49-F238E27FC236}">
                <a16:creationId xmlns:a16="http://schemas.microsoft.com/office/drawing/2014/main" id="{2201848F-41B1-43B7-BFB1-59A89CA54DBB}"/>
              </a:ext>
            </a:extLst>
          </p:cNvPr>
          <p:cNvSpPr/>
          <p:nvPr/>
        </p:nvSpPr>
        <p:spPr>
          <a:xfrm>
            <a:off x="272037" y="4998258"/>
            <a:ext cx="1921277" cy="1796702"/>
          </a:xfrm>
          <a:prstGeom prst="ellipse">
            <a:avLst/>
          </a:prstGeom>
          <a:solidFill>
            <a:schemeClr val="accent5">
              <a:lumMod val="40000"/>
              <a:lumOff val="60000"/>
            </a:schemeClr>
          </a:solidFill>
          <a:ln w="41275" cap="rnd">
            <a:gradFill>
              <a:gsLst>
                <a:gs pos="100000">
                  <a:srgbClr val="981B34"/>
                </a:gs>
                <a:gs pos="59000">
                  <a:srgbClr val="02185B"/>
                </a:gs>
                <a:gs pos="0">
                  <a:srgbClr val="02185B"/>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51853"/>
              </a:solidFill>
            </a:endParaRPr>
          </a:p>
          <a:p>
            <a:pPr algn="ctr"/>
            <a:endParaRPr lang="en-US" sz="2000" b="1" i="1" dirty="0">
              <a:solidFill>
                <a:srgbClr val="051853"/>
              </a:solidFill>
              <a:cs typeface="Arial" panose="020B0604020202020204" pitchFamily="34" charset="0"/>
            </a:endParaRPr>
          </a:p>
          <a:p>
            <a:pPr algn="ctr"/>
            <a:r>
              <a:rPr lang="en-US" sz="2000" b="1" i="1" dirty="0">
                <a:solidFill>
                  <a:srgbClr val="051853"/>
                </a:solidFill>
                <a:cs typeface="Arial" panose="020B0604020202020204" pitchFamily="34" charset="0"/>
              </a:rPr>
              <a:t>TREATY</a:t>
            </a:r>
          </a:p>
        </p:txBody>
      </p:sp>
      <p:grpSp>
        <p:nvGrpSpPr>
          <p:cNvPr id="44" name="Group 43"/>
          <p:cNvGrpSpPr/>
          <p:nvPr/>
        </p:nvGrpSpPr>
        <p:grpSpPr>
          <a:xfrm>
            <a:off x="965951" y="5409964"/>
            <a:ext cx="728172" cy="542340"/>
            <a:chOff x="1989818" y="3227635"/>
            <a:chExt cx="872388" cy="457939"/>
          </a:xfrm>
        </p:grpSpPr>
        <p:sp>
          <p:nvSpPr>
            <p:cNvPr id="45" name="Freeform 302">
              <a:extLst>
                <a:ext uri="{FF2B5EF4-FFF2-40B4-BE49-F238E27FC236}">
                  <a16:creationId xmlns:a16="http://schemas.microsoft.com/office/drawing/2014/main" id="{D6F2E886-9C07-4970-B7F3-77AA1C8C885F}"/>
                </a:ext>
              </a:extLst>
            </p:cNvPr>
            <p:cNvSpPr>
              <a:spLocks noEditPoints="1"/>
            </p:cNvSpPr>
            <p:nvPr/>
          </p:nvSpPr>
          <p:spPr bwMode="auto">
            <a:xfrm>
              <a:off x="1989818" y="3227635"/>
              <a:ext cx="555838" cy="457939"/>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002060"/>
                </a:solidFill>
              </a:endParaRPr>
            </a:p>
          </p:txBody>
        </p:sp>
        <p:sp>
          <p:nvSpPr>
            <p:cNvPr id="46" name="Freeform 303">
              <a:extLst>
                <a:ext uri="{FF2B5EF4-FFF2-40B4-BE49-F238E27FC236}">
                  <a16:creationId xmlns:a16="http://schemas.microsoft.com/office/drawing/2014/main" id="{E94B43CD-B8FE-469D-B4AA-FC17C3130DD6}"/>
                </a:ext>
              </a:extLst>
            </p:cNvPr>
            <p:cNvSpPr>
              <a:spLocks/>
            </p:cNvSpPr>
            <p:nvPr/>
          </p:nvSpPr>
          <p:spPr bwMode="auto">
            <a:xfrm>
              <a:off x="2627907" y="3266517"/>
              <a:ext cx="234299" cy="136806"/>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002060"/>
                </a:solidFill>
              </a:endParaRPr>
            </a:p>
          </p:txBody>
        </p:sp>
        <p:sp>
          <p:nvSpPr>
            <p:cNvPr id="47" name="Freeform 304">
              <a:extLst>
                <a:ext uri="{FF2B5EF4-FFF2-40B4-BE49-F238E27FC236}">
                  <a16:creationId xmlns:a16="http://schemas.microsoft.com/office/drawing/2014/main" id="{F97BC69A-A6CE-4A7F-9C6F-6CCBBEA4A217}"/>
                </a:ext>
              </a:extLst>
            </p:cNvPr>
            <p:cNvSpPr>
              <a:spLocks/>
            </p:cNvSpPr>
            <p:nvPr/>
          </p:nvSpPr>
          <p:spPr bwMode="auto">
            <a:xfrm>
              <a:off x="2261507" y="3321238"/>
              <a:ext cx="505987" cy="285132"/>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002060"/>
                </a:solidFill>
              </a:endParaRPr>
            </a:p>
          </p:txBody>
        </p:sp>
        <p:sp>
          <p:nvSpPr>
            <p:cNvPr id="48"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2069579" y="3306838"/>
              <a:ext cx="196912" cy="23041"/>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solidFill>
                  <a:srgbClr val="002060"/>
                </a:solidFill>
              </a:endParaRPr>
            </a:p>
          </p:txBody>
        </p:sp>
      </p:grpSp>
      <p:sp>
        <p:nvSpPr>
          <p:cNvPr id="51" name="TextBox 50"/>
          <p:cNvSpPr txBox="1"/>
          <p:nvPr/>
        </p:nvSpPr>
        <p:spPr>
          <a:xfrm>
            <a:off x="2193314" y="3153978"/>
            <a:ext cx="9848703" cy="1631216"/>
          </a:xfrm>
          <a:prstGeom prst="rect">
            <a:avLst/>
          </a:prstGeom>
          <a:noFill/>
          <a:effectLst>
            <a:softEdge rad="12700"/>
          </a:effectLst>
        </p:spPr>
        <p:txBody>
          <a:bodyPr wrap="square" rtlCol="0">
            <a:spAutoFit/>
          </a:bodyPr>
          <a:lstStyle/>
          <a:p>
            <a:pPr marL="342900" indent="-342900" algn="just">
              <a:buFont typeface="+mj-lt"/>
              <a:buAutoNum type="arabicPeriod"/>
            </a:pPr>
            <a:r>
              <a:rPr lang="en-US" sz="2000" dirty="0">
                <a:solidFill>
                  <a:srgbClr val="051853"/>
                </a:solidFill>
                <a:cs typeface="Arial" panose="020B0604020202020204" pitchFamily="34" charset="0"/>
              </a:rPr>
              <a:t>Convention on the Physical Protection of Nuclear Material, </a:t>
            </a:r>
            <a:r>
              <a:rPr lang="mn-MN" sz="2000" dirty="0">
                <a:solidFill>
                  <a:srgbClr val="051853"/>
                </a:solidFill>
                <a:cs typeface="Arial" panose="020B0604020202020204" pitchFamily="34" charset="0"/>
              </a:rPr>
              <a:t>1986</a:t>
            </a:r>
            <a:r>
              <a:rPr lang="en-US" sz="2000" dirty="0">
                <a:solidFill>
                  <a:srgbClr val="051853"/>
                </a:solidFill>
                <a:cs typeface="Arial" panose="020B0604020202020204" pitchFamily="34" charset="0"/>
              </a:rPr>
              <a:t>, </a:t>
            </a:r>
          </a:p>
          <a:p>
            <a:pPr marL="342900" indent="-342900" algn="just" fontAlgn="ctr">
              <a:buFont typeface="+mj-lt"/>
              <a:buAutoNum type="arabicPeriod"/>
            </a:pPr>
            <a:r>
              <a:rPr lang="en-US" sz="2000" dirty="0">
                <a:solidFill>
                  <a:srgbClr val="051853"/>
                </a:solidFill>
                <a:cs typeface="Arial" panose="020B0604020202020204" pitchFamily="34" charset="0"/>
              </a:rPr>
              <a:t>Convention on Early Notification of a Nuclear Accident, 1987</a:t>
            </a:r>
          </a:p>
          <a:p>
            <a:pPr marL="342900" indent="-342900" algn="just" fontAlgn="ctr">
              <a:buFont typeface="+mj-lt"/>
              <a:buAutoNum type="arabicPeriod"/>
            </a:pPr>
            <a:r>
              <a:rPr lang="en-US" sz="2000" dirty="0">
                <a:solidFill>
                  <a:srgbClr val="051853"/>
                </a:solidFill>
                <a:cs typeface="Arial" panose="020B0604020202020204" pitchFamily="34" charset="0"/>
              </a:rPr>
              <a:t>Convention on Assistance in the Case of a Nuclear Accident or Radiological Emergency, 1987</a:t>
            </a:r>
          </a:p>
          <a:p>
            <a:pPr marL="342900" indent="-342900" algn="just" fontAlgn="ctr">
              <a:buFont typeface="+mj-lt"/>
              <a:buAutoNum type="arabicPeriod"/>
            </a:pPr>
            <a:r>
              <a:rPr lang="en-US" sz="2000" dirty="0">
                <a:solidFill>
                  <a:srgbClr val="051853"/>
                </a:solidFill>
                <a:cs typeface="Arial" panose="020B0604020202020204" pitchFamily="34" charset="0"/>
              </a:rPr>
              <a:t>International Convention for the Suppression of Acts of Nuclear Terrorism, 2005</a:t>
            </a:r>
          </a:p>
        </p:txBody>
      </p:sp>
      <p:sp>
        <p:nvSpPr>
          <p:cNvPr id="52" name="TextBox 51"/>
          <p:cNvSpPr txBox="1"/>
          <p:nvPr/>
        </p:nvSpPr>
        <p:spPr>
          <a:xfrm>
            <a:off x="2259890" y="5258338"/>
            <a:ext cx="8334874" cy="1323439"/>
          </a:xfrm>
          <a:prstGeom prst="rect">
            <a:avLst/>
          </a:prstGeom>
          <a:noFill/>
          <a:effectLst>
            <a:softEdge rad="31750"/>
          </a:effectLst>
        </p:spPr>
        <p:txBody>
          <a:bodyPr wrap="square" rtlCol="0">
            <a:spAutoFit/>
          </a:bodyPr>
          <a:lstStyle/>
          <a:p>
            <a:pPr marL="342900" indent="-342900" algn="just" fontAlgn="ctr">
              <a:buFont typeface="+mj-lt"/>
              <a:buAutoNum type="arabicPeriod"/>
            </a:pPr>
            <a:r>
              <a:rPr lang="en-US" sz="2000" dirty="0">
                <a:solidFill>
                  <a:srgbClr val="051853"/>
                </a:solidFill>
                <a:cs typeface="Arial" panose="020B0604020202020204" pitchFamily="34" charset="0"/>
              </a:rPr>
              <a:t>NPT, 1970</a:t>
            </a:r>
          </a:p>
          <a:p>
            <a:pPr marL="342900" indent="-342900" algn="just" fontAlgn="ctr">
              <a:buFont typeface="+mj-lt"/>
              <a:buAutoNum type="arabicPeriod"/>
            </a:pPr>
            <a:r>
              <a:rPr lang="en-US" sz="2000" dirty="0">
                <a:solidFill>
                  <a:srgbClr val="051853"/>
                </a:solidFill>
                <a:cs typeface="Arial" panose="020B0604020202020204" pitchFamily="34" charset="0"/>
              </a:rPr>
              <a:t>CSA, 1972 and </a:t>
            </a:r>
            <a:r>
              <a:rPr lang="en-US" sz="2000" dirty="0" err="1">
                <a:solidFill>
                  <a:srgbClr val="051853"/>
                </a:solidFill>
                <a:cs typeface="Arial" panose="020B0604020202020204" pitchFamily="34" charset="0"/>
              </a:rPr>
              <a:t>SQP</a:t>
            </a:r>
            <a:endParaRPr lang="en-US" sz="2000" dirty="0">
              <a:solidFill>
                <a:srgbClr val="051853"/>
              </a:solidFill>
              <a:cs typeface="Arial" panose="020B0604020202020204" pitchFamily="34" charset="0"/>
            </a:endParaRPr>
          </a:p>
          <a:p>
            <a:pPr marL="342900" indent="-342900" algn="just">
              <a:buFont typeface="+mj-lt"/>
              <a:buAutoNum type="arabicPeriod"/>
            </a:pPr>
            <a:r>
              <a:rPr lang="en-US" sz="2000" dirty="0">
                <a:solidFill>
                  <a:srgbClr val="051853"/>
                </a:solidFill>
                <a:cs typeface="Arial" panose="020B0604020202020204" pitchFamily="34" charset="0"/>
              </a:rPr>
              <a:t>AP, 2003</a:t>
            </a:r>
          </a:p>
          <a:p>
            <a:pPr marL="342900" indent="-342900" algn="just" fontAlgn="ctr">
              <a:buFont typeface="+mj-lt"/>
              <a:buAutoNum type="arabicPeriod"/>
            </a:pPr>
            <a:r>
              <a:rPr lang="en-US" sz="2000" dirty="0">
                <a:solidFill>
                  <a:srgbClr val="051853"/>
                </a:solidFill>
                <a:cs typeface="Arial" panose="020B0604020202020204" pitchFamily="34" charset="0"/>
              </a:rPr>
              <a:t>Treaty on the Prohibition of Nuclear Weapons, 2021</a:t>
            </a:r>
          </a:p>
        </p:txBody>
      </p:sp>
      <p:sp>
        <p:nvSpPr>
          <p:cNvPr id="32" name="Rectangle 31"/>
          <p:cNvSpPr/>
          <p:nvPr/>
        </p:nvSpPr>
        <p:spPr>
          <a:xfrm>
            <a:off x="1384369" y="240939"/>
            <a:ext cx="10130427" cy="584775"/>
          </a:xfrm>
          <a:prstGeom prst="rect">
            <a:avLst/>
          </a:prstGeom>
        </p:spPr>
        <p:txBody>
          <a:bodyPr wrap="square">
            <a:spAutoFit/>
          </a:bodyPr>
          <a:lstStyle/>
          <a:p>
            <a:pPr lvl="0" algn="ctr">
              <a:defRPr/>
            </a:pPr>
            <a:r>
              <a:rPr lang="en-US" sz="3200" b="1" kern="0" dirty="0">
                <a:solidFill>
                  <a:schemeClr val="bg1"/>
                </a:solidFill>
                <a:cs typeface="Arial" panose="020B0604020202020204" pitchFamily="34" charset="0"/>
              </a:rPr>
              <a:t>LEGISLATIONS AND INTERNATIONAL ACCORDS</a:t>
            </a:r>
            <a:r>
              <a:rPr lang="mn-MN" sz="3200" b="1" kern="0" dirty="0">
                <a:solidFill>
                  <a:schemeClr val="bg1"/>
                </a:solidFill>
                <a:cs typeface="Arial" pitchFamily="34" charset="0"/>
              </a:rPr>
              <a:t> </a:t>
            </a:r>
            <a:endParaRPr lang="en-US" sz="3200" kern="0" dirty="0">
              <a:solidFill>
                <a:schemeClr val="bg1"/>
              </a:solidFill>
              <a:cs typeface="Arial" pitchFamily="34" charset="0"/>
            </a:endParaRPr>
          </a:p>
        </p:txBody>
      </p:sp>
      <p:sp>
        <p:nvSpPr>
          <p:cNvPr id="4" name="TextBox 3">
            <a:extLst>
              <a:ext uri="{FF2B5EF4-FFF2-40B4-BE49-F238E27FC236}">
                <a16:creationId xmlns:a16="http://schemas.microsoft.com/office/drawing/2014/main" id="{86FB7A7C-F537-2B0F-C2B0-3B988C92DB6A}"/>
              </a:ext>
            </a:extLst>
          </p:cNvPr>
          <p:cNvSpPr txBox="1"/>
          <p:nvPr/>
        </p:nvSpPr>
        <p:spPr>
          <a:xfrm>
            <a:off x="2380606" y="1497766"/>
            <a:ext cx="8334874" cy="1323439"/>
          </a:xfrm>
          <a:prstGeom prst="rect">
            <a:avLst/>
          </a:prstGeom>
          <a:noFill/>
        </p:spPr>
        <p:txBody>
          <a:bodyPr wrap="square" rtlCol="0">
            <a:spAutoFit/>
          </a:bodyPr>
          <a:lstStyle/>
          <a:p>
            <a:pPr marL="342900" indent="-342900" algn="just" fontAlgn="ctr">
              <a:buFont typeface="+mj-lt"/>
              <a:buAutoNum type="arabicPeriod"/>
            </a:pPr>
            <a:r>
              <a:rPr lang="en-US" sz="2000" dirty="0">
                <a:solidFill>
                  <a:srgbClr val="051853"/>
                </a:solidFill>
                <a:cs typeface="Arial" panose="020B0604020202020204" pitchFamily="34" charset="0"/>
              </a:rPr>
              <a:t>Nuclear Energy Law, 2009</a:t>
            </a:r>
          </a:p>
          <a:p>
            <a:pPr marL="342900" indent="-342900" algn="just" fontAlgn="ctr">
              <a:buFont typeface="+mj-lt"/>
              <a:buAutoNum type="arabicPeriod"/>
            </a:pPr>
            <a:r>
              <a:rPr lang="en-US" sz="2000" dirty="0">
                <a:solidFill>
                  <a:srgbClr val="051853"/>
                </a:solidFill>
                <a:cs typeface="Arial" panose="020B0604020202020204" pitchFamily="34" charset="0"/>
              </a:rPr>
              <a:t>Law on Licensing, 2022</a:t>
            </a:r>
          </a:p>
          <a:p>
            <a:pPr marL="342900" indent="-342900" algn="just" fontAlgn="ctr">
              <a:buFont typeface="+mj-lt"/>
              <a:buAutoNum type="arabicPeriod"/>
            </a:pPr>
            <a:r>
              <a:rPr lang="en-US" sz="2000" dirty="0">
                <a:solidFill>
                  <a:srgbClr val="051853"/>
                </a:solidFill>
                <a:cs typeface="Arial" panose="020B0604020202020204" pitchFamily="34" charset="0"/>
              </a:rPr>
              <a:t>Law on Energy,</a:t>
            </a:r>
            <a:r>
              <a:rPr lang="mn-MN" sz="2000" dirty="0">
                <a:solidFill>
                  <a:srgbClr val="051853"/>
                </a:solidFill>
                <a:cs typeface="Arial" panose="020B0604020202020204" pitchFamily="34" charset="0"/>
              </a:rPr>
              <a:t> 2001</a:t>
            </a:r>
            <a:endParaRPr lang="en-US" sz="2000" dirty="0">
              <a:solidFill>
                <a:srgbClr val="051853"/>
              </a:solidFill>
              <a:cs typeface="Arial" panose="020B0604020202020204" pitchFamily="34" charset="0"/>
            </a:endParaRPr>
          </a:p>
          <a:p>
            <a:pPr marL="342900" indent="-342900" algn="just" fontAlgn="ctr">
              <a:buFont typeface="+mj-lt"/>
              <a:buAutoNum type="arabicPeriod"/>
            </a:pPr>
            <a:r>
              <a:rPr lang="en-US" sz="2000" dirty="0">
                <a:solidFill>
                  <a:srgbClr val="051853"/>
                </a:solidFill>
                <a:cs typeface="Arial" panose="020B0604020202020204" pitchFamily="34" charset="0"/>
              </a:rPr>
              <a:t>Other Laws</a:t>
            </a:r>
          </a:p>
        </p:txBody>
      </p:sp>
      <p:sp>
        <p:nvSpPr>
          <p:cNvPr id="50" name="Rectangle 49">
            <a:extLst>
              <a:ext uri="{FF2B5EF4-FFF2-40B4-BE49-F238E27FC236}">
                <a16:creationId xmlns:a16="http://schemas.microsoft.com/office/drawing/2014/main" id="{2EFAA35B-C0BA-472B-98A1-A761C6FB4E8C}"/>
              </a:ext>
            </a:extLst>
          </p:cNvPr>
          <p:cNvSpPr/>
          <p:nvPr/>
        </p:nvSpPr>
        <p:spPr>
          <a:xfrm>
            <a:off x="3761116" y="6568317"/>
            <a:ext cx="8430883" cy="307777"/>
          </a:xfrm>
          <a:prstGeom prst="rect">
            <a:avLst/>
          </a:prstGeom>
        </p:spPr>
        <p:txBody>
          <a:bodyPr wrap="square">
            <a:spAutoFit/>
          </a:bodyPr>
          <a:lstStyle/>
          <a:p>
            <a:r>
              <a:rPr lang="en-US" sz="1400" b="0" i="0" dirty="0">
                <a:solidFill>
                  <a:srgbClr val="0070C0"/>
                </a:solidFill>
                <a:effectLst/>
                <a:cs typeface="Arial" panose="020B0604020202020204" pitchFamily="34" charset="0"/>
              </a:rPr>
              <a:t>International Conference on Small Modular Reactors and their Applications, 21-25 October 2024, Vienna , Austria </a:t>
            </a:r>
            <a:endParaRPr lang="en-US" sz="1400" dirty="0">
              <a:solidFill>
                <a:srgbClr val="0070C0"/>
              </a:solidFill>
              <a:cs typeface="Arial" panose="020B0604020202020204" pitchFamily="34" charset="0"/>
            </a:endParaRPr>
          </a:p>
        </p:txBody>
      </p:sp>
    </p:spTree>
    <p:extLst>
      <p:ext uri="{BB962C8B-B14F-4D97-AF65-F5344CB8AC3E}">
        <p14:creationId xmlns:p14="http://schemas.microsoft.com/office/powerpoint/2010/main" val="240206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E7D96-DE74-EB03-3DEE-A435216DE659}"/>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346EF12F-8FA1-F69A-39B2-99BC39F65B3A}"/>
              </a:ext>
            </a:extLst>
          </p:cNvPr>
          <p:cNvSpPr/>
          <p:nvPr/>
        </p:nvSpPr>
        <p:spPr>
          <a:xfrm>
            <a:off x="238963" y="248555"/>
            <a:ext cx="8927939" cy="584775"/>
          </a:xfrm>
          <a:prstGeom prst="rect">
            <a:avLst/>
          </a:prstGeom>
        </p:spPr>
        <p:txBody>
          <a:bodyPr wrap="square">
            <a:spAutoFit/>
          </a:bodyPr>
          <a:lstStyle/>
          <a:p>
            <a:pPr algn="ctr">
              <a:defRPr/>
            </a:pPr>
            <a:r>
              <a:rPr lang="en-US" sz="3200" b="1" kern="0" dirty="0">
                <a:solidFill>
                  <a:schemeClr val="bg1"/>
                </a:solidFill>
                <a:cs typeface="Arial" panose="020B0604020202020204" pitchFamily="34" charset="0"/>
              </a:rPr>
              <a:t>Ownership &amp; Regulatory license</a:t>
            </a:r>
            <a:endParaRPr lang="en-GB" sz="3200" b="1" kern="0" dirty="0">
              <a:solidFill>
                <a:schemeClr val="bg1"/>
              </a:solidFill>
              <a:cs typeface="Arial" panose="020B0604020202020204" pitchFamily="34" charset="0"/>
            </a:endParaRPr>
          </a:p>
        </p:txBody>
      </p:sp>
      <p:grpSp>
        <p:nvGrpSpPr>
          <p:cNvPr id="2" name="Group 1">
            <a:extLst>
              <a:ext uri="{FF2B5EF4-FFF2-40B4-BE49-F238E27FC236}">
                <a16:creationId xmlns:a16="http://schemas.microsoft.com/office/drawing/2014/main" id="{4C4F1126-F1BA-C3C7-37E8-EBCEA6E1B4BA}"/>
              </a:ext>
            </a:extLst>
          </p:cNvPr>
          <p:cNvGrpSpPr/>
          <p:nvPr/>
        </p:nvGrpSpPr>
        <p:grpSpPr>
          <a:xfrm>
            <a:off x="295544" y="1414526"/>
            <a:ext cx="7737860" cy="4854143"/>
            <a:chOff x="335361" y="1480667"/>
            <a:chExt cx="7737860" cy="4854143"/>
          </a:xfrm>
        </p:grpSpPr>
        <p:grpSp>
          <p:nvGrpSpPr>
            <p:cNvPr id="3" name="Group 2">
              <a:extLst>
                <a:ext uri="{FF2B5EF4-FFF2-40B4-BE49-F238E27FC236}">
                  <a16:creationId xmlns:a16="http://schemas.microsoft.com/office/drawing/2014/main" id="{F02642CC-49E7-91EF-D14B-A7DC72E40EAE}"/>
                </a:ext>
              </a:extLst>
            </p:cNvPr>
            <p:cNvGrpSpPr/>
            <p:nvPr/>
          </p:nvGrpSpPr>
          <p:grpSpPr>
            <a:xfrm>
              <a:off x="335361" y="1480667"/>
              <a:ext cx="7737860" cy="4854143"/>
              <a:chOff x="722579" y="143703"/>
              <a:chExt cx="11693293" cy="6000318"/>
            </a:xfrm>
          </p:grpSpPr>
          <p:sp>
            <p:nvSpPr>
              <p:cNvPr id="7" name="Rounded Rectangle 66">
                <a:extLst>
                  <a:ext uri="{FF2B5EF4-FFF2-40B4-BE49-F238E27FC236}">
                    <a16:creationId xmlns:a16="http://schemas.microsoft.com/office/drawing/2014/main" id="{71B6BF4B-E8E1-DF45-FD2A-A16DBB092430}"/>
                  </a:ext>
                </a:extLst>
              </p:cNvPr>
              <p:cNvSpPr/>
              <p:nvPr/>
            </p:nvSpPr>
            <p:spPr>
              <a:xfrm>
                <a:off x="6358465" y="778934"/>
                <a:ext cx="3437467" cy="6096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GOVERNMENT</a:t>
                </a:r>
              </a:p>
            </p:txBody>
          </p:sp>
          <p:cxnSp>
            <p:nvCxnSpPr>
              <p:cNvPr id="8" name="Straight Connector 7">
                <a:extLst>
                  <a:ext uri="{FF2B5EF4-FFF2-40B4-BE49-F238E27FC236}">
                    <a16:creationId xmlns:a16="http://schemas.microsoft.com/office/drawing/2014/main" id="{A47B339C-8D2E-B66B-DF18-C47CDD009637}"/>
                  </a:ext>
                </a:extLst>
              </p:cNvPr>
              <p:cNvCxnSpPr>
                <a:cxnSpLocks/>
                <a:stCxn id="7" idx="2"/>
              </p:cNvCxnSpPr>
              <p:nvPr/>
            </p:nvCxnSpPr>
            <p:spPr>
              <a:xfrm flipH="1">
                <a:off x="8070851" y="1388534"/>
                <a:ext cx="6347" cy="447582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Rounded Rectangle 68">
                <a:extLst>
                  <a:ext uri="{FF2B5EF4-FFF2-40B4-BE49-F238E27FC236}">
                    <a16:creationId xmlns:a16="http://schemas.microsoft.com/office/drawing/2014/main" id="{F8B5192B-5AB5-AF1B-4A5D-0C00BD947FAF}"/>
                  </a:ext>
                </a:extLst>
              </p:cNvPr>
              <p:cNvSpPr/>
              <p:nvPr/>
            </p:nvSpPr>
            <p:spPr>
              <a:xfrm>
                <a:off x="4553976" y="2525017"/>
                <a:ext cx="3259662" cy="672294"/>
              </a:xfrm>
              <a:prstGeom prst="round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Ministry of Industry and Mineral Resources</a:t>
                </a:r>
              </a:p>
            </p:txBody>
          </p:sp>
          <p:sp>
            <p:nvSpPr>
              <p:cNvPr id="10" name="Rounded Rectangle 69">
                <a:extLst>
                  <a:ext uri="{FF2B5EF4-FFF2-40B4-BE49-F238E27FC236}">
                    <a16:creationId xmlns:a16="http://schemas.microsoft.com/office/drawing/2014/main" id="{8852E919-013B-9626-DBFE-EF2CB3E903F2}"/>
                  </a:ext>
                </a:extLst>
              </p:cNvPr>
              <p:cNvSpPr/>
              <p:nvPr/>
            </p:nvSpPr>
            <p:spPr>
              <a:xfrm>
                <a:off x="8403165" y="2588683"/>
                <a:ext cx="2785534" cy="728133"/>
              </a:xfrm>
              <a:prstGeom prst="round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Ministry of Energy</a:t>
                </a:r>
              </a:p>
            </p:txBody>
          </p:sp>
          <p:sp>
            <p:nvSpPr>
              <p:cNvPr id="11" name="Rounded Rectangle 70">
                <a:extLst>
                  <a:ext uri="{FF2B5EF4-FFF2-40B4-BE49-F238E27FC236}">
                    <a16:creationId xmlns:a16="http://schemas.microsoft.com/office/drawing/2014/main" id="{AE844F55-E193-FE17-9D7E-8491AC12AF86}"/>
                  </a:ext>
                </a:extLst>
              </p:cNvPr>
              <p:cNvSpPr/>
              <p:nvPr/>
            </p:nvSpPr>
            <p:spPr>
              <a:xfrm>
                <a:off x="9346864" y="3493734"/>
                <a:ext cx="3069008" cy="529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Institute of Economics for Energy</a:t>
                </a:r>
              </a:p>
            </p:txBody>
          </p:sp>
          <p:cxnSp>
            <p:nvCxnSpPr>
              <p:cNvPr id="12" name="Straight Connector 11">
                <a:extLst>
                  <a:ext uri="{FF2B5EF4-FFF2-40B4-BE49-F238E27FC236}">
                    <a16:creationId xmlns:a16="http://schemas.microsoft.com/office/drawing/2014/main" id="{365E92E2-75D0-B203-0159-CEDFEFD46B3C}"/>
                  </a:ext>
                </a:extLst>
              </p:cNvPr>
              <p:cNvCxnSpPr>
                <a:stCxn id="7" idx="1"/>
              </p:cNvCxnSpPr>
              <p:nvPr/>
            </p:nvCxnSpPr>
            <p:spPr>
              <a:xfrm flipH="1" flipV="1">
                <a:off x="3962400" y="1083733"/>
                <a:ext cx="2396065"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75C3537-97C3-6D05-A0D4-62FE7B42A291}"/>
                  </a:ext>
                </a:extLst>
              </p:cNvPr>
              <p:cNvCxnSpPr/>
              <p:nvPr/>
            </p:nvCxnSpPr>
            <p:spPr>
              <a:xfrm>
                <a:off x="3979333" y="1083734"/>
                <a:ext cx="0" cy="5164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Rounded Rectangle 73">
                <a:extLst>
                  <a:ext uri="{FF2B5EF4-FFF2-40B4-BE49-F238E27FC236}">
                    <a16:creationId xmlns:a16="http://schemas.microsoft.com/office/drawing/2014/main" id="{CC537911-8100-E10C-F646-7F42A2346252}"/>
                  </a:ext>
                </a:extLst>
              </p:cNvPr>
              <p:cNvSpPr/>
              <p:nvPr/>
            </p:nvSpPr>
            <p:spPr>
              <a:xfrm>
                <a:off x="2658531" y="1562099"/>
                <a:ext cx="3071588" cy="68580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PRIME MINISTER</a:t>
                </a:r>
              </a:p>
            </p:txBody>
          </p:sp>
          <p:cxnSp>
            <p:nvCxnSpPr>
              <p:cNvPr id="15" name="Straight Connector 14">
                <a:extLst>
                  <a:ext uri="{FF2B5EF4-FFF2-40B4-BE49-F238E27FC236}">
                    <a16:creationId xmlns:a16="http://schemas.microsoft.com/office/drawing/2014/main" id="{C725A488-69BE-9EF6-DB7F-AAF67E6F0222}"/>
                  </a:ext>
                </a:extLst>
              </p:cNvPr>
              <p:cNvCxnSpPr/>
              <p:nvPr/>
            </p:nvCxnSpPr>
            <p:spPr>
              <a:xfrm>
                <a:off x="4262969" y="2247900"/>
                <a:ext cx="2" cy="64320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5990CB-77F2-8991-5CB9-BE64CAAA6A22}"/>
                  </a:ext>
                </a:extLst>
              </p:cNvPr>
              <p:cNvCxnSpPr/>
              <p:nvPr/>
            </p:nvCxnSpPr>
            <p:spPr>
              <a:xfrm flipH="1">
                <a:off x="3962400" y="2874156"/>
                <a:ext cx="300569" cy="239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ounded Rectangle 76">
                <a:extLst>
                  <a:ext uri="{FF2B5EF4-FFF2-40B4-BE49-F238E27FC236}">
                    <a16:creationId xmlns:a16="http://schemas.microsoft.com/office/drawing/2014/main" id="{2AC43DF9-D642-B91F-A6EF-F19466D5F2BB}"/>
                  </a:ext>
                </a:extLst>
              </p:cNvPr>
              <p:cNvSpPr/>
              <p:nvPr/>
            </p:nvSpPr>
            <p:spPr>
              <a:xfrm>
                <a:off x="1176867" y="2400853"/>
                <a:ext cx="2819402" cy="7635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State owned “</a:t>
                </a:r>
                <a:r>
                  <a:rPr lang="mn-MN" sz="1600" dirty="0">
                    <a:solidFill>
                      <a:schemeClr val="tx1"/>
                    </a:solidFill>
                  </a:rPr>
                  <a:t>Erdenes</a:t>
                </a:r>
                <a:r>
                  <a:rPr lang="en-US" sz="1600" dirty="0">
                    <a:solidFill>
                      <a:schemeClr val="tx1"/>
                    </a:solidFill>
                  </a:rPr>
                  <a:t> MGL” LLC</a:t>
                </a:r>
              </a:p>
            </p:txBody>
          </p:sp>
          <p:cxnSp>
            <p:nvCxnSpPr>
              <p:cNvPr id="18" name="Straight Connector 17">
                <a:extLst>
                  <a:ext uri="{FF2B5EF4-FFF2-40B4-BE49-F238E27FC236}">
                    <a16:creationId xmlns:a16="http://schemas.microsoft.com/office/drawing/2014/main" id="{B531036F-6975-7AF1-E9C3-54A72A75099D}"/>
                  </a:ext>
                </a:extLst>
              </p:cNvPr>
              <p:cNvCxnSpPr/>
              <p:nvPr/>
            </p:nvCxnSpPr>
            <p:spPr>
              <a:xfrm>
                <a:off x="3505203" y="3148269"/>
                <a:ext cx="6348" cy="5233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CEAB78-DB51-686C-24B4-369E670652CC}"/>
                  </a:ext>
                </a:extLst>
              </p:cNvPr>
              <p:cNvCxnSpPr/>
              <p:nvPr/>
            </p:nvCxnSpPr>
            <p:spPr>
              <a:xfrm flipH="1">
                <a:off x="3251203" y="3655485"/>
                <a:ext cx="27093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Rounded Rectangle 79">
                <a:extLst>
                  <a:ext uri="{FF2B5EF4-FFF2-40B4-BE49-F238E27FC236}">
                    <a16:creationId xmlns:a16="http://schemas.microsoft.com/office/drawing/2014/main" id="{D64509C5-B1C5-2E92-24C2-2E7A55E331DD}"/>
                  </a:ext>
                </a:extLst>
              </p:cNvPr>
              <p:cNvSpPr/>
              <p:nvPr/>
            </p:nvSpPr>
            <p:spPr>
              <a:xfrm>
                <a:off x="722579" y="3384549"/>
                <a:ext cx="2528622" cy="61913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State owned </a:t>
                </a:r>
              </a:p>
              <a:p>
                <a:pPr algn="ctr"/>
                <a:r>
                  <a:rPr lang="en-US" sz="1600" dirty="0">
                    <a:solidFill>
                      <a:schemeClr val="tx1"/>
                    </a:solidFill>
                  </a:rPr>
                  <a:t>“Mon-Atom” LLC</a:t>
                </a:r>
              </a:p>
            </p:txBody>
          </p:sp>
          <p:cxnSp>
            <p:nvCxnSpPr>
              <p:cNvPr id="21" name="Straight Connector 20">
                <a:extLst>
                  <a:ext uri="{FF2B5EF4-FFF2-40B4-BE49-F238E27FC236}">
                    <a16:creationId xmlns:a16="http://schemas.microsoft.com/office/drawing/2014/main" id="{59195990-5111-69E5-862A-FB9B3A21B281}"/>
                  </a:ext>
                </a:extLst>
              </p:cNvPr>
              <p:cNvCxnSpPr>
                <a:cxnSpLocks/>
              </p:cNvCxnSpPr>
              <p:nvPr/>
            </p:nvCxnSpPr>
            <p:spPr>
              <a:xfrm>
                <a:off x="8955047" y="3324867"/>
                <a:ext cx="0" cy="4550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79B26D-3AC9-26A5-F695-07179961F3D3}"/>
                  </a:ext>
                </a:extLst>
              </p:cNvPr>
              <p:cNvCxnSpPr>
                <a:endCxn id="11" idx="1"/>
              </p:cNvCxnSpPr>
              <p:nvPr/>
            </p:nvCxnSpPr>
            <p:spPr>
              <a:xfrm>
                <a:off x="8966120" y="3752315"/>
                <a:ext cx="380743" cy="63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9153363-4E47-6344-65FA-80E47C653220}"/>
                  </a:ext>
                </a:extLst>
              </p:cNvPr>
              <p:cNvCxnSpPr>
                <a:stCxn id="9" idx="3"/>
              </p:cNvCxnSpPr>
              <p:nvPr/>
            </p:nvCxnSpPr>
            <p:spPr>
              <a:xfrm flipV="1">
                <a:off x="7813638" y="2853405"/>
                <a:ext cx="257213" cy="77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98C980E-33E5-1170-9F7A-D076E9D778AD}"/>
                  </a:ext>
                </a:extLst>
              </p:cNvPr>
              <p:cNvCxnSpPr>
                <a:endCxn id="10" idx="1"/>
              </p:cNvCxnSpPr>
              <p:nvPr/>
            </p:nvCxnSpPr>
            <p:spPr>
              <a:xfrm>
                <a:off x="8077198" y="2952749"/>
                <a:ext cx="325967"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BC4A3CC-CE81-7048-601E-B7A9B276FDC6}"/>
                  </a:ext>
                </a:extLst>
              </p:cNvPr>
              <p:cNvCxnSpPr/>
              <p:nvPr/>
            </p:nvCxnSpPr>
            <p:spPr>
              <a:xfrm>
                <a:off x="7382934" y="3164413"/>
                <a:ext cx="4234" cy="136262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Rounded Rectangle 85">
                <a:extLst>
                  <a:ext uri="{FF2B5EF4-FFF2-40B4-BE49-F238E27FC236}">
                    <a16:creationId xmlns:a16="http://schemas.microsoft.com/office/drawing/2014/main" id="{91C98344-F7C2-026D-3A40-5B1A69B1B4A4}"/>
                  </a:ext>
                </a:extLst>
              </p:cNvPr>
              <p:cNvSpPr/>
              <p:nvPr/>
            </p:nvSpPr>
            <p:spPr>
              <a:xfrm>
                <a:off x="4677833" y="3384549"/>
                <a:ext cx="2408768" cy="61913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Nuclear Energy Commission</a:t>
                </a:r>
              </a:p>
            </p:txBody>
          </p:sp>
          <p:sp>
            <p:nvSpPr>
              <p:cNvPr id="27" name="Rounded Rectangle 86">
                <a:extLst>
                  <a:ext uri="{FF2B5EF4-FFF2-40B4-BE49-F238E27FC236}">
                    <a16:creationId xmlns:a16="http://schemas.microsoft.com/office/drawing/2014/main" id="{3EA7FA32-2BFD-8E8F-B47E-54BABD0B8A8F}"/>
                  </a:ext>
                </a:extLst>
              </p:cNvPr>
              <p:cNvSpPr/>
              <p:nvPr/>
            </p:nvSpPr>
            <p:spPr>
              <a:xfrm>
                <a:off x="3386667" y="4193663"/>
                <a:ext cx="3699934" cy="66674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Division of Nuclear</a:t>
                </a:r>
                <a:r>
                  <a:rPr lang="mn-MN" sz="1600" dirty="0">
                    <a:solidFill>
                      <a:schemeClr val="tx1"/>
                    </a:solidFill>
                  </a:rPr>
                  <a:t> </a:t>
                </a:r>
                <a:r>
                  <a:rPr lang="en-US" sz="1600" dirty="0">
                    <a:solidFill>
                      <a:schemeClr val="tx1"/>
                    </a:solidFill>
                  </a:rPr>
                  <a:t>Radiation Inspection</a:t>
                </a:r>
              </a:p>
            </p:txBody>
          </p:sp>
          <p:cxnSp>
            <p:nvCxnSpPr>
              <p:cNvPr id="28" name="Straight Connector 27">
                <a:extLst>
                  <a:ext uri="{FF2B5EF4-FFF2-40B4-BE49-F238E27FC236}">
                    <a16:creationId xmlns:a16="http://schemas.microsoft.com/office/drawing/2014/main" id="{AE3B9E32-85E4-8E61-6966-18A69C7292F1}"/>
                  </a:ext>
                </a:extLst>
              </p:cNvPr>
              <p:cNvCxnSpPr>
                <a:stCxn id="26" idx="3"/>
              </p:cNvCxnSpPr>
              <p:nvPr/>
            </p:nvCxnSpPr>
            <p:spPr>
              <a:xfrm>
                <a:off x="7086601" y="3694116"/>
                <a:ext cx="28363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A4594F-1333-4FB5-7D8F-F7F73BB42A14}"/>
                  </a:ext>
                </a:extLst>
              </p:cNvPr>
              <p:cNvCxnSpPr>
                <a:endCxn id="27" idx="3"/>
              </p:cNvCxnSpPr>
              <p:nvPr/>
            </p:nvCxnSpPr>
            <p:spPr>
              <a:xfrm flipH="1">
                <a:off x="7086601" y="4527034"/>
                <a:ext cx="29633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Rounded Rectangle 91">
                <a:extLst>
                  <a:ext uri="{FF2B5EF4-FFF2-40B4-BE49-F238E27FC236}">
                    <a16:creationId xmlns:a16="http://schemas.microsoft.com/office/drawing/2014/main" id="{72B9EC3C-A498-C9B0-81EB-58A6189507EC}"/>
                  </a:ext>
                </a:extLst>
              </p:cNvPr>
              <p:cNvSpPr/>
              <p:nvPr/>
            </p:nvSpPr>
            <p:spPr>
              <a:xfrm>
                <a:off x="8506353" y="5432820"/>
                <a:ext cx="3217332" cy="71120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Energy Regulatory Commission</a:t>
                </a:r>
              </a:p>
            </p:txBody>
          </p:sp>
          <p:cxnSp>
            <p:nvCxnSpPr>
              <p:cNvPr id="31" name="Straight Connector 30">
                <a:extLst>
                  <a:ext uri="{FF2B5EF4-FFF2-40B4-BE49-F238E27FC236}">
                    <a16:creationId xmlns:a16="http://schemas.microsoft.com/office/drawing/2014/main" id="{F047A4D4-9914-181F-B628-857468689167}"/>
                  </a:ext>
                </a:extLst>
              </p:cNvPr>
              <p:cNvCxnSpPr/>
              <p:nvPr/>
            </p:nvCxnSpPr>
            <p:spPr>
              <a:xfrm>
                <a:off x="8073494" y="5846684"/>
                <a:ext cx="43285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F6232257-B4F7-0F2B-315E-C84A256A3763}"/>
                  </a:ext>
                </a:extLst>
              </p:cNvPr>
              <p:cNvSpPr/>
              <p:nvPr/>
            </p:nvSpPr>
            <p:spPr>
              <a:xfrm>
                <a:off x="4199323" y="143703"/>
                <a:ext cx="3936149" cy="494585"/>
              </a:xfrm>
              <a:prstGeom prst="rect">
                <a:avLst/>
              </a:prstGeom>
            </p:spPr>
            <p:txBody>
              <a:bodyPr wrap="none">
                <a:spAutoFit/>
              </a:bodyPr>
              <a:lstStyle/>
              <a:p>
                <a:pPr algn="ctr"/>
                <a:r>
                  <a:rPr lang="en-US" sz="2000" b="1" dirty="0">
                    <a:solidFill>
                      <a:srgbClr val="00B0F0"/>
                    </a:solidFill>
                  </a:rPr>
                  <a:t>Regulatory Framework</a:t>
                </a:r>
              </a:p>
            </p:txBody>
          </p:sp>
        </p:grpSp>
        <p:cxnSp>
          <p:nvCxnSpPr>
            <p:cNvPr id="5" name="Straight Connector 4">
              <a:extLst>
                <a:ext uri="{FF2B5EF4-FFF2-40B4-BE49-F238E27FC236}">
                  <a16:creationId xmlns:a16="http://schemas.microsoft.com/office/drawing/2014/main" id="{5FD1783A-A344-A370-FA9A-888DEADAFEE7}"/>
                </a:ext>
              </a:extLst>
            </p:cNvPr>
            <p:cNvCxnSpPr/>
            <p:nvPr/>
          </p:nvCxnSpPr>
          <p:spPr>
            <a:xfrm>
              <a:off x="5201286" y="5064116"/>
              <a:ext cx="2864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ounded Rectangle 91">
              <a:extLst>
                <a:ext uri="{FF2B5EF4-FFF2-40B4-BE49-F238E27FC236}">
                  <a16:creationId xmlns:a16="http://schemas.microsoft.com/office/drawing/2014/main" id="{B9FD7AD6-0B3E-B41D-3348-FC2E25DE0203}"/>
                </a:ext>
              </a:extLst>
            </p:cNvPr>
            <p:cNvSpPr/>
            <p:nvPr/>
          </p:nvSpPr>
          <p:spPr>
            <a:xfrm>
              <a:off x="5506578" y="4846321"/>
              <a:ext cx="2442356" cy="586397"/>
            </a:xfrm>
            <a:prstGeom prst="round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Ministry of Environment and Tourism</a:t>
              </a:r>
            </a:p>
          </p:txBody>
        </p:sp>
      </p:grpSp>
      <p:sp>
        <p:nvSpPr>
          <p:cNvPr id="33" name="Rectangle 32">
            <a:extLst>
              <a:ext uri="{FF2B5EF4-FFF2-40B4-BE49-F238E27FC236}">
                <a16:creationId xmlns:a16="http://schemas.microsoft.com/office/drawing/2014/main" id="{7E89CEDC-EA8E-D37D-8488-719AEFBA8A0F}"/>
              </a:ext>
            </a:extLst>
          </p:cNvPr>
          <p:cNvSpPr/>
          <p:nvPr/>
        </p:nvSpPr>
        <p:spPr>
          <a:xfrm>
            <a:off x="8239245" y="1591667"/>
            <a:ext cx="3523286" cy="5016758"/>
          </a:xfrm>
          <a:prstGeom prst="rect">
            <a:avLst/>
          </a:prstGeom>
        </p:spPr>
        <p:txBody>
          <a:bodyPr wrap="square">
            <a:spAutoFit/>
          </a:bodyPr>
          <a:lstStyle/>
          <a:p>
            <a:r>
              <a:rPr lang="en-US" altLang="ko-KR" sz="2000" dirty="0">
                <a:solidFill>
                  <a:schemeClr val="tx2"/>
                </a:solidFill>
                <a:cs typeface="Arial" pitchFamily="34" charset="0"/>
              </a:rPr>
              <a:t>Key regulations:</a:t>
            </a:r>
          </a:p>
          <a:p>
            <a:endParaRPr lang="en-US" altLang="ko-KR" sz="2000" dirty="0">
              <a:solidFill>
                <a:schemeClr val="tx2"/>
              </a:solidFill>
              <a:cs typeface="Arial" pitchFamily="34" charset="0"/>
            </a:endParaRPr>
          </a:p>
          <a:p>
            <a:pPr marL="342900" indent="-342900">
              <a:buFont typeface="Arial" panose="020B0604020202020204" pitchFamily="34" charset="0"/>
              <a:buChar char="•"/>
            </a:pPr>
            <a:r>
              <a:rPr lang="en-US" altLang="ko-KR" sz="2000" dirty="0">
                <a:solidFill>
                  <a:schemeClr val="tx2"/>
                </a:solidFill>
                <a:cs typeface="Arial" pitchFamily="34" charset="0"/>
              </a:rPr>
              <a:t>Basic safety standards, /2016/ </a:t>
            </a:r>
            <a:endParaRPr lang="mn-MN" sz="2000" dirty="0">
              <a:solidFill>
                <a:schemeClr val="tx2"/>
              </a:solidFill>
              <a:cs typeface="Arial" pitchFamily="34" charset="0"/>
            </a:endParaRPr>
          </a:p>
          <a:p>
            <a:pPr marL="342900" indent="-342900">
              <a:buFont typeface="Arial" panose="020B0604020202020204" pitchFamily="34" charset="0"/>
              <a:buChar char="•"/>
            </a:pPr>
            <a:r>
              <a:rPr lang="en-US" sz="2000" dirty="0">
                <a:solidFill>
                  <a:schemeClr val="tx2"/>
                </a:solidFill>
                <a:cs typeface="Arial" pitchFamily="34" charset="0"/>
              </a:rPr>
              <a:t>Regulation on Security of Radiation Sources /2015/</a:t>
            </a:r>
          </a:p>
          <a:p>
            <a:pPr marL="342900" indent="-342900">
              <a:buFont typeface="Arial" panose="020B0604020202020204" pitchFamily="34" charset="0"/>
              <a:buChar char="•"/>
            </a:pPr>
            <a:r>
              <a:rPr lang="en-US" sz="2000" dirty="0">
                <a:solidFill>
                  <a:schemeClr val="tx2"/>
                </a:solidFill>
                <a:cs typeface="Arial" pitchFamily="34" charset="0"/>
              </a:rPr>
              <a:t>Basic Regulation on Radiation Protection and Safety /2016/</a:t>
            </a:r>
          </a:p>
          <a:p>
            <a:pPr marL="342900" indent="-342900">
              <a:buFont typeface="Arial" panose="020B0604020202020204" pitchFamily="34" charset="0"/>
              <a:buChar char="•"/>
            </a:pPr>
            <a:r>
              <a:rPr lang="en-US" sz="2000" dirty="0">
                <a:solidFill>
                  <a:schemeClr val="tx2"/>
                </a:solidFill>
                <a:cs typeface="Arial" pitchFamily="34" charset="0"/>
              </a:rPr>
              <a:t>Regulation on Transport of Radioactive Material /2019/</a:t>
            </a:r>
            <a:endParaRPr lang="mn-MN" sz="2000" dirty="0">
              <a:solidFill>
                <a:schemeClr val="tx2"/>
              </a:solidFill>
              <a:cs typeface="Arial" pitchFamily="34" charset="0"/>
            </a:endParaRPr>
          </a:p>
          <a:p>
            <a:pPr marL="342900" indent="-342900">
              <a:buFont typeface="Arial" panose="020B0604020202020204" pitchFamily="34" charset="0"/>
              <a:buChar char="•"/>
            </a:pPr>
            <a:r>
              <a:rPr lang="en-US" sz="2000" dirty="0">
                <a:solidFill>
                  <a:schemeClr val="tx2"/>
                </a:solidFill>
                <a:cs typeface="Arial" pitchFamily="34" charset="0"/>
              </a:rPr>
              <a:t>Regulation on Nuclear Material Accounting System /2020/</a:t>
            </a:r>
            <a:endParaRPr lang="mn-MN" sz="2000" dirty="0">
              <a:solidFill>
                <a:schemeClr val="tx2"/>
              </a:solidFill>
              <a:cs typeface="Arial" pitchFamily="34" charset="0"/>
            </a:endParaRPr>
          </a:p>
          <a:p>
            <a:pPr marL="342900" indent="-342900">
              <a:buFont typeface="Arial" panose="020B0604020202020204" pitchFamily="34" charset="0"/>
              <a:buChar char="•"/>
            </a:pPr>
            <a:endParaRPr lang="en-US" sz="2000" dirty="0">
              <a:solidFill>
                <a:schemeClr val="tx2"/>
              </a:solidFill>
              <a:cs typeface="Arial" pitchFamily="34" charset="0"/>
            </a:endParaRPr>
          </a:p>
          <a:p>
            <a:pPr marL="342900" indent="-342900">
              <a:buFont typeface="Arial" panose="020B0604020202020204" pitchFamily="34" charset="0"/>
              <a:buChar char="•"/>
            </a:pPr>
            <a:endParaRPr lang="mn-MN" sz="2000" dirty="0">
              <a:solidFill>
                <a:schemeClr val="tx2"/>
              </a:solidFill>
              <a:cs typeface="Arial" pitchFamily="34" charset="0"/>
            </a:endParaRPr>
          </a:p>
        </p:txBody>
      </p:sp>
      <p:sp>
        <p:nvSpPr>
          <p:cNvPr id="42" name="Rectangle 41">
            <a:extLst>
              <a:ext uri="{FF2B5EF4-FFF2-40B4-BE49-F238E27FC236}">
                <a16:creationId xmlns:a16="http://schemas.microsoft.com/office/drawing/2014/main" id="{2EFAA35B-C0BA-472B-98A1-A761C6FB4E8C}"/>
              </a:ext>
            </a:extLst>
          </p:cNvPr>
          <p:cNvSpPr/>
          <p:nvPr/>
        </p:nvSpPr>
        <p:spPr>
          <a:xfrm>
            <a:off x="3761116" y="6568317"/>
            <a:ext cx="8430883" cy="307777"/>
          </a:xfrm>
          <a:prstGeom prst="rect">
            <a:avLst/>
          </a:prstGeom>
        </p:spPr>
        <p:txBody>
          <a:bodyPr wrap="square">
            <a:spAutoFit/>
          </a:bodyPr>
          <a:lstStyle/>
          <a:p>
            <a:r>
              <a:rPr lang="en-US" sz="1400" b="0" i="0" dirty="0">
                <a:solidFill>
                  <a:schemeClr val="tx2"/>
                </a:solidFill>
                <a:effectLst/>
                <a:cs typeface="Arial" panose="020B0604020202020204" pitchFamily="34" charset="0"/>
              </a:rPr>
              <a:t>International Conference on Small Modular Reactors and their Applications, 21-25 October 2024, Vienna , Austria </a:t>
            </a:r>
            <a:endParaRPr lang="en-US" sz="1400" dirty="0">
              <a:solidFill>
                <a:schemeClr val="tx2"/>
              </a:solidFill>
              <a:cs typeface="Arial" panose="020B0604020202020204" pitchFamily="34" charset="0"/>
            </a:endParaRPr>
          </a:p>
        </p:txBody>
      </p:sp>
    </p:spTree>
    <p:extLst>
      <p:ext uri="{BB962C8B-B14F-4D97-AF65-F5344CB8AC3E}">
        <p14:creationId xmlns:p14="http://schemas.microsoft.com/office/powerpoint/2010/main" val="4155725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01143-4E30-355E-51ED-0C264C191AF5}"/>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25E62885-0CE4-3BCC-168E-DA70F4C9881A}"/>
              </a:ext>
            </a:extLst>
          </p:cNvPr>
          <p:cNvSpPr/>
          <p:nvPr/>
        </p:nvSpPr>
        <p:spPr>
          <a:xfrm>
            <a:off x="554044" y="248062"/>
            <a:ext cx="6920030" cy="584775"/>
          </a:xfrm>
          <a:prstGeom prst="rect">
            <a:avLst/>
          </a:prstGeom>
        </p:spPr>
        <p:txBody>
          <a:bodyPr wrap="square">
            <a:spAutoFit/>
          </a:bodyPr>
          <a:lstStyle/>
          <a:p>
            <a:pPr lvl="0" algn="ctr">
              <a:defRPr/>
            </a:pPr>
            <a:r>
              <a:rPr lang="en-GB" sz="3200" b="1" kern="0" dirty="0">
                <a:solidFill>
                  <a:schemeClr val="bg1"/>
                </a:solidFill>
                <a:cs typeface="Arial" panose="020B0604020202020204" pitchFamily="34" charset="0"/>
              </a:rPr>
              <a:t>Licensing environment</a:t>
            </a:r>
            <a:r>
              <a:rPr lang="en-US" sz="3200" b="1" kern="0" dirty="0">
                <a:solidFill>
                  <a:schemeClr val="bg1"/>
                </a:solidFill>
                <a:cs typeface="Arial" panose="020B0604020202020204" pitchFamily="34" charset="0"/>
              </a:rPr>
              <a:t> </a:t>
            </a:r>
          </a:p>
        </p:txBody>
      </p:sp>
      <p:sp>
        <p:nvSpPr>
          <p:cNvPr id="2" name="object 5">
            <a:extLst>
              <a:ext uri="{FF2B5EF4-FFF2-40B4-BE49-F238E27FC236}">
                <a16:creationId xmlns:a16="http://schemas.microsoft.com/office/drawing/2014/main" id="{70A7E44C-5D58-1D0B-F9C9-CA3A0487D638}"/>
              </a:ext>
            </a:extLst>
          </p:cNvPr>
          <p:cNvSpPr txBox="1"/>
          <p:nvPr/>
        </p:nvSpPr>
        <p:spPr>
          <a:xfrm>
            <a:off x="4155670" y="1252819"/>
            <a:ext cx="7755468" cy="5193088"/>
          </a:xfrm>
          <a:prstGeom prst="rect">
            <a:avLst/>
          </a:prstGeom>
        </p:spPr>
        <p:txBody>
          <a:bodyPr vert="horz" wrap="square" lIns="0" tIns="139065" rIns="0" bIns="0" rtlCol="0">
            <a:spAutoFit/>
          </a:bodyPr>
          <a:lstStyle/>
          <a:p>
            <a:pPr marL="12700">
              <a:lnSpc>
                <a:spcPct val="100000"/>
              </a:lnSpc>
              <a:spcBef>
                <a:spcPts val="1095"/>
              </a:spcBef>
            </a:pPr>
            <a:r>
              <a:rPr lang="en-US" sz="2000" b="1" u="sng" dirty="0">
                <a:solidFill>
                  <a:srgbClr val="00B050"/>
                </a:solidFill>
                <a:cs typeface="Times New Roman" panose="02020603050405020304" pitchFamily="18" charset="0"/>
              </a:rPr>
              <a:t>NUCLEAR ENERGY LAW (2009)</a:t>
            </a:r>
          </a:p>
          <a:p>
            <a:pPr marL="12700">
              <a:lnSpc>
                <a:spcPct val="100000"/>
              </a:lnSpc>
              <a:spcBef>
                <a:spcPts val="1095"/>
              </a:spcBef>
            </a:pPr>
            <a:r>
              <a:rPr lang="en-US" sz="2000" dirty="0">
                <a:solidFill>
                  <a:schemeClr val="tx2"/>
                </a:solidFill>
                <a:cs typeface="Times New Roman" panose="02020603050405020304" pitchFamily="18" charset="0"/>
              </a:rPr>
              <a:t>Article </a:t>
            </a:r>
            <a:r>
              <a:rPr lang="mn-MN" sz="2000" dirty="0">
                <a:solidFill>
                  <a:schemeClr val="tx2"/>
                </a:solidFill>
                <a:cs typeface="Times New Roman" panose="02020603050405020304" pitchFamily="18" charset="0"/>
              </a:rPr>
              <a:t>2</a:t>
            </a:r>
            <a:r>
              <a:rPr lang="en-US" sz="2000" dirty="0">
                <a:solidFill>
                  <a:schemeClr val="tx2"/>
                </a:solidFill>
                <a:cs typeface="Times New Roman" panose="02020603050405020304" pitchFamily="18" charset="0"/>
              </a:rPr>
              <a:t>. Legislation on Nuclear Energy</a:t>
            </a:r>
          </a:p>
          <a:p>
            <a:pPr marL="12700" marR="5080" lvl="1">
              <a:lnSpc>
                <a:spcPct val="100000"/>
              </a:lnSpc>
              <a:spcBef>
                <a:spcPts val="994"/>
              </a:spcBef>
              <a:tabLst>
                <a:tab pos="645795" algn="l"/>
              </a:tabLst>
            </a:pPr>
            <a:r>
              <a:rPr lang="en-US" sz="2000" dirty="0">
                <a:solidFill>
                  <a:schemeClr val="tx2"/>
                </a:solidFill>
                <a:cs typeface="Times New Roman" panose="02020603050405020304" pitchFamily="18" charset="0"/>
              </a:rPr>
              <a:t>2.</a:t>
            </a:r>
            <a:r>
              <a:rPr lang="mn-MN" sz="2000" dirty="0">
                <a:solidFill>
                  <a:schemeClr val="tx2"/>
                </a:solidFill>
                <a:cs typeface="Times New Roman" panose="02020603050405020304" pitchFamily="18" charset="0"/>
              </a:rPr>
              <a:t>4</a:t>
            </a:r>
            <a:r>
              <a:rPr lang="en-US" sz="2000" dirty="0">
                <a:solidFill>
                  <a:schemeClr val="tx2"/>
                </a:solidFill>
                <a:cs typeface="Times New Roman" panose="02020603050405020304" pitchFamily="18" charset="0"/>
              </a:rPr>
              <a:t>.</a:t>
            </a:r>
            <a:r>
              <a:rPr lang="mn-MN" sz="2000" dirty="0">
                <a:solidFill>
                  <a:schemeClr val="tx2"/>
                </a:solidFill>
                <a:cs typeface="Times New Roman" panose="02020603050405020304" pitchFamily="18" charset="0"/>
              </a:rPr>
              <a:t> </a:t>
            </a:r>
            <a:r>
              <a:rPr lang="en-US" sz="2000" dirty="0">
                <a:solidFill>
                  <a:schemeClr val="tx2"/>
                </a:solidFill>
                <a:cs typeface="Times New Roman" panose="02020603050405020304" pitchFamily="18" charset="0"/>
              </a:rPr>
              <a:t>Relations connected to exploitation of nuclear energy that have not been comprehensively regulated under this Law shall be regulated by the relevant articles, paragraphs and sub-paragraphs of the Law on Energy.</a:t>
            </a:r>
            <a:endParaRPr lang="mn-MN" sz="2000" dirty="0">
              <a:solidFill>
                <a:schemeClr val="tx2"/>
              </a:solidFill>
              <a:cs typeface="Times New Roman" panose="02020603050405020304" pitchFamily="18" charset="0"/>
            </a:endParaRPr>
          </a:p>
          <a:p>
            <a:pPr marL="12700">
              <a:lnSpc>
                <a:spcPct val="100000"/>
              </a:lnSpc>
              <a:spcBef>
                <a:spcPts val="1095"/>
              </a:spcBef>
            </a:pPr>
            <a:r>
              <a:rPr sz="2000" dirty="0">
                <a:solidFill>
                  <a:schemeClr val="tx2"/>
                </a:solidFill>
                <a:cs typeface="Times New Roman" panose="02020603050405020304" pitchFamily="18" charset="0"/>
              </a:rPr>
              <a:t>Article 15.</a:t>
            </a:r>
            <a:r>
              <a:rPr lang="en-US" sz="2000" dirty="0">
                <a:solidFill>
                  <a:schemeClr val="tx2"/>
                </a:solidFill>
                <a:cs typeface="Times New Roman" panose="02020603050405020304" pitchFamily="18" charset="0"/>
              </a:rPr>
              <a:t> </a:t>
            </a:r>
            <a:r>
              <a:rPr sz="2000" dirty="0">
                <a:solidFill>
                  <a:schemeClr val="tx2"/>
                </a:solidFill>
                <a:cs typeface="Times New Roman" panose="02020603050405020304" pitchFamily="18" charset="0"/>
              </a:rPr>
              <a:t>License</a:t>
            </a:r>
          </a:p>
          <a:p>
            <a:pPr marL="12700" marR="5080" lvl="1">
              <a:lnSpc>
                <a:spcPct val="100000"/>
              </a:lnSpc>
              <a:spcBef>
                <a:spcPts val="994"/>
              </a:spcBef>
              <a:tabLst>
                <a:tab pos="645795" algn="l"/>
              </a:tabLst>
            </a:pPr>
            <a:r>
              <a:rPr sz="2000" dirty="0">
                <a:solidFill>
                  <a:schemeClr val="tx2"/>
                </a:solidFill>
                <a:cs typeface="Times New Roman" panose="02020603050405020304" pitchFamily="18" charset="0"/>
              </a:rPr>
              <a:t>15. The following activities shall be carried out with the license granted by the Nuclear  Energy Commission:</a:t>
            </a:r>
          </a:p>
          <a:p>
            <a:pPr marL="182880" lvl="2">
              <a:spcBef>
                <a:spcPts val="1000"/>
              </a:spcBef>
              <a:tabLst>
                <a:tab pos="867410" algn="l"/>
              </a:tabLst>
            </a:pPr>
            <a:r>
              <a:rPr sz="2000" dirty="0">
                <a:solidFill>
                  <a:schemeClr val="tx2"/>
                </a:solidFill>
                <a:cs typeface="Times New Roman" panose="02020603050405020304" pitchFamily="18" charset="0"/>
              </a:rPr>
              <a:t>15</a:t>
            </a:r>
            <a:r>
              <a:rPr lang="en-US" sz="2000" dirty="0">
                <a:solidFill>
                  <a:schemeClr val="tx2"/>
                </a:solidFill>
                <a:cs typeface="Times New Roman" panose="02020603050405020304" pitchFamily="18" charset="0"/>
              </a:rPr>
              <a:t>.1.1. </a:t>
            </a:r>
            <a:r>
              <a:rPr sz="2000" dirty="0">
                <a:solidFill>
                  <a:schemeClr val="tx2"/>
                </a:solidFill>
                <a:cs typeface="Times New Roman" panose="02020603050405020304" pitchFamily="18" charset="0"/>
              </a:rPr>
              <a:t>Construct, modify, renovate and </a:t>
            </a:r>
            <a:r>
              <a:rPr lang="en-US" sz="2000" dirty="0">
                <a:solidFill>
                  <a:schemeClr val="tx2"/>
                </a:solidFill>
                <a:cs typeface="Times New Roman" panose="02020603050405020304" pitchFamily="18" charset="0"/>
              </a:rPr>
              <a:t>decommission</a:t>
            </a:r>
            <a:r>
              <a:rPr sz="2000" dirty="0">
                <a:solidFill>
                  <a:schemeClr val="tx2"/>
                </a:solidFill>
                <a:cs typeface="Times New Roman" panose="02020603050405020304" pitchFamily="18" charset="0"/>
              </a:rPr>
              <a:t> nuclear facilities;</a:t>
            </a:r>
          </a:p>
          <a:p>
            <a:pPr marL="182880" lvl="2">
              <a:spcBef>
                <a:spcPts val="1005"/>
              </a:spcBef>
              <a:tabLst>
                <a:tab pos="867410" algn="l"/>
              </a:tabLst>
            </a:pPr>
            <a:r>
              <a:rPr lang="en-US" sz="2000" dirty="0">
                <a:solidFill>
                  <a:schemeClr val="tx2"/>
                </a:solidFill>
                <a:cs typeface="Times New Roman" panose="02020603050405020304" pitchFamily="18" charset="0"/>
              </a:rPr>
              <a:t>15.1.2. </a:t>
            </a:r>
            <a:r>
              <a:rPr sz="2000" dirty="0">
                <a:solidFill>
                  <a:schemeClr val="tx2"/>
                </a:solidFill>
                <a:cs typeface="Times New Roman" panose="02020603050405020304" pitchFamily="18" charset="0"/>
              </a:rPr>
              <a:t>Exploit nuclear facility;</a:t>
            </a:r>
          </a:p>
          <a:p>
            <a:pPr marL="182880" lvl="2">
              <a:spcBef>
                <a:spcPts val="994"/>
              </a:spcBef>
              <a:tabLst>
                <a:tab pos="867410" algn="l"/>
              </a:tabLst>
            </a:pPr>
            <a:r>
              <a:rPr lang="en-US" sz="2000" dirty="0">
                <a:solidFill>
                  <a:schemeClr val="tx2"/>
                </a:solidFill>
                <a:cs typeface="Times New Roman" panose="02020603050405020304" pitchFamily="18" charset="0"/>
              </a:rPr>
              <a:t>15.1.3. </a:t>
            </a:r>
            <a:r>
              <a:rPr sz="2000" dirty="0">
                <a:solidFill>
                  <a:schemeClr val="tx2"/>
                </a:solidFill>
                <a:cs typeface="Times New Roman" panose="02020603050405020304" pitchFamily="18" charset="0"/>
              </a:rPr>
              <a:t>Possess, use and sell nuclear substance;</a:t>
            </a:r>
          </a:p>
          <a:p>
            <a:pPr marL="182880" lvl="2">
              <a:spcBef>
                <a:spcPts val="1005"/>
              </a:spcBef>
              <a:tabLst>
                <a:tab pos="867410" algn="l"/>
              </a:tabLst>
            </a:pPr>
            <a:r>
              <a:rPr lang="en-US" sz="2000" dirty="0">
                <a:solidFill>
                  <a:schemeClr val="tx2"/>
                </a:solidFill>
                <a:cs typeface="Times New Roman" panose="02020603050405020304" pitchFamily="18" charset="0"/>
              </a:rPr>
              <a:t>15.1.4. </a:t>
            </a:r>
            <a:r>
              <a:rPr sz="2000" dirty="0">
                <a:solidFill>
                  <a:schemeClr val="tx2"/>
                </a:solidFill>
                <a:cs typeface="Times New Roman" panose="02020603050405020304" pitchFamily="18" charset="0"/>
              </a:rPr>
              <a:t>Import, export, transport nuclear substance, </a:t>
            </a:r>
            <a:r>
              <a:rPr lang="en-US" sz="2000" dirty="0">
                <a:solidFill>
                  <a:schemeClr val="tx2"/>
                </a:solidFill>
                <a:cs typeface="Times New Roman" panose="02020603050405020304" pitchFamily="18" charset="0"/>
              </a:rPr>
              <a:t>managing</a:t>
            </a:r>
            <a:r>
              <a:rPr sz="2000" dirty="0">
                <a:solidFill>
                  <a:schemeClr val="tx2"/>
                </a:solidFill>
                <a:cs typeface="Times New Roman" panose="02020603050405020304" pitchFamily="18" charset="0"/>
              </a:rPr>
              <a:t> nuclear waste;</a:t>
            </a:r>
          </a:p>
        </p:txBody>
      </p:sp>
      <p:sp>
        <p:nvSpPr>
          <p:cNvPr id="3" name="object 5">
            <a:extLst>
              <a:ext uri="{FF2B5EF4-FFF2-40B4-BE49-F238E27FC236}">
                <a16:creationId xmlns:a16="http://schemas.microsoft.com/office/drawing/2014/main" id="{C0E20D2A-BFF7-81A4-0F4B-114EA6E2FBC3}"/>
              </a:ext>
            </a:extLst>
          </p:cNvPr>
          <p:cNvSpPr txBox="1"/>
          <p:nvPr/>
        </p:nvSpPr>
        <p:spPr>
          <a:xfrm>
            <a:off x="423333" y="2556924"/>
            <a:ext cx="3183467" cy="2269211"/>
          </a:xfrm>
          <a:prstGeom prst="rect">
            <a:avLst/>
          </a:prstGeom>
        </p:spPr>
        <p:txBody>
          <a:bodyPr vert="horz" wrap="square" lIns="0" tIns="139065" rIns="0" bIns="0" rtlCol="0">
            <a:spAutoFit/>
          </a:bodyPr>
          <a:lstStyle/>
          <a:p>
            <a:pPr marL="12700">
              <a:spcBef>
                <a:spcPts val="1095"/>
              </a:spcBef>
            </a:pPr>
            <a:r>
              <a:rPr lang="en-US" sz="2000" b="1" u="sng" dirty="0">
                <a:solidFill>
                  <a:srgbClr val="00B050"/>
                </a:solidFill>
                <a:cs typeface="Times New Roman" panose="02020603050405020304" pitchFamily="18" charset="0"/>
              </a:rPr>
              <a:t>ENERGY LAW (2001)</a:t>
            </a:r>
          </a:p>
          <a:p>
            <a:pPr marL="12700">
              <a:lnSpc>
                <a:spcPct val="100000"/>
              </a:lnSpc>
              <a:spcBef>
                <a:spcPts val="1095"/>
              </a:spcBef>
            </a:pPr>
            <a:r>
              <a:rPr sz="2000" dirty="0">
                <a:solidFill>
                  <a:schemeClr val="tx2"/>
                </a:solidFill>
                <a:cs typeface="Times New Roman" panose="02020603050405020304" pitchFamily="18" charset="0"/>
              </a:rPr>
              <a:t>Article </a:t>
            </a:r>
            <a:r>
              <a:rPr lang="en-US" sz="2000" dirty="0">
                <a:solidFill>
                  <a:schemeClr val="tx2"/>
                </a:solidFill>
                <a:cs typeface="Times New Roman" panose="02020603050405020304" pitchFamily="18" charset="0"/>
              </a:rPr>
              <a:t>2.</a:t>
            </a:r>
            <a:r>
              <a:rPr lang="mn-MN" sz="2000" dirty="0">
                <a:solidFill>
                  <a:schemeClr val="tx2"/>
                </a:solidFill>
                <a:cs typeface="Times New Roman" panose="02020603050405020304" pitchFamily="18" charset="0"/>
              </a:rPr>
              <a:t> </a:t>
            </a:r>
            <a:r>
              <a:rPr lang="en-US" sz="2000" dirty="0">
                <a:solidFill>
                  <a:schemeClr val="tx2"/>
                </a:solidFill>
                <a:cs typeface="Times New Roman" panose="02020603050405020304" pitchFamily="18" charset="0"/>
              </a:rPr>
              <a:t>Legislation on Energy</a:t>
            </a:r>
            <a:endParaRPr lang="mn-MN" sz="2000" dirty="0">
              <a:solidFill>
                <a:schemeClr val="tx2"/>
              </a:solidFill>
              <a:cs typeface="Times New Roman" panose="02020603050405020304" pitchFamily="18" charset="0"/>
            </a:endParaRPr>
          </a:p>
          <a:p>
            <a:pPr marL="12700">
              <a:lnSpc>
                <a:spcPct val="100000"/>
              </a:lnSpc>
              <a:spcBef>
                <a:spcPts val="1095"/>
              </a:spcBef>
            </a:pPr>
            <a:r>
              <a:rPr lang="mn-MN" sz="2000" dirty="0">
                <a:solidFill>
                  <a:schemeClr val="tx2"/>
                </a:solidFill>
                <a:cs typeface="Times New Roman" panose="02020603050405020304" pitchFamily="18" charset="0"/>
              </a:rPr>
              <a:t>2.3. </a:t>
            </a:r>
            <a:r>
              <a:rPr lang="en-US" sz="2000" dirty="0">
                <a:solidFill>
                  <a:schemeClr val="tx2"/>
                </a:solidFill>
                <a:cs typeface="Times New Roman" panose="02020603050405020304" pitchFamily="18" charset="0"/>
              </a:rPr>
              <a:t>Matters related to use nuclear power shall be regulated by the Nuclear Energy Law.</a:t>
            </a:r>
            <a:endParaRPr sz="2000" dirty="0">
              <a:solidFill>
                <a:schemeClr val="tx2"/>
              </a:solidFill>
              <a:cs typeface="Times New Roman" panose="02020603050405020304" pitchFamily="18" charset="0"/>
            </a:endParaRPr>
          </a:p>
        </p:txBody>
      </p:sp>
      <p:sp>
        <p:nvSpPr>
          <p:cNvPr id="9" name="Rectangle 8">
            <a:extLst>
              <a:ext uri="{FF2B5EF4-FFF2-40B4-BE49-F238E27FC236}">
                <a16:creationId xmlns:a16="http://schemas.microsoft.com/office/drawing/2014/main" id="{2EFAA35B-C0BA-472B-98A1-A761C6FB4E8C}"/>
              </a:ext>
            </a:extLst>
          </p:cNvPr>
          <p:cNvSpPr/>
          <p:nvPr/>
        </p:nvSpPr>
        <p:spPr>
          <a:xfrm>
            <a:off x="3761116" y="6568317"/>
            <a:ext cx="8430883" cy="307777"/>
          </a:xfrm>
          <a:prstGeom prst="rect">
            <a:avLst/>
          </a:prstGeom>
        </p:spPr>
        <p:txBody>
          <a:bodyPr wrap="square">
            <a:spAutoFit/>
          </a:bodyPr>
          <a:lstStyle/>
          <a:p>
            <a:r>
              <a:rPr lang="en-US" sz="1400" b="0" i="0" dirty="0">
                <a:solidFill>
                  <a:schemeClr val="tx2"/>
                </a:solidFill>
                <a:effectLst/>
                <a:cs typeface="Arial" panose="020B0604020202020204" pitchFamily="34" charset="0"/>
              </a:rPr>
              <a:t>International Conference on Small Modular Reactors and their Applications, 21-25 October 2024, Vienna , Austria </a:t>
            </a:r>
            <a:endParaRPr lang="en-US" sz="1400" dirty="0">
              <a:solidFill>
                <a:schemeClr val="tx2"/>
              </a:solidFill>
              <a:cs typeface="Arial" panose="020B0604020202020204" pitchFamily="34" charset="0"/>
            </a:endParaRPr>
          </a:p>
        </p:txBody>
      </p:sp>
    </p:spTree>
    <p:extLst>
      <p:ext uri="{BB962C8B-B14F-4D97-AF65-F5344CB8AC3E}">
        <p14:creationId xmlns:p14="http://schemas.microsoft.com/office/powerpoint/2010/main" val="163724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Props1.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3.xml><?xml version="1.0" encoding="utf-8"?>
<ds:datastoreItem xmlns:ds="http://schemas.openxmlformats.org/officeDocument/2006/customXml" ds:itemID="{AEF5A183-8DB8-4E33-A3B8-B56576635C6B}">
  <ds:schemaRefs>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schemas.microsoft.com/office/2006/documentManagement/types"/>
    <ds:schemaRef ds:uri="0311a6d6-6c49-40aa-926b-e98182ea64d2"/>
    <ds:schemaRef ds:uri="89039979-132d-4e33-b8d6-8b0f084d9471"/>
    <ds:schemaRef ds:uri="http://purl.org/dc/elements/1.1/"/>
    <ds:schemaRef ds:uri="94bacced-d3e9-4230-8110-5185e6b8723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618</TotalTime>
  <Words>1649</Words>
  <Application>Microsoft Office PowerPoint</Application>
  <PresentationFormat>Widescreen</PresentationFormat>
  <Paragraphs>257</Paragraphs>
  <Slides>17</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等线</vt:lpstr>
      <vt:lpstr>ＭＳ Ｐゴシック</vt:lpstr>
      <vt:lpstr>Arial</vt:lpstr>
      <vt:lpstr>Calibri</vt:lpstr>
      <vt:lpstr>Calibri Light</vt:lpstr>
      <vt:lpstr>Cambria Math</vt:lpstr>
      <vt:lpstr>Segoe UI Semibold</vt:lpstr>
      <vt:lpstr>Times New Roman</vt:lpstr>
      <vt:lpstr>Wingdings</vt:lpstr>
      <vt:lpstr>Office Theme</vt:lpstr>
      <vt:lpstr>1_Office Theme</vt:lpstr>
      <vt:lpstr>2_Office Theme</vt:lpstr>
      <vt:lpstr>PowerPoint Presentation</vt:lpstr>
      <vt:lpstr>STATUS OF NUCLEAR POWER PROGAMME IN MONGOLIA</vt:lpstr>
      <vt:lpstr>PowerPoint Presentation</vt:lpstr>
      <vt:lpstr>PowerPoint Presentation</vt:lpstr>
      <vt:lpstr>PowerPoint Presentation</vt:lpstr>
      <vt:lpstr>NUCLEAR POWER ACTIVITIES cont…</vt:lpstr>
      <vt:lpstr>PowerPoint Presentation</vt:lpstr>
      <vt:lpstr>PowerPoint Presentation</vt:lpstr>
      <vt:lpstr>PowerPoint Presentation</vt:lpstr>
      <vt:lpstr>PowerPoint Presentation</vt:lpstr>
      <vt:lpstr>NUCLEAR POWER ACTIVITIES</vt:lpstr>
      <vt:lpstr>PowerPoint Presentation</vt:lpstr>
      <vt:lpstr>PowerPoint Presentation</vt:lpstr>
      <vt:lpstr>PowerPoint Presentation</vt:lpstr>
      <vt:lpstr>MAJOR DEVELOPMENTS TO BE TAKEN RELATED TO NPP PROGRAMME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Dell</cp:lastModifiedBy>
  <cp:revision>28</cp:revision>
  <dcterms:created xsi:type="dcterms:W3CDTF">2019-10-29T08:33:20Z</dcterms:created>
  <dcterms:modified xsi:type="dcterms:W3CDTF">2024-10-04T09:08:42Z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