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99" r:id="rId2"/>
    <p:sldMasterId id="2147483713" r:id="rId3"/>
  </p:sldMasterIdLst>
  <p:notesMasterIdLst>
    <p:notesMasterId r:id="rId22"/>
  </p:notesMasterIdLst>
  <p:sldIdLst>
    <p:sldId id="297" r:id="rId4"/>
    <p:sldId id="290" r:id="rId5"/>
    <p:sldId id="291" r:id="rId6"/>
    <p:sldId id="306" r:id="rId7"/>
    <p:sldId id="293" r:id="rId8"/>
    <p:sldId id="294" r:id="rId9"/>
    <p:sldId id="295" r:id="rId10"/>
    <p:sldId id="296" r:id="rId11"/>
    <p:sldId id="309" r:id="rId12"/>
    <p:sldId id="310" r:id="rId13"/>
    <p:sldId id="311" r:id="rId14"/>
    <p:sldId id="312" r:id="rId15"/>
    <p:sldId id="308" r:id="rId16"/>
    <p:sldId id="301" r:id="rId17"/>
    <p:sldId id="313" r:id="rId18"/>
    <p:sldId id="314" r:id="rId19"/>
    <p:sldId id="315" r:id="rId20"/>
    <p:sldId id="307" r:id="rId21"/>
  </p:sldIdLst>
  <p:sldSz cx="12192000" cy="6858000"/>
  <p:notesSz cx="6858000" cy="9144000"/>
  <p:embeddedFontLst>
    <p:embeddedFont>
      <p:font typeface="Encode Sans" panose="020B0604020202020204" charset="0"/>
      <p:regular r:id="rId23"/>
      <p:bold r:id="rId24"/>
    </p:embeddedFont>
    <p:embeddedFont>
      <p:font typeface="Encode Sans Expanded Thin" panose="020B0604020202020204" charset="0"/>
      <p:regular r:id="rId25"/>
    </p:embeddedFont>
    <p:embeddedFont>
      <p:font typeface="Encode Sans ExtraBold" panose="020B0604020202020204" charset="0"/>
      <p:bold r:id="rId26"/>
    </p:embeddedFont>
    <p:embeddedFont>
      <p:font typeface="Encode Sans Medium" panose="020B0604020202020204" charset="0"/>
      <p:regular r:id="rId27"/>
      <p:bold r:id="rId28"/>
    </p:embeddedFont>
    <p:embeddedFont>
      <p:font typeface="Encode Sans SemiBold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44Q8qPLRHCxen+gsoyQ3s0np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902196-CB2A-4F4D-8244-654320B76692}">
  <a:tblStyle styleId="{02902196-CB2A-4F4D-8244-654320B766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E1B881-5EE4-47AF-A1D6-283E6BB388B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6DC6FC-650E-44CB-8BB5-D39C0A012D1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03E4E9-6B85-4FC8-AB87-3B0C677238B1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8" autoAdjust="0"/>
  </p:normalViewPr>
  <p:slideViewPr>
    <p:cSldViewPr snapToGrid="0">
      <p:cViewPr varScale="1">
        <p:scale>
          <a:sx n="73" d="100"/>
          <a:sy n="73" d="100"/>
        </p:scale>
        <p:origin x="3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00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13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12296-EE4E-4CC1-93BB-389399A2C28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0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76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30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97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4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66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84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7" name="Google Shape;247;p5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8" name="Google Shape;248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5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7" name="Google Shape;257;p5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8" name="Google Shape;258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4" name="Google Shape;264;p6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5" name="Google Shape;265;p6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8" name="Google Shape;268;p6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2" name="Google Shape;272;p6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" name="Google Shape;273;p6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4" name="Google Shape;274;p6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6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4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280" name="Google Shape;280;p6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6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6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6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6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4115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5319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137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240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2234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28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149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6289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276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4493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99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7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CAA9-0DEF-4C54-9B1C-0A71ACC2B31F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3B7C-F179-4341-B667-45C9CA90E2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584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jpe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31" Type="http://schemas.openxmlformats.org/officeDocument/2006/relationships/image" Target="../media/image10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637" y="259582"/>
            <a:ext cx="3992716" cy="17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4;p1"/>
          <p:cNvSpPr txBox="1"/>
          <p:nvPr/>
        </p:nvSpPr>
        <p:spPr>
          <a:xfrm>
            <a:off x="4307335" y="5162879"/>
            <a:ext cx="75067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Ph.D</a:t>
            </a:r>
            <a:r>
              <a:rPr kumimoji="0" lang="es-A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. Germán GUIDO-LAVALLE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President</a:t>
            </a: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 of </a:t>
            </a:r>
            <a:r>
              <a:rPr kumimoji="0" lang="es-A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the</a:t>
            </a: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 </a:t>
            </a:r>
            <a:r>
              <a:rPr kumimoji="0" lang="es-A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National</a:t>
            </a: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 </a:t>
            </a:r>
            <a:r>
              <a:rPr kumimoji="0" lang="es-A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Atomic</a:t>
            </a: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 </a:t>
            </a:r>
            <a:r>
              <a:rPr kumimoji="0" lang="es-A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Energy</a:t>
            </a: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 </a:t>
            </a:r>
            <a:r>
              <a:rPr kumimoji="0" lang="es-A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Commission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ea typeface="Encode Sans"/>
              <a:cs typeface="Encode Sans"/>
              <a:sym typeface="Encode San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718124" y="60719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International Conference on Small Modular Reactors and their Applications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21–25 October 2024, Vienna, Austria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10" name="Google Shape;293;p1"/>
          <p:cNvSpPr txBox="1"/>
          <p:nvPr/>
        </p:nvSpPr>
        <p:spPr>
          <a:xfrm>
            <a:off x="4307335" y="2933928"/>
            <a:ext cx="742725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ExtraBold" pitchFamily="2" charset="0"/>
                <a:ea typeface="Encode Sans"/>
                <a:cs typeface="Encode Sans"/>
                <a:sym typeface="Encode Sans"/>
              </a:rPr>
              <a:t>Argentina's view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ExtraBold" pitchFamily="2" charset="0"/>
                <a:ea typeface="Encode Sans"/>
                <a:cs typeface="Encode Sans"/>
                <a:sym typeface="Encode Sans"/>
              </a:rPr>
              <a:t>on the SMR market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 ExtraBold" pitchFamily="2" charset="0"/>
              <a:ea typeface="Encode Sans"/>
              <a:cs typeface="Encode Sans"/>
              <a:sym typeface="Encode San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02" y="81481"/>
            <a:ext cx="4414935" cy="6780743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 flipV="1">
            <a:off x="4390931" y="5957180"/>
            <a:ext cx="7801069" cy="9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1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92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AR" sz="3200" b="1" dirty="0">
                <a:solidFill>
                  <a:schemeClr val="bg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MODULARIZATION vs. SIZE</a:t>
            </a:r>
            <a:endParaRPr lang="es-AR" sz="3200" b="1" dirty="0">
              <a:solidFill>
                <a:schemeClr val="bg1"/>
              </a:solidFill>
              <a:ea typeface="Encode Sans SemiBold"/>
              <a:cs typeface="Encode Sans SemiBold"/>
              <a:sym typeface="Encode Sans Semi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515" y="4676678"/>
            <a:ext cx="3573399" cy="18095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1" b="-1"/>
          <a:stretch/>
        </p:blipFill>
        <p:spPr>
          <a:xfrm>
            <a:off x="6828515" y="2016806"/>
            <a:ext cx="4475892" cy="25275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16" y="2008263"/>
            <a:ext cx="6154191" cy="45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8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92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AR" sz="3200" b="1" dirty="0">
                <a:solidFill>
                  <a:schemeClr val="bg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LEARNING CURVE</a:t>
            </a:r>
            <a:endParaRPr lang="es-AR" sz="3200" b="1" dirty="0">
              <a:solidFill>
                <a:schemeClr val="bg1"/>
              </a:solidFill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https://www.researchgate.net/figure/Self-Financing-process_fig2_264677283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6305705"/>
            <a:ext cx="1219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DECK - SMR Economics Tony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Roulstone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- 2024.06.25  Ingersoll y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Carelli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(2021)</a:t>
            </a:r>
            <a:endParaRPr lang="es-A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36" y="2227113"/>
            <a:ext cx="4867797" cy="36129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498" y="2212656"/>
            <a:ext cx="6004827" cy="38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92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WHAT COSTS ARE WE PROMISING?</a:t>
            </a:r>
            <a:endParaRPr lang="en-US" sz="3200" b="1" dirty="0">
              <a:solidFill>
                <a:schemeClr val="bg1"/>
              </a:solidFill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597704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https://www.researchgate.net/figure/Self-Financing-process_fig2_264677283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746" y="2942330"/>
            <a:ext cx="6886789" cy="297136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73477" y="1881574"/>
            <a:ext cx="67201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SMR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Construction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cost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estimates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keep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rising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  <a:p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Cost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projections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for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small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modular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reactors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,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by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year</a:t>
            </a:r>
            <a:endParaRPr lang="es-419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6230105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Source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: IEEFA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calculations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based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on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public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data</a:t>
            </a:r>
            <a:endParaRPr lang="es-419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743718" y="5863107"/>
            <a:ext cx="800817" cy="34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IEEFA</a:t>
            </a:r>
            <a:endParaRPr lang="es-419" sz="16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0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46895" y="321454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1710244" y="2674163"/>
            <a:ext cx="10251253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Encode Sans ExtraBold" pitchFamily="2" charset="0"/>
              </a:rPr>
              <a:t>What have we done </a:t>
            </a:r>
          </a:p>
          <a:p>
            <a:pPr algn="r"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Encode Sans ExtraBold" pitchFamily="2" charset="0"/>
              </a:rPr>
              <a:t>at CAREM? </a:t>
            </a:r>
          </a:p>
          <a:p>
            <a:pPr algn="r"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Encode Sans ExtraBold" pitchFamily="2" charset="0"/>
              </a:rPr>
              <a:t>What have we learned?</a:t>
            </a:r>
            <a:endParaRPr lang="es-AR" sz="4400" b="1" dirty="0">
              <a:solidFill>
                <a:schemeClr val="bg1"/>
              </a:solidFill>
              <a:latin typeface="Encode Sans ExtraBold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59" y="283550"/>
            <a:ext cx="3642326" cy="6574450"/>
          </a:xfrm>
          <a:prstGeom prst="rect">
            <a:avLst/>
          </a:prstGeom>
        </p:spPr>
      </p:pic>
      <p:pic>
        <p:nvPicPr>
          <p:cNvPr id="8" name="Google Shape;292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 flipH="1">
            <a:off x="3911097" y="5314392"/>
            <a:ext cx="8280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55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94" y="2709454"/>
            <a:ext cx="4622958" cy="3268306"/>
          </a:xfrm>
          <a:prstGeom prst="rect">
            <a:avLst/>
          </a:prstGeom>
        </p:spPr>
      </p:pic>
      <p:pic>
        <p:nvPicPr>
          <p:cNvPr id="3" name="Google Shape;221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806" y="1981603"/>
            <a:ext cx="1095616" cy="76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2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632" y="2734525"/>
            <a:ext cx="1335998" cy="57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3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961" y="2551875"/>
            <a:ext cx="858506" cy="37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4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667" y="2702881"/>
            <a:ext cx="1216641" cy="19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5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620" y="5394901"/>
            <a:ext cx="1131272" cy="41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933" y="2702881"/>
            <a:ext cx="1413878" cy="22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7;p3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1070" y="3723261"/>
            <a:ext cx="1479328" cy="28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8;p3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47" y="3585944"/>
            <a:ext cx="1046586" cy="31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9;p34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058" y="5818315"/>
            <a:ext cx="1177954" cy="53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0;p3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509" y="5943364"/>
            <a:ext cx="1775538" cy="54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31;p34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0144" y="5009292"/>
            <a:ext cx="1739435" cy="87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2;p34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627" y="5461598"/>
            <a:ext cx="1402595" cy="27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33;p34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026" y="4054672"/>
            <a:ext cx="673813" cy="87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4;p34"/>
          <p:cNvPicPr preferRelativeResize="0"/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012" y="1894600"/>
            <a:ext cx="1537897" cy="48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5;p34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7069" y="4346587"/>
            <a:ext cx="1413876" cy="35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37;p34"/>
          <p:cNvPicPr preferRelativeResize="0"/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4" y="2718267"/>
            <a:ext cx="1369600" cy="71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ollection of Westinghouse Logo PNG. | Plus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9" t="27009" r="8815" b="27786"/>
          <a:stretch/>
        </p:blipFill>
        <p:spPr bwMode="auto">
          <a:xfrm>
            <a:off x="7750369" y="6016710"/>
            <a:ext cx="1583284" cy="5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4" t="37158" r="10590" b="36294"/>
          <a:stretch/>
        </p:blipFill>
        <p:spPr>
          <a:xfrm>
            <a:off x="3269033" y="6428701"/>
            <a:ext cx="1509956" cy="38203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64" y="6016711"/>
            <a:ext cx="1343447" cy="44148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520" y="4928345"/>
            <a:ext cx="1374215" cy="97276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398" y="3177274"/>
            <a:ext cx="1329337" cy="40205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107" y="5992563"/>
            <a:ext cx="1186584" cy="65054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13" y="4346587"/>
            <a:ext cx="1132190" cy="23101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90" y="5233194"/>
            <a:ext cx="1704105" cy="42211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879" y="6016711"/>
            <a:ext cx="684788" cy="68262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84" y="4205425"/>
            <a:ext cx="1382237" cy="79277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26" y="1989251"/>
            <a:ext cx="1490783" cy="50686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4655" y="2046803"/>
            <a:ext cx="756584" cy="765192"/>
          </a:xfrm>
          <a:prstGeom prst="rect">
            <a:avLst/>
          </a:prstGeom>
        </p:spPr>
      </p:pic>
      <p:sp>
        <p:nvSpPr>
          <p:cNvPr id="33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292;p1"/>
          <p:cNvPicPr preferRelativeResize="0"/>
          <p:nvPr/>
        </p:nvPicPr>
        <p:blipFill rotWithShape="1">
          <a:blip r:embed="rId3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AR" sz="3200" b="1" dirty="0">
                <a:solidFill>
                  <a:schemeClr val="bg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MAIN SUPPLY CHAIN</a:t>
            </a:r>
            <a:endParaRPr lang="es-AR" sz="3200" b="1" dirty="0">
              <a:solidFill>
                <a:schemeClr val="bg1"/>
              </a:solidFill>
              <a:ea typeface="Encode Sans SemiBold"/>
              <a:cs typeface="Encode Sans SemiBold"/>
              <a:sym typeface="Encode Sans SemiBold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620" y="1989250"/>
            <a:ext cx="1622272" cy="4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734385"/>
            <a:ext cx="11821984" cy="5022720"/>
          </a:xfrm>
          <a:prstGeom prst="rect">
            <a:avLst/>
          </a:prstGeom>
        </p:spPr>
      </p:pic>
      <p:sp>
        <p:nvSpPr>
          <p:cNvPr id="4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9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AR" sz="3200" b="1" dirty="0">
                <a:solidFill>
                  <a:schemeClr val="bg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NEA SMR DASHBOARD</a:t>
            </a:r>
            <a:endParaRPr lang="es-AR" sz="3200" b="1" dirty="0">
              <a:solidFill>
                <a:schemeClr val="bg1"/>
              </a:solidFill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7" name="Google Shape;145;p9"/>
          <p:cNvSpPr txBox="1"/>
          <p:nvPr/>
        </p:nvSpPr>
        <p:spPr>
          <a:xfrm>
            <a:off x="250892" y="5220358"/>
            <a:ext cx="271022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Encode Sans Medium"/>
              <a:buNone/>
            </a:pPr>
            <a:r>
              <a:rPr lang="en-US" b="0" i="0" dirty="0">
                <a:solidFill>
                  <a:srgbClr val="7F7F7F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The compilation includes analysis of 56 SMR designs and the progress towards their deployment and commercialization.</a:t>
            </a:r>
            <a:endParaRPr dirty="0">
              <a:solidFill>
                <a:srgbClr val="7F7F7F"/>
              </a:solidFill>
              <a:latin typeface="Encode Sans" pitchFamily="2" charset="0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8" name="Google Shape;153;p9"/>
          <p:cNvSpPr txBox="1"/>
          <p:nvPr/>
        </p:nvSpPr>
        <p:spPr>
          <a:xfrm>
            <a:off x="0" y="6616798"/>
            <a:ext cx="121920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3F3F3F"/>
              </a:buClr>
              <a:buSzPts val="1000"/>
            </a:pPr>
            <a:r>
              <a:rPr lang="en-US" sz="1000" dirty="0">
                <a:solidFill>
                  <a:srgbClr val="3F3F3F"/>
                </a:solidFill>
                <a:latin typeface="Encode Sans"/>
                <a:ea typeface="Encode Sans"/>
                <a:cs typeface="Encode Sans"/>
                <a:sym typeface="Encode Sans"/>
              </a:rPr>
              <a:t>* NEA (2024), THE NEA SMALL MODULAR REACTOR DASHBOARD: Second Edition OECD Publishing, Paris</a:t>
            </a:r>
            <a:endParaRPr lang="en-US" sz="1000" dirty="0"/>
          </a:p>
        </p:txBody>
      </p:sp>
      <p:sp>
        <p:nvSpPr>
          <p:cNvPr id="17" name="Google Shape;147;p9"/>
          <p:cNvSpPr txBox="1"/>
          <p:nvPr/>
        </p:nvSpPr>
        <p:spPr>
          <a:xfrm>
            <a:off x="10138448" y="1859883"/>
            <a:ext cx="84651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LICENSING</a:t>
            </a:r>
            <a:endParaRPr sz="1100" dirty="0"/>
          </a:p>
        </p:txBody>
      </p:sp>
      <p:sp>
        <p:nvSpPr>
          <p:cNvPr id="18" name="Google Shape;148;p9"/>
          <p:cNvSpPr txBox="1"/>
          <p:nvPr/>
        </p:nvSpPr>
        <p:spPr>
          <a:xfrm>
            <a:off x="10386552" y="2680025"/>
            <a:ext cx="59840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SITING</a:t>
            </a:r>
            <a:endParaRPr sz="1100" dirty="0"/>
          </a:p>
        </p:txBody>
      </p:sp>
      <p:sp>
        <p:nvSpPr>
          <p:cNvPr id="19" name="Google Shape;149;p9"/>
          <p:cNvSpPr txBox="1"/>
          <p:nvPr/>
        </p:nvSpPr>
        <p:spPr>
          <a:xfrm>
            <a:off x="10097370" y="3461357"/>
            <a:ext cx="887589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FINANCING</a:t>
            </a:r>
            <a:endParaRPr sz="1100" dirty="0"/>
          </a:p>
        </p:txBody>
      </p:sp>
      <p:sp>
        <p:nvSpPr>
          <p:cNvPr id="20" name="Google Shape;150;p9"/>
          <p:cNvSpPr txBox="1"/>
          <p:nvPr/>
        </p:nvSpPr>
        <p:spPr>
          <a:xfrm>
            <a:off x="9882127" y="4262249"/>
            <a:ext cx="110283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SUPPLY CHAIN</a:t>
            </a:r>
            <a:endParaRPr sz="1100" dirty="0"/>
          </a:p>
        </p:txBody>
      </p:sp>
      <p:sp>
        <p:nvSpPr>
          <p:cNvPr id="21" name="Google Shape;151;p9"/>
          <p:cNvSpPr txBox="1"/>
          <p:nvPr/>
        </p:nvSpPr>
        <p:spPr>
          <a:xfrm>
            <a:off x="9893630" y="5043890"/>
            <a:ext cx="1091329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ENGAGEMENT</a:t>
            </a:r>
            <a:endParaRPr sz="1100" dirty="0"/>
          </a:p>
        </p:txBody>
      </p:sp>
      <p:sp>
        <p:nvSpPr>
          <p:cNvPr id="22" name="Google Shape;152;p9"/>
          <p:cNvSpPr txBox="1"/>
          <p:nvPr/>
        </p:nvSpPr>
        <p:spPr>
          <a:xfrm>
            <a:off x="10473634" y="5844781"/>
            <a:ext cx="51132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FUEL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25746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80"/>
          <a:stretch/>
        </p:blipFill>
        <p:spPr>
          <a:xfrm>
            <a:off x="8546" y="1537516"/>
            <a:ext cx="12183082" cy="5320486"/>
          </a:xfrm>
          <a:prstGeom prst="rect">
            <a:avLst/>
          </a:prstGeom>
        </p:spPr>
      </p:pic>
      <p:sp>
        <p:nvSpPr>
          <p:cNvPr id="16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29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AR" sz="3200" b="1" dirty="0">
                <a:solidFill>
                  <a:schemeClr val="bg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CAREM STATUS</a:t>
            </a:r>
            <a:endParaRPr lang="es-AR" sz="3200" b="1" dirty="0">
              <a:solidFill>
                <a:schemeClr val="bg1"/>
              </a:solidFill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9" name="Google Shape;304;p16">
            <a:extLst>
              <a:ext uri="{FF2B5EF4-FFF2-40B4-BE49-F238E27FC236}">
                <a16:creationId xmlns:a16="http://schemas.microsoft.com/office/drawing/2014/main" id="{7C7D90E4-7C44-03EE-ECEB-2D77AF1F0B48}"/>
              </a:ext>
            </a:extLst>
          </p:cNvPr>
          <p:cNvSpPr txBox="1"/>
          <p:nvPr/>
        </p:nvSpPr>
        <p:spPr>
          <a:xfrm>
            <a:off x="7639540" y="1617104"/>
            <a:ext cx="19370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PHYSICAL </a:t>
            </a:r>
          </a:p>
          <a:p>
            <a:pPr lvl="0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 ADVANCE</a:t>
            </a:r>
          </a:p>
        </p:txBody>
      </p:sp>
      <p:sp>
        <p:nvSpPr>
          <p:cNvPr id="20" name="Google Shape;293;p15">
            <a:extLst>
              <a:ext uri="{FF2B5EF4-FFF2-40B4-BE49-F238E27FC236}">
                <a16:creationId xmlns:a16="http://schemas.microsoft.com/office/drawing/2014/main" id="{9B3D6037-F982-6B95-A7C2-714038DE88F4}"/>
              </a:ext>
            </a:extLst>
          </p:cNvPr>
          <p:cNvSpPr txBox="1"/>
          <p:nvPr/>
        </p:nvSpPr>
        <p:spPr>
          <a:xfrm>
            <a:off x="629428" y="1971027"/>
            <a:ext cx="27323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REACTOR </a:t>
            </a:r>
          </a:p>
          <a:p>
            <a:pPr lvl="0" algn="r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BUILDING</a:t>
            </a:r>
          </a:p>
        </p:txBody>
      </p:sp>
      <p:sp>
        <p:nvSpPr>
          <p:cNvPr id="21" name="Google Shape;304;p16">
            <a:extLst>
              <a:ext uri="{FF2B5EF4-FFF2-40B4-BE49-F238E27FC236}">
                <a16:creationId xmlns:a16="http://schemas.microsoft.com/office/drawing/2014/main" id="{7C7D90E4-7C44-03EE-ECEB-2D77AF1F0B48}"/>
              </a:ext>
            </a:extLst>
          </p:cNvPr>
          <p:cNvSpPr txBox="1"/>
          <p:nvPr/>
        </p:nvSpPr>
        <p:spPr>
          <a:xfrm>
            <a:off x="9256846" y="2018297"/>
            <a:ext cx="29212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CONTAINMENT AND CONTAINMENT LINER</a:t>
            </a:r>
          </a:p>
        </p:txBody>
      </p:sp>
    </p:spTree>
    <p:extLst>
      <p:ext uri="{BB962C8B-B14F-4D97-AF65-F5344CB8AC3E}">
        <p14:creationId xmlns:p14="http://schemas.microsoft.com/office/powerpoint/2010/main" val="13496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52"/>
          <a:stretch/>
        </p:blipFill>
        <p:spPr>
          <a:xfrm>
            <a:off x="1777" y="1554875"/>
            <a:ext cx="12187645" cy="5303126"/>
          </a:xfrm>
          <a:prstGeom prst="rect">
            <a:avLst/>
          </a:prstGeom>
        </p:spPr>
      </p:pic>
      <p:sp>
        <p:nvSpPr>
          <p:cNvPr id="8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9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AR" sz="3200" b="1" dirty="0">
                <a:solidFill>
                  <a:schemeClr val="bg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CAREM STATUS</a:t>
            </a:r>
            <a:endParaRPr lang="es-AR" sz="3200" b="1" dirty="0">
              <a:solidFill>
                <a:schemeClr val="bg1"/>
              </a:solidFill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1" name="Google Shape;337;p19">
            <a:extLst>
              <a:ext uri="{FF2B5EF4-FFF2-40B4-BE49-F238E27FC236}">
                <a16:creationId xmlns:a16="http://schemas.microsoft.com/office/drawing/2014/main" id="{C66C9C69-6C0E-FA4D-CA96-BA45CC3045E1}"/>
              </a:ext>
            </a:extLst>
          </p:cNvPr>
          <p:cNvSpPr txBox="1"/>
          <p:nvPr/>
        </p:nvSpPr>
        <p:spPr>
          <a:xfrm>
            <a:off x="8996015" y="5428859"/>
            <a:ext cx="314876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FUEL</a:t>
            </a:r>
          </a:p>
          <a:p>
            <a:pPr lvl="0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ASSEMBLIES  </a:t>
            </a:r>
            <a:r>
              <a:rPr lang="en-US" sz="20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 </a:t>
            </a:r>
          </a:p>
        </p:txBody>
      </p:sp>
      <p:sp>
        <p:nvSpPr>
          <p:cNvPr id="12" name="Google Shape;326;p18">
            <a:extLst>
              <a:ext uri="{FF2B5EF4-FFF2-40B4-BE49-F238E27FC236}">
                <a16:creationId xmlns:a16="http://schemas.microsoft.com/office/drawing/2014/main" id="{F169D54F-0A89-9187-AE74-A4180B127974}"/>
              </a:ext>
            </a:extLst>
          </p:cNvPr>
          <p:cNvSpPr txBox="1"/>
          <p:nvPr/>
        </p:nvSpPr>
        <p:spPr>
          <a:xfrm>
            <a:off x="7798097" y="6098205"/>
            <a:ext cx="343627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400"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   </a:t>
            </a: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STEAM</a:t>
            </a:r>
          </a:p>
          <a:p>
            <a:pPr lvl="0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GENERATOR</a:t>
            </a:r>
          </a:p>
        </p:txBody>
      </p:sp>
      <p:sp>
        <p:nvSpPr>
          <p:cNvPr id="13" name="Google Shape;315;p17">
            <a:extLst>
              <a:ext uri="{FF2B5EF4-FFF2-40B4-BE49-F238E27FC236}">
                <a16:creationId xmlns:a16="http://schemas.microsoft.com/office/drawing/2014/main" id="{5113B4A6-0102-FCE9-1A7C-5C599F4398E7}"/>
              </a:ext>
            </a:extLst>
          </p:cNvPr>
          <p:cNvSpPr txBox="1"/>
          <p:nvPr/>
        </p:nvSpPr>
        <p:spPr>
          <a:xfrm>
            <a:off x="448719" y="5317053"/>
            <a:ext cx="2856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REACTOR </a:t>
            </a:r>
          </a:p>
          <a:p>
            <a:pPr lvl="0" algn="r">
              <a:buClr>
                <a:srgbClr val="000000"/>
              </a:buClr>
              <a:buSzPts val="3400"/>
            </a:pPr>
            <a:r>
              <a:rPr lang="en-US" sz="20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PRESSURE VESSEL</a:t>
            </a:r>
          </a:p>
        </p:txBody>
      </p:sp>
    </p:spTree>
    <p:extLst>
      <p:ext uri="{BB962C8B-B14F-4D97-AF65-F5344CB8AC3E}">
        <p14:creationId xmlns:p14="http://schemas.microsoft.com/office/powerpoint/2010/main" val="227986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467" y="1907134"/>
            <a:ext cx="5434235" cy="248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783" y="4660468"/>
            <a:ext cx="3044435" cy="1349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"/>
          <p:cNvSpPr txBox="1"/>
          <p:nvPr/>
        </p:nvSpPr>
        <p:spPr>
          <a:xfrm>
            <a:off x="573477" y="256529"/>
            <a:ext cx="9867540" cy="141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lt1"/>
                </a:solidFill>
                <a:latin typeface="Encode Sans ExtraBold" pitchFamily="2" charset="0"/>
                <a:ea typeface="Encode Sans SemiBold"/>
                <a:cs typeface="Encode Sans SemiBold"/>
                <a:sym typeface="Encode Sans SemiBold"/>
              </a:rPr>
              <a:t>GOVERNANCE</a:t>
            </a:r>
          </a:p>
          <a:p>
            <a:r>
              <a:rPr lang="en-US" sz="2000" b="1" dirty="0">
                <a:latin typeface="Encode Sans" pitchFamily="2" charset="0"/>
              </a:rPr>
              <a:t>National Nuclear Activity Law (Law No. 24.804)</a:t>
            </a:r>
            <a:r>
              <a:rPr lang="en-US" sz="2000" dirty="0">
                <a:latin typeface="Encode Sans" pitchFamily="2" charset="0"/>
              </a:rPr>
              <a:t>. CNEA is responsible for advising the Executive Branch in the definition of nuclear policy.</a:t>
            </a:r>
            <a:endParaRPr sz="2000" dirty="0">
              <a:solidFill>
                <a:schemeClr val="lt1"/>
              </a:solidFill>
              <a:latin typeface="Encode Sans" pitchFamily="2" charset="0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25" name="Google Shape;325;p3"/>
          <p:cNvCxnSpPr/>
          <p:nvPr/>
        </p:nvCxnSpPr>
        <p:spPr>
          <a:xfrm rot="5400000">
            <a:off x="5960789" y="2998108"/>
            <a:ext cx="277041" cy="864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3"/>
          <p:cNvCxnSpPr/>
          <p:nvPr/>
        </p:nvCxnSpPr>
        <p:spPr>
          <a:xfrm>
            <a:off x="2852762" y="3098356"/>
            <a:ext cx="6683832" cy="88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3"/>
          <p:cNvCxnSpPr/>
          <p:nvPr/>
        </p:nvCxnSpPr>
        <p:spPr>
          <a:xfrm>
            <a:off x="2849228" y="3095102"/>
            <a:ext cx="5264" cy="278811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3"/>
          <p:cNvCxnSpPr/>
          <p:nvPr/>
        </p:nvCxnSpPr>
        <p:spPr>
          <a:xfrm rot="5400000">
            <a:off x="9398505" y="3233189"/>
            <a:ext cx="277041" cy="864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3"/>
          <p:cNvCxnSpPr/>
          <p:nvPr/>
        </p:nvCxnSpPr>
        <p:spPr>
          <a:xfrm flipH="1">
            <a:off x="9536593" y="4002116"/>
            <a:ext cx="866" cy="1373001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0" name="Google Shape;330;p3" descr="http://www.tramites.gob.ar/multimedia/noticias/N/201505/archivo_20150519025224_2587_200x123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815" y="5570200"/>
            <a:ext cx="1487289" cy="10051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50800" dir="5400000" algn="ctr" rotWithShape="0">
              <a:schemeClr val="lt1"/>
            </a:outerShdw>
          </a:effectLst>
        </p:spPr>
      </p:pic>
      <p:cxnSp>
        <p:nvCxnSpPr>
          <p:cNvPr id="331" name="Google Shape;331;p3"/>
          <p:cNvCxnSpPr/>
          <p:nvPr/>
        </p:nvCxnSpPr>
        <p:spPr>
          <a:xfrm>
            <a:off x="2837362" y="4223568"/>
            <a:ext cx="1592" cy="1050333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"/>
          <p:cNvCxnSpPr/>
          <p:nvPr/>
        </p:nvCxnSpPr>
        <p:spPr>
          <a:xfrm flipH="1">
            <a:off x="6097809" y="4660678"/>
            <a:ext cx="1502" cy="688183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3" name="Google Shape;333;p3" descr="Resultado de imagen para nucleoelÃ©ctrica argentina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638" y="5409256"/>
            <a:ext cx="1691655" cy="12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" descr="C:\Users\giampietro\Pictures\SecretariaPresidencia2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8272" y="3404465"/>
            <a:ext cx="2892157" cy="53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217" y="5348861"/>
            <a:ext cx="1150507" cy="1105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3"/>
          <p:cNvCxnSpPr/>
          <p:nvPr/>
        </p:nvCxnSpPr>
        <p:spPr>
          <a:xfrm>
            <a:off x="6097809" y="3127611"/>
            <a:ext cx="0" cy="165941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7" name="Google Shape;337;p3" descr="https://www.argentina.gob.ar/sites/default/files/argentina-presidencia.pn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614" y="1915205"/>
            <a:ext cx="2112985" cy="80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880" y="3280876"/>
            <a:ext cx="940964" cy="93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" descr="Logos de Ministerios | Argentina.gob.ar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514" y="3389698"/>
            <a:ext cx="1950332" cy="602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3"/>
          <p:cNvCxnSpPr/>
          <p:nvPr/>
        </p:nvCxnSpPr>
        <p:spPr>
          <a:xfrm flipH="1">
            <a:off x="6097809" y="4000825"/>
            <a:ext cx="1500" cy="285803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Google Shape;342;p3"/>
          <p:cNvSpPr txBox="1"/>
          <p:nvPr/>
        </p:nvSpPr>
        <p:spPr>
          <a:xfrm>
            <a:off x="5584102" y="2477976"/>
            <a:ext cx="1570497" cy="297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33" b="1" dirty="0">
                <a:solidFill>
                  <a:srgbClr val="6D6B6B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PRESIDENCY</a:t>
            </a:r>
            <a:endParaRPr sz="1333" b="1" dirty="0">
              <a:solidFill>
                <a:srgbClr val="6D6B6B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grpSp>
        <p:nvGrpSpPr>
          <p:cNvPr id="345" name="Google Shape;345;p3"/>
          <p:cNvGrpSpPr/>
          <p:nvPr/>
        </p:nvGrpSpPr>
        <p:grpSpPr>
          <a:xfrm>
            <a:off x="8980849" y="3410386"/>
            <a:ext cx="2582077" cy="500933"/>
            <a:chOff x="6219890" y="2661277"/>
            <a:chExt cx="1936558" cy="375698"/>
          </a:xfrm>
        </p:grpSpPr>
        <p:sp>
          <p:nvSpPr>
            <p:cNvPr id="346" name="Google Shape;346;p3"/>
            <p:cNvSpPr txBox="1"/>
            <p:nvPr/>
          </p:nvSpPr>
          <p:spPr>
            <a:xfrm>
              <a:off x="6219890" y="2661277"/>
              <a:ext cx="1829330" cy="2077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ncode Sans SemiBold"/>
                  <a:ea typeface="Encode Sans SemiBold"/>
                  <a:cs typeface="Encode Sans SemiBold"/>
                  <a:sym typeface="Encode Sans SemiBold"/>
                </a:rPr>
                <a:t>GENERAL SECRETARIAT</a:t>
              </a:r>
              <a:endPara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 SemiBold"/>
                <a:ea typeface="Encode Sans SemiBold"/>
                <a:cs typeface="Encode Sans SemiBold"/>
                <a:sym typeface="Encode Sans SemiBold"/>
              </a:endParaRPr>
            </a:p>
          </p:txBody>
        </p:sp>
        <p:sp>
          <p:nvSpPr>
            <p:cNvPr id="347" name="Google Shape;347;p3"/>
            <p:cNvSpPr txBox="1"/>
            <p:nvPr/>
          </p:nvSpPr>
          <p:spPr>
            <a:xfrm>
              <a:off x="6219890" y="2829226"/>
              <a:ext cx="1936558" cy="2077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ncode Sans SemiBold"/>
                  <a:ea typeface="Encode Sans SemiBold"/>
                  <a:cs typeface="Encode Sans SemiBold"/>
                  <a:sym typeface="Encode Sans SemiBold"/>
                </a:rPr>
                <a:t>PRESIDENCY</a:t>
              </a:r>
            </a:p>
          </p:txBody>
        </p:sp>
      </p:grpSp>
      <p:pic>
        <p:nvPicPr>
          <p:cNvPr id="29" name="Google Shape;292;p1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44;p3"/>
          <p:cNvSpPr txBox="1"/>
          <p:nvPr/>
        </p:nvSpPr>
        <p:spPr>
          <a:xfrm>
            <a:off x="4881776" y="4335237"/>
            <a:ext cx="243910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SECRETARY OF ENERGY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34" name="Google Shape;343;p3"/>
          <p:cNvSpPr txBox="1"/>
          <p:nvPr/>
        </p:nvSpPr>
        <p:spPr>
          <a:xfrm>
            <a:off x="5678445" y="3442507"/>
            <a:ext cx="2074003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MINISTRY OF ECONOMY</a:t>
            </a:r>
          </a:p>
        </p:txBody>
      </p:sp>
    </p:spTree>
    <p:extLst>
      <p:ext uri="{BB962C8B-B14F-4D97-AF65-F5344CB8AC3E}">
        <p14:creationId xmlns:p14="http://schemas.microsoft.com/office/powerpoint/2010/main" val="428140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322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0633" y="188867"/>
            <a:ext cx="1408000" cy="64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84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6821"/>
            <a:ext cx="12192007" cy="252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15" descr="linea-de-tiempo.pn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700" y="1344502"/>
            <a:ext cx="1727200" cy="600973"/>
          </a:xfrm>
          <a:prstGeom prst="rect">
            <a:avLst/>
          </a:prstGeom>
        </p:spPr>
      </p:pic>
      <p:pic>
        <p:nvPicPr>
          <p:cNvPr id="51" name="Imagen 15" descr="linea-de-tiempo.png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149" y="1015957"/>
            <a:ext cx="994456" cy="1039413"/>
          </a:xfrm>
          <a:prstGeom prst="rect">
            <a:avLst/>
          </a:prstGeom>
        </p:spPr>
      </p:pic>
      <p:pic>
        <p:nvPicPr>
          <p:cNvPr id="52" name="Picture 2" descr="Resultado de imagen para nucleoelÃ©ctrica argentina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6538" y="1203738"/>
            <a:ext cx="1432560" cy="9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15" descr="linea-de-tiempo.png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35" y="1464247"/>
            <a:ext cx="1290320" cy="443341"/>
          </a:xfrm>
          <a:prstGeom prst="rect">
            <a:avLst/>
          </a:prstGeom>
        </p:spPr>
      </p:pic>
      <p:pic>
        <p:nvPicPr>
          <p:cNvPr id="54" name="Imagen 15" descr="linea-de-tiempo.png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4098" y="1371223"/>
            <a:ext cx="1219200" cy="60097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185" y="1588340"/>
            <a:ext cx="1563948" cy="383856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1" y="2943450"/>
            <a:ext cx="12192006" cy="13933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5" name="Rectángulo 4"/>
          <p:cNvSpPr/>
          <p:nvPr/>
        </p:nvSpPr>
        <p:spPr>
          <a:xfrm>
            <a:off x="434398" y="2254277"/>
            <a:ext cx="110799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964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s-ES" sz="3200" b="1" kern="1200" dirty="0">
                <a:solidFill>
                  <a:srgbClr val="00B0F0"/>
                </a:solidFill>
                <a:latin typeface="Encode Sans ExtraBold" pitchFamily="2" charset="0"/>
                <a:cs typeface="Calibri" panose="020F0502020204030204" pitchFamily="34" charset="0"/>
              </a:rPr>
              <a:t>1976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31935" y="2254277"/>
            <a:ext cx="113364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964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s-ES" sz="3200" b="1" kern="1200" dirty="0">
                <a:solidFill>
                  <a:srgbClr val="00B0F0"/>
                </a:solidFill>
                <a:latin typeface="Encode Sans ExtraBold" pitchFamily="2" charset="0"/>
                <a:cs typeface="Calibri" panose="020F0502020204030204" pitchFamily="34" charset="0"/>
              </a:rPr>
              <a:t>1982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423060" y="2244537"/>
            <a:ext cx="11721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964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s-ES" sz="3200" b="1" kern="1200" dirty="0">
                <a:solidFill>
                  <a:srgbClr val="00B0F0"/>
                </a:solidFill>
                <a:latin typeface="Encode Sans ExtraBold" pitchFamily="2" charset="0"/>
                <a:cs typeface="Calibri" panose="020F0502020204030204" pitchFamily="34" charset="0"/>
              </a:rPr>
              <a:t>1986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433421" y="2254277"/>
            <a:ext cx="11721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964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s-ES" sz="3200" b="1" kern="1200" dirty="0">
                <a:solidFill>
                  <a:srgbClr val="00B0F0"/>
                </a:solidFill>
                <a:latin typeface="Encode Sans ExtraBold" pitchFamily="2" charset="0"/>
                <a:cs typeface="Calibri" panose="020F0502020204030204" pitchFamily="34" charset="0"/>
              </a:rPr>
              <a:t>1989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450194" y="2254277"/>
            <a:ext cx="115929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964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s-ES" sz="3200" b="1" kern="1200" dirty="0">
                <a:solidFill>
                  <a:srgbClr val="00B0F0"/>
                </a:solidFill>
                <a:latin typeface="Encode Sans ExtraBold" pitchFamily="2" charset="0"/>
                <a:cs typeface="Calibri" panose="020F0502020204030204" pitchFamily="34" charset="0"/>
              </a:rPr>
              <a:t>1994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486204" y="2232097"/>
            <a:ext cx="110799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964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s-ES" sz="3200" b="1" kern="1200" dirty="0">
                <a:solidFill>
                  <a:srgbClr val="00B0F0"/>
                </a:solidFill>
                <a:latin typeface="Encode Sans ExtraBold" pitchFamily="2" charset="0"/>
                <a:cs typeface="Calibri" panose="020F0502020204030204" pitchFamily="34" charset="0"/>
              </a:rPr>
              <a:t>1997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76372" y="3184379"/>
            <a:ext cx="138946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2 CNEA members on the Company`s Board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378634" y="3196690"/>
            <a:ext cx="1434628" cy="81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s-ES" sz="1200" b="1" kern="1200" dirty="0">
                <a:solidFill>
                  <a:prstClr val="white"/>
                </a:solidFill>
                <a:latin typeface="Encode Sans" pitchFamily="2" charset="0"/>
              </a:rPr>
              <a:t>SUDACIA S.A.: 64.43% 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s-ES" sz="1200" b="1" kern="1200" dirty="0">
                <a:solidFill>
                  <a:prstClr val="white"/>
                </a:solidFill>
                <a:latin typeface="Encode Sans" pitchFamily="2" charset="0"/>
              </a:rPr>
              <a:t>CNEA: 35.57%</a:t>
            </a:r>
            <a:endParaRPr lang="en-US" sz="1200" b="1" dirty="0">
              <a:latin typeface="Encode Sans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33344" y="3176426"/>
            <a:ext cx="1434625" cy="86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CONUAR-FAE 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Merging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(April, 2019).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08966" y="3176427"/>
            <a:ext cx="1576588" cy="83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Neuquén Province: 51%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CNEA: 49%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084204" y="3151770"/>
            <a:ext cx="1852311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Secretary of Energy: 79%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CNEA: 20%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IEASA.: 1%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0019617" y="3131506"/>
            <a:ext cx="2046392" cy="86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Secretary of Energy: 51%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CNEA: 48%</a:t>
            </a:r>
          </a:p>
          <a:p>
            <a:pPr algn="ctr" defTabSz="586156" fontAlgn="base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US" sz="1200" b="1" kern="1200" dirty="0">
                <a:solidFill>
                  <a:prstClr val="white"/>
                </a:solidFill>
                <a:latin typeface="Encode Sans" pitchFamily="2" charset="0"/>
              </a:rPr>
              <a:t>Mendoza Province: 1%</a:t>
            </a:r>
          </a:p>
        </p:txBody>
      </p:sp>
      <p:sp>
        <p:nvSpPr>
          <p:cNvPr id="69" name="Google Shape;128;p4"/>
          <p:cNvSpPr txBox="1"/>
          <p:nvPr/>
        </p:nvSpPr>
        <p:spPr>
          <a:xfrm>
            <a:off x="207430" y="4983145"/>
            <a:ext cx="9507200" cy="178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0" anchor="t" anchorCtr="0">
            <a:noAutofit/>
          </a:bodyPr>
          <a:lstStyle/>
          <a:p>
            <a:pPr lvl="0">
              <a:buSzPts val="4000"/>
            </a:pPr>
            <a:r>
              <a:rPr lang="en-GB" sz="4000" dirty="0">
                <a:solidFill>
                  <a:srgbClr val="FFFFFF"/>
                </a:solidFill>
                <a:latin typeface="+mj-lt"/>
                <a:ea typeface="Encode Sans"/>
                <a:cs typeface="Encode Sans"/>
                <a:sym typeface="Encode Sans"/>
              </a:rPr>
              <a:t>ASSOCIATED</a:t>
            </a:r>
            <a:endParaRPr lang="en-GB" sz="4000" b="1" dirty="0">
              <a:solidFill>
                <a:schemeClr val="lt1"/>
              </a:solidFill>
              <a:latin typeface="+mj-lt"/>
              <a:ea typeface="Encode Sans"/>
              <a:cs typeface="Encode Sans"/>
              <a:sym typeface="Encode Sans"/>
            </a:endParaRPr>
          </a:p>
          <a:p>
            <a:pPr>
              <a:buSzPts val="4000"/>
            </a:pPr>
            <a:r>
              <a:rPr lang="en-GB" sz="4800" b="1" dirty="0">
                <a:solidFill>
                  <a:schemeClr val="lt1"/>
                </a:solidFill>
                <a:latin typeface="+mj-lt"/>
                <a:ea typeface="Encode Sans"/>
                <a:cs typeface="Encode Sans"/>
                <a:sym typeface="Encode Sans"/>
              </a:rPr>
              <a:t>COMPANIES</a:t>
            </a:r>
          </a:p>
        </p:txBody>
      </p:sp>
    </p:spTree>
    <p:extLst>
      <p:ext uri="{BB962C8B-B14F-4D97-AF65-F5344CB8AC3E}">
        <p14:creationId xmlns:p14="http://schemas.microsoft.com/office/powerpoint/2010/main" val="261703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0"/>
            <a:ext cx="12199621" cy="68537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A4C802-F969-B5D0-5D52-CBA7A02B4570}"/>
              </a:ext>
            </a:extLst>
          </p:cNvPr>
          <p:cNvSpPr txBox="1"/>
          <p:nvPr/>
        </p:nvSpPr>
        <p:spPr>
          <a:xfrm>
            <a:off x="953146" y="4177969"/>
            <a:ext cx="4765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SemiBold" pitchFamily="2" charset="0"/>
                <a:cs typeface="Arial"/>
                <a:sym typeface="Arial"/>
              </a:rPr>
              <a:t>ARGENTINE EXPERIENCE IN </a:t>
            </a:r>
            <a:r>
              <a:rPr kumimoji="0" lang="es-AR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ExtraBold" pitchFamily="2" charset="0"/>
                <a:cs typeface="Arial"/>
                <a:sym typeface="Arial"/>
              </a:rPr>
              <a:t>NUCLEAR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ExtraBold" pitchFamily="2" charset="0"/>
                <a:cs typeface="Arial"/>
                <a:sym typeface="Arial"/>
              </a:rPr>
              <a:t>REACTORS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5F8094-A115-8856-DFC9-C017A3AF2CC4}"/>
              </a:ext>
            </a:extLst>
          </p:cNvPr>
          <p:cNvSpPr txBox="1"/>
          <p:nvPr/>
        </p:nvSpPr>
        <p:spPr>
          <a:xfrm>
            <a:off x="6373893" y="6348136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Encode Sans Medium" pitchFamily="2" charset="0"/>
                <a:cs typeface="Arial"/>
                <a:sym typeface="Arial"/>
              </a:rPr>
              <a:t>NPPs</a:t>
            </a:r>
            <a:endParaRPr kumimoji="0" lang="es-AR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Encode Sans Medium" pitchFamily="2" charset="0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E2E400-4E59-9753-2427-8AF7FBF13C52}"/>
              </a:ext>
            </a:extLst>
          </p:cNvPr>
          <p:cNvSpPr txBox="1"/>
          <p:nvPr/>
        </p:nvSpPr>
        <p:spPr>
          <a:xfrm>
            <a:off x="8978535" y="6348136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Encode Sans Medium" pitchFamily="2" charset="0"/>
                <a:cs typeface="Arial"/>
                <a:sym typeface="Arial"/>
              </a:rPr>
              <a:t>RESEARCH REACTORS</a:t>
            </a:r>
          </a:p>
        </p:txBody>
      </p:sp>
    </p:spTree>
    <p:extLst>
      <p:ext uri="{BB962C8B-B14F-4D97-AF65-F5344CB8AC3E}">
        <p14:creationId xmlns:p14="http://schemas.microsoft.com/office/powerpoint/2010/main" val="320591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7" b="1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2" y="4666482"/>
            <a:ext cx="12192000" cy="219151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11000"/>
                </a:srgbClr>
              </a:gs>
              <a:gs pos="46000">
                <a:srgbClr val="00B0F0">
                  <a:alpha val="26000"/>
                </a:srgbClr>
              </a:gs>
              <a:gs pos="100000">
                <a:srgbClr val="00B0F0">
                  <a:alpha val="78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CuadroTexto 20"/>
          <p:cNvSpPr txBox="1"/>
          <p:nvPr/>
        </p:nvSpPr>
        <p:spPr>
          <a:xfrm>
            <a:off x="2265143" y="4836735"/>
            <a:ext cx="7661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Encode Sans ExtraBold" pitchFamily="2" charset="0"/>
              </a:rPr>
              <a:t>Will SMRs be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Encode Sans ExtraBold" pitchFamily="2" charset="0"/>
              </a:rPr>
              <a:t>the answer?</a:t>
            </a:r>
            <a:endParaRPr lang="es-AR" sz="5400" b="1" dirty="0">
              <a:solidFill>
                <a:schemeClr val="bg1"/>
              </a:solidFill>
              <a:latin typeface="Encode Sans ExtraBold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EF942F2-0F18-4FD1-8E0A-8303C2C580BF}"/>
              </a:ext>
            </a:extLst>
          </p:cNvPr>
          <p:cNvSpPr txBox="1"/>
          <p:nvPr/>
        </p:nvSpPr>
        <p:spPr>
          <a:xfrm>
            <a:off x="3744235" y="873034"/>
            <a:ext cx="470353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ncode Sans SemiBold" pitchFamily="2" charset="0"/>
              </a:rPr>
              <a:t>ENERGY SECURITY </a:t>
            </a:r>
            <a:r>
              <a:rPr lang="es-A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Encode Sans ExtraBold" pitchFamily="2" charset="0"/>
              </a:rPr>
              <a:t>+</a:t>
            </a:r>
          </a:p>
          <a:p>
            <a:pPr algn="ctr"/>
            <a:r>
              <a:rPr lang="es-A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ncode Sans SemiBold" pitchFamily="2" charset="0"/>
              </a:rPr>
              <a:t>NET ZERO CHALLENGE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E910957-C695-07FF-85C6-166199484353}"/>
              </a:ext>
            </a:extLst>
          </p:cNvPr>
          <p:cNvSpPr txBox="1"/>
          <p:nvPr/>
        </p:nvSpPr>
        <p:spPr>
          <a:xfrm>
            <a:off x="1167415" y="2889884"/>
            <a:ext cx="98571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 ExtraBold" pitchFamily="2" charset="0"/>
              </a:rPr>
              <a:t>A NEW ROLE OF NUCLEAR ENERGY</a:t>
            </a:r>
          </a:p>
          <a:p>
            <a:pPr algn="ctr"/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 ExtraBold" pitchFamily="2" charset="0"/>
              </a:rPr>
              <a:t>IN THE GLOBAL ENERGY TRANSITION</a:t>
            </a:r>
            <a:endParaRPr lang="es-A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code Sans ExtraBold" pitchFamily="2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EAAE93F-89B2-61B4-5C78-F09BF3C067EB}"/>
              </a:ext>
            </a:extLst>
          </p:cNvPr>
          <p:cNvCxnSpPr>
            <a:cxnSpLocks/>
          </p:cNvCxnSpPr>
          <p:nvPr/>
        </p:nvCxnSpPr>
        <p:spPr>
          <a:xfrm>
            <a:off x="3337692" y="2266471"/>
            <a:ext cx="551661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D45F4F0-23C5-68E5-E738-19C9460B98C8}"/>
              </a:ext>
            </a:extLst>
          </p:cNvPr>
          <p:cNvCxnSpPr>
            <a:cxnSpLocks/>
          </p:cNvCxnSpPr>
          <p:nvPr/>
        </p:nvCxnSpPr>
        <p:spPr>
          <a:xfrm>
            <a:off x="6096000" y="2266804"/>
            <a:ext cx="0" cy="44147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oogle Shape;292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96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9602" y="6515708"/>
            <a:ext cx="12907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NEA </a:t>
            </a:r>
            <a:r>
              <a:rPr lang="es-A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  <a:r>
              <a:rPr lang="es-A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541007" y="5332492"/>
            <a:ext cx="4678152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AR" sz="3200" b="1" dirty="0" err="1">
                <a:solidFill>
                  <a:srgbClr val="00B0F0"/>
                </a:solidFill>
                <a:latin typeface="Encode Sans" pitchFamily="2" charset="0"/>
              </a:rPr>
              <a:t>But</a:t>
            </a:r>
            <a:r>
              <a:rPr lang="es-AR" sz="3200" b="1" dirty="0">
                <a:solidFill>
                  <a:srgbClr val="00B0F0"/>
                </a:solidFill>
                <a:latin typeface="Encode Sans" pitchFamily="2" charset="0"/>
              </a:rPr>
              <a:t> </a:t>
            </a:r>
            <a:r>
              <a:rPr lang="es-AR" sz="3200" b="1" dirty="0" err="1">
                <a:solidFill>
                  <a:srgbClr val="00B0F0"/>
                </a:solidFill>
                <a:latin typeface="Encode Sans" pitchFamily="2" charset="0"/>
              </a:rPr>
              <a:t>is</a:t>
            </a:r>
            <a:r>
              <a:rPr lang="es-AR" sz="3200" b="1" dirty="0">
                <a:solidFill>
                  <a:srgbClr val="00B0F0"/>
                </a:solidFill>
                <a:latin typeface="Encode Sans" pitchFamily="2" charset="0"/>
              </a:rPr>
              <a:t> </a:t>
            </a:r>
            <a:r>
              <a:rPr lang="es-AR" sz="3200" b="1" dirty="0" err="1">
                <a:solidFill>
                  <a:srgbClr val="00B0F0"/>
                </a:solidFill>
                <a:latin typeface="Encode Sans" pitchFamily="2" charset="0"/>
              </a:rPr>
              <a:t>it</a:t>
            </a:r>
            <a:r>
              <a:rPr lang="es-AR" sz="3200" b="1" dirty="0">
                <a:solidFill>
                  <a:srgbClr val="00B0F0"/>
                </a:solidFill>
                <a:latin typeface="Encode Sans" pitchFamily="2" charset="0"/>
              </a:rPr>
              <a:t> </a:t>
            </a:r>
            <a:r>
              <a:rPr lang="es-AR" sz="3200" b="1" dirty="0" err="1">
                <a:solidFill>
                  <a:srgbClr val="00B0F0"/>
                </a:solidFill>
                <a:latin typeface="Encode Sans" pitchFamily="2" charset="0"/>
              </a:rPr>
              <a:t>for</a:t>
            </a:r>
            <a:r>
              <a:rPr lang="es-AR" sz="3200" b="1" dirty="0">
                <a:solidFill>
                  <a:srgbClr val="00B0F0"/>
                </a:solidFill>
                <a:latin typeface="Encode Sans" pitchFamily="2" charset="0"/>
              </a:rPr>
              <a:t> </a:t>
            </a:r>
            <a:r>
              <a:rPr lang="es-AR" sz="3200" b="1" dirty="0" err="1">
                <a:solidFill>
                  <a:srgbClr val="00B0F0"/>
                </a:solidFill>
                <a:latin typeface="Encode Sans" pitchFamily="2" charset="0"/>
              </a:rPr>
              <a:t>SMRs</a:t>
            </a:r>
            <a:r>
              <a:rPr lang="es-AR" sz="3200" b="1" dirty="0">
                <a:solidFill>
                  <a:srgbClr val="00B0F0"/>
                </a:solidFill>
                <a:latin typeface="Encode Sans" pitchFamily="2" charset="0"/>
              </a:rPr>
              <a:t>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608919" y="6016754"/>
            <a:ext cx="359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There are great challenges to face</a:t>
            </a:r>
            <a:endParaRPr lang="es-AR" sz="1600" b="1" dirty="0">
              <a:solidFill>
                <a:schemeClr val="tx1">
                  <a:lumMod val="50000"/>
                  <a:lumOff val="50000"/>
                </a:schemeClr>
              </a:solidFill>
              <a:latin typeface="Encode Sans" pitchFamily="2" charset="0"/>
            </a:endParaRPr>
          </a:p>
        </p:txBody>
      </p:sp>
      <p:sp>
        <p:nvSpPr>
          <p:cNvPr id="14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23;p3"/>
          <p:cNvSpPr txBox="1"/>
          <p:nvPr/>
        </p:nvSpPr>
        <p:spPr>
          <a:xfrm>
            <a:off x="573477" y="751811"/>
            <a:ext cx="10254944" cy="71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AR" sz="3200" b="1" dirty="0">
                <a:solidFill>
                  <a:schemeClr val="bg1"/>
                </a:solidFill>
                <a:latin typeface="Encode Sans" pitchFamily="2" charset="0"/>
              </a:rPr>
              <a:t>A BIG NEW MARKET FOR NUCLEAR IS EXPECTED</a:t>
            </a:r>
          </a:p>
        </p:txBody>
      </p:sp>
      <p:pic>
        <p:nvPicPr>
          <p:cNvPr id="16" name="Google Shape;292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64" y="2607403"/>
            <a:ext cx="7168684" cy="388209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45164" y="2000178"/>
            <a:ext cx="56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ESTIMATED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SMR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CAPACITY BY REGION IN 2035 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7531954" y="3203132"/>
          <a:ext cx="4332218" cy="1345316"/>
        </p:xfrm>
        <a:graphic>
          <a:graphicData uri="http://schemas.openxmlformats.org/drawingml/2006/table">
            <a:tbl>
              <a:tblPr firstRow="1" bandRow="1">
                <a:tableStyleId>{716DC6FC-650E-44CB-8BB5-D39C0A012D17}</a:tableStyleId>
              </a:tblPr>
              <a:tblGrid>
                <a:gridCol w="1420035">
                  <a:extLst>
                    <a:ext uri="{9D8B030D-6E8A-4147-A177-3AD203B41FA5}">
                      <a16:colId xmlns:a16="http://schemas.microsoft.com/office/drawing/2014/main" val="3880831571"/>
                    </a:ext>
                  </a:extLst>
                </a:gridCol>
                <a:gridCol w="1021817">
                  <a:extLst>
                    <a:ext uri="{9D8B030D-6E8A-4147-A177-3AD203B41FA5}">
                      <a16:colId xmlns:a16="http://schemas.microsoft.com/office/drawing/2014/main" val="2720298182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4055761050"/>
                    </a:ext>
                  </a:extLst>
                </a:gridCol>
                <a:gridCol w="932411">
                  <a:extLst>
                    <a:ext uri="{9D8B030D-6E8A-4147-A177-3AD203B41FA5}">
                      <a16:colId xmlns:a16="http://schemas.microsoft.com/office/drawing/2014/main" val="1842671270"/>
                    </a:ext>
                  </a:extLst>
                </a:gridCol>
              </a:tblGrid>
              <a:tr h="354542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SCENARIOS</a:t>
                      </a:r>
                      <a:endParaRPr lang="es-419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SHELL</a:t>
                      </a:r>
                      <a:endParaRPr lang="es-419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IEA</a:t>
                      </a:r>
                      <a:endParaRPr lang="es-419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IAEA</a:t>
                      </a:r>
                      <a:endParaRPr lang="es-419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31578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TOTAL NEW MARKET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90 </a:t>
                      </a:r>
                      <a:r>
                        <a:rPr lang="es-ES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Gwe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315 </a:t>
                      </a:r>
                      <a:r>
                        <a:rPr lang="es-ES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GWe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480 </a:t>
                      </a:r>
                      <a:r>
                        <a:rPr lang="es-ES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GWe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16719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NEWCOMERS</a:t>
                      </a:r>
                      <a:r>
                        <a:rPr lang="es-ES" sz="11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 (20%)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18 </a:t>
                      </a:r>
                      <a:r>
                        <a:rPr lang="es-ES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GWe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72 </a:t>
                      </a:r>
                      <a:r>
                        <a:rPr lang="es-ES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GWe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97 </a:t>
                      </a:r>
                      <a:r>
                        <a:rPr lang="es-ES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GWe</a:t>
                      </a:r>
                      <a:endParaRPr lang="es-419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4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05"/>
            <a:ext cx="12193015" cy="68471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92728" y="1635072"/>
            <a:ext cx="435771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900" dirty="0">
                <a:solidFill>
                  <a:schemeClr val="bg1"/>
                </a:solidFill>
                <a:latin typeface="Encode Sans ExtraBold" pitchFamily="2" charset="0"/>
              </a:rPr>
              <a:t>SMR</a:t>
            </a:r>
            <a:endParaRPr lang="es-419" sz="13900" dirty="0">
              <a:solidFill>
                <a:schemeClr val="bg1"/>
              </a:solidFill>
              <a:latin typeface="Encode Sans ExtraBold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28775" y="3512741"/>
            <a:ext cx="3865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pc="300" dirty="0">
                <a:solidFill>
                  <a:schemeClr val="bg1"/>
                </a:solidFill>
                <a:latin typeface="Encode Sans Expanded Thin" pitchFamily="2" charset="0"/>
              </a:rPr>
              <a:t>SMALL </a:t>
            </a:r>
          </a:p>
          <a:p>
            <a:r>
              <a:rPr lang="es-ES" sz="3600" spc="300" dirty="0">
                <a:solidFill>
                  <a:schemeClr val="bg1"/>
                </a:solidFill>
                <a:latin typeface="Encode Sans Expanded Thin" pitchFamily="2" charset="0"/>
              </a:rPr>
              <a:t>MODULAR</a:t>
            </a:r>
          </a:p>
          <a:p>
            <a:r>
              <a:rPr lang="es-ES" sz="3600" spc="300" dirty="0">
                <a:solidFill>
                  <a:schemeClr val="bg1"/>
                </a:solidFill>
                <a:latin typeface="Encode Sans Expanded Thin" pitchFamily="2" charset="0"/>
              </a:rPr>
              <a:t>REACTOR</a:t>
            </a:r>
            <a:endParaRPr lang="es-419" sz="3600" spc="300" dirty="0">
              <a:solidFill>
                <a:schemeClr val="bg1"/>
              </a:solidFill>
              <a:latin typeface="Encode Sans Expanded Thin" pitchFamily="2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3911097" y="5314392"/>
            <a:ext cx="8280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753F4D18-75DC-6FA7-E2C9-2D6531F0B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784"/>
          <a:stretch/>
        </p:blipFill>
        <p:spPr>
          <a:xfrm>
            <a:off x="8572917" y="5526188"/>
            <a:ext cx="1255248" cy="11337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3F4D18-75DC-6FA7-E2C9-2D6531F0B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6"/>
          <a:stretch/>
        </p:blipFill>
        <p:spPr>
          <a:xfrm>
            <a:off x="10134385" y="5583769"/>
            <a:ext cx="998364" cy="1018571"/>
          </a:xfrm>
          <a:prstGeom prst="rect">
            <a:avLst/>
          </a:prstGeom>
        </p:spPr>
      </p:pic>
      <p:sp>
        <p:nvSpPr>
          <p:cNvPr id="11" name="Google Shape;357;p4"/>
          <p:cNvSpPr/>
          <p:nvPr/>
        </p:nvSpPr>
        <p:spPr>
          <a:xfrm>
            <a:off x="6919888" y="405417"/>
            <a:ext cx="433760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dirty="0">
                <a:solidFill>
                  <a:schemeClr val="bg1"/>
                </a:solidFill>
                <a:latin typeface="Encode Sans ExtraBold" pitchFamily="2" charset="0"/>
                <a:ea typeface="Encode Sans SemiBold"/>
                <a:cs typeface="Encode Sans SemiBold"/>
                <a:sym typeface="Encode Sans SemiBold"/>
              </a:rPr>
              <a:t>NO MORE MARKETING</a:t>
            </a:r>
            <a:endParaRPr sz="4400" dirty="0">
              <a:solidFill>
                <a:schemeClr val="bg1"/>
              </a:solidFill>
              <a:latin typeface="Encode Sans ExtraBold" pitchFamily="2" charset="0"/>
              <a:ea typeface="Encode Sans SemiBold"/>
              <a:cs typeface="Encode Sans SemiBold"/>
              <a:sym typeface="Encode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5222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"/>
          <p:cNvSpPr txBox="1"/>
          <p:nvPr/>
        </p:nvSpPr>
        <p:spPr>
          <a:xfrm>
            <a:off x="4738588" y="2610168"/>
            <a:ext cx="638364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4"/>
          <p:cNvCxnSpPr/>
          <p:nvPr/>
        </p:nvCxnSpPr>
        <p:spPr>
          <a:xfrm rot="10800000" flipH="1">
            <a:off x="635930" y="4000500"/>
            <a:ext cx="5687263" cy="87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35" y="1855014"/>
            <a:ext cx="7847971" cy="43408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613058"/>
            <a:ext cx="1219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https://www.oecd-nea.org/jcms/pl_51126/low-carbon-generation-is-becoming-cost-competitive-nea-and-iea-say-in-new-report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44191" y="3116931"/>
            <a:ext cx="320040" cy="992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292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3113884" y="1695875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LCOE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by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technology</a:t>
            </a:r>
            <a:endParaRPr lang="es-419" b="1" dirty="0">
              <a:solidFill>
                <a:schemeClr val="tx1">
                  <a:lumMod val="50000"/>
                  <a:lumOff val="50000"/>
                </a:schemeClr>
              </a:solidFill>
              <a:latin typeface="Encode Sans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68100" y="6238187"/>
            <a:ext cx="646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Values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7%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discount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rate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Box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plots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indicate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maximun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median and mínimum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values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boxes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indicate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central 50% of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values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i.e.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second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third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quartile</a:t>
            </a: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419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65888" y="1994599"/>
            <a:ext cx="3926111" cy="4312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Flecha izquierda y derecha 18"/>
          <p:cNvSpPr/>
          <p:nvPr/>
        </p:nvSpPr>
        <p:spPr>
          <a:xfrm>
            <a:off x="9572608" y="2866234"/>
            <a:ext cx="1457626" cy="820706"/>
          </a:xfrm>
          <a:prstGeom prst="leftRightArrow">
            <a:avLst>
              <a:gd name="adj1" fmla="val 40636"/>
              <a:gd name="adj2" fmla="val 5000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Google Shape;357;p4"/>
          <p:cNvSpPr/>
          <p:nvPr/>
        </p:nvSpPr>
        <p:spPr>
          <a:xfrm>
            <a:off x="9293282" y="2162143"/>
            <a:ext cx="20162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00B0F0"/>
                </a:solidFill>
                <a:latin typeface="Encode Sans ExtraBold" pitchFamily="2" charset="0"/>
                <a:ea typeface="Encode Sans SemiBold"/>
                <a:cs typeface="Encode Sans SemiBold"/>
                <a:sym typeface="Encode Sans SemiBold"/>
              </a:rPr>
              <a:t>IF ONLY…</a:t>
            </a:r>
            <a:endParaRPr sz="2800" b="1" dirty="0">
              <a:solidFill>
                <a:srgbClr val="00B0F0"/>
              </a:solidFill>
              <a:latin typeface="Encode Sans ExtraBold" pitchFamily="2" charset="0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869554" y="3899320"/>
            <a:ext cx="2863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Ready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and 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proven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 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technologies</a:t>
            </a:r>
            <a:endParaRPr lang="es-AR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AR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Fast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licensing</a:t>
            </a:r>
            <a:endParaRPr lang="es-AR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50000"/>
            </a:pPr>
            <a:endParaRPr lang="es-AR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Real 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Modularity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for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manufacturing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and 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building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(</a:t>
            </a:r>
            <a:r>
              <a:rPr lang="es-A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shorter</a:t>
            </a:r>
            <a:r>
              <a:rPr lang="es-A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 times)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AR" sz="18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sp>
        <p:nvSpPr>
          <p:cNvPr id="22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AR" sz="3200" b="1" dirty="0">
                <a:solidFill>
                  <a:schemeClr val="bg1"/>
                </a:solidFill>
                <a:latin typeface="Encode Sans" pitchFamily="2" charset="0"/>
              </a:rPr>
              <a:t>SMR COST WILL BE COMPETITIVE?</a:t>
            </a:r>
          </a:p>
        </p:txBody>
      </p:sp>
    </p:spTree>
    <p:extLst>
      <p:ext uri="{BB962C8B-B14F-4D97-AF65-F5344CB8AC3E}">
        <p14:creationId xmlns:p14="http://schemas.microsoft.com/office/powerpoint/2010/main" val="325108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3"/>
          <p:cNvSpPr/>
          <p:nvPr/>
        </p:nvSpPr>
        <p:spPr>
          <a:xfrm rot="10800000" flipH="1">
            <a:off x="0" y="-601"/>
            <a:ext cx="12192000" cy="1672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92;p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398" y="177260"/>
            <a:ext cx="1492221" cy="6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3;p3"/>
          <p:cNvSpPr txBox="1"/>
          <p:nvPr/>
        </p:nvSpPr>
        <p:spPr>
          <a:xfrm>
            <a:off x="573477" y="751678"/>
            <a:ext cx="10254944" cy="73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AR" sz="3200" b="1" dirty="0">
                <a:solidFill>
                  <a:schemeClr val="bg1"/>
                </a:solidFill>
                <a:latin typeface="Encode Sans" pitchFamily="2" charset="0"/>
                <a:ea typeface="Encode Sans SemiBold"/>
                <a:cs typeface="Encode Sans SemiBold"/>
                <a:sym typeface="Encode Sans SemiBold"/>
              </a:rPr>
              <a:t>WHEN SMALL IS BETTER?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595315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Encode Sans" pitchFamily="2" charset="0"/>
              </a:rPr>
              <a:t>https://www.researchgate.net/figure/Self-Financing-process_fig2_264677283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735847" y="5920352"/>
            <a:ext cx="5247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CONSTRUCTION DELAYS AD EXTRA-COSTS ON LARGE AND 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</a:rPr>
              <a:t>SMALL NUCLEAR PROJECTS.</a:t>
            </a:r>
            <a:endParaRPr lang="es-AR" sz="1200" dirty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831" y="3206253"/>
            <a:ext cx="4391364" cy="2590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3" t="8856" r="6204" b="2729"/>
          <a:stretch/>
        </p:blipFill>
        <p:spPr>
          <a:xfrm>
            <a:off x="664143" y="2294790"/>
            <a:ext cx="5431338" cy="40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9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506</Words>
  <Application>Microsoft Office PowerPoint</Application>
  <PresentationFormat>Widescreen</PresentationFormat>
  <Paragraphs>119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Encode Sans</vt:lpstr>
      <vt:lpstr>Encode Sans Expanded Thin</vt:lpstr>
      <vt:lpstr>Encode Sans SemiBold</vt:lpstr>
      <vt:lpstr>Encode Sans ExtraBold</vt:lpstr>
      <vt:lpstr>Calibri</vt:lpstr>
      <vt:lpstr>Arial</vt:lpstr>
      <vt:lpstr>Calibri Light</vt:lpstr>
      <vt:lpstr>Encode Sans Medium</vt:lpstr>
      <vt:lpstr>Tema de Office</vt:lpstr>
      <vt:lpstr>1_Simple Light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Cinat</dc:creator>
  <cp:lastModifiedBy>CONSTANTIN, Alina</cp:lastModifiedBy>
  <cp:revision>63</cp:revision>
  <dcterms:created xsi:type="dcterms:W3CDTF">2024-06-30T02:53:39Z</dcterms:created>
  <dcterms:modified xsi:type="dcterms:W3CDTF">2024-10-21T11:33:46Z</dcterms:modified>
</cp:coreProperties>
</file>