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03" r:id="rId3"/>
    <p:sldId id="367" r:id="rId5"/>
    <p:sldId id="368" r:id="rId6"/>
    <p:sldId id="412" r:id="rId7"/>
    <p:sldId id="459" r:id="rId8"/>
    <p:sldId id="460" r:id="rId9"/>
    <p:sldId id="461" r:id="rId10"/>
    <p:sldId id="462" r:id="rId11"/>
    <p:sldId id="370" r:id="rId12"/>
    <p:sldId id="463" r:id="rId13"/>
    <p:sldId id="447" r:id="rId14"/>
    <p:sldId id="464" r:id="rId15"/>
    <p:sldId id="465" r:id="rId16"/>
    <p:sldId id="458" r:id="rId17"/>
    <p:sldId id="416" r:id="rId18"/>
  </p:sldIdLst>
  <p:sldSz cx="9144000" cy="5144770"/>
  <p:notesSz cx="7099300" cy="10234295"/>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0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2FDB2607-1784-4EEB-B798-7EB5836EED8A}">
        <p14:showMediaCtrls xmlns:p14="http://schemas.microsoft.com/office/powerpoint/2010/main" val="1"/>
      </p:ext>
    </p:extLst>
  </p:showPr>
  <p:clrMru>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4973" autoAdjust="0"/>
    <p:restoredTop sz="94242" autoAdjust="0"/>
  </p:normalViewPr>
  <p:slideViewPr>
    <p:cSldViewPr showGuides="1">
      <p:cViewPr>
        <p:scale>
          <a:sx n="100" d="100"/>
          <a:sy n="100" d="100"/>
        </p:scale>
        <p:origin x="-797" y="-115"/>
      </p:cViewPr>
      <p:guideLst>
        <p:guide orient="horz" pos="1606"/>
        <p:guide pos="2880"/>
      </p:guideLst>
    </p:cSldViewPr>
  </p:slideViewPr>
  <p:notesTextViewPr>
    <p:cViewPr>
      <p:scale>
        <a:sx n="100" d="100"/>
        <a:sy n="100" d="100"/>
      </p:scale>
      <p:origin x="0" y="0"/>
    </p:cViewPr>
  </p:notesTextViewPr>
  <p:sorterViewPr>
    <p:cViewPr>
      <p:scale>
        <a:sx n="37" d="100"/>
        <a:sy n="37"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tags" Target="tags/tag25.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A573486-B5D2-43AA-9311-DB446E7C48A9}" type="doc">
      <dgm:prSet loTypeId="urn:microsoft.com/office/officeart/2005/8/layout/vList2#1" loCatId="list" qsTypeId="urn:microsoft.com/office/officeart/2005/8/quickstyle/simple1#1" qsCatId="simple" csTypeId="urn:microsoft.com/office/officeart/2005/8/colors/accent1_2#1" csCatId="accent1" phldr="1"/>
      <dgm:spPr/>
      <dgm:t>
        <a:bodyPr/>
        <a:lstStyle/>
        <a:p>
          <a:endParaRPr lang="zh-CN" altLang="en-US"/>
        </a:p>
      </dgm:t>
    </dgm:pt>
    <dgm:pt modelId="{66209ABE-863E-4DBA-8A8D-41D0CB745463}">
      <dgm:prSet phldrT="[文本]" phldr="0" custT="1"/>
      <dgm:spPr/>
      <dgm:t>
        <a:bodyPr vert="horz" wrap="square"/>
        <a:lstStyle/>
        <a:p>
          <a:pPr>
            <a:lnSpc>
              <a:spcPct val="100000"/>
            </a:lnSpc>
            <a:spcBef>
              <a:spcPct val="0"/>
            </a:spcBef>
            <a:spcAft>
              <a:spcPct val="35000"/>
            </a:spcAft>
          </a:pPr>
          <a:r>
            <a:rPr lang="en-US" sz="2400" dirty="0" smtClean="0"/>
            <a:t>Steam Dump System of NPP</a:t>
          </a:r>
          <a:endParaRPr lang="zh-CN" altLang="en-US" sz="2400" dirty="0"/>
        </a:p>
      </dgm:t>
    </dgm:pt>
    <dgm:pt modelId="{4B6AE78B-5066-40B1-9FA1-2ADABB952421}" cxnId="{DC955984-8EFB-48DC-BEEF-5FD51D8990C7}" type="parTrans">
      <dgm:prSet/>
      <dgm:spPr/>
      <dgm:t>
        <a:bodyPr/>
        <a:lstStyle/>
        <a:p>
          <a:endParaRPr lang="zh-CN" altLang="en-US"/>
        </a:p>
      </dgm:t>
    </dgm:pt>
    <dgm:pt modelId="{1B0D7182-AD37-4C09-BB92-F62D5977AB50}" cxnId="{DC955984-8EFB-48DC-BEEF-5FD51D8990C7}" type="sibTrans">
      <dgm:prSet/>
      <dgm:spPr/>
      <dgm:t>
        <a:bodyPr/>
        <a:lstStyle/>
        <a:p>
          <a:endParaRPr lang="zh-CN" altLang="en-US"/>
        </a:p>
      </dgm:t>
    </dgm:pt>
    <dgm:pt modelId="{09B7BB38-911D-49FA-8827-E8C695972667}">
      <dgm:prSet phldrT="[文本]" phldr="0" custT="0"/>
      <dgm:spPr/>
      <dgm:t>
        <a:bodyPr vert="horz" wrap="square"/>
        <a:lstStyle/>
        <a:p>
          <a:pPr>
            <a:lnSpc>
              <a:spcPct val="100000"/>
            </a:lnSpc>
            <a:spcBef>
              <a:spcPct val="0"/>
            </a:spcBef>
            <a:spcAft>
              <a:spcPct val="20000"/>
            </a:spcAft>
          </a:pPr>
          <a:r>
            <a:rPr lang="en-US" dirty="0" smtClean="0"/>
            <a:t>Provide a artificial load for the reactor </a:t>
          </a:r>
          <a:endParaRPr lang="zh-CN" altLang="en-US" dirty="0"/>
        </a:p>
      </dgm:t>
    </dgm:pt>
    <dgm:pt modelId="{1DD38050-6DC9-47F1-88D2-C7019C555EF8}" cxnId="{B1DAF1D1-D39A-401C-855C-1C64FDAE2038}" type="parTrans">
      <dgm:prSet/>
      <dgm:spPr/>
      <dgm:t>
        <a:bodyPr/>
        <a:lstStyle/>
        <a:p>
          <a:endParaRPr lang="zh-CN" altLang="en-US"/>
        </a:p>
      </dgm:t>
    </dgm:pt>
    <dgm:pt modelId="{1BA10C12-F17A-4784-823A-19EAC32BC056}" cxnId="{B1DAF1D1-D39A-401C-855C-1C64FDAE2038}" type="sibTrans">
      <dgm:prSet/>
      <dgm:spPr/>
      <dgm:t>
        <a:bodyPr/>
        <a:lstStyle/>
        <a:p>
          <a:endParaRPr lang="zh-CN" altLang="en-US"/>
        </a:p>
      </dgm:t>
    </dgm:pt>
    <dgm:pt modelId="{5B086A37-0479-49BF-A7F3-043BF1B7A0CE}">
      <dgm:prSet phldr="0" custT="0"/>
      <dgm:spPr/>
      <dgm:t>
        <a:bodyPr vert="horz" wrap="square"/>
        <a:lstStyle/>
        <a:p>
          <a:pPr>
            <a:lnSpc>
              <a:spcPct val="100000"/>
            </a:lnSpc>
            <a:spcBef>
              <a:spcPct val="0"/>
            </a:spcBef>
            <a:spcAft>
              <a:spcPct val="20000"/>
            </a:spcAft>
          </a:pPr>
          <a:r>
            <a:rPr lang="en-US" altLang="zh-CN" dirty="0" smtClean="0"/>
            <a:t>Ensure the safety of the reactor</a:t>
          </a:r>
        </a:p>
      </dgm:t>
    </dgm:pt>
    <dgm:pt modelId="{7A31A7CE-FEE7-4AF0-9095-57F5A420630B}" cxnId="{2D25DEBD-B92C-4E73-AF03-33EC323B9242}" type="parTrans">
      <dgm:prSet/>
      <dgm:spPr/>
      <dgm:t>
        <a:bodyPr/>
        <a:lstStyle/>
        <a:p>
          <a:endParaRPr lang="zh-CN" altLang="en-US"/>
        </a:p>
      </dgm:t>
    </dgm:pt>
    <dgm:pt modelId="{8FA348A3-1726-4B25-8FC6-B90E616D1867}" cxnId="{2D25DEBD-B92C-4E73-AF03-33EC323B9242}" type="sibTrans">
      <dgm:prSet/>
      <dgm:spPr/>
      <dgm:t>
        <a:bodyPr/>
        <a:lstStyle/>
        <a:p>
          <a:endParaRPr lang="zh-CN" altLang="en-US"/>
        </a:p>
      </dgm:t>
    </dgm:pt>
    <dgm:pt modelId="{71A3FD77-799E-43D6-ABAE-CC79ED0F3479}">
      <dgm:prSet phldr="0" custT="0"/>
      <dgm:spPr/>
      <dgm:t>
        <a:bodyPr vert="horz" wrap="square"/>
        <a:lstStyle/>
        <a:p>
          <a:pPr>
            <a:lnSpc>
              <a:spcPct val="100000"/>
            </a:lnSpc>
            <a:spcBef>
              <a:spcPct val="0"/>
            </a:spcBef>
            <a:spcAft>
              <a:spcPct val="20000"/>
            </a:spcAft>
          </a:pPr>
          <a:r>
            <a:rPr lang="en-US" dirty="0" smtClean="0"/>
            <a:t>Surplus steam bypasses the turbine and directly enters the condenser</a:t>
          </a:r>
          <a:endParaRPr lang="zh-CN" altLang="en-US" dirty="0"/>
        </a:p>
      </dgm:t>
    </dgm:pt>
    <dgm:pt modelId="{EDCABCBD-C8A2-42E1-A26B-15421FE7FBE3}" cxnId="{32A9B421-A167-4B3D-ADA8-1619BAFF2992}" type="parTrans">
      <dgm:prSet/>
      <dgm:spPr/>
      <dgm:t>
        <a:bodyPr/>
        <a:lstStyle/>
        <a:p>
          <a:endParaRPr lang="zh-CN" altLang="en-US"/>
        </a:p>
      </dgm:t>
    </dgm:pt>
    <dgm:pt modelId="{220704FC-20E6-4B44-8B46-CF7875641738}" cxnId="{32A9B421-A167-4B3D-ADA8-1619BAFF2992}" type="sibTrans">
      <dgm:prSet/>
      <dgm:spPr/>
      <dgm:t>
        <a:bodyPr/>
        <a:lstStyle/>
        <a:p>
          <a:endParaRPr lang="zh-CN" altLang="en-US"/>
        </a:p>
      </dgm:t>
    </dgm:pt>
    <dgm:pt modelId="{59C0A693-E009-4D3A-AB5D-2E84636643BF}" type="pres">
      <dgm:prSet presAssocID="{8A573486-B5D2-43AA-9311-DB446E7C48A9}" presName="linear" presStyleCnt="0">
        <dgm:presLayoutVars>
          <dgm:animLvl val="lvl"/>
          <dgm:resizeHandles val="exact"/>
        </dgm:presLayoutVars>
      </dgm:prSet>
      <dgm:spPr/>
      <dgm:t>
        <a:bodyPr/>
        <a:lstStyle/>
        <a:p>
          <a:endParaRPr lang="zh-CN" altLang="en-US"/>
        </a:p>
      </dgm:t>
    </dgm:pt>
    <dgm:pt modelId="{011B7A88-BFAC-4BD2-A328-50D89D53E910}" type="pres">
      <dgm:prSet presAssocID="{66209ABE-863E-4DBA-8A8D-41D0CB745463}" presName="parentText" presStyleLbl="node1" presStyleIdx="0" presStyleCnt="1">
        <dgm:presLayoutVars>
          <dgm:chMax val="0"/>
          <dgm:bulletEnabled val="1"/>
        </dgm:presLayoutVars>
      </dgm:prSet>
      <dgm:spPr/>
      <dgm:t>
        <a:bodyPr/>
        <a:lstStyle/>
        <a:p>
          <a:endParaRPr lang="zh-CN" altLang="en-US"/>
        </a:p>
      </dgm:t>
    </dgm:pt>
    <dgm:pt modelId="{564C9996-033D-44E4-80B7-56F31C20EB01}" type="pres">
      <dgm:prSet presAssocID="{66209ABE-863E-4DBA-8A8D-41D0CB745463}" presName="childText" presStyleLbl="revTx" presStyleIdx="0" presStyleCnt="1" custScaleY="85181">
        <dgm:presLayoutVars>
          <dgm:bulletEnabled val="1"/>
        </dgm:presLayoutVars>
      </dgm:prSet>
      <dgm:spPr/>
      <dgm:t>
        <a:bodyPr/>
        <a:lstStyle/>
        <a:p>
          <a:endParaRPr lang="zh-CN" altLang="en-US"/>
        </a:p>
      </dgm:t>
    </dgm:pt>
  </dgm:ptLst>
  <dgm:cxnLst>
    <dgm:cxn modelId="{372916C8-A51D-4D30-B2FD-3DE76C31FFDD}" type="presOf" srcId="{8A573486-B5D2-43AA-9311-DB446E7C48A9}" destId="{59C0A693-E009-4D3A-AB5D-2E84636643BF}" srcOrd="0" destOrd="0" presId="urn:microsoft.com/office/officeart/2005/8/layout/vList2#1"/>
    <dgm:cxn modelId="{BB8C8487-BBC6-4626-9341-A77ADA20CE84}" type="presOf" srcId="{09B7BB38-911D-49FA-8827-E8C695972667}" destId="{564C9996-033D-44E4-80B7-56F31C20EB01}" srcOrd="0" destOrd="0" presId="urn:microsoft.com/office/officeart/2005/8/layout/vList2#1"/>
    <dgm:cxn modelId="{2D25DEBD-B92C-4E73-AF03-33EC323B9242}" srcId="{66209ABE-863E-4DBA-8A8D-41D0CB745463}" destId="{5B086A37-0479-49BF-A7F3-043BF1B7A0CE}" srcOrd="1" destOrd="0" parTransId="{7A31A7CE-FEE7-4AF0-9095-57F5A420630B}" sibTransId="{8FA348A3-1726-4B25-8FC6-B90E616D1867}"/>
    <dgm:cxn modelId="{F6EEA617-2269-4186-8A23-E92E453BD456}" type="presOf" srcId="{5B086A37-0479-49BF-A7F3-043BF1B7A0CE}" destId="{564C9996-033D-44E4-80B7-56F31C20EB01}" srcOrd="0" destOrd="1" presId="urn:microsoft.com/office/officeart/2005/8/layout/vList2#1"/>
    <dgm:cxn modelId="{B1DAF1D1-D39A-401C-855C-1C64FDAE2038}" srcId="{66209ABE-863E-4DBA-8A8D-41D0CB745463}" destId="{09B7BB38-911D-49FA-8827-E8C695972667}" srcOrd="0" destOrd="0" parTransId="{1DD38050-6DC9-47F1-88D2-C7019C555EF8}" sibTransId="{1BA10C12-F17A-4784-823A-19EAC32BC056}"/>
    <dgm:cxn modelId="{32A9B421-A167-4B3D-ADA8-1619BAFF2992}" srcId="{66209ABE-863E-4DBA-8A8D-41D0CB745463}" destId="{71A3FD77-799E-43D6-ABAE-CC79ED0F3479}" srcOrd="2" destOrd="0" parTransId="{EDCABCBD-C8A2-42E1-A26B-15421FE7FBE3}" sibTransId="{220704FC-20E6-4B44-8B46-CF7875641738}"/>
    <dgm:cxn modelId="{C6304316-08F2-453C-9482-5A0DE6FF1502}" type="presOf" srcId="{71A3FD77-799E-43D6-ABAE-CC79ED0F3479}" destId="{564C9996-033D-44E4-80B7-56F31C20EB01}" srcOrd="0" destOrd="2" presId="urn:microsoft.com/office/officeart/2005/8/layout/vList2#1"/>
    <dgm:cxn modelId="{DC955984-8EFB-48DC-BEEF-5FD51D8990C7}" srcId="{8A573486-B5D2-43AA-9311-DB446E7C48A9}" destId="{66209ABE-863E-4DBA-8A8D-41D0CB745463}" srcOrd="0" destOrd="0" parTransId="{4B6AE78B-5066-40B1-9FA1-2ADABB952421}" sibTransId="{1B0D7182-AD37-4C09-BB92-F62D5977AB50}"/>
    <dgm:cxn modelId="{50326632-2F10-4F9F-9FE9-24C975ADE655}" type="presOf" srcId="{66209ABE-863E-4DBA-8A8D-41D0CB745463}" destId="{011B7A88-BFAC-4BD2-A328-50D89D53E910}" srcOrd="0" destOrd="0" presId="urn:microsoft.com/office/officeart/2005/8/layout/vList2#1"/>
    <dgm:cxn modelId="{297DBC94-C1D3-44B1-B690-EF849287514D}" type="presParOf" srcId="{59C0A693-E009-4D3A-AB5D-2E84636643BF}" destId="{011B7A88-BFAC-4BD2-A328-50D89D53E910}" srcOrd="0" destOrd="0" presId="urn:microsoft.com/office/officeart/2005/8/layout/vList2#1"/>
    <dgm:cxn modelId="{E8ACF292-406E-47B8-8860-71A9210909FC}" type="presParOf" srcId="{59C0A693-E009-4D3A-AB5D-2E84636643BF}" destId="{564C9996-033D-44E4-80B7-56F31C20EB01}" srcOrd="1" destOrd="0" presId="urn:microsoft.com/office/officeart/2005/8/layout/v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573486-B5D2-43AA-9311-DB446E7C48A9}" type="doc">
      <dgm:prSet loTypeId="urn:microsoft.com/office/officeart/2005/8/layout/list1#1" loCatId="list" qsTypeId="urn:microsoft.com/office/officeart/2005/8/quickstyle/simple1#2" qsCatId="simple" csTypeId="urn:microsoft.com/office/officeart/2005/8/colors/accent1_2#2" csCatId="accent1" phldr="1"/>
      <dgm:spPr/>
      <dgm:t>
        <a:bodyPr/>
        <a:lstStyle/>
        <a:p>
          <a:endParaRPr lang="zh-CN" altLang="en-US"/>
        </a:p>
      </dgm:t>
    </dgm:pt>
    <dgm:pt modelId="{66209ABE-863E-4DBA-8A8D-41D0CB745463}">
      <dgm:prSet phldrT="[文本]" phldr="0" custT="1"/>
      <dgm:spPr/>
      <dgm:t>
        <a:bodyPr vert="horz" wrap="square"/>
        <a:lstStyle/>
        <a:p>
          <a:pPr>
            <a:lnSpc>
              <a:spcPct val="100000"/>
            </a:lnSpc>
            <a:spcBef>
              <a:spcPct val="0"/>
            </a:spcBef>
            <a:spcAft>
              <a:spcPct val="35000"/>
            </a:spcAft>
          </a:pPr>
          <a:r>
            <a:rPr lang="en-US" sz="2400" dirty="0" smtClean="0"/>
            <a:t>Process Description</a:t>
          </a:r>
        </a:p>
      </dgm:t>
    </dgm:pt>
    <dgm:pt modelId="{4B6AE78B-5066-40B1-9FA1-2ADABB952421}" cxnId="{FDED4AE8-8C64-45BB-B8AB-E9B10F6DC31E}" type="parTrans">
      <dgm:prSet/>
      <dgm:spPr/>
      <dgm:t>
        <a:bodyPr/>
        <a:lstStyle/>
        <a:p>
          <a:endParaRPr lang="zh-CN" altLang="en-US"/>
        </a:p>
      </dgm:t>
    </dgm:pt>
    <dgm:pt modelId="{1B0D7182-AD37-4C09-BB92-F62D5977AB50}" cxnId="{FDED4AE8-8C64-45BB-B8AB-E9B10F6DC31E}" type="sibTrans">
      <dgm:prSet/>
      <dgm:spPr/>
      <dgm:t>
        <a:bodyPr/>
        <a:lstStyle/>
        <a:p>
          <a:endParaRPr lang="zh-CN" altLang="en-US"/>
        </a:p>
      </dgm:t>
    </dgm:pt>
    <dgm:pt modelId="{09B7BB38-911D-49FA-8827-E8C695972667}">
      <dgm:prSet phldrT="[文本]" phldr="0" custT="0"/>
      <dgm:spPr/>
      <dgm:t>
        <a:bodyPr vert="horz" wrap="square"/>
        <a:lstStyle/>
        <a:p>
          <a:pPr>
            <a:lnSpc>
              <a:spcPct val="100000"/>
            </a:lnSpc>
            <a:spcBef>
              <a:spcPct val="0"/>
            </a:spcBef>
            <a:spcAft>
              <a:spcPct val="20000"/>
            </a:spcAft>
          </a:pPr>
          <a:r>
            <a:rPr lang="en-GB" dirty="0" smtClean="0"/>
            <a:t>The steam dump system consists of </a:t>
          </a:r>
          <a:r>
            <a:rPr lang="en-US" altLang="en-GB" dirty="0" smtClean="0"/>
            <a:t>4 </a:t>
          </a:r>
          <a:r>
            <a:rPr lang="en-GB" dirty="0" smtClean="0"/>
            <a:t>sets of steam dump pipelines. </a:t>
          </a:r>
          <a:endParaRPr lang="zh-CN" altLang="en-US" dirty="0"/>
        </a:p>
      </dgm:t>
    </dgm:pt>
    <dgm:pt modelId="{1DD38050-6DC9-47F1-88D2-C7019C555EF8}" cxnId="{00776593-B4BC-454A-9484-AA2F6DF20397}" type="parTrans">
      <dgm:prSet/>
      <dgm:spPr/>
      <dgm:t>
        <a:bodyPr/>
        <a:lstStyle/>
        <a:p>
          <a:endParaRPr lang="zh-CN" altLang="en-US"/>
        </a:p>
      </dgm:t>
    </dgm:pt>
    <dgm:pt modelId="{1BA10C12-F17A-4784-823A-19EAC32BC056}" cxnId="{00776593-B4BC-454A-9484-AA2F6DF20397}" type="sibTrans">
      <dgm:prSet/>
      <dgm:spPr/>
      <dgm:t>
        <a:bodyPr/>
        <a:lstStyle/>
        <a:p>
          <a:endParaRPr lang="zh-CN" altLang="en-US"/>
        </a:p>
      </dgm:t>
    </dgm:pt>
    <dgm:pt modelId="{48C78666-6E9F-47EC-9A38-591FFEB73078}">
      <dgm:prSet phldr="0" custT="0"/>
      <dgm:spPr/>
      <dgm:t>
        <a:bodyPr vert="horz" wrap="square"/>
        <a:lstStyle/>
        <a:p>
          <a:pPr>
            <a:lnSpc>
              <a:spcPct val="100000"/>
            </a:lnSpc>
            <a:spcBef>
              <a:spcPct val="0"/>
            </a:spcBef>
            <a:spcAft>
              <a:spcPct val="20000"/>
            </a:spcAft>
          </a:pPr>
          <a:r>
            <a:rPr lang="en-GB" dirty="0" smtClean="0"/>
            <a:t>Each group consists of one steam bypass valve with a capacity of 21.25% of rated steam flow. </a:t>
          </a:r>
          <a:endParaRPr lang="zh-CN" altLang="en-US" dirty="0"/>
        </a:p>
      </dgm:t>
    </dgm:pt>
    <dgm:pt modelId="{1710E26E-38E7-4F73-9828-F83B861D31D0}" cxnId="{4E685D37-E43C-4C2D-ABBC-C89C79FFE4D1}" type="parTrans">
      <dgm:prSet/>
      <dgm:spPr/>
    </dgm:pt>
    <dgm:pt modelId="{FF3937B6-E8FD-465E-8871-540A57B25A19}" cxnId="{4E685D37-E43C-4C2D-ABBC-C89C79FFE4D1}" type="sibTrans">
      <dgm:prSet/>
      <dgm:spPr/>
    </dgm:pt>
    <dgm:pt modelId="{D9B202D0-9BC0-463D-9EBC-4DFD0920D4BE}">
      <dgm:prSet phldr="0" custT="0"/>
      <dgm:spPr/>
      <dgm:t>
        <a:bodyPr vert="horz" wrap="square"/>
        <a:lstStyle/>
        <a:p>
          <a:pPr>
            <a:lnSpc>
              <a:spcPct val="100000"/>
            </a:lnSpc>
            <a:spcBef>
              <a:spcPct val="0"/>
            </a:spcBef>
            <a:spcAft>
              <a:spcPct val="20000"/>
            </a:spcAft>
          </a:pPr>
          <a:r>
            <a:rPr lang="en-GB" dirty="0" smtClean="0"/>
            <a:t>Each main steam pipe connects to 2 sets of steam dump pipelines. </a:t>
          </a:r>
          <a:endParaRPr lang="zh-CN" altLang="en-US" dirty="0"/>
        </a:p>
      </dgm:t>
    </dgm:pt>
    <dgm:pt modelId="{1F8C4040-94D6-4266-9F37-4AC597544C7F}" cxnId="{59C1A50A-2609-4922-AE40-AA69C7FFF0A8}" type="parTrans">
      <dgm:prSet/>
      <dgm:spPr/>
    </dgm:pt>
    <dgm:pt modelId="{D934CFF3-84C7-4ECE-BD42-E6CE36EB7DFA}" cxnId="{59C1A50A-2609-4922-AE40-AA69C7FFF0A8}" type="sibTrans">
      <dgm:prSet/>
      <dgm:spPr/>
    </dgm:pt>
    <dgm:pt modelId="{0C91A64C-5CC6-4ED8-A156-360F2EA3AABF}">
      <dgm:prSet phldr="0" custT="0"/>
      <dgm:spPr/>
      <dgm:t>
        <a:bodyPr vert="horz" wrap="square"/>
        <a:lstStyle/>
        <a:p>
          <a:pPr>
            <a:lnSpc>
              <a:spcPct val="100000"/>
            </a:lnSpc>
            <a:spcBef>
              <a:spcPct val="0"/>
            </a:spcBef>
            <a:spcAft>
              <a:spcPct val="20000"/>
            </a:spcAft>
          </a:pPr>
          <a:r>
            <a:rPr lang="en-GB" dirty="0" smtClean="0"/>
            <a:t>The outlet steam from the four sets of bypass valves is discharged to the condenser. </a:t>
          </a:r>
          <a:endParaRPr lang="zh-CN" altLang="en-US" dirty="0"/>
        </a:p>
      </dgm:t>
    </dgm:pt>
    <dgm:pt modelId="{97EA6BE4-4014-41FB-8F60-7CAB0C9BE583}" cxnId="{BE86F4A3-EB60-4245-B022-DBE3A39FA666}" type="parTrans">
      <dgm:prSet/>
      <dgm:spPr/>
    </dgm:pt>
    <dgm:pt modelId="{E5D085B4-CEE9-4246-A9A5-F0FEB9D91407}" cxnId="{BE86F4A3-EB60-4245-B022-DBE3A39FA666}" type="sibTrans">
      <dgm:prSet/>
      <dgm:spPr/>
    </dgm:pt>
    <dgm:pt modelId="{7209E276-6394-4B6B-B1A4-E0714BA1760D}" type="pres">
      <dgm:prSet presAssocID="{8A573486-B5D2-43AA-9311-DB446E7C48A9}" presName="linear" presStyleCnt="0">
        <dgm:presLayoutVars>
          <dgm:dir/>
          <dgm:animLvl val="lvl"/>
          <dgm:resizeHandles val="exact"/>
        </dgm:presLayoutVars>
      </dgm:prSet>
      <dgm:spPr/>
      <dgm:t>
        <a:bodyPr/>
        <a:lstStyle/>
        <a:p>
          <a:endParaRPr lang="zh-CN" altLang="en-US"/>
        </a:p>
      </dgm:t>
    </dgm:pt>
    <dgm:pt modelId="{930ABE56-02B6-45C8-921B-94FAE7267878}" type="pres">
      <dgm:prSet presAssocID="{66209ABE-863E-4DBA-8A8D-41D0CB745463}" presName="parentLin" presStyleCnt="0"/>
      <dgm:spPr/>
    </dgm:pt>
    <dgm:pt modelId="{55F04C99-9A55-4529-89F2-6C75C89D8186}" type="pres">
      <dgm:prSet presAssocID="{66209ABE-863E-4DBA-8A8D-41D0CB745463}" presName="parentLeftMargin" presStyleLbl="node1" presStyleIdx="0" presStyleCnt="1"/>
      <dgm:spPr/>
      <dgm:t>
        <a:bodyPr/>
        <a:lstStyle/>
        <a:p>
          <a:endParaRPr lang="zh-CN" altLang="en-US"/>
        </a:p>
      </dgm:t>
    </dgm:pt>
    <dgm:pt modelId="{DBF1EA60-2F12-4B0B-8FC1-B1FF19EA0E48}" type="pres">
      <dgm:prSet presAssocID="{66209ABE-863E-4DBA-8A8D-41D0CB745463}" presName="parentText" presStyleLbl="node1" presStyleIdx="0" presStyleCnt="1" custScaleX="108571">
        <dgm:presLayoutVars>
          <dgm:chMax val="0"/>
          <dgm:bulletEnabled val="1"/>
        </dgm:presLayoutVars>
      </dgm:prSet>
      <dgm:spPr/>
      <dgm:t>
        <a:bodyPr/>
        <a:lstStyle/>
        <a:p>
          <a:endParaRPr lang="zh-CN" altLang="en-US"/>
        </a:p>
      </dgm:t>
    </dgm:pt>
    <dgm:pt modelId="{763F8058-B184-46E3-AF55-9746BAC687DC}" type="pres">
      <dgm:prSet presAssocID="{66209ABE-863E-4DBA-8A8D-41D0CB745463}" presName="negativeSpace" presStyleCnt="0"/>
      <dgm:spPr/>
    </dgm:pt>
    <dgm:pt modelId="{6EC39816-7AFD-40ED-98CF-B14CF3C8613D}" type="pres">
      <dgm:prSet presAssocID="{66209ABE-863E-4DBA-8A8D-41D0CB745463}" presName="childText" presStyleLbl="conFgAcc1" presStyleIdx="0" presStyleCnt="1">
        <dgm:presLayoutVars>
          <dgm:bulletEnabled val="1"/>
        </dgm:presLayoutVars>
      </dgm:prSet>
      <dgm:spPr/>
      <dgm:t>
        <a:bodyPr/>
        <a:lstStyle/>
        <a:p>
          <a:endParaRPr lang="zh-CN" altLang="en-US"/>
        </a:p>
      </dgm:t>
    </dgm:pt>
  </dgm:ptLst>
  <dgm:cxnLst>
    <dgm:cxn modelId="{62FF6237-85BE-427F-8580-B4E1BBF23511}" type="presOf" srcId="{0C91A64C-5CC6-4ED8-A156-360F2EA3AABF}" destId="{6EC39816-7AFD-40ED-98CF-B14CF3C8613D}" srcOrd="0" destOrd="3" presId="urn:microsoft.com/office/officeart/2005/8/layout/list1#1"/>
    <dgm:cxn modelId="{6327E179-B791-436B-8BCD-F63FBCE10276}" type="presOf" srcId="{09B7BB38-911D-49FA-8827-E8C695972667}" destId="{6EC39816-7AFD-40ED-98CF-B14CF3C8613D}" srcOrd="0" destOrd="0" presId="urn:microsoft.com/office/officeart/2005/8/layout/list1#1"/>
    <dgm:cxn modelId="{00776593-B4BC-454A-9484-AA2F6DF20397}" srcId="{66209ABE-863E-4DBA-8A8D-41D0CB745463}" destId="{09B7BB38-911D-49FA-8827-E8C695972667}" srcOrd="0" destOrd="0" parTransId="{1DD38050-6DC9-47F1-88D2-C7019C555EF8}" sibTransId="{1BA10C12-F17A-4784-823A-19EAC32BC056}"/>
    <dgm:cxn modelId="{C9E102FA-E1A9-43E6-8A46-E15DE2191A09}" type="presOf" srcId="{D9B202D0-9BC0-463D-9EBC-4DFD0920D4BE}" destId="{6EC39816-7AFD-40ED-98CF-B14CF3C8613D}" srcOrd="0" destOrd="2" presId="urn:microsoft.com/office/officeart/2005/8/layout/list1#1"/>
    <dgm:cxn modelId="{BE86F4A3-EB60-4245-B022-DBE3A39FA666}" srcId="{66209ABE-863E-4DBA-8A8D-41D0CB745463}" destId="{0C91A64C-5CC6-4ED8-A156-360F2EA3AABF}" srcOrd="3" destOrd="0" parTransId="{97EA6BE4-4014-41FB-8F60-7CAB0C9BE583}" sibTransId="{E5D085B4-CEE9-4246-A9A5-F0FEB9D91407}"/>
    <dgm:cxn modelId="{FDED4AE8-8C64-45BB-B8AB-E9B10F6DC31E}" srcId="{8A573486-B5D2-43AA-9311-DB446E7C48A9}" destId="{66209ABE-863E-4DBA-8A8D-41D0CB745463}" srcOrd="0" destOrd="0" parTransId="{4B6AE78B-5066-40B1-9FA1-2ADABB952421}" sibTransId="{1B0D7182-AD37-4C09-BB92-F62D5977AB50}"/>
    <dgm:cxn modelId="{35F32FA4-DCD5-4504-9C25-0B626D00DB34}" type="presOf" srcId="{66209ABE-863E-4DBA-8A8D-41D0CB745463}" destId="{55F04C99-9A55-4529-89F2-6C75C89D8186}" srcOrd="0" destOrd="0" presId="urn:microsoft.com/office/officeart/2005/8/layout/list1#1"/>
    <dgm:cxn modelId="{2F3D1232-4195-4A18-B7C0-CF062EA73E51}" type="presOf" srcId="{8A573486-B5D2-43AA-9311-DB446E7C48A9}" destId="{7209E276-6394-4B6B-B1A4-E0714BA1760D}" srcOrd="0" destOrd="0" presId="urn:microsoft.com/office/officeart/2005/8/layout/list1#1"/>
    <dgm:cxn modelId="{AF6C55F9-E10D-400D-80C6-90108AB68572}" type="presOf" srcId="{48C78666-6E9F-47EC-9A38-591FFEB73078}" destId="{6EC39816-7AFD-40ED-98CF-B14CF3C8613D}" srcOrd="0" destOrd="1" presId="urn:microsoft.com/office/officeart/2005/8/layout/list1#1"/>
    <dgm:cxn modelId="{4E685D37-E43C-4C2D-ABBC-C89C79FFE4D1}" srcId="{66209ABE-863E-4DBA-8A8D-41D0CB745463}" destId="{48C78666-6E9F-47EC-9A38-591FFEB73078}" srcOrd="1" destOrd="0" parTransId="{1710E26E-38E7-4F73-9828-F83B861D31D0}" sibTransId="{FF3937B6-E8FD-465E-8871-540A57B25A19}"/>
    <dgm:cxn modelId="{23C17B1C-0C37-44B4-AB9D-83425FDFD89E}" type="presOf" srcId="{66209ABE-863E-4DBA-8A8D-41D0CB745463}" destId="{DBF1EA60-2F12-4B0B-8FC1-B1FF19EA0E48}" srcOrd="1" destOrd="0" presId="urn:microsoft.com/office/officeart/2005/8/layout/list1#1"/>
    <dgm:cxn modelId="{59C1A50A-2609-4922-AE40-AA69C7FFF0A8}" srcId="{66209ABE-863E-4DBA-8A8D-41D0CB745463}" destId="{D9B202D0-9BC0-463D-9EBC-4DFD0920D4BE}" srcOrd="2" destOrd="0" parTransId="{1F8C4040-94D6-4266-9F37-4AC597544C7F}" sibTransId="{D934CFF3-84C7-4ECE-BD42-E6CE36EB7DFA}"/>
    <dgm:cxn modelId="{C4DE6023-A88C-44D0-A147-8EA5A9520181}" type="presParOf" srcId="{7209E276-6394-4B6B-B1A4-E0714BA1760D}" destId="{930ABE56-02B6-45C8-921B-94FAE7267878}" srcOrd="0" destOrd="0" presId="urn:microsoft.com/office/officeart/2005/8/layout/list1#1"/>
    <dgm:cxn modelId="{3B5DE2E2-084B-4F5B-8582-8BA4000BCA82}" type="presParOf" srcId="{930ABE56-02B6-45C8-921B-94FAE7267878}" destId="{55F04C99-9A55-4529-89F2-6C75C89D8186}" srcOrd="0" destOrd="0" presId="urn:microsoft.com/office/officeart/2005/8/layout/list1#1"/>
    <dgm:cxn modelId="{B41B2E5D-BADA-40B4-BA88-D2A36444441C}" type="presParOf" srcId="{930ABE56-02B6-45C8-921B-94FAE7267878}" destId="{DBF1EA60-2F12-4B0B-8FC1-B1FF19EA0E48}" srcOrd="1" destOrd="0" presId="urn:microsoft.com/office/officeart/2005/8/layout/list1#1"/>
    <dgm:cxn modelId="{EC115047-FCF5-4E3F-8912-AF85ACE578B3}" type="presParOf" srcId="{7209E276-6394-4B6B-B1A4-E0714BA1760D}" destId="{763F8058-B184-46E3-AF55-9746BAC687DC}" srcOrd="1" destOrd="0" presId="urn:microsoft.com/office/officeart/2005/8/layout/list1#1"/>
    <dgm:cxn modelId="{9B397CC1-9DE1-4A68-B3EA-3EFEF6D6FF49}" type="presParOf" srcId="{7209E276-6394-4B6B-B1A4-E0714BA1760D}" destId="{6EC39816-7AFD-40ED-98CF-B14CF3C8613D}" srcOrd="2" destOrd="0" presId="urn:microsoft.com/office/officeart/2005/8/layout/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573486-B5D2-43AA-9311-DB446E7C48A9}" type="doc">
      <dgm:prSet loTypeId="urn:microsoft.com/office/officeart/2005/8/layout/list1#2" loCatId="list" qsTypeId="urn:microsoft.com/office/officeart/2005/8/quickstyle/simple1#2" qsCatId="simple" csTypeId="urn:microsoft.com/office/officeart/2005/8/colors/accent1_2#2" csCatId="accent1" phldr="1"/>
      <dgm:spPr/>
      <dgm:t>
        <a:bodyPr/>
        <a:lstStyle/>
        <a:p>
          <a:endParaRPr lang="zh-CN" altLang="en-US"/>
        </a:p>
      </dgm:t>
    </dgm:pt>
    <dgm:pt modelId="{66209ABE-863E-4DBA-8A8D-41D0CB745463}">
      <dgm:prSet phldrT="[文本]" phldr="0" custT="1"/>
      <dgm:spPr/>
      <dgm:t>
        <a:bodyPr vert="horz" wrap="square"/>
        <a:lstStyle/>
        <a:p>
          <a:pPr>
            <a:lnSpc>
              <a:spcPct val="100000"/>
            </a:lnSpc>
            <a:spcBef>
              <a:spcPct val="0"/>
            </a:spcBef>
            <a:spcAft>
              <a:spcPct val="35000"/>
            </a:spcAft>
          </a:pPr>
          <a:r>
            <a:rPr lang="en-US" altLang="en-GB" sz="2400" dirty="0" smtClean="0"/>
            <a:t>Control Mode</a:t>
          </a:r>
        </a:p>
      </dgm:t>
    </dgm:pt>
    <dgm:pt modelId="{4B6AE78B-5066-40B1-9FA1-2ADABB952421}" cxnId="{3200FD60-FEBC-4DA2-8BAB-59377B8EF3DC}" type="parTrans">
      <dgm:prSet/>
      <dgm:spPr/>
      <dgm:t>
        <a:bodyPr/>
        <a:lstStyle/>
        <a:p>
          <a:endParaRPr lang="zh-CN" altLang="en-US"/>
        </a:p>
      </dgm:t>
    </dgm:pt>
    <dgm:pt modelId="{1B0D7182-AD37-4C09-BB92-F62D5977AB50}" cxnId="{3200FD60-FEBC-4DA2-8BAB-59377B8EF3DC}" type="sibTrans">
      <dgm:prSet/>
      <dgm:spPr/>
      <dgm:t>
        <a:bodyPr/>
        <a:lstStyle/>
        <a:p>
          <a:endParaRPr lang="zh-CN" altLang="en-US"/>
        </a:p>
      </dgm:t>
    </dgm:pt>
    <dgm:pt modelId="{09B7BB38-911D-49FA-8827-E8C695972667}">
      <dgm:prSet phldrT="[文本]" phldr="0" custT="0"/>
      <dgm:spPr/>
      <dgm:t>
        <a:bodyPr vert="horz" wrap="square"/>
        <a:lstStyle/>
        <a:p>
          <a:pPr>
            <a:lnSpc>
              <a:spcPct val="100000"/>
            </a:lnSpc>
            <a:spcBef>
              <a:spcPct val="0"/>
            </a:spcBef>
            <a:spcAft>
              <a:spcPct val="20000"/>
            </a:spcAft>
          </a:pPr>
          <a:r>
            <a:rPr lang="en-GB" dirty="0" smtClean="0"/>
            <a:t>Power difference regulation mode </a:t>
          </a:r>
          <a:endParaRPr lang="zh-CN" altLang="en-US" dirty="0"/>
        </a:p>
      </dgm:t>
    </dgm:pt>
    <dgm:pt modelId="{1DD38050-6DC9-47F1-88D2-C7019C555EF8}" cxnId="{7DDEFFAF-FBB3-4EE1-B8BD-C1ED6E1D5627}" type="parTrans">
      <dgm:prSet/>
      <dgm:spPr/>
      <dgm:t>
        <a:bodyPr/>
        <a:lstStyle/>
        <a:p>
          <a:endParaRPr lang="zh-CN" altLang="en-US"/>
        </a:p>
      </dgm:t>
    </dgm:pt>
    <dgm:pt modelId="{1BA10C12-F17A-4784-823A-19EAC32BC056}" cxnId="{7DDEFFAF-FBB3-4EE1-B8BD-C1ED6E1D5627}" type="sibTrans">
      <dgm:prSet/>
      <dgm:spPr/>
      <dgm:t>
        <a:bodyPr/>
        <a:lstStyle/>
        <a:p>
          <a:endParaRPr lang="zh-CN" altLang="en-US"/>
        </a:p>
      </dgm:t>
    </dgm:pt>
    <dgm:pt modelId="{F680656B-4F24-45F4-A054-5A01724E23D6}">
      <dgm:prSet phldrT="[文本]" phldr="0" custT="0"/>
      <dgm:spPr/>
      <dgm:t>
        <a:bodyPr vert="horz" wrap="square"/>
        <a:lstStyle/>
        <a:p>
          <a:pPr>
            <a:lnSpc>
              <a:spcPct val="100000"/>
            </a:lnSpc>
            <a:spcBef>
              <a:spcPct val="0"/>
            </a:spcBef>
            <a:spcAft>
              <a:spcPct val="20000"/>
            </a:spcAft>
          </a:pPr>
          <a:r>
            <a:rPr lang="en-GB" dirty="0" smtClean="0"/>
            <a:t>Power difference quick-open mode </a:t>
          </a:r>
          <a:endParaRPr lang="zh-CN" altLang="en-US" dirty="0"/>
        </a:p>
      </dgm:t>
    </dgm:pt>
    <dgm:pt modelId="{0A469C9A-5348-4B92-A8C5-8B591117A282}" cxnId="{9D9FAB22-DF5C-41F7-A87D-2C8FAE5CE0C5}" type="parTrans">
      <dgm:prSet/>
      <dgm:spPr/>
      <dgm:t>
        <a:bodyPr/>
        <a:lstStyle/>
        <a:p>
          <a:endParaRPr lang="zh-CN" altLang="en-US"/>
        </a:p>
      </dgm:t>
    </dgm:pt>
    <dgm:pt modelId="{1B44083F-A9B7-47C8-8DC7-A7BF4E5442EC}" cxnId="{9D9FAB22-DF5C-41F7-A87D-2C8FAE5CE0C5}" type="sibTrans">
      <dgm:prSet/>
      <dgm:spPr/>
      <dgm:t>
        <a:bodyPr/>
        <a:lstStyle/>
        <a:p>
          <a:endParaRPr lang="zh-CN" altLang="en-US"/>
        </a:p>
      </dgm:t>
    </dgm:pt>
    <dgm:pt modelId="{BCDD08E0-6912-40DB-B80E-5FBBF9FF3CD9}">
      <dgm:prSet phldrT="[文本]" phldr="0" custT="0"/>
      <dgm:spPr/>
      <dgm:t>
        <a:bodyPr vert="horz" wrap="square"/>
        <a:lstStyle/>
        <a:p>
          <a:pPr>
            <a:lnSpc>
              <a:spcPct val="100000"/>
            </a:lnSpc>
            <a:spcBef>
              <a:spcPct val="0"/>
            </a:spcBef>
            <a:spcAft>
              <a:spcPct val="20000"/>
            </a:spcAft>
          </a:pPr>
          <a:r>
            <a:rPr lang="en-GB" dirty="0" smtClean="0"/>
            <a:t>Steam pressure regulation mode</a:t>
          </a:r>
          <a:endParaRPr lang="zh-CN" altLang="en-US" dirty="0"/>
        </a:p>
      </dgm:t>
    </dgm:pt>
    <dgm:pt modelId="{7755CC04-D11F-452E-9FA6-EF448DB6D911}" cxnId="{ECF5EFDF-512B-41E7-8095-4C312E83DB18}" type="parTrans">
      <dgm:prSet/>
      <dgm:spPr/>
      <dgm:t>
        <a:bodyPr/>
        <a:lstStyle/>
        <a:p>
          <a:endParaRPr lang="zh-CN" altLang="en-US"/>
        </a:p>
      </dgm:t>
    </dgm:pt>
    <dgm:pt modelId="{2EE1711A-BA31-41AF-B86B-640AFA3C1EED}" cxnId="{ECF5EFDF-512B-41E7-8095-4C312E83DB18}" type="sibTrans">
      <dgm:prSet/>
      <dgm:spPr/>
      <dgm:t>
        <a:bodyPr/>
        <a:lstStyle/>
        <a:p>
          <a:endParaRPr lang="zh-CN" altLang="en-US"/>
        </a:p>
      </dgm:t>
    </dgm:pt>
    <dgm:pt modelId="{F7EF5938-79D4-47D3-A71D-6D4CA417F24E}">
      <dgm:prSet phldrT="[文本]" phldr="0" custT="0"/>
      <dgm:spPr/>
      <dgm:t>
        <a:bodyPr vert="horz" wrap="square"/>
        <a:lstStyle/>
        <a:p>
          <a:pPr>
            <a:lnSpc>
              <a:spcPct val="100000"/>
            </a:lnSpc>
            <a:spcBef>
              <a:spcPct val="0"/>
            </a:spcBef>
            <a:spcAft>
              <a:spcPct val="20000"/>
            </a:spcAft>
          </a:pPr>
          <a:r>
            <a:rPr lang="en-GB" dirty="0" smtClean="0"/>
            <a:t>Steam pressure high quick-opening mode </a:t>
          </a:r>
          <a:endParaRPr lang="zh-CN" altLang="en-US" dirty="0"/>
        </a:p>
      </dgm:t>
    </dgm:pt>
    <dgm:pt modelId="{899A4295-6999-4199-8DC4-90B8031F5A21}" cxnId="{30274733-D46B-4351-B673-C952554EBEDF}" type="parTrans">
      <dgm:prSet/>
      <dgm:spPr/>
      <dgm:t>
        <a:bodyPr/>
        <a:lstStyle/>
        <a:p>
          <a:endParaRPr lang="zh-CN" altLang="en-US"/>
        </a:p>
      </dgm:t>
    </dgm:pt>
    <dgm:pt modelId="{40909EA7-9CB3-4FEE-BCCC-BF0D7B6449AE}" cxnId="{30274733-D46B-4351-B673-C952554EBEDF}" type="sibTrans">
      <dgm:prSet/>
      <dgm:spPr/>
      <dgm:t>
        <a:bodyPr/>
        <a:lstStyle/>
        <a:p>
          <a:endParaRPr lang="zh-CN" altLang="en-US"/>
        </a:p>
      </dgm:t>
    </dgm:pt>
    <dgm:pt modelId="{7209E276-6394-4B6B-B1A4-E0714BA1760D}" type="pres">
      <dgm:prSet presAssocID="{8A573486-B5D2-43AA-9311-DB446E7C48A9}" presName="linear" presStyleCnt="0">
        <dgm:presLayoutVars>
          <dgm:dir/>
          <dgm:animLvl val="lvl"/>
          <dgm:resizeHandles val="exact"/>
        </dgm:presLayoutVars>
      </dgm:prSet>
      <dgm:spPr/>
      <dgm:t>
        <a:bodyPr/>
        <a:lstStyle/>
        <a:p>
          <a:endParaRPr lang="zh-CN" altLang="en-US"/>
        </a:p>
      </dgm:t>
    </dgm:pt>
    <dgm:pt modelId="{930ABE56-02B6-45C8-921B-94FAE7267878}" type="pres">
      <dgm:prSet presAssocID="{66209ABE-863E-4DBA-8A8D-41D0CB745463}" presName="parentLin" presStyleCnt="0"/>
      <dgm:spPr/>
    </dgm:pt>
    <dgm:pt modelId="{55F04C99-9A55-4529-89F2-6C75C89D8186}" type="pres">
      <dgm:prSet presAssocID="{66209ABE-863E-4DBA-8A8D-41D0CB745463}" presName="parentLeftMargin" presStyleLbl="node1" presStyleIdx="0" presStyleCnt="1"/>
      <dgm:spPr/>
      <dgm:t>
        <a:bodyPr/>
        <a:lstStyle/>
        <a:p>
          <a:endParaRPr lang="zh-CN" altLang="en-US"/>
        </a:p>
      </dgm:t>
    </dgm:pt>
    <dgm:pt modelId="{DBF1EA60-2F12-4B0B-8FC1-B1FF19EA0E48}" type="pres">
      <dgm:prSet presAssocID="{66209ABE-863E-4DBA-8A8D-41D0CB745463}" presName="parentText" presStyleLbl="node1" presStyleIdx="0" presStyleCnt="1">
        <dgm:presLayoutVars>
          <dgm:chMax val="0"/>
          <dgm:bulletEnabled val="1"/>
        </dgm:presLayoutVars>
      </dgm:prSet>
      <dgm:spPr/>
      <dgm:t>
        <a:bodyPr/>
        <a:lstStyle/>
        <a:p>
          <a:endParaRPr lang="zh-CN" altLang="en-US"/>
        </a:p>
      </dgm:t>
    </dgm:pt>
    <dgm:pt modelId="{763F8058-B184-46E3-AF55-9746BAC687DC}" type="pres">
      <dgm:prSet presAssocID="{66209ABE-863E-4DBA-8A8D-41D0CB745463}" presName="negativeSpace" presStyleCnt="0"/>
      <dgm:spPr/>
    </dgm:pt>
    <dgm:pt modelId="{6EC39816-7AFD-40ED-98CF-B14CF3C8613D}" type="pres">
      <dgm:prSet presAssocID="{66209ABE-863E-4DBA-8A8D-41D0CB745463}" presName="childText" presStyleLbl="conFgAcc1" presStyleIdx="0" presStyleCnt="1">
        <dgm:presLayoutVars>
          <dgm:bulletEnabled val="1"/>
        </dgm:presLayoutVars>
      </dgm:prSet>
      <dgm:spPr/>
      <dgm:t>
        <a:bodyPr/>
        <a:lstStyle/>
        <a:p>
          <a:endParaRPr lang="zh-CN" altLang="en-US"/>
        </a:p>
      </dgm:t>
    </dgm:pt>
  </dgm:ptLst>
  <dgm:cxnLst>
    <dgm:cxn modelId="{1C2793DF-1ACB-4CF7-8D40-8A0DC6CF73A6}" type="presOf" srcId="{F7EF5938-79D4-47D3-A71D-6D4CA417F24E}" destId="{6EC39816-7AFD-40ED-98CF-B14CF3C8613D}" srcOrd="0" destOrd="3" presId="urn:microsoft.com/office/officeart/2005/8/layout/list1#2"/>
    <dgm:cxn modelId="{30274733-D46B-4351-B673-C952554EBEDF}" srcId="{66209ABE-863E-4DBA-8A8D-41D0CB745463}" destId="{F7EF5938-79D4-47D3-A71D-6D4CA417F24E}" srcOrd="3" destOrd="0" parTransId="{899A4295-6999-4199-8DC4-90B8031F5A21}" sibTransId="{40909EA7-9CB3-4FEE-BCCC-BF0D7B6449AE}"/>
    <dgm:cxn modelId="{3D4453D1-F73E-4CE5-993C-72A5B9D838DB}" type="presOf" srcId="{F680656B-4F24-45F4-A054-5A01724E23D6}" destId="{6EC39816-7AFD-40ED-98CF-B14CF3C8613D}" srcOrd="0" destOrd="1" presId="urn:microsoft.com/office/officeart/2005/8/layout/list1#2"/>
    <dgm:cxn modelId="{5B24734C-A4D8-4232-8939-7C3B687A136A}" type="presOf" srcId="{66209ABE-863E-4DBA-8A8D-41D0CB745463}" destId="{55F04C99-9A55-4529-89F2-6C75C89D8186}" srcOrd="0" destOrd="0" presId="urn:microsoft.com/office/officeart/2005/8/layout/list1#2"/>
    <dgm:cxn modelId="{5483D8BD-4FC6-4D01-A782-B31910B19A61}" type="presOf" srcId="{66209ABE-863E-4DBA-8A8D-41D0CB745463}" destId="{DBF1EA60-2F12-4B0B-8FC1-B1FF19EA0E48}" srcOrd="1" destOrd="0" presId="urn:microsoft.com/office/officeart/2005/8/layout/list1#2"/>
    <dgm:cxn modelId="{9D9FAB22-DF5C-41F7-A87D-2C8FAE5CE0C5}" srcId="{66209ABE-863E-4DBA-8A8D-41D0CB745463}" destId="{F680656B-4F24-45F4-A054-5A01724E23D6}" srcOrd="1" destOrd="0" parTransId="{0A469C9A-5348-4B92-A8C5-8B591117A282}" sibTransId="{1B44083F-A9B7-47C8-8DC7-A7BF4E5442EC}"/>
    <dgm:cxn modelId="{99979E19-A3D5-4809-BEA2-CBF35A940863}" type="presOf" srcId="{09B7BB38-911D-49FA-8827-E8C695972667}" destId="{6EC39816-7AFD-40ED-98CF-B14CF3C8613D}" srcOrd="0" destOrd="0" presId="urn:microsoft.com/office/officeart/2005/8/layout/list1#2"/>
    <dgm:cxn modelId="{7DDEFFAF-FBB3-4EE1-B8BD-C1ED6E1D5627}" srcId="{66209ABE-863E-4DBA-8A8D-41D0CB745463}" destId="{09B7BB38-911D-49FA-8827-E8C695972667}" srcOrd="0" destOrd="0" parTransId="{1DD38050-6DC9-47F1-88D2-C7019C555EF8}" sibTransId="{1BA10C12-F17A-4784-823A-19EAC32BC056}"/>
    <dgm:cxn modelId="{B9DDD4A5-E5DB-489A-A4E8-C6D472F2225C}" type="presOf" srcId="{BCDD08E0-6912-40DB-B80E-5FBBF9FF3CD9}" destId="{6EC39816-7AFD-40ED-98CF-B14CF3C8613D}" srcOrd="0" destOrd="2" presId="urn:microsoft.com/office/officeart/2005/8/layout/list1#2"/>
    <dgm:cxn modelId="{ECF5EFDF-512B-41E7-8095-4C312E83DB18}" srcId="{66209ABE-863E-4DBA-8A8D-41D0CB745463}" destId="{BCDD08E0-6912-40DB-B80E-5FBBF9FF3CD9}" srcOrd="2" destOrd="0" parTransId="{7755CC04-D11F-452E-9FA6-EF448DB6D911}" sibTransId="{2EE1711A-BA31-41AF-B86B-640AFA3C1EED}"/>
    <dgm:cxn modelId="{3200FD60-FEBC-4DA2-8BAB-59377B8EF3DC}" srcId="{8A573486-B5D2-43AA-9311-DB446E7C48A9}" destId="{66209ABE-863E-4DBA-8A8D-41D0CB745463}" srcOrd="0" destOrd="0" parTransId="{4B6AE78B-5066-40B1-9FA1-2ADABB952421}" sibTransId="{1B0D7182-AD37-4C09-BB92-F62D5977AB50}"/>
    <dgm:cxn modelId="{994ED06C-B749-4BA7-8081-3CCE96AE8FCF}" type="presOf" srcId="{8A573486-B5D2-43AA-9311-DB446E7C48A9}" destId="{7209E276-6394-4B6B-B1A4-E0714BA1760D}" srcOrd="0" destOrd="0" presId="urn:microsoft.com/office/officeart/2005/8/layout/list1#2"/>
    <dgm:cxn modelId="{C1FBEA48-1398-46C8-A6A8-F4EB19AECB59}" type="presParOf" srcId="{7209E276-6394-4B6B-B1A4-E0714BA1760D}" destId="{930ABE56-02B6-45C8-921B-94FAE7267878}" srcOrd="0" destOrd="0" presId="urn:microsoft.com/office/officeart/2005/8/layout/list1#2"/>
    <dgm:cxn modelId="{6B0C76B0-E374-4D6A-BE2F-437715207545}" type="presParOf" srcId="{930ABE56-02B6-45C8-921B-94FAE7267878}" destId="{55F04C99-9A55-4529-89F2-6C75C89D8186}" srcOrd="0" destOrd="0" presId="urn:microsoft.com/office/officeart/2005/8/layout/list1#2"/>
    <dgm:cxn modelId="{26D279B8-362C-4852-A579-8318B2CD09BC}" type="presParOf" srcId="{930ABE56-02B6-45C8-921B-94FAE7267878}" destId="{DBF1EA60-2F12-4B0B-8FC1-B1FF19EA0E48}" srcOrd="1" destOrd="0" presId="urn:microsoft.com/office/officeart/2005/8/layout/list1#2"/>
    <dgm:cxn modelId="{2EF06F58-B2C6-41FC-84F0-5BD4D834553B}" type="presParOf" srcId="{7209E276-6394-4B6B-B1A4-E0714BA1760D}" destId="{763F8058-B184-46E3-AF55-9746BAC687DC}" srcOrd="1" destOrd="0" presId="urn:microsoft.com/office/officeart/2005/8/layout/list1#2"/>
    <dgm:cxn modelId="{9B51804F-12AB-409E-81C1-224B243B0B43}" type="presParOf" srcId="{7209E276-6394-4B6B-B1A4-E0714BA1760D}" destId="{6EC39816-7AFD-40ED-98CF-B14CF3C8613D}" srcOrd="2" destOrd="0" presId="urn:microsoft.com/office/officeart/2005/8/layout/list1#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89835F-5062-4F18-AF38-BA0E3C83AA32}" type="doc">
      <dgm:prSet loTypeId="urn:microsoft.com/office/officeart/2005/8/layout/vList2#2" loCatId="list" qsTypeId="urn:microsoft.com/office/officeart/2005/8/quickstyle/simple1#3" qsCatId="simple" csTypeId="urn:microsoft.com/office/officeart/2005/8/colors/accent1_2#3" csCatId="accent1" phldr="1"/>
      <dgm:spPr/>
      <dgm:t>
        <a:bodyPr/>
        <a:lstStyle/>
        <a:p>
          <a:endParaRPr lang="zh-CN" altLang="en-US"/>
        </a:p>
      </dgm:t>
    </dgm:pt>
    <dgm:pt modelId="{FA87EA1B-9246-4357-BE31-CF063A81254F}">
      <dgm:prSet phldrT="[文本]"/>
      <dgm:spPr/>
      <dgm:t>
        <a:bodyPr/>
        <a:lstStyle/>
        <a:p>
          <a:r>
            <a:rPr lang="en-GB" dirty="0" smtClean="0"/>
            <a:t>Power difference regulation mode</a:t>
          </a:r>
          <a:endParaRPr lang="zh-CN" altLang="en-US" dirty="0"/>
        </a:p>
      </dgm:t>
    </dgm:pt>
    <dgm:pt modelId="{F983CC6D-84C5-4FED-825A-0A1EB01F2CBC}" cxnId="{5C946096-CF63-4CA1-93A2-30EDC9349C37}" type="parTrans">
      <dgm:prSet/>
      <dgm:spPr/>
      <dgm:t>
        <a:bodyPr/>
        <a:lstStyle/>
        <a:p>
          <a:endParaRPr lang="zh-CN" altLang="en-US"/>
        </a:p>
      </dgm:t>
    </dgm:pt>
    <dgm:pt modelId="{176CE954-6364-4F09-99C9-A90874E9E3EB}" cxnId="{5C946096-CF63-4CA1-93A2-30EDC9349C37}" type="sibTrans">
      <dgm:prSet/>
      <dgm:spPr/>
      <dgm:t>
        <a:bodyPr/>
        <a:lstStyle/>
        <a:p>
          <a:endParaRPr lang="zh-CN" altLang="en-US"/>
        </a:p>
      </dgm:t>
    </dgm:pt>
    <dgm:pt modelId="{DC3BF7F4-54A6-4AF4-B291-E9BBD7DB402B}">
      <dgm:prSet phldrT="[文本]"/>
      <dgm:spPr/>
      <dgm:t>
        <a:bodyPr/>
        <a:lstStyle/>
        <a:p>
          <a:r>
            <a:rPr lang="en-GB" dirty="0" smtClean="0"/>
            <a:t>When the difference between the turbine load and the reactor is less than 40%. The difference is processed by a function generator to produce a steam dump flow demand signal. The steam dump flow demand output signal is linear related to the power difference to maintain the load balance.</a:t>
          </a:r>
          <a:endParaRPr lang="zh-CN" altLang="en-US" dirty="0"/>
        </a:p>
      </dgm:t>
    </dgm:pt>
    <dgm:pt modelId="{16BF0F65-D7B6-4256-A60A-7988C5BCCF4F}" cxnId="{BBC0D6E5-1A4A-44EB-8731-82169E1FE1BC}" type="parTrans">
      <dgm:prSet/>
      <dgm:spPr/>
      <dgm:t>
        <a:bodyPr/>
        <a:lstStyle/>
        <a:p>
          <a:endParaRPr lang="zh-CN" altLang="en-US"/>
        </a:p>
      </dgm:t>
    </dgm:pt>
    <dgm:pt modelId="{44B6ADE5-E3A1-4924-8D00-63208FCE53DB}" cxnId="{BBC0D6E5-1A4A-44EB-8731-82169E1FE1BC}" type="sibTrans">
      <dgm:prSet/>
      <dgm:spPr/>
      <dgm:t>
        <a:bodyPr/>
        <a:lstStyle/>
        <a:p>
          <a:endParaRPr lang="zh-CN" altLang="en-US"/>
        </a:p>
      </dgm:t>
    </dgm:pt>
    <dgm:pt modelId="{BE73BF58-F0CC-48F8-A36C-07F8746020D5}">
      <dgm:prSet phldrT="[文本]"/>
      <dgm:spPr/>
      <dgm:t>
        <a:bodyPr/>
        <a:lstStyle/>
        <a:p>
          <a:r>
            <a:rPr lang="en-GB" dirty="0" smtClean="0"/>
            <a:t>Power difference quick-open mode</a:t>
          </a:r>
          <a:endParaRPr lang="zh-CN" altLang="en-US" dirty="0"/>
        </a:p>
      </dgm:t>
    </dgm:pt>
    <dgm:pt modelId="{9320D26D-40A8-4DA5-BC7C-35BE6A5DC0DA}" cxnId="{FE3BF0F0-63DB-4F96-AD55-7C2BB84CA534}" type="parTrans">
      <dgm:prSet/>
      <dgm:spPr/>
      <dgm:t>
        <a:bodyPr/>
        <a:lstStyle/>
        <a:p>
          <a:endParaRPr lang="zh-CN" altLang="en-US"/>
        </a:p>
      </dgm:t>
    </dgm:pt>
    <dgm:pt modelId="{05A853FD-3F0D-4124-B153-60CD7C7A8D59}" cxnId="{FE3BF0F0-63DB-4F96-AD55-7C2BB84CA534}" type="sibTrans">
      <dgm:prSet/>
      <dgm:spPr/>
      <dgm:t>
        <a:bodyPr/>
        <a:lstStyle/>
        <a:p>
          <a:endParaRPr lang="zh-CN" altLang="en-US"/>
        </a:p>
      </dgm:t>
    </dgm:pt>
    <dgm:pt modelId="{407F2700-F989-4974-A4AE-F5BCE51309E5}">
      <dgm:prSet phldrT="[文本]" phldr="0" custT="0"/>
      <dgm:spPr/>
      <dgm:t>
        <a:bodyPr vert="horz" wrap="square"/>
        <a:lstStyle/>
        <a:p>
          <a:pPr>
            <a:lnSpc>
              <a:spcPct val="100000"/>
            </a:lnSpc>
            <a:spcBef>
              <a:spcPct val="0"/>
            </a:spcBef>
            <a:spcAft>
              <a:spcPct val="20000"/>
            </a:spcAft>
          </a:pPr>
          <a:r>
            <a:rPr lang="en-GB" dirty="0" smtClean="0"/>
            <a:t>When the difference between the turbine load and the reactor is greater than 40%, the power differential quick-open dump process is triggered. The 4 groups of bypass valves open according to the low to high quick-open set point. When the quick-open signal disappears, each </a:t>
          </a:r>
          <a:r>
            <a:rPr lang="en-US" altLang="en-GB" dirty="0" smtClean="0"/>
            <a:t>bypass </a:t>
          </a:r>
          <a:r>
            <a:rPr lang="en-GB" dirty="0" smtClean="0"/>
            <a:t>valve returns to the power difference regulation mode. This mode is effective under any operating condition.</a:t>
          </a:r>
          <a:endParaRPr lang="zh-CN" altLang="en-US" dirty="0"/>
        </a:p>
      </dgm:t>
    </dgm:pt>
    <dgm:pt modelId="{B7A992F1-59D6-475E-976F-73BD92430622}" cxnId="{E0B63CCB-B729-45A9-B013-F3B9A489BB60}" type="parTrans">
      <dgm:prSet/>
      <dgm:spPr/>
      <dgm:t>
        <a:bodyPr/>
        <a:lstStyle/>
        <a:p>
          <a:endParaRPr lang="zh-CN" altLang="en-US"/>
        </a:p>
      </dgm:t>
    </dgm:pt>
    <dgm:pt modelId="{3854D02F-9E6E-4B49-B186-456755C0EF1C}" cxnId="{E0B63CCB-B729-45A9-B013-F3B9A489BB60}" type="sibTrans">
      <dgm:prSet/>
      <dgm:spPr/>
      <dgm:t>
        <a:bodyPr/>
        <a:lstStyle/>
        <a:p>
          <a:endParaRPr lang="zh-CN" altLang="en-US"/>
        </a:p>
      </dgm:t>
    </dgm:pt>
    <dgm:pt modelId="{B8733A9C-0D91-4E70-BD24-659E5A59BC2A}" type="pres">
      <dgm:prSet presAssocID="{9A89835F-5062-4F18-AF38-BA0E3C83AA32}" presName="linear" presStyleCnt="0">
        <dgm:presLayoutVars>
          <dgm:animLvl val="lvl"/>
          <dgm:resizeHandles val="exact"/>
        </dgm:presLayoutVars>
      </dgm:prSet>
      <dgm:spPr/>
      <dgm:t>
        <a:bodyPr/>
        <a:lstStyle/>
        <a:p>
          <a:endParaRPr lang="zh-CN" altLang="en-US"/>
        </a:p>
      </dgm:t>
    </dgm:pt>
    <dgm:pt modelId="{9518253E-85B6-4C24-BA76-43374707112E}" type="pres">
      <dgm:prSet presAssocID="{FA87EA1B-9246-4357-BE31-CF063A81254F}" presName="parentText" presStyleLbl="node1" presStyleIdx="0" presStyleCnt="2">
        <dgm:presLayoutVars>
          <dgm:chMax val="0"/>
          <dgm:bulletEnabled val="1"/>
        </dgm:presLayoutVars>
      </dgm:prSet>
      <dgm:spPr/>
      <dgm:t>
        <a:bodyPr/>
        <a:lstStyle/>
        <a:p>
          <a:endParaRPr lang="zh-CN" altLang="en-US"/>
        </a:p>
      </dgm:t>
    </dgm:pt>
    <dgm:pt modelId="{F6F42CFA-7E4F-41B3-868F-F4840BBFBDC8}" type="pres">
      <dgm:prSet presAssocID="{FA87EA1B-9246-4357-BE31-CF063A81254F}" presName="childText" presStyleLbl="revTx" presStyleIdx="0" presStyleCnt="2">
        <dgm:presLayoutVars>
          <dgm:bulletEnabled val="1"/>
        </dgm:presLayoutVars>
      </dgm:prSet>
      <dgm:spPr/>
      <dgm:t>
        <a:bodyPr/>
        <a:lstStyle/>
        <a:p>
          <a:endParaRPr lang="zh-CN" altLang="en-US"/>
        </a:p>
      </dgm:t>
    </dgm:pt>
    <dgm:pt modelId="{DC8C756B-BC33-4EEC-A06B-76A1D7A7ACC3}" type="pres">
      <dgm:prSet presAssocID="{BE73BF58-F0CC-48F8-A36C-07F8746020D5}" presName="parentText" presStyleLbl="node1" presStyleIdx="1" presStyleCnt="2">
        <dgm:presLayoutVars>
          <dgm:chMax val="0"/>
          <dgm:bulletEnabled val="1"/>
        </dgm:presLayoutVars>
      </dgm:prSet>
      <dgm:spPr/>
      <dgm:t>
        <a:bodyPr/>
        <a:lstStyle/>
        <a:p>
          <a:endParaRPr lang="zh-CN" altLang="en-US"/>
        </a:p>
      </dgm:t>
    </dgm:pt>
    <dgm:pt modelId="{743DD19A-D901-4CFF-840A-147DA17D980A}" type="pres">
      <dgm:prSet presAssocID="{BE73BF58-F0CC-48F8-A36C-07F8746020D5}" presName="childText" presStyleLbl="revTx" presStyleIdx="1" presStyleCnt="2">
        <dgm:presLayoutVars>
          <dgm:bulletEnabled val="1"/>
        </dgm:presLayoutVars>
      </dgm:prSet>
      <dgm:spPr/>
      <dgm:t>
        <a:bodyPr/>
        <a:lstStyle/>
        <a:p>
          <a:endParaRPr lang="zh-CN" altLang="en-US"/>
        </a:p>
      </dgm:t>
    </dgm:pt>
  </dgm:ptLst>
  <dgm:cxnLst>
    <dgm:cxn modelId="{FE3BF0F0-63DB-4F96-AD55-7C2BB84CA534}" srcId="{9A89835F-5062-4F18-AF38-BA0E3C83AA32}" destId="{BE73BF58-F0CC-48F8-A36C-07F8746020D5}" srcOrd="1" destOrd="0" parTransId="{9320D26D-40A8-4DA5-BC7C-35BE6A5DC0DA}" sibTransId="{05A853FD-3F0D-4124-B153-60CD7C7A8D59}"/>
    <dgm:cxn modelId="{D8B1AE39-7AFD-4C20-B02A-63583CD270AC}" type="presOf" srcId="{BE73BF58-F0CC-48F8-A36C-07F8746020D5}" destId="{DC8C756B-BC33-4EEC-A06B-76A1D7A7ACC3}" srcOrd="0" destOrd="0" presId="urn:microsoft.com/office/officeart/2005/8/layout/vList2#2"/>
    <dgm:cxn modelId="{33BD23B5-7802-4BFD-A6B9-FC4F2A074062}" type="presOf" srcId="{DC3BF7F4-54A6-4AF4-B291-E9BBD7DB402B}" destId="{F6F42CFA-7E4F-41B3-868F-F4840BBFBDC8}" srcOrd="0" destOrd="0" presId="urn:microsoft.com/office/officeart/2005/8/layout/vList2#2"/>
    <dgm:cxn modelId="{BBC0D6E5-1A4A-44EB-8731-82169E1FE1BC}" srcId="{FA87EA1B-9246-4357-BE31-CF063A81254F}" destId="{DC3BF7F4-54A6-4AF4-B291-E9BBD7DB402B}" srcOrd="0" destOrd="0" parTransId="{16BF0F65-D7B6-4256-A60A-7988C5BCCF4F}" sibTransId="{44B6ADE5-E3A1-4924-8D00-63208FCE53DB}"/>
    <dgm:cxn modelId="{8E61FE2E-E6A0-4A95-BE4F-D83679AEF192}" type="presOf" srcId="{FA87EA1B-9246-4357-BE31-CF063A81254F}" destId="{9518253E-85B6-4C24-BA76-43374707112E}" srcOrd="0" destOrd="0" presId="urn:microsoft.com/office/officeart/2005/8/layout/vList2#2"/>
    <dgm:cxn modelId="{79B9DBB4-4A48-4017-BFEF-22278A680BC6}" type="presOf" srcId="{9A89835F-5062-4F18-AF38-BA0E3C83AA32}" destId="{B8733A9C-0D91-4E70-BD24-659E5A59BC2A}" srcOrd="0" destOrd="0" presId="urn:microsoft.com/office/officeart/2005/8/layout/vList2#2"/>
    <dgm:cxn modelId="{E0B63CCB-B729-45A9-B013-F3B9A489BB60}" srcId="{BE73BF58-F0CC-48F8-A36C-07F8746020D5}" destId="{407F2700-F989-4974-A4AE-F5BCE51309E5}" srcOrd="0" destOrd="0" parTransId="{B7A992F1-59D6-475E-976F-73BD92430622}" sibTransId="{3854D02F-9E6E-4B49-B186-456755C0EF1C}"/>
    <dgm:cxn modelId="{ED03249D-6ACC-4037-8799-C5B1993DFE98}" type="presOf" srcId="{407F2700-F989-4974-A4AE-F5BCE51309E5}" destId="{743DD19A-D901-4CFF-840A-147DA17D980A}" srcOrd="0" destOrd="0" presId="urn:microsoft.com/office/officeart/2005/8/layout/vList2#2"/>
    <dgm:cxn modelId="{5C946096-CF63-4CA1-93A2-30EDC9349C37}" srcId="{9A89835F-5062-4F18-AF38-BA0E3C83AA32}" destId="{FA87EA1B-9246-4357-BE31-CF063A81254F}" srcOrd="0" destOrd="0" parTransId="{F983CC6D-84C5-4FED-825A-0A1EB01F2CBC}" sibTransId="{176CE954-6364-4F09-99C9-A90874E9E3EB}"/>
    <dgm:cxn modelId="{4C734819-E7EC-4006-80DA-0B32CF7D7857}" type="presParOf" srcId="{B8733A9C-0D91-4E70-BD24-659E5A59BC2A}" destId="{9518253E-85B6-4C24-BA76-43374707112E}" srcOrd="0" destOrd="0" presId="urn:microsoft.com/office/officeart/2005/8/layout/vList2#2"/>
    <dgm:cxn modelId="{6539A3C3-5AA8-469C-82AF-A6951EFCDF48}" type="presParOf" srcId="{B8733A9C-0D91-4E70-BD24-659E5A59BC2A}" destId="{F6F42CFA-7E4F-41B3-868F-F4840BBFBDC8}" srcOrd="1" destOrd="0" presId="urn:microsoft.com/office/officeart/2005/8/layout/vList2#2"/>
    <dgm:cxn modelId="{3A00A2CB-ABC3-48B9-8F74-51070777C864}" type="presParOf" srcId="{B8733A9C-0D91-4E70-BD24-659E5A59BC2A}" destId="{DC8C756B-BC33-4EEC-A06B-76A1D7A7ACC3}" srcOrd="2" destOrd="0" presId="urn:microsoft.com/office/officeart/2005/8/layout/vList2#2"/>
    <dgm:cxn modelId="{D509A2B9-81C1-4E63-A0DE-F15613E19F32}" type="presParOf" srcId="{B8733A9C-0D91-4E70-BD24-659E5A59BC2A}" destId="{743DD19A-D901-4CFF-840A-147DA17D980A}" srcOrd="3" destOrd="0" presId="urn:microsoft.com/office/officeart/2005/8/layout/v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89835F-5062-4F18-AF38-BA0E3C83AA32}" type="doc">
      <dgm:prSet loTypeId="urn:microsoft.com/office/officeart/2005/8/layout/vList2#3" loCatId="list" qsTypeId="urn:microsoft.com/office/officeart/2005/8/quickstyle/simple3#1" qsCatId="simple" csTypeId="urn:microsoft.com/office/officeart/2005/8/colors/accent1_2#4" csCatId="accent1" phldr="1"/>
      <dgm:spPr/>
      <dgm:t>
        <a:bodyPr/>
        <a:lstStyle/>
        <a:p>
          <a:endParaRPr lang="zh-CN" altLang="en-US"/>
        </a:p>
      </dgm:t>
    </dgm:pt>
    <dgm:pt modelId="{FA87EA1B-9246-4357-BE31-CF063A81254F}">
      <dgm:prSet phldrT="[文本]"/>
      <dgm:spPr/>
      <dgm:t>
        <a:bodyPr/>
        <a:lstStyle/>
        <a:p>
          <a:r>
            <a:rPr lang="en-GB" dirty="0" smtClean="0"/>
            <a:t>Steam pressure regulation mode</a:t>
          </a:r>
          <a:endParaRPr lang="zh-CN" altLang="en-US" dirty="0"/>
        </a:p>
      </dgm:t>
    </dgm:pt>
    <dgm:pt modelId="{F983CC6D-84C5-4FED-825A-0A1EB01F2CBC}" cxnId="{310DBA22-6B02-4027-AE60-73E0F7219CD7}" type="parTrans">
      <dgm:prSet/>
      <dgm:spPr/>
      <dgm:t>
        <a:bodyPr/>
        <a:lstStyle/>
        <a:p>
          <a:endParaRPr lang="zh-CN" altLang="en-US"/>
        </a:p>
      </dgm:t>
    </dgm:pt>
    <dgm:pt modelId="{176CE954-6364-4F09-99C9-A90874E9E3EB}" cxnId="{310DBA22-6B02-4027-AE60-73E0F7219CD7}" type="sibTrans">
      <dgm:prSet/>
      <dgm:spPr/>
      <dgm:t>
        <a:bodyPr/>
        <a:lstStyle/>
        <a:p>
          <a:endParaRPr lang="zh-CN" altLang="en-US"/>
        </a:p>
      </dgm:t>
    </dgm:pt>
    <dgm:pt modelId="{DC3BF7F4-54A6-4AF4-B291-E9BBD7DB402B}">
      <dgm:prSet phldrT="[文本]"/>
      <dgm:spPr/>
      <dgm:t>
        <a:bodyPr/>
        <a:lstStyle/>
        <a:p>
          <a:r>
            <a:rPr lang="en-GB" dirty="0" smtClean="0"/>
            <a:t>Active during normal start-up and turbine </a:t>
          </a:r>
          <a:r>
            <a:rPr lang="en-GB" dirty="0" err="1" smtClean="0"/>
            <a:t>runup</a:t>
          </a:r>
          <a:r>
            <a:rPr lang="en-GB" dirty="0" smtClean="0"/>
            <a:t>. When the steam pressure is higher than the set value, the steam pressure measurement signal is compared with the steam pressure set point, and the resulting deviation signal is sent to the proportional-integral controller to regulate the steam bypass valves.</a:t>
          </a:r>
          <a:endParaRPr lang="zh-CN" altLang="en-US" dirty="0"/>
        </a:p>
      </dgm:t>
    </dgm:pt>
    <dgm:pt modelId="{16BF0F65-D7B6-4256-A60A-7988C5BCCF4F}" cxnId="{8FCCF262-BD4F-41EC-BB30-15290D91C399}" type="parTrans">
      <dgm:prSet/>
      <dgm:spPr/>
      <dgm:t>
        <a:bodyPr/>
        <a:lstStyle/>
        <a:p>
          <a:endParaRPr lang="zh-CN" altLang="en-US"/>
        </a:p>
      </dgm:t>
    </dgm:pt>
    <dgm:pt modelId="{44B6ADE5-E3A1-4924-8D00-63208FCE53DB}" cxnId="{8FCCF262-BD4F-41EC-BB30-15290D91C399}" type="sibTrans">
      <dgm:prSet/>
      <dgm:spPr/>
      <dgm:t>
        <a:bodyPr/>
        <a:lstStyle/>
        <a:p>
          <a:endParaRPr lang="zh-CN" altLang="en-US"/>
        </a:p>
      </dgm:t>
    </dgm:pt>
    <dgm:pt modelId="{BE73BF58-F0CC-48F8-A36C-07F8746020D5}">
      <dgm:prSet phldrT="[文本]" phldr="0" custT="0"/>
      <dgm:spPr/>
      <dgm:t>
        <a:bodyPr vert="horz" wrap="square"/>
        <a:lstStyle/>
        <a:p>
          <a:pPr>
            <a:lnSpc>
              <a:spcPct val="100000"/>
            </a:lnSpc>
            <a:spcBef>
              <a:spcPct val="0"/>
            </a:spcBef>
            <a:spcAft>
              <a:spcPct val="35000"/>
            </a:spcAft>
          </a:pPr>
          <a:r>
            <a:rPr lang="en-GB" dirty="0" smtClean="0">
              <a:sym typeface="+mn-ea"/>
            </a:rPr>
            <a:t>Steam pressure high quick-opening mode</a:t>
          </a:r>
          <a:endParaRPr lang="zh-CN" altLang="en-US" dirty="0"/>
        </a:p>
      </dgm:t>
    </dgm:pt>
    <dgm:pt modelId="{9320D26D-40A8-4DA5-BC7C-35BE6A5DC0DA}" cxnId="{F21A3434-83F2-41CF-8F83-883193F98342}" type="parTrans">
      <dgm:prSet/>
      <dgm:spPr/>
      <dgm:t>
        <a:bodyPr/>
        <a:lstStyle/>
        <a:p>
          <a:endParaRPr lang="zh-CN" altLang="en-US"/>
        </a:p>
      </dgm:t>
    </dgm:pt>
    <dgm:pt modelId="{05A853FD-3F0D-4124-B153-60CD7C7A8D59}" cxnId="{F21A3434-83F2-41CF-8F83-883193F98342}" type="sibTrans">
      <dgm:prSet/>
      <dgm:spPr/>
      <dgm:t>
        <a:bodyPr/>
        <a:lstStyle/>
        <a:p>
          <a:endParaRPr lang="zh-CN" altLang="en-US"/>
        </a:p>
      </dgm:t>
    </dgm:pt>
    <dgm:pt modelId="{407F2700-F989-4974-A4AE-F5BCE51309E5}">
      <dgm:prSet phldrT="[文本]"/>
      <dgm:spPr/>
      <dgm:t>
        <a:bodyPr/>
        <a:lstStyle/>
        <a:p>
          <a:r>
            <a:rPr lang="en-GB" dirty="0" smtClean="0"/>
            <a:t>A rapid increase in steam pressure above the bypass valve quick-open </a:t>
          </a:r>
          <a:r>
            <a:rPr lang="en-GB" dirty="0" err="1" smtClean="0"/>
            <a:t>setpoint</a:t>
          </a:r>
          <a:r>
            <a:rPr lang="en-GB" dirty="0" smtClean="0"/>
            <a:t> triggers quick-opening signal. The four sets of bypass valves open in sequence according to the low to high quick-open set point. When the quick-open signal disappears, the bypass valves switch back to regulation mode.</a:t>
          </a:r>
          <a:endParaRPr lang="zh-CN" altLang="en-US" dirty="0"/>
        </a:p>
      </dgm:t>
    </dgm:pt>
    <dgm:pt modelId="{B7A992F1-59D6-475E-976F-73BD92430622}" cxnId="{E0BD4C2D-BFD1-4F81-8E1C-EB71A80EE150}" type="parTrans">
      <dgm:prSet/>
      <dgm:spPr/>
      <dgm:t>
        <a:bodyPr/>
        <a:lstStyle/>
        <a:p>
          <a:endParaRPr lang="zh-CN" altLang="en-US"/>
        </a:p>
      </dgm:t>
    </dgm:pt>
    <dgm:pt modelId="{3854D02F-9E6E-4B49-B186-456755C0EF1C}" cxnId="{E0BD4C2D-BFD1-4F81-8E1C-EB71A80EE150}" type="sibTrans">
      <dgm:prSet/>
      <dgm:spPr/>
      <dgm:t>
        <a:bodyPr/>
        <a:lstStyle/>
        <a:p>
          <a:endParaRPr lang="zh-CN" altLang="en-US"/>
        </a:p>
      </dgm:t>
    </dgm:pt>
    <dgm:pt modelId="{B8733A9C-0D91-4E70-BD24-659E5A59BC2A}" type="pres">
      <dgm:prSet presAssocID="{9A89835F-5062-4F18-AF38-BA0E3C83AA32}" presName="linear" presStyleCnt="0">
        <dgm:presLayoutVars>
          <dgm:animLvl val="lvl"/>
          <dgm:resizeHandles val="exact"/>
        </dgm:presLayoutVars>
      </dgm:prSet>
      <dgm:spPr/>
      <dgm:t>
        <a:bodyPr/>
        <a:lstStyle/>
        <a:p>
          <a:endParaRPr lang="zh-CN" altLang="en-US"/>
        </a:p>
      </dgm:t>
    </dgm:pt>
    <dgm:pt modelId="{9518253E-85B6-4C24-BA76-43374707112E}" type="pres">
      <dgm:prSet presAssocID="{FA87EA1B-9246-4357-BE31-CF063A81254F}" presName="parentText" presStyleLbl="node1" presStyleIdx="0" presStyleCnt="2">
        <dgm:presLayoutVars>
          <dgm:chMax val="0"/>
          <dgm:bulletEnabled val="1"/>
        </dgm:presLayoutVars>
      </dgm:prSet>
      <dgm:spPr/>
      <dgm:t>
        <a:bodyPr/>
        <a:lstStyle/>
        <a:p>
          <a:endParaRPr lang="zh-CN" altLang="en-US"/>
        </a:p>
      </dgm:t>
    </dgm:pt>
    <dgm:pt modelId="{F6F42CFA-7E4F-41B3-868F-F4840BBFBDC8}" type="pres">
      <dgm:prSet presAssocID="{FA87EA1B-9246-4357-BE31-CF063A81254F}" presName="childText" presStyleLbl="revTx" presStyleIdx="0" presStyleCnt="2">
        <dgm:presLayoutVars>
          <dgm:bulletEnabled val="1"/>
        </dgm:presLayoutVars>
      </dgm:prSet>
      <dgm:spPr/>
      <dgm:t>
        <a:bodyPr/>
        <a:lstStyle/>
        <a:p>
          <a:endParaRPr lang="zh-CN" altLang="en-US"/>
        </a:p>
      </dgm:t>
    </dgm:pt>
    <dgm:pt modelId="{DC8C756B-BC33-4EEC-A06B-76A1D7A7ACC3}" type="pres">
      <dgm:prSet presAssocID="{BE73BF58-F0CC-48F8-A36C-07F8746020D5}" presName="parentText" presStyleLbl="node1" presStyleIdx="1" presStyleCnt="2">
        <dgm:presLayoutVars>
          <dgm:chMax val="0"/>
          <dgm:bulletEnabled val="1"/>
        </dgm:presLayoutVars>
      </dgm:prSet>
      <dgm:spPr/>
      <dgm:t>
        <a:bodyPr/>
        <a:lstStyle/>
        <a:p>
          <a:endParaRPr lang="zh-CN" altLang="en-US"/>
        </a:p>
      </dgm:t>
    </dgm:pt>
    <dgm:pt modelId="{743DD19A-D901-4CFF-840A-147DA17D980A}" type="pres">
      <dgm:prSet presAssocID="{BE73BF58-F0CC-48F8-A36C-07F8746020D5}" presName="childText" presStyleLbl="revTx" presStyleIdx="1" presStyleCnt="2">
        <dgm:presLayoutVars>
          <dgm:bulletEnabled val="1"/>
        </dgm:presLayoutVars>
      </dgm:prSet>
      <dgm:spPr/>
      <dgm:t>
        <a:bodyPr/>
        <a:lstStyle/>
        <a:p>
          <a:endParaRPr lang="zh-CN" altLang="en-US"/>
        </a:p>
      </dgm:t>
    </dgm:pt>
  </dgm:ptLst>
  <dgm:cxnLst>
    <dgm:cxn modelId="{648C3139-DCFC-495C-8E05-CD6DF5B4E14B}" type="presOf" srcId="{FA87EA1B-9246-4357-BE31-CF063A81254F}" destId="{9518253E-85B6-4C24-BA76-43374707112E}" srcOrd="0" destOrd="0" presId="urn:microsoft.com/office/officeart/2005/8/layout/vList2#3"/>
    <dgm:cxn modelId="{A8E515AC-3E61-43F5-977E-274B755AB22B}" type="presOf" srcId="{DC3BF7F4-54A6-4AF4-B291-E9BBD7DB402B}" destId="{F6F42CFA-7E4F-41B3-868F-F4840BBFBDC8}" srcOrd="0" destOrd="0" presId="urn:microsoft.com/office/officeart/2005/8/layout/vList2#3"/>
    <dgm:cxn modelId="{F21A3434-83F2-41CF-8F83-883193F98342}" srcId="{9A89835F-5062-4F18-AF38-BA0E3C83AA32}" destId="{BE73BF58-F0CC-48F8-A36C-07F8746020D5}" srcOrd="1" destOrd="0" parTransId="{9320D26D-40A8-4DA5-BC7C-35BE6A5DC0DA}" sibTransId="{05A853FD-3F0D-4124-B153-60CD7C7A8D59}"/>
    <dgm:cxn modelId="{310DBA22-6B02-4027-AE60-73E0F7219CD7}" srcId="{9A89835F-5062-4F18-AF38-BA0E3C83AA32}" destId="{FA87EA1B-9246-4357-BE31-CF063A81254F}" srcOrd="0" destOrd="0" parTransId="{F983CC6D-84C5-4FED-825A-0A1EB01F2CBC}" sibTransId="{176CE954-6364-4F09-99C9-A90874E9E3EB}"/>
    <dgm:cxn modelId="{D5F78DBF-B4F4-4956-989B-1E1E35ED115C}" type="presOf" srcId="{BE73BF58-F0CC-48F8-A36C-07F8746020D5}" destId="{DC8C756B-BC33-4EEC-A06B-76A1D7A7ACC3}" srcOrd="0" destOrd="0" presId="urn:microsoft.com/office/officeart/2005/8/layout/vList2#3"/>
    <dgm:cxn modelId="{8FCCF262-BD4F-41EC-BB30-15290D91C399}" srcId="{FA87EA1B-9246-4357-BE31-CF063A81254F}" destId="{DC3BF7F4-54A6-4AF4-B291-E9BBD7DB402B}" srcOrd="0" destOrd="0" parTransId="{16BF0F65-D7B6-4256-A60A-7988C5BCCF4F}" sibTransId="{44B6ADE5-E3A1-4924-8D00-63208FCE53DB}"/>
    <dgm:cxn modelId="{E0BD4C2D-BFD1-4F81-8E1C-EB71A80EE150}" srcId="{BE73BF58-F0CC-48F8-A36C-07F8746020D5}" destId="{407F2700-F989-4974-A4AE-F5BCE51309E5}" srcOrd="0" destOrd="0" parTransId="{B7A992F1-59D6-475E-976F-73BD92430622}" sibTransId="{3854D02F-9E6E-4B49-B186-456755C0EF1C}"/>
    <dgm:cxn modelId="{89692E17-D87D-471B-A411-CA76736D849F}" type="presOf" srcId="{407F2700-F989-4974-A4AE-F5BCE51309E5}" destId="{743DD19A-D901-4CFF-840A-147DA17D980A}" srcOrd="0" destOrd="0" presId="urn:microsoft.com/office/officeart/2005/8/layout/vList2#3"/>
    <dgm:cxn modelId="{3292E9E0-9DC9-4D06-892B-78B99C2545C4}" type="presOf" srcId="{9A89835F-5062-4F18-AF38-BA0E3C83AA32}" destId="{B8733A9C-0D91-4E70-BD24-659E5A59BC2A}" srcOrd="0" destOrd="0" presId="urn:microsoft.com/office/officeart/2005/8/layout/vList2#3"/>
    <dgm:cxn modelId="{D22A492C-68A1-48A4-8936-96E75B2EC6C0}" type="presParOf" srcId="{B8733A9C-0D91-4E70-BD24-659E5A59BC2A}" destId="{9518253E-85B6-4C24-BA76-43374707112E}" srcOrd="0" destOrd="0" presId="urn:microsoft.com/office/officeart/2005/8/layout/vList2#3"/>
    <dgm:cxn modelId="{CEAF108D-2A47-4B07-B5F7-C51F6A5FA4BD}" type="presParOf" srcId="{B8733A9C-0D91-4E70-BD24-659E5A59BC2A}" destId="{F6F42CFA-7E4F-41B3-868F-F4840BBFBDC8}" srcOrd="1" destOrd="0" presId="urn:microsoft.com/office/officeart/2005/8/layout/vList2#3"/>
    <dgm:cxn modelId="{5E87875B-C98D-44F4-A1BE-BAD8730FBFD4}" type="presParOf" srcId="{B8733A9C-0D91-4E70-BD24-659E5A59BC2A}" destId="{DC8C756B-BC33-4EEC-A06B-76A1D7A7ACC3}" srcOrd="2" destOrd="0" presId="urn:microsoft.com/office/officeart/2005/8/layout/vList2#3"/>
    <dgm:cxn modelId="{C3427239-25C2-459D-9A26-80069823B2AB}" type="presParOf" srcId="{B8733A9C-0D91-4E70-BD24-659E5A59BC2A}" destId="{743DD19A-D901-4CFF-840A-147DA17D980A}" srcOrd="3" destOrd="0" presId="urn:microsoft.com/office/officeart/2005/8/layout/vList2#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89835F-5062-4F18-AF38-BA0E3C83AA32}" type="doc">
      <dgm:prSet loTypeId="urn:microsoft.com/office/officeart/2005/8/layout/vList2#4" loCatId="list" qsTypeId="urn:microsoft.com/office/officeart/2005/8/quickstyle/simple3#2" qsCatId="simple" csTypeId="urn:microsoft.com/office/officeart/2005/8/colors/accent1_2#5" csCatId="accent1" phldr="1"/>
      <dgm:spPr/>
      <dgm:t>
        <a:bodyPr/>
        <a:lstStyle/>
        <a:p>
          <a:endParaRPr lang="zh-CN" altLang="en-US"/>
        </a:p>
      </dgm:t>
    </dgm:pt>
    <dgm:pt modelId="{FA87EA1B-9246-4357-BE31-CF063A81254F}">
      <dgm:prSet phldrT="[文本]"/>
      <dgm:spPr/>
      <dgm:t>
        <a:bodyPr/>
        <a:lstStyle/>
        <a:p>
          <a:r>
            <a:rPr lang="en-GB" dirty="0" err="1" smtClean="0"/>
            <a:t>Feedwater</a:t>
          </a:r>
          <a:r>
            <a:rPr lang="en-GB" dirty="0" smtClean="0"/>
            <a:t> system</a:t>
          </a:r>
          <a:endParaRPr lang="zh-CN" altLang="en-US" dirty="0"/>
        </a:p>
      </dgm:t>
    </dgm:pt>
    <dgm:pt modelId="{F983CC6D-84C5-4FED-825A-0A1EB01F2CBC}" cxnId="{BDE6EB08-799B-434C-8ECA-260A5EF4BD1D}" type="parTrans">
      <dgm:prSet/>
      <dgm:spPr/>
      <dgm:t>
        <a:bodyPr/>
        <a:lstStyle/>
        <a:p>
          <a:endParaRPr lang="zh-CN" altLang="en-US"/>
        </a:p>
      </dgm:t>
    </dgm:pt>
    <dgm:pt modelId="{176CE954-6364-4F09-99C9-A90874E9E3EB}" cxnId="{BDE6EB08-799B-434C-8ECA-260A5EF4BD1D}" type="sibTrans">
      <dgm:prSet/>
      <dgm:spPr/>
      <dgm:t>
        <a:bodyPr/>
        <a:lstStyle/>
        <a:p>
          <a:endParaRPr lang="zh-CN" altLang="en-US"/>
        </a:p>
      </dgm:t>
    </dgm:pt>
    <dgm:pt modelId="{DC3BF7F4-54A6-4AF4-B291-E9BBD7DB402B}">
      <dgm:prSet phldrT="[文本]"/>
      <dgm:spPr/>
      <dgm:t>
        <a:bodyPr/>
        <a:lstStyle/>
        <a:p>
          <a:r>
            <a:rPr lang="en-GB" dirty="0" smtClean="0"/>
            <a:t>Mainly consists of 3 </a:t>
          </a:r>
          <a:r>
            <a:rPr lang="en-GB" dirty="0" err="1" smtClean="0"/>
            <a:t>feedwater</a:t>
          </a:r>
          <a:r>
            <a:rPr lang="en-GB" dirty="0" smtClean="0"/>
            <a:t> pumps and a </a:t>
          </a:r>
          <a:r>
            <a:rPr lang="en-GB" dirty="0" err="1" smtClean="0"/>
            <a:t>feedwater</a:t>
          </a:r>
          <a:r>
            <a:rPr lang="en-GB" dirty="0" smtClean="0"/>
            <a:t> control valve set. The control logic of </a:t>
          </a:r>
          <a:r>
            <a:rPr lang="en-GB" dirty="0" err="1" smtClean="0"/>
            <a:t>feedwater</a:t>
          </a:r>
          <a:r>
            <a:rPr lang="en-GB" dirty="0" smtClean="0"/>
            <a:t> system is to maintain a fixed steam pressure. </a:t>
          </a:r>
          <a:endParaRPr lang="zh-CN" altLang="en-US" dirty="0"/>
        </a:p>
      </dgm:t>
    </dgm:pt>
    <dgm:pt modelId="{16BF0F65-D7B6-4256-A60A-7988C5BCCF4F}" cxnId="{7CC8FE17-5B79-4B95-88F2-A704CFF85051}" type="parTrans">
      <dgm:prSet/>
      <dgm:spPr/>
      <dgm:t>
        <a:bodyPr/>
        <a:lstStyle/>
        <a:p>
          <a:endParaRPr lang="zh-CN" altLang="en-US"/>
        </a:p>
      </dgm:t>
    </dgm:pt>
    <dgm:pt modelId="{44B6ADE5-E3A1-4924-8D00-63208FCE53DB}" cxnId="{7CC8FE17-5B79-4B95-88F2-A704CFF85051}" type="sibTrans">
      <dgm:prSet/>
      <dgm:spPr/>
      <dgm:t>
        <a:bodyPr/>
        <a:lstStyle/>
        <a:p>
          <a:endParaRPr lang="zh-CN" altLang="en-US"/>
        </a:p>
      </dgm:t>
    </dgm:pt>
    <dgm:pt modelId="{BE73BF58-F0CC-48F8-A36C-07F8746020D5}">
      <dgm:prSet phldrT="[文本]"/>
      <dgm:spPr/>
      <dgm:t>
        <a:bodyPr/>
        <a:lstStyle/>
        <a:p>
          <a:r>
            <a:rPr lang="en-GB" dirty="0" smtClean="0"/>
            <a:t>Reactor coolant system</a:t>
          </a:r>
          <a:endParaRPr lang="zh-CN" altLang="en-US" dirty="0"/>
        </a:p>
      </dgm:t>
    </dgm:pt>
    <dgm:pt modelId="{9320D26D-40A8-4DA5-BC7C-35BE6A5DC0DA}" cxnId="{653A1A04-BABA-43DE-A1E8-1AAE37EDCC3A}" type="parTrans">
      <dgm:prSet/>
      <dgm:spPr/>
      <dgm:t>
        <a:bodyPr/>
        <a:lstStyle/>
        <a:p>
          <a:endParaRPr lang="zh-CN" altLang="en-US"/>
        </a:p>
      </dgm:t>
    </dgm:pt>
    <dgm:pt modelId="{05A853FD-3F0D-4124-B153-60CD7C7A8D59}" cxnId="{653A1A04-BABA-43DE-A1E8-1AAE37EDCC3A}" type="sibTrans">
      <dgm:prSet/>
      <dgm:spPr/>
      <dgm:t>
        <a:bodyPr/>
        <a:lstStyle/>
        <a:p>
          <a:endParaRPr lang="zh-CN" altLang="en-US"/>
        </a:p>
      </dgm:t>
    </dgm:pt>
    <dgm:pt modelId="{407F2700-F989-4974-A4AE-F5BCE51309E5}">
      <dgm:prSet phldrT="[文本]"/>
      <dgm:spPr/>
      <dgm:t>
        <a:bodyPr/>
        <a:lstStyle/>
        <a:p>
          <a:r>
            <a:rPr lang="en-GB" dirty="0" smtClean="0"/>
            <a:t>Mainly consists of 4 reactor coolant pumps (RCP), 16 casing steam generators which located inside the reactor pressure vessel (RPV), a </a:t>
          </a:r>
          <a:r>
            <a:rPr lang="en-GB" dirty="0" err="1" smtClean="0"/>
            <a:t>pressurizer</a:t>
          </a:r>
          <a:r>
            <a:rPr lang="en-GB" dirty="0" smtClean="0"/>
            <a:t> and related instrument devices. The reactor coolant flows into 16 once through steam generators, transfers heat to the secondary side </a:t>
          </a:r>
          <a:r>
            <a:rPr lang="en-GB" dirty="0" err="1" smtClean="0"/>
            <a:t>feedwater</a:t>
          </a:r>
          <a:r>
            <a:rPr lang="en-GB" dirty="0" smtClean="0"/>
            <a:t>.</a:t>
          </a:r>
          <a:endParaRPr lang="zh-CN" altLang="en-US" dirty="0"/>
        </a:p>
      </dgm:t>
    </dgm:pt>
    <dgm:pt modelId="{B7A992F1-59D6-475E-976F-73BD92430622}" cxnId="{C742C8F9-45D0-4DB2-9AE9-9E0AAB28F85E}" type="parTrans">
      <dgm:prSet/>
      <dgm:spPr/>
      <dgm:t>
        <a:bodyPr/>
        <a:lstStyle/>
        <a:p>
          <a:endParaRPr lang="zh-CN" altLang="en-US"/>
        </a:p>
      </dgm:t>
    </dgm:pt>
    <dgm:pt modelId="{3854D02F-9E6E-4B49-B186-456755C0EF1C}" cxnId="{C742C8F9-45D0-4DB2-9AE9-9E0AAB28F85E}" type="sibTrans">
      <dgm:prSet/>
      <dgm:spPr/>
      <dgm:t>
        <a:bodyPr/>
        <a:lstStyle/>
        <a:p>
          <a:endParaRPr lang="zh-CN" altLang="en-US"/>
        </a:p>
      </dgm:t>
    </dgm:pt>
    <dgm:pt modelId="{166062D7-2290-41AE-AE55-23C77D8F216F}">
      <dgm:prSet phldrT="[文本]" phldr="0" custT="0"/>
      <dgm:spPr/>
      <dgm:t>
        <a:bodyPr vert="horz" wrap="square"/>
        <a:lstStyle/>
        <a:p>
          <a:pPr>
            <a:lnSpc>
              <a:spcPct val="100000"/>
            </a:lnSpc>
            <a:spcBef>
              <a:spcPct val="0"/>
            </a:spcBef>
            <a:spcAft>
              <a:spcPct val="35000"/>
            </a:spcAft>
          </a:pPr>
          <a:r>
            <a:rPr lang="en-GB" dirty="0" smtClean="0"/>
            <a:t>Reactor power control system</a:t>
          </a:r>
          <a:endParaRPr lang="zh-CN" altLang="en-US" dirty="0"/>
        </a:p>
      </dgm:t>
    </dgm:pt>
    <dgm:pt modelId="{6E68CB0E-DD38-41B1-B40A-87CFB9846E6D}" cxnId="{A9F1599B-AA06-43EE-892A-51BE5FDBF94A}" type="parTrans">
      <dgm:prSet/>
      <dgm:spPr/>
      <dgm:t>
        <a:bodyPr/>
        <a:lstStyle/>
        <a:p>
          <a:endParaRPr lang="zh-CN" altLang="en-US"/>
        </a:p>
      </dgm:t>
    </dgm:pt>
    <dgm:pt modelId="{EEC4E13A-7353-4ED3-B8AD-2AE43827E5DC}" cxnId="{A9F1599B-AA06-43EE-892A-51BE5FDBF94A}" type="sibTrans">
      <dgm:prSet/>
      <dgm:spPr/>
      <dgm:t>
        <a:bodyPr/>
        <a:lstStyle/>
        <a:p>
          <a:endParaRPr lang="zh-CN" altLang="en-US"/>
        </a:p>
      </dgm:t>
    </dgm:pt>
    <dgm:pt modelId="{4340B4BB-50E5-4646-8D61-49E59FF77CE0}">
      <dgm:prSet phldrT="[文本]"/>
      <dgm:spPr/>
      <dgm:t>
        <a:bodyPr/>
        <a:lstStyle/>
        <a:p>
          <a:r>
            <a:rPr lang="en-GB" dirty="0" smtClean="0"/>
            <a:t>4 "R" control rods to regulate the reactor core power. The position of control rods is affected by two sets of control logic: the reactor coolant average temperature channel and reactor power-turbine load difference channel. The purpose is to maintain the balance of reactor power and-turbine load, and keep the average temperature of reactor coolant is at the set point.</a:t>
          </a:r>
          <a:endParaRPr lang="zh-CN" altLang="en-US" dirty="0"/>
        </a:p>
      </dgm:t>
    </dgm:pt>
    <dgm:pt modelId="{E8B4AE94-8995-4CDF-BA40-77F98E79BED3}" cxnId="{CF3E5768-9761-457A-80C7-59F2F88F287F}" type="parTrans">
      <dgm:prSet/>
      <dgm:spPr/>
      <dgm:t>
        <a:bodyPr/>
        <a:lstStyle/>
        <a:p>
          <a:endParaRPr lang="zh-CN" altLang="en-US"/>
        </a:p>
      </dgm:t>
    </dgm:pt>
    <dgm:pt modelId="{007A57DD-E3A6-458A-96EA-A842C8576E03}" cxnId="{CF3E5768-9761-457A-80C7-59F2F88F287F}" type="sibTrans">
      <dgm:prSet/>
      <dgm:spPr/>
      <dgm:t>
        <a:bodyPr/>
        <a:lstStyle/>
        <a:p>
          <a:endParaRPr lang="zh-CN" altLang="en-US"/>
        </a:p>
      </dgm:t>
    </dgm:pt>
    <dgm:pt modelId="{B8733A9C-0D91-4E70-BD24-659E5A59BC2A}" type="pres">
      <dgm:prSet presAssocID="{9A89835F-5062-4F18-AF38-BA0E3C83AA32}" presName="linear" presStyleCnt="0">
        <dgm:presLayoutVars>
          <dgm:animLvl val="lvl"/>
          <dgm:resizeHandles val="exact"/>
        </dgm:presLayoutVars>
      </dgm:prSet>
      <dgm:spPr/>
      <dgm:t>
        <a:bodyPr/>
        <a:lstStyle/>
        <a:p>
          <a:endParaRPr lang="zh-CN" altLang="en-US"/>
        </a:p>
      </dgm:t>
    </dgm:pt>
    <dgm:pt modelId="{9518253E-85B6-4C24-BA76-43374707112E}" type="pres">
      <dgm:prSet presAssocID="{FA87EA1B-9246-4357-BE31-CF063A81254F}" presName="parentText" presStyleLbl="node1" presStyleIdx="0" presStyleCnt="3">
        <dgm:presLayoutVars>
          <dgm:chMax val="0"/>
          <dgm:bulletEnabled val="1"/>
        </dgm:presLayoutVars>
      </dgm:prSet>
      <dgm:spPr/>
      <dgm:t>
        <a:bodyPr/>
        <a:lstStyle/>
        <a:p>
          <a:endParaRPr lang="zh-CN" altLang="en-US"/>
        </a:p>
      </dgm:t>
    </dgm:pt>
    <dgm:pt modelId="{F6F42CFA-7E4F-41B3-868F-F4840BBFBDC8}" type="pres">
      <dgm:prSet presAssocID="{FA87EA1B-9246-4357-BE31-CF063A81254F}" presName="childText" presStyleLbl="revTx" presStyleIdx="0" presStyleCnt="3">
        <dgm:presLayoutVars>
          <dgm:bulletEnabled val="1"/>
        </dgm:presLayoutVars>
      </dgm:prSet>
      <dgm:spPr/>
      <dgm:t>
        <a:bodyPr/>
        <a:lstStyle/>
        <a:p>
          <a:endParaRPr lang="zh-CN" altLang="en-US"/>
        </a:p>
      </dgm:t>
    </dgm:pt>
    <dgm:pt modelId="{DC8C756B-BC33-4EEC-A06B-76A1D7A7ACC3}" type="pres">
      <dgm:prSet presAssocID="{BE73BF58-F0CC-48F8-A36C-07F8746020D5}" presName="parentText" presStyleLbl="node1" presStyleIdx="1" presStyleCnt="3">
        <dgm:presLayoutVars>
          <dgm:chMax val="0"/>
          <dgm:bulletEnabled val="1"/>
        </dgm:presLayoutVars>
      </dgm:prSet>
      <dgm:spPr/>
      <dgm:t>
        <a:bodyPr/>
        <a:lstStyle/>
        <a:p>
          <a:endParaRPr lang="zh-CN" altLang="en-US"/>
        </a:p>
      </dgm:t>
    </dgm:pt>
    <dgm:pt modelId="{743DD19A-D901-4CFF-840A-147DA17D980A}" type="pres">
      <dgm:prSet presAssocID="{BE73BF58-F0CC-48F8-A36C-07F8746020D5}" presName="childText" presStyleLbl="revTx" presStyleIdx="1" presStyleCnt="3">
        <dgm:presLayoutVars>
          <dgm:bulletEnabled val="1"/>
        </dgm:presLayoutVars>
      </dgm:prSet>
      <dgm:spPr/>
      <dgm:t>
        <a:bodyPr/>
        <a:lstStyle/>
        <a:p>
          <a:endParaRPr lang="zh-CN" altLang="en-US"/>
        </a:p>
      </dgm:t>
    </dgm:pt>
    <dgm:pt modelId="{2B0F3B5B-ABC6-4C95-9B07-AA80B6F37707}" type="pres">
      <dgm:prSet presAssocID="{166062D7-2290-41AE-AE55-23C77D8F216F}" presName="parentText" presStyleLbl="node1" presStyleIdx="2" presStyleCnt="3">
        <dgm:presLayoutVars>
          <dgm:chMax val="0"/>
          <dgm:bulletEnabled val="1"/>
        </dgm:presLayoutVars>
      </dgm:prSet>
      <dgm:spPr/>
      <dgm:t>
        <a:bodyPr/>
        <a:lstStyle/>
        <a:p>
          <a:endParaRPr lang="zh-CN" altLang="en-US"/>
        </a:p>
      </dgm:t>
    </dgm:pt>
    <dgm:pt modelId="{FB1D89C9-A636-4E62-80A3-803A805D974C}" type="pres">
      <dgm:prSet presAssocID="{166062D7-2290-41AE-AE55-23C77D8F216F}" presName="childText" presStyleLbl="revTx" presStyleIdx="2" presStyleCnt="3">
        <dgm:presLayoutVars>
          <dgm:bulletEnabled val="1"/>
        </dgm:presLayoutVars>
      </dgm:prSet>
      <dgm:spPr/>
      <dgm:t>
        <a:bodyPr/>
        <a:lstStyle/>
        <a:p>
          <a:endParaRPr lang="zh-CN" altLang="en-US"/>
        </a:p>
      </dgm:t>
    </dgm:pt>
  </dgm:ptLst>
  <dgm:cxnLst>
    <dgm:cxn modelId="{A9F1599B-AA06-43EE-892A-51BE5FDBF94A}" srcId="{9A89835F-5062-4F18-AF38-BA0E3C83AA32}" destId="{166062D7-2290-41AE-AE55-23C77D8F216F}" srcOrd="2" destOrd="0" parTransId="{6E68CB0E-DD38-41B1-B40A-87CFB9846E6D}" sibTransId="{EEC4E13A-7353-4ED3-B8AD-2AE43827E5DC}"/>
    <dgm:cxn modelId="{B879DC17-8F5D-4B70-8D47-3C306C05B6E4}" type="presOf" srcId="{166062D7-2290-41AE-AE55-23C77D8F216F}" destId="{2B0F3B5B-ABC6-4C95-9B07-AA80B6F37707}" srcOrd="0" destOrd="0" presId="urn:microsoft.com/office/officeart/2005/8/layout/vList2#4"/>
    <dgm:cxn modelId="{CF3E5768-9761-457A-80C7-59F2F88F287F}" srcId="{166062D7-2290-41AE-AE55-23C77D8F216F}" destId="{4340B4BB-50E5-4646-8D61-49E59FF77CE0}" srcOrd="0" destOrd="0" parTransId="{E8B4AE94-8995-4CDF-BA40-77F98E79BED3}" sibTransId="{007A57DD-E3A6-458A-96EA-A842C8576E03}"/>
    <dgm:cxn modelId="{EA472C01-9964-4A3E-BB91-2354A4B1F091}" type="presOf" srcId="{DC3BF7F4-54A6-4AF4-B291-E9BBD7DB402B}" destId="{F6F42CFA-7E4F-41B3-868F-F4840BBFBDC8}" srcOrd="0" destOrd="0" presId="urn:microsoft.com/office/officeart/2005/8/layout/vList2#4"/>
    <dgm:cxn modelId="{C742C8F9-45D0-4DB2-9AE9-9E0AAB28F85E}" srcId="{BE73BF58-F0CC-48F8-A36C-07F8746020D5}" destId="{407F2700-F989-4974-A4AE-F5BCE51309E5}" srcOrd="0" destOrd="0" parTransId="{B7A992F1-59D6-475E-976F-73BD92430622}" sibTransId="{3854D02F-9E6E-4B49-B186-456755C0EF1C}"/>
    <dgm:cxn modelId="{E11DC0FB-7DA4-44AF-8F12-E5AA767A16DF}" type="presOf" srcId="{FA87EA1B-9246-4357-BE31-CF063A81254F}" destId="{9518253E-85B6-4C24-BA76-43374707112E}" srcOrd="0" destOrd="0" presId="urn:microsoft.com/office/officeart/2005/8/layout/vList2#4"/>
    <dgm:cxn modelId="{A7274AC3-C650-4888-A3BC-1B5B0F92ACD5}" type="presOf" srcId="{407F2700-F989-4974-A4AE-F5BCE51309E5}" destId="{743DD19A-D901-4CFF-840A-147DA17D980A}" srcOrd="0" destOrd="0" presId="urn:microsoft.com/office/officeart/2005/8/layout/vList2#4"/>
    <dgm:cxn modelId="{77965F3F-4FC8-4F3A-B302-440A7A9C74FC}" type="presOf" srcId="{BE73BF58-F0CC-48F8-A36C-07F8746020D5}" destId="{DC8C756B-BC33-4EEC-A06B-76A1D7A7ACC3}" srcOrd="0" destOrd="0" presId="urn:microsoft.com/office/officeart/2005/8/layout/vList2#4"/>
    <dgm:cxn modelId="{9913B309-5F67-49C6-8D5E-CF9A47CA2144}" type="presOf" srcId="{4340B4BB-50E5-4646-8D61-49E59FF77CE0}" destId="{FB1D89C9-A636-4E62-80A3-803A805D974C}" srcOrd="0" destOrd="0" presId="urn:microsoft.com/office/officeart/2005/8/layout/vList2#4"/>
    <dgm:cxn modelId="{653A1A04-BABA-43DE-A1E8-1AAE37EDCC3A}" srcId="{9A89835F-5062-4F18-AF38-BA0E3C83AA32}" destId="{BE73BF58-F0CC-48F8-A36C-07F8746020D5}" srcOrd="1" destOrd="0" parTransId="{9320D26D-40A8-4DA5-BC7C-35BE6A5DC0DA}" sibTransId="{05A853FD-3F0D-4124-B153-60CD7C7A8D59}"/>
    <dgm:cxn modelId="{7A19B13F-2C2B-4F37-A25C-A931506D8C65}" type="presOf" srcId="{9A89835F-5062-4F18-AF38-BA0E3C83AA32}" destId="{B8733A9C-0D91-4E70-BD24-659E5A59BC2A}" srcOrd="0" destOrd="0" presId="urn:microsoft.com/office/officeart/2005/8/layout/vList2#4"/>
    <dgm:cxn modelId="{BDE6EB08-799B-434C-8ECA-260A5EF4BD1D}" srcId="{9A89835F-5062-4F18-AF38-BA0E3C83AA32}" destId="{FA87EA1B-9246-4357-BE31-CF063A81254F}" srcOrd="0" destOrd="0" parTransId="{F983CC6D-84C5-4FED-825A-0A1EB01F2CBC}" sibTransId="{176CE954-6364-4F09-99C9-A90874E9E3EB}"/>
    <dgm:cxn modelId="{7CC8FE17-5B79-4B95-88F2-A704CFF85051}" srcId="{FA87EA1B-9246-4357-BE31-CF063A81254F}" destId="{DC3BF7F4-54A6-4AF4-B291-E9BBD7DB402B}" srcOrd="0" destOrd="0" parTransId="{16BF0F65-D7B6-4256-A60A-7988C5BCCF4F}" sibTransId="{44B6ADE5-E3A1-4924-8D00-63208FCE53DB}"/>
    <dgm:cxn modelId="{DAD1E7FA-6539-4207-967B-6B139B91C6CA}" type="presParOf" srcId="{B8733A9C-0D91-4E70-BD24-659E5A59BC2A}" destId="{9518253E-85B6-4C24-BA76-43374707112E}" srcOrd="0" destOrd="0" presId="urn:microsoft.com/office/officeart/2005/8/layout/vList2#4"/>
    <dgm:cxn modelId="{9215913C-CCFF-4FE6-B206-FA37955DA0D1}" type="presParOf" srcId="{B8733A9C-0D91-4E70-BD24-659E5A59BC2A}" destId="{F6F42CFA-7E4F-41B3-868F-F4840BBFBDC8}" srcOrd="1" destOrd="0" presId="urn:microsoft.com/office/officeart/2005/8/layout/vList2#4"/>
    <dgm:cxn modelId="{F67755C0-D866-49D4-BC87-F8B4F9AC7F41}" type="presParOf" srcId="{B8733A9C-0D91-4E70-BD24-659E5A59BC2A}" destId="{DC8C756B-BC33-4EEC-A06B-76A1D7A7ACC3}" srcOrd="2" destOrd="0" presId="urn:microsoft.com/office/officeart/2005/8/layout/vList2#4"/>
    <dgm:cxn modelId="{42D33A7B-F1D7-443F-947E-B8239ED47E24}" type="presParOf" srcId="{B8733A9C-0D91-4E70-BD24-659E5A59BC2A}" destId="{743DD19A-D901-4CFF-840A-147DA17D980A}" srcOrd="3" destOrd="0" presId="urn:microsoft.com/office/officeart/2005/8/layout/vList2#4"/>
    <dgm:cxn modelId="{4E0ABEC7-99BE-4EAB-9E78-CC144F2FA6F8}" type="presParOf" srcId="{B8733A9C-0D91-4E70-BD24-659E5A59BC2A}" destId="{2B0F3B5B-ABC6-4C95-9B07-AA80B6F37707}" srcOrd="4" destOrd="0" presId="urn:microsoft.com/office/officeart/2005/8/layout/vList2#4"/>
    <dgm:cxn modelId="{F646E7CA-C819-41CB-BD24-0D69034E4BD2}" type="presParOf" srcId="{B8733A9C-0D91-4E70-BD24-659E5A59BC2A}" destId="{FB1D89C9-A636-4E62-80A3-803A805D974C}" srcOrd="5" destOrd="0" presId="urn:microsoft.com/office/officeart/2005/8/layout/vList2#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573486-B5D2-43AA-9311-DB446E7C48A9}" type="doc">
      <dgm:prSet loTypeId="list" loCatId="list" qsTypeId="urn:microsoft.com/office/officeart/2005/8/quickstyle/simple1#5" qsCatId="simple" csTypeId="urn:microsoft.com/office/officeart/2005/8/colors/accent1_2#5" csCatId="accent1" phldr="1"/>
      <dgm:spPr/>
      <dgm:t>
        <a:bodyPr/>
        <a:lstStyle/>
        <a:p>
          <a:endParaRPr lang="zh-CN" altLang="en-US"/>
        </a:p>
      </dgm:t>
    </dgm:pt>
    <dgm:pt modelId="{66209ABE-863E-4DBA-8A8D-41D0CB745463}">
      <dgm:prSet phldrT="[文本]" phldr="0" custT="1"/>
      <dgm:spPr/>
      <dgm:t>
        <a:bodyPr vert="horz" wrap="square"/>
        <a:p>
          <a:pPr>
            <a:lnSpc>
              <a:spcPct val="100000"/>
            </a:lnSpc>
            <a:spcBef>
              <a:spcPct val="0"/>
            </a:spcBef>
            <a:spcAft>
              <a:spcPct val="35000"/>
            </a:spcAft>
          </a:pPr>
          <a:r>
            <a:rPr lang="zh-CN" altLang="en-US" sz="1800" dirty="0"/>
            <a:t/>
          </a:r>
          <a:endParaRPr lang="zh-CN" altLang="en-US" sz="1800" dirty="0"/>
        </a:p>
      </dgm:t>
    </dgm:pt>
    <dgm:pt modelId="{4B6AE78B-5066-40B1-9FA1-2ADABB952421}" cxnId="{12A49F2B-16A1-4026-BAFC-7118BEA6DFC3}" type="parTrans">
      <dgm:prSet/>
      <dgm:spPr/>
      <dgm:t>
        <a:bodyPr/>
        <a:lstStyle/>
        <a:p>
          <a:endParaRPr lang="zh-CN" altLang="en-US"/>
        </a:p>
      </dgm:t>
    </dgm:pt>
    <dgm:pt modelId="{1B0D7182-AD37-4C09-BB92-F62D5977AB50}" cxnId="{12A49F2B-16A1-4026-BAFC-7118BEA6DFC3}" type="sibTrans">
      <dgm:prSet/>
      <dgm:spPr/>
      <dgm:t>
        <a:bodyPr/>
        <a:lstStyle/>
        <a:p>
          <a:endParaRPr lang="zh-CN" altLang="en-US"/>
        </a:p>
      </dgm:t>
    </dgm:pt>
    <dgm:pt modelId="{09B7BB38-911D-49FA-8827-E8C695972667}">
      <dgm:prSet phldrT="[文本]" phldr="0" custT="1"/>
      <dgm:spPr/>
      <dgm:t>
        <a:bodyPr vert="horz" wrap="square"/>
        <a:p>
          <a:pPr>
            <a:lnSpc>
              <a:spcPct val="100000"/>
            </a:lnSpc>
            <a:spcBef>
              <a:spcPct val="0"/>
            </a:spcBef>
            <a:spcAft>
              <a:spcPct val="20000"/>
            </a:spcAft>
          </a:pPr>
          <a:r>
            <a:rPr lang="en-GB" sz="1600" dirty="0" smtClean="0"/>
            <a:t>The steam dump system generally performed its function, provide an artificial load on the secondary side.</a:t>
          </a:r>
          <a:r>
            <a:rPr lang="en-US" sz="1600" dirty="0" smtClean="0"/>
            <a:t> </a:t>
          </a:r>
          <a:r>
            <a:rPr lang="zh-CN" altLang="en-US" sz="1600" dirty="0"/>
            <a:t/>
          </a:r>
          <a:endParaRPr lang="zh-CN" altLang="en-US" sz="1600" dirty="0"/>
        </a:p>
      </dgm:t>
    </dgm:pt>
    <dgm:pt modelId="{1DD38050-6DC9-47F1-88D2-C7019C555EF8}" cxnId="{CB668D83-026E-4820-9613-6EE4ECA1FD74}" type="parTrans">
      <dgm:prSet/>
      <dgm:spPr/>
      <dgm:t>
        <a:bodyPr/>
        <a:lstStyle/>
        <a:p>
          <a:endParaRPr lang="zh-CN" altLang="en-US"/>
        </a:p>
      </dgm:t>
    </dgm:pt>
    <dgm:pt modelId="{1BA10C12-F17A-4784-823A-19EAC32BC056}" cxnId="{CB668D83-026E-4820-9613-6EE4ECA1FD74}" type="sibTrans">
      <dgm:prSet/>
      <dgm:spPr/>
      <dgm:t>
        <a:bodyPr/>
        <a:lstStyle/>
        <a:p>
          <a:endParaRPr lang="zh-CN" altLang="en-US"/>
        </a:p>
      </dgm:t>
    </dgm:pt>
    <dgm:pt modelId="{082CCB4C-18EA-40C6-B4FA-9B4990389B77}">
      <dgm:prSet phldr="0" custT="1"/>
      <dgm:spPr/>
      <dgm:t>
        <a:bodyPr vert="horz" wrap="square"/>
        <a:p>
          <a:pPr>
            <a:lnSpc>
              <a:spcPct val="100000"/>
            </a:lnSpc>
            <a:spcBef>
              <a:spcPct val="0"/>
            </a:spcBef>
            <a:spcAft>
              <a:spcPct val="20000"/>
            </a:spcAft>
          </a:pPr>
          <a:r>
            <a:rPr lang="en-GB" sz="1600" dirty="0" smtClean="0"/>
            <a:t>The jointly operation of the steam dump system, reactor power control system and </a:t>
          </a:r>
          <a:r>
            <a:rPr lang="en-GB" sz="1600" dirty="0" err="1" smtClean="0"/>
            <a:t>feedwater</a:t>
          </a:r>
          <a:r>
            <a:rPr lang="en-GB" sz="1600" dirty="0" smtClean="0"/>
            <a:t> system can enable the plant to implement turbine load rejection and turbine trip operations successfully and safely without initiating the reactor trip or steam safety valves open.</a:t>
          </a:r>
          <a:r>
            <a:rPr lang="zh-CN" altLang="en-US" sz="1600" dirty="0"/>
            <a:t/>
          </a:r>
          <a:endParaRPr lang="zh-CN" altLang="en-US" sz="1600" dirty="0"/>
        </a:p>
      </dgm:t>
    </dgm:pt>
    <dgm:pt modelId="{90F44F0A-703D-488E-BBFC-84245269FD99}" cxnId="{5BBC0006-68C6-410D-83AE-0961EA69D310}" type="parTrans">
      <dgm:prSet/>
      <dgm:spPr/>
    </dgm:pt>
    <dgm:pt modelId="{472609B4-02C2-4F57-B678-2C0C500134F7}" cxnId="{5BBC0006-68C6-410D-83AE-0961EA69D310}" type="sibTrans">
      <dgm:prSet/>
      <dgm:spPr/>
    </dgm:pt>
    <dgm:pt modelId="{5FCE315C-F1B5-42E7-8600-CD6929D45C28}">
      <dgm:prSet phldr="0" custT="1"/>
      <dgm:spPr/>
      <dgm:t>
        <a:bodyPr vert="horz" wrap="square"/>
        <a:p>
          <a:pPr>
            <a:lnSpc>
              <a:spcPct val="100000"/>
            </a:lnSpc>
            <a:spcBef>
              <a:spcPct val="0"/>
            </a:spcBef>
            <a:spcAft>
              <a:spcPct val="20000"/>
            </a:spcAft>
          </a:pPr>
          <a:r>
            <a:rPr lang="en-GB" sz="1600" dirty="0" smtClean="0"/>
            <a:t>During the steam dump process, oscillation can be observed on the 3rd steam bypass valve position</a:t>
          </a:r>
          <a:r>
            <a:rPr lang="en-US" altLang="en-GB" sz="1600" dirty="0" smtClean="0"/>
            <a:t>.</a:t>
          </a:r>
          <a:r>
            <a:rPr sz="500"/>
            <a:t/>
          </a:r>
          <a:endParaRPr sz="500"/>
        </a:p>
      </dgm:t>
    </dgm:pt>
    <dgm:pt modelId="{FD37DC46-8AD4-483A-8895-C439F3F0D1A1}" cxnId="{13FB2C92-B284-4B8B-8122-FC815081DE0B}" type="parTrans">
      <dgm:prSet/>
      <dgm:spPr/>
    </dgm:pt>
    <dgm:pt modelId="{F87C2BDF-5E47-473B-ADCB-085C8DB60303}" cxnId="{13FB2C92-B284-4B8B-8122-FC815081DE0B}" type="sibTrans">
      <dgm:prSet/>
      <dgm:spPr/>
    </dgm:pt>
    <dgm:pt modelId="{59C0A693-E009-4D3A-AB5D-2E84636643BF}" type="pres">
      <dgm:prSet presAssocID="{8A573486-B5D2-43AA-9311-DB446E7C48A9}" presName="linear" presStyleCnt="0">
        <dgm:presLayoutVars>
          <dgm:animLvl val="lvl"/>
          <dgm:resizeHandles val="exact"/>
        </dgm:presLayoutVars>
      </dgm:prSet>
      <dgm:spPr/>
      <dgm:t>
        <a:bodyPr/>
        <a:lstStyle/>
        <a:p>
          <a:endParaRPr lang="zh-CN" altLang="en-US"/>
        </a:p>
      </dgm:t>
    </dgm:pt>
    <dgm:pt modelId="{011B7A88-BFAC-4BD2-A328-50D89D53E910}" type="pres">
      <dgm:prSet presAssocID="{66209ABE-863E-4DBA-8A8D-41D0CB745463}" presName="parentText" presStyleLbl="node1" presStyleIdx="0" presStyleCnt="1" custScaleY="94966">
        <dgm:presLayoutVars>
          <dgm:chMax val="0"/>
          <dgm:bulletEnabled val="1"/>
        </dgm:presLayoutVars>
      </dgm:prSet>
      <dgm:spPr/>
      <dgm:t>
        <a:bodyPr/>
        <a:lstStyle/>
        <a:p>
          <a:endParaRPr lang="zh-CN" altLang="en-US"/>
        </a:p>
      </dgm:t>
    </dgm:pt>
    <dgm:pt modelId="{564C9996-033D-44E4-80B7-56F31C20EB01}" type="pres">
      <dgm:prSet presAssocID="{66209ABE-863E-4DBA-8A8D-41D0CB745463}" presName="childText" presStyleLbl="revTx" presStyleIdx="0" presStyleCnt="1" custScaleY="1751831">
        <dgm:presLayoutVars>
          <dgm:bulletEnabled val="1"/>
        </dgm:presLayoutVars>
      </dgm:prSet>
      <dgm:spPr/>
      <dgm:t>
        <a:bodyPr/>
        <a:lstStyle/>
        <a:p>
          <a:endParaRPr lang="zh-CN" altLang="en-US"/>
        </a:p>
      </dgm:t>
    </dgm:pt>
  </dgm:ptLst>
  <dgm:cxnLst>
    <dgm:cxn modelId="{12A49F2B-16A1-4026-BAFC-7118BEA6DFC3}" srcId="{8A573486-B5D2-43AA-9311-DB446E7C48A9}" destId="{66209ABE-863E-4DBA-8A8D-41D0CB745463}" srcOrd="0" destOrd="0" parTransId="{4B6AE78B-5066-40B1-9FA1-2ADABB952421}" sibTransId="{1B0D7182-AD37-4C09-BB92-F62D5977AB50}"/>
    <dgm:cxn modelId="{CB668D83-026E-4820-9613-6EE4ECA1FD74}" srcId="{66209ABE-863E-4DBA-8A8D-41D0CB745463}" destId="{09B7BB38-911D-49FA-8827-E8C695972667}" srcOrd="0" destOrd="0" parTransId="{1DD38050-6DC9-47F1-88D2-C7019C555EF8}" sibTransId="{1BA10C12-F17A-4784-823A-19EAC32BC056}"/>
    <dgm:cxn modelId="{5BBC0006-68C6-410D-83AE-0961EA69D310}" srcId="{66209ABE-863E-4DBA-8A8D-41D0CB745463}" destId="{082CCB4C-18EA-40C6-B4FA-9B4990389B77}" srcOrd="1" destOrd="0" parTransId="{90F44F0A-703D-488E-BBFC-84245269FD99}" sibTransId="{472609B4-02C2-4F57-B678-2C0C500134F7}"/>
    <dgm:cxn modelId="{13FB2C92-B284-4B8B-8122-FC815081DE0B}" srcId="{66209ABE-863E-4DBA-8A8D-41D0CB745463}" destId="{5FCE315C-F1B5-42E7-8600-CD6929D45C28}" srcOrd="2" destOrd="0" parTransId="{FD37DC46-8AD4-483A-8895-C439F3F0D1A1}" sibTransId="{F87C2BDF-5E47-473B-ADCB-085C8DB60303}"/>
    <dgm:cxn modelId="{F22C4FC1-90A9-47C3-9D95-40F423F117BE}" type="presOf" srcId="{8A573486-B5D2-43AA-9311-DB446E7C48A9}" destId="{59C0A693-E009-4D3A-AB5D-2E84636643BF}" srcOrd="0" destOrd="0" presId="urn:microsoft.com/office/officeart/2005/8/layout/vList2#4"/>
    <dgm:cxn modelId="{25D50CCE-C2E1-4D61-A2B0-140D1978BDDF}" type="presParOf" srcId="{59C0A693-E009-4D3A-AB5D-2E84636643BF}" destId="{011B7A88-BFAC-4BD2-A328-50D89D53E910}" srcOrd="0" destOrd="0" presId="urn:microsoft.com/office/officeart/2005/8/layout/vList2#4"/>
    <dgm:cxn modelId="{CBC7300E-0525-4F2C-AC5D-1CD08989A081}" type="presOf" srcId="{66209ABE-863E-4DBA-8A8D-41D0CB745463}" destId="{011B7A88-BFAC-4BD2-A328-50D89D53E910}" srcOrd="0" destOrd="0" presId="urn:microsoft.com/office/officeart/2005/8/layout/vList2#4"/>
    <dgm:cxn modelId="{B6AA4AC4-4477-4DB6-ABBB-9C84337D01A3}" type="presParOf" srcId="{59C0A693-E009-4D3A-AB5D-2E84636643BF}" destId="{564C9996-033D-44E4-80B7-56F31C20EB01}" srcOrd="1" destOrd="0" presId="urn:microsoft.com/office/officeart/2005/8/layout/vList2#4"/>
    <dgm:cxn modelId="{3F476D6C-CAD1-498B-BFD0-5EB9E3D585BA}" type="presOf" srcId="{09B7BB38-911D-49FA-8827-E8C695972667}" destId="{564C9996-033D-44E4-80B7-56F31C20EB01}" srcOrd="0" destOrd="0" presId="urn:microsoft.com/office/officeart/2005/8/layout/vList2#4"/>
    <dgm:cxn modelId="{938AC424-F819-4DD1-80AC-D6504287765F}" type="presOf" srcId="{082CCB4C-18EA-40C6-B4FA-9B4990389B77}" destId="{564C9996-033D-44E4-80B7-56F31C20EB01}" srcOrd="0" destOrd="1" presId="urn:microsoft.com/office/officeart/2005/8/layout/vList2#4"/>
    <dgm:cxn modelId="{7487E4D5-5347-4A38-A124-E9910E55035E}" type="presOf" srcId="{5FCE315C-F1B5-42E7-8600-CD6929D45C28}" destId="{564C9996-033D-44E4-80B7-56F31C20EB01}" srcOrd="0" destOrd="2" presId="urn:microsoft.com/office/officeart/2005/8/layout/vList2#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546215" cy="2121535"/>
        <a:chOff x="0" y="0"/>
        <a:chExt cx="6546215" cy="2121535"/>
      </a:xfrm>
    </dsp:grpSpPr>
    <dsp:sp modelId="{011B7A88-BFAC-4BD2-A328-50D89D53E910}">
      <dsp:nvSpPr>
        <dsp:cNvPr id="3" name="圆角矩形 2"/>
        <dsp:cNvSpPr/>
      </dsp:nvSpPr>
      <dsp:spPr bwMode="white">
        <a:xfrm>
          <a:off x="0" y="20568"/>
          <a:ext cx="6546215" cy="610235"/>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91439" tIns="91439" rIns="91439" bIns="91439" anchor="ctr"/>
        <a:lstStyle>
          <a:lvl1pPr algn="l">
            <a:defRPr sz="26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0">
            <a:lnSpc>
              <a:spcPct val="100000"/>
            </a:lnSpc>
            <a:spcBef>
              <a:spcPct val="0"/>
            </a:spcBef>
            <a:spcAft>
              <a:spcPct val="35000"/>
            </a:spcAft>
          </a:pPr>
          <a:r>
            <a:rPr lang="en-US" sz="2400" dirty="0" smtClean="0"/>
            <a:t>Steam Dump System of NPP</a:t>
          </a:r>
          <a:endParaRPr lang="zh-CN" altLang="en-US" sz="2400" dirty="0"/>
        </a:p>
      </dsp:txBody>
      <dsp:txXfrm>
        <a:off x="0" y="20568"/>
        <a:ext cx="6546215" cy="610235"/>
      </dsp:txXfrm>
    </dsp:sp>
    <dsp:sp modelId="{564C9996-033D-44E4-80B7-56F31C20EB01}">
      <dsp:nvSpPr>
        <dsp:cNvPr id="4" name="矩形 3"/>
        <dsp:cNvSpPr/>
      </dsp:nvSpPr>
      <dsp:spPr bwMode="white">
        <a:xfrm>
          <a:off x="0" y="630803"/>
          <a:ext cx="6546215" cy="1470164"/>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207842" tIns="33020" rIns="184912" bIns="33020" anchor="t"/>
        <a:lstStyle>
          <a:lvl1pPr algn="l">
            <a:defRPr sz="2600"/>
          </a:lvl1pPr>
          <a:lvl2pPr marL="228600" indent="-228600" algn="l">
            <a:defRPr sz="2000"/>
          </a:lvl2pPr>
          <a:lvl3pPr marL="457200" indent="-228600" algn="l">
            <a:defRPr sz="2000"/>
          </a:lvl3pPr>
          <a:lvl4pPr marL="685800" indent="-228600" algn="l">
            <a:defRPr sz="2000"/>
          </a:lvl4pPr>
          <a:lvl5pPr marL="914400" indent="-228600" algn="l">
            <a:defRPr sz="2000"/>
          </a:lvl5pPr>
          <a:lvl6pPr marL="1143000" indent="-228600" algn="l">
            <a:defRPr sz="2000"/>
          </a:lvl6pPr>
          <a:lvl7pPr marL="1371600" indent="-228600" algn="l">
            <a:defRPr sz="2000"/>
          </a:lvl7pPr>
          <a:lvl8pPr marL="1600200" indent="-228600" algn="l">
            <a:defRPr sz="2000"/>
          </a:lvl8pPr>
          <a:lvl9pPr marL="1828800" indent="-228600" algn="l">
            <a:defRPr sz="2000"/>
          </a:lvl9pPr>
        </a:lstStyle>
        <a:p>
          <a:pPr lvl="1">
            <a:lnSpc>
              <a:spcPct val="100000"/>
            </a:lnSpc>
            <a:spcBef>
              <a:spcPct val="0"/>
            </a:spcBef>
            <a:spcAft>
              <a:spcPct val="20000"/>
            </a:spcAft>
            <a:buChar char="•"/>
          </a:pPr>
          <a:r>
            <a:rPr lang="en-US" dirty="0" smtClean="0">
              <a:solidFill>
                <a:schemeClr val="tx1"/>
              </a:solidFill>
            </a:rPr>
            <a:t>Provide a artificial load for the reactor </a:t>
          </a:r>
          <a:endParaRPr lang="zh-CN" altLang="en-US" dirty="0">
            <a:solidFill>
              <a:schemeClr val="tx1"/>
            </a:solidFill>
          </a:endParaRPr>
        </a:p>
        <a:p>
          <a:pPr lvl="1">
            <a:lnSpc>
              <a:spcPct val="100000"/>
            </a:lnSpc>
            <a:spcBef>
              <a:spcPct val="0"/>
            </a:spcBef>
            <a:spcAft>
              <a:spcPct val="20000"/>
            </a:spcAft>
            <a:buChar char="•"/>
          </a:pPr>
          <a:r>
            <a:rPr lang="en-US" altLang="zh-CN" dirty="0" smtClean="0">
              <a:solidFill>
                <a:schemeClr val="tx1"/>
              </a:solidFill>
            </a:rPr>
            <a:t>Ensure the safety of the reactor</a:t>
          </a:r>
          <a:endParaRPr lang="en-US" altLang="zh-CN" dirty="0" smtClean="0">
            <a:solidFill>
              <a:schemeClr val="tx1"/>
            </a:solidFill>
          </a:endParaRPr>
        </a:p>
        <a:p>
          <a:pPr lvl="1">
            <a:lnSpc>
              <a:spcPct val="100000"/>
            </a:lnSpc>
            <a:spcBef>
              <a:spcPct val="0"/>
            </a:spcBef>
            <a:spcAft>
              <a:spcPct val="20000"/>
            </a:spcAft>
            <a:buChar char="•"/>
          </a:pPr>
          <a:r>
            <a:rPr lang="en-US" dirty="0" smtClean="0">
              <a:solidFill>
                <a:schemeClr val="tx1"/>
              </a:solidFill>
            </a:rPr>
            <a:t>Surplus steam bypasses the turbine and directly enters the condenser</a:t>
          </a:r>
          <a:endParaRPr lang="zh-CN" altLang="en-US" dirty="0">
            <a:solidFill>
              <a:schemeClr val="tx1"/>
            </a:solidFill>
          </a:endParaRPr>
        </a:p>
      </dsp:txBody>
      <dsp:txXfrm>
        <a:off x="0" y="630803"/>
        <a:ext cx="6546215" cy="1470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3571900" cy="4143404"/>
        <a:chOff x="0" y="0"/>
        <a:chExt cx="3571900" cy="4143404"/>
      </a:xfrm>
    </dsp:grpSpPr>
    <dsp:sp modelId="{6EC39816-7AFD-40ED-98CF-B14CF3C8613D}">
      <dsp:nvSpPr>
        <dsp:cNvPr id="5" name="矩形 4"/>
        <dsp:cNvSpPr/>
      </dsp:nvSpPr>
      <dsp:spPr bwMode="white">
        <a:xfrm>
          <a:off x="0" y="657210"/>
          <a:ext cx="3571900" cy="3065145"/>
        </a:xfrm>
        <a:prstGeom prst="rect">
          <a:avLst/>
        </a:prstGeom>
      </dsp:spPr>
      <dsp:style>
        <a:lnRef idx="2">
          <a:schemeClr val="accent1"/>
        </a:lnRef>
        <a:fillRef idx="1">
          <a:schemeClr val="lt1">
            <a:alpha val="90000"/>
          </a:schemeClr>
        </a:fillRef>
        <a:effectRef idx="0">
          <a:scrgbClr r="0" g="0" b="0"/>
        </a:effectRef>
        <a:fontRef idx="minor"/>
      </dsp:style>
      <dsp:txBody>
        <a:bodyPr vert="horz" wrap="square" lIns="277219" tIns="333248" rIns="277219" bIns="113792" anchor="t"/>
        <a:lstStyle>
          <a:lvl1pPr algn="l">
            <a:defRPr sz="16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1">
            <a:lnSpc>
              <a:spcPct val="100000"/>
            </a:lnSpc>
            <a:spcBef>
              <a:spcPct val="0"/>
            </a:spcBef>
            <a:spcAft>
              <a:spcPct val="20000"/>
            </a:spcAft>
            <a:buChar char="•"/>
          </a:pPr>
          <a:r>
            <a:rPr lang="en-GB" dirty="0" smtClean="0">
              <a:solidFill>
                <a:schemeClr val="dk1"/>
              </a:solidFill>
            </a:rPr>
            <a:t>The steam dump system consists of </a:t>
          </a:r>
          <a:r>
            <a:rPr lang="en-US" altLang="en-GB" dirty="0" smtClean="0">
              <a:solidFill>
                <a:schemeClr val="dk1"/>
              </a:solidFill>
            </a:rPr>
            <a:t>4 </a:t>
          </a:r>
          <a:r>
            <a:rPr lang="en-GB" dirty="0" smtClean="0">
              <a:solidFill>
                <a:schemeClr val="dk1"/>
              </a:solidFill>
            </a:rPr>
            <a:t>sets of steam dump pipelines. </a:t>
          </a:r>
          <a:endParaRPr lang="zh-CN" altLang="en-US" dirty="0">
            <a:solidFill>
              <a:schemeClr val="dk1"/>
            </a:solidFill>
          </a:endParaRPr>
        </a:p>
        <a:p>
          <a:pPr lvl="1">
            <a:lnSpc>
              <a:spcPct val="100000"/>
            </a:lnSpc>
            <a:spcBef>
              <a:spcPct val="0"/>
            </a:spcBef>
            <a:spcAft>
              <a:spcPct val="20000"/>
            </a:spcAft>
            <a:buChar char="•"/>
          </a:pPr>
          <a:r>
            <a:rPr lang="en-GB" dirty="0" smtClean="0">
              <a:solidFill>
                <a:schemeClr val="dk1"/>
              </a:solidFill>
            </a:rPr>
            <a:t>Each group consists of one steam bypass valve with a capacity of 21.25% of rated steam flow. </a:t>
          </a:r>
          <a:endParaRPr lang="zh-CN" altLang="en-US" dirty="0">
            <a:solidFill>
              <a:schemeClr val="dk1"/>
            </a:solidFill>
          </a:endParaRPr>
        </a:p>
        <a:p>
          <a:pPr lvl="1">
            <a:lnSpc>
              <a:spcPct val="100000"/>
            </a:lnSpc>
            <a:spcBef>
              <a:spcPct val="0"/>
            </a:spcBef>
            <a:spcAft>
              <a:spcPct val="20000"/>
            </a:spcAft>
            <a:buChar char="•"/>
          </a:pPr>
          <a:r>
            <a:rPr lang="en-GB" dirty="0" smtClean="0">
              <a:solidFill>
                <a:schemeClr val="dk1"/>
              </a:solidFill>
            </a:rPr>
            <a:t>Each main steam pipe connects to 2 sets of steam dump pipelines. </a:t>
          </a:r>
          <a:endParaRPr lang="zh-CN" altLang="en-US" dirty="0">
            <a:solidFill>
              <a:schemeClr val="dk1"/>
            </a:solidFill>
          </a:endParaRPr>
        </a:p>
        <a:p>
          <a:pPr lvl="1">
            <a:lnSpc>
              <a:spcPct val="100000"/>
            </a:lnSpc>
            <a:spcBef>
              <a:spcPct val="0"/>
            </a:spcBef>
            <a:spcAft>
              <a:spcPct val="20000"/>
            </a:spcAft>
            <a:buChar char="•"/>
          </a:pPr>
          <a:r>
            <a:rPr lang="en-GB" dirty="0" smtClean="0">
              <a:solidFill>
                <a:schemeClr val="dk1"/>
              </a:solidFill>
            </a:rPr>
            <a:t>The outlet steam from the four sets of bypass valves is discharged to the condenser. </a:t>
          </a:r>
          <a:endParaRPr lang="zh-CN" altLang="en-US" dirty="0">
            <a:solidFill>
              <a:schemeClr val="dk1"/>
            </a:solidFill>
          </a:endParaRPr>
        </a:p>
      </dsp:txBody>
      <dsp:txXfrm>
        <a:off x="0" y="657210"/>
        <a:ext cx="3571900" cy="3065145"/>
      </dsp:txXfrm>
    </dsp:sp>
    <dsp:sp modelId="{DBF1EA60-2F12-4B0B-8FC1-B1FF19EA0E48}">
      <dsp:nvSpPr>
        <dsp:cNvPr id="4" name="圆角矩形 3"/>
        <dsp:cNvSpPr/>
      </dsp:nvSpPr>
      <dsp:spPr bwMode="white">
        <a:xfrm>
          <a:off x="178595" y="421050"/>
          <a:ext cx="2714633" cy="472320"/>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94506" tIns="0" rIns="94506" bIns="0" anchor="ctr"/>
        <a:lstStyle>
          <a:lvl1pPr algn="l">
            <a:defRPr sz="16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0">
            <a:lnSpc>
              <a:spcPct val="100000"/>
            </a:lnSpc>
            <a:spcBef>
              <a:spcPct val="0"/>
            </a:spcBef>
            <a:spcAft>
              <a:spcPct val="35000"/>
            </a:spcAft>
          </a:pPr>
          <a:r>
            <a:rPr lang="en-US" sz="2400" dirty="0" smtClean="0"/>
            <a:t>Process Description</a:t>
          </a:r>
        </a:p>
      </dsp:txBody>
      <dsp:txXfrm>
        <a:off x="178595" y="421050"/>
        <a:ext cx="2714633" cy="472320"/>
      </dsp:txXfrm>
    </dsp:sp>
    <dsp:sp modelId="{55F04C99-9A55-4529-89F2-6C75C89D8186}">
      <dsp:nvSpPr>
        <dsp:cNvPr id="3" name="矩形 2" hidden="1"/>
        <dsp:cNvSpPr/>
      </dsp:nvSpPr>
      <dsp:spPr>
        <a:xfrm>
          <a:off x="0" y="421050"/>
          <a:ext cx="178595" cy="472320"/>
        </a:xfrm>
        <a:prstGeom prst="rect">
          <a:avLst/>
        </a:prstGeom>
      </dsp:spPr>
      <dsp:txXfrm>
        <a:off x="0" y="421050"/>
        <a:ext cx="178595" cy="472320"/>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2857520" cy="4143404"/>
        <a:chOff x="0" y="0"/>
        <a:chExt cx="2857520" cy="4143404"/>
      </a:xfrm>
    </dsp:grpSpPr>
    <dsp:sp modelId="{6EC39816-7AFD-40ED-98CF-B14CF3C8613D}">
      <dsp:nvSpPr>
        <dsp:cNvPr id="5" name="矩形 4"/>
        <dsp:cNvSpPr/>
      </dsp:nvSpPr>
      <dsp:spPr bwMode="white">
        <a:xfrm>
          <a:off x="0" y="374387"/>
          <a:ext cx="2857520" cy="3704590"/>
        </a:xfrm>
        <a:prstGeom prst="rect">
          <a:avLst/>
        </a:prstGeom>
      </dsp:spPr>
      <dsp:style>
        <a:lnRef idx="2">
          <a:schemeClr val="accent1"/>
        </a:lnRef>
        <a:fillRef idx="1">
          <a:schemeClr val="lt1">
            <a:alpha val="90000"/>
          </a:schemeClr>
        </a:fillRef>
        <a:effectRef idx="0">
          <a:scrgbClr r="0" g="0" b="0"/>
        </a:effectRef>
        <a:fontRef idx="minor"/>
      </dsp:style>
      <dsp:txBody>
        <a:bodyPr vert="horz" wrap="square" lIns="221775" tIns="437388" rIns="221775" bIns="149352" anchor="t"/>
        <a:lstStyle>
          <a:lvl1pPr algn="l">
            <a:defRPr sz="21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pPr lvl="1">
            <a:lnSpc>
              <a:spcPct val="100000"/>
            </a:lnSpc>
            <a:spcBef>
              <a:spcPct val="0"/>
            </a:spcBef>
            <a:spcAft>
              <a:spcPct val="20000"/>
            </a:spcAft>
            <a:buChar char="•"/>
          </a:pPr>
          <a:r>
            <a:rPr lang="en-GB" dirty="0" smtClean="0">
              <a:solidFill>
                <a:schemeClr val="dk1"/>
              </a:solidFill>
            </a:rPr>
            <a:t>Power difference regulation mode </a:t>
          </a:r>
          <a:endParaRPr lang="zh-CN" altLang="en-US" dirty="0">
            <a:solidFill>
              <a:schemeClr val="dk1"/>
            </a:solidFill>
          </a:endParaRPr>
        </a:p>
        <a:p>
          <a:pPr lvl="1">
            <a:lnSpc>
              <a:spcPct val="100000"/>
            </a:lnSpc>
            <a:spcBef>
              <a:spcPct val="0"/>
            </a:spcBef>
            <a:spcAft>
              <a:spcPct val="20000"/>
            </a:spcAft>
            <a:buChar char="•"/>
          </a:pPr>
          <a:r>
            <a:rPr lang="en-GB" dirty="0" smtClean="0">
              <a:solidFill>
                <a:schemeClr val="dk1"/>
              </a:solidFill>
            </a:rPr>
            <a:t>Power difference quick-open mode </a:t>
          </a:r>
          <a:endParaRPr lang="zh-CN" altLang="en-US" dirty="0">
            <a:solidFill>
              <a:schemeClr val="dk1"/>
            </a:solidFill>
          </a:endParaRPr>
        </a:p>
        <a:p>
          <a:pPr lvl="1">
            <a:lnSpc>
              <a:spcPct val="100000"/>
            </a:lnSpc>
            <a:spcBef>
              <a:spcPct val="0"/>
            </a:spcBef>
            <a:spcAft>
              <a:spcPct val="20000"/>
            </a:spcAft>
            <a:buChar char="•"/>
          </a:pPr>
          <a:r>
            <a:rPr lang="en-GB" dirty="0" smtClean="0">
              <a:solidFill>
                <a:schemeClr val="dk1"/>
              </a:solidFill>
            </a:rPr>
            <a:t>Steam pressure regulation mode</a:t>
          </a:r>
          <a:endParaRPr lang="zh-CN" altLang="en-US" dirty="0">
            <a:solidFill>
              <a:schemeClr val="dk1"/>
            </a:solidFill>
          </a:endParaRPr>
        </a:p>
        <a:p>
          <a:pPr lvl="1">
            <a:lnSpc>
              <a:spcPct val="100000"/>
            </a:lnSpc>
            <a:spcBef>
              <a:spcPct val="0"/>
            </a:spcBef>
            <a:spcAft>
              <a:spcPct val="20000"/>
            </a:spcAft>
            <a:buChar char="•"/>
          </a:pPr>
          <a:r>
            <a:rPr lang="en-GB" dirty="0" smtClean="0">
              <a:solidFill>
                <a:schemeClr val="dk1"/>
              </a:solidFill>
            </a:rPr>
            <a:t>Steam pressure high quick-opening mode </a:t>
          </a:r>
          <a:endParaRPr lang="zh-CN" altLang="en-US" dirty="0">
            <a:solidFill>
              <a:schemeClr val="dk1"/>
            </a:solidFill>
          </a:endParaRPr>
        </a:p>
      </dsp:txBody>
      <dsp:txXfrm>
        <a:off x="0" y="374387"/>
        <a:ext cx="2857520" cy="3704590"/>
      </dsp:txXfrm>
    </dsp:sp>
    <dsp:sp modelId="{DBF1EA60-2F12-4B0B-8FC1-B1FF19EA0E48}">
      <dsp:nvSpPr>
        <dsp:cNvPr id="4" name="圆角矩形 3"/>
        <dsp:cNvSpPr/>
      </dsp:nvSpPr>
      <dsp:spPr bwMode="white">
        <a:xfrm>
          <a:off x="142876" y="64427"/>
          <a:ext cx="2000264" cy="619920"/>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75605" tIns="0" rIns="75605" bIns="0" anchor="ctr"/>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a:lnSpc>
              <a:spcPct val="100000"/>
            </a:lnSpc>
            <a:spcBef>
              <a:spcPct val="0"/>
            </a:spcBef>
            <a:spcAft>
              <a:spcPct val="35000"/>
            </a:spcAft>
          </a:pPr>
          <a:r>
            <a:rPr lang="en-US" altLang="en-GB" sz="2400" dirty="0" smtClean="0"/>
            <a:t>Control Mode</a:t>
          </a:r>
        </a:p>
      </dsp:txBody>
      <dsp:txXfrm>
        <a:off x="142876" y="64427"/>
        <a:ext cx="2000264" cy="619920"/>
      </dsp:txXfrm>
    </dsp:sp>
    <dsp:sp modelId="{55F04C99-9A55-4529-89F2-6C75C89D8186}">
      <dsp:nvSpPr>
        <dsp:cNvPr id="3" name="矩形 2" hidden="1"/>
        <dsp:cNvSpPr/>
      </dsp:nvSpPr>
      <dsp:spPr>
        <a:xfrm>
          <a:off x="0" y="64427"/>
          <a:ext cx="142876" cy="619920"/>
        </a:xfrm>
        <a:prstGeom prst="rect">
          <a:avLst/>
        </a:prstGeom>
      </dsp:spPr>
      <dsp:txXfrm>
        <a:off x="0" y="64427"/>
        <a:ext cx="142876" cy="619920"/>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072230" cy="4064000"/>
        <a:chOff x="0" y="0"/>
        <a:chExt cx="6072230" cy="4064000"/>
      </a:xfrm>
    </dsp:grpSpPr>
    <dsp:sp modelId="{9518253E-85B6-4C24-BA76-43374707112E}">
      <dsp:nvSpPr>
        <dsp:cNvPr id="3" name="圆角矩形 2"/>
        <dsp:cNvSpPr/>
      </dsp:nvSpPr>
      <dsp:spPr bwMode="white">
        <a:xfrm>
          <a:off x="0" y="210820"/>
          <a:ext cx="6072230" cy="509905"/>
        </a:xfrm>
        <a:prstGeom prst="roundRect">
          <a:avLst/>
        </a:prstGeom>
      </dsp:spPr>
      <dsp:style>
        <a:lnRef idx="2">
          <a:schemeClr val="lt1"/>
        </a:lnRef>
        <a:fillRef idx="1">
          <a:schemeClr val="accent1"/>
        </a:fillRef>
        <a:effectRef idx="0">
          <a:scrgbClr r="0" g="0" b="0"/>
        </a:effectRef>
        <a:fontRef idx="minor">
          <a:schemeClr val="lt1"/>
        </a:fontRef>
      </dsp:style>
      <dsp:txBody>
        <a:bodyPr lIns="76200" tIns="76200" rIns="76200" bIns="76200" anchor="ctr"/>
        <a:lstStyle>
          <a:lvl1pPr algn="l">
            <a:defRPr sz="20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0">
            <a:lnSpc>
              <a:spcPct val="100000"/>
            </a:lnSpc>
            <a:spcBef>
              <a:spcPct val="0"/>
            </a:spcBef>
            <a:spcAft>
              <a:spcPct val="35000"/>
            </a:spcAft>
          </a:pPr>
          <a:r>
            <a:rPr lang="en-GB" dirty="0" smtClean="0"/>
            <a:t>Power difference regulation mode</a:t>
          </a:r>
          <a:endParaRPr lang="zh-CN" altLang="en-US" dirty="0"/>
        </a:p>
      </dsp:txBody>
      <dsp:txXfrm>
        <a:off x="0" y="210820"/>
        <a:ext cx="6072230" cy="509905"/>
      </dsp:txXfrm>
    </dsp:sp>
    <dsp:sp modelId="{F6F42CFA-7E4F-41B3-868F-F4840BBFBDC8}">
      <dsp:nvSpPr>
        <dsp:cNvPr id="4" name="矩形 3"/>
        <dsp:cNvSpPr/>
      </dsp:nvSpPr>
      <dsp:spPr bwMode="white">
        <a:xfrm>
          <a:off x="0" y="720725"/>
          <a:ext cx="6072230" cy="119697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92793" tIns="25400" rIns="142240" bIns="25400" anchor="t"/>
        <a:lstStyle>
          <a:lvl1pPr algn="l">
            <a:defRPr sz="20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20000"/>
            </a:spcAft>
            <a:buChar char="•"/>
          </a:pPr>
          <a:r>
            <a:rPr lang="en-GB" dirty="0" smtClean="0">
              <a:solidFill>
                <a:schemeClr val="tx1"/>
              </a:solidFill>
            </a:rPr>
            <a:t>When the difference between the turbine load and the reactor is less than 40%. The difference is processed by a function generator to produce a steam dump flow demand signal. The steam dump flow demand output signal is linear related to the power difference to maintain the load balance.</a:t>
          </a:r>
          <a:endParaRPr lang="zh-CN" altLang="en-US" dirty="0">
            <a:solidFill>
              <a:schemeClr val="tx1"/>
            </a:solidFill>
          </a:endParaRPr>
        </a:p>
      </dsp:txBody>
      <dsp:txXfrm>
        <a:off x="0" y="720725"/>
        <a:ext cx="6072230" cy="1196975"/>
      </dsp:txXfrm>
    </dsp:sp>
    <dsp:sp modelId="{DC8C756B-BC33-4EEC-A06B-76A1D7A7ACC3}">
      <dsp:nvSpPr>
        <dsp:cNvPr id="5" name="圆角矩形 4"/>
        <dsp:cNvSpPr/>
      </dsp:nvSpPr>
      <dsp:spPr bwMode="white">
        <a:xfrm>
          <a:off x="0" y="1917700"/>
          <a:ext cx="6072230" cy="509905"/>
        </a:xfrm>
        <a:prstGeom prst="roundRect">
          <a:avLst/>
        </a:prstGeom>
      </dsp:spPr>
      <dsp:style>
        <a:lnRef idx="2">
          <a:schemeClr val="lt1"/>
        </a:lnRef>
        <a:fillRef idx="1">
          <a:schemeClr val="accent1"/>
        </a:fillRef>
        <a:effectRef idx="0">
          <a:scrgbClr r="0" g="0" b="0"/>
        </a:effectRef>
        <a:fontRef idx="minor">
          <a:schemeClr val="lt1"/>
        </a:fontRef>
      </dsp:style>
      <dsp:txBody>
        <a:bodyPr lIns="76200" tIns="76200" rIns="76200" bIns="76200" anchor="ctr"/>
        <a:lstStyle>
          <a:lvl1pPr algn="l">
            <a:defRPr sz="20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0">
            <a:lnSpc>
              <a:spcPct val="100000"/>
            </a:lnSpc>
            <a:spcBef>
              <a:spcPct val="0"/>
            </a:spcBef>
            <a:spcAft>
              <a:spcPct val="35000"/>
            </a:spcAft>
          </a:pPr>
          <a:r>
            <a:rPr lang="en-GB" dirty="0" smtClean="0"/>
            <a:t>Power difference quick-open mode</a:t>
          </a:r>
          <a:endParaRPr lang="zh-CN" altLang="en-US" dirty="0"/>
        </a:p>
      </dsp:txBody>
      <dsp:txXfrm>
        <a:off x="0" y="1917700"/>
        <a:ext cx="6072230" cy="509905"/>
      </dsp:txXfrm>
    </dsp:sp>
    <dsp:sp modelId="{743DD19A-D901-4CFF-840A-147DA17D980A}">
      <dsp:nvSpPr>
        <dsp:cNvPr id="6" name="矩形 5"/>
        <dsp:cNvSpPr/>
      </dsp:nvSpPr>
      <dsp:spPr bwMode="white">
        <a:xfrm>
          <a:off x="0" y="2427605"/>
          <a:ext cx="6072230" cy="1425575"/>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192793" tIns="25400" rIns="142240" bIns="25400" anchor="t"/>
        <a:lstStyle>
          <a:lvl1pPr algn="l">
            <a:defRPr sz="2000"/>
          </a:lvl1pPr>
          <a:lvl2pPr marL="114300" indent="-114300" algn="l">
            <a:defRPr sz="1500"/>
          </a:lvl2pPr>
          <a:lvl3pPr marL="228600" indent="-114300" algn="l">
            <a:defRPr sz="1500"/>
          </a:lvl3pPr>
          <a:lvl4pPr marL="342900" indent="-114300" algn="l">
            <a:defRPr sz="1500"/>
          </a:lvl4pPr>
          <a:lvl5pPr marL="457200" indent="-114300" algn="l">
            <a:defRPr sz="1500"/>
          </a:lvl5pPr>
          <a:lvl6pPr marL="571500" indent="-114300" algn="l">
            <a:defRPr sz="1500"/>
          </a:lvl6pPr>
          <a:lvl7pPr marL="685800" indent="-114300" algn="l">
            <a:defRPr sz="1500"/>
          </a:lvl7pPr>
          <a:lvl8pPr marL="800100" indent="-114300" algn="l">
            <a:defRPr sz="1500"/>
          </a:lvl8pPr>
          <a:lvl9pPr marL="914400" indent="-114300" algn="l">
            <a:defRPr sz="1500"/>
          </a:lvl9pPr>
        </a:lstStyle>
        <a:p>
          <a:pPr lvl="1">
            <a:lnSpc>
              <a:spcPct val="100000"/>
            </a:lnSpc>
            <a:spcBef>
              <a:spcPct val="0"/>
            </a:spcBef>
            <a:spcAft>
              <a:spcPct val="20000"/>
            </a:spcAft>
            <a:buChar char="•"/>
          </a:pPr>
          <a:r>
            <a:rPr lang="en-GB" dirty="0" smtClean="0">
              <a:solidFill>
                <a:schemeClr val="tx1"/>
              </a:solidFill>
            </a:rPr>
            <a:t>When the difference between the turbine load and the reactor is greater than 40%, the power differential quick-open dump process is triggered. The 4 groups of bypass valves open according to the low to high quick-open set point. When the quick-open signal disappears, each </a:t>
          </a:r>
          <a:r>
            <a:rPr lang="en-US" altLang="en-GB" dirty="0" smtClean="0">
              <a:solidFill>
                <a:schemeClr val="tx1"/>
              </a:solidFill>
            </a:rPr>
            <a:t>bypass </a:t>
          </a:r>
          <a:r>
            <a:rPr lang="en-GB" dirty="0" smtClean="0">
              <a:solidFill>
                <a:schemeClr val="tx1"/>
              </a:solidFill>
            </a:rPr>
            <a:t>valve returns to the power difference regulation mode. This mode is effective under any operating condition.</a:t>
          </a:r>
          <a:endParaRPr lang="zh-CN" altLang="en-US" dirty="0">
            <a:solidFill>
              <a:schemeClr val="tx1"/>
            </a:solidFill>
          </a:endParaRPr>
        </a:p>
      </dsp:txBody>
      <dsp:txXfrm>
        <a:off x="0" y="2427605"/>
        <a:ext cx="6072230" cy="1425575"/>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072230" cy="4064000"/>
        <a:chOff x="0" y="0"/>
        <a:chExt cx="6072230" cy="4064000"/>
      </a:xfrm>
    </dsp:grpSpPr>
    <dsp:sp modelId="{9518253E-85B6-4C24-BA76-43374707112E}">
      <dsp:nvSpPr>
        <dsp:cNvPr id="3" name="圆角矩形 2"/>
        <dsp:cNvSpPr/>
      </dsp:nvSpPr>
      <dsp:spPr bwMode="white">
        <a:xfrm>
          <a:off x="0" y="220345"/>
          <a:ext cx="6072230" cy="535940"/>
        </a:xfrm>
        <a:prstGeom prst="roundRect">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lIns="80010" tIns="80010" rIns="80010" bIns="80010" anchor="ctr"/>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a:lnSpc>
              <a:spcPct val="100000"/>
            </a:lnSpc>
            <a:spcBef>
              <a:spcPct val="0"/>
            </a:spcBef>
            <a:spcAft>
              <a:spcPct val="35000"/>
            </a:spcAft>
          </a:pPr>
          <a:r>
            <a:rPr lang="en-GB" dirty="0" smtClean="0"/>
            <a:t>Steam pressure regulation mode</a:t>
          </a:r>
          <a:endParaRPr lang="zh-CN" altLang="en-US" dirty="0"/>
        </a:p>
      </dsp:txBody>
      <dsp:txXfrm>
        <a:off x="0" y="220345"/>
        <a:ext cx="6072230" cy="535940"/>
      </dsp:txXfrm>
    </dsp:sp>
    <dsp:sp modelId="{F6F42CFA-7E4F-41B3-868F-F4840BBFBDC8}">
      <dsp:nvSpPr>
        <dsp:cNvPr id="4" name="矩形 3"/>
        <dsp:cNvSpPr/>
      </dsp:nvSpPr>
      <dsp:spPr bwMode="white">
        <a:xfrm>
          <a:off x="0" y="756285"/>
          <a:ext cx="6072230" cy="127571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92793" tIns="26670" rIns="149352" bIns="26670" anchor="t"/>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1">
            <a:lnSpc>
              <a:spcPct val="100000"/>
            </a:lnSpc>
            <a:spcBef>
              <a:spcPct val="0"/>
            </a:spcBef>
            <a:spcAft>
              <a:spcPct val="20000"/>
            </a:spcAft>
            <a:buChar char="•"/>
          </a:pPr>
          <a:r>
            <a:rPr lang="en-GB" dirty="0" smtClean="0">
              <a:solidFill>
                <a:schemeClr val="tx1"/>
              </a:solidFill>
            </a:rPr>
            <a:t>Active during normal start-up and turbine </a:t>
          </a:r>
          <a:r>
            <a:rPr lang="en-GB" dirty="0" err="1" smtClean="0">
              <a:solidFill>
                <a:schemeClr val="tx1"/>
              </a:solidFill>
            </a:rPr>
            <a:t>runup</a:t>
          </a:r>
          <a:r>
            <a:rPr lang="en-GB" dirty="0" smtClean="0">
              <a:solidFill>
                <a:schemeClr val="tx1"/>
              </a:solidFill>
            </a:rPr>
            <a:t>. When the steam pressure is higher than the set value, the steam pressure measurement signal is compared with the steam pressure set point, and the resulting deviation signal is sent to the proportional-integral controller to regulate the steam bypass valves.</a:t>
          </a:r>
          <a:endParaRPr lang="zh-CN" altLang="en-US" dirty="0">
            <a:solidFill>
              <a:schemeClr val="tx1"/>
            </a:solidFill>
          </a:endParaRPr>
        </a:p>
      </dsp:txBody>
      <dsp:txXfrm>
        <a:off x="0" y="756285"/>
        <a:ext cx="6072230" cy="1275715"/>
      </dsp:txXfrm>
    </dsp:sp>
    <dsp:sp modelId="{DC8C756B-BC33-4EEC-A06B-76A1D7A7ACC3}">
      <dsp:nvSpPr>
        <dsp:cNvPr id="5" name="圆角矩形 4"/>
        <dsp:cNvSpPr/>
      </dsp:nvSpPr>
      <dsp:spPr bwMode="white">
        <a:xfrm>
          <a:off x="0" y="2032000"/>
          <a:ext cx="6072230" cy="535940"/>
        </a:xfrm>
        <a:prstGeom prst="roundRect">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80010" tIns="80010" rIns="80010" bIns="80010" anchor="ctr"/>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a:lnSpc>
              <a:spcPct val="100000"/>
            </a:lnSpc>
            <a:spcBef>
              <a:spcPct val="0"/>
            </a:spcBef>
            <a:spcAft>
              <a:spcPct val="35000"/>
            </a:spcAft>
          </a:pPr>
          <a:r>
            <a:rPr lang="en-GB" dirty="0" smtClean="0">
              <a:sym typeface="+mn-ea"/>
            </a:rPr>
            <a:t>Steam pressure high quick-opening mode</a:t>
          </a:r>
          <a:endParaRPr lang="zh-CN" altLang="en-US" dirty="0"/>
        </a:p>
      </dsp:txBody>
      <dsp:txXfrm>
        <a:off x="0" y="2032000"/>
        <a:ext cx="6072230" cy="535940"/>
      </dsp:txXfrm>
    </dsp:sp>
    <dsp:sp modelId="{743DD19A-D901-4CFF-840A-147DA17D980A}">
      <dsp:nvSpPr>
        <dsp:cNvPr id="6" name="矩形 5"/>
        <dsp:cNvSpPr/>
      </dsp:nvSpPr>
      <dsp:spPr bwMode="white">
        <a:xfrm>
          <a:off x="0" y="2567940"/>
          <a:ext cx="6072230" cy="1275715"/>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92793" tIns="26670" rIns="149352" bIns="26670" anchor="t"/>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1">
            <a:lnSpc>
              <a:spcPct val="100000"/>
            </a:lnSpc>
            <a:spcBef>
              <a:spcPct val="0"/>
            </a:spcBef>
            <a:spcAft>
              <a:spcPct val="20000"/>
            </a:spcAft>
            <a:buChar char="•"/>
          </a:pPr>
          <a:r>
            <a:rPr lang="en-GB" dirty="0" smtClean="0">
              <a:solidFill>
                <a:schemeClr val="tx1"/>
              </a:solidFill>
            </a:rPr>
            <a:t>A rapid increase in steam pressure above the bypass valve quick-open </a:t>
          </a:r>
          <a:r>
            <a:rPr lang="en-GB" dirty="0" err="1" smtClean="0">
              <a:solidFill>
                <a:schemeClr val="tx1"/>
              </a:solidFill>
            </a:rPr>
            <a:t>setpoint</a:t>
          </a:r>
          <a:r>
            <a:rPr lang="en-GB" dirty="0" smtClean="0">
              <a:solidFill>
                <a:schemeClr val="tx1"/>
              </a:solidFill>
            </a:rPr>
            <a:t> triggers quick-opening signal. The four sets of bypass valves open in sequence according to the low to high quick-open set point. When the quick-open signal disappears, the bypass valves switch back to regulation mode.</a:t>
          </a:r>
          <a:endParaRPr lang="zh-CN" altLang="en-US" dirty="0">
            <a:solidFill>
              <a:schemeClr val="tx1"/>
            </a:solidFill>
          </a:endParaRPr>
        </a:p>
      </dsp:txBody>
      <dsp:txXfrm>
        <a:off x="0" y="2567940"/>
        <a:ext cx="6072230" cy="1275715"/>
      </dsp:txXfrm>
    </dsp:sp>
  </dsp:spTree>
</dsp:drawing>
</file>

<file path=ppt/diagrams/drawing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072230" cy="4429156"/>
        <a:chOff x="0" y="0"/>
        <a:chExt cx="6072230" cy="4429156"/>
      </a:xfrm>
    </dsp:grpSpPr>
    <dsp:sp modelId="{9518253E-85B6-4C24-BA76-43374707112E}">
      <dsp:nvSpPr>
        <dsp:cNvPr id="3" name="圆角矩形 2"/>
        <dsp:cNvSpPr/>
      </dsp:nvSpPr>
      <dsp:spPr bwMode="white">
        <a:xfrm>
          <a:off x="0" y="238141"/>
          <a:ext cx="6072230" cy="484505"/>
        </a:xfrm>
        <a:prstGeom prst="roundRect">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lIns="72390" tIns="72390" rIns="72390" bIns="72390" anchor="ctr"/>
        <a:lstStyle>
          <a:lvl1pPr algn="l">
            <a:defRPr sz="19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en-GB" dirty="0" err="1" smtClean="0"/>
            <a:t>Feedwater</a:t>
          </a:r>
          <a:r>
            <a:rPr lang="en-GB" dirty="0" smtClean="0"/>
            <a:t> system</a:t>
          </a:r>
          <a:endParaRPr lang="zh-CN" altLang="en-US" dirty="0"/>
        </a:p>
      </dsp:txBody>
      <dsp:txXfrm>
        <a:off x="0" y="238141"/>
        <a:ext cx="6072230" cy="484505"/>
      </dsp:txXfrm>
    </dsp:sp>
    <dsp:sp modelId="{F6F42CFA-7E4F-41B3-868F-F4840BBFBDC8}">
      <dsp:nvSpPr>
        <dsp:cNvPr id="4" name="矩形 3"/>
        <dsp:cNvSpPr/>
      </dsp:nvSpPr>
      <dsp:spPr bwMode="white">
        <a:xfrm>
          <a:off x="0" y="722646"/>
          <a:ext cx="6072230" cy="47752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92793" tIns="24130" rIns="135128" bIns="24130" anchor="t"/>
        <a:lstStyle>
          <a:lvl1pPr algn="l">
            <a:defRPr sz="19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1">
            <a:lnSpc>
              <a:spcPct val="100000"/>
            </a:lnSpc>
            <a:spcBef>
              <a:spcPct val="0"/>
            </a:spcBef>
            <a:spcAft>
              <a:spcPct val="20000"/>
            </a:spcAft>
            <a:buChar char="•"/>
          </a:pPr>
          <a:r>
            <a:rPr lang="en-GB" dirty="0" smtClean="0">
              <a:solidFill>
                <a:schemeClr val="tx1"/>
              </a:solidFill>
            </a:rPr>
            <a:t>Mainly consists of 3 </a:t>
          </a:r>
          <a:r>
            <a:rPr lang="en-GB" dirty="0" err="1" smtClean="0">
              <a:solidFill>
                <a:schemeClr val="tx1"/>
              </a:solidFill>
            </a:rPr>
            <a:t>feedwater</a:t>
          </a:r>
          <a:r>
            <a:rPr lang="en-GB" dirty="0" smtClean="0">
              <a:solidFill>
                <a:schemeClr val="tx1"/>
              </a:solidFill>
            </a:rPr>
            <a:t> pumps and a </a:t>
          </a:r>
          <a:r>
            <a:rPr lang="en-GB" dirty="0" err="1" smtClean="0">
              <a:solidFill>
                <a:schemeClr val="tx1"/>
              </a:solidFill>
            </a:rPr>
            <a:t>feedwater</a:t>
          </a:r>
          <a:r>
            <a:rPr lang="en-GB" dirty="0" smtClean="0">
              <a:solidFill>
                <a:schemeClr val="tx1"/>
              </a:solidFill>
            </a:rPr>
            <a:t> control valve set. The control logic of </a:t>
          </a:r>
          <a:r>
            <a:rPr lang="en-GB" dirty="0" err="1" smtClean="0">
              <a:solidFill>
                <a:schemeClr val="tx1"/>
              </a:solidFill>
            </a:rPr>
            <a:t>feedwater</a:t>
          </a:r>
          <a:r>
            <a:rPr lang="en-GB" dirty="0" smtClean="0">
              <a:solidFill>
                <a:schemeClr val="tx1"/>
              </a:solidFill>
            </a:rPr>
            <a:t> system is to maintain a fixed steam pressure. </a:t>
          </a:r>
          <a:endParaRPr lang="zh-CN" altLang="en-US" dirty="0">
            <a:solidFill>
              <a:schemeClr val="tx1"/>
            </a:solidFill>
          </a:endParaRPr>
        </a:p>
      </dsp:txBody>
      <dsp:txXfrm>
        <a:off x="0" y="722646"/>
        <a:ext cx="6072230" cy="477520"/>
      </dsp:txXfrm>
    </dsp:sp>
    <dsp:sp modelId="{DC8C756B-BC33-4EEC-A06B-76A1D7A7ACC3}">
      <dsp:nvSpPr>
        <dsp:cNvPr id="5" name="圆角矩形 4"/>
        <dsp:cNvSpPr/>
      </dsp:nvSpPr>
      <dsp:spPr bwMode="white">
        <a:xfrm>
          <a:off x="0" y="1200166"/>
          <a:ext cx="6072230" cy="484505"/>
        </a:xfrm>
        <a:prstGeom prst="roundRect">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lIns="72390" tIns="72390" rIns="72390" bIns="72390" anchor="ctr"/>
        <a:lstStyle>
          <a:lvl1pPr algn="l">
            <a:defRPr sz="19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en-GB" dirty="0" smtClean="0"/>
            <a:t>Reactor coolant system</a:t>
          </a:r>
          <a:endParaRPr lang="zh-CN" altLang="en-US" dirty="0"/>
        </a:p>
      </dsp:txBody>
      <dsp:txXfrm>
        <a:off x="0" y="1200166"/>
        <a:ext cx="6072230" cy="484505"/>
      </dsp:txXfrm>
    </dsp:sp>
    <dsp:sp modelId="{743DD19A-D901-4CFF-840A-147DA17D980A}">
      <dsp:nvSpPr>
        <dsp:cNvPr id="6" name="矩形 5"/>
        <dsp:cNvSpPr/>
      </dsp:nvSpPr>
      <dsp:spPr bwMode="white">
        <a:xfrm>
          <a:off x="0" y="1684671"/>
          <a:ext cx="6072230" cy="90424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92793" tIns="24130" rIns="135128" bIns="24130" anchor="t"/>
        <a:lstStyle>
          <a:lvl1pPr algn="l">
            <a:defRPr sz="19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1">
            <a:lnSpc>
              <a:spcPct val="100000"/>
            </a:lnSpc>
            <a:spcBef>
              <a:spcPct val="0"/>
            </a:spcBef>
            <a:spcAft>
              <a:spcPct val="20000"/>
            </a:spcAft>
            <a:buChar char="•"/>
          </a:pPr>
          <a:r>
            <a:rPr lang="en-GB" dirty="0" smtClean="0">
              <a:solidFill>
                <a:schemeClr val="tx1"/>
              </a:solidFill>
            </a:rPr>
            <a:t>Mainly consists of 4 reactor coolant pumps (RCP), 16 casing steam generators which located inside the reactor pressure vessel (RPV), a </a:t>
          </a:r>
          <a:r>
            <a:rPr lang="en-GB" dirty="0" err="1" smtClean="0">
              <a:solidFill>
                <a:schemeClr val="tx1"/>
              </a:solidFill>
            </a:rPr>
            <a:t>pressurizer</a:t>
          </a:r>
          <a:r>
            <a:rPr lang="en-GB" dirty="0" smtClean="0">
              <a:solidFill>
                <a:schemeClr val="tx1"/>
              </a:solidFill>
            </a:rPr>
            <a:t> and related instrument devices. The reactor coolant flows into 16 once through steam generators, transfers heat to the secondary side </a:t>
          </a:r>
          <a:r>
            <a:rPr lang="en-GB" dirty="0" err="1" smtClean="0">
              <a:solidFill>
                <a:schemeClr val="tx1"/>
              </a:solidFill>
            </a:rPr>
            <a:t>feedwater</a:t>
          </a:r>
          <a:r>
            <a:rPr lang="en-GB" dirty="0" smtClean="0">
              <a:solidFill>
                <a:schemeClr val="tx1"/>
              </a:solidFill>
            </a:rPr>
            <a:t>.</a:t>
          </a:r>
          <a:endParaRPr lang="zh-CN" altLang="en-US" dirty="0">
            <a:solidFill>
              <a:schemeClr val="tx1"/>
            </a:solidFill>
          </a:endParaRPr>
        </a:p>
      </dsp:txBody>
      <dsp:txXfrm>
        <a:off x="0" y="1684671"/>
        <a:ext cx="6072230" cy="904240"/>
      </dsp:txXfrm>
    </dsp:sp>
    <dsp:sp modelId="{2B0F3B5B-ABC6-4C95-9B07-AA80B6F37707}">
      <dsp:nvSpPr>
        <dsp:cNvPr id="7" name="圆角矩形 6"/>
        <dsp:cNvSpPr/>
      </dsp:nvSpPr>
      <dsp:spPr bwMode="white">
        <a:xfrm>
          <a:off x="0" y="2588911"/>
          <a:ext cx="6072230" cy="484505"/>
        </a:xfrm>
        <a:prstGeom prst="roundRect">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72390" tIns="72390" rIns="72390" bIns="72390" anchor="ctr"/>
        <a:lstStyle>
          <a:lvl1pPr algn="l">
            <a:defRPr sz="19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lang="en-GB" dirty="0" smtClean="0"/>
            <a:t>Reactor power control system</a:t>
          </a:r>
          <a:endParaRPr lang="zh-CN" altLang="en-US" dirty="0"/>
        </a:p>
      </dsp:txBody>
      <dsp:txXfrm>
        <a:off x="0" y="2588911"/>
        <a:ext cx="6072230" cy="484505"/>
      </dsp:txXfrm>
    </dsp:sp>
    <dsp:sp modelId="{FB1D89C9-A636-4E62-80A3-803A805D974C}">
      <dsp:nvSpPr>
        <dsp:cNvPr id="8" name="矩形 7"/>
        <dsp:cNvSpPr/>
      </dsp:nvSpPr>
      <dsp:spPr bwMode="white">
        <a:xfrm>
          <a:off x="0" y="3073416"/>
          <a:ext cx="6072230" cy="1117600"/>
        </a:xfrm>
        <a:prstGeom prst="rect">
          <a:avLst/>
        </a:prstGeom>
      </dsp:spPr>
      <dsp:style>
        <a:lnRef idx="0">
          <a:schemeClr val="dk1">
            <a:alpha val="0"/>
          </a:schemeClr>
        </a:lnRef>
        <a:fillRef idx="0">
          <a:schemeClr val="lt1">
            <a:alpha val="0"/>
          </a:schemeClr>
        </a:fillRef>
        <a:effectRef idx="0">
          <a:scrgbClr r="0" g="0" b="0"/>
        </a:effectRef>
        <a:fontRef idx="minor"/>
      </dsp:style>
      <dsp:txBody>
        <a:bodyPr lIns="192793" tIns="24130" rIns="135128" bIns="24130" anchor="t"/>
        <a:lstStyle>
          <a:lvl1pPr algn="l">
            <a:defRPr sz="19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1">
            <a:lnSpc>
              <a:spcPct val="100000"/>
            </a:lnSpc>
            <a:spcBef>
              <a:spcPct val="0"/>
            </a:spcBef>
            <a:spcAft>
              <a:spcPct val="20000"/>
            </a:spcAft>
            <a:buChar char="•"/>
          </a:pPr>
          <a:r>
            <a:rPr lang="en-GB" dirty="0" smtClean="0">
              <a:solidFill>
                <a:schemeClr val="tx1"/>
              </a:solidFill>
            </a:rPr>
            <a:t>4 "R" control rods to regulate the reactor core power. The position of control rods is affected by two sets of control logic: the reactor coolant average temperature channel and reactor power-turbine load difference channel. The purpose is to maintain the balance of reactor power and-turbine load, and keep the average temperature of reactor coolant is at the set point.</a:t>
          </a:r>
          <a:endParaRPr lang="zh-CN" altLang="en-US" dirty="0">
            <a:solidFill>
              <a:schemeClr val="tx1"/>
            </a:solidFill>
          </a:endParaRPr>
        </a:p>
      </dsp:txBody>
      <dsp:txXfrm>
        <a:off x="0" y="3073416"/>
        <a:ext cx="6072230" cy="1117600"/>
      </dsp:txXfrm>
    </dsp:sp>
  </dsp:spTree>
</dsp:drawing>
</file>

<file path=ppt/diagrams/drawing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072630" cy="2135505"/>
        <a:chOff x="0" y="0"/>
        <a:chExt cx="7072630" cy="2135505"/>
      </a:xfrm>
    </dsp:grpSpPr>
    <dsp:sp modelId="{011B7A88-BFAC-4BD2-A328-50D89D53E910}">
      <dsp:nvSpPr>
        <dsp:cNvPr id="3" name="圆角矩形 2"/>
        <dsp:cNvSpPr/>
      </dsp:nvSpPr>
      <dsp:spPr bwMode="white">
        <a:xfrm>
          <a:off x="0" y="0"/>
          <a:ext cx="7072630" cy="5117"/>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19050" tIns="19050" rIns="19050" bIns="19050" anchor="ctr"/>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lvl="0">
            <a:lnSpc>
              <a:spcPct val="100000"/>
            </a:lnSpc>
            <a:spcBef>
              <a:spcPct val="0"/>
            </a:spcBef>
            <a:spcAft>
              <a:spcPct val="35000"/>
            </a:spcAft>
          </a:pPr>
          <a:endParaRPr lang="zh-CN" altLang="en-US" sz="1800" dirty="0"/>
        </a:p>
      </dsp:txBody>
      <dsp:txXfrm>
        <a:off x="0" y="0"/>
        <a:ext cx="7072630" cy="5117"/>
      </dsp:txXfrm>
    </dsp:sp>
    <dsp:sp modelId="{564C9996-033D-44E4-80B7-56F31C20EB01}">
      <dsp:nvSpPr>
        <dsp:cNvPr id="4" name="矩形 3"/>
        <dsp:cNvSpPr/>
      </dsp:nvSpPr>
      <dsp:spPr bwMode="white">
        <a:xfrm>
          <a:off x="0" y="5117"/>
          <a:ext cx="7072630" cy="2130388"/>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224556" tIns="20320" rIns="113792" bIns="20320" anchor="t"/>
        <a:lstStyle>
          <a:lvl1pPr algn="l">
            <a:defRPr sz="500"/>
          </a:lvl1pPr>
          <a:lvl2pPr marL="57150" indent="-57150" algn="l">
            <a:defRPr sz="300"/>
          </a:lvl2pPr>
          <a:lvl3pPr marL="114300" indent="-57150" algn="l">
            <a:defRPr sz="300"/>
          </a:lvl3pPr>
          <a:lvl4pPr marL="171450" indent="-57150" algn="l">
            <a:defRPr sz="300"/>
          </a:lvl4pPr>
          <a:lvl5pPr marL="228600" indent="-57150" algn="l">
            <a:defRPr sz="300"/>
          </a:lvl5pPr>
          <a:lvl6pPr marL="285750" indent="-57150" algn="l">
            <a:defRPr sz="300"/>
          </a:lvl6pPr>
          <a:lvl7pPr marL="342900" indent="-57150" algn="l">
            <a:defRPr sz="300"/>
          </a:lvl7pPr>
          <a:lvl8pPr marL="400050" indent="-57150" algn="l">
            <a:defRPr sz="300"/>
          </a:lvl8pPr>
          <a:lvl9pPr marL="457200" indent="-57150" algn="l">
            <a:defRPr sz="300"/>
          </a:lvl9pPr>
        </a:lstStyle>
        <a:p>
          <a:pPr marL="171450" lvl="1" indent="-171450">
            <a:lnSpc>
              <a:spcPct val="100000"/>
            </a:lnSpc>
            <a:spcBef>
              <a:spcPct val="0"/>
            </a:spcBef>
            <a:spcAft>
              <a:spcPct val="20000"/>
            </a:spcAft>
            <a:buChar char="•"/>
          </a:pPr>
          <a:r>
            <a:rPr lang="en-GB" sz="1600" dirty="0" smtClean="0">
              <a:solidFill>
                <a:schemeClr val="tx1"/>
              </a:solidFill>
            </a:rPr>
            <a:t>The steam dump system generally performed its function, provide an artificial load on the secondary side.</a:t>
          </a:r>
          <a:r>
            <a:rPr lang="en-US" sz="1600" dirty="0" smtClean="0">
              <a:solidFill>
                <a:schemeClr val="tx1"/>
              </a:solidFill>
            </a:rPr>
            <a:t> </a:t>
          </a:r>
          <a:endParaRPr lang="zh-CN" altLang="en-US" sz="1600" dirty="0">
            <a:solidFill>
              <a:schemeClr val="tx1"/>
            </a:solidFill>
          </a:endParaRPr>
        </a:p>
        <a:p>
          <a:pPr marL="171450" lvl="1" indent="-171450">
            <a:lnSpc>
              <a:spcPct val="100000"/>
            </a:lnSpc>
            <a:spcBef>
              <a:spcPct val="0"/>
            </a:spcBef>
            <a:spcAft>
              <a:spcPct val="20000"/>
            </a:spcAft>
            <a:buChar char="•"/>
          </a:pPr>
          <a:r>
            <a:rPr lang="en-GB" sz="1600" dirty="0" smtClean="0">
              <a:solidFill>
                <a:schemeClr val="tx1"/>
              </a:solidFill>
            </a:rPr>
            <a:t>The jointly operation of the steam dump system, reactor power control system and </a:t>
          </a:r>
          <a:r>
            <a:rPr lang="en-GB" sz="1600" dirty="0" err="1" smtClean="0">
              <a:solidFill>
                <a:schemeClr val="tx1"/>
              </a:solidFill>
            </a:rPr>
            <a:t>feedwater</a:t>
          </a:r>
          <a:r>
            <a:rPr lang="en-GB" sz="1600" dirty="0" smtClean="0">
              <a:solidFill>
                <a:schemeClr val="tx1"/>
              </a:solidFill>
            </a:rPr>
            <a:t> system can enable the plant to implement turbine load rejection and turbine trip operations successfully and safely without initiating the reactor trip or steam safety valves open.</a:t>
          </a:r>
          <a:endParaRPr lang="zh-CN" altLang="en-US" sz="1600" dirty="0">
            <a:solidFill>
              <a:schemeClr val="tx1"/>
            </a:solidFill>
          </a:endParaRPr>
        </a:p>
        <a:p>
          <a:pPr marL="171450" lvl="1" indent="-171450">
            <a:lnSpc>
              <a:spcPct val="100000"/>
            </a:lnSpc>
            <a:spcBef>
              <a:spcPct val="0"/>
            </a:spcBef>
            <a:spcAft>
              <a:spcPct val="20000"/>
            </a:spcAft>
            <a:buChar char="•"/>
          </a:pPr>
          <a:r>
            <a:rPr lang="en-GB" sz="1600" dirty="0" smtClean="0">
              <a:solidFill>
                <a:schemeClr val="tx1"/>
              </a:solidFill>
            </a:rPr>
            <a:t>During the steam dump process, oscillation can be observed on the 3rd steam bypass valve position</a:t>
          </a:r>
          <a:r>
            <a:rPr lang="en-US" altLang="en-GB" sz="1600" dirty="0" smtClean="0">
              <a:solidFill>
                <a:schemeClr val="tx1"/>
              </a:solidFill>
            </a:rPr>
            <a:t>.</a:t>
          </a:r>
          <a:endParaRPr sz="500">
            <a:solidFill>
              <a:schemeClr val="tx1"/>
            </a:solidFill>
          </a:endParaRPr>
        </a:p>
      </dsp:txBody>
      <dsp:txXfrm>
        <a:off x="0" y="5117"/>
        <a:ext cx="7072630" cy="2130388"/>
      </dsp:txXfrm>
    </dsp:sp>
  </dsp:spTree>
</dsp:drawing>
</file>

<file path=ppt/diagrams/layout1.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2">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3">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4">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4">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2">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zh-CN" altLang="en-US"/>
          </a:p>
        </p:txBody>
      </p:sp>
      <p:sp>
        <p:nvSpPr>
          <p:cNvPr id="3" name="日期占位符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8F9F8513-A743-4602-9E9F-CEEE9A802B5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41288" y="768350"/>
            <a:ext cx="6816725" cy="3836988"/>
          </a:xfrm>
          <a:prstGeom prst="rect">
            <a:avLst/>
          </a:prstGeom>
          <a:noFill/>
          <a:ln w="12700">
            <a:solidFill>
              <a:prstClr val="black"/>
            </a:solidFill>
          </a:ln>
        </p:spPr>
        <p:txBody>
          <a:bodyPr vert="horz" lIns="99048" tIns="49524" rIns="99048" bIns="49524" rtlCol="0" anchor="ctr"/>
          <a:lstStyle/>
          <a:p>
            <a:endParaRPr lang="zh-CN" altLang="en-US"/>
          </a:p>
        </p:txBody>
      </p:sp>
      <p:sp>
        <p:nvSpPr>
          <p:cNvPr id="5" name="备注占位符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2FF1102C-FAD4-459D-8C7A-106E6431C5A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F1102C-FAD4-459D-8C7A-106E6431C5A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F1102C-FAD4-459D-8C7A-106E6431C5A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F1102C-FAD4-459D-8C7A-106E6431C5A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F1102C-FAD4-459D-8C7A-106E6431C5A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A931D0-C1F1-459A-A804-2CF5D4756A7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FF1102C-FAD4-459D-8C7A-106E6431C5A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FF1102C-FAD4-459D-8C7A-106E6431C5A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p:transition spd="slow" advClick="0" advTm="300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fld>
            <a:endParaRPr lang="zh-CN" altLang="en-US"/>
          </a:p>
        </p:txBody>
      </p:sp>
      <p:sp>
        <p:nvSpPr>
          <p:cNvPr id="5" name="矩形 4"/>
          <p:cNvSpPr/>
          <p:nvPr userDrawn="1"/>
        </p:nvSpPr>
        <p:spPr>
          <a:xfrm>
            <a:off x="0" y="232284"/>
            <a:ext cx="39556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6" name="文本框 37"/>
          <p:cNvSpPr txBox="1"/>
          <p:nvPr userDrawn="1"/>
        </p:nvSpPr>
        <p:spPr>
          <a:xfrm>
            <a:off x="467576" y="232284"/>
            <a:ext cx="1746970" cy="315475"/>
          </a:xfrm>
          <a:prstGeom prst="rect">
            <a:avLst/>
          </a:prstGeom>
          <a:noFill/>
        </p:spPr>
        <p:txBody>
          <a:bodyPr wrap="square" lIns="68584" tIns="34292" rIns="68584" bIns="34292" rtlCol="0">
            <a:spAutoFit/>
          </a:bodyPr>
          <a:lstStyle/>
          <a:p>
            <a:pPr lvl="0" algn="dist"/>
            <a:r>
              <a:rPr lang="en-US" altLang="zh-CN" sz="1600" b="0" kern="1200" dirty="0" err="1" smtClean="0">
                <a:solidFill>
                  <a:schemeClr val="accent1"/>
                </a:solidFill>
                <a:latin typeface="微软雅黑" panose="020B0503020204020204" pitchFamily="34" charset="-122"/>
                <a:ea typeface="微软雅黑" panose="020B0503020204020204" pitchFamily="34" charset="-122"/>
                <a:cs typeface="+mn-cs"/>
              </a:rPr>
              <a:t>Flowmaster</a:t>
            </a:r>
            <a:endParaRPr lang="zh-CN" altLang="zh-CN" sz="1600" b="0" kern="1200" dirty="0">
              <a:solidFill>
                <a:schemeClr val="accent1"/>
              </a:solidFill>
              <a:latin typeface="微软雅黑" panose="020B0503020204020204" pitchFamily="34" charset="-122"/>
              <a:ea typeface="微软雅黑" panose="020B0503020204020204" pitchFamily="34" charset="-122"/>
              <a:cs typeface="+mn-cs"/>
            </a:endParaRPr>
          </a:p>
        </p:txBody>
      </p:sp>
    </p:spTree>
  </p:cSld>
  <p:clrMapOvr>
    <a:masterClrMapping/>
  </p:clrMapOvr>
  <p:transition spd="slow" advClick="0"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fld>
            <a:endParaRPr lang="zh-CN" altLang="en-US"/>
          </a:p>
        </p:txBody>
      </p:sp>
      <p:sp>
        <p:nvSpPr>
          <p:cNvPr id="5" name="矩形 4"/>
          <p:cNvSpPr/>
          <p:nvPr userDrawn="1"/>
        </p:nvSpPr>
        <p:spPr>
          <a:xfrm>
            <a:off x="0" y="232284"/>
            <a:ext cx="395569"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6" name="文本框 37"/>
          <p:cNvSpPr txBox="1"/>
          <p:nvPr userDrawn="1"/>
        </p:nvSpPr>
        <p:spPr>
          <a:xfrm>
            <a:off x="467576" y="232284"/>
            <a:ext cx="972076" cy="315475"/>
          </a:xfrm>
          <a:prstGeom prst="rect">
            <a:avLst/>
          </a:prstGeom>
          <a:noFill/>
        </p:spPr>
        <p:txBody>
          <a:bodyPr wrap="square" lIns="68584" tIns="34292" rIns="68584" bIns="34292" rtlCol="0">
            <a:spAutoFit/>
          </a:bodyPr>
          <a:lstStyle/>
          <a:p>
            <a:pPr algn="dist"/>
            <a:r>
              <a:rPr lang="en-US" altLang="zh-CN" sz="1600" b="0" kern="1200" dirty="0" smtClean="0">
                <a:solidFill>
                  <a:schemeClr val="accent1"/>
                </a:solidFill>
                <a:latin typeface="微软雅黑" panose="020B0503020204020204" pitchFamily="34" charset="-122"/>
                <a:ea typeface="微软雅黑" panose="020B0503020204020204" pitchFamily="34" charset="-122"/>
                <a:cs typeface="+mn-cs"/>
              </a:rPr>
              <a:t>APROS</a:t>
            </a:r>
            <a:endParaRPr lang="zh-CN" altLang="zh-CN" sz="1600" b="0" kern="1200" dirty="0">
              <a:solidFill>
                <a:schemeClr val="accent1"/>
              </a:solidFill>
              <a:latin typeface="微软雅黑" panose="020B0503020204020204" pitchFamily="34" charset="-122"/>
              <a:ea typeface="微软雅黑" panose="020B0503020204020204" pitchFamily="34" charset="-122"/>
              <a:cs typeface="+mn-cs"/>
            </a:endParaRPr>
          </a:p>
        </p:txBody>
      </p:sp>
    </p:spTree>
  </p:cSld>
  <p:clrMapOvr>
    <a:masterClrMapping/>
  </p:clrMapOvr>
  <p:transition spd="slow" advClick="0" advTm="3000"/>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p:transition spd="slow" advClick="0" advTm="3000"/>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p:transition spd="slow" advClick="0" advTm="300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p:transition spd="slow" advClick="0" advTm="300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42"/>
            <a:ext cx="2057400" cy="438999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6042"/>
            <a:ext cx="6019800" cy="438999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p:transition spd="slow" advClick="0" advTm="300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transition spd="slow" advClick="0" advTm="300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1"/>
          <p:cNvSpPr/>
          <p:nvPr userDrawn="1"/>
        </p:nvSpPr>
        <p:spPr>
          <a:xfrm>
            <a:off x="253" y="196280"/>
            <a:ext cx="144024"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685800"/>
            <a:endParaRPr lang="zh-CN" altLang="en-US" sz="1400" dirty="0">
              <a:solidFill>
                <a:srgbClr val="E7E6E6">
                  <a:lumMod val="50000"/>
                </a:srgbClr>
              </a:solidFill>
              <a:cs typeface="+mn-ea"/>
              <a:sym typeface="+mn-lt"/>
            </a:endParaRPr>
          </a:p>
        </p:txBody>
      </p:sp>
      <p:sp>
        <p:nvSpPr>
          <p:cNvPr id="3" name="文本框 37"/>
          <p:cNvSpPr txBox="1"/>
          <p:nvPr userDrawn="1"/>
        </p:nvSpPr>
        <p:spPr>
          <a:xfrm>
            <a:off x="216273" y="196280"/>
            <a:ext cx="2189971" cy="315475"/>
          </a:xfrm>
          <a:prstGeom prst="rect">
            <a:avLst/>
          </a:prstGeom>
          <a:noFill/>
        </p:spPr>
        <p:txBody>
          <a:bodyPr wrap="none" lIns="68572" tIns="34286" rIns="68572" bIns="34286" rtlCol="0">
            <a:spAutoFit/>
          </a:bodyPr>
          <a:lstStyle/>
          <a:p>
            <a:pPr defTabSz="685800"/>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4" name="文本框 38"/>
          <p:cNvSpPr txBox="1"/>
          <p:nvPr userDrawn="1"/>
        </p:nvSpPr>
        <p:spPr>
          <a:xfrm>
            <a:off x="265225" y="520317"/>
            <a:ext cx="2038917" cy="207753"/>
          </a:xfrm>
          <a:prstGeom prst="rect">
            <a:avLst/>
          </a:prstGeom>
          <a:noFill/>
        </p:spPr>
        <p:txBody>
          <a:bodyPr wrap="square" lIns="68572" tIns="34286" rIns="68572" bIns="34286" rtlCol="0">
            <a:spAutoFit/>
          </a:bodyPr>
          <a:lstStyle/>
          <a:p>
            <a:pPr algn="dist" defTabSz="685800"/>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cSld>
  <p:clrMapOvr>
    <a:masterClrMapping/>
  </p:clrMapOvr>
  <p:transition spd="slow" advClick="0" advTm="300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AAED4E0-26D5-45A0-88C8-42D882EC83E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353A18-43B1-46E0-BD29-54B47A049AF7}" type="slidenum">
              <a:rPr lang="zh-CN" altLang="en-US" smtClean="0"/>
            </a:fld>
            <a:endParaRPr lang="zh-CN" altLang="en-US"/>
          </a:p>
        </p:txBody>
      </p:sp>
      <p:sp>
        <p:nvSpPr>
          <p:cNvPr id="8" name="图片占位符 10"/>
          <p:cNvSpPr>
            <a:spLocks noGrp="1"/>
          </p:cNvSpPr>
          <p:nvPr>
            <p:ph type="pic" sz="quarter" idx="13"/>
          </p:nvPr>
        </p:nvSpPr>
        <p:spPr>
          <a:xfrm>
            <a:off x="1080309" y="1352967"/>
            <a:ext cx="3520266" cy="2716155"/>
          </a:xfrm>
          <a:custGeom>
            <a:avLst/>
            <a:gdLst>
              <a:gd name="connsiteX0" fmla="*/ 1338111 w 8898844"/>
              <a:gd name="connsiteY0" fmla="*/ 0 h 6864021"/>
              <a:gd name="connsiteX1" fmla="*/ 1659844 w 8898844"/>
              <a:gd name="connsiteY1" fmla="*/ 323013 h 6864021"/>
              <a:gd name="connsiteX2" fmla="*/ 1780494 w 8898844"/>
              <a:gd name="connsiteY2" fmla="*/ 282636 h 6864021"/>
              <a:gd name="connsiteX3" fmla="*/ 1941361 w 8898844"/>
              <a:gd name="connsiteY3" fmla="*/ 282636 h 6864021"/>
              <a:gd name="connsiteX4" fmla="*/ 1941361 w 8898844"/>
              <a:gd name="connsiteY4" fmla="*/ 242260 h 6864021"/>
              <a:gd name="connsiteX5" fmla="*/ 2182661 w 8898844"/>
              <a:gd name="connsiteY5" fmla="*/ 565272 h 6864021"/>
              <a:gd name="connsiteX6" fmla="*/ 2464178 w 8898844"/>
              <a:gd name="connsiteY6" fmla="*/ 686402 h 6864021"/>
              <a:gd name="connsiteX7" fmla="*/ 2423961 w 8898844"/>
              <a:gd name="connsiteY7" fmla="*/ 484519 h 6864021"/>
              <a:gd name="connsiteX8" fmla="*/ 2665261 w 8898844"/>
              <a:gd name="connsiteY8" fmla="*/ 686402 h 6864021"/>
              <a:gd name="connsiteX9" fmla="*/ 2986995 w 8898844"/>
              <a:gd name="connsiteY9" fmla="*/ 767155 h 6864021"/>
              <a:gd name="connsiteX10" fmla="*/ 3107644 w 8898844"/>
              <a:gd name="connsiteY10" fmla="*/ 969038 h 6864021"/>
              <a:gd name="connsiteX11" fmla="*/ 3268512 w 8898844"/>
              <a:gd name="connsiteY11" fmla="*/ 847909 h 6864021"/>
              <a:gd name="connsiteX12" fmla="*/ 3308727 w 8898844"/>
              <a:gd name="connsiteY12" fmla="*/ 888285 h 6864021"/>
              <a:gd name="connsiteX13" fmla="*/ 3147861 w 8898844"/>
              <a:gd name="connsiteY13" fmla="*/ 1009415 h 6864021"/>
              <a:gd name="connsiteX14" fmla="*/ 3550027 w 8898844"/>
              <a:gd name="connsiteY14" fmla="*/ 1170921 h 6864021"/>
              <a:gd name="connsiteX15" fmla="*/ 3630461 w 8898844"/>
              <a:gd name="connsiteY15" fmla="*/ 969038 h 6864021"/>
              <a:gd name="connsiteX16" fmla="*/ 3831544 w 8898844"/>
              <a:gd name="connsiteY16" fmla="*/ 1009415 h 6864021"/>
              <a:gd name="connsiteX17" fmla="*/ 3992411 w 8898844"/>
              <a:gd name="connsiteY17" fmla="*/ 1090168 h 6864021"/>
              <a:gd name="connsiteX18" fmla="*/ 4635878 w 8898844"/>
              <a:gd name="connsiteY18" fmla="*/ 1372804 h 6864021"/>
              <a:gd name="connsiteX19" fmla="*/ 4796744 w 8898844"/>
              <a:gd name="connsiteY19" fmla="*/ 1413181 h 6864021"/>
              <a:gd name="connsiteX20" fmla="*/ 4957610 w 8898844"/>
              <a:gd name="connsiteY20" fmla="*/ 1493934 h 6864021"/>
              <a:gd name="connsiteX21" fmla="*/ 5239128 w 8898844"/>
              <a:gd name="connsiteY21" fmla="*/ 1413181 h 6864021"/>
              <a:gd name="connsiteX22" fmla="*/ 5399994 w 8898844"/>
              <a:gd name="connsiteY22" fmla="*/ 1493934 h 6864021"/>
              <a:gd name="connsiteX23" fmla="*/ 5399994 w 8898844"/>
              <a:gd name="connsiteY23" fmla="*/ 1332428 h 6864021"/>
              <a:gd name="connsiteX24" fmla="*/ 6123894 w 8898844"/>
              <a:gd name="connsiteY24" fmla="*/ 1413181 h 6864021"/>
              <a:gd name="connsiteX25" fmla="*/ 6204328 w 8898844"/>
              <a:gd name="connsiteY25" fmla="*/ 1574687 h 6864021"/>
              <a:gd name="connsiteX26" fmla="*/ 6324978 w 8898844"/>
              <a:gd name="connsiteY26" fmla="*/ 1574687 h 6864021"/>
              <a:gd name="connsiteX27" fmla="*/ 6485844 w 8898844"/>
              <a:gd name="connsiteY27" fmla="*/ 1453558 h 6864021"/>
              <a:gd name="connsiteX28" fmla="*/ 6928228 w 8898844"/>
              <a:gd name="connsiteY28" fmla="*/ 1170921 h 6864021"/>
              <a:gd name="connsiteX29" fmla="*/ 6968444 w 8898844"/>
              <a:gd name="connsiteY29" fmla="*/ 1130545 h 6864021"/>
              <a:gd name="connsiteX30" fmla="*/ 7008660 w 8898844"/>
              <a:gd name="connsiteY30" fmla="*/ 1211298 h 6864021"/>
              <a:gd name="connsiteX31" fmla="*/ 7209744 w 8898844"/>
              <a:gd name="connsiteY31" fmla="*/ 969038 h 6864021"/>
              <a:gd name="connsiteX32" fmla="*/ 7290178 w 8898844"/>
              <a:gd name="connsiteY32" fmla="*/ 1049792 h 6864021"/>
              <a:gd name="connsiteX33" fmla="*/ 7611910 w 8898844"/>
              <a:gd name="connsiteY33" fmla="*/ 565272 h 6864021"/>
              <a:gd name="connsiteX34" fmla="*/ 7571694 w 8898844"/>
              <a:gd name="connsiteY34" fmla="*/ 524896 h 6864021"/>
              <a:gd name="connsiteX35" fmla="*/ 7491260 w 8898844"/>
              <a:gd name="connsiteY35" fmla="*/ 686402 h 6864021"/>
              <a:gd name="connsiteX36" fmla="*/ 7451044 w 8898844"/>
              <a:gd name="connsiteY36" fmla="*/ 646026 h 6864021"/>
              <a:gd name="connsiteX37" fmla="*/ 7491260 w 8898844"/>
              <a:gd name="connsiteY37" fmla="*/ 403766 h 6864021"/>
              <a:gd name="connsiteX38" fmla="*/ 7611910 w 8898844"/>
              <a:gd name="connsiteY38" fmla="*/ 323013 h 6864021"/>
              <a:gd name="connsiteX39" fmla="*/ 7692344 w 8898844"/>
              <a:gd name="connsiteY39" fmla="*/ 524896 h 6864021"/>
              <a:gd name="connsiteX40" fmla="*/ 7812994 w 8898844"/>
              <a:gd name="connsiteY40" fmla="*/ 282636 h 6864021"/>
              <a:gd name="connsiteX41" fmla="*/ 7853210 w 8898844"/>
              <a:gd name="connsiteY41" fmla="*/ 605649 h 6864021"/>
              <a:gd name="connsiteX42" fmla="*/ 8054294 w 8898844"/>
              <a:gd name="connsiteY42" fmla="*/ 444143 h 6864021"/>
              <a:gd name="connsiteX43" fmla="*/ 8295594 w 8898844"/>
              <a:gd name="connsiteY43" fmla="*/ 888285 h 6864021"/>
              <a:gd name="connsiteX44" fmla="*/ 8577111 w 8898844"/>
              <a:gd name="connsiteY44" fmla="*/ 767155 h 6864021"/>
              <a:gd name="connsiteX45" fmla="*/ 8577111 w 8898844"/>
              <a:gd name="connsiteY45" fmla="*/ 888285 h 6864021"/>
              <a:gd name="connsiteX46" fmla="*/ 8858627 w 8898844"/>
              <a:gd name="connsiteY46" fmla="*/ 1009415 h 6864021"/>
              <a:gd name="connsiteX47" fmla="*/ 8898844 w 8898844"/>
              <a:gd name="connsiteY47" fmla="*/ 1170921 h 6864021"/>
              <a:gd name="connsiteX48" fmla="*/ 8898844 w 8898844"/>
              <a:gd name="connsiteY48" fmla="*/ 1211298 h 6864021"/>
              <a:gd name="connsiteX49" fmla="*/ 8737977 w 8898844"/>
              <a:gd name="connsiteY49" fmla="*/ 1655441 h 6864021"/>
              <a:gd name="connsiteX50" fmla="*/ 8536894 w 8898844"/>
              <a:gd name="connsiteY50" fmla="*/ 1816947 h 6864021"/>
              <a:gd name="connsiteX51" fmla="*/ 8335810 w 8898844"/>
              <a:gd name="connsiteY51" fmla="*/ 2059207 h 6864021"/>
              <a:gd name="connsiteX52" fmla="*/ 8255378 w 8898844"/>
              <a:gd name="connsiteY52" fmla="*/ 2139960 h 6864021"/>
              <a:gd name="connsiteX53" fmla="*/ 8456461 w 8898844"/>
              <a:gd name="connsiteY53" fmla="*/ 2664855 h 6864021"/>
              <a:gd name="connsiteX54" fmla="*/ 8456461 w 8898844"/>
              <a:gd name="connsiteY54" fmla="*/ 2907115 h 6864021"/>
              <a:gd name="connsiteX55" fmla="*/ 8054294 w 8898844"/>
              <a:gd name="connsiteY55" fmla="*/ 3512764 h 6864021"/>
              <a:gd name="connsiteX56" fmla="*/ 8134728 w 8898844"/>
              <a:gd name="connsiteY56" fmla="*/ 3512764 h 6864021"/>
              <a:gd name="connsiteX57" fmla="*/ 8416244 w 8898844"/>
              <a:gd name="connsiteY57" fmla="*/ 3189751 h 6864021"/>
              <a:gd name="connsiteX58" fmla="*/ 8416244 w 8898844"/>
              <a:gd name="connsiteY58" fmla="*/ 3391634 h 6864021"/>
              <a:gd name="connsiteX59" fmla="*/ 8496677 w 8898844"/>
              <a:gd name="connsiteY59" fmla="*/ 3674270 h 6864021"/>
              <a:gd name="connsiteX60" fmla="*/ 8215160 w 8898844"/>
              <a:gd name="connsiteY60" fmla="*/ 4360673 h 6864021"/>
              <a:gd name="connsiteX61" fmla="*/ 7933644 w 8898844"/>
              <a:gd name="connsiteY61" fmla="*/ 4845192 h 6864021"/>
              <a:gd name="connsiteX62" fmla="*/ 7812994 w 8898844"/>
              <a:gd name="connsiteY62" fmla="*/ 4925945 h 6864021"/>
              <a:gd name="connsiteX63" fmla="*/ 7692344 w 8898844"/>
              <a:gd name="connsiteY63" fmla="*/ 5127828 h 6864021"/>
              <a:gd name="connsiteX64" fmla="*/ 7491260 w 8898844"/>
              <a:gd name="connsiteY64" fmla="*/ 5329711 h 6864021"/>
              <a:gd name="connsiteX65" fmla="*/ 7491260 w 8898844"/>
              <a:gd name="connsiteY65" fmla="*/ 5450841 h 6864021"/>
              <a:gd name="connsiteX66" fmla="*/ 6968444 w 8898844"/>
              <a:gd name="connsiteY66" fmla="*/ 6096866 h 6864021"/>
              <a:gd name="connsiteX67" fmla="*/ 6767360 w 8898844"/>
              <a:gd name="connsiteY67" fmla="*/ 6258373 h 6864021"/>
              <a:gd name="connsiteX68" fmla="*/ 6767360 w 8898844"/>
              <a:gd name="connsiteY68" fmla="*/ 6217996 h 6864021"/>
              <a:gd name="connsiteX69" fmla="*/ 6888010 w 8898844"/>
              <a:gd name="connsiteY69" fmla="*/ 6016113 h 6864021"/>
              <a:gd name="connsiteX70" fmla="*/ 6284760 w 8898844"/>
              <a:gd name="connsiteY70" fmla="*/ 6339126 h 6864021"/>
              <a:gd name="connsiteX71" fmla="*/ 6003244 w 8898844"/>
              <a:gd name="connsiteY71" fmla="*/ 6379502 h 6864021"/>
              <a:gd name="connsiteX72" fmla="*/ 4836960 w 8898844"/>
              <a:gd name="connsiteY72" fmla="*/ 6702515 h 6864021"/>
              <a:gd name="connsiteX73" fmla="*/ 2986995 w 8898844"/>
              <a:gd name="connsiteY73" fmla="*/ 6823645 h 6864021"/>
              <a:gd name="connsiteX74" fmla="*/ 1338111 w 8898844"/>
              <a:gd name="connsiteY74" fmla="*/ 6217996 h 6864021"/>
              <a:gd name="connsiteX75" fmla="*/ 815294 w 8898844"/>
              <a:gd name="connsiteY75" fmla="*/ 5773854 h 6864021"/>
              <a:gd name="connsiteX76" fmla="*/ 654428 w 8898844"/>
              <a:gd name="connsiteY76" fmla="*/ 5693100 h 6864021"/>
              <a:gd name="connsiteX77" fmla="*/ 372911 w 8898844"/>
              <a:gd name="connsiteY77" fmla="*/ 5491217 h 6864021"/>
              <a:gd name="connsiteX78" fmla="*/ 372911 w 8898844"/>
              <a:gd name="connsiteY78" fmla="*/ 5450841 h 6864021"/>
              <a:gd name="connsiteX79" fmla="*/ 51178 w 8898844"/>
              <a:gd name="connsiteY79" fmla="*/ 4966322 h 6864021"/>
              <a:gd name="connsiteX80" fmla="*/ 91394 w 8898844"/>
              <a:gd name="connsiteY80" fmla="*/ 4925945 h 6864021"/>
              <a:gd name="connsiteX81" fmla="*/ 493561 w 8898844"/>
              <a:gd name="connsiteY81" fmla="*/ 5208581 h 6864021"/>
              <a:gd name="connsiteX82" fmla="*/ 1016378 w 8898844"/>
              <a:gd name="connsiteY82" fmla="*/ 5450841 h 6864021"/>
              <a:gd name="connsiteX83" fmla="*/ 1257678 w 8898844"/>
              <a:gd name="connsiteY83" fmla="*/ 5410464 h 6864021"/>
              <a:gd name="connsiteX84" fmla="*/ 4394578 w 8898844"/>
              <a:gd name="connsiteY84" fmla="*/ 6016113 h 6864021"/>
              <a:gd name="connsiteX85" fmla="*/ 4113061 w 8898844"/>
              <a:gd name="connsiteY85" fmla="*/ 6016113 h 6864021"/>
              <a:gd name="connsiteX86" fmla="*/ 1458761 w 8898844"/>
              <a:gd name="connsiteY86" fmla="*/ 5329711 h 6864021"/>
              <a:gd name="connsiteX87" fmla="*/ 1137028 w 8898844"/>
              <a:gd name="connsiteY87" fmla="*/ 5127828 h 6864021"/>
              <a:gd name="connsiteX88" fmla="*/ 533778 w 8898844"/>
              <a:gd name="connsiteY88" fmla="*/ 4643309 h 6864021"/>
              <a:gd name="connsiteX89" fmla="*/ 453344 w 8898844"/>
              <a:gd name="connsiteY89" fmla="*/ 4481802 h 6864021"/>
              <a:gd name="connsiteX90" fmla="*/ 252261 w 8898844"/>
              <a:gd name="connsiteY90" fmla="*/ 4118413 h 6864021"/>
              <a:gd name="connsiteX91" fmla="*/ 10961 w 8898844"/>
              <a:gd name="connsiteY91" fmla="*/ 3755024 h 6864021"/>
              <a:gd name="connsiteX92" fmla="*/ 91394 w 8898844"/>
              <a:gd name="connsiteY92" fmla="*/ 3512764 h 6864021"/>
              <a:gd name="connsiteX93" fmla="*/ 171828 w 8898844"/>
              <a:gd name="connsiteY93" fmla="*/ 3432011 h 6864021"/>
              <a:gd name="connsiteX94" fmla="*/ 413128 w 8898844"/>
              <a:gd name="connsiteY94" fmla="*/ 3674270 h 6864021"/>
              <a:gd name="connsiteX95" fmla="*/ 453344 w 8898844"/>
              <a:gd name="connsiteY95" fmla="*/ 3472387 h 6864021"/>
              <a:gd name="connsiteX96" fmla="*/ 493561 w 8898844"/>
              <a:gd name="connsiteY96" fmla="*/ 3674270 h 6864021"/>
              <a:gd name="connsiteX97" fmla="*/ 895728 w 8898844"/>
              <a:gd name="connsiteY97" fmla="*/ 3674270 h 6864021"/>
              <a:gd name="connsiteX98" fmla="*/ 533778 w 8898844"/>
              <a:gd name="connsiteY98" fmla="*/ 3028245 h 6864021"/>
              <a:gd name="connsiteX99" fmla="*/ 815294 w 8898844"/>
              <a:gd name="connsiteY99" fmla="*/ 3230128 h 6864021"/>
              <a:gd name="connsiteX100" fmla="*/ 895728 w 8898844"/>
              <a:gd name="connsiteY100" fmla="*/ 3149375 h 6864021"/>
              <a:gd name="connsiteX101" fmla="*/ 453344 w 8898844"/>
              <a:gd name="connsiteY101" fmla="*/ 2705232 h 6864021"/>
              <a:gd name="connsiteX102" fmla="*/ 493561 w 8898844"/>
              <a:gd name="connsiteY102" fmla="*/ 2664855 h 6864021"/>
              <a:gd name="connsiteX103" fmla="*/ 614211 w 8898844"/>
              <a:gd name="connsiteY103" fmla="*/ 2785986 h 6864021"/>
              <a:gd name="connsiteX104" fmla="*/ 815294 w 8898844"/>
              <a:gd name="connsiteY104" fmla="*/ 2866739 h 6864021"/>
              <a:gd name="connsiteX105" fmla="*/ 1177244 w 8898844"/>
              <a:gd name="connsiteY105" fmla="*/ 3028245 h 6864021"/>
              <a:gd name="connsiteX106" fmla="*/ 1619628 w 8898844"/>
              <a:gd name="connsiteY106" fmla="*/ 3108998 h 6864021"/>
              <a:gd name="connsiteX107" fmla="*/ 1659844 w 8898844"/>
              <a:gd name="connsiteY107" fmla="*/ 3028245 h 6864021"/>
              <a:gd name="connsiteX108" fmla="*/ 2062011 w 8898844"/>
              <a:gd name="connsiteY108" fmla="*/ 3149375 h 6864021"/>
              <a:gd name="connsiteX109" fmla="*/ 2464178 w 8898844"/>
              <a:gd name="connsiteY109" fmla="*/ 3310881 h 6864021"/>
              <a:gd name="connsiteX110" fmla="*/ 2062011 w 8898844"/>
              <a:gd name="connsiteY110" fmla="*/ 3149375 h 6864021"/>
              <a:gd name="connsiteX111" fmla="*/ 2062011 w 8898844"/>
              <a:gd name="connsiteY111" fmla="*/ 3028245 h 6864021"/>
              <a:gd name="connsiteX112" fmla="*/ 1820711 w 8898844"/>
              <a:gd name="connsiteY112" fmla="*/ 2745609 h 6864021"/>
              <a:gd name="connsiteX113" fmla="*/ 1740278 w 8898844"/>
              <a:gd name="connsiteY113" fmla="*/ 2907115 h 6864021"/>
              <a:gd name="connsiteX114" fmla="*/ 1619628 w 8898844"/>
              <a:gd name="connsiteY114" fmla="*/ 2705232 h 6864021"/>
              <a:gd name="connsiteX115" fmla="*/ 1137028 w 8898844"/>
              <a:gd name="connsiteY115" fmla="*/ 2301466 h 6864021"/>
              <a:gd name="connsiteX116" fmla="*/ 935944 w 8898844"/>
              <a:gd name="connsiteY116" fmla="*/ 2139960 h 6864021"/>
              <a:gd name="connsiteX117" fmla="*/ 654428 w 8898844"/>
              <a:gd name="connsiteY117" fmla="*/ 1816947 h 6864021"/>
              <a:gd name="connsiteX118" fmla="*/ 533778 w 8898844"/>
              <a:gd name="connsiteY118" fmla="*/ 1372804 h 6864021"/>
              <a:gd name="connsiteX119" fmla="*/ 815294 w 8898844"/>
              <a:gd name="connsiteY119" fmla="*/ 1413181 h 6864021"/>
              <a:gd name="connsiteX120" fmla="*/ 614211 w 8898844"/>
              <a:gd name="connsiteY120" fmla="*/ 524896 h 6864021"/>
              <a:gd name="connsiteX121" fmla="*/ 935944 w 8898844"/>
              <a:gd name="connsiteY121" fmla="*/ 726779 h 6864021"/>
              <a:gd name="connsiteX122" fmla="*/ 1137028 w 8898844"/>
              <a:gd name="connsiteY122" fmla="*/ 646026 h 6864021"/>
              <a:gd name="connsiteX123" fmla="*/ 1177244 w 8898844"/>
              <a:gd name="connsiteY123" fmla="*/ 807532 h 6864021"/>
              <a:gd name="connsiteX124" fmla="*/ 1297894 w 8898844"/>
              <a:gd name="connsiteY124" fmla="*/ 524896 h 6864021"/>
              <a:gd name="connsiteX125" fmla="*/ 1539194 w 8898844"/>
              <a:gd name="connsiteY125" fmla="*/ 969038 h 6864021"/>
              <a:gd name="connsiteX126" fmla="*/ 1775624 w 8898844"/>
              <a:gd name="connsiteY126" fmla="*/ 1113117 h 6864021"/>
              <a:gd name="connsiteX127" fmla="*/ 1808171 w 8898844"/>
              <a:gd name="connsiteY127" fmla="*/ 1096551 h 6864021"/>
              <a:gd name="connsiteX128" fmla="*/ 1820711 w 8898844"/>
              <a:gd name="connsiteY128" fmla="*/ 1130545 h 6864021"/>
              <a:gd name="connsiteX129" fmla="*/ 1821120 w 8898844"/>
              <a:gd name="connsiteY129" fmla="*/ 1129164 h 6864021"/>
              <a:gd name="connsiteX130" fmla="*/ 1821339 w 8898844"/>
              <a:gd name="connsiteY130" fmla="*/ 1150102 h 6864021"/>
              <a:gd name="connsiteX131" fmla="*/ 1860928 w 8898844"/>
              <a:gd name="connsiteY131" fmla="*/ 1292051 h 6864021"/>
              <a:gd name="connsiteX132" fmla="*/ 2182661 w 8898844"/>
              <a:gd name="connsiteY132" fmla="*/ 1655441 h 6864021"/>
              <a:gd name="connsiteX133" fmla="*/ 2383744 w 8898844"/>
              <a:gd name="connsiteY133" fmla="*/ 1615064 h 6864021"/>
              <a:gd name="connsiteX134" fmla="*/ 1981578 w 8898844"/>
              <a:gd name="connsiteY134" fmla="*/ 1049792 h 6864021"/>
              <a:gd name="connsiteX135" fmla="*/ 1860928 w 8898844"/>
              <a:gd name="connsiteY135" fmla="*/ 1292051 h 6864021"/>
              <a:gd name="connsiteX136" fmla="*/ 1901144 w 8898844"/>
              <a:gd name="connsiteY136" fmla="*/ 1090168 h 6864021"/>
              <a:gd name="connsiteX137" fmla="*/ 1827623 w 8898844"/>
              <a:gd name="connsiteY137" fmla="*/ 1107202 h 6864021"/>
              <a:gd name="connsiteX138" fmla="*/ 1821120 w 8898844"/>
              <a:gd name="connsiteY138" fmla="*/ 1129164 h 6864021"/>
              <a:gd name="connsiteX139" fmla="*/ 1820711 w 8898844"/>
              <a:gd name="connsiteY139" fmla="*/ 1090168 h 6864021"/>
              <a:gd name="connsiteX140" fmla="*/ 1808171 w 8898844"/>
              <a:gd name="connsiteY140" fmla="*/ 1096551 h 6864021"/>
              <a:gd name="connsiteX141" fmla="*/ 1797147 w 8898844"/>
              <a:gd name="connsiteY141" fmla="*/ 1066668 h 6864021"/>
              <a:gd name="connsiteX142" fmla="*/ 1579411 w 8898844"/>
              <a:gd name="connsiteY142" fmla="*/ 646026 h 6864021"/>
              <a:gd name="connsiteX143" fmla="*/ 1539194 w 8898844"/>
              <a:gd name="connsiteY143" fmla="*/ 686402 h 6864021"/>
              <a:gd name="connsiteX144" fmla="*/ 1458761 w 8898844"/>
              <a:gd name="connsiteY144" fmla="*/ 444143 h 6864021"/>
              <a:gd name="connsiteX145" fmla="*/ 1297894 w 8898844"/>
              <a:gd name="connsiteY145" fmla="*/ 121130 h 6864021"/>
              <a:gd name="connsiteX146" fmla="*/ 1338111 w 8898844"/>
              <a:gd name="connsiteY146" fmla="*/ 0 h 686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8898844" h="6864021">
                <a:moveTo>
                  <a:pt x="1338111" y="0"/>
                </a:moveTo>
                <a:cubicBezTo>
                  <a:pt x="1458761" y="121130"/>
                  <a:pt x="1539194" y="242260"/>
                  <a:pt x="1659844" y="323013"/>
                </a:cubicBezTo>
                <a:cubicBezTo>
                  <a:pt x="1700061" y="323013"/>
                  <a:pt x="1740278" y="282636"/>
                  <a:pt x="1780494" y="282636"/>
                </a:cubicBezTo>
                <a:cubicBezTo>
                  <a:pt x="1820711" y="242260"/>
                  <a:pt x="1901144" y="282636"/>
                  <a:pt x="1941361" y="282636"/>
                </a:cubicBezTo>
                <a:cubicBezTo>
                  <a:pt x="1941361" y="282636"/>
                  <a:pt x="1941361" y="242260"/>
                  <a:pt x="1941361" y="242260"/>
                </a:cubicBezTo>
                <a:cubicBezTo>
                  <a:pt x="2021794" y="363390"/>
                  <a:pt x="2102227" y="484519"/>
                  <a:pt x="2182661" y="565272"/>
                </a:cubicBezTo>
                <a:cubicBezTo>
                  <a:pt x="2263094" y="605649"/>
                  <a:pt x="2383744" y="646026"/>
                  <a:pt x="2464178" y="686402"/>
                </a:cubicBezTo>
                <a:cubicBezTo>
                  <a:pt x="2464178" y="646026"/>
                  <a:pt x="2423961" y="605649"/>
                  <a:pt x="2423961" y="484519"/>
                </a:cubicBezTo>
                <a:cubicBezTo>
                  <a:pt x="2504394" y="605649"/>
                  <a:pt x="2584827" y="686402"/>
                  <a:pt x="2665261" y="686402"/>
                </a:cubicBezTo>
                <a:cubicBezTo>
                  <a:pt x="2785911" y="686402"/>
                  <a:pt x="2866344" y="726779"/>
                  <a:pt x="2986995" y="767155"/>
                </a:cubicBezTo>
                <a:cubicBezTo>
                  <a:pt x="3107644" y="807532"/>
                  <a:pt x="3147861" y="807532"/>
                  <a:pt x="3107644" y="969038"/>
                </a:cubicBezTo>
                <a:cubicBezTo>
                  <a:pt x="3188078" y="928662"/>
                  <a:pt x="3228295" y="888285"/>
                  <a:pt x="3268512" y="847909"/>
                </a:cubicBezTo>
                <a:cubicBezTo>
                  <a:pt x="3268512" y="847909"/>
                  <a:pt x="3268512" y="847909"/>
                  <a:pt x="3308727" y="888285"/>
                </a:cubicBezTo>
                <a:cubicBezTo>
                  <a:pt x="3228295" y="928662"/>
                  <a:pt x="3188078" y="969038"/>
                  <a:pt x="3147861" y="1009415"/>
                </a:cubicBezTo>
                <a:cubicBezTo>
                  <a:pt x="3268512" y="1049792"/>
                  <a:pt x="3389161" y="1130545"/>
                  <a:pt x="3550027" y="1170921"/>
                </a:cubicBezTo>
                <a:cubicBezTo>
                  <a:pt x="3590244" y="1130545"/>
                  <a:pt x="3630461" y="1009415"/>
                  <a:pt x="3630461" y="969038"/>
                </a:cubicBezTo>
                <a:cubicBezTo>
                  <a:pt x="3710894" y="969038"/>
                  <a:pt x="3791327" y="969038"/>
                  <a:pt x="3831544" y="1009415"/>
                </a:cubicBezTo>
                <a:cubicBezTo>
                  <a:pt x="3871761" y="1009415"/>
                  <a:pt x="3952194" y="1049792"/>
                  <a:pt x="3992411" y="1090168"/>
                </a:cubicBezTo>
                <a:cubicBezTo>
                  <a:pt x="4153277" y="1332428"/>
                  <a:pt x="4394578" y="1332428"/>
                  <a:pt x="4635878" y="1372804"/>
                </a:cubicBezTo>
                <a:cubicBezTo>
                  <a:pt x="4676094" y="1413181"/>
                  <a:pt x="4716310" y="1413181"/>
                  <a:pt x="4796744" y="1413181"/>
                </a:cubicBezTo>
                <a:cubicBezTo>
                  <a:pt x="4836960" y="1453558"/>
                  <a:pt x="4917394" y="1493934"/>
                  <a:pt x="4957610" y="1493934"/>
                </a:cubicBezTo>
                <a:cubicBezTo>
                  <a:pt x="5078260" y="1493934"/>
                  <a:pt x="5158694" y="1453558"/>
                  <a:pt x="5239128" y="1413181"/>
                </a:cubicBezTo>
                <a:cubicBezTo>
                  <a:pt x="5279344" y="1413181"/>
                  <a:pt x="5359778" y="1453558"/>
                  <a:pt x="5399994" y="1493934"/>
                </a:cubicBezTo>
                <a:cubicBezTo>
                  <a:pt x="5399994" y="1453558"/>
                  <a:pt x="5399994" y="1413181"/>
                  <a:pt x="5399994" y="1332428"/>
                </a:cubicBezTo>
                <a:cubicBezTo>
                  <a:pt x="5601078" y="1695817"/>
                  <a:pt x="5882594" y="1453558"/>
                  <a:pt x="6123894" y="1413181"/>
                </a:cubicBezTo>
                <a:cubicBezTo>
                  <a:pt x="6123894" y="1493934"/>
                  <a:pt x="6164110" y="1534311"/>
                  <a:pt x="6204328" y="1574687"/>
                </a:cubicBezTo>
                <a:cubicBezTo>
                  <a:pt x="6204328" y="1574687"/>
                  <a:pt x="6284760" y="1574687"/>
                  <a:pt x="6324978" y="1574687"/>
                </a:cubicBezTo>
                <a:cubicBezTo>
                  <a:pt x="6405410" y="1534311"/>
                  <a:pt x="6445628" y="1493934"/>
                  <a:pt x="6485844" y="1453558"/>
                </a:cubicBezTo>
                <a:cubicBezTo>
                  <a:pt x="6646710" y="1372804"/>
                  <a:pt x="6847794" y="1372804"/>
                  <a:pt x="6928228" y="1170921"/>
                </a:cubicBezTo>
                <a:cubicBezTo>
                  <a:pt x="6928228" y="1130545"/>
                  <a:pt x="6928228" y="1130545"/>
                  <a:pt x="6968444" y="1130545"/>
                </a:cubicBezTo>
                <a:cubicBezTo>
                  <a:pt x="6968444" y="1170921"/>
                  <a:pt x="7008660" y="1211298"/>
                  <a:pt x="7008660" y="1211298"/>
                </a:cubicBezTo>
                <a:cubicBezTo>
                  <a:pt x="7089094" y="1130545"/>
                  <a:pt x="7169528" y="1049792"/>
                  <a:pt x="7209744" y="969038"/>
                </a:cubicBezTo>
                <a:cubicBezTo>
                  <a:pt x="7249960" y="969038"/>
                  <a:pt x="7249960" y="1009415"/>
                  <a:pt x="7290178" y="1049792"/>
                </a:cubicBezTo>
                <a:cubicBezTo>
                  <a:pt x="7370610" y="888285"/>
                  <a:pt x="7571694" y="767155"/>
                  <a:pt x="7611910" y="565272"/>
                </a:cubicBezTo>
                <a:cubicBezTo>
                  <a:pt x="7571694" y="565272"/>
                  <a:pt x="7571694" y="524896"/>
                  <a:pt x="7571694" y="524896"/>
                </a:cubicBezTo>
                <a:cubicBezTo>
                  <a:pt x="7531478" y="565272"/>
                  <a:pt x="7491260" y="605649"/>
                  <a:pt x="7491260" y="686402"/>
                </a:cubicBezTo>
                <a:cubicBezTo>
                  <a:pt x="7451044" y="686402"/>
                  <a:pt x="7451044" y="686402"/>
                  <a:pt x="7451044" y="646026"/>
                </a:cubicBezTo>
                <a:cubicBezTo>
                  <a:pt x="7491260" y="565272"/>
                  <a:pt x="7491260" y="484519"/>
                  <a:pt x="7491260" y="403766"/>
                </a:cubicBezTo>
                <a:cubicBezTo>
                  <a:pt x="7531478" y="363390"/>
                  <a:pt x="7571694" y="363390"/>
                  <a:pt x="7611910" y="323013"/>
                </a:cubicBezTo>
                <a:cubicBezTo>
                  <a:pt x="7652128" y="403766"/>
                  <a:pt x="7692344" y="444143"/>
                  <a:pt x="7692344" y="524896"/>
                </a:cubicBezTo>
                <a:cubicBezTo>
                  <a:pt x="7732560" y="484519"/>
                  <a:pt x="7772778" y="403766"/>
                  <a:pt x="7812994" y="282636"/>
                </a:cubicBezTo>
                <a:cubicBezTo>
                  <a:pt x="7853210" y="403766"/>
                  <a:pt x="7853210" y="484519"/>
                  <a:pt x="7853210" y="605649"/>
                </a:cubicBezTo>
                <a:cubicBezTo>
                  <a:pt x="7933644" y="565272"/>
                  <a:pt x="7973860" y="524896"/>
                  <a:pt x="8054294" y="444143"/>
                </a:cubicBezTo>
                <a:cubicBezTo>
                  <a:pt x="8134728" y="605649"/>
                  <a:pt x="8215160" y="726779"/>
                  <a:pt x="8295594" y="888285"/>
                </a:cubicBezTo>
                <a:cubicBezTo>
                  <a:pt x="8376027" y="847909"/>
                  <a:pt x="8456461" y="807532"/>
                  <a:pt x="8577111" y="767155"/>
                </a:cubicBezTo>
                <a:cubicBezTo>
                  <a:pt x="8577111" y="807532"/>
                  <a:pt x="8577111" y="807532"/>
                  <a:pt x="8577111" y="888285"/>
                </a:cubicBezTo>
                <a:cubicBezTo>
                  <a:pt x="8737977" y="767155"/>
                  <a:pt x="8778194" y="888285"/>
                  <a:pt x="8858627" y="1009415"/>
                </a:cubicBezTo>
                <a:cubicBezTo>
                  <a:pt x="8858627" y="1049792"/>
                  <a:pt x="8898844" y="1130545"/>
                  <a:pt x="8898844" y="1170921"/>
                </a:cubicBezTo>
                <a:cubicBezTo>
                  <a:pt x="8898844" y="1211298"/>
                  <a:pt x="8898844" y="1211298"/>
                  <a:pt x="8898844" y="1211298"/>
                </a:cubicBezTo>
                <a:cubicBezTo>
                  <a:pt x="8858627" y="1372804"/>
                  <a:pt x="8818411" y="1534311"/>
                  <a:pt x="8737977" y="1655441"/>
                </a:cubicBezTo>
                <a:cubicBezTo>
                  <a:pt x="8697761" y="1736194"/>
                  <a:pt x="8617327" y="1776571"/>
                  <a:pt x="8536894" y="1816947"/>
                </a:cubicBezTo>
                <a:cubicBezTo>
                  <a:pt x="8496677" y="1897700"/>
                  <a:pt x="8416244" y="1978453"/>
                  <a:pt x="8335810" y="2059207"/>
                </a:cubicBezTo>
                <a:cubicBezTo>
                  <a:pt x="8295594" y="2099583"/>
                  <a:pt x="8255378" y="2099583"/>
                  <a:pt x="8255378" y="2139960"/>
                </a:cubicBezTo>
                <a:cubicBezTo>
                  <a:pt x="8215160" y="2382219"/>
                  <a:pt x="8416244" y="2462973"/>
                  <a:pt x="8456461" y="2664855"/>
                </a:cubicBezTo>
                <a:cubicBezTo>
                  <a:pt x="8496677" y="2745609"/>
                  <a:pt x="8536894" y="2826362"/>
                  <a:pt x="8456461" y="2907115"/>
                </a:cubicBezTo>
                <a:cubicBezTo>
                  <a:pt x="8295594" y="3108998"/>
                  <a:pt x="8215160" y="3310881"/>
                  <a:pt x="8054294" y="3512764"/>
                </a:cubicBezTo>
                <a:cubicBezTo>
                  <a:pt x="8094510" y="3512764"/>
                  <a:pt x="8094510" y="3512764"/>
                  <a:pt x="8134728" y="3512764"/>
                </a:cubicBezTo>
                <a:cubicBezTo>
                  <a:pt x="8215160" y="3432011"/>
                  <a:pt x="8295594" y="3310881"/>
                  <a:pt x="8416244" y="3189751"/>
                </a:cubicBezTo>
                <a:cubicBezTo>
                  <a:pt x="8416244" y="3310881"/>
                  <a:pt x="8416244" y="3351258"/>
                  <a:pt x="8416244" y="3391634"/>
                </a:cubicBezTo>
                <a:cubicBezTo>
                  <a:pt x="8577111" y="3472387"/>
                  <a:pt x="8536894" y="3593517"/>
                  <a:pt x="8496677" y="3674270"/>
                </a:cubicBezTo>
                <a:cubicBezTo>
                  <a:pt x="8416244" y="3916530"/>
                  <a:pt x="8335810" y="4118413"/>
                  <a:pt x="8215160" y="4360673"/>
                </a:cubicBezTo>
                <a:cubicBezTo>
                  <a:pt x="8134728" y="4522179"/>
                  <a:pt x="7933644" y="4643309"/>
                  <a:pt x="7933644" y="4845192"/>
                </a:cubicBezTo>
                <a:cubicBezTo>
                  <a:pt x="7933644" y="4885568"/>
                  <a:pt x="7853210" y="4885568"/>
                  <a:pt x="7812994" y="4925945"/>
                </a:cubicBezTo>
                <a:cubicBezTo>
                  <a:pt x="7772778" y="5006698"/>
                  <a:pt x="7732560" y="5127828"/>
                  <a:pt x="7692344" y="5127828"/>
                </a:cubicBezTo>
                <a:cubicBezTo>
                  <a:pt x="7531478" y="5087451"/>
                  <a:pt x="7531478" y="5248958"/>
                  <a:pt x="7491260" y="5329711"/>
                </a:cubicBezTo>
                <a:cubicBezTo>
                  <a:pt x="7491260" y="5370088"/>
                  <a:pt x="7491260" y="5410464"/>
                  <a:pt x="7491260" y="5450841"/>
                </a:cubicBezTo>
                <a:cubicBezTo>
                  <a:pt x="7290178" y="5652724"/>
                  <a:pt x="7129310" y="5894983"/>
                  <a:pt x="6968444" y="6096866"/>
                </a:cubicBezTo>
                <a:cubicBezTo>
                  <a:pt x="6928228" y="6177620"/>
                  <a:pt x="6847794" y="6217996"/>
                  <a:pt x="6767360" y="6258373"/>
                </a:cubicBezTo>
                <a:cubicBezTo>
                  <a:pt x="6767360" y="6258373"/>
                  <a:pt x="6767360" y="6258373"/>
                  <a:pt x="6767360" y="6217996"/>
                </a:cubicBezTo>
                <a:cubicBezTo>
                  <a:pt x="6807578" y="6177620"/>
                  <a:pt x="6847794" y="6096866"/>
                  <a:pt x="6888010" y="6016113"/>
                </a:cubicBezTo>
                <a:cubicBezTo>
                  <a:pt x="6686928" y="6137243"/>
                  <a:pt x="6485844" y="6258373"/>
                  <a:pt x="6284760" y="6339126"/>
                </a:cubicBezTo>
                <a:cubicBezTo>
                  <a:pt x="6204328" y="6379502"/>
                  <a:pt x="6083678" y="6339126"/>
                  <a:pt x="6003244" y="6379502"/>
                </a:cubicBezTo>
                <a:cubicBezTo>
                  <a:pt x="5601078" y="6500632"/>
                  <a:pt x="5239128" y="6621762"/>
                  <a:pt x="4836960" y="6702515"/>
                </a:cubicBezTo>
                <a:cubicBezTo>
                  <a:pt x="4233710" y="6864022"/>
                  <a:pt x="3630461" y="6904398"/>
                  <a:pt x="2986995" y="6823645"/>
                </a:cubicBezTo>
                <a:cubicBezTo>
                  <a:pt x="2383744" y="6783268"/>
                  <a:pt x="1860928" y="6541009"/>
                  <a:pt x="1338111" y="6217996"/>
                </a:cubicBezTo>
                <a:cubicBezTo>
                  <a:pt x="1177244" y="6096866"/>
                  <a:pt x="895728" y="6016113"/>
                  <a:pt x="815294" y="5773854"/>
                </a:cubicBezTo>
                <a:cubicBezTo>
                  <a:pt x="815294" y="5733477"/>
                  <a:pt x="694644" y="5733477"/>
                  <a:pt x="654428" y="5693100"/>
                </a:cubicBezTo>
                <a:cubicBezTo>
                  <a:pt x="573994" y="5652724"/>
                  <a:pt x="453344" y="5571971"/>
                  <a:pt x="372911" y="5491217"/>
                </a:cubicBezTo>
                <a:cubicBezTo>
                  <a:pt x="372911" y="5491217"/>
                  <a:pt x="413128" y="5450841"/>
                  <a:pt x="372911" y="5450841"/>
                </a:cubicBezTo>
                <a:cubicBezTo>
                  <a:pt x="252261" y="5289334"/>
                  <a:pt x="171828" y="5127828"/>
                  <a:pt x="51178" y="4966322"/>
                </a:cubicBezTo>
                <a:cubicBezTo>
                  <a:pt x="91394" y="4966322"/>
                  <a:pt x="91394" y="4966322"/>
                  <a:pt x="91394" y="4925945"/>
                </a:cubicBezTo>
                <a:cubicBezTo>
                  <a:pt x="252261" y="5047075"/>
                  <a:pt x="372911" y="5127828"/>
                  <a:pt x="493561" y="5208581"/>
                </a:cubicBezTo>
                <a:cubicBezTo>
                  <a:pt x="694644" y="5248958"/>
                  <a:pt x="855511" y="5329711"/>
                  <a:pt x="1016378" y="5450841"/>
                </a:cubicBezTo>
                <a:cubicBezTo>
                  <a:pt x="1056594" y="5450841"/>
                  <a:pt x="1137028" y="5410464"/>
                  <a:pt x="1257678" y="5410464"/>
                </a:cubicBezTo>
                <a:cubicBezTo>
                  <a:pt x="2343527" y="6137243"/>
                  <a:pt x="3710894" y="6298749"/>
                  <a:pt x="4394578" y="6016113"/>
                </a:cubicBezTo>
                <a:cubicBezTo>
                  <a:pt x="4314144" y="6016113"/>
                  <a:pt x="4193494" y="6016113"/>
                  <a:pt x="4113061" y="6016113"/>
                </a:cubicBezTo>
                <a:cubicBezTo>
                  <a:pt x="3147861" y="6056490"/>
                  <a:pt x="2263094" y="5894983"/>
                  <a:pt x="1458761" y="5329711"/>
                </a:cubicBezTo>
                <a:cubicBezTo>
                  <a:pt x="1378328" y="5248958"/>
                  <a:pt x="1257678" y="5208581"/>
                  <a:pt x="1137028" y="5127828"/>
                </a:cubicBezTo>
                <a:cubicBezTo>
                  <a:pt x="935944" y="4966322"/>
                  <a:pt x="734861" y="4804815"/>
                  <a:pt x="533778" y="4643309"/>
                </a:cubicBezTo>
                <a:cubicBezTo>
                  <a:pt x="493561" y="4643309"/>
                  <a:pt x="493561" y="4562556"/>
                  <a:pt x="453344" y="4481802"/>
                </a:cubicBezTo>
                <a:cubicBezTo>
                  <a:pt x="413128" y="4360673"/>
                  <a:pt x="372911" y="4199166"/>
                  <a:pt x="252261" y="4118413"/>
                </a:cubicBezTo>
                <a:cubicBezTo>
                  <a:pt x="131611" y="3997283"/>
                  <a:pt x="51178" y="3876153"/>
                  <a:pt x="10961" y="3755024"/>
                </a:cubicBezTo>
                <a:cubicBezTo>
                  <a:pt x="-29255" y="3674270"/>
                  <a:pt x="51178" y="3593517"/>
                  <a:pt x="91394" y="3512764"/>
                </a:cubicBezTo>
                <a:cubicBezTo>
                  <a:pt x="91394" y="3472387"/>
                  <a:pt x="131611" y="3472387"/>
                  <a:pt x="171828" y="3432011"/>
                </a:cubicBezTo>
                <a:cubicBezTo>
                  <a:pt x="252261" y="3512764"/>
                  <a:pt x="332694" y="3593517"/>
                  <a:pt x="413128" y="3674270"/>
                </a:cubicBezTo>
                <a:cubicBezTo>
                  <a:pt x="413128" y="3593517"/>
                  <a:pt x="453344" y="3553141"/>
                  <a:pt x="453344" y="3472387"/>
                </a:cubicBezTo>
                <a:cubicBezTo>
                  <a:pt x="493561" y="3553141"/>
                  <a:pt x="493561" y="3593517"/>
                  <a:pt x="493561" y="3674270"/>
                </a:cubicBezTo>
                <a:cubicBezTo>
                  <a:pt x="614211" y="3674270"/>
                  <a:pt x="734861" y="3674270"/>
                  <a:pt x="895728" y="3674270"/>
                </a:cubicBezTo>
                <a:cubicBezTo>
                  <a:pt x="453344" y="3149375"/>
                  <a:pt x="453344" y="3149375"/>
                  <a:pt x="533778" y="3028245"/>
                </a:cubicBezTo>
                <a:cubicBezTo>
                  <a:pt x="654428" y="3108998"/>
                  <a:pt x="734861" y="3149375"/>
                  <a:pt x="815294" y="3230128"/>
                </a:cubicBezTo>
                <a:cubicBezTo>
                  <a:pt x="855511" y="3189751"/>
                  <a:pt x="855511" y="3189751"/>
                  <a:pt x="895728" y="3149375"/>
                </a:cubicBezTo>
                <a:cubicBezTo>
                  <a:pt x="734861" y="2987869"/>
                  <a:pt x="614211" y="2866739"/>
                  <a:pt x="453344" y="2705232"/>
                </a:cubicBezTo>
                <a:cubicBezTo>
                  <a:pt x="493561" y="2705232"/>
                  <a:pt x="493561" y="2664855"/>
                  <a:pt x="493561" y="2664855"/>
                </a:cubicBezTo>
                <a:cubicBezTo>
                  <a:pt x="533778" y="2705232"/>
                  <a:pt x="573994" y="2745609"/>
                  <a:pt x="614211" y="2785986"/>
                </a:cubicBezTo>
                <a:cubicBezTo>
                  <a:pt x="694644" y="2785986"/>
                  <a:pt x="734861" y="2826362"/>
                  <a:pt x="815294" y="2866739"/>
                </a:cubicBezTo>
                <a:cubicBezTo>
                  <a:pt x="935944" y="2907115"/>
                  <a:pt x="1096811" y="2907115"/>
                  <a:pt x="1177244" y="3028245"/>
                </a:cubicBezTo>
                <a:cubicBezTo>
                  <a:pt x="1338111" y="3189751"/>
                  <a:pt x="1498978" y="3028245"/>
                  <a:pt x="1619628" y="3108998"/>
                </a:cubicBezTo>
                <a:cubicBezTo>
                  <a:pt x="1659844" y="3108998"/>
                  <a:pt x="1659844" y="3068622"/>
                  <a:pt x="1659844" y="3028245"/>
                </a:cubicBezTo>
                <a:cubicBezTo>
                  <a:pt x="1740278" y="3270504"/>
                  <a:pt x="1860928" y="3310881"/>
                  <a:pt x="2062011" y="3149375"/>
                </a:cubicBezTo>
                <a:cubicBezTo>
                  <a:pt x="2102227" y="3391634"/>
                  <a:pt x="2102227" y="3391634"/>
                  <a:pt x="2464178" y="3310881"/>
                </a:cubicBezTo>
                <a:cubicBezTo>
                  <a:pt x="2303311" y="3230128"/>
                  <a:pt x="2263094" y="3068622"/>
                  <a:pt x="2062011" y="3149375"/>
                </a:cubicBezTo>
                <a:cubicBezTo>
                  <a:pt x="2062011" y="3108998"/>
                  <a:pt x="2062011" y="3028245"/>
                  <a:pt x="2062011" y="3028245"/>
                </a:cubicBezTo>
                <a:cubicBezTo>
                  <a:pt x="1901144" y="3028245"/>
                  <a:pt x="1901144" y="2907115"/>
                  <a:pt x="1820711" y="2745609"/>
                </a:cubicBezTo>
                <a:cubicBezTo>
                  <a:pt x="1780494" y="2826362"/>
                  <a:pt x="1780494" y="2866739"/>
                  <a:pt x="1740278" y="2907115"/>
                </a:cubicBezTo>
                <a:cubicBezTo>
                  <a:pt x="1700061" y="2826362"/>
                  <a:pt x="1700061" y="2745609"/>
                  <a:pt x="1619628" y="2705232"/>
                </a:cubicBezTo>
                <a:cubicBezTo>
                  <a:pt x="1458761" y="2584102"/>
                  <a:pt x="1297894" y="2422596"/>
                  <a:pt x="1137028" y="2301466"/>
                </a:cubicBezTo>
                <a:cubicBezTo>
                  <a:pt x="1056594" y="2261090"/>
                  <a:pt x="976161" y="2220713"/>
                  <a:pt x="935944" y="2139960"/>
                </a:cubicBezTo>
                <a:cubicBezTo>
                  <a:pt x="855511" y="2018830"/>
                  <a:pt x="694644" y="2018830"/>
                  <a:pt x="654428" y="1816947"/>
                </a:cubicBezTo>
                <a:cubicBezTo>
                  <a:pt x="614211" y="1695817"/>
                  <a:pt x="573994" y="1534311"/>
                  <a:pt x="533778" y="1372804"/>
                </a:cubicBezTo>
                <a:cubicBezTo>
                  <a:pt x="654428" y="1413181"/>
                  <a:pt x="734861" y="1413181"/>
                  <a:pt x="815294" y="1413181"/>
                </a:cubicBezTo>
                <a:cubicBezTo>
                  <a:pt x="734861" y="1090168"/>
                  <a:pt x="694644" y="807532"/>
                  <a:pt x="614211" y="524896"/>
                </a:cubicBezTo>
                <a:cubicBezTo>
                  <a:pt x="815294" y="444143"/>
                  <a:pt x="855511" y="646026"/>
                  <a:pt x="935944" y="726779"/>
                </a:cubicBezTo>
                <a:cubicBezTo>
                  <a:pt x="1016378" y="726779"/>
                  <a:pt x="1056594" y="686402"/>
                  <a:pt x="1137028" y="646026"/>
                </a:cubicBezTo>
                <a:cubicBezTo>
                  <a:pt x="1137028" y="686402"/>
                  <a:pt x="1137028" y="726779"/>
                  <a:pt x="1177244" y="807532"/>
                </a:cubicBezTo>
                <a:cubicBezTo>
                  <a:pt x="1217461" y="686402"/>
                  <a:pt x="1257678" y="605649"/>
                  <a:pt x="1297894" y="524896"/>
                </a:cubicBezTo>
                <a:cubicBezTo>
                  <a:pt x="1378328" y="686402"/>
                  <a:pt x="1458761" y="847909"/>
                  <a:pt x="1539194" y="969038"/>
                </a:cubicBezTo>
                <a:cubicBezTo>
                  <a:pt x="1574384" y="1075027"/>
                  <a:pt x="1671155" y="1150102"/>
                  <a:pt x="1775624" y="1113117"/>
                </a:cubicBezTo>
                <a:lnTo>
                  <a:pt x="1808171" y="1096551"/>
                </a:lnTo>
                <a:lnTo>
                  <a:pt x="1820711" y="1130545"/>
                </a:lnTo>
                <a:lnTo>
                  <a:pt x="1821120" y="1129164"/>
                </a:lnTo>
                <a:lnTo>
                  <a:pt x="1821339" y="1150102"/>
                </a:lnTo>
                <a:cubicBezTo>
                  <a:pt x="1823225" y="1208774"/>
                  <a:pt x="1830765" y="1261769"/>
                  <a:pt x="1860928" y="1292051"/>
                </a:cubicBezTo>
                <a:cubicBezTo>
                  <a:pt x="1941361" y="1413181"/>
                  <a:pt x="2062011" y="1534311"/>
                  <a:pt x="2182661" y="1655441"/>
                </a:cubicBezTo>
                <a:cubicBezTo>
                  <a:pt x="2222877" y="1695817"/>
                  <a:pt x="2383744" y="1776571"/>
                  <a:pt x="2383744" y="1615064"/>
                </a:cubicBezTo>
                <a:cubicBezTo>
                  <a:pt x="2222877" y="1413181"/>
                  <a:pt x="1981578" y="1372804"/>
                  <a:pt x="1981578" y="1049792"/>
                </a:cubicBezTo>
                <a:cubicBezTo>
                  <a:pt x="1941361" y="1130545"/>
                  <a:pt x="1901144" y="1211298"/>
                  <a:pt x="1860928" y="1292051"/>
                </a:cubicBezTo>
                <a:cubicBezTo>
                  <a:pt x="1860928" y="1170921"/>
                  <a:pt x="1860928" y="1130545"/>
                  <a:pt x="1901144" y="1090168"/>
                </a:cubicBezTo>
                <a:cubicBezTo>
                  <a:pt x="1870982" y="1090168"/>
                  <a:pt x="1840819" y="1090168"/>
                  <a:pt x="1827623" y="1107202"/>
                </a:cubicBezTo>
                <a:lnTo>
                  <a:pt x="1821120" y="1129164"/>
                </a:lnTo>
                <a:lnTo>
                  <a:pt x="1820711" y="1090168"/>
                </a:lnTo>
                <a:lnTo>
                  <a:pt x="1808171" y="1096551"/>
                </a:lnTo>
                <a:lnTo>
                  <a:pt x="1797147" y="1066668"/>
                </a:lnTo>
                <a:cubicBezTo>
                  <a:pt x="1755359" y="910997"/>
                  <a:pt x="1790549" y="716685"/>
                  <a:pt x="1579411" y="646026"/>
                </a:cubicBezTo>
                <a:cubicBezTo>
                  <a:pt x="1579411" y="646026"/>
                  <a:pt x="1539194" y="686402"/>
                  <a:pt x="1539194" y="686402"/>
                </a:cubicBezTo>
                <a:cubicBezTo>
                  <a:pt x="1539194" y="605649"/>
                  <a:pt x="1498978" y="524896"/>
                  <a:pt x="1458761" y="444143"/>
                </a:cubicBezTo>
                <a:cubicBezTo>
                  <a:pt x="1418544" y="323013"/>
                  <a:pt x="1338111" y="242260"/>
                  <a:pt x="1297894" y="121130"/>
                </a:cubicBezTo>
                <a:cubicBezTo>
                  <a:pt x="1297894" y="121130"/>
                  <a:pt x="1297894" y="40377"/>
                  <a:pt x="1338111" y="0"/>
                </a:cubicBezTo>
                <a:close/>
              </a:path>
            </a:pathLst>
          </a:custGeom>
        </p:spPr>
        <p:txBody>
          <a:bodyPr wrap="square">
            <a:noAutofit/>
          </a:bodyPr>
          <a:lstStyle/>
          <a:p>
            <a:endParaRPr lang="zh-CN" altLang="en-US"/>
          </a:p>
        </p:txBody>
      </p:sp>
    </p:spTree>
  </p:cSld>
  <p:clrMapOvr>
    <a:masterClrMapping/>
  </p:clrMapOvr>
  <p:transition spd="slow" advClick="0" advTm="300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cSld>
  <p:clrMapOvr>
    <a:masterClrMapping/>
  </p:clrMapOvr>
  <p:transition spd="slow" advClick="0" advTm="3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p:transition spd="slow" advClick="0" advTm="300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7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2BF0E76-E6F9-4125-90CD-90F8EE17D5E5}" type="datetime1">
              <a:rPr lang="zh-CN" altLang="en-US" smtClean="0"/>
            </a:fld>
            <a:endParaRPr lang="zh-CN" altLang="en-US"/>
          </a:p>
        </p:txBody>
      </p:sp>
      <p:sp>
        <p:nvSpPr>
          <p:cNvPr id="6" name="灯片编号占位符 5"/>
          <p:cNvSpPr>
            <a:spLocks noGrp="1"/>
          </p:cNvSpPr>
          <p:nvPr>
            <p:ph type="sldNum" sz="quarter" idx="12"/>
          </p:nvPr>
        </p:nvSpPr>
        <p:spPr>
          <a:xfrm>
            <a:off x="2915816" y="4805481"/>
            <a:ext cx="2133600" cy="273929"/>
          </a:xfrm>
          <a:prstGeom prst="rect">
            <a:avLst/>
          </a:prstGeom>
        </p:spPr>
        <p:txBody>
          <a:bodyPr/>
          <a:lstStyle/>
          <a:p>
            <a:fld id="{916F26BD-DE47-4663-A93D-9EEAA4334141}" type="slidenum">
              <a:rPr lang="zh-CN" altLang="en-US" smtClean="0"/>
            </a:fld>
            <a:endParaRPr lang="zh-CN" altLang="en-US"/>
          </a:p>
        </p:txBody>
      </p:sp>
    </p:spTree>
  </p:cSld>
  <p:clrMapOvr>
    <a:masterClrMapping/>
  </p:clrMapOvr>
  <p:transition spd="slow" advClick="0" advTm="3000"/>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8"/>
          <p:cNvSpPr>
            <a:spLocks noGrp="1"/>
          </p:cNvSpPr>
          <p:nvPr>
            <p:ph type="title"/>
          </p:nvPr>
        </p:nvSpPr>
        <p:spPr>
          <a:xfrm>
            <a:off x="273050" y="512920"/>
            <a:ext cx="6489700" cy="524037"/>
          </a:xfrm>
          <a:prstGeom prst="rect">
            <a:avLst/>
          </a:prstGeom>
        </p:spPr>
        <p:txBody>
          <a:bodyPr lIns="68580" tIns="34290" rIns="68580" bIns="34290"/>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a:t>Click to edit Master title style</a:t>
            </a:r>
            <a:endParaRPr lang="en-US" dirty="0"/>
          </a:p>
        </p:txBody>
      </p:sp>
      <p:sp>
        <p:nvSpPr>
          <p:cNvPr id="6" name="Text Placeholder 27"/>
          <p:cNvSpPr>
            <a:spLocks noGrp="1"/>
          </p:cNvSpPr>
          <p:nvPr>
            <p:ph type="body" sz="quarter" idx="25"/>
          </p:nvPr>
        </p:nvSpPr>
        <p:spPr>
          <a:xfrm>
            <a:off x="273050" y="940384"/>
            <a:ext cx="6489700" cy="285887"/>
          </a:xfrm>
          <a:prstGeom prst="rect">
            <a:avLst/>
          </a:prstGeom>
        </p:spPr>
        <p:txBody>
          <a:bodyPr lIns="68580" tIns="34290" rIns="68580" bIns="34290"/>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a:t>Click to edit Master text styles</a:t>
            </a:r>
            <a:endParaRPr lang="en-US"/>
          </a:p>
        </p:txBody>
      </p:sp>
    </p:spTree>
  </p:cSld>
  <p:clrMapOvr>
    <a:masterClrMapping/>
  </p:clrMapOvr>
  <p:transition spd="slow" advClick="0" advTm="300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第一章">
    <p:spTree>
      <p:nvGrpSpPr>
        <p:cNvPr id="1" name=""/>
        <p:cNvGrpSpPr/>
        <p:nvPr/>
      </p:nvGrpSpPr>
      <p:grpSpPr>
        <a:xfrm>
          <a:off x="0" y="0"/>
          <a:ext cx="0" cy="0"/>
          <a:chOff x="0" y="0"/>
          <a:chExt cx="0" cy="0"/>
        </a:xfrm>
      </p:grpSpPr>
    </p:spTree>
  </p:cSld>
  <p:clrMapOvr>
    <a:masterClrMapping/>
  </p:clrMapOvr>
  <p:transition spd="slow" advClick="0" advTm="300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2" name="矩形 1"/>
          <p:cNvSpPr/>
          <p:nvPr userDrawn="1"/>
        </p:nvSpPr>
        <p:spPr>
          <a:xfrm>
            <a:off x="0" y="0"/>
            <a:ext cx="9144000" cy="514508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zh-CN" altLang="en-US" sz="1800"/>
          </a:p>
        </p:txBody>
      </p:sp>
      <p:sp>
        <p:nvSpPr>
          <p:cNvPr id="3" name="TextBox 1"/>
          <p:cNvSpPr txBox="1"/>
          <p:nvPr userDrawn="1"/>
        </p:nvSpPr>
        <p:spPr>
          <a:xfrm>
            <a:off x="3865651" y="368823"/>
            <a:ext cx="1292662" cy="300175"/>
          </a:xfrm>
          <a:prstGeom prst="rect">
            <a:avLst/>
          </a:prstGeom>
          <a:noFill/>
        </p:spPr>
        <p:txBody>
          <a:bodyPr wrap="none" lIns="68577" tIns="34289" rIns="68577" bIns="34289" rtlCol="0">
            <a:spAutoFit/>
          </a:bodyPr>
          <a:lstStyle/>
          <a:p>
            <a:pPr lvl="0" algn="ctr"/>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767"/>
            <a:ext cx="2562232" cy="346356"/>
          </a:xfrm>
          <a:prstGeom prst="rect">
            <a:avLst/>
          </a:prstGeom>
          <a:noFill/>
        </p:spPr>
        <p:txBody>
          <a:bodyPr wrap="square" lIns="68577" tIns="34289" rIns="68577" bIns="34289" rtlCol="0">
            <a:spAutoFit/>
          </a:bodyPr>
          <a:lstStyle/>
          <a:p>
            <a:pPr algn="ct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p:transition spd="slow" advClick="0" advTm="300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第五章">
    <p:spTree>
      <p:nvGrpSpPr>
        <p:cNvPr id="1" name=""/>
        <p:cNvGrpSpPr/>
        <p:nvPr/>
      </p:nvGrpSpPr>
      <p:grpSpPr>
        <a:xfrm>
          <a:off x="0" y="0"/>
          <a:ext cx="0" cy="0"/>
          <a:chOff x="0" y="0"/>
          <a:chExt cx="0" cy="0"/>
        </a:xfrm>
      </p:grpSpPr>
    </p:spTree>
  </p:cSld>
  <p:clrMapOvr>
    <a:masterClrMapping/>
  </p:clrMapOvr>
  <p:transition spd="slow" advClick="0" advTm="300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p:transition spd="slow" advClick="0" advTm="3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p:transition spd="slow" advClick="0" advTm="3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p:transition spd="slow" advClick="0" advTm="3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p:transition spd="slow" advClick="0" advTm="3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p:transition spd="slow" advClick="0" advTm="3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620DD7-6358-4E35-981D-64C57D7D925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5567DBE-345A-4DFC-A5AF-A1AA18485CC9}" type="slidenum">
              <a:rPr lang="zh-CN" altLang="en-US" smtClean="0"/>
            </a:fld>
            <a:endParaRPr lang="zh-CN" altLang="en-US"/>
          </a:p>
        </p:txBody>
      </p:sp>
    </p:spTree>
  </p:cSld>
  <p:clrMapOvr>
    <a:masterClrMapping/>
  </p:clrMapOvr>
  <p:transition spd="slow" advClick="0" advTm="300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fld>
            <a:endParaRPr lang="zh-CN" altLang="en-US"/>
          </a:p>
        </p:txBody>
      </p:sp>
    </p:spTree>
  </p:cSld>
  <p:clrMapOvr>
    <a:masterClrMapping/>
  </p:clrMapOvr>
  <p:transition spd="slow" advClick="0" advTm="300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fld>
            <a:endParaRPr lang="zh-CN" altLang="en-US"/>
          </a:p>
        </p:txBody>
      </p:sp>
      <p:sp>
        <p:nvSpPr>
          <p:cNvPr id="5" name="矩形 4"/>
          <p:cNvSpPr/>
          <p:nvPr userDrawn="1"/>
        </p:nvSpPr>
        <p:spPr>
          <a:xfrm>
            <a:off x="0" y="232284"/>
            <a:ext cx="395570"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6" name="文本框 37"/>
          <p:cNvSpPr txBox="1"/>
          <p:nvPr userDrawn="1"/>
        </p:nvSpPr>
        <p:spPr>
          <a:xfrm>
            <a:off x="467576" y="232284"/>
            <a:ext cx="1175466" cy="315475"/>
          </a:xfrm>
          <a:prstGeom prst="rect">
            <a:avLst/>
          </a:prstGeom>
          <a:noFill/>
        </p:spPr>
        <p:txBody>
          <a:bodyPr wrap="square" lIns="68584" tIns="34292" rIns="68584" bIns="34292" rtlCol="0">
            <a:spAutoFit/>
          </a:bodyPr>
          <a:lstStyle/>
          <a:p>
            <a:pPr lvl="0" algn="dist"/>
            <a:r>
              <a:rPr lang="en-US" altLang="zh-CN" sz="1600" b="0" kern="1200" dirty="0" smtClean="0">
                <a:solidFill>
                  <a:schemeClr val="accent1"/>
                </a:solidFill>
                <a:latin typeface="微软雅黑" panose="020B0503020204020204" pitchFamily="34" charset="-122"/>
                <a:ea typeface="微软雅黑" panose="020B0503020204020204" pitchFamily="34" charset="-122"/>
                <a:cs typeface="+mn-cs"/>
              </a:rPr>
              <a:t>UG</a:t>
            </a:r>
            <a:r>
              <a:rPr lang="en-US" altLang="zh-CN" sz="1600" b="0" kern="1200" baseline="0" dirty="0" smtClean="0">
                <a:solidFill>
                  <a:schemeClr val="accent1"/>
                </a:solidFill>
                <a:latin typeface="微软雅黑" panose="020B0503020204020204" pitchFamily="34" charset="-122"/>
                <a:ea typeface="微软雅黑" panose="020B0503020204020204" pitchFamily="34" charset="-122"/>
                <a:cs typeface="+mn-cs"/>
              </a:rPr>
              <a:t> NX11</a:t>
            </a:r>
            <a:endParaRPr lang="zh-CN" altLang="zh-CN" sz="1600" b="0" kern="1200" dirty="0">
              <a:solidFill>
                <a:schemeClr val="accent1"/>
              </a:solidFill>
              <a:latin typeface="微软雅黑" panose="020B0503020204020204" pitchFamily="34" charset="-122"/>
              <a:ea typeface="微软雅黑" panose="020B0503020204020204" pitchFamily="34" charset="-122"/>
              <a:cs typeface="+mn-cs"/>
            </a:endParaRPr>
          </a:p>
        </p:txBody>
      </p:sp>
    </p:spTree>
  </p:cSld>
  <p:clrMapOvr>
    <a:masterClrMapping/>
  </p:clrMapOvr>
  <p:transition spd="slow" advClick="0" advTm="300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3A620DD7-6358-4E35-981D-64C57D7D925A}" type="datetimeFigureOut">
              <a:rPr lang="zh-CN" altLang="en-US" smtClean="0"/>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25567DBE-345A-4DFC-A5AF-A1AA18485CC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transition spd="slow" advClick="0" advTm="3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3.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8.xml"/><Relationship Id="rId3" Type="http://schemas.openxmlformats.org/officeDocument/2006/relationships/image" Target="../media/image8.png"/><Relationship Id="rId2" Type="http://schemas.openxmlformats.org/officeDocument/2006/relationships/tags" Target="../tags/tag20.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9" Type="http://schemas.openxmlformats.org/officeDocument/2006/relationships/vmlDrawing" Target="../drawings/vmlDrawing1.vml"/><Relationship Id="rId8" Type="http://schemas.openxmlformats.org/officeDocument/2006/relationships/slideLayout" Target="../slideLayouts/slideLayout18.xml"/><Relationship Id="rId7" Type="http://schemas.openxmlformats.org/officeDocument/2006/relationships/image" Target="../media/image11.emf"/><Relationship Id="rId6" Type="http://schemas.openxmlformats.org/officeDocument/2006/relationships/oleObject" Target="../embeddings/oleObject3.bin"/><Relationship Id="rId5" Type="http://schemas.openxmlformats.org/officeDocument/2006/relationships/image" Target="../media/image10.emf"/><Relationship Id="rId4" Type="http://schemas.openxmlformats.org/officeDocument/2006/relationships/oleObject" Target="../embeddings/oleObject2.bin"/><Relationship Id="rId3" Type="http://schemas.openxmlformats.org/officeDocument/2006/relationships/image" Target="../media/image9.emf"/><Relationship Id="rId2" Type="http://schemas.openxmlformats.org/officeDocument/2006/relationships/oleObject" Target="../embeddings/oleObject1.bin"/><Relationship Id="rId10" Type="http://schemas.openxmlformats.org/officeDocument/2006/relationships/notesSlide" Target="../notesSlides/notesSlide12.xml"/><Relationship Id="rId1" Type="http://schemas.openxmlformats.org/officeDocument/2006/relationships/tags" Target="../tags/tag22.xml"/></Relationships>
</file>

<file path=ppt/slides/_rels/slide13.xml.rels><?xml version="1.0" encoding="UTF-8" standalone="yes"?>
<Relationships xmlns="http://schemas.openxmlformats.org/package/2006/relationships"><Relationship Id="rId9" Type="http://schemas.openxmlformats.org/officeDocument/2006/relationships/vmlDrawing" Target="../drawings/vmlDrawing2.vml"/><Relationship Id="rId8" Type="http://schemas.openxmlformats.org/officeDocument/2006/relationships/slideLayout" Target="../slideLayouts/slideLayout18.xml"/><Relationship Id="rId7" Type="http://schemas.openxmlformats.org/officeDocument/2006/relationships/image" Target="../media/image14.emf"/><Relationship Id="rId6" Type="http://schemas.openxmlformats.org/officeDocument/2006/relationships/oleObject" Target="../embeddings/oleObject6.bin"/><Relationship Id="rId5" Type="http://schemas.openxmlformats.org/officeDocument/2006/relationships/image" Target="../media/image13.emf"/><Relationship Id="rId4" Type="http://schemas.openxmlformats.org/officeDocument/2006/relationships/oleObject" Target="../embeddings/oleObject5.bin"/><Relationship Id="rId3" Type="http://schemas.openxmlformats.org/officeDocument/2006/relationships/image" Target="../media/image12.emf"/><Relationship Id="rId2" Type="http://schemas.openxmlformats.org/officeDocument/2006/relationships/oleObject" Target="../embeddings/oleObject4.bin"/><Relationship Id="rId10" Type="http://schemas.openxmlformats.org/officeDocument/2006/relationships/notesSlide" Target="../notesSlides/notesSlide13.xml"/><Relationship Id="rId1" Type="http://schemas.openxmlformats.org/officeDocument/2006/relationships/tags" Target="../tags/tag23.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tags" Target="../tags/tag2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5" Type="http://schemas.openxmlformats.org/officeDocument/2006/relationships/notesSlide" Target="../notesSlides/notesSlide2.xml"/><Relationship Id="rId14" Type="http://schemas.openxmlformats.org/officeDocument/2006/relationships/slideLayout" Target="../slideLayouts/slideLayout18.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18.xml"/><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tags" Target="../tags/tag13.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8.xml"/><Relationship Id="rId7" Type="http://schemas.openxmlformats.org/officeDocument/2006/relationships/image" Target="../media/image4.emf"/><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tags" Target="../tags/tag14.xml"/></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8.xml"/><Relationship Id="rId7" Type="http://schemas.openxmlformats.org/officeDocument/2006/relationships/image" Target="../media/image5.emf"/><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tags" Target="../tags/tag16.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tags" Target="../tags/tag17.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tags" Target="../tags/tag18.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8.xml"/><Relationship Id="rId2" Type="http://schemas.openxmlformats.org/officeDocument/2006/relationships/image" Target="../media/image6.png"/><Relationship Id="rId1"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a:srcRect l="51969" r="28738" b="38839"/>
          <a:stretch>
            <a:fillRect/>
          </a:stretch>
        </p:blipFill>
        <p:spPr>
          <a:xfrm>
            <a:off x="7384713" y="0"/>
            <a:ext cx="1764196" cy="3148608"/>
          </a:xfrm>
          <a:prstGeom prst="rect">
            <a:avLst/>
          </a:prstGeom>
        </p:spPr>
      </p:pic>
      <p:pic>
        <p:nvPicPr>
          <p:cNvPr id="3" name="伤心的爱 heartbreak love">
            <a:hlinkClick r:id="" action="ppaction://media"/>
          </p:cNvPr>
          <p:cNvPicPr>
            <a:picLocks noChangeAspect="1"/>
          </p:cNvPicPr>
          <p:nvPr>
            <a:videoFile r:link="rId2"/>
            <p:extLst>
              <p:ext uri="{DAA4B4D4-6D71-4841-9C94-3DE7FCFB9230}">
                <p14:media xmlns:p14="http://schemas.microsoft.com/office/powerpoint/2010/main" r:embed="rId3"/>
              </p:ext>
            </p:extLst>
          </p:nvPr>
        </p:nvPicPr>
        <p:blipFill>
          <a:blip r:embed="rId4" cstate="print"/>
          <a:stretch>
            <a:fillRect/>
          </a:stretch>
        </p:blipFill>
        <p:spPr>
          <a:xfrm>
            <a:off x="-597157" y="1716267"/>
            <a:ext cx="609600" cy="609600"/>
          </a:xfrm>
          <a:prstGeom prst="rect">
            <a:avLst/>
          </a:prstGeom>
        </p:spPr>
      </p:pic>
      <p:sp>
        <p:nvSpPr>
          <p:cNvPr id="12" name="原创设计师QQ598969553                 _16"/>
          <p:cNvSpPr txBox="1"/>
          <p:nvPr/>
        </p:nvSpPr>
        <p:spPr>
          <a:xfrm>
            <a:off x="3245485" y="-92075"/>
            <a:ext cx="2190750" cy="1453515"/>
          </a:xfrm>
          <a:prstGeom prst="rect">
            <a:avLst/>
          </a:prstGeom>
          <a:noFill/>
          <a:effectLst/>
        </p:spPr>
        <p:txBody>
          <a:bodyPr wrap="square" lIns="68580" tIns="34290" rIns="68580" bIns="34290" rtlCol="0">
            <a:spAutoFit/>
          </a:bodyPr>
          <a:lstStyle/>
          <a:p>
            <a:pPr>
              <a:lnSpc>
                <a:spcPct val="150000"/>
              </a:lnSpc>
            </a:pPr>
            <a:r>
              <a:rPr lang="en-US" altLang="zh-CN" sz="6000" dirty="0" smtClean="0">
                <a:solidFill>
                  <a:schemeClr val="tx2">
                    <a:lumMod val="60000"/>
                    <a:lumOff val="40000"/>
                  </a:schemeClr>
                </a:solidFill>
                <a:latin typeface="Agency FB" panose="020B0503020202020204" pitchFamily="34" charset="0"/>
                <a:ea typeface="微软雅黑" panose="020B0503020204020204" pitchFamily="34" charset="-122"/>
              </a:rPr>
              <a:t>2024.10</a:t>
            </a:r>
            <a:endParaRPr lang="en-US" altLang="zh-CN" sz="6000" dirty="0">
              <a:solidFill>
                <a:schemeClr val="tx2">
                  <a:lumMod val="60000"/>
                  <a:lumOff val="40000"/>
                </a:schemeClr>
              </a:solidFill>
              <a:latin typeface="Agency FB" panose="020B0503020202020204" pitchFamily="34" charset="0"/>
              <a:ea typeface="微软雅黑" panose="020B0503020204020204" pitchFamily="34" charset="-122"/>
            </a:endParaRPr>
          </a:p>
        </p:txBody>
      </p:sp>
      <p:sp>
        <p:nvSpPr>
          <p:cNvPr id="13" name="矩形 259"/>
          <p:cNvSpPr>
            <a:spLocks noChangeArrowheads="1"/>
          </p:cNvSpPr>
          <p:nvPr/>
        </p:nvSpPr>
        <p:spPr bwMode="auto">
          <a:xfrm>
            <a:off x="1215049" y="1348259"/>
            <a:ext cx="6012160" cy="2031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4400" cap="all" smtClean="0">
                <a:solidFill>
                  <a:schemeClr val="tx1">
                    <a:lumMod val="75000"/>
                    <a:lumOff val="25000"/>
                  </a:schemeClr>
                </a:solidFill>
                <a:cs typeface="Arial" panose="020B0604020202020204" pitchFamily="34" charset="0"/>
              </a:rPr>
              <a:t>DYNAMIC ANALYSIS OF STEAM DUMP SYSTEM OF SMR</a:t>
            </a:r>
            <a:endParaRPr lang="en-US" altLang="zh-CN" sz="4400" cap="all" smtClean="0">
              <a:solidFill>
                <a:schemeClr val="tx1">
                  <a:lumMod val="75000"/>
                  <a:lumOff val="25000"/>
                </a:schemeClr>
              </a:solidFill>
              <a:cs typeface="Arial" panose="020B0604020202020204" pitchFamily="34" charset="0"/>
            </a:endParaRPr>
          </a:p>
        </p:txBody>
      </p:sp>
      <p:sp>
        <p:nvSpPr>
          <p:cNvPr id="14" name="原创设计师QQ598969553                 _15"/>
          <p:cNvSpPr/>
          <p:nvPr/>
        </p:nvSpPr>
        <p:spPr>
          <a:xfrm>
            <a:off x="2673097" y="3580063"/>
            <a:ext cx="2978540" cy="510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000" dirty="0" smtClean="0">
                <a:solidFill>
                  <a:schemeClr val="tx1">
                    <a:lumMod val="50000"/>
                    <a:lumOff val="50000"/>
                  </a:schemeClr>
                </a:solidFill>
                <a:latin typeface="微软雅黑" panose="020B0503020204020204" pitchFamily="34" charset="-122"/>
                <a:ea typeface="微软雅黑" panose="020B0503020204020204" pitchFamily="34" charset="-122"/>
              </a:rPr>
              <a:t>Ye Zhu</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原创设计师QQ598969553                 _16"/>
          <p:cNvSpPr txBox="1"/>
          <p:nvPr/>
        </p:nvSpPr>
        <p:spPr>
          <a:xfrm>
            <a:off x="2483791" y="4156560"/>
            <a:ext cx="3357586" cy="392415"/>
          </a:xfrm>
          <a:prstGeom prst="rect">
            <a:avLst/>
          </a:prstGeom>
        </p:spPr>
        <p:style>
          <a:lnRef idx="1">
            <a:schemeClr val="accent3"/>
          </a:lnRef>
          <a:fillRef idx="2">
            <a:schemeClr val="accent3"/>
          </a:fillRef>
          <a:effectRef idx="1">
            <a:schemeClr val="accent3"/>
          </a:effectRef>
          <a:fontRef idx="minor">
            <a:schemeClr val="dk1"/>
          </a:fontRef>
        </p:style>
        <p:txBody>
          <a:bodyPr wrap="square" lIns="68580" tIns="34290" rIns="68580" bIns="34290" rtlCol="0">
            <a:spAutoFit/>
          </a:bodyPr>
          <a:lstStyle/>
          <a:p>
            <a:pPr algn="ctr">
              <a:lnSpc>
                <a:spcPct val="150000"/>
              </a:lnSpc>
            </a:pP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rPr>
              <a:t>Nuclear Power Institute of China</a:t>
            </a:r>
            <a:endPar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594"/>
  <p:timing>
    <p:tnLst>
      <p:par>
        <p:cTn id="1" dur="indefinite" restart="never" nodeType="tmRoot">
          <p:childTnLst>
            <p:video>
              <p:cMediaNode vol="80000" numSld="25">
                <p:cTn id="2" repeatCount="indefinite" fill="hold" display="0">
                  <p:stCondLst>
                    <p:cond delay="indefinite"/>
                  </p:stCondLst>
                  <p:endCondLst>
                    <p:cond evt="onStopAudio" delay="0">
                      <p:tgtEl>
                        <p:sldTgt/>
                      </p:tgtEl>
                    </p:cond>
                  </p:endCondLst>
                </p:cTn>
                <p:tgtEl>
                  <p:spTgt spid="3"/>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p:nvPr/>
        </p:nvPicPr>
        <p:blipFill>
          <a:blip r:embed="rId1"/>
          <a:srcRect/>
          <a:stretch>
            <a:fillRect/>
          </a:stretch>
        </p:blipFill>
        <p:spPr bwMode="auto">
          <a:xfrm>
            <a:off x="428596" y="1072346"/>
            <a:ext cx="5732145" cy="2814191"/>
          </a:xfrm>
          <a:prstGeom prst="rect">
            <a:avLst/>
          </a:prstGeom>
        </p:spPr>
        <p:style>
          <a:lnRef idx="2">
            <a:schemeClr val="accent1"/>
          </a:lnRef>
          <a:fillRef idx="1">
            <a:schemeClr val="lt1"/>
          </a:fillRef>
          <a:effectRef idx="0">
            <a:schemeClr val="accent1"/>
          </a:effectRef>
          <a:fontRef idx="minor">
            <a:schemeClr val="dk1"/>
          </a:fontRef>
        </p:style>
      </p:pic>
      <p:sp>
        <p:nvSpPr>
          <p:cNvPr id="3" name="MH_Other_1"/>
          <p:cNvSpPr/>
          <p:nvPr>
            <p:custDataLst>
              <p:tags r:id="rId2"/>
            </p:custDataLst>
          </p:nvPr>
        </p:nvSpPr>
        <p:spPr>
          <a:xfrm>
            <a:off x="0" y="91970"/>
            <a:ext cx="892568" cy="892570"/>
          </a:xfrm>
          <a:custGeom>
            <a:avLst/>
            <a:gdLst>
              <a:gd name="connsiteX0" fmla="*/ 349985 w 663588"/>
              <a:gd name="connsiteY0" fmla="*/ 142900 h 663588"/>
              <a:gd name="connsiteX1" fmla="*/ 482976 w 663588"/>
              <a:gd name="connsiteY1" fmla="*/ 211390 h 663588"/>
              <a:gd name="connsiteX2" fmla="*/ 460097 w 663588"/>
              <a:gd name="connsiteY2" fmla="*/ 486849 h 663588"/>
              <a:gd name="connsiteX3" fmla="*/ 260810 w 663588"/>
              <a:gd name="connsiteY3" fmla="*/ 655570 h 663588"/>
              <a:gd name="connsiteX4" fmla="*/ 202645 w 663588"/>
              <a:gd name="connsiteY4" fmla="*/ 637514 h 663588"/>
              <a:gd name="connsiteX5" fmla="*/ 6741 w 663588"/>
              <a:gd name="connsiteY5" fmla="*/ 398662 h 663588"/>
              <a:gd name="connsiteX6" fmla="*/ 3010 w 663588"/>
              <a:gd name="connsiteY6" fmla="*/ 361650 h 663588"/>
              <a:gd name="connsiteX7" fmla="*/ 207517 w 663588"/>
              <a:gd name="connsiteY7" fmla="*/ 188510 h 663588"/>
              <a:gd name="connsiteX8" fmla="*/ 349985 w 663588"/>
              <a:gd name="connsiteY8" fmla="*/ 142900 h 663588"/>
              <a:gd name="connsiteX9" fmla="*/ 331794 w 663588"/>
              <a:gd name="connsiteY9" fmla="*/ 0 h 663588"/>
              <a:gd name="connsiteX10" fmla="*/ 663588 w 663588"/>
              <a:gd name="connsiteY10" fmla="*/ 331794 h 663588"/>
              <a:gd name="connsiteX11" fmla="*/ 331794 w 663588"/>
              <a:gd name="connsiteY11" fmla="*/ 663588 h 663588"/>
              <a:gd name="connsiteX12" fmla="*/ 278642 w 663588"/>
              <a:gd name="connsiteY12" fmla="*/ 658230 h 663588"/>
              <a:gd name="connsiteX13" fmla="*/ 471280 w 663588"/>
              <a:gd name="connsiteY13" fmla="*/ 495139 h 663588"/>
              <a:gd name="connsiteX14" fmla="*/ 495745 w 663588"/>
              <a:gd name="connsiteY14" fmla="*/ 200580 h 663588"/>
              <a:gd name="connsiteX15" fmla="*/ 495746 w 663588"/>
              <a:gd name="connsiteY15" fmla="*/ 200580 h 663588"/>
              <a:gd name="connsiteX16" fmla="*/ 201187 w 663588"/>
              <a:gd name="connsiteY16" fmla="*/ 176113 h 663588"/>
              <a:gd name="connsiteX17" fmla="*/ 1361 w 663588"/>
              <a:gd name="connsiteY17" fmla="*/ 345290 h 663588"/>
              <a:gd name="connsiteX18" fmla="*/ 0 w 663588"/>
              <a:gd name="connsiteY18" fmla="*/ 331794 h 663588"/>
              <a:gd name="connsiteX19" fmla="*/ 331794 w 663588"/>
              <a:gd name="connsiteY19" fmla="*/ 0 h 66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3588" h="663588">
                <a:moveTo>
                  <a:pt x="349985" y="142900"/>
                </a:moveTo>
                <a:cubicBezTo>
                  <a:pt x="399833" y="147041"/>
                  <a:pt x="448102" y="170198"/>
                  <a:pt x="482976" y="211390"/>
                </a:cubicBezTo>
                <a:cubicBezTo>
                  <a:pt x="552725" y="293774"/>
                  <a:pt x="542481" y="417101"/>
                  <a:pt x="460097" y="486849"/>
                </a:cubicBezTo>
                <a:lnTo>
                  <a:pt x="260810" y="655570"/>
                </a:lnTo>
                <a:lnTo>
                  <a:pt x="202645" y="637514"/>
                </a:lnTo>
                <a:cubicBezTo>
                  <a:pt x="103407" y="595540"/>
                  <a:pt x="28840" y="506657"/>
                  <a:pt x="6741" y="398662"/>
                </a:cubicBezTo>
                <a:lnTo>
                  <a:pt x="3010" y="361650"/>
                </a:lnTo>
                <a:lnTo>
                  <a:pt x="207517" y="188510"/>
                </a:lnTo>
                <a:cubicBezTo>
                  <a:pt x="248709" y="153636"/>
                  <a:pt x="300137" y="138760"/>
                  <a:pt x="349985" y="142900"/>
                </a:cubicBezTo>
                <a:close/>
                <a:moveTo>
                  <a:pt x="331794" y="0"/>
                </a:moveTo>
                <a:cubicBezTo>
                  <a:pt x="515039" y="0"/>
                  <a:pt x="663588" y="148549"/>
                  <a:pt x="663588" y="331794"/>
                </a:cubicBezTo>
                <a:cubicBezTo>
                  <a:pt x="663588" y="515039"/>
                  <a:pt x="515039" y="663588"/>
                  <a:pt x="331794" y="663588"/>
                </a:cubicBezTo>
                <a:lnTo>
                  <a:pt x="278642" y="658230"/>
                </a:lnTo>
                <a:lnTo>
                  <a:pt x="471280" y="495139"/>
                </a:lnTo>
                <a:cubicBezTo>
                  <a:pt x="559376" y="420555"/>
                  <a:pt x="570330" y="288677"/>
                  <a:pt x="495745" y="200580"/>
                </a:cubicBezTo>
                <a:lnTo>
                  <a:pt x="495746" y="200580"/>
                </a:lnTo>
                <a:cubicBezTo>
                  <a:pt x="421162" y="112483"/>
                  <a:pt x="289283" y="101529"/>
                  <a:pt x="201187" y="176113"/>
                </a:cubicBezTo>
                <a:lnTo>
                  <a:pt x="1361" y="345290"/>
                </a:lnTo>
                <a:lnTo>
                  <a:pt x="0" y="331794"/>
                </a:lnTo>
                <a:cubicBezTo>
                  <a:pt x="0" y="148549"/>
                  <a:pt x="148549" y="0"/>
                  <a:pt x="331794" y="0"/>
                </a:cubicBezTo>
                <a:close/>
              </a:path>
            </a:pathLst>
          </a:cu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n-US" altLang="zh-CN" sz="2400" dirty="0">
                <a:solidFill>
                  <a:srgbClr val="FFFFFF"/>
                </a:solidFill>
              </a:rPr>
              <a:t>03</a:t>
            </a:r>
            <a:endParaRPr lang="zh-CN" altLang="en-US" sz="2400" dirty="0">
              <a:solidFill>
                <a:srgbClr val="FFFFFF"/>
              </a:solidFill>
            </a:endParaRPr>
          </a:p>
        </p:txBody>
      </p:sp>
      <p:sp>
        <p:nvSpPr>
          <p:cNvPr id="4" name="矩形 3"/>
          <p:cNvSpPr/>
          <p:nvPr/>
        </p:nvSpPr>
        <p:spPr>
          <a:xfrm>
            <a:off x="1111957" y="215090"/>
            <a:ext cx="4388737" cy="276999"/>
          </a:xfrm>
          <a:prstGeom prst="rect">
            <a:avLst/>
          </a:prstGeom>
        </p:spPr>
        <p:txBody>
          <a:bodyPr wrap="square" lIns="0" tIns="0" rIns="0" bIns="0">
            <a:spAutoFit/>
          </a:bodyPr>
          <a:lstStyle/>
          <a:p>
            <a:pPr lvl="0">
              <a:buNone/>
            </a:pPr>
            <a:r>
              <a:rPr lang="en-US" altLang="zh-CN" b="1"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SIMULATION MODEL</a:t>
            </a:r>
            <a:endParaRPr lang="en-US" altLang="zh-CN"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1000100" y="572280"/>
            <a:ext cx="2714644" cy="369332"/>
          </a:xfrm>
          <a:prstGeom prst="rect">
            <a:avLst/>
          </a:prstGeom>
          <a:ln>
            <a:gradFill>
              <a:gsLst>
                <a:gs pos="0">
                  <a:srgbClr val="FE4444"/>
                </a:gs>
                <a:gs pos="100000">
                  <a:srgbClr val="832B2B"/>
                </a:gs>
              </a:gsLst>
            </a:gradFill>
          </a:ln>
        </p:spPr>
        <p:style>
          <a:lnRef idx="2">
            <a:schemeClr val="accent2"/>
          </a:lnRef>
          <a:fillRef idx="1">
            <a:schemeClr val="lt1"/>
          </a:fillRef>
          <a:effectRef idx="0">
            <a:schemeClr val="accent2"/>
          </a:effectRef>
          <a:fontRef idx="minor">
            <a:schemeClr val="dk1"/>
          </a:fontRef>
        </p:style>
        <p:txBody>
          <a:bodyPr wrap="square">
            <a:spAutoFit/>
          </a:bodyPr>
          <a:lstStyle/>
          <a:p>
            <a:r>
              <a:rPr lang="en-GB" dirty="0" smtClean="0"/>
              <a:t>Control Logic model</a:t>
            </a:r>
            <a:endParaRPr lang="en-US" dirty="0" smtClean="0"/>
          </a:p>
        </p:txBody>
      </p:sp>
      <p:pic>
        <p:nvPicPr>
          <p:cNvPr id="11" name="图片 10"/>
          <p:cNvPicPr/>
          <p:nvPr/>
        </p:nvPicPr>
        <p:blipFill>
          <a:blip r:embed="rId3"/>
          <a:srcRect/>
          <a:stretch>
            <a:fillRect/>
          </a:stretch>
        </p:blipFill>
        <p:spPr bwMode="auto">
          <a:xfrm>
            <a:off x="3786182" y="500842"/>
            <a:ext cx="5143500" cy="4397375"/>
          </a:xfrm>
          <a:prstGeom prst="rect">
            <a:avLst/>
          </a:prstGeom>
        </p:spPr>
        <p:style>
          <a:lnRef idx="1">
            <a:schemeClr val="dk1"/>
          </a:lnRef>
          <a:fillRef idx="2">
            <a:schemeClr val="dk1"/>
          </a:fillRef>
          <a:effectRef idx="1">
            <a:schemeClr val="dk1"/>
          </a:effectRef>
          <a:fontRef idx="minor">
            <a:schemeClr val="dk1"/>
          </a:fontRef>
        </p:style>
      </p:pic>
      <p:sp>
        <p:nvSpPr>
          <p:cNvPr id="12" name="矩形 11"/>
          <p:cNvSpPr/>
          <p:nvPr/>
        </p:nvSpPr>
        <p:spPr>
          <a:xfrm>
            <a:off x="428596" y="3944759"/>
            <a:ext cx="3286148"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GB" dirty="0" err="1" smtClean="0"/>
              <a:t>Apros</a:t>
            </a:r>
            <a:r>
              <a:rPr lang="en-GB" dirty="0" smtClean="0"/>
              <a:t> automation components are used to build the steam dump control logic.</a:t>
            </a:r>
            <a:endParaRPr lang="zh-CN" altLang="en-US" dirty="0"/>
          </a:p>
        </p:txBody>
      </p:sp>
    </p:spTree>
  </p:cSld>
  <p:clrMapOvr>
    <a:masterClrMapping/>
  </p:clrMapOvr>
  <p:transition spd="slow" advClick="0" advTm="464"/>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p:cNvSpPr/>
          <p:nvPr>
            <p:custDataLst>
              <p:tags r:id="rId1"/>
            </p:custDataLst>
          </p:nvPr>
        </p:nvSpPr>
        <p:spPr>
          <a:xfrm>
            <a:off x="0" y="91970"/>
            <a:ext cx="892568" cy="892570"/>
          </a:xfrm>
          <a:custGeom>
            <a:avLst/>
            <a:gdLst>
              <a:gd name="connsiteX0" fmla="*/ 349985 w 663588"/>
              <a:gd name="connsiteY0" fmla="*/ 142900 h 663588"/>
              <a:gd name="connsiteX1" fmla="*/ 482976 w 663588"/>
              <a:gd name="connsiteY1" fmla="*/ 211390 h 663588"/>
              <a:gd name="connsiteX2" fmla="*/ 460097 w 663588"/>
              <a:gd name="connsiteY2" fmla="*/ 486849 h 663588"/>
              <a:gd name="connsiteX3" fmla="*/ 260810 w 663588"/>
              <a:gd name="connsiteY3" fmla="*/ 655570 h 663588"/>
              <a:gd name="connsiteX4" fmla="*/ 202645 w 663588"/>
              <a:gd name="connsiteY4" fmla="*/ 637514 h 663588"/>
              <a:gd name="connsiteX5" fmla="*/ 6741 w 663588"/>
              <a:gd name="connsiteY5" fmla="*/ 398662 h 663588"/>
              <a:gd name="connsiteX6" fmla="*/ 3010 w 663588"/>
              <a:gd name="connsiteY6" fmla="*/ 361650 h 663588"/>
              <a:gd name="connsiteX7" fmla="*/ 207517 w 663588"/>
              <a:gd name="connsiteY7" fmla="*/ 188510 h 663588"/>
              <a:gd name="connsiteX8" fmla="*/ 349985 w 663588"/>
              <a:gd name="connsiteY8" fmla="*/ 142900 h 663588"/>
              <a:gd name="connsiteX9" fmla="*/ 331794 w 663588"/>
              <a:gd name="connsiteY9" fmla="*/ 0 h 663588"/>
              <a:gd name="connsiteX10" fmla="*/ 663588 w 663588"/>
              <a:gd name="connsiteY10" fmla="*/ 331794 h 663588"/>
              <a:gd name="connsiteX11" fmla="*/ 331794 w 663588"/>
              <a:gd name="connsiteY11" fmla="*/ 663588 h 663588"/>
              <a:gd name="connsiteX12" fmla="*/ 278642 w 663588"/>
              <a:gd name="connsiteY12" fmla="*/ 658230 h 663588"/>
              <a:gd name="connsiteX13" fmla="*/ 471280 w 663588"/>
              <a:gd name="connsiteY13" fmla="*/ 495139 h 663588"/>
              <a:gd name="connsiteX14" fmla="*/ 495745 w 663588"/>
              <a:gd name="connsiteY14" fmla="*/ 200580 h 663588"/>
              <a:gd name="connsiteX15" fmla="*/ 495746 w 663588"/>
              <a:gd name="connsiteY15" fmla="*/ 200580 h 663588"/>
              <a:gd name="connsiteX16" fmla="*/ 201187 w 663588"/>
              <a:gd name="connsiteY16" fmla="*/ 176113 h 663588"/>
              <a:gd name="connsiteX17" fmla="*/ 1361 w 663588"/>
              <a:gd name="connsiteY17" fmla="*/ 345290 h 663588"/>
              <a:gd name="connsiteX18" fmla="*/ 0 w 663588"/>
              <a:gd name="connsiteY18" fmla="*/ 331794 h 663588"/>
              <a:gd name="connsiteX19" fmla="*/ 331794 w 663588"/>
              <a:gd name="connsiteY19" fmla="*/ 0 h 66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3588" h="663588">
                <a:moveTo>
                  <a:pt x="349985" y="142900"/>
                </a:moveTo>
                <a:cubicBezTo>
                  <a:pt x="399833" y="147041"/>
                  <a:pt x="448102" y="170198"/>
                  <a:pt x="482976" y="211390"/>
                </a:cubicBezTo>
                <a:cubicBezTo>
                  <a:pt x="552725" y="293774"/>
                  <a:pt x="542481" y="417101"/>
                  <a:pt x="460097" y="486849"/>
                </a:cubicBezTo>
                <a:lnTo>
                  <a:pt x="260810" y="655570"/>
                </a:lnTo>
                <a:lnTo>
                  <a:pt x="202645" y="637514"/>
                </a:lnTo>
                <a:cubicBezTo>
                  <a:pt x="103407" y="595540"/>
                  <a:pt x="28840" y="506657"/>
                  <a:pt x="6741" y="398662"/>
                </a:cubicBezTo>
                <a:lnTo>
                  <a:pt x="3010" y="361650"/>
                </a:lnTo>
                <a:lnTo>
                  <a:pt x="207517" y="188510"/>
                </a:lnTo>
                <a:cubicBezTo>
                  <a:pt x="248709" y="153636"/>
                  <a:pt x="300137" y="138760"/>
                  <a:pt x="349985" y="142900"/>
                </a:cubicBezTo>
                <a:close/>
                <a:moveTo>
                  <a:pt x="331794" y="0"/>
                </a:moveTo>
                <a:cubicBezTo>
                  <a:pt x="515039" y="0"/>
                  <a:pt x="663588" y="148549"/>
                  <a:pt x="663588" y="331794"/>
                </a:cubicBezTo>
                <a:cubicBezTo>
                  <a:pt x="663588" y="515039"/>
                  <a:pt x="515039" y="663588"/>
                  <a:pt x="331794" y="663588"/>
                </a:cubicBezTo>
                <a:lnTo>
                  <a:pt x="278642" y="658230"/>
                </a:lnTo>
                <a:lnTo>
                  <a:pt x="471280" y="495139"/>
                </a:lnTo>
                <a:cubicBezTo>
                  <a:pt x="559376" y="420555"/>
                  <a:pt x="570330" y="288677"/>
                  <a:pt x="495745" y="200580"/>
                </a:cubicBezTo>
                <a:lnTo>
                  <a:pt x="495746" y="200580"/>
                </a:lnTo>
                <a:cubicBezTo>
                  <a:pt x="421162" y="112483"/>
                  <a:pt x="289283" y="101529"/>
                  <a:pt x="201187" y="176113"/>
                </a:cubicBezTo>
                <a:lnTo>
                  <a:pt x="1361" y="345290"/>
                </a:lnTo>
                <a:lnTo>
                  <a:pt x="0" y="331794"/>
                </a:lnTo>
                <a:cubicBezTo>
                  <a:pt x="0" y="148549"/>
                  <a:pt x="148549" y="0"/>
                  <a:pt x="331794" y="0"/>
                </a:cubicBezTo>
                <a:close/>
              </a:path>
            </a:pathLst>
          </a:custGeom>
        </p:spPr>
        <p:style>
          <a:lnRef idx="3">
            <a:schemeClr val="lt1"/>
          </a:lnRef>
          <a:fillRef idx="1">
            <a:schemeClr val="accent3"/>
          </a:fillRef>
          <a:effectRef idx="1">
            <a:schemeClr val="accent3"/>
          </a:effectRef>
          <a:fontRef idx="minor">
            <a:schemeClr val="lt1"/>
          </a:fontRef>
        </p:style>
        <p:txBody>
          <a:bodyPr anchor="ctr"/>
          <a:lstStyle/>
          <a:p>
            <a:pPr algn="ctr">
              <a:defRPr/>
            </a:pPr>
            <a:r>
              <a:rPr lang="en-US" altLang="zh-CN" sz="2400" dirty="0" smtClean="0">
                <a:solidFill>
                  <a:srgbClr val="FFFFFF"/>
                </a:solidFill>
              </a:rPr>
              <a:t>04</a:t>
            </a:r>
            <a:endParaRPr lang="zh-CN" altLang="en-US" sz="2400" dirty="0">
              <a:solidFill>
                <a:srgbClr val="FFFFFF"/>
              </a:solidFill>
            </a:endParaRPr>
          </a:p>
        </p:txBody>
      </p:sp>
      <p:sp>
        <p:nvSpPr>
          <p:cNvPr id="4" name="矩形 3"/>
          <p:cNvSpPr/>
          <p:nvPr/>
        </p:nvSpPr>
        <p:spPr>
          <a:xfrm>
            <a:off x="1111957" y="215090"/>
            <a:ext cx="4388737" cy="276860"/>
          </a:xfrm>
          <a:prstGeom prst="rect">
            <a:avLst/>
          </a:prstGeom>
        </p:spPr>
        <p:txBody>
          <a:bodyPr wrap="square" lIns="0" tIns="0" rIns="0" bIns="0">
            <a:spAutoFit/>
          </a:bodyPr>
          <a:lstStyle/>
          <a:p>
            <a:pPr lvl="0">
              <a:buNone/>
            </a:pPr>
            <a:r>
              <a:rPr lang="en-US" altLang="zh-CN" b="1"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DYNAMIC ANALYSIS</a:t>
            </a:r>
            <a:endParaRPr lang="en-US" altLang="zh-CN" b="1"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8370" name="Rectangle 2"/>
          <p:cNvSpPr>
            <a:spLocks noChangeArrowheads="1"/>
          </p:cNvSpPr>
          <p:nvPr/>
        </p:nvSpPr>
        <p:spPr bwMode="auto">
          <a:xfrm>
            <a:off x="928662" y="643718"/>
            <a:ext cx="7000924" cy="3293209"/>
          </a:xfrm>
          <a:prstGeom prst="rect">
            <a:avLst/>
          </a:prstGeom>
          <a:noFill/>
          <a:ln w="9525">
            <a:noFill/>
            <a:miter lim="800000"/>
          </a:ln>
          <a:effectLst/>
        </p:spPr>
        <p:txBody>
          <a:bodyPr vert="horz" wrap="square" lIns="91440" tIns="45720" rIns="91440" bIns="45720" numCol="1" anchor="ctr" anchorCtr="0" compatLnSpc="1">
            <a:spAutoFit/>
          </a:bodyPr>
          <a:lstStyle/>
          <a:p>
            <a:pPr lvl="0" fontAlgn="base">
              <a:spcBef>
                <a:spcPct val="0"/>
              </a:spcBef>
              <a:spcAft>
                <a:spcPct val="0"/>
              </a:spcAft>
            </a:pPr>
            <a:r>
              <a:rPr lang="en-US" altLang="ja-JP" sz="1600"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The harshest and worst condition is turbine load rejection condition at full power, which can be further divided into two cases.</a:t>
            </a:r>
            <a:endParaRPr lang="en-US" altLang="ja-JP" sz="1600"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endParaRPr>
          </a:p>
          <a:p>
            <a:pPr lvl="0" fontAlgn="base">
              <a:spcBef>
                <a:spcPct val="0"/>
              </a:spcBef>
              <a:spcAft>
                <a:spcPct val="0"/>
              </a:spcAft>
              <a:buFont typeface="Wingdings" panose="05000000000000000000" pitchFamily="2" charset="2"/>
              <a:buChar char="n"/>
            </a:pPr>
            <a:r>
              <a:rPr lang="en-US" altLang="ja-JP" sz="16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Turbine reject to plant power load:</a:t>
            </a:r>
            <a:endParaRPr lang="en-US" altLang="ja-JP" sz="16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endParaRPr>
          </a:p>
          <a:p>
            <a:pPr lvl="0" fontAlgn="base">
              <a:spcBef>
                <a:spcPct val="0"/>
              </a:spcBef>
              <a:spcAft>
                <a:spcPct val="0"/>
              </a:spcAft>
            </a:pPr>
            <a:r>
              <a:rPr lang="en-US" altLang="ja-JP" sz="1600"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Turbine load reduces to ~8%, resulting turbine shaft </a:t>
            </a:r>
            <a:r>
              <a:rPr lang="en-US" altLang="ja-JP" sz="1600"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speed remarkably </a:t>
            </a:r>
            <a:r>
              <a:rPr lang="en-US" altLang="ja-JP" sz="1600"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increased. Thus the turbine inlet valves close in 0.3s due to the turbine over-speed protection signal. The 4 steam bypass valves open in sequence according to reactor power-turbine load difference. After the turbine shaft speed reduced to normal range, the turbine inlet valves adjust to a small opening position to provide plant electric power. In this mode, the final reactor power is set to 40%.</a:t>
            </a:r>
            <a:endParaRPr lang="en-US" altLang="ja-JP" sz="1600"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endParaRPr>
          </a:p>
          <a:p>
            <a:pPr lvl="0" fontAlgn="base">
              <a:spcBef>
                <a:spcPct val="0"/>
              </a:spcBef>
              <a:spcAft>
                <a:spcPct val="0"/>
              </a:spcAft>
              <a:buFont typeface="Wingdings" panose="05000000000000000000" pitchFamily="2" charset="2"/>
              <a:buChar char="n"/>
            </a:pPr>
            <a:r>
              <a:rPr lang="en-US" altLang="ja-JP" sz="16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Turbine trip: </a:t>
            </a:r>
            <a:endParaRPr lang="en-US" altLang="ja-JP" sz="1600" b="1"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endParaRPr>
          </a:p>
          <a:p>
            <a:pPr lvl="0" fontAlgn="base">
              <a:spcBef>
                <a:spcPct val="0"/>
              </a:spcBef>
              <a:spcAft>
                <a:spcPct val="0"/>
              </a:spcAft>
            </a:pPr>
            <a:r>
              <a:rPr lang="en-US" altLang="ja-JP" sz="1600" dirty="0" smtClean="0">
                <a:solidFill>
                  <a:srgbClr val="000000"/>
                </a:solidFill>
                <a:latin typeface="Times New Roman" panose="02020603050405020304" pitchFamily="18" charset="0"/>
                <a:ea typeface="MS Mincho" panose="02020609040205080304" pitchFamily="49" charset="-128"/>
                <a:cs typeface="Times New Roman" panose="02020603050405020304" pitchFamily="18" charset="0"/>
              </a:rPr>
              <a:t>Turbine inlet valves close at ~0.2s. The 4 steam bypass valves open in sequence according to reactor power-turbine load difference. The final reactor power is set to 40%.</a:t>
            </a:r>
            <a:r>
              <a:rPr kumimoji="0" lang="en-US"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rPr>
              <a:t> </a:t>
            </a:r>
            <a:endParaRPr kumimoji="0" lang="en-US" altLang="zh-CN" sz="16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ransition spd="slow" advClick="0" advTm="87565"/>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05476" name="Rectangle 4"/>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Rectangle 2"/>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6" name="Rectangle 4"/>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7" name="Rectangle 5"/>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8" name="Rectangle 7"/>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20" name="Rectangle 5"/>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23" name="Rectangle 2"/>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24" name="Rectangle 4"/>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28" name="Rectangle 5"/>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29" name="Rectangle 7"/>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30" name="Rectangle 5"/>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31" name="Rectangle 7"/>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32" name="Rectangle 9"/>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33" name="Rectangle 5"/>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35" name="Rectangle 7"/>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05480" name="Rectangle 8"/>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05482" name="Rectangle 10"/>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40" name="MH_Other_1"/>
          <p:cNvSpPr/>
          <p:nvPr>
            <p:custDataLst>
              <p:tags r:id="rId1"/>
            </p:custDataLst>
          </p:nvPr>
        </p:nvSpPr>
        <p:spPr>
          <a:xfrm>
            <a:off x="0" y="91970"/>
            <a:ext cx="892568" cy="892570"/>
          </a:xfrm>
          <a:custGeom>
            <a:avLst/>
            <a:gdLst>
              <a:gd name="connsiteX0" fmla="*/ 349985 w 663588"/>
              <a:gd name="connsiteY0" fmla="*/ 142900 h 663588"/>
              <a:gd name="connsiteX1" fmla="*/ 482976 w 663588"/>
              <a:gd name="connsiteY1" fmla="*/ 211390 h 663588"/>
              <a:gd name="connsiteX2" fmla="*/ 460097 w 663588"/>
              <a:gd name="connsiteY2" fmla="*/ 486849 h 663588"/>
              <a:gd name="connsiteX3" fmla="*/ 260810 w 663588"/>
              <a:gd name="connsiteY3" fmla="*/ 655570 h 663588"/>
              <a:gd name="connsiteX4" fmla="*/ 202645 w 663588"/>
              <a:gd name="connsiteY4" fmla="*/ 637514 h 663588"/>
              <a:gd name="connsiteX5" fmla="*/ 6741 w 663588"/>
              <a:gd name="connsiteY5" fmla="*/ 398662 h 663588"/>
              <a:gd name="connsiteX6" fmla="*/ 3010 w 663588"/>
              <a:gd name="connsiteY6" fmla="*/ 361650 h 663588"/>
              <a:gd name="connsiteX7" fmla="*/ 207517 w 663588"/>
              <a:gd name="connsiteY7" fmla="*/ 188510 h 663588"/>
              <a:gd name="connsiteX8" fmla="*/ 349985 w 663588"/>
              <a:gd name="connsiteY8" fmla="*/ 142900 h 663588"/>
              <a:gd name="connsiteX9" fmla="*/ 331794 w 663588"/>
              <a:gd name="connsiteY9" fmla="*/ 0 h 663588"/>
              <a:gd name="connsiteX10" fmla="*/ 663588 w 663588"/>
              <a:gd name="connsiteY10" fmla="*/ 331794 h 663588"/>
              <a:gd name="connsiteX11" fmla="*/ 331794 w 663588"/>
              <a:gd name="connsiteY11" fmla="*/ 663588 h 663588"/>
              <a:gd name="connsiteX12" fmla="*/ 278642 w 663588"/>
              <a:gd name="connsiteY12" fmla="*/ 658230 h 663588"/>
              <a:gd name="connsiteX13" fmla="*/ 471280 w 663588"/>
              <a:gd name="connsiteY13" fmla="*/ 495139 h 663588"/>
              <a:gd name="connsiteX14" fmla="*/ 495745 w 663588"/>
              <a:gd name="connsiteY14" fmla="*/ 200580 h 663588"/>
              <a:gd name="connsiteX15" fmla="*/ 495746 w 663588"/>
              <a:gd name="connsiteY15" fmla="*/ 200580 h 663588"/>
              <a:gd name="connsiteX16" fmla="*/ 201187 w 663588"/>
              <a:gd name="connsiteY16" fmla="*/ 176113 h 663588"/>
              <a:gd name="connsiteX17" fmla="*/ 1361 w 663588"/>
              <a:gd name="connsiteY17" fmla="*/ 345290 h 663588"/>
              <a:gd name="connsiteX18" fmla="*/ 0 w 663588"/>
              <a:gd name="connsiteY18" fmla="*/ 331794 h 663588"/>
              <a:gd name="connsiteX19" fmla="*/ 331794 w 663588"/>
              <a:gd name="connsiteY19" fmla="*/ 0 h 66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3588" h="663588">
                <a:moveTo>
                  <a:pt x="349985" y="142900"/>
                </a:moveTo>
                <a:cubicBezTo>
                  <a:pt x="399833" y="147041"/>
                  <a:pt x="448102" y="170198"/>
                  <a:pt x="482976" y="211390"/>
                </a:cubicBezTo>
                <a:cubicBezTo>
                  <a:pt x="552725" y="293774"/>
                  <a:pt x="542481" y="417101"/>
                  <a:pt x="460097" y="486849"/>
                </a:cubicBezTo>
                <a:lnTo>
                  <a:pt x="260810" y="655570"/>
                </a:lnTo>
                <a:lnTo>
                  <a:pt x="202645" y="637514"/>
                </a:lnTo>
                <a:cubicBezTo>
                  <a:pt x="103407" y="595540"/>
                  <a:pt x="28840" y="506657"/>
                  <a:pt x="6741" y="398662"/>
                </a:cubicBezTo>
                <a:lnTo>
                  <a:pt x="3010" y="361650"/>
                </a:lnTo>
                <a:lnTo>
                  <a:pt x="207517" y="188510"/>
                </a:lnTo>
                <a:cubicBezTo>
                  <a:pt x="248709" y="153636"/>
                  <a:pt x="300137" y="138760"/>
                  <a:pt x="349985" y="142900"/>
                </a:cubicBezTo>
                <a:close/>
                <a:moveTo>
                  <a:pt x="331794" y="0"/>
                </a:moveTo>
                <a:cubicBezTo>
                  <a:pt x="515039" y="0"/>
                  <a:pt x="663588" y="148549"/>
                  <a:pt x="663588" y="331794"/>
                </a:cubicBezTo>
                <a:cubicBezTo>
                  <a:pt x="663588" y="515039"/>
                  <a:pt x="515039" y="663588"/>
                  <a:pt x="331794" y="663588"/>
                </a:cubicBezTo>
                <a:lnTo>
                  <a:pt x="278642" y="658230"/>
                </a:lnTo>
                <a:lnTo>
                  <a:pt x="471280" y="495139"/>
                </a:lnTo>
                <a:cubicBezTo>
                  <a:pt x="559376" y="420555"/>
                  <a:pt x="570330" y="288677"/>
                  <a:pt x="495745" y="200580"/>
                </a:cubicBezTo>
                <a:lnTo>
                  <a:pt x="495746" y="200580"/>
                </a:lnTo>
                <a:cubicBezTo>
                  <a:pt x="421162" y="112483"/>
                  <a:pt x="289283" y="101529"/>
                  <a:pt x="201187" y="176113"/>
                </a:cubicBezTo>
                <a:lnTo>
                  <a:pt x="1361" y="345290"/>
                </a:lnTo>
                <a:lnTo>
                  <a:pt x="0" y="331794"/>
                </a:lnTo>
                <a:cubicBezTo>
                  <a:pt x="0" y="148549"/>
                  <a:pt x="148549" y="0"/>
                  <a:pt x="331794" y="0"/>
                </a:cubicBezTo>
                <a:close/>
              </a:path>
            </a:pathLst>
          </a:custGeom>
        </p:spPr>
        <p:style>
          <a:lnRef idx="3">
            <a:schemeClr val="lt1"/>
          </a:lnRef>
          <a:fillRef idx="1">
            <a:schemeClr val="accent3"/>
          </a:fillRef>
          <a:effectRef idx="1">
            <a:schemeClr val="accent3"/>
          </a:effectRef>
          <a:fontRef idx="minor">
            <a:schemeClr val="lt1"/>
          </a:fontRef>
        </p:style>
        <p:txBody>
          <a:bodyPr anchor="ctr"/>
          <a:lstStyle/>
          <a:p>
            <a:pPr algn="ctr">
              <a:defRPr/>
            </a:pPr>
            <a:r>
              <a:rPr lang="en-US" altLang="zh-CN" sz="2400" dirty="0" smtClean="0">
                <a:solidFill>
                  <a:srgbClr val="FFFFFF"/>
                </a:solidFill>
              </a:rPr>
              <a:t>04</a:t>
            </a:r>
            <a:endParaRPr lang="zh-CN" altLang="en-US" sz="2400" dirty="0">
              <a:solidFill>
                <a:srgbClr val="FFFFFF"/>
              </a:solidFill>
            </a:endParaRPr>
          </a:p>
        </p:txBody>
      </p:sp>
      <p:sp>
        <p:nvSpPr>
          <p:cNvPr id="42" name="矩形 41"/>
          <p:cNvSpPr/>
          <p:nvPr/>
        </p:nvSpPr>
        <p:spPr>
          <a:xfrm>
            <a:off x="928662" y="572280"/>
            <a:ext cx="7715304" cy="156845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GB" sz="1600" dirty="0" smtClean="0"/>
              <a:t>The sudden closure of turbine inlet valves resulted dramatically decreasing of steam/</a:t>
            </a:r>
            <a:r>
              <a:rPr lang="en-GB" sz="1600" dirty="0" err="1" smtClean="0"/>
              <a:t>feedwater</a:t>
            </a:r>
            <a:r>
              <a:rPr lang="en-GB" sz="1600" dirty="0" smtClean="0"/>
              <a:t> </a:t>
            </a:r>
            <a:r>
              <a:rPr lang="en-GB" sz="1600" dirty="0" err="1" smtClean="0"/>
              <a:t>flowrate</a:t>
            </a:r>
            <a:r>
              <a:rPr lang="en-GB" sz="1600" dirty="0" smtClean="0"/>
              <a:t> as well as dramatically increasing of steam pressure. All 4 steam bypass valves opened in sequence to provide an artificial load. At 144s, the turbine inlet valve reopened to a small opening to provide plant electric load. The </a:t>
            </a:r>
            <a:r>
              <a:rPr lang="en-GB" sz="1600" dirty="0" smtClean="0"/>
              <a:t>peak </a:t>
            </a:r>
            <a:r>
              <a:rPr lang="en-GB" sz="1600" dirty="0" smtClean="0"/>
              <a:t>value of steam pressure reaches ~5.5MPa but it is still lower than main steam safety valves opening set point (5.7 and 6.1MPa). After about 150s, the whole system reached a new steady state.</a:t>
            </a:r>
            <a:endParaRPr lang="zh-CN" altLang="en-US" sz="1600" dirty="0"/>
          </a:p>
        </p:txBody>
      </p:sp>
      <p:sp>
        <p:nvSpPr>
          <p:cNvPr id="112645" name="Rectangle 5"/>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12647" name="Rectangle 7"/>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14693" name="Rectangle 5"/>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14696" name="Rectangle 8"/>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20837" name="Rectangle 5"/>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20839" name="Rectangle 7"/>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20841" name="Rectangle 9"/>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22885" name="Rectangle 5"/>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41" name="矩形 40"/>
          <p:cNvSpPr/>
          <p:nvPr/>
        </p:nvSpPr>
        <p:spPr>
          <a:xfrm>
            <a:off x="1111957" y="215090"/>
            <a:ext cx="4388737" cy="276860"/>
          </a:xfrm>
          <a:prstGeom prst="rect">
            <a:avLst/>
          </a:prstGeom>
        </p:spPr>
        <p:txBody>
          <a:bodyPr wrap="square" lIns="0" tIns="0" rIns="0" bIns="0">
            <a:spAutoFit/>
          </a:bodyPr>
          <a:lstStyle/>
          <a:p>
            <a:pPr lvl="0">
              <a:buNone/>
            </a:pPr>
            <a:r>
              <a:rPr lang="en-US" altLang="zh-CN" b="1"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DYNAMIC ANALYSIS</a:t>
            </a:r>
            <a:endParaRPr lang="en-US" altLang="zh-CN" b="1"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矩形 42"/>
          <p:cNvSpPr/>
          <p:nvPr/>
        </p:nvSpPr>
        <p:spPr>
          <a:xfrm>
            <a:off x="3571868" y="143652"/>
            <a:ext cx="3385286"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GB" dirty="0" smtClean="0"/>
              <a:t>Turbine reject to plant power load</a:t>
            </a:r>
            <a:endParaRPr lang="zh-CN" altLang="en-US" dirty="0"/>
          </a:p>
        </p:txBody>
      </p:sp>
      <p:sp>
        <p:nvSpPr>
          <p:cNvPr id="60419" name="Rectangle 3"/>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60421" name="Rectangle 5"/>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60423" name="Rectangle 7"/>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79877" name="Rectangle 5"/>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aphicFrame>
        <p:nvGraphicFramePr>
          <p:cNvPr id="79876" name="Object 4"/>
          <p:cNvGraphicFramePr>
            <a:graphicFrameLocks noChangeAspect="1"/>
          </p:cNvGraphicFramePr>
          <p:nvPr/>
        </p:nvGraphicFramePr>
        <p:xfrm>
          <a:off x="-214346" y="2715420"/>
          <a:ext cx="3643306" cy="2546776"/>
        </p:xfrm>
        <a:graphic>
          <a:graphicData uri="http://schemas.openxmlformats.org/presentationml/2006/ole">
            <mc:AlternateContent xmlns:mc="http://schemas.openxmlformats.org/markup-compatibility/2006">
              <mc:Choice xmlns:v="urn:schemas-microsoft-com:vml" Requires="v">
                <p:oleObj spid="_x0000_s1025" name="Graph" r:id="rId2" imgW="43357800" imgH="30302200" progId="Origin50.Graph">
                  <p:embed/>
                </p:oleObj>
              </mc:Choice>
              <mc:Fallback>
                <p:oleObj name="Graph" r:id="rId2" imgW="43357800" imgH="30302200" progId="Origin50.Graph">
                  <p:embed/>
                  <p:pic>
                    <p:nvPicPr>
                      <p:cNvPr id="0" name="图片 1024" descr="image9"/>
                      <p:cNvPicPr>
                        <a:picLocks noChangeAspect="1"/>
                      </p:cNvPicPr>
                      <p:nvPr/>
                    </p:nvPicPr>
                    <p:blipFill>
                      <a:blip r:embed="rId3"/>
                      <a:stretch>
                        <a:fillRect/>
                      </a:stretch>
                    </p:blipFill>
                    <p:spPr>
                      <a:xfrm>
                        <a:off x="-214346" y="2715420"/>
                        <a:ext cx="3643306" cy="2546776"/>
                      </a:xfrm>
                      <a:prstGeom prst="rect">
                        <a:avLst/>
                      </a:prstGeom>
                      <a:noFill/>
                      <a:ln w="9525">
                        <a:noFill/>
                      </a:ln>
                    </p:spPr>
                  </p:pic>
                </p:oleObj>
              </mc:Fallback>
            </mc:AlternateContent>
          </a:graphicData>
        </a:graphic>
      </p:graphicFrame>
      <p:sp>
        <p:nvSpPr>
          <p:cNvPr id="79879" name="Rectangle 7"/>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aphicFrame>
        <p:nvGraphicFramePr>
          <p:cNvPr id="79878" name="Object 6"/>
          <p:cNvGraphicFramePr>
            <a:graphicFrameLocks noChangeAspect="1"/>
          </p:cNvGraphicFramePr>
          <p:nvPr/>
        </p:nvGraphicFramePr>
        <p:xfrm>
          <a:off x="2357422" y="2429668"/>
          <a:ext cx="4000528" cy="2796486"/>
        </p:xfrm>
        <a:graphic>
          <a:graphicData uri="http://schemas.openxmlformats.org/presentationml/2006/ole">
            <mc:AlternateContent xmlns:mc="http://schemas.openxmlformats.org/markup-compatibility/2006">
              <mc:Choice xmlns:v="urn:schemas-microsoft-com:vml" Requires="v">
                <p:oleObj spid="_x0000_s1026" name="Graph" r:id="rId4" imgW="43357800" imgH="30302200" progId="Origin50.Graph">
                  <p:embed/>
                </p:oleObj>
              </mc:Choice>
              <mc:Fallback>
                <p:oleObj name="Graph" r:id="rId4" imgW="43357800" imgH="30302200" progId="Origin50.Graph">
                  <p:embed/>
                  <p:pic>
                    <p:nvPicPr>
                      <p:cNvPr id="0" name="图片 1025" descr="image10"/>
                      <p:cNvPicPr>
                        <a:picLocks noChangeAspect="1"/>
                      </p:cNvPicPr>
                      <p:nvPr/>
                    </p:nvPicPr>
                    <p:blipFill>
                      <a:blip r:embed="rId5"/>
                      <a:stretch>
                        <a:fillRect/>
                      </a:stretch>
                    </p:blipFill>
                    <p:spPr>
                      <a:xfrm>
                        <a:off x="2357422" y="2429668"/>
                        <a:ext cx="4000528" cy="2796486"/>
                      </a:xfrm>
                      <a:prstGeom prst="rect">
                        <a:avLst/>
                      </a:prstGeom>
                      <a:noFill/>
                      <a:ln w="9525">
                        <a:noFill/>
                      </a:ln>
                    </p:spPr>
                  </p:pic>
                </p:oleObj>
              </mc:Fallback>
            </mc:AlternateContent>
          </a:graphicData>
        </a:graphic>
      </p:graphicFrame>
      <p:sp>
        <p:nvSpPr>
          <p:cNvPr id="1028" name="Rectangle 4"/>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aphicFrame>
        <p:nvGraphicFramePr>
          <p:cNvPr id="1027" name="Object 3"/>
          <p:cNvGraphicFramePr>
            <a:graphicFrameLocks noChangeAspect="1"/>
          </p:cNvGraphicFramePr>
          <p:nvPr/>
        </p:nvGraphicFramePr>
        <p:xfrm>
          <a:off x="5286380" y="1929602"/>
          <a:ext cx="3959848" cy="2768049"/>
        </p:xfrm>
        <a:graphic>
          <a:graphicData uri="http://schemas.openxmlformats.org/presentationml/2006/ole">
            <mc:AlternateContent xmlns:mc="http://schemas.openxmlformats.org/markup-compatibility/2006">
              <mc:Choice xmlns:v="urn:schemas-microsoft-com:vml" Requires="v">
                <p:oleObj spid="_x0000_s2" name="Graph" r:id="rId6" imgW="43357800" imgH="30302200" progId="Origin50.Graph">
                  <p:embed/>
                </p:oleObj>
              </mc:Choice>
              <mc:Fallback>
                <p:oleObj name="Graph" r:id="rId6" imgW="43357800" imgH="30302200" progId="Origin50.Graph">
                  <p:embed/>
                  <p:pic>
                    <p:nvPicPr>
                      <p:cNvPr id="0" name="图片 1026"/>
                      <p:cNvPicPr>
                        <a:picLocks noChangeAspect="1"/>
                      </p:cNvPicPr>
                      <p:nvPr/>
                    </p:nvPicPr>
                    <p:blipFill>
                      <a:blip r:embed="rId7"/>
                      <a:stretch>
                        <a:fillRect/>
                      </a:stretch>
                    </p:blipFill>
                    <p:spPr>
                      <a:xfrm>
                        <a:off x="5286380" y="1929602"/>
                        <a:ext cx="3959848" cy="2768049"/>
                      </a:xfrm>
                      <a:prstGeom prst="rect">
                        <a:avLst/>
                      </a:prstGeom>
                      <a:noFill/>
                      <a:ln w="9525">
                        <a:noFill/>
                      </a:ln>
                    </p:spPr>
                  </p:pic>
                </p:oleObj>
              </mc:Fallback>
            </mc:AlternateContent>
          </a:graphicData>
        </a:graphic>
      </p:graphicFrame>
    </p:spTree>
  </p:cSld>
  <p:clrMapOvr>
    <a:masterClrMapping/>
  </p:clrMapOvr>
  <p:transition spd="slow" advClick="0" advTm="45654"/>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05476" name="Rectangle 4"/>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5" name="Rectangle 2"/>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6" name="Rectangle 4"/>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7" name="Rectangle 5"/>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8" name="Rectangle 7"/>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20" name="Rectangle 5"/>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23" name="Rectangle 2"/>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24" name="Rectangle 4"/>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28" name="Rectangle 5"/>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29" name="Rectangle 7"/>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30" name="Rectangle 5"/>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31" name="Rectangle 7"/>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32" name="Rectangle 9"/>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33" name="Rectangle 5"/>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35" name="Rectangle 7"/>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05480" name="Rectangle 8"/>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05482" name="Rectangle 10"/>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40" name="MH_Other_1"/>
          <p:cNvSpPr/>
          <p:nvPr>
            <p:custDataLst>
              <p:tags r:id="rId1"/>
            </p:custDataLst>
          </p:nvPr>
        </p:nvSpPr>
        <p:spPr>
          <a:xfrm>
            <a:off x="0" y="91970"/>
            <a:ext cx="892568" cy="892570"/>
          </a:xfrm>
          <a:custGeom>
            <a:avLst/>
            <a:gdLst>
              <a:gd name="connsiteX0" fmla="*/ 349985 w 663588"/>
              <a:gd name="connsiteY0" fmla="*/ 142900 h 663588"/>
              <a:gd name="connsiteX1" fmla="*/ 482976 w 663588"/>
              <a:gd name="connsiteY1" fmla="*/ 211390 h 663588"/>
              <a:gd name="connsiteX2" fmla="*/ 460097 w 663588"/>
              <a:gd name="connsiteY2" fmla="*/ 486849 h 663588"/>
              <a:gd name="connsiteX3" fmla="*/ 260810 w 663588"/>
              <a:gd name="connsiteY3" fmla="*/ 655570 h 663588"/>
              <a:gd name="connsiteX4" fmla="*/ 202645 w 663588"/>
              <a:gd name="connsiteY4" fmla="*/ 637514 h 663588"/>
              <a:gd name="connsiteX5" fmla="*/ 6741 w 663588"/>
              <a:gd name="connsiteY5" fmla="*/ 398662 h 663588"/>
              <a:gd name="connsiteX6" fmla="*/ 3010 w 663588"/>
              <a:gd name="connsiteY6" fmla="*/ 361650 h 663588"/>
              <a:gd name="connsiteX7" fmla="*/ 207517 w 663588"/>
              <a:gd name="connsiteY7" fmla="*/ 188510 h 663588"/>
              <a:gd name="connsiteX8" fmla="*/ 349985 w 663588"/>
              <a:gd name="connsiteY8" fmla="*/ 142900 h 663588"/>
              <a:gd name="connsiteX9" fmla="*/ 331794 w 663588"/>
              <a:gd name="connsiteY9" fmla="*/ 0 h 663588"/>
              <a:gd name="connsiteX10" fmla="*/ 663588 w 663588"/>
              <a:gd name="connsiteY10" fmla="*/ 331794 h 663588"/>
              <a:gd name="connsiteX11" fmla="*/ 331794 w 663588"/>
              <a:gd name="connsiteY11" fmla="*/ 663588 h 663588"/>
              <a:gd name="connsiteX12" fmla="*/ 278642 w 663588"/>
              <a:gd name="connsiteY12" fmla="*/ 658230 h 663588"/>
              <a:gd name="connsiteX13" fmla="*/ 471280 w 663588"/>
              <a:gd name="connsiteY13" fmla="*/ 495139 h 663588"/>
              <a:gd name="connsiteX14" fmla="*/ 495745 w 663588"/>
              <a:gd name="connsiteY14" fmla="*/ 200580 h 663588"/>
              <a:gd name="connsiteX15" fmla="*/ 495746 w 663588"/>
              <a:gd name="connsiteY15" fmla="*/ 200580 h 663588"/>
              <a:gd name="connsiteX16" fmla="*/ 201187 w 663588"/>
              <a:gd name="connsiteY16" fmla="*/ 176113 h 663588"/>
              <a:gd name="connsiteX17" fmla="*/ 1361 w 663588"/>
              <a:gd name="connsiteY17" fmla="*/ 345290 h 663588"/>
              <a:gd name="connsiteX18" fmla="*/ 0 w 663588"/>
              <a:gd name="connsiteY18" fmla="*/ 331794 h 663588"/>
              <a:gd name="connsiteX19" fmla="*/ 331794 w 663588"/>
              <a:gd name="connsiteY19" fmla="*/ 0 h 66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3588" h="663588">
                <a:moveTo>
                  <a:pt x="349985" y="142900"/>
                </a:moveTo>
                <a:cubicBezTo>
                  <a:pt x="399833" y="147041"/>
                  <a:pt x="448102" y="170198"/>
                  <a:pt x="482976" y="211390"/>
                </a:cubicBezTo>
                <a:cubicBezTo>
                  <a:pt x="552725" y="293774"/>
                  <a:pt x="542481" y="417101"/>
                  <a:pt x="460097" y="486849"/>
                </a:cubicBezTo>
                <a:lnTo>
                  <a:pt x="260810" y="655570"/>
                </a:lnTo>
                <a:lnTo>
                  <a:pt x="202645" y="637514"/>
                </a:lnTo>
                <a:cubicBezTo>
                  <a:pt x="103407" y="595540"/>
                  <a:pt x="28840" y="506657"/>
                  <a:pt x="6741" y="398662"/>
                </a:cubicBezTo>
                <a:lnTo>
                  <a:pt x="3010" y="361650"/>
                </a:lnTo>
                <a:lnTo>
                  <a:pt x="207517" y="188510"/>
                </a:lnTo>
                <a:cubicBezTo>
                  <a:pt x="248709" y="153636"/>
                  <a:pt x="300137" y="138760"/>
                  <a:pt x="349985" y="142900"/>
                </a:cubicBezTo>
                <a:close/>
                <a:moveTo>
                  <a:pt x="331794" y="0"/>
                </a:moveTo>
                <a:cubicBezTo>
                  <a:pt x="515039" y="0"/>
                  <a:pt x="663588" y="148549"/>
                  <a:pt x="663588" y="331794"/>
                </a:cubicBezTo>
                <a:cubicBezTo>
                  <a:pt x="663588" y="515039"/>
                  <a:pt x="515039" y="663588"/>
                  <a:pt x="331794" y="663588"/>
                </a:cubicBezTo>
                <a:lnTo>
                  <a:pt x="278642" y="658230"/>
                </a:lnTo>
                <a:lnTo>
                  <a:pt x="471280" y="495139"/>
                </a:lnTo>
                <a:cubicBezTo>
                  <a:pt x="559376" y="420555"/>
                  <a:pt x="570330" y="288677"/>
                  <a:pt x="495745" y="200580"/>
                </a:cubicBezTo>
                <a:lnTo>
                  <a:pt x="495746" y="200580"/>
                </a:lnTo>
                <a:cubicBezTo>
                  <a:pt x="421162" y="112483"/>
                  <a:pt x="289283" y="101529"/>
                  <a:pt x="201187" y="176113"/>
                </a:cubicBezTo>
                <a:lnTo>
                  <a:pt x="1361" y="345290"/>
                </a:lnTo>
                <a:lnTo>
                  <a:pt x="0" y="331794"/>
                </a:lnTo>
                <a:cubicBezTo>
                  <a:pt x="0" y="148549"/>
                  <a:pt x="148549" y="0"/>
                  <a:pt x="331794" y="0"/>
                </a:cubicBezTo>
                <a:close/>
              </a:path>
            </a:pathLst>
          </a:custGeom>
        </p:spPr>
        <p:style>
          <a:lnRef idx="3">
            <a:schemeClr val="lt1"/>
          </a:lnRef>
          <a:fillRef idx="1">
            <a:schemeClr val="accent3"/>
          </a:fillRef>
          <a:effectRef idx="1">
            <a:schemeClr val="accent3"/>
          </a:effectRef>
          <a:fontRef idx="minor">
            <a:schemeClr val="lt1"/>
          </a:fontRef>
        </p:style>
        <p:txBody>
          <a:bodyPr anchor="ctr"/>
          <a:lstStyle/>
          <a:p>
            <a:pPr algn="ctr">
              <a:defRPr/>
            </a:pPr>
            <a:r>
              <a:rPr lang="en-US" altLang="zh-CN" sz="2400" dirty="0" smtClean="0">
                <a:solidFill>
                  <a:srgbClr val="FFFFFF"/>
                </a:solidFill>
              </a:rPr>
              <a:t>04</a:t>
            </a:r>
            <a:endParaRPr lang="zh-CN" altLang="en-US" sz="2400" dirty="0">
              <a:solidFill>
                <a:srgbClr val="FFFFFF"/>
              </a:solidFill>
            </a:endParaRPr>
          </a:p>
        </p:txBody>
      </p:sp>
      <p:sp>
        <p:nvSpPr>
          <p:cNvPr id="42" name="矩形 41"/>
          <p:cNvSpPr/>
          <p:nvPr/>
        </p:nvSpPr>
        <p:spPr>
          <a:xfrm>
            <a:off x="928662" y="715156"/>
            <a:ext cx="7143800" cy="132207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GB" sz="1600" dirty="0" smtClean="0"/>
              <a:t>The process is similar to turbine reject to plant power load condition. The difference is the turbine load is set to 0 once the turbine trip signal is detected resulting almost simultaneously opening of all 4 steam bypass valves. Besides, the turbine inlet valve do not reopen. Finally after about 150s, the whole system reached a new steady state.</a:t>
            </a:r>
            <a:endParaRPr lang="zh-CN" altLang="en-US" sz="1600" dirty="0"/>
          </a:p>
        </p:txBody>
      </p:sp>
      <p:sp>
        <p:nvSpPr>
          <p:cNvPr id="112645" name="Rectangle 5"/>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12647" name="Rectangle 7"/>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14693" name="Rectangle 5"/>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14696" name="Rectangle 8"/>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20837" name="Rectangle 5"/>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20839" name="Rectangle 7"/>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20841" name="Rectangle 9"/>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122885" name="Rectangle 5"/>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41" name="矩形 40"/>
          <p:cNvSpPr/>
          <p:nvPr/>
        </p:nvSpPr>
        <p:spPr>
          <a:xfrm>
            <a:off x="1111957" y="215090"/>
            <a:ext cx="4388737" cy="276860"/>
          </a:xfrm>
          <a:prstGeom prst="rect">
            <a:avLst/>
          </a:prstGeom>
        </p:spPr>
        <p:txBody>
          <a:bodyPr wrap="square" lIns="0" tIns="0" rIns="0" bIns="0">
            <a:spAutoFit/>
          </a:bodyPr>
          <a:lstStyle/>
          <a:p>
            <a:pPr lvl="0">
              <a:buNone/>
            </a:pPr>
            <a:r>
              <a:rPr lang="en-US" altLang="zh-CN" b="1"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DYNAMIC ANALYSIS</a:t>
            </a:r>
            <a:endParaRPr lang="en-US" altLang="zh-CN" b="1"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矩形 42"/>
          <p:cNvSpPr/>
          <p:nvPr/>
        </p:nvSpPr>
        <p:spPr>
          <a:xfrm>
            <a:off x="4286248" y="143652"/>
            <a:ext cx="1281248"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r>
              <a:rPr lang="en-GB" dirty="0" smtClean="0"/>
              <a:t>Turbine trip</a:t>
            </a:r>
            <a:endParaRPr lang="zh-CN" altLang="en-US" dirty="0"/>
          </a:p>
        </p:txBody>
      </p:sp>
      <p:sp>
        <p:nvSpPr>
          <p:cNvPr id="60419" name="Rectangle 3"/>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aphicFrame>
        <p:nvGraphicFramePr>
          <p:cNvPr id="60418" name="Object 2"/>
          <p:cNvGraphicFramePr>
            <a:graphicFrameLocks noChangeAspect="1"/>
          </p:cNvGraphicFramePr>
          <p:nvPr/>
        </p:nvGraphicFramePr>
        <p:xfrm>
          <a:off x="-285784" y="2001040"/>
          <a:ext cx="3500430" cy="2446903"/>
        </p:xfrm>
        <a:graphic>
          <a:graphicData uri="http://schemas.openxmlformats.org/presentationml/2006/ole">
            <mc:AlternateContent xmlns:mc="http://schemas.openxmlformats.org/markup-compatibility/2006">
              <mc:Choice xmlns:v="urn:schemas-microsoft-com:vml" Requires="v">
                <p:oleObj spid="_x0000_s2049" name="Graph" r:id="rId2" imgW="43357800" imgH="30302200" progId="Origin50.Graph">
                  <p:embed/>
                </p:oleObj>
              </mc:Choice>
              <mc:Fallback>
                <p:oleObj name="Graph" r:id="rId2" imgW="43357800" imgH="30302200" progId="Origin50.Graph">
                  <p:embed/>
                  <p:pic>
                    <p:nvPicPr>
                      <p:cNvPr id="0" name="Object 2" descr="image11"/>
                      <p:cNvPicPr>
                        <a:picLocks noChangeAspect="1"/>
                      </p:cNvPicPr>
                      <p:nvPr/>
                    </p:nvPicPr>
                    <p:blipFill>
                      <a:blip r:embed="rId3"/>
                      <a:stretch>
                        <a:fillRect/>
                      </a:stretch>
                    </p:blipFill>
                    <p:spPr>
                      <a:xfrm>
                        <a:off x="-285784" y="2001040"/>
                        <a:ext cx="3500430" cy="2446903"/>
                      </a:xfrm>
                      <a:prstGeom prst="rect">
                        <a:avLst/>
                      </a:prstGeom>
                      <a:noFill/>
                      <a:ln w="9525">
                        <a:noFill/>
                      </a:ln>
                    </p:spPr>
                  </p:pic>
                </p:oleObj>
              </mc:Fallback>
            </mc:AlternateContent>
          </a:graphicData>
        </a:graphic>
      </p:graphicFrame>
      <p:sp>
        <p:nvSpPr>
          <p:cNvPr id="60421" name="Rectangle 5"/>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sp>
        <p:nvSpPr>
          <p:cNvPr id="60423" name="Rectangle 7"/>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aphicFrame>
        <p:nvGraphicFramePr>
          <p:cNvPr id="60422" name="Object 6"/>
          <p:cNvGraphicFramePr>
            <a:graphicFrameLocks noChangeAspect="1"/>
          </p:cNvGraphicFramePr>
          <p:nvPr/>
        </p:nvGraphicFramePr>
        <p:xfrm>
          <a:off x="2071670" y="2286792"/>
          <a:ext cx="4286280" cy="2996234"/>
        </p:xfrm>
        <a:graphic>
          <a:graphicData uri="http://schemas.openxmlformats.org/presentationml/2006/ole">
            <mc:AlternateContent xmlns:mc="http://schemas.openxmlformats.org/markup-compatibility/2006">
              <mc:Choice xmlns:v="urn:schemas-microsoft-com:vml" Requires="v">
                <p:oleObj spid="_x0000_s2050" name="Graph" r:id="rId4" imgW="43357800" imgH="30302200" progId="Origin50.Graph">
                  <p:embed/>
                </p:oleObj>
              </mc:Choice>
              <mc:Fallback>
                <p:oleObj name="Graph" r:id="rId4" imgW="43357800" imgH="30302200" progId="Origin50.Graph">
                  <p:embed/>
                  <p:pic>
                    <p:nvPicPr>
                      <p:cNvPr id="0" name="Object 6" descr="image12"/>
                      <p:cNvPicPr>
                        <a:picLocks noChangeAspect="1"/>
                      </p:cNvPicPr>
                      <p:nvPr/>
                    </p:nvPicPr>
                    <p:blipFill>
                      <a:blip r:embed="rId5"/>
                      <a:stretch>
                        <a:fillRect/>
                      </a:stretch>
                    </p:blipFill>
                    <p:spPr>
                      <a:xfrm>
                        <a:off x="2071670" y="2286792"/>
                        <a:ext cx="4286280" cy="2996234"/>
                      </a:xfrm>
                      <a:prstGeom prst="rect">
                        <a:avLst/>
                      </a:prstGeom>
                      <a:noFill/>
                      <a:ln w="9525">
                        <a:noFill/>
                      </a:ln>
                    </p:spPr>
                  </p:pic>
                </p:oleObj>
              </mc:Fallback>
            </mc:AlternateContent>
          </a:graphicData>
        </a:graphic>
      </p:graphicFrame>
      <p:sp>
        <p:nvSpPr>
          <p:cNvPr id="52228" name="Rectangle 4"/>
          <p:cNvSpPr>
            <a:spLocks noChangeArrowheads="1"/>
          </p:cNvSpPr>
          <p:nvPr/>
        </p:nvSpPr>
        <p:spPr bwMode="auto">
          <a:xfrm>
            <a:off x="0" y="0"/>
            <a:ext cx="9144000" cy="0"/>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p>
        </p:txBody>
      </p:sp>
      <p:graphicFrame>
        <p:nvGraphicFramePr>
          <p:cNvPr id="52227" name="Object 3"/>
          <p:cNvGraphicFramePr>
            <a:graphicFrameLocks noChangeAspect="1"/>
          </p:cNvGraphicFramePr>
          <p:nvPr/>
        </p:nvGraphicFramePr>
        <p:xfrm>
          <a:off x="5214942" y="1858164"/>
          <a:ext cx="4059028" cy="2837379"/>
        </p:xfrm>
        <a:graphic>
          <a:graphicData uri="http://schemas.openxmlformats.org/presentationml/2006/ole">
            <mc:AlternateContent xmlns:mc="http://schemas.openxmlformats.org/markup-compatibility/2006">
              <mc:Choice xmlns:v="urn:schemas-microsoft-com:vml" Requires="v">
                <p:oleObj spid="_x0000_s2051" name="Graph" r:id="rId6" imgW="43357800" imgH="30302200" progId="Origin50.Graph">
                  <p:embed/>
                </p:oleObj>
              </mc:Choice>
              <mc:Fallback>
                <p:oleObj name="Graph" r:id="rId6" imgW="43357800" imgH="30302200" progId="Origin50.Graph">
                  <p:embed/>
                  <p:pic>
                    <p:nvPicPr>
                      <p:cNvPr id="0" name="图片 2050"/>
                      <p:cNvPicPr>
                        <a:picLocks noChangeAspect="1"/>
                      </p:cNvPicPr>
                      <p:nvPr/>
                    </p:nvPicPr>
                    <p:blipFill>
                      <a:blip r:embed="rId7"/>
                      <a:stretch>
                        <a:fillRect/>
                      </a:stretch>
                    </p:blipFill>
                    <p:spPr>
                      <a:xfrm>
                        <a:off x="5214942" y="1858164"/>
                        <a:ext cx="4059028" cy="2837379"/>
                      </a:xfrm>
                      <a:prstGeom prst="rect">
                        <a:avLst/>
                      </a:prstGeom>
                      <a:noFill/>
                      <a:ln w="9525">
                        <a:noFill/>
                      </a:ln>
                    </p:spPr>
                  </p:pic>
                </p:oleObj>
              </mc:Fallback>
            </mc:AlternateContent>
          </a:graphicData>
        </a:graphic>
      </p:graphicFrame>
    </p:spTree>
  </p:cSld>
  <p:clrMapOvr>
    <a:masterClrMapping/>
  </p:clrMapOvr>
  <p:transition spd="slow" advClick="0" advTm="28618"/>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H_Other_1"/>
          <p:cNvSpPr/>
          <p:nvPr>
            <p:custDataLst>
              <p:tags r:id="rId1"/>
            </p:custDataLst>
          </p:nvPr>
        </p:nvSpPr>
        <p:spPr>
          <a:xfrm>
            <a:off x="0" y="163408"/>
            <a:ext cx="892568" cy="892570"/>
          </a:xfrm>
          <a:custGeom>
            <a:avLst/>
            <a:gdLst>
              <a:gd name="connsiteX0" fmla="*/ 349985 w 663588"/>
              <a:gd name="connsiteY0" fmla="*/ 142900 h 663588"/>
              <a:gd name="connsiteX1" fmla="*/ 482976 w 663588"/>
              <a:gd name="connsiteY1" fmla="*/ 211390 h 663588"/>
              <a:gd name="connsiteX2" fmla="*/ 460097 w 663588"/>
              <a:gd name="connsiteY2" fmla="*/ 486849 h 663588"/>
              <a:gd name="connsiteX3" fmla="*/ 260810 w 663588"/>
              <a:gd name="connsiteY3" fmla="*/ 655570 h 663588"/>
              <a:gd name="connsiteX4" fmla="*/ 202645 w 663588"/>
              <a:gd name="connsiteY4" fmla="*/ 637514 h 663588"/>
              <a:gd name="connsiteX5" fmla="*/ 6741 w 663588"/>
              <a:gd name="connsiteY5" fmla="*/ 398662 h 663588"/>
              <a:gd name="connsiteX6" fmla="*/ 3010 w 663588"/>
              <a:gd name="connsiteY6" fmla="*/ 361650 h 663588"/>
              <a:gd name="connsiteX7" fmla="*/ 207517 w 663588"/>
              <a:gd name="connsiteY7" fmla="*/ 188510 h 663588"/>
              <a:gd name="connsiteX8" fmla="*/ 349985 w 663588"/>
              <a:gd name="connsiteY8" fmla="*/ 142900 h 663588"/>
              <a:gd name="connsiteX9" fmla="*/ 331794 w 663588"/>
              <a:gd name="connsiteY9" fmla="*/ 0 h 663588"/>
              <a:gd name="connsiteX10" fmla="*/ 663588 w 663588"/>
              <a:gd name="connsiteY10" fmla="*/ 331794 h 663588"/>
              <a:gd name="connsiteX11" fmla="*/ 331794 w 663588"/>
              <a:gd name="connsiteY11" fmla="*/ 663588 h 663588"/>
              <a:gd name="connsiteX12" fmla="*/ 278642 w 663588"/>
              <a:gd name="connsiteY12" fmla="*/ 658230 h 663588"/>
              <a:gd name="connsiteX13" fmla="*/ 471280 w 663588"/>
              <a:gd name="connsiteY13" fmla="*/ 495139 h 663588"/>
              <a:gd name="connsiteX14" fmla="*/ 495745 w 663588"/>
              <a:gd name="connsiteY14" fmla="*/ 200580 h 663588"/>
              <a:gd name="connsiteX15" fmla="*/ 495746 w 663588"/>
              <a:gd name="connsiteY15" fmla="*/ 200580 h 663588"/>
              <a:gd name="connsiteX16" fmla="*/ 201187 w 663588"/>
              <a:gd name="connsiteY16" fmla="*/ 176113 h 663588"/>
              <a:gd name="connsiteX17" fmla="*/ 1361 w 663588"/>
              <a:gd name="connsiteY17" fmla="*/ 345290 h 663588"/>
              <a:gd name="connsiteX18" fmla="*/ 0 w 663588"/>
              <a:gd name="connsiteY18" fmla="*/ 331794 h 663588"/>
              <a:gd name="connsiteX19" fmla="*/ 331794 w 663588"/>
              <a:gd name="connsiteY19" fmla="*/ 0 h 66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3588" h="663588">
                <a:moveTo>
                  <a:pt x="349985" y="142900"/>
                </a:moveTo>
                <a:cubicBezTo>
                  <a:pt x="399833" y="147041"/>
                  <a:pt x="448102" y="170198"/>
                  <a:pt x="482976" y="211390"/>
                </a:cubicBezTo>
                <a:cubicBezTo>
                  <a:pt x="552725" y="293774"/>
                  <a:pt x="542481" y="417101"/>
                  <a:pt x="460097" y="486849"/>
                </a:cubicBezTo>
                <a:lnTo>
                  <a:pt x="260810" y="655570"/>
                </a:lnTo>
                <a:lnTo>
                  <a:pt x="202645" y="637514"/>
                </a:lnTo>
                <a:cubicBezTo>
                  <a:pt x="103407" y="595540"/>
                  <a:pt x="28840" y="506657"/>
                  <a:pt x="6741" y="398662"/>
                </a:cubicBezTo>
                <a:lnTo>
                  <a:pt x="3010" y="361650"/>
                </a:lnTo>
                <a:lnTo>
                  <a:pt x="207517" y="188510"/>
                </a:lnTo>
                <a:cubicBezTo>
                  <a:pt x="248709" y="153636"/>
                  <a:pt x="300137" y="138760"/>
                  <a:pt x="349985" y="142900"/>
                </a:cubicBezTo>
                <a:close/>
                <a:moveTo>
                  <a:pt x="331794" y="0"/>
                </a:moveTo>
                <a:cubicBezTo>
                  <a:pt x="515039" y="0"/>
                  <a:pt x="663588" y="148549"/>
                  <a:pt x="663588" y="331794"/>
                </a:cubicBezTo>
                <a:cubicBezTo>
                  <a:pt x="663588" y="515039"/>
                  <a:pt x="515039" y="663588"/>
                  <a:pt x="331794" y="663588"/>
                </a:cubicBezTo>
                <a:lnTo>
                  <a:pt x="278642" y="658230"/>
                </a:lnTo>
                <a:lnTo>
                  <a:pt x="471280" y="495139"/>
                </a:lnTo>
                <a:cubicBezTo>
                  <a:pt x="559376" y="420555"/>
                  <a:pt x="570330" y="288677"/>
                  <a:pt x="495745" y="200580"/>
                </a:cubicBezTo>
                <a:lnTo>
                  <a:pt x="495746" y="200580"/>
                </a:lnTo>
                <a:cubicBezTo>
                  <a:pt x="421162" y="112483"/>
                  <a:pt x="289283" y="101529"/>
                  <a:pt x="201187" y="176113"/>
                </a:cubicBezTo>
                <a:lnTo>
                  <a:pt x="1361" y="345290"/>
                </a:lnTo>
                <a:lnTo>
                  <a:pt x="0" y="331794"/>
                </a:lnTo>
                <a:cubicBezTo>
                  <a:pt x="0" y="148549"/>
                  <a:pt x="148549" y="0"/>
                  <a:pt x="331794" y="0"/>
                </a:cubicBezTo>
                <a:close/>
              </a:path>
            </a:pathLst>
          </a:cu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n-US" altLang="zh-CN" sz="2400" dirty="0" smtClean="0">
                <a:solidFill>
                  <a:srgbClr val="FFFFFF"/>
                </a:solidFill>
              </a:rPr>
              <a:t>05</a:t>
            </a:r>
            <a:endParaRPr lang="zh-CN" altLang="en-US" sz="2400" dirty="0">
              <a:solidFill>
                <a:srgbClr val="FFFFFF"/>
              </a:solidFill>
            </a:endParaRPr>
          </a:p>
        </p:txBody>
      </p:sp>
      <p:sp>
        <p:nvSpPr>
          <p:cNvPr id="8" name="矩形 7"/>
          <p:cNvSpPr/>
          <p:nvPr/>
        </p:nvSpPr>
        <p:spPr>
          <a:xfrm>
            <a:off x="1111957" y="286528"/>
            <a:ext cx="2342087" cy="329706"/>
          </a:xfrm>
          <a:prstGeom prst="rect">
            <a:avLst/>
          </a:prstGeom>
        </p:spPr>
        <p:txBody>
          <a:bodyPr wrap="square" lIns="0" tIns="0" rIns="0" bIns="0">
            <a:spAutoFit/>
          </a:bodyPr>
          <a:lstStyle/>
          <a:p>
            <a:pPr>
              <a:lnSpc>
                <a:spcPct val="130000"/>
              </a:lnSpc>
            </a:pP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CONCLUSION</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aphicFrame>
        <p:nvGraphicFramePr>
          <p:cNvPr id="9" name="图示 8"/>
          <p:cNvGraphicFramePr/>
          <p:nvPr/>
        </p:nvGraphicFramePr>
        <p:xfrm>
          <a:off x="1043940" y="1995805"/>
          <a:ext cx="7072630" cy="2135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矩形 9"/>
          <p:cNvSpPr/>
          <p:nvPr/>
        </p:nvSpPr>
        <p:spPr>
          <a:xfrm>
            <a:off x="1428728" y="4156564"/>
            <a:ext cx="6643734" cy="646331"/>
          </a:xfrm>
          <a:prstGeom prst="rect">
            <a:avLst/>
          </a:prstGeom>
          <a:ln>
            <a:gradFill>
              <a:gsLst>
                <a:gs pos="0">
                  <a:srgbClr val="FE4444"/>
                </a:gs>
                <a:gs pos="100000">
                  <a:srgbClr val="832B2B"/>
                </a:gs>
              </a:gsLst>
            </a:gradFill>
          </a:ln>
        </p:spPr>
        <p:style>
          <a:lnRef idx="1">
            <a:schemeClr val="accent2"/>
          </a:lnRef>
          <a:fillRef idx="2">
            <a:schemeClr val="accent2"/>
          </a:fillRef>
          <a:effectRef idx="1">
            <a:schemeClr val="accent2"/>
          </a:effectRef>
          <a:fontRef idx="minor">
            <a:schemeClr val="dk1"/>
          </a:fontRef>
        </p:style>
        <p:txBody>
          <a:bodyPr wrap="square">
            <a:spAutoFit/>
          </a:bodyPr>
          <a:lstStyle/>
          <a:p>
            <a:r>
              <a:rPr lang="en-GB" dirty="0" smtClean="0"/>
              <a:t>Further analysis and optimization can be done to reduce or avoid frequently open/close of valve.</a:t>
            </a:r>
            <a:endParaRPr lang="zh-CN" altLang="en-US" dirty="0" smtClean="0"/>
          </a:p>
        </p:txBody>
      </p:sp>
      <p:sp>
        <p:nvSpPr>
          <p:cNvPr id="3" name="文本框 2"/>
          <p:cNvSpPr txBox="1"/>
          <p:nvPr/>
        </p:nvSpPr>
        <p:spPr>
          <a:xfrm>
            <a:off x="1332230" y="673735"/>
            <a:ext cx="6732270" cy="1322070"/>
          </a:xfrm>
          <a:prstGeom prst="rect">
            <a:avLst/>
          </a:prstGeom>
        </p:spPr>
        <p:style>
          <a:lnRef idx="2">
            <a:schemeClr val="accent1"/>
          </a:lnRef>
          <a:fillRef idx="2">
            <a:schemeClr val="accent1"/>
          </a:fillRef>
          <a:effectRef idx="0">
            <a:srgbClr val="FFFFFF"/>
          </a:effectRef>
          <a:fontRef idx="minor">
            <a:schemeClr val="dk1"/>
          </a:fontRef>
        </p:style>
        <p:txBody>
          <a:bodyPr wrap="square" rtlCol="0" anchor="t">
            <a:spAutoFit/>
            <a:scene3d>
              <a:camera prst="orthographicFront"/>
              <a:lightRig rig="threePt" dir="t"/>
            </a:scene3d>
          </a:bodyPr>
          <a:p>
            <a:r>
              <a:rPr lang="en-GB" sz="2000" dirty="0" smtClean="0">
                <a:ln/>
                <a:solidFill>
                  <a:schemeClr val="tx1"/>
                </a:solidFill>
                <a:effectLst>
                  <a:outerShdw blurRad="38100" dist="19050" dir="2700000" algn="tl" rotWithShape="0">
                    <a:schemeClr val="dk1">
                      <a:alpha val="40000"/>
                    </a:schemeClr>
                  </a:outerShdw>
                </a:effectLst>
                <a:uFillTx/>
                <a:ea typeface="+mj-ea"/>
                <a:sym typeface="+mn-ea"/>
              </a:rPr>
              <a:t>Based on the APROS simulation software, a dynamic simulation model of SMR steam dump and other related system is presented including the steam generator and reactor core. S</a:t>
            </a:r>
            <a:r>
              <a:rPr lang="en-US" sz="2000" dirty="0" err="1" smtClean="0">
                <a:ln/>
                <a:solidFill>
                  <a:schemeClr val="tx1"/>
                </a:solidFill>
                <a:effectLst>
                  <a:outerShdw blurRad="38100" dist="19050" dir="2700000" algn="tl" rotWithShape="0">
                    <a:schemeClr val="dk1">
                      <a:alpha val="40000"/>
                    </a:schemeClr>
                  </a:outerShdw>
                </a:effectLst>
                <a:uFillTx/>
                <a:ea typeface="+mj-ea"/>
                <a:sym typeface="+mn-ea"/>
              </a:rPr>
              <a:t>imulation</a:t>
            </a:r>
            <a:r>
              <a:rPr lang="en-US" sz="2000" dirty="0" smtClean="0">
                <a:ln/>
                <a:solidFill>
                  <a:schemeClr val="tx1"/>
                </a:solidFill>
                <a:effectLst>
                  <a:outerShdw blurRad="38100" dist="19050" dir="2700000" algn="tl" rotWithShape="0">
                    <a:schemeClr val="dk1">
                      <a:alpha val="40000"/>
                    </a:schemeClr>
                  </a:outerShdw>
                </a:effectLst>
                <a:uFillTx/>
                <a:ea typeface="+mj-ea"/>
                <a:sym typeface="+mn-ea"/>
              </a:rPr>
              <a:t> shows the following results:</a:t>
            </a:r>
            <a:endParaRPr lang="en-US" altLang="en-US" sz="2000" dirty="0" smtClean="0">
              <a:ln/>
              <a:solidFill>
                <a:schemeClr val="tx1"/>
              </a:solidFill>
              <a:effectLst>
                <a:outerShdw blurRad="38100" dist="19050" dir="2700000" algn="tl" rotWithShape="0">
                  <a:schemeClr val="dk1">
                    <a:alpha val="40000"/>
                  </a:schemeClr>
                </a:outerShdw>
              </a:effectLst>
              <a:uFillTx/>
              <a:ea typeface="+mj-ea"/>
              <a:sym typeface="+mn-ea"/>
            </a:endParaRPr>
          </a:p>
        </p:txBody>
      </p:sp>
    </p:spTree>
  </p:cSld>
  <p:clrMapOvr>
    <a:masterClrMapping/>
  </p:clrMapOvr>
  <p:transition spd="slow" advClick="0" advTm="65781"/>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a:srcRect l="51969" r="28738" b="38839"/>
          <a:stretch>
            <a:fillRect/>
          </a:stretch>
        </p:blipFill>
        <p:spPr>
          <a:xfrm>
            <a:off x="7384713" y="0"/>
            <a:ext cx="1764196" cy="3148608"/>
          </a:xfrm>
          <a:prstGeom prst="rect">
            <a:avLst/>
          </a:prstGeom>
        </p:spPr>
      </p:pic>
      <p:sp>
        <p:nvSpPr>
          <p:cNvPr id="12" name="原创设计师QQ598969553                 _16"/>
          <p:cNvSpPr txBox="1"/>
          <p:nvPr/>
        </p:nvSpPr>
        <p:spPr>
          <a:xfrm>
            <a:off x="4136390" y="630555"/>
            <a:ext cx="2528570" cy="1453515"/>
          </a:xfrm>
          <a:prstGeom prst="rect">
            <a:avLst/>
          </a:prstGeom>
          <a:noFill/>
          <a:effectLst/>
        </p:spPr>
        <p:txBody>
          <a:bodyPr wrap="square" lIns="68580" tIns="34290" rIns="68580" bIns="34290" rtlCol="0">
            <a:spAutoFit/>
          </a:bodyPr>
          <a:lstStyle/>
          <a:p>
            <a:pPr>
              <a:lnSpc>
                <a:spcPct val="150000"/>
              </a:lnSpc>
            </a:pPr>
            <a:r>
              <a:rPr lang="en-US" altLang="zh-CN" sz="6000" dirty="0" smtClean="0">
                <a:solidFill>
                  <a:schemeClr val="tx1">
                    <a:lumMod val="75000"/>
                    <a:lumOff val="25000"/>
                  </a:schemeClr>
                </a:solidFill>
                <a:latin typeface="Agency FB" panose="020B0503020202020204" pitchFamily="34" charset="0"/>
                <a:ea typeface="微软雅黑" panose="020B0503020204020204" pitchFamily="34" charset="-122"/>
              </a:rPr>
              <a:t>2024.10</a:t>
            </a:r>
            <a:endParaRPr lang="en-US" altLang="zh-CN" sz="6000" dirty="0">
              <a:solidFill>
                <a:schemeClr val="tx1">
                  <a:lumMod val="75000"/>
                  <a:lumOff val="25000"/>
                </a:schemeClr>
              </a:solidFill>
              <a:latin typeface="Agency FB" panose="020B0503020202020204" pitchFamily="34" charset="0"/>
              <a:ea typeface="微软雅黑" panose="020B0503020204020204" pitchFamily="34" charset="-122"/>
            </a:endParaRPr>
          </a:p>
        </p:txBody>
      </p:sp>
      <p:sp>
        <p:nvSpPr>
          <p:cNvPr id="13" name="矩形 259"/>
          <p:cNvSpPr>
            <a:spLocks noChangeArrowheads="1"/>
          </p:cNvSpPr>
          <p:nvPr/>
        </p:nvSpPr>
        <p:spPr bwMode="auto">
          <a:xfrm>
            <a:off x="500034" y="2858296"/>
            <a:ext cx="8215370" cy="677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defRPr/>
            </a:pPr>
            <a:r>
              <a:rPr lang="en-US" altLang="zh-CN" sz="4400" i="1" u="sng" spc="600" dirty="0" smtClean="0">
                <a:solidFill>
                  <a:srgbClr val="0066CC"/>
                </a:solidFill>
                <a:latin typeface="Times New Roman" panose="02020603050405020304" pitchFamily="18" charset="0"/>
                <a:cs typeface="Times New Roman" panose="02020603050405020304" pitchFamily="18" charset="0"/>
              </a:rPr>
              <a:t>Thanks for your attention!</a:t>
            </a:r>
            <a:endParaRPr lang="zh-CN" altLang="en-US" sz="4400" i="1" u="sng" spc="600" dirty="0">
              <a:solidFill>
                <a:srgbClr val="0066CC"/>
              </a:solidFill>
              <a:latin typeface="Times New Roman" panose="02020603050405020304" pitchFamily="18" charset="0"/>
              <a:cs typeface="Times New Roman" panose="02020603050405020304" pitchFamily="18" charset="0"/>
            </a:endParaRPr>
          </a:p>
        </p:txBody>
      </p:sp>
      <p:sp>
        <p:nvSpPr>
          <p:cNvPr id="15" name="原创设计师QQ598969553                 _16"/>
          <p:cNvSpPr txBox="1"/>
          <p:nvPr/>
        </p:nvSpPr>
        <p:spPr>
          <a:xfrm>
            <a:off x="4150614" y="1904728"/>
            <a:ext cx="3278906" cy="1038746"/>
          </a:xfrm>
          <a:prstGeom prst="rect">
            <a:avLst/>
          </a:prstGeom>
          <a:noFill/>
          <a:effectLst/>
        </p:spPr>
        <p:txBody>
          <a:bodyPr wrap="square" lIns="68580" tIns="34290" rIns="68580" bIns="34290" rtlCol="0">
            <a:spAutoFit/>
          </a:bodyPr>
          <a:lstStyle/>
          <a:p>
            <a:pPr>
              <a:lnSpc>
                <a:spcPct val="150000"/>
              </a:lnSpc>
            </a:pP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rPr>
              <a:t>Ye Zhu</a:t>
            </a:r>
            <a:endPar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rPr>
              <a:t>Nuclear Power Institute of China</a:t>
            </a:r>
            <a:endPar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50000"/>
              </a:lnSpc>
            </a:pPr>
            <a:r>
              <a:rPr lang="en-US" altLang="zh-CN" sz="1400" dirty="0" smtClean="0">
                <a:solidFill>
                  <a:schemeClr val="tx1">
                    <a:lumMod val="50000"/>
                    <a:lumOff val="50000"/>
                  </a:schemeClr>
                </a:solidFill>
                <a:latin typeface="微软雅黑" panose="020B0503020204020204" pitchFamily="34" charset="-122"/>
                <a:ea typeface="微软雅黑" panose="020B0503020204020204" pitchFamily="34" charset="-122"/>
              </a:rPr>
              <a:t>Chengdu, Sichuan, China</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1"/>
          <a:srcRect l="51969" r="28738" b="38839"/>
          <a:stretch>
            <a:fillRect/>
          </a:stretch>
        </p:blipFill>
        <p:spPr>
          <a:xfrm flipH="1" flipV="1">
            <a:off x="-1" y="1654970"/>
            <a:ext cx="1828166" cy="3500360"/>
          </a:xfrm>
          <a:prstGeom prst="rect">
            <a:avLst/>
          </a:prstGeom>
        </p:spPr>
      </p:pic>
      <p:grpSp>
        <p:nvGrpSpPr>
          <p:cNvPr id="18" name="组合 17"/>
          <p:cNvGrpSpPr/>
          <p:nvPr/>
        </p:nvGrpSpPr>
        <p:grpSpPr>
          <a:xfrm>
            <a:off x="1194707" y="1708144"/>
            <a:ext cx="1321113" cy="1435372"/>
            <a:chOff x="1746251" y="3409950"/>
            <a:chExt cx="1762125" cy="1914525"/>
          </a:xfrm>
        </p:grpSpPr>
        <p:sp>
          <p:nvSpPr>
            <p:cNvPr id="4" name="MH_Other_1"/>
            <p:cNvSpPr/>
            <p:nvPr>
              <p:custDataLst>
                <p:tags r:id="rId2"/>
              </p:custDataLst>
            </p:nvPr>
          </p:nvSpPr>
          <p:spPr>
            <a:xfrm>
              <a:off x="2713039" y="3409950"/>
              <a:ext cx="795337" cy="795338"/>
            </a:xfrm>
            <a:custGeom>
              <a:avLst/>
              <a:gdLst>
                <a:gd name="connsiteX0" fmla="*/ 349985 w 663588"/>
                <a:gd name="connsiteY0" fmla="*/ 142900 h 663588"/>
                <a:gd name="connsiteX1" fmla="*/ 482976 w 663588"/>
                <a:gd name="connsiteY1" fmla="*/ 211390 h 663588"/>
                <a:gd name="connsiteX2" fmla="*/ 460097 w 663588"/>
                <a:gd name="connsiteY2" fmla="*/ 486849 h 663588"/>
                <a:gd name="connsiteX3" fmla="*/ 260810 w 663588"/>
                <a:gd name="connsiteY3" fmla="*/ 655570 h 663588"/>
                <a:gd name="connsiteX4" fmla="*/ 202645 w 663588"/>
                <a:gd name="connsiteY4" fmla="*/ 637514 h 663588"/>
                <a:gd name="connsiteX5" fmla="*/ 6741 w 663588"/>
                <a:gd name="connsiteY5" fmla="*/ 398662 h 663588"/>
                <a:gd name="connsiteX6" fmla="*/ 3010 w 663588"/>
                <a:gd name="connsiteY6" fmla="*/ 361650 h 663588"/>
                <a:gd name="connsiteX7" fmla="*/ 207517 w 663588"/>
                <a:gd name="connsiteY7" fmla="*/ 188510 h 663588"/>
                <a:gd name="connsiteX8" fmla="*/ 349985 w 663588"/>
                <a:gd name="connsiteY8" fmla="*/ 142900 h 663588"/>
                <a:gd name="connsiteX9" fmla="*/ 331794 w 663588"/>
                <a:gd name="connsiteY9" fmla="*/ 0 h 663588"/>
                <a:gd name="connsiteX10" fmla="*/ 663588 w 663588"/>
                <a:gd name="connsiteY10" fmla="*/ 331794 h 663588"/>
                <a:gd name="connsiteX11" fmla="*/ 331794 w 663588"/>
                <a:gd name="connsiteY11" fmla="*/ 663588 h 663588"/>
                <a:gd name="connsiteX12" fmla="*/ 278642 w 663588"/>
                <a:gd name="connsiteY12" fmla="*/ 658230 h 663588"/>
                <a:gd name="connsiteX13" fmla="*/ 471280 w 663588"/>
                <a:gd name="connsiteY13" fmla="*/ 495139 h 663588"/>
                <a:gd name="connsiteX14" fmla="*/ 495745 w 663588"/>
                <a:gd name="connsiteY14" fmla="*/ 200580 h 663588"/>
                <a:gd name="connsiteX15" fmla="*/ 495746 w 663588"/>
                <a:gd name="connsiteY15" fmla="*/ 200580 h 663588"/>
                <a:gd name="connsiteX16" fmla="*/ 201187 w 663588"/>
                <a:gd name="connsiteY16" fmla="*/ 176113 h 663588"/>
                <a:gd name="connsiteX17" fmla="*/ 1361 w 663588"/>
                <a:gd name="connsiteY17" fmla="*/ 345290 h 663588"/>
                <a:gd name="connsiteX18" fmla="*/ 0 w 663588"/>
                <a:gd name="connsiteY18" fmla="*/ 331794 h 663588"/>
                <a:gd name="connsiteX19" fmla="*/ 331794 w 663588"/>
                <a:gd name="connsiteY19" fmla="*/ 0 h 66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3588" h="663588">
                  <a:moveTo>
                    <a:pt x="349985" y="142900"/>
                  </a:moveTo>
                  <a:cubicBezTo>
                    <a:pt x="399833" y="147041"/>
                    <a:pt x="448102" y="170198"/>
                    <a:pt x="482976" y="211390"/>
                  </a:cubicBezTo>
                  <a:cubicBezTo>
                    <a:pt x="552725" y="293774"/>
                    <a:pt x="542481" y="417101"/>
                    <a:pt x="460097" y="486849"/>
                  </a:cubicBezTo>
                  <a:lnTo>
                    <a:pt x="260810" y="655570"/>
                  </a:lnTo>
                  <a:lnTo>
                    <a:pt x="202645" y="637514"/>
                  </a:lnTo>
                  <a:cubicBezTo>
                    <a:pt x="103407" y="595540"/>
                    <a:pt x="28840" y="506657"/>
                    <a:pt x="6741" y="398662"/>
                  </a:cubicBezTo>
                  <a:lnTo>
                    <a:pt x="3010" y="361650"/>
                  </a:lnTo>
                  <a:lnTo>
                    <a:pt x="207517" y="188510"/>
                  </a:lnTo>
                  <a:cubicBezTo>
                    <a:pt x="248709" y="153636"/>
                    <a:pt x="300137" y="138760"/>
                    <a:pt x="349985" y="142900"/>
                  </a:cubicBezTo>
                  <a:close/>
                  <a:moveTo>
                    <a:pt x="331794" y="0"/>
                  </a:moveTo>
                  <a:cubicBezTo>
                    <a:pt x="515039" y="0"/>
                    <a:pt x="663588" y="148549"/>
                    <a:pt x="663588" y="331794"/>
                  </a:cubicBezTo>
                  <a:cubicBezTo>
                    <a:pt x="663588" y="515039"/>
                    <a:pt x="515039" y="663588"/>
                    <a:pt x="331794" y="663588"/>
                  </a:cubicBezTo>
                  <a:lnTo>
                    <a:pt x="278642" y="658230"/>
                  </a:lnTo>
                  <a:lnTo>
                    <a:pt x="471280" y="495139"/>
                  </a:lnTo>
                  <a:cubicBezTo>
                    <a:pt x="559376" y="420555"/>
                    <a:pt x="570330" y="288677"/>
                    <a:pt x="495745" y="200580"/>
                  </a:cubicBezTo>
                  <a:lnTo>
                    <a:pt x="495746" y="200580"/>
                  </a:lnTo>
                  <a:cubicBezTo>
                    <a:pt x="421162" y="112483"/>
                    <a:pt x="289283" y="101529"/>
                    <a:pt x="201187" y="176113"/>
                  </a:cubicBezTo>
                  <a:lnTo>
                    <a:pt x="1361" y="345290"/>
                  </a:lnTo>
                  <a:lnTo>
                    <a:pt x="0" y="331794"/>
                  </a:lnTo>
                  <a:cubicBezTo>
                    <a:pt x="0" y="148549"/>
                    <a:pt x="148549" y="0"/>
                    <a:pt x="33179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80" dirty="0">
                  <a:solidFill>
                    <a:srgbClr val="FFFFFF"/>
                  </a:solidFill>
                </a:rPr>
                <a:t>01</a:t>
              </a:r>
              <a:endParaRPr lang="zh-CN" altLang="en-US" sz="1280" dirty="0">
                <a:solidFill>
                  <a:srgbClr val="FFFFFF"/>
                </a:solidFill>
              </a:endParaRPr>
            </a:p>
          </p:txBody>
        </p:sp>
        <p:sp>
          <p:nvSpPr>
            <p:cNvPr id="5" name="MH_SubTitle_1"/>
            <p:cNvSpPr/>
            <p:nvPr>
              <p:custDataLst>
                <p:tags r:id="rId3"/>
              </p:custDataLst>
            </p:nvPr>
          </p:nvSpPr>
          <p:spPr>
            <a:xfrm rot="19176637" flipH="1">
              <a:off x="1746251" y="4657725"/>
              <a:ext cx="1706563" cy="666750"/>
            </a:xfrm>
            <a:custGeom>
              <a:avLst/>
              <a:gdLst>
                <a:gd name="connsiteX0" fmla="*/ 302185 w 1423253"/>
                <a:gd name="connsiteY0" fmla="*/ 557176 h 557177"/>
                <a:gd name="connsiteX1" fmla="*/ 313708 w 1423253"/>
                <a:gd name="connsiteY1" fmla="*/ 539112 h 557177"/>
                <a:gd name="connsiteX2" fmla="*/ 1140428 w 1423253"/>
                <a:gd name="connsiteY2" fmla="*/ 539112 h 557177"/>
                <a:gd name="connsiteX3" fmla="*/ 1400952 w 1423253"/>
                <a:gd name="connsiteY3" fmla="*/ 278588 h 557177"/>
                <a:gd name="connsiteX4" fmla="*/ 1140428 w 1423253"/>
                <a:gd name="connsiteY4" fmla="*/ 18063 h 557177"/>
                <a:gd name="connsiteX5" fmla="*/ 0 w 1423253"/>
                <a:gd name="connsiteY5" fmla="*/ 18063 h 557177"/>
                <a:gd name="connsiteX6" fmla="*/ 1016 w 1423253"/>
                <a:gd name="connsiteY6" fmla="*/ 0 h 557177"/>
                <a:gd name="connsiteX7" fmla="*/ 1144665 w 1423253"/>
                <a:gd name="connsiteY7" fmla="*/ 0 h 557177"/>
                <a:gd name="connsiteX8" fmla="*/ 1423253 w 1423253"/>
                <a:gd name="connsiteY8" fmla="*/ 278589 h 557177"/>
                <a:gd name="connsiteX9" fmla="*/ 1423252 w 1423253"/>
                <a:gd name="connsiteY9" fmla="*/ 278589 h 557177"/>
                <a:gd name="connsiteX10" fmla="*/ 1144664 w 1423253"/>
                <a:gd name="connsiteY10" fmla="*/ 557177 h 55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3253" h="557177">
                  <a:moveTo>
                    <a:pt x="302185" y="557176"/>
                  </a:moveTo>
                  <a:lnTo>
                    <a:pt x="313708" y="539112"/>
                  </a:lnTo>
                  <a:lnTo>
                    <a:pt x="1140428" y="539112"/>
                  </a:lnTo>
                  <a:cubicBezTo>
                    <a:pt x="1284311" y="539112"/>
                    <a:pt x="1400952" y="422472"/>
                    <a:pt x="1400952" y="278588"/>
                  </a:cubicBezTo>
                  <a:cubicBezTo>
                    <a:pt x="1400952" y="134704"/>
                    <a:pt x="1284311" y="18063"/>
                    <a:pt x="1140428" y="18063"/>
                  </a:cubicBezTo>
                  <a:lnTo>
                    <a:pt x="0" y="18063"/>
                  </a:lnTo>
                  <a:lnTo>
                    <a:pt x="1016" y="0"/>
                  </a:lnTo>
                  <a:lnTo>
                    <a:pt x="1144665" y="0"/>
                  </a:lnTo>
                  <a:cubicBezTo>
                    <a:pt x="1298525" y="0"/>
                    <a:pt x="1423253" y="124728"/>
                    <a:pt x="1423253" y="278589"/>
                  </a:cubicBezTo>
                  <a:lnTo>
                    <a:pt x="1423252" y="278589"/>
                  </a:lnTo>
                  <a:cubicBezTo>
                    <a:pt x="1423252" y="432449"/>
                    <a:pt x="1298524" y="557177"/>
                    <a:pt x="1144664" y="55717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r>
                <a:rPr lang="zh-CN" altLang="en-US" sz="1280" dirty="0">
                  <a:solidFill>
                    <a:srgbClr val="FFFFFF"/>
                  </a:solidFill>
                </a:rPr>
                <a:t>工作</a:t>
              </a:r>
              <a:r>
                <a:rPr lang="zh-CN" altLang="en-US" sz="1280" dirty="0" smtClean="0">
                  <a:solidFill>
                    <a:srgbClr val="FFFFFF"/>
                  </a:solidFill>
                </a:rPr>
                <a:t>概</a:t>
              </a:r>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INTRODUCTION</a:t>
              </a:r>
              <a:endPar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algn="ctr">
                <a:lnSpc>
                  <a:spcPct val="130000"/>
                </a:lnSpc>
                <a:defRPr/>
              </a:pPr>
              <a:r>
                <a:rPr lang="zh-CN" altLang="en-US" sz="1280" dirty="0" smtClean="0">
                  <a:solidFill>
                    <a:srgbClr val="FFFFFF"/>
                  </a:solidFill>
                </a:rPr>
                <a:t>述</a:t>
              </a:r>
              <a:endParaRPr lang="zh-CN" altLang="en-US" sz="1280" dirty="0">
                <a:solidFill>
                  <a:srgbClr val="FFFFFF"/>
                </a:solidFill>
              </a:endParaRPr>
            </a:p>
          </p:txBody>
        </p:sp>
      </p:grpSp>
      <p:grpSp>
        <p:nvGrpSpPr>
          <p:cNvPr id="19" name="组合 18"/>
          <p:cNvGrpSpPr/>
          <p:nvPr/>
        </p:nvGrpSpPr>
        <p:grpSpPr>
          <a:xfrm>
            <a:off x="2696892" y="1708144"/>
            <a:ext cx="1319530" cy="1435370"/>
            <a:chOff x="3438525" y="3409950"/>
            <a:chExt cx="1760538" cy="1914522"/>
          </a:xfrm>
        </p:grpSpPr>
        <p:sp>
          <p:nvSpPr>
            <p:cNvPr id="6" name="MH_Other_2"/>
            <p:cNvSpPr/>
            <p:nvPr>
              <p:custDataLst>
                <p:tags r:id="rId4"/>
              </p:custDataLst>
            </p:nvPr>
          </p:nvSpPr>
          <p:spPr>
            <a:xfrm>
              <a:off x="4403725" y="3409950"/>
              <a:ext cx="795338" cy="795338"/>
            </a:xfrm>
            <a:custGeom>
              <a:avLst/>
              <a:gdLst>
                <a:gd name="connsiteX0" fmla="*/ 349985 w 663588"/>
                <a:gd name="connsiteY0" fmla="*/ 142900 h 663588"/>
                <a:gd name="connsiteX1" fmla="*/ 482976 w 663588"/>
                <a:gd name="connsiteY1" fmla="*/ 211390 h 663588"/>
                <a:gd name="connsiteX2" fmla="*/ 460097 w 663588"/>
                <a:gd name="connsiteY2" fmla="*/ 486849 h 663588"/>
                <a:gd name="connsiteX3" fmla="*/ 260810 w 663588"/>
                <a:gd name="connsiteY3" fmla="*/ 655570 h 663588"/>
                <a:gd name="connsiteX4" fmla="*/ 202645 w 663588"/>
                <a:gd name="connsiteY4" fmla="*/ 637514 h 663588"/>
                <a:gd name="connsiteX5" fmla="*/ 6741 w 663588"/>
                <a:gd name="connsiteY5" fmla="*/ 398662 h 663588"/>
                <a:gd name="connsiteX6" fmla="*/ 3010 w 663588"/>
                <a:gd name="connsiteY6" fmla="*/ 361650 h 663588"/>
                <a:gd name="connsiteX7" fmla="*/ 207517 w 663588"/>
                <a:gd name="connsiteY7" fmla="*/ 188510 h 663588"/>
                <a:gd name="connsiteX8" fmla="*/ 349985 w 663588"/>
                <a:gd name="connsiteY8" fmla="*/ 142900 h 663588"/>
                <a:gd name="connsiteX9" fmla="*/ 331794 w 663588"/>
                <a:gd name="connsiteY9" fmla="*/ 0 h 663588"/>
                <a:gd name="connsiteX10" fmla="*/ 663588 w 663588"/>
                <a:gd name="connsiteY10" fmla="*/ 331794 h 663588"/>
                <a:gd name="connsiteX11" fmla="*/ 331794 w 663588"/>
                <a:gd name="connsiteY11" fmla="*/ 663588 h 663588"/>
                <a:gd name="connsiteX12" fmla="*/ 278642 w 663588"/>
                <a:gd name="connsiteY12" fmla="*/ 658230 h 663588"/>
                <a:gd name="connsiteX13" fmla="*/ 471280 w 663588"/>
                <a:gd name="connsiteY13" fmla="*/ 495139 h 663588"/>
                <a:gd name="connsiteX14" fmla="*/ 495745 w 663588"/>
                <a:gd name="connsiteY14" fmla="*/ 200580 h 663588"/>
                <a:gd name="connsiteX15" fmla="*/ 495746 w 663588"/>
                <a:gd name="connsiteY15" fmla="*/ 200580 h 663588"/>
                <a:gd name="connsiteX16" fmla="*/ 201187 w 663588"/>
                <a:gd name="connsiteY16" fmla="*/ 176113 h 663588"/>
                <a:gd name="connsiteX17" fmla="*/ 1361 w 663588"/>
                <a:gd name="connsiteY17" fmla="*/ 345290 h 663588"/>
                <a:gd name="connsiteX18" fmla="*/ 0 w 663588"/>
                <a:gd name="connsiteY18" fmla="*/ 331794 h 663588"/>
                <a:gd name="connsiteX19" fmla="*/ 331794 w 663588"/>
                <a:gd name="connsiteY19" fmla="*/ 0 h 66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3588" h="663588">
                  <a:moveTo>
                    <a:pt x="349985" y="142900"/>
                  </a:moveTo>
                  <a:cubicBezTo>
                    <a:pt x="399833" y="147041"/>
                    <a:pt x="448102" y="170198"/>
                    <a:pt x="482976" y="211390"/>
                  </a:cubicBezTo>
                  <a:cubicBezTo>
                    <a:pt x="552725" y="293774"/>
                    <a:pt x="542481" y="417101"/>
                    <a:pt x="460097" y="486849"/>
                  </a:cubicBezTo>
                  <a:lnTo>
                    <a:pt x="260810" y="655570"/>
                  </a:lnTo>
                  <a:lnTo>
                    <a:pt x="202645" y="637514"/>
                  </a:lnTo>
                  <a:cubicBezTo>
                    <a:pt x="103407" y="595540"/>
                    <a:pt x="28840" y="506657"/>
                    <a:pt x="6741" y="398662"/>
                  </a:cubicBezTo>
                  <a:lnTo>
                    <a:pt x="3010" y="361650"/>
                  </a:lnTo>
                  <a:lnTo>
                    <a:pt x="207517" y="188510"/>
                  </a:lnTo>
                  <a:cubicBezTo>
                    <a:pt x="248709" y="153636"/>
                    <a:pt x="300137" y="138760"/>
                    <a:pt x="349985" y="142900"/>
                  </a:cubicBezTo>
                  <a:close/>
                  <a:moveTo>
                    <a:pt x="331794" y="0"/>
                  </a:moveTo>
                  <a:cubicBezTo>
                    <a:pt x="515039" y="0"/>
                    <a:pt x="663588" y="148549"/>
                    <a:pt x="663588" y="331794"/>
                  </a:cubicBezTo>
                  <a:cubicBezTo>
                    <a:pt x="663588" y="515039"/>
                    <a:pt x="515039" y="663588"/>
                    <a:pt x="331794" y="663588"/>
                  </a:cubicBezTo>
                  <a:lnTo>
                    <a:pt x="278642" y="658230"/>
                  </a:lnTo>
                  <a:lnTo>
                    <a:pt x="471280" y="495139"/>
                  </a:lnTo>
                  <a:cubicBezTo>
                    <a:pt x="559376" y="420555"/>
                    <a:pt x="570330" y="288677"/>
                    <a:pt x="495745" y="200580"/>
                  </a:cubicBezTo>
                  <a:lnTo>
                    <a:pt x="495746" y="200580"/>
                  </a:lnTo>
                  <a:cubicBezTo>
                    <a:pt x="421162" y="112483"/>
                    <a:pt x="289283" y="101529"/>
                    <a:pt x="201187" y="176113"/>
                  </a:cubicBezTo>
                  <a:lnTo>
                    <a:pt x="1361" y="345290"/>
                  </a:lnTo>
                  <a:lnTo>
                    <a:pt x="0" y="331794"/>
                  </a:lnTo>
                  <a:cubicBezTo>
                    <a:pt x="0" y="148549"/>
                    <a:pt x="148549" y="0"/>
                    <a:pt x="33179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80" dirty="0">
                  <a:solidFill>
                    <a:srgbClr val="FFFFFF"/>
                  </a:solidFill>
                </a:rPr>
                <a:t>02</a:t>
              </a:r>
              <a:endParaRPr lang="zh-CN" altLang="en-US" sz="1280" dirty="0">
                <a:solidFill>
                  <a:srgbClr val="FFFFFF"/>
                </a:solidFill>
              </a:endParaRPr>
            </a:p>
          </p:txBody>
        </p:sp>
        <p:sp>
          <p:nvSpPr>
            <p:cNvPr id="7" name="MH_SubTitle_2"/>
            <p:cNvSpPr/>
            <p:nvPr>
              <p:custDataLst>
                <p:tags r:id="rId5"/>
              </p:custDataLst>
            </p:nvPr>
          </p:nvSpPr>
          <p:spPr>
            <a:xfrm rot="19176637" flipH="1">
              <a:off x="3438525" y="4657722"/>
              <a:ext cx="1704975" cy="666750"/>
            </a:xfrm>
            <a:custGeom>
              <a:avLst/>
              <a:gdLst>
                <a:gd name="connsiteX0" fmla="*/ 302185 w 1423253"/>
                <a:gd name="connsiteY0" fmla="*/ 557176 h 557177"/>
                <a:gd name="connsiteX1" fmla="*/ 313708 w 1423253"/>
                <a:gd name="connsiteY1" fmla="*/ 539112 h 557177"/>
                <a:gd name="connsiteX2" fmla="*/ 1140428 w 1423253"/>
                <a:gd name="connsiteY2" fmla="*/ 539112 h 557177"/>
                <a:gd name="connsiteX3" fmla="*/ 1400952 w 1423253"/>
                <a:gd name="connsiteY3" fmla="*/ 278588 h 557177"/>
                <a:gd name="connsiteX4" fmla="*/ 1140428 w 1423253"/>
                <a:gd name="connsiteY4" fmla="*/ 18063 h 557177"/>
                <a:gd name="connsiteX5" fmla="*/ 0 w 1423253"/>
                <a:gd name="connsiteY5" fmla="*/ 18063 h 557177"/>
                <a:gd name="connsiteX6" fmla="*/ 1016 w 1423253"/>
                <a:gd name="connsiteY6" fmla="*/ 0 h 557177"/>
                <a:gd name="connsiteX7" fmla="*/ 1144665 w 1423253"/>
                <a:gd name="connsiteY7" fmla="*/ 0 h 557177"/>
                <a:gd name="connsiteX8" fmla="*/ 1423253 w 1423253"/>
                <a:gd name="connsiteY8" fmla="*/ 278589 h 557177"/>
                <a:gd name="connsiteX9" fmla="*/ 1423252 w 1423253"/>
                <a:gd name="connsiteY9" fmla="*/ 278589 h 557177"/>
                <a:gd name="connsiteX10" fmla="*/ 1144664 w 1423253"/>
                <a:gd name="connsiteY10" fmla="*/ 557177 h 55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3253" h="557177">
                  <a:moveTo>
                    <a:pt x="302185" y="557176"/>
                  </a:moveTo>
                  <a:lnTo>
                    <a:pt x="313708" y="539112"/>
                  </a:lnTo>
                  <a:lnTo>
                    <a:pt x="1140428" y="539112"/>
                  </a:lnTo>
                  <a:cubicBezTo>
                    <a:pt x="1284311" y="539112"/>
                    <a:pt x="1400952" y="422472"/>
                    <a:pt x="1400952" y="278588"/>
                  </a:cubicBezTo>
                  <a:cubicBezTo>
                    <a:pt x="1400952" y="134704"/>
                    <a:pt x="1284311" y="18063"/>
                    <a:pt x="1140428" y="18063"/>
                  </a:cubicBezTo>
                  <a:lnTo>
                    <a:pt x="0" y="18063"/>
                  </a:lnTo>
                  <a:lnTo>
                    <a:pt x="1016" y="0"/>
                  </a:lnTo>
                  <a:lnTo>
                    <a:pt x="1144665" y="0"/>
                  </a:lnTo>
                  <a:cubicBezTo>
                    <a:pt x="1298525" y="0"/>
                    <a:pt x="1423253" y="124728"/>
                    <a:pt x="1423253" y="278589"/>
                  </a:cubicBezTo>
                  <a:lnTo>
                    <a:pt x="1423252" y="278589"/>
                  </a:lnTo>
                  <a:cubicBezTo>
                    <a:pt x="1423252" y="432449"/>
                    <a:pt x="1298524" y="557177"/>
                    <a:pt x="1144664" y="55717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SYSTEM DESCRIPTION</a:t>
              </a:r>
              <a:endParaRPr lang="zh-CN" altLang="en-US" sz="12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4197494" y="1708144"/>
            <a:ext cx="1478915" cy="1370699"/>
            <a:chOff x="5097483" y="3409950"/>
            <a:chExt cx="1972812" cy="1828263"/>
          </a:xfrm>
        </p:grpSpPr>
        <p:sp>
          <p:nvSpPr>
            <p:cNvPr id="8" name="MH_Other_3"/>
            <p:cNvSpPr/>
            <p:nvPr>
              <p:custDataLst>
                <p:tags r:id="rId6"/>
              </p:custDataLst>
            </p:nvPr>
          </p:nvSpPr>
          <p:spPr>
            <a:xfrm>
              <a:off x="6096000" y="3409950"/>
              <a:ext cx="795338" cy="795338"/>
            </a:xfrm>
            <a:custGeom>
              <a:avLst/>
              <a:gdLst>
                <a:gd name="connsiteX0" fmla="*/ 349985 w 663588"/>
                <a:gd name="connsiteY0" fmla="*/ 142900 h 663588"/>
                <a:gd name="connsiteX1" fmla="*/ 482976 w 663588"/>
                <a:gd name="connsiteY1" fmla="*/ 211390 h 663588"/>
                <a:gd name="connsiteX2" fmla="*/ 460097 w 663588"/>
                <a:gd name="connsiteY2" fmla="*/ 486849 h 663588"/>
                <a:gd name="connsiteX3" fmla="*/ 260810 w 663588"/>
                <a:gd name="connsiteY3" fmla="*/ 655570 h 663588"/>
                <a:gd name="connsiteX4" fmla="*/ 202645 w 663588"/>
                <a:gd name="connsiteY4" fmla="*/ 637514 h 663588"/>
                <a:gd name="connsiteX5" fmla="*/ 6741 w 663588"/>
                <a:gd name="connsiteY5" fmla="*/ 398662 h 663588"/>
                <a:gd name="connsiteX6" fmla="*/ 3010 w 663588"/>
                <a:gd name="connsiteY6" fmla="*/ 361650 h 663588"/>
                <a:gd name="connsiteX7" fmla="*/ 207517 w 663588"/>
                <a:gd name="connsiteY7" fmla="*/ 188510 h 663588"/>
                <a:gd name="connsiteX8" fmla="*/ 349985 w 663588"/>
                <a:gd name="connsiteY8" fmla="*/ 142900 h 663588"/>
                <a:gd name="connsiteX9" fmla="*/ 331794 w 663588"/>
                <a:gd name="connsiteY9" fmla="*/ 0 h 663588"/>
                <a:gd name="connsiteX10" fmla="*/ 663588 w 663588"/>
                <a:gd name="connsiteY10" fmla="*/ 331794 h 663588"/>
                <a:gd name="connsiteX11" fmla="*/ 331794 w 663588"/>
                <a:gd name="connsiteY11" fmla="*/ 663588 h 663588"/>
                <a:gd name="connsiteX12" fmla="*/ 278642 w 663588"/>
                <a:gd name="connsiteY12" fmla="*/ 658230 h 663588"/>
                <a:gd name="connsiteX13" fmla="*/ 471280 w 663588"/>
                <a:gd name="connsiteY13" fmla="*/ 495139 h 663588"/>
                <a:gd name="connsiteX14" fmla="*/ 495745 w 663588"/>
                <a:gd name="connsiteY14" fmla="*/ 200580 h 663588"/>
                <a:gd name="connsiteX15" fmla="*/ 495746 w 663588"/>
                <a:gd name="connsiteY15" fmla="*/ 200580 h 663588"/>
                <a:gd name="connsiteX16" fmla="*/ 201187 w 663588"/>
                <a:gd name="connsiteY16" fmla="*/ 176113 h 663588"/>
                <a:gd name="connsiteX17" fmla="*/ 1361 w 663588"/>
                <a:gd name="connsiteY17" fmla="*/ 345290 h 663588"/>
                <a:gd name="connsiteX18" fmla="*/ 0 w 663588"/>
                <a:gd name="connsiteY18" fmla="*/ 331794 h 663588"/>
                <a:gd name="connsiteX19" fmla="*/ 331794 w 663588"/>
                <a:gd name="connsiteY19" fmla="*/ 0 h 66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3588" h="663588">
                  <a:moveTo>
                    <a:pt x="349985" y="142900"/>
                  </a:moveTo>
                  <a:cubicBezTo>
                    <a:pt x="399833" y="147041"/>
                    <a:pt x="448102" y="170198"/>
                    <a:pt x="482976" y="211390"/>
                  </a:cubicBezTo>
                  <a:cubicBezTo>
                    <a:pt x="552725" y="293774"/>
                    <a:pt x="542481" y="417101"/>
                    <a:pt x="460097" y="486849"/>
                  </a:cubicBezTo>
                  <a:lnTo>
                    <a:pt x="260810" y="655570"/>
                  </a:lnTo>
                  <a:lnTo>
                    <a:pt x="202645" y="637514"/>
                  </a:lnTo>
                  <a:cubicBezTo>
                    <a:pt x="103407" y="595540"/>
                    <a:pt x="28840" y="506657"/>
                    <a:pt x="6741" y="398662"/>
                  </a:cubicBezTo>
                  <a:lnTo>
                    <a:pt x="3010" y="361650"/>
                  </a:lnTo>
                  <a:lnTo>
                    <a:pt x="207517" y="188510"/>
                  </a:lnTo>
                  <a:cubicBezTo>
                    <a:pt x="248709" y="153636"/>
                    <a:pt x="300137" y="138760"/>
                    <a:pt x="349985" y="142900"/>
                  </a:cubicBezTo>
                  <a:close/>
                  <a:moveTo>
                    <a:pt x="331794" y="0"/>
                  </a:moveTo>
                  <a:cubicBezTo>
                    <a:pt x="515039" y="0"/>
                    <a:pt x="663588" y="148549"/>
                    <a:pt x="663588" y="331794"/>
                  </a:cubicBezTo>
                  <a:cubicBezTo>
                    <a:pt x="663588" y="515039"/>
                    <a:pt x="515039" y="663588"/>
                    <a:pt x="331794" y="663588"/>
                  </a:cubicBezTo>
                  <a:lnTo>
                    <a:pt x="278642" y="658230"/>
                  </a:lnTo>
                  <a:lnTo>
                    <a:pt x="471280" y="495139"/>
                  </a:lnTo>
                  <a:cubicBezTo>
                    <a:pt x="559376" y="420555"/>
                    <a:pt x="570330" y="288677"/>
                    <a:pt x="495745" y="200580"/>
                  </a:cubicBezTo>
                  <a:lnTo>
                    <a:pt x="495746" y="200580"/>
                  </a:lnTo>
                  <a:cubicBezTo>
                    <a:pt x="421162" y="112483"/>
                    <a:pt x="289283" y="101529"/>
                    <a:pt x="201187" y="176113"/>
                  </a:cubicBezTo>
                  <a:lnTo>
                    <a:pt x="1361" y="345290"/>
                  </a:lnTo>
                  <a:lnTo>
                    <a:pt x="0" y="331794"/>
                  </a:lnTo>
                  <a:cubicBezTo>
                    <a:pt x="0" y="148549"/>
                    <a:pt x="148549" y="0"/>
                    <a:pt x="33179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80" dirty="0">
                  <a:solidFill>
                    <a:srgbClr val="FFFFFF"/>
                  </a:solidFill>
                </a:rPr>
                <a:t>03</a:t>
              </a:r>
              <a:endParaRPr lang="zh-CN" altLang="en-US" sz="1280" dirty="0">
                <a:solidFill>
                  <a:srgbClr val="FFFFFF"/>
                </a:solidFill>
              </a:endParaRPr>
            </a:p>
          </p:txBody>
        </p:sp>
        <p:sp>
          <p:nvSpPr>
            <p:cNvPr id="9" name="MH_SubTitle_3"/>
            <p:cNvSpPr/>
            <p:nvPr>
              <p:custDataLst>
                <p:tags r:id="rId7"/>
              </p:custDataLst>
            </p:nvPr>
          </p:nvSpPr>
          <p:spPr>
            <a:xfrm rot="19176637" flipH="1">
              <a:off x="5097483" y="4571463"/>
              <a:ext cx="1972812" cy="666750"/>
            </a:xfrm>
            <a:custGeom>
              <a:avLst/>
              <a:gdLst>
                <a:gd name="connsiteX0" fmla="*/ 302185 w 1423253"/>
                <a:gd name="connsiteY0" fmla="*/ 557176 h 557177"/>
                <a:gd name="connsiteX1" fmla="*/ 313708 w 1423253"/>
                <a:gd name="connsiteY1" fmla="*/ 539112 h 557177"/>
                <a:gd name="connsiteX2" fmla="*/ 1140428 w 1423253"/>
                <a:gd name="connsiteY2" fmla="*/ 539112 h 557177"/>
                <a:gd name="connsiteX3" fmla="*/ 1400952 w 1423253"/>
                <a:gd name="connsiteY3" fmla="*/ 278588 h 557177"/>
                <a:gd name="connsiteX4" fmla="*/ 1140428 w 1423253"/>
                <a:gd name="connsiteY4" fmla="*/ 18063 h 557177"/>
                <a:gd name="connsiteX5" fmla="*/ 0 w 1423253"/>
                <a:gd name="connsiteY5" fmla="*/ 18063 h 557177"/>
                <a:gd name="connsiteX6" fmla="*/ 1016 w 1423253"/>
                <a:gd name="connsiteY6" fmla="*/ 0 h 557177"/>
                <a:gd name="connsiteX7" fmla="*/ 1144665 w 1423253"/>
                <a:gd name="connsiteY7" fmla="*/ 0 h 557177"/>
                <a:gd name="connsiteX8" fmla="*/ 1423253 w 1423253"/>
                <a:gd name="connsiteY8" fmla="*/ 278589 h 557177"/>
                <a:gd name="connsiteX9" fmla="*/ 1423252 w 1423253"/>
                <a:gd name="connsiteY9" fmla="*/ 278589 h 557177"/>
                <a:gd name="connsiteX10" fmla="*/ 1144664 w 1423253"/>
                <a:gd name="connsiteY10" fmla="*/ 557177 h 55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3253" h="557177">
                  <a:moveTo>
                    <a:pt x="302185" y="557176"/>
                  </a:moveTo>
                  <a:lnTo>
                    <a:pt x="313708" y="539112"/>
                  </a:lnTo>
                  <a:lnTo>
                    <a:pt x="1140428" y="539112"/>
                  </a:lnTo>
                  <a:cubicBezTo>
                    <a:pt x="1284311" y="539112"/>
                    <a:pt x="1400952" y="422472"/>
                    <a:pt x="1400952" y="278588"/>
                  </a:cubicBezTo>
                  <a:cubicBezTo>
                    <a:pt x="1400952" y="134704"/>
                    <a:pt x="1284311" y="18063"/>
                    <a:pt x="1140428" y="18063"/>
                  </a:cubicBezTo>
                  <a:lnTo>
                    <a:pt x="0" y="18063"/>
                  </a:lnTo>
                  <a:lnTo>
                    <a:pt x="1016" y="0"/>
                  </a:lnTo>
                  <a:lnTo>
                    <a:pt x="1144665" y="0"/>
                  </a:lnTo>
                  <a:cubicBezTo>
                    <a:pt x="1298525" y="0"/>
                    <a:pt x="1423253" y="124728"/>
                    <a:pt x="1423253" y="278589"/>
                  </a:cubicBezTo>
                  <a:lnTo>
                    <a:pt x="1423252" y="278589"/>
                  </a:lnTo>
                  <a:cubicBezTo>
                    <a:pt x="1423252" y="432449"/>
                    <a:pt x="1298524" y="557177"/>
                    <a:pt x="1144664" y="55717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280" dirty="0" smtClean="0">
                  <a:solidFill>
                    <a:srgbClr val="FFFFFF"/>
                  </a:solidFill>
                  <a:sym typeface="Arial" panose="020B0604020202020204" pitchFamily="34" charset="0"/>
                </a:rPr>
                <a:t>仿真</a:t>
              </a:r>
              <a:r>
                <a:rPr lang="en-US" altLang="zh-CN" sz="1400" b="1"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SIMULATION MODEL</a:t>
              </a:r>
              <a:endParaRPr lang="en-US" altLang="zh-CN" sz="1400" b="1"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a:p>
              <a:pPr lvl="0" algn="ctr">
                <a:buNone/>
                <a:defRPr/>
              </a:pPr>
              <a:r>
                <a:rPr lang="zh-CN" altLang="en-US" sz="1280" dirty="0" smtClean="0">
                  <a:solidFill>
                    <a:srgbClr val="FFFFFF"/>
                  </a:solidFill>
                  <a:sym typeface="Arial" panose="020B0604020202020204" pitchFamily="34" charset="0"/>
                </a:rPr>
                <a:t>分析能力</a:t>
              </a:r>
              <a:endParaRPr lang="en-US" altLang="zh-CN" sz="1280" dirty="0">
                <a:solidFill>
                  <a:srgbClr val="FFFFFF"/>
                </a:solidFill>
                <a:sym typeface="Arial" panose="020B0604020202020204" pitchFamily="34" charset="0"/>
              </a:endParaRPr>
            </a:p>
          </p:txBody>
        </p:sp>
      </p:grpSp>
      <p:grpSp>
        <p:nvGrpSpPr>
          <p:cNvPr id="21" name="组合 20"/>
          <p:cNvGrpSpPr/>
          <p:nvPr/>
        </p:nvGrpSpPr>
        <p:grpSpPr>
          <a:xfrm>
            <a:off x="5857481" y="1708144"/>
            <a:ext cx="1319530" cy="1435372"/>
            <a:chOff x="6821489" y="3409950"/>
            <a:chExt cx="1760537" cy="1914525"/>
          </a:xfrm>
        </p:grpSpPr>
        <p:sp>
          <p:nvSpPr>
            <p:cNvPr id="10" name="MH_Other_4"/>
            <p:cNvSpPr/>
            <p:nvPr>
              <p:custDataLst>
                <p:tags r:id="rId8"/>
              </p:custDataLst>
            </p:nvPr>
          </p:nvSpPr>
          <p:spPr>
            <a:xfrm>
              <a:off x="7786689" y="3409950"/>
              <a:ext cx="795337" cy="795338"/>
            </a:xfrm>
            <a:custGeom>
              <a:avLst/>
              <a:gdLst>
                <a:gd name="connsiteX0" fmla="*/ 349985 w 663588"/>
                <a:gd name="connsiteY0" fmla="*/ 142900 h 663588"/>
                <a:gd name="connsiteX1" fmla="*/ 482976 w 663588"/>
                <a:gd name="connsiteY1" fmla="*/ 211390 h 663588"/>
                <a:gd name="connsiteX2" fmla="*/ 460097 w 663588"/>
                <a:gd name="connsiteY2" fmla="*/ 486849 h 663588"/>
                <a:gd name="connsiteX3" fmla="*/ 260810 w 663588"/>
                <a:gd name="connsiteY3" fmla="*/ 655570 h 663588"/>
                <a:gd name="connsiteX4" fmla="*/ 202645 w 663588"/>
                <a:gd name="connsiteY4" fmla="*/ 637514 h 663588"/>
                <a:gd name="connsiteX5" fmla="*/ 6741 w 663588"/>
                <a:gd name="connsiteY5" fmla="*/ 398662 h 663588"/>
                <a:gd name="connsiteX6" fmla="*/ 3010 w 663588"/>
                <a:gd name="connsiteY6" fmla="*/ 361650 h 663588"/>
                <a:gd name="connsiteX7" fmla="*/ 207517 w 663588"/>
                <a:gd name="connsiteY7" fmla="*/ 188510 h 663588"/>
                <a:gd name="connsiteX8" fmla="*/ 349985 w 663588"/>
                <a:gd name="connsiteY8" fmla="*/ 142900 h 663588"/>
                <a:gd name="connsiteX9" fmla="*/ 331794 w 663588"/>
                <a:gd name="connsiteY9" fmla="*/ 0 h 663588"/>
                <a:gd name="connsiteX10" fmla="*/ 663588 w 663588"/>
                <a:gd name="connsiteY10" fmla="*/ 331794 h 663588"/>
                <a:gd name="connsiteX11" fmla="*/ 331794 w 663588"/>
                <a:gd name="connsiteY11" fmla="*/ 663588 h 663588"/>
                <a:gd name="connsiteX12" fmla="*/ 278642 w 663588"/>
                <a:gd name="connsiteY12" fmla="*/ 658230 h 663588"/>
                <a:gd name="connsiteX13" fmla="*/ 471280 w 663588"/>
                <a:gd name="connsiteY13" fmla="*/ 495139 h 663588"/>
                <a:gd name="connsiteX14" fmla="*/ 495745 w 663588"/>
                <a:gd name="connsiteY14" fmla="*/ 200580 h 663588"/>
                <a:gd name="connsiteX15" fmla="*/ 495746 w 663588"/>
                <a:gd name="connsiteY15" fmla="*/ 200580 h 663588"/>
                <a:gd name="connsiteX16" fmla="*/ 201187 w 663588"/>
                <a:gd name="connsiteY16" fmla="*/ 176113 h 663588"/>
                <a:gd name="connsiteX17" fmla="*/ 1361 w 663588"/>
                <a:gd name="connsiteY17" fmla="*/ 345290 h 663588"/>
                <a:gd name="connsiteX18" fmla="*/ 0 w 663588"/>
                <a:gd name="connsiteY18" fmla="*/ 331794 h 663588"/>
                <a:gd name="connsiteX19" fmla="*/ 331794 w 663588"/>
                <a:gd name="connsiteY19" fmla="*/ 0 h 66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3588" h="663588">
                  <a:moveTo>
                    <a:pt x="349985" y="142900"/>
                  </a:moveTo>
                  <a:cubicBezTo>
                    <a:pt x="399833" y="147041"/>
                    <a:pt x="448102" y="170198"/>
                    <a:pt x="482976" y="211390"/>
                  </a:cubicBezTo>
                  <a:cubicBezTo>
                    <a:pt x="552725" y="293774"/>
                    <a:pt x="542481" y="417101"/>
                    <a:pt x="460097" y="486849"/>
                  </a:cubicBezTo>
                  <a:lnTo>
                    <a:pt x="260810" y="655570"/>
                  </a:lnTo>
                  <a:lnTo>
                    <a:pt x="202645" y="637514"/>
                  </a:lnTo>
                  <a:cubicBezTo>
                    <a:pt x="103407" y="595540"/>
                    <a:pt x="28840" y="506657"/>
                    <a:pt x="6741" y="398662"/>
                  </a:cubicBezTo>
                  <a:lnTo>
                    <a:pt x="3010" y="361650"/>
                  </a:lnTo>
                  <a:lnTo>
                    <a:pt x="207517" y="188510"/>
                  </a:lnTo>
                  <a:cubicBezTo>
                    <a:pt x="248709" y="153636"/>
                    <a:pt x="300137" y="138760"/>
                    <a:pt x="349985" y="142900"/>
                  </a:cubicBezTo>
                  <a:close/>
                  <a:moveTo>
                    <a:pt x="331794" y="0"/>
                  </a:moveTo>
                  <a:cubicBezTo>
                    <a:pt x="515039" y="0"/>
                    <a:pt x="663588" y="148549"/>
                    <a:pt x="663588" y="331794"/>
                  </a:cubicBezTo>
                  <a:cubicBezTo>
                    <a:pt x="663588" y="515039"/>
                    <a:pt x="515039" y="663588"/>
                    <a:pt x="331794" y="663588"/>
                  </a:cubicBezTo>
                  <a:lnTo>
                    <a:pt x="278642" y="658230"/>
                  </a:lnTo>
                  <a:lnTo>
                    <a:pt x="471280" y="495139"/>
                  </a:lnTo>
                  <a:cubicBezTo>
                    <a:pt x="559376" y="420555"/>
                    <a:pt x="570330" y="288677"/>
                    <a:pt x="495745" y="200580"/>
                  </a:cubicBezTo>
                  <a:lnTo>
                    <a:pt x="495746" y="200580"/>
                  </a:lnTo>
                  <a:cubicBezTo>
                    <a:pt x="421162" y="112483"/>
                    <a:pt x="289283" y="101529"/>
                    <a:pt x="201187" y="176113"/>
                  </a:cubicBezTo>
                  <a:lnTo>
                    <a:pt x="1361" y="345290"/>
                  </a:lnTo>
                  <a:lnTo>
                    <a:pt x="0" y="331794"/>
                  </a:lnTo>
                  <a:cubicBezTo>
                    <a:pt x="0" y="148549"/>
                    <a:pt x="148549" y="0"/>
                    <a:pt x="33179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80" dirty="0">
                  <a:solidFill>
                    <a:srgbClr val="FFFFFF"/>
                  </a:solidFill>
                </a:rPr>
                <a:t>04</a:t>
              </a:r>
              <a:endParaRPr lang="zh-CN" altLang="en-US" sz="1280" dirty="0">
                <a:solidFill>
                  <a:srgbClr val="FFFFFF"/>
                </a:solidFill>
              </a:endParaRPr>
            </a:p>
          </p:txBody>
        </p:sp>
        <p:sp>
          <p:nvSpPr>
            <p:cNvPr id="11" name="MH_SubTitle_4"/>
            <p:cNvSpPr/>
            <p:nvPr>
              <p:custDataLst>
                <p:tags r:id="rId9"/>
              </p:custDataLst>
            </p:nvPr>
          </p:nvSpPr>
          <p:spPr>
            <a:xfrm rot="19176637" flipH="1">
              <a:off x="6821489" y="4657725"/>
              <a:ext cx="1704975" cy="666750"/>
            </a:xfrm>
            <a:custGeom>
              <a:avLst/>
              <a:gdLst>
                <a:gd name="connsiteX0" fmla="*/ 302185 w 1423253"/>
                <a:gd name="connsiteY0" fmla="*/ 557176 h 557177"/>
                <a:gd name="connsiteX1" fmla="*/ 313708 w 1423253"/>
                <a:gd name="connsiteY1" fmla="*/ 539112 h 557177"/>
                <a:gd name="connsiteX2" fmla="*/ 1140428 w 1423253"/>
                <a:gd name="connsiteY2" fmla="*/ 539112 h 557177"/>
                <a:gd name="connsiteX3" fmla="*/ 1400952 w 1423253"/>
                <a:gd name="connsiteY3" fmla="*/ 278588 h 557177"/>
                <a:gd name="connsiteX4" fmla="*/ 1140428 w 1423253"/>
                <a:gd name="connsiteY4" fmla="*/ 18063 h 557177"/>
                <a:gd name="connsiteX5" fmla="*/ 0 w 1423253"/>
                <a:gd name="connsiteY5" fmla="*/ 18063 h 557177"/>
                <a:gd name="connsiteX6" fmla="*/ 1016 w 1423253"/>
                <a:gd name="connsiteY6" fmla="*/ 0 h 557177"/>
                <a:gd name="connsiteX7" fmla="*/ 1144665 w 1423253"/>
                <a:gd name="connsiteY7" fmla="*/ 0 h 557177"/>
                <a:gd name="connsiteX8" fmla="*/ 1423253 w 1423253"/>
                <a:gd name="connsiteY8" fmla="*/ 278589 h 557177"/>
                <a:gd name="connsiteX9" fmla="*/ 1423252 w 1423253"/>
                <a:gd name="connsiteY9" fmla="*/ 278589 h 557177"/>
                <a:gd name="connsiteX10" fmla="*/ 1144664 w 1423253"/>
                <a:gd name="connsiteY10" fmla="*/ 557177 h 55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3253" h="557177">
                  <a:moveTo>
                    <a:pt x="302185" y="557176"/>
                  </a:moveTo>
                  <a:lnTo>
                    <a:pt x="313708" y="539112"/>
                  </a:lnTo>
                  <a:lnTo>
                    <a:pt x="1140428" y="539112"/>
                  </a:lnTo>
                  <a:cubicBezTo>
                    <a:pt x="1284311" y="539112"/>
                    <a:pt x="1400952" y="422472"/>
                    <a:pt x="1400952" y="278588"/>
                  </a:cubicBezTo>
                  <a:cubicBezTo>
                    <a:pt x="1400952" y="134704"/>
                    <a:pt x="1284311" y="18063"/>
                    <a:pt x="1140428" y="18063"/>
                  </a:cubicBezTo>
                  <a:lnTo>
                    <a:pt x="0" y="18063"/>
                  </a:lnTo>
                  <a:lnTo>
                    <a:pt x="1016" y="0"/>
                  </a:lnTo>
                  <a:lnTo>
                    <a:pt x="1144665" y="0"/>
                  </a:lnTo>
                  <a:cubicBezTo>
                    <a:pt x="1298525" y="0"/>
                    <a:pt x="1423253" y="124728"/>
                    <a:pt x="1423253" y="278589"/>
                  </a:cubicBezTo>
                  <a:lnTo>
                    <a:pt x="1423252" y="278589"/>
                  </a:lnTo>
                  <a:cubicBezTo>
                    <a:pt x="1423252" y="432449"/>
                    <a:pt x="1298524" y="557177"/>
                    <a:pt x="1144664" y="55717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lnSpc>
                  <a:spcPct val="130000"/>
                </a:lnSpc>
                <a:defRPr/>
              </a:pPr>
              <a:r>
                <a:rPr lang="en-US" altLang="zh-CN" sz="1400" b="1"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DYNAMIC ANASYSIS</a:t>
              </a:r>
              <a:endParaRPr lang="en-US" altLang="zh-CN" sz="1400" b="1"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PA_chenying0907 8"/>
          <p:cNvSpPr/>
          <p:nvPr>
            <p:custDataLst>
              <p:tags r:id="rId10"/>
            </p:custDataLst>
          </p:nvPr>
        </p:nvSpPr>
        <p:spPr>
          <a:xfrm>
            <a:off x="1" y="616029"/>
            <a:ext cx="2385392" cy="534010"/>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bg1"/>
              </a:solidFill>
            </a:endParaRPr>
          </a:p>
        </p:txBody>
      </p:sp>
      <p:sp>
        <p:nvSpPr>
          <p:cNvPr id="24" name="PA_chenying0907 10"/>
          <p:cNvSpPr txBox="1"/>
          <p:nvPr>
            <p:custDataLst>
              <p:tags r:id="rId11"/>
            </p:custDataLst>
          </p:nvPr>
        </p:nvSpPr>
        <p:spPr>
          <a:xfrm>
            <a:off x="261754" y="685602"/>
            <a:ext cx="2019089" cy="415498"/>
          </a:xfrm>
          <a:prstGeom prst="rect">
            <a:avLst/>
          </a:prstGeom>
          <a:noFill/>
        </p:spPr>
        <p:txBody>
          <a:bodyPr wrap="square" rtlCol="0">
            <a:spAutoFit/>
          </a:bodyPr>
          <a:lstStyle/>
          <a:p>
            <a:pPr algn="ctr"/>
            <a:r>
              <a:rPr lang="en-US" altLang="zh-CN" sz="2100" b="1" dirty="0" smtClean="0">
                <a:solidFill>
                  <a:schemeClr val="bg1"/>
                </a:solidFill>
              </a:rPr>
              <a:t>CONTENT</a:t>
            </a:r>
            <a:endParaRPr lang="en-US" altLang="zh-CN" sz="2100" b="1" dirty="0">
              <a:solidFill>
                <a:schemeClr val="bg1"/>
              </a:solidFill>
            </a:endParaRPr>
          </a:p>
        </p:txBody>
      </p:sp>
      <p:grpSp>
        <p:nvGrpSpPr>
          <p:cNvPr id="27" name="组合 26"/>
          <p:cNvGrpSpPr/>
          <p:nvPr/>
        </p:nvGrpSpPr>
        <p:grpSpPr>
          <a:xfrm>
            <a:off x="7358082" y="1708144"/>
            <a:ext cx="1319530" cy="1435372"/>
            <a:chOff x="6821489" y="3409950"/>
            <a:chExt cx="1760537" cy="1914525"/>
          </a:xfrm>
        </p:grpSpPr>
        <p:sp>
          <p:nvSpPr>
            <p:cNvPr id="28" name="MH_Other_4"/>
            <p:cNvSpPr/>
            <p:nvPr>
              <p:custDataLst>
                <p:tags r:id="rId12"/>
              </p:custDataLst>
            </p:nvPr>
          </p:nvSpPr>
          <p:spPr>
            <a:xfrm>
              <a:off x="7786689" y="3409950"/>
              <a:ext cx="795337" cy="795338"/>
            </a:xfrm>
            <a:custGeom>
              <a:avLst/>
              <a:gdLst>
                <a:gd name="connsiteX0" fmla="*/ 349985 w 663588"/>
                <a:gd name="connsiteY0" fmla="*/ 142900 h 663588"/>
                <a:gd name="connsiteX1" fmla="*/ 482976 w 663588"/>
                <a:gd name="connsiteY1" fmla="*/ 211390 h 663588"/>
                <a:gd name="connsiteX2" fmla="*/ 460097 w 663588"/>
                <a:gd name="connsiteY2" fmla="*/ 486849 h 663588"/>
                <a:gd name="connsiteX3" fmla="*/ 260810 w 663588"/>
                <a:gd name="connsiteY3" fmla="*/ 655570 h 663588"/>
                <a:gd name="connsiteX4" fmla="*/ 202645 w 663588"/>
                <a:gd name="connsiteY4" fmla="*/ 637514 h 663588"/>
                <a:gd name="connsiteX5" fmla="*/ 6741 w 663588"/>
                <a:gd name="connsiteY5" fmla="*/ 398662 h 663588"/>
                <a:gd name="connsiteX6" fmla="*/ 3010 w 663588"/>
                <a:gd name="connsiteY6" fmla="*/ 361650 h 663588"/>
                <a:gd name="connsiteX7" fmla="*/ 207517 w 663588"/>
                <a:gd name="connsiteY7" fmla="*/ 188510 h 663588"/>
                <a:gd name="connsiteX8" fmla="*/ 349985 w 663588"/>
                <a:gd name="connsiteY8" fmla="*/ 142900 h 663588"/>
                <a:gd name="connsiteX9" fmla="*/ 331794 w 663588"/>
                <a:gd name="connsiteY9" fmla="*/ 0 h 663588"/>
                <a:gd name="connsiteX10" fmla="*/ 663588 w 663588"/>
                <a:gd name="connsiteY10" fmla="*/ 331794 h 663588"/>
                <a:gd name="connsiteX11" fmla="*/ 331794 w 663588"/>
                <a:gd name="connsiteY11" fmla="*/ 663588 h 663588"/>
                <a:gd name="connsiteX12" fmla="*/ 278642 w 663588"/>
                <a:gd name="connsiteY12" fmla="*/ 658230 h 663588"/>
                <a:gd name="connsiteX13" fmla="*/ 471280 w 663588"/>
                <a:gd name="connsiteY13" fmla="*/ 495139 h 663588"/>
                <a:gd name="connsiteX14" fmla="*/ 495745 w 663588"/>
                <a:gd name="connsiteY14" fmla="*/ 200580 h 663588"/>
                <a:gd name="connsiteX15" fmla="*/ 495746 w 663588"/>
                <a:gd name="connsiteY15" fmla="*/ 200580 h 663588"/>
                <a:gd name="connsiteX16" fmla="*/ 201187 w 663588"/>
                <a:gd name="connsiteY16" fmla="*/ 176113 h 663588"/>
                <a:gd name="connsiteX17" fmla="*/ 1361 w 663588"/>
                <a:gd name="connsiteY17" fmla="*/ 345290 h 663588"/>
                <a:gd name="connsiteX18" fmla="*/ 0 w 663588"/>
                <a:gd name="connsiteY18" fmla="*/ 331794 h 663588"/>
                <a:gd name="connsiteX19" fmla="*/ 331794 w 663588"/>
                <a:gd name="connsiteY19" fmla="*/ 0 h 66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3588" h="663588">
                  <a:moveTo>
                    <a:pt x="349985" y="142900"/>
                  </a:moveTo>
                  <a:cubicBezTo>
                    <a:pt x="399833" y="147041"/>
                    <a:pt x="448102" y="170198"/>
                    <a:pt x="482976" y="211390"/>
                  </a:cubicBezTo>
                  <a:cubicBezTo>
                    <a:pt x="552725" y="293774"/>
                    <a:pt x="542481" y="417101"/>
                    <a:pt x="460097" y="486849"/>
                  </a:cubicBezTo>
                  <a:lnTo>
                    <a:pt x="260810" y="655570"/>
                  </a:lnTo>
                  <a:lnTo>
                    <a:pt x="202645" y="637514"/>
                  </a:lnTo>
                  <a:cubicBezTo>
                    <a:pt x="103407" y="595540"/>
                    <a:pt x="28840" y="506657"/>
                    <a:pt x="6741" y="398662"/>
                  </a:cubicBezTo>
                  <a:lnTo>
                    <a:pt x="3010" y="361650"/>
                  </a:lnTo>
                  <a:lnTo>
                    <a:pt x="207517" y="188510"/>
                  </a:lnTo>
                  <a:cubicBezTo>
                    <a:pt x="248709" y="153636"/>
                    <a:pt x="300137" y="138760"/>
                    <a:pt x="349985" y="142900"/>
                  </a:cubicBezTo>
                  <a:close/>
                  <a:moveTo>
                    <a:pt x="331794" y="0"/>
                  </a:moveTo>
                  <a:cubicBezTo>
                    <a:pt x="515039" y="0"/>
                    <a:pt x="663588" y="148549"/>
                    <a:pt x="663588" y="331794"/>
                  </a:cubicBezTo>
                  <a:cubicBezTo>
                    <a:pt x="663588" y="515039"/>
                    <a:pt x="515039" y="663588"/>
                    <a:pt x="331794" y="663588"/>
                  </a:cubicBezTo>
                  <a:lnTo>
                    <a:pt x="278642" y="658230"/>
                  </a:lnTo>
                  <a:lnTo>
                    <a:pt x="471280" y="495139"/>
                  </a:lnTo>
                  <a:cubicBezTo>
                    <a:pt x="559376" y="420555"/>
                    <a:pt x="570330" y="288677"/>
                    <a:pt x="495745" y="200580"/>
                  </a:cubicBezTo>
                  <a:lnTo>
                    <a:pt x="495746" y="200580"/>
                  </a:lnTo>
                  <a:cubicBezTo>
                    <a:pt x="421162" y="112483"/>
                    <a:pt x="289283" y="101529"/>
                    <a:pt x="201187" y="176113"/>
                  </a:cubicBezTo>
                  <a:lnTo>
                    <a:pt x="1361" y="345290"/>
                  </a:lnTo>
                  <a:lnTo>
                    <a:pt x="0" y="331794"/>
                  </a:lnTo>
                  <a:cubicBezTo>
                    <a:pt x="0" y="148549"/>
                    <a:pt x="148549" y="0"/>
                    <a:pt x="33179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80" dirty="0" smtClean="0">
                  <a:solidFill>
                    <a:srgbClr val="FFFFFF"/>
                  </a:solidFill>
                </a:rPr>
                <a:t>05</a:t>
              </a:r>
              <a:endParaRPr lang="zh-CN" altLang="en-US" sz="1280" dirty="0">
                <a:solidFill>
                  <a:srgbClr val="FFFFFF"/>
                </a:solidFill>
              </a:endParaRPr>
            </a:p>
          </p:txBody>
        </p:sp>
        <p:sp>
          <p:nvSpPr>
            <p:cNvPr id="29" name="MH_SubTitle_4"/>
            <p:cNvSpPr/>
            <p:nvPr>
              <p:custDataLst>
                <p:tags r:id="rId13"/>
              </p:custDataLst>
            </p:nvPr>
          </p:nvSpPr>
          <p:spPr>
            <a:xfrm rot="19176637" flipH="1">
              <a:off x="6821489" y="4657725"/>
              <a:ext cx="1704975" cy="666750"/>
            </a:xfrm>
            <a:custGeom>
              <a:avLst/>
              <a:gdLst>
                <a:gd name="connsiteX0" fmla="*/ 302185 w 1423253"/>
                <a:gd name="connsiteY0" fmla="*/ 557176 h 557177"/>
                <a:gd name="connsiteX1" fmla="*/ 313708 w 1423253"/>
                <a:gd name="connsiteY1" fmla="*/ 539112 h 557177"/>
                <a:gd name="connsiteX2" fmla="*/ 1140428 w 1423253"/>
                <a:gd name="connsiteY2" fmla="*/ 539112 h 557177"/>
                <a:gd name="connsiteX3" fmla="*/ 1400952 w 1423253"/>
                <a:gd name="connsiteY3" fmla="*/ 278588 h 557177"/>
                <a:gd name="connsiteX4" fmla="*/ 1140428 w 1423253"/>
                <a:gd name="connsiteY4" fmla="*/ 18063 h 557177"/>
                <a:gd name="connsiteX5" fmla="*/ 0 w 1423253"/>
                <a:gd name="connsiteY5" fmla="*/ 18063 h 557177"/>
                <a:gd name="connsiteX6" fmla="*/ 1016 w 1423253"/>
                <a:gd name="connsiteY6" fmla="*/ 0 h 557177"/>
                <a:gd name="connsiteX7" fmla="*/ 1144665 w 1423253"/>
                <a:gd name="connsiteY7" fmla="*/ 0 h 557177"/>
                <a:gd name="connsiteX8" fmla="*/ 1423253 w 1423253"/>
                <a:gd name="connsiteY8" fmla="*/ 278589 h 557177"/>
                <a:gd name="connsiteX9" fmla="*/ 1423252 w 1423253"/>
                <a:gd name="connsiteY9" fmla="*/ 278589 h 557177"/>
                <a:gd name="connsiteX10" fmla="*/ 1144664 w 1423253"/>
                <a:gd name="connsiteY10" fmla="*/ 557177 h 557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23253" h="557177">
                  <a:moveTo>
                    <a:pt x="302185" y="557176"/>
                  </a:moveTo>
                  <a:lnTo>
                    <a:pt x="313708" y="539112"/>
                  </a:lnTo>
                  <a:lnTo>
                    <a:pt x="1140428" y="539112"/>
                  </a:lnTo>
                  <a:cubicBezTo>
                    <a:pt x="1284311" y="539112"/>
                    <a:pt x="1400952" y="422472"/>
                    <a:pt x="1400952" y="278588"/>
                  </a:cubicBezTo>
                  <a:cubicBezTo>
                    <a:pt x="1400952" y="134704"/>
                    <a:pt x="1284311" y="18063"/>
                    <a:pt x="1140428" y="18063"/>
                  </a:cubicBezTo>
                  <a:lnTo>
                    <a:pt x="0" y="18063"/>
                  </a:lnTo>
                  <a:lnTo>
                    <a:pt x="1016" y="0"/>
                  </a:lnTo>
                  <a:lnTo>
                    <a:pt x="1144665" y="0"/>
                  </a:lnTo>
                  <a:cubicBezTo>
                    <a:pt x="1298525" y="0"/>
                    <a:pt x="1423253" y="124728"/>
                    <a:pt x="1423253" y="278589"/>
                  </a:cubicBezTo>
                  <a:lnTo>
                    <a:pt x="1423252" y="278589"/>
                  </a:lnTo>
                  <a:cubicBezTo>
                    <a:pt x="1423252" y="432449"/>
                    <a:pt x="1298524" y="557177"/>
                    <a:pt x="1144664" y="557177"/>
                  </a:cubicBezTo>
                  <a:close/>
                </a:path>
              </a:pathLst>
            </a:custGeom>
            <a:solidFill>
              <a:schemeClr val="bg1">
                <a:lumMod val="5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lnSpc>
                  <a:spcPct val="130000"/>
                </a:lnSpc>
              </a:pPr>
              <a:r>
                <a:rPr lang="en-US" altLang="zh-CN" sz="1200" b="1" dirty="0" smtClean="0">
                  <a:solidFill>
                    <a:schemeClr val="tx1">
                      <a:lumMod val="75000"/>
                      <a:lumOff val="25000"/>
                    </a:schemeClr>
                  </a:solidFill>
                  <a:latin typeface="微软雅黑" panose="020B0503020204020204" pitchFamily="34" charset="-122"/>
                  <a:ea typeface="微软雅黑" panose="020B0503020204020204" pitchFamily="34" charset="-122"/>
                </a:rPr>
                <a:t>CONCLUSION</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Click="0" advTm="77"/>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a:srcRect l="51969" r="28738" b="38839"/>
          <a:stretch>
            <a:fillRect/>
          </a:stretch>
        </p:blipFill>
        <p:spPr>
          <a:xfrm>
            <a:off x="7384713" y="0"/>
            <a:ext cx="1764196" cy="3148608"/>
          </a:xfrm>
          <a:prstGeom prst="rect">
            <a:avLst/>
          </a:prstGeom>
        </p:spPr>
      </p:pic>
      <p:sp>
        <p:nvSpPr>
          <p:cNvPr id="7" name="MH_Other_1"/>
          <p:cNvSpPr/>
          <p:nvPr>
            <p:custDataLst>
              <p:tags r:id="rId2"/>
            </p:custDataLst>
          </p:nvPr>
        </p:nvSpPr>
        <p:spPr>
          <a:xfrm>
            <a:off x="0" y="163408"/>
            <a:ext cx="892568" cy="892570"/>
          </a:xfrm>
          <a:custGeom>
            <a:avLst/>
            <a:gdLst>
              <a:gd name="connsiteX0" fmla="*/ 349985 w 663588"/>
              <a:gd name="connsiteY0" fmla="*/ 142900 h 663588"/>
              <a:gd name="connsiteX1" fmla="*/ 482976 w 663588"/>
              <a:gd name="connsiteY1" fmla="*/ 211390 h 663588"/>
              <a:gd name="connsiteX2" fmla="*/ 460097 w 663588"/>
              <a:gd name="connsiteY2" fmla="*/ 486849 h 663588"/>
              <a:gd name="connsiteX3" fmla="*/ 260810 w 663588"/>
              <a:gd name="connsiteY3" fmla="*/ 655570 h 663588"/>
              <a:gd name="connsiteX4" fmla="*/ 202645 w 663588"/>
              <a:gd name="connsiteY4" fmla="*/ 637514 h 663588"/>
              <a:gd name="connsiteX5" fmla="*/ 6741 w 663588"/>
              <a:gd name="connsiteY5" fmla="*/ 398662 h 663588"/>
              <a:gd name="connsiteX6" fmla="*/ 3010 w 663588"/>
              <a:gd name="connsiteY6" fmla="*/ 361650 h 663588"/>
              <a:gd name="connsiteX7" fmla="*/ 207517 w 663588"/>
              <a:gd name="connsiteY7" fmla="*/ 188510 h 663588"/>
              <a:gd name="connsiteX8" fmla="*/ 349985 w 663588"/>
              <a:gd name="connsiteY8" fmla="*/ 142900 h 663588"/>
              <a:gd name="connsiteX9" fmla="*/ 331794 w 663588"/>
              <a:gd name="connsiteY9" fmla="*/ 0 h 663588"/>
              <a:gd name="connsiteX10" fmla="*/ 663588 w 663588"/>
              <a:gd name="connsiteY10" fmla="*/ 331794 h 663588"/>
              <a:gd name="connsiteX11" fmla="*/ 331794 w 663588"/>
              <a:gd name="connsiteY11" fmla="*/ 663588 h 663588"/>
              <a:gd name="connsiteX12" fmla="*/ 278642 w 663588"/>
              <a:gd name="connsiteY12" fmla="*/ 658230 h 663588"/>
              <a:gd name="connsiteX13" fmla="*/ 471280 w 663588"/>
              <a:gd name="connsiteY13" fmla="*/ 495139 h 663588"/>
              <a:gd name="connsiteX14" fmla="*/ 495745 w 663588"/>
              <a:gd name="connsiteY14" fmla="*/ 200580 h 663588"/>
              <a:gd name="connsiteX15" fmla="*/ 495746 w 663588"/>
              <a:gd name="connsiteY15" fmla="*/ 200580 h 663588"/>
              <a:gd name="connsiteX16" fmla="*/ 201187 w 663588"/>
              <a:gd name="connsiteY16" fmla="*/ 176113 h 663588"/>
              <a:gd name="connsiteX17" fmla="*/ 1361 w 663588"/>
              <a:gd name="connsiteY17" fmla="*/ 345290 h 663588"/>
              <a:gd name="connsiteX18" fmla="*/ 0 w 663588"/>
              <a:gd name="connsiteY18" fmla="*/ 331794 h 663588"/>
              <a:gd name="connsiteX19" fmla="*/ 331794 w 663588"/>
              <a:gd name="connsiteY19" fmla="*/ 0 h 66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3588" h="663588">
                <a:moveTo>
                  <a:pt x="349985" y="142900"/>
                </a:moveTo>
                <a:cubicBezTo>
                  <a:pt x="399833" y="147041"/>
                  <a:pt x="448102" y="170198"/>
                  <a:pt x="482976" y="211390"/>
                </a:cubicBezTo>
                <a:cubicBezTo>
                  <a:pt x="552725" y="293774"/>
                  <a:pt x="542481" y="417101"/>
                  <a:pt x="460097" y="486849"/>
                </a:cubicBezTo>
                <a:lnTo>
                  <a:pt x="260810" y="655570"/>
                </a:lnTo>
                <a:lnTo>
                  <a:pt x="202645" y="637514"/>
                </a:lnTo>
                <a:cubicBezTo>
                  <a:pt x="103407" y="595540"/>
                  <a:pt x="28840" y="506657"/>
                  <a:pt x="6741" y="398662"/>
                </a:cubicBezTo>
                <a:lnTo>
                  <a:pt x="3010" y="361650"/>
                </a:lnTo>
                <a:lnTo>
                  <a:pt x="207517" y="188510"/>
                </a:lnTo>
                <a:cubicBezTo>
                  <a:pt x="248709" y="153636"/>
                  <a:pt x="300137" y="138760"/>
                  <a:pt x="349985" y="142900"/>
                </a:cubicBezTo>
                <a:close/>
                <a:moveTo>
                  <a:pt x="331794" y="0"/>
                </a:moveTo>
                <a:cubicBezTo>
                  <a:pt x="515039" y="0"/>
                  <a:pt x="663588" y="148549"/>
                  <a:pt x="663588" y="331794"/>
                </a:cubicBezTo>
                <a:cubicBezTo>
                  <a:pt x="663588" y="515039"/>
                  <a:pt x="515039" y="663588"/>
                  <a:pt x="331794" y="663588"/>
                </a:cubicBezTo>
                <a:lnTo>
                  <a:pt x="278642" y="658230"/>
                </a:lnTo>
                <a:lnTo>
                  <a:pt x="471280" y="495139"/>
                </a:lnTo>
                <a:cubicBezTo>
                  <a:pt x="559376" y="420555"/>
                  <a:pt x="570330" y="288677"/>
                  <a:pt x="495745" y="200580"/>
                </a:cubicBezTo>
                <a:lnTo>
                  <a:pt x="495746" y="200580"/>
                </a:lnTo>
                <a:cubicBezTo>
                  <a:pt x="421162" y="112483"/>
                  <a:pt x="289283" y="101529"/>
                  <a:pt x="201187" y="176113"/>
                </a:cubicBezTo>
                <a:lnTo>
                  <a:pt x="1361" y="345290"/>
                </a:lnTo>
                <a:lnTo>
                  <a:pt x="0" y="331794"/>
                </a:lnTo>
                <a:cubicBezTo>
                  <a:pt x="0" y="148549"/>
                  <a:pt x="148549" y="0"/>
                  <a:pt x="331794" y="0"/>
                </a:cubicBezTo>
                <a:close/>
              </a:path>
            </a:pathLst>
          </a:cu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n-US" altLang="zh-CN" sz="2400" dirty="0" smtClean="0">
                <a:solidFill>
                  <a:srgbClr val="FFFFFF"/>
                </a:solidFill>
              </a:rPr>
              <a:t>01</a:t>
            </a:r>
            <a:endParaRPr lang="zh-CN" altLang="en-US" sz="2400" dirty="0">
              <a:solidFill>
                <a:srgbClr val="FFFFFF"/>
              </a:solidFill>
            </a:endParaRPr>
          </a:p>
        </p:txBody>
      </p:sp>
      <p:sp>
        <p:nvSpPr>
          <p:cNvPr id="8" name="矩形 7"/>
          <p:cNvSpPr/>
          <p:nvPr/>
        </p:nvSpPr>
        <p:spPr>
          <a:xfrm>
            <a:off x="1111957" y="286528"/>
            <a:ext cx="2342087" cy="325025"/>
          </a:xfrm>
          <a:prstGeom prst="rect">
            <a:avLst/>
          </a:prstGeom>
        </p:spPr>
        <p:txBody>
          <a:bodyPr wrap="square" lIns="0" tIns="0" rIns="0" bIns="0">
            <a:spAutoFit/>
          </a:bodyPr>
          <a:lstStyle/>
          <a:p>
            <a:pPr>
              <a:lnSpc>
                <a:spcPct val="130000"/>
              </a:lnSpc>
            </a:pP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INTRODUCTION</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aphicFrame>
        <p:nvGraphicFramePr>
          <p:cNvPr id="9" name="图示 8"/>
          <p:cNvGraphicFramePr/>
          <p:nvPr/>
        </p:nvGraphicFramePr>
        <p:xfrm>
          <a:off x="928370" y="715010"/>
          <a:ext cx="6546215" cy="2121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矩形 9"/>
          <p:cNvSpPr/>
          <p:nvPr/>
        </p:nvSpPr>
        <p:spPr>
          <a:xfrm>
            <a:off x="642910" y="2836764"/>
            <a:ext cx="7929602" cy="203009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US" dirty="0" smtClean="0"/>
              <a:t>The steam dump system is considered to be the most important system in nuclear power plant as it is closely related to reactor safety. Hainan </a:t>
            </a:r>
            <a:r>
              <a:rPr lang="en-US" dirty="0" err="1" smtClean="0"/>
              <a:t>Changjiang</a:t>
            </a:r>
            <a:r>
              <a:rPr lang="en-US" dirty="0" smtClean="0"/>
              <a:t> small module reactors (SMR) applied </a:t>
            </a:r>
            <a:r>
              <a:rPr lang="en-US" dirty="0" smtClean="0"/>
              <a:t>once-through </a:t>
            </a:r>
            <a:r>
              <a:rPr lang="en-US" dirty="0" smtClean="0"/>
              <a:t>steam </a:t>
            </a:r>
            <a:r>
              <a:rPr lang="en-US" dirty="0" smtClean="0"/>
              <a:t>generator and integrated reactor vessel. The </a:t>
            </a:r>
            <a:r>
              <a:rPr lang="en-US" dirty="0" smtClean="0"/>
              <a:t>once-through steam </a:t>
            </a:r>
            <a:r>
              <a:rPr lang="en-US" dirty="0" smtClean="0"/>
              <a:t>generator secondary side water inventory is relatively limited and steam pressure is directly affected by the </a:t>
            </a:r>
            <a:r>
              <a:rPr lang="en-US" dirty="0" err="1" smtClean="0"/>
              <a:t>feedwater</a:t>
            </a:r>
            <a:r>
              <a:rPr lang="en-US" dirty="0" smtClean="0"/>
              <a:t> pressure. Thus the design and characteristic of the SMR steam dump steam differ notably from the tradition nuclear power plant.</a:t>
            </a:r>
            <a:endParaRPr lang="en-US" dirty="0" smtClean="0"/>
          </a:p>
        </p:txBody>
      </p:sp>
    </p:spTree>
  </p:cSld>
  <p:clrMapOvr>
    <a:masterClrMapping/>
  </p:clrMapOvr>
  <p:transition spd="slow" advClick="0" advTm="126"/>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a:off x="4294211" y="1261105"/>
            <a:ext cx="166859" cy="167900"/>
          </a:xfrm>
          <a:custGeom>
            <a:avLst/>
            <a:gdLst>
              <a:gd name="connsiteX0" fmla="*/ 0 w 222479"/>
              <a:gd name="connsiteY0" fmla="*/ 0 h 223836"/>
              <a:gd name="connsiteX1" fmla="*/ 222479 w 222479"/>
              <a:gd name="connsiteY1" fmla="*/ 223836 h 223836"/>
              <a:gd name="connsiteX2" fmla="*/ 0 w 222479"/>
              <a:gd name="connsiteY2" fmla="*/ 2707 h 223836"/>
              <a:gd name="connsiteX3" fmla="*/ 0 w 222479"/>
              <a:gd name="connsiteY3" fmla="*/ 0 h 223836"/>
            </a:gdLst>
            <a:ahLst/>
            <a:cxnLst>
              <a:cxn ang="0">
                <a:pos x="connsiteX0" y="connsiteY0"/>
              </a:cxn>
              <a:cxn ang="0">
                <a:pos x="connsiteX1" y="connsiteY1"/>
              </a:cxn>
              <a:cxn ang="0">
                <a:pos x="connsiteX2" y="connsiteY2"/>
              </a:cxn>
              <a:cxn ang="0">
                <a:pos x="connsiteX3" y="connsiteY3"/>
              </a:cxn>
            </a:cxnLst>
            <a:rect l="l" t="t" r="r" b="b"/>
            <a:pathLst>
              <a:path w="222479" h="223836">
                <a:moveTo>
                  <a:pt x="0" y="0"/>
                </a:moveTo>
                <a:lnTo>
                  <a:pt x="222479" y="223836"/>
                </a:lnTo>
                <a:lnTo>
                  <a:pt x="0" y="2707"/>
                </a:lnTo>
                <a:lnTo>
                  <a:pt x="0"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30"/>
          <p:cNvSpPr/>
          <p:nvPr/>
        </p:nvSpPr>
        <p:spPr>
          <a:xfrm>
            <a:off x="4461071" y="1429004"/>
            <a:ext cx="167876" cy="166881"/>
          </a:xfrm>
          <a:custGeom>
            <a:avLst/>
            <a:gdLst>
              <a:gd name="connsiteX0" fmla="*/ 0 w 223835"/>
              <a:gd name="connsiteY0" fmla="*/ 0 h 222478"/>
              <a:gd name="connsiteX1" fmla="*/ 223835 w 223835"/>
              <a:gd name="connsiteY1" fmla="*/ 222478 h 222478"/>
              <a:gd name="connsiteX2" fmla="*/ 221129 w 223835"/>
              <a:gd name="connsiteY2" fmla="*/ 222478 h 222478"/>
              <a:gd name="connsiteX3" fmla="*/ 0 w 223835"/>
              <a:gd name="connsiteY3" fmla="*/ 0 h 222478"/>
            </a:gdLst>
            <a:ahLst/>
            <a:cxnLst>
              <a:cxn ang="0">
                <a:pos x="connsiteX0" y="connsiteY0"/>
              </a:cxn>
              <a:cxn ang="0">
                <a:pos x="connsiteX1" y="connsiteY1"/>
              </a:cxn>
              <a:cxn ang="0">
                <a:pos x="connsiteX2" y="connsiteY2"/>
              </a:cxn>
              <a:cxn ang="0">
                <a:pos x="connsiteX3" y="connsiteY3"/>
              </a:cxn>
            </a:cxnLst>
            <a:rect l="l" t="t" r="r" b="b"/>
            <a:pathLst>
              <a:path w="223835" h="222478">
                <a:moveTo>
                  <a:pt x="0" y="0"/>
                </a:moveTo>
                <a:lnTo>
                  <a:pt x="223835" y="222478"/>
                </a:lnTo>
                <a:lnTo>
                  <a:pt x="221129" y="222478"/>
                </a:lnTo>
                <a:lnTo>
                  <a:pt x="0"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5" name="MH_Other_1"/>
          <p:cNvSpPr/>
          <p:nvPr>
            <p:custDataLst>
              <p:tags r:id="rId1"/>
            </p:custDataLst>
          </p:nvPr>
        </p:nvSpPr>
        <p:spPr>
          <a:xfrm>
            <a:off x="0" y="163408"/>
            <a:ext cx="892568" cy="892570"/>
          </a:xfrm>
          <a:custGeom>
            <a:avLst/>
            <a:gdLst>
              <a:gd name="connsiteX0" fmla="*/ 349985 w 663588"/>
              <a:gd name="connsiteY0" fmla="*/ 142900 h 663588"/>
              <a:gd name="connsiteX1" fmla="*/ 482976 w 663588"/>
              <a:gd name="connsiteY1" fmla="*/ 211390 h 663588"/>
              <a:gd name="connsiteX2" fmla="*/ 460097 w 663588"/>
              <a:gd name="connsiteY2" fmla="*/ 486849 h 663588"/>
              <a:gd name="connsiteX3" fmla="*/ 260810 w 663588"/>
              <a:gd name="connsiteY3" fmla="*/ 655570 h 663588"/>
              <a:gd name="connsiteX4" fmla="*/ 202645 w 663588"/>
              <a:gd name="connsiteY4" fmla="*/ 637514 h 663588"/>
              <a:gd name="connsiteX5" fmla="*/ 6741 w 663588"/>
              <a:gd name="connsiteY5" fmla="*/ 398662 h 663588"/>
              <a:gd name="connsiteX6" fmla="*/ 3010 w 663588"/>
              <a:gd name="connsiteY6" fmla="*/ 361650 h 663588"/>
              <a:gd name="connsiteX7" fmla="*/ 207517 w 663588"/>
              <a:gd name="connsiteY7" fmla="*/ 188510 h 663588"/>
              <a:gd name="connsiteX8" fmla="*/ 349985 w 663588"/>
              <a:gd name="connsiteY8" fmla="*/ 142900 h 663588"/>
              <a:gd name="connsiteX9" fmla="*/ 331794 w 663588"/>
              <a:gd name="connsiteY9" fmla="*/ 0 h 663588"/>
              <a:gd name="connsiteX10" fmla="*/ 663588 w 663588"/>
              <a:gd name="connsiteY10" fmla="*/ 331794 h 663588"/>
              <a:gd name="connsiteX11" fmla="*/ 331794 w 663588"/>
              <a:gd name="connsiteY11" fmla="*/ 663588 h 663588"/>
              <a:gd name="connsiteX12" fmla="*/ 278642 w 663588"/>
              <a:gd name="connsiteY12" fmla="*/ 658230 h 663588"/>
              <a:gd name="connsiteX13" fmla="*/ 471280 w 663588"/>
              <a:gd name="connsiteY13" fmla="*/ 495139 h 663588"/>
              <a:gd name="connsiteX14" fmla="*/ 495745 w 663588"/>
              <a:gd name="connsiteY14" fmla="*/ 200580 h 663588"/>
              <a:gd name="connsiteX15" fmla="*/ 495746 w 663588"/>
              <a:gd name="connsiteY15" fmla="*/ 200580 h 663588"/>
              <a:gd name="connsiteX16" fmla="*/ 201187 w 663588"/>
              <a:gd name="connsiteY16" fmla="*/ 176113 h 663588"/>
              <a:gd name="connsiteX17" fmla="*/ 1361 w 663588"/>
              <a:gd name="connsiteY17" fmla="*/ 345290 h 663588"/>
              <a:gd name="connsiteX18" fmla="*/ 0 w 663588"/>
              <a:gd name="connsiteY18" fmla="*/ 331794 h 663588"/>
              <a:gd name="connsiteX19" fmla="*/ 331794 w 663588"/>
              <a:gd name="connsiteY19" fmla="*/ 0 h 66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3588" h="663588">
                <a:moveTo>
                  <a:pt x="349985" y="142900"/>
                </a:moveTo>
                <a:cubicBezTo>
                  <a:pt x="399833" y="147041"/>
                  <a:pt x="448102" y="170198"/>
                  <a:pt x="482976" y="211390"/>
                </a:cubicBezTo>
                <a:cubicBezTo>
                  <a:pt x="552725" y="293774"/>
                  <a:pt x="542481" y="417101"/>
                  <a:pt x="460097" y="486849"/>
                </a:cubicBezTo>
                <a:lnTo>
                  <a:pt x="260810" y="655570"/>
                </a:lnTo>
                <a:lnTo>
                  <a:pt x="202645" y="637514"/>
                </a:lnTo>
                <a:cubicBezTo>
                  <a:pt x="103407" y="595540"/>
                  <a:pt x="28840" y="506657"/>
                  <a:pt x="6741" y="398662"/>
                </a:cubicBezTo>
                <a:lnTo>
                  <a:pt x="3010" y="361650"/>
                </a:lnTo>
                <a:lnTo>
                  <a:pt x="207517" y="188510"/>
                </a:lnTo>
                <a:cubicBezTo>
                  <a:pt x="248709" y="153636"/>
                  <a:pt x="300137" y="138760"/>
                  <a:pt x="349985" y="142900"/>
                </a:cubicBezTo>
                <a:close/>
                <a:moveTo>
                  <a:pt x="331794" y="0"/>
                </a:moveTo>
                <a:cubicBezTo>
                  <a:pt x="515039" y="0"/>
                  <a:pt x="663588" y="148549"/>
                  <a:pt x="663588" y="331794"/>
                </a:cubicBezTo>
                <a:cubicBezTo>
                  <a:pt x="663588" y="515039"/>
                  <a:pt x="515039" y="663588"/>
                  <a:pt x="331794" y="663588"/>
                </a:cubicBezTo>
                <a:lnTo>
                  <a:pt x="278642" y="658230"/>
                </a:lnTo>
                <a:lnTo>
                  <a:pt x="471280" y="495139"/>
                </a:lnTo>
                <a:cubicBezTo>
                  <a:pt x="559376" y="420555"/>
                  <a:pt x="570330" y="288677"/>
                  <a:pt x="495745" y="200580"/>
                </a:cubicBezTo>
                <a:lnTo>
                  <a:pt x="495746" y="200580"/>
                </a:lnTo>
                <a:cubicBezTo>
                  <a:pt x="421162" y="112483"/>
                  <a:pt x="289283" y="101529"/>
                  <a:pt x="201187" y="176113"/>
                </a:cubicBezTo>
                <a:lnTo>
                  <a:pt x="1361" y="345290"/>
                </a:lnTo>
                <a:lnTo>
                  <a:pt x="0" y="331794"/>
                </a:lnTo>
                <a:cubicBezTo>
                  <a:pt x="0" y="148549"/>
                  <a:pt x="148549" y="0"/>
                  <a:pt x="33179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a:solidFill>
                  <a:srgbClr val="FFFFFF"/>
                </a:solidFill>
              </a:rPr>
              <a:t>02</a:t>
            </a:r>
            <a:endParaRPr lang="zh-CN" altLang="en-US" sz="2400" dirty="0">
              <a:solidFill>
                <a:srgbClr val="FFFFFF"/>
              </a:solidFill>
            </a:endParaRPr>
          </a:p>
        </p:txBody>
      </p:sp>
      <p:sp>
        <p:nvSpPr>
          <p:cNvPr id="76" name="矩形 75"/>
          <p:cNvSpPr/>
          <p:nvPr/>
        </p:nvSpPr>
        <p:spPr>
          <a:xfrm>
            <a:off x="1111957" y="286528"/>
            <a:ext cx="4245861" cy="359410"/>
          </a:xfrm>
          <a:prstGeom prst="rect">
            <a:avLst/>
          </a:prstGeom>
        </p:spPr>
        <p:txBody>
          <a:bodyPr wrap="square" lIns="0" tIns="0" rIns="0" bIns="0">
            <a:spAutoFit/>
          </a:bodyPr>
          <a:lstStyle/>
          <a:p>
            <a:pPr>
              <a:lnSpc>
                <a:spcPct val="130000"/>
              </a:lnSpc>
            </a:pP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SYSTEM DESCRIPTION</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aphicFrame>
        <p:nvGraphicFramePr>
          <p:cNvPr id="9" name="图示 8"/>
          <p:cNvGraphicFramePr/>
          <p:nvPr/>
        </p:nvGraphicFramePr>
        <p:xfrm>
          <a:off x="714348" y="715156"/>
          <a:ext cx="3571900" cy="4143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图片 18"/>
          <p:cNvSpPr/>
          <p:nvPr/>
        </p:nvSpPr>
        <p:spPr>
          <a:xfrm>
            <a:off x="-36796" y="2572538"/>
            <a:ext cx="3091113" cy="3606494"/>
          </a:xfrm>
        </p:spPr>
      </p:sp>
      <p:sp>
        <p:nvSpPr>
          <p:cNvPr id="3" name="图片 18"/>
          <p:cNvSpPr/>
          <p:nvPr/>
        </p:nvSpPr>
        <p:spPr>
          <a:xfrm>
            <a:off x="3026444" y="769138"/>
            <a:ext cx="3091113" cy="3606494"/>
          </a:xfrm>
        </p:spPr>
      </p:sp>
      <p:pic>
        <p:nvPicPr>
          <p:cNvPr id="10" name="图片 9"/>
          <p:cNvPicPr/>
          <p:nvPr/>
        </p:nvPicPr>
        <p:blipFill>
          <a:blip r:embed="rId7"/>
          <a:srcRect/>
          <a:stretch>
            <a:fillRect/>
          </a:stretch>
        </p:blipFill>
        <p:spPr bwMode="auto">
          <a:xfrm>
            <a:off x="4786314" y="858032"/>
            <a:ext cx="3091113" cy="3606494"/>
          </a:xfrm>
          <a:prstGeom prst="rect">
            <a:avLst/>
          </a:prstGeom>
          <a:ln>
            <a:solidFill>
              <a:srgbClr val="92D050"/>
            </a:solidFill>
          </a:ln>
        </p:spPr>
        <p:style>
          <a:lnRef idx="2">
            <a:schemeClr val="accent5"/>
          </a:lnRef>
          <a:fillRef idx="1">
            <a:schemeClr val="lt1"/>
          </a:fillRef>
          <a:effectRef idx="0">
            <a:schemeClr val="accent5"/>
          </a:effectRef>
          <a:fontRef idx="minor">
            <a:schemeClr val="dk1"/>
          </a:fontRef>
        </p:style>
      </p:pic>
      <p:sp>
        <p:nvSpPr>
          <p:cNvPr id="13" name="矩形 12"/>
          <p:cNvSpPr/>
          <p:nvPr/>
        </p:nvSpPr>
        <p:spPr>
          <a:xfrm>
            <a:off x="4786314" y="286528"/>
            <a:ext cx="178595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GB" b="1" dirty="0" smtClean="0"/>
              <a:t>Process system</a:t>
            </a:r>
            <a:endParaRPr lang="en-US" b="1" dirty="0" smtClean="0"/>
          </a:p>
        </p:txBody>
      </p:sp>
    </p:spTree>
  </p:cSld>
  <p:clrMapOvr>
    <a:masterClrMapping/>
  </p:clrMapOvr>
  <p:transition spd="slow" advClick="0" advTm="167"/>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a:off x="4294211" y="1261105"/>
            <a:ext cx="166859" cy="167900"/>
          </a:xfrm>
          <a:custGeom>
            <a:avLst/>
            <a:gdLst>
              <a:gd name="connsiteX0" fmla="*/ 0 w 222479"/>
              <a:gd name="connsiteY0" fmla="*/ 0 h 223836"/>
              <a:gd name="connsiteX1" fmla="*/ 222479 w 222479"/>
              <a:gd name="connsiteY1" fmla="*/ 223836 h 223836"/>
              <a:gd name="connsiteX2" fmla="*/ 0 w 222479"/>
              <a:gd name="connsiteY2" fmla="*/ 2707 h 223836"/>
              <a:gd name="connsiteX3" fmla="*/ 0 w 222479"/>
              <a:gd name="connsiteY3" fmla="*/ 0 h 223836"/>
            </a:gdLst>
            <a:ahLst/>
            <a:cxnLst>
              <a:cxn ang="0">
                <a:pos x="connsiteX0" y="connsiteY0"/>
              </a:cxn>
              <a:cxn ang="0">
                <a:pos x="connsiteX1" y="connsiteY1"/>
              </a:cxn>
              <a:cxn ang="0">
                <a:pos x="connsiteX2" y="connsiteY2"/>
              </a:cxn>
              <a:cxn ang="0">
                <a:pos x="connsiteX3" y="connsiteY3"/>
              </a:cxn>
            </a:cxnLst>
            <a:rect l="l" t="t" r="r" b="b"/>
            <a:pathLst>
              <a:path w="222479" h="223836">
                <a:moveTo>
                  <a:pt x="0" y="0"/>
                </a:moveTo>
                <a:lnTo>
                  <a:pt x="222479" y="223836"/>
                </a:lnTo>
                <a:lnTo>
                  <a:pt x="0" y="2707"/>
                </a:lnTo>
                <a:lnTo>
                  <a:pt x="0"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30"/>
          <p:cNvSpPr/>
          <p:nvPr/>
        </p:nvSpPr>
        <p:spPr>
          <a:xfrm>
            <a:off x="4461071" y="1429004"/>
            <a:ext cx="167876" cy="166881"/>
          </a:xfrm>
          <a:custGeom>
            <a:avLst/>
            <a:gdLst>
              <a:gd name="connsiteX0" fmla="*/ 0 w 223835"/>
              <a:gd name="connsiteY0" fmla="*/ 0 h 222478"/>
              <a:gd name="connsiteX1" fmla="*/ 223835 w 223835"/>
              <a:gd name="connsiteY1" fmla="*/ 222478 h 222478"/>
              <a:gd name="connsiteX2" fmla="*/ 221129 w 223835"/>
              <a:gd name="connsiteY2" fmla="*/ 222478 h 222478"/>
              <a:gd name="connsiteX3" fmla="*/ 0 w 223835"/>
              <a:gd name="connsiteY3" fmla="*/ 0 h 222478"/>
            </a:gdLst>
            <a:ahLst/>
            <a:cxnLst>
              <a:cxn ang="0">
                <a:pos x="connsiteX0" y="connsiteY0"/>
              </a:cxn>
              <a:cxn ang="0">
                <a:pos x="connsiteX1" y="connsiteY1"/>
              </a:cxn>
              <a:cxn ang="0">
                <a:pos x="connsiteX2" y="connsiteY2"/>
              </a:cxn>
              <a:cxn ang="0">
                <a:pos x="connsiteX3" y="connsiteY3"/>
              </a:cxn>
            </a:cxnLst>
            <a:rect l="l" t="t" r="r" b="b"/>
            <a:pathLst>
              <a:path w="223835" h="222478">
                <a:moveTo>
                  <a:pt x="0" y="0"/>
                </a:moveTo>
                <a:lnTo>
                  <a:pt x="223835" y="222478"/>
                </a:lnTo>
                <a:lnTo>
                  <a:pt x="221129" y="222478"/>
                </a:lnTo>
                <a:lnTo>
                  <a:pt x="0"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5" name="MH_Other_1"/>
          <p:cNvSpPr/>
          <p:nvPr>
            <p:custDataLst>
              <p:tags r:id="rId1"/>
            </p:custDataLst>
          </p:nvPr>
        </p:nvSpPr>
        <p:spPr>
          <a:xfrm>
            <a:off x="0" y="163408"/>
            <a:ext cx="892568" cy="892570"/>
          </a:xfrm>
          <a:custGeom>
            <a:avLst/>
            <a:gdLst>
              <a:gd name="connsiteX0" fmla="*/ 349985 w 663588"/>
              <a:gd name="connsiteY0" fmla="*/ 142900 h 663588"/>
              <a:gd name="connsiteX1" fmla="*/ 482976 w 663588"/>
              <a:gd name="connsiteY1" fmla="*/ 211390 h 663588"/>
              <a:gd name="connsiteX2" fmla="*/ 460097 w 663588"/>
              <a:gd name="connsiteY2" fmla="*/ 486849 h 663588"/>
              <a:gd name="connsiteX3" fmla="*/ 260810 w 663588"/>
              <a:gd name="connsiteY3" fmla="*/ 655570 h 663588"/>
              <a:gd name="connsiteX4" fmla="*/ 202645 w 663588"/>
              <a:gd name="connsiteY4" fmla="*/ 637514 h 663588"/>
              <a:gd name="connsiteX5" fmla="*/ 6741 w 663588"/>
              <a:gd name="connsiteY5" fmla="*/ 398662 h 663588"/>
              <a:gd name="connsiteX6" fmla="*/ 3010 w 663588"/>
              <a:gd name="connsiteY6" fmla="*/ 361650 h 663588"/>
              <a:gd name="connsiteX7" fmla="*/ 207517 w 663588"/>
              <a:gd name="connsiteY7" fmla="*/ 188510 h 663588"/>
              <a:gd name="connsiteX8" fmla="*/ 349985 w 663588"/>
              <a:gd name="connsiteY8" fmla="*/ 142900 h 663588"/>
              <a:gd name="connsiteX9" fmla="*/ 331794 w 663588"/>
              <a:gd name="connsiteY9" fmla="*/ 0 h 663588"/>
              <a:gd name="connsiteX10" fmla="*/ 663588 w 663588"/>
              <a:gd name="connsiteY10" fmla="*/ 331794 h 663588"/>
              <a:gd name="connsiteX11" fmla="*/ 331794 w 663588"/>
              <a:gd name="connsiteY11" fmla="*/ 663588 h 663588"/>
              <a:gd name="connsiteX12" fmla="*/ 278642 w 663588"/>
              <a:gd name="connsiteY12" fmla="*/ 658230 h 663588"/>
              <a:gd name="connsiteX13" fmla="*/ 471280 w 663588"/>
              <a:gd name="connsiteY13" fmla="*/ 495139 h 663588"/>
              <a:gd name="connsiteX14" fmla="*/ 495745 w 663588"/>
              <a:gd name="connsiteY14" fmla="*/ 200580 h 663588"/>
              <a:gd name="connsiteX15" fmla="*/ 495746 w 663588"/>
              <a:gd name="connsiteY15" fmla="*/ 200580 h 663588"/>
              <a:gd name="connsiteX16" fmla="*/ 201187 w 663588"/>
              <a:gd name="connsiteY16" fmla="*/ 176113 h 663588"/>
              <a:gd name="connsiteX17" fmla="*/ 1361 w 663588"/>
              <a:gd name="connsiteY17" fmla="*/ 345290 h 663588"/>
              <a:gd name="connsiteX18" fmla="*/ 0 w 663588"/>
              <a:gd name="connsiteY18" fmla="*/ 331794 h 663588"/>
              <a:gd name="connsiteX19" fmla="*/ 331794 w 663588"/>
              <a:gd name="connsiteY19" fmla="*/ 0 h 66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3588" h="663588">
                <a:moveTo>
                  <a:pt x="349985" y="142900"/>
                </a:moveTo>
                <a:cubicBezTo>
                  <a:pt x="399833" y="147041"/>
                  <a:pt x="448102" y="170198"/>
                  <a:pt x="482976" y="211390"/>
                </a:cubicBezTo>
                <a:cubicBezTo>
                  <a:pt x="552725" y="293774"/>
                  <a:pt x="542481" y="417101"/>
                  <a:pt x="460097" y="486849"/>
                </a:cubicBezTo>
                <a:lnTo>
                  <a:pt x="260810" y="655570"/>
                </a:lnTo>
                <a:lnTo>
                  <a:pt x="202645" y="637514"/>
                </a:lnTo>
                <a:cubicBezTo>
                  <a:pt x="103407" y="595540"/>
                  <a:pt x="28840" y="506657"/>
                  <a:pt x="6741" y="398662"/>
                </a:cubicBezTo>
                <a:lnTo>
                  <a:pt x="3010" y="361650"/>
                </a:lnTo>
                <a:lnTo>
                  <a:pt x="207517" y="188510"/>
                </a:lnTo>
                <a:cubicBezTo>
                  <a:pt x="248709" y="153636"/>
                  <a:pt x="300137" y="138760"/>
                  <a:pt x="349985" y="142900"/>
                </a:cubicBezTo>
                <a:close/>
                <a:moveTo>
                  <a:pt x="331794" y="0"/>
                </a:moveTo>
                <a:cubicBezTo>
                  <a:pt x="515039" y="0"/>
                  <a:pt x="663588" y="148549"/>
                  <a:pt x="663588" y="331794"/>
                </a:cubicBezTo>
                <a:cubicBezTo>
                  <a:pt x="663588" y="515039"/>
                  <a:pt x="515039" y="663588"/>
                  <a:pt x="331794" y="663588"/>
                </a:cubicBezTo>
                <a:lnTo>
                  <a:pt x="278642" y="658230"/>
                </a:lnTo>
                <a:lnTo>
                  <a:pt x="471280" y="495139"/>
                </a:lnTo>
                <a:cubicBezTo>
                  <a:pt x="559376" y="420555"/>
                  <a:pt x="570330" y="288677"/>
                  <a:pt x="495745" y="200580"/>
                </a:cubicBezTo>
                <a:lnTo>
                  <a:pt x="495746" y="200580"/>
                </a:lnTo>
                <a:cubicBezTo>
                  <a:pt x="421162" y="112483"/>
                  <a:pt x="289283" y="101529"/>
                  <a:pt x="201187" y="176113"/>
                </a:cubicBezTo>
                <a:lnTo>
                  <a:pt x="1361" y="345290"/>
                </a:lnTo>
                <a:lnTo>
                  <a:pt x="0" y="331794"/>
                </a:lnTo>
                <a:cubicBezTo>
                  <a:pt x="0" y="148549"/>
                  <a:pt x="148549" y="0"/>
                  <a:pt x="33179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a:solidFill>
                  <a:srgbClr val="FFFFFF"/>
                </a:solidFill>
              </a:rPr>
              <a:t>02</a:t>
            </a:r>
            <a:endParaRPr lang="zh-CN" altLang="en-US" sz="2400" dirty="0">
              <a:solidFill>
                <a:srgbClr val="FFFFFF"/>
              </a:solidFill>
            </a:endParaRPr>
          </a:p>
        </p:txBody>
      </p:sp>
      <p:sp>
        <p:nvSpPr>
          <p:cNvPr id="76" name="矩形 75"/>
          <p:cNvSpPr/>
          <p:nvPr/>
        </p:nvSpPr>
        <p:spPr>
          <a:xfrm>
            <a:off x="1111957" y="286528"/>
            <a:ext cx="4245861" cy="359410"/>
          </a:xfrm>
          <a:prstGeom prst="rect">
            <a:avLst/>
          </a:prstGeom>
        </p:spPr>
        <p:txBody>
          <a:bodyPr wrap="square" lIns="0" tIns="0" rIns="0" bIns="0">
            <a:spAutoFit/>
          </a:bodyPr>
          <a:lstStyle/>
          <a:p>
            <a:pPr>
              <a:lnSpc>
                <a:spcPct val="130000"/>
              </a:lnSpc>
            </a:pP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SYSTEM DESCRIPTION</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aphicFrame>
        <p:nvGraphicFramePr>
          <p:cNvPr id="9" name="图示 8"/>
          <p:cNvGraphicFramePr/>
          <p:nvPr/>
        </p:nvGraphicFramePr>
        <p:xfrm>
          <a:off x="714348" y="715156"/>
          <a:ext cx="2857520" cy="4143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图片 18"/>
          <p:cNvSpPr/>
          <p:nvPr/>
        </p:nvSpPr>
        <p:spPr>
          <a:xfrm>
            <a:off x="3026444" y="769138"/>
            <a:ext cx="3091113" cy="3606494"/>
          </a:xfrm>
        </p:spPr>
      </p:sp>
      <p:pic>
        <p:nvPicPr>
          <p:cNvPr id="11" name="图片 10"/>
          <p:cNvPicPr/>
          <p:nvPr/>
        </p:nvPicPr>
        <p:blipFill>
          <a:blip r:embed="rId7"/>
          <a:srcRect/>
          <a:stretch>
            <a:fillRect/>
          </a:stretch>
        </p:blipFill>
        <p:spPr bwMode="auto">
          <a:xfrm>
            <a:off x="3643306" y="715156"/>
            <a:ext cx="5283500" cy="3856121"/>
          </a:xfrm>
          <a:prstGeom prst="rect">
            <a:avLst/>
          </a:prstGeom>
        </p:spPr>
        <p:style>
          <a:lnRef idx="2">
            <a:schemeClr val="accent2"/>
          </a:lnRef>
          <a:fillRef idx="1">
            <a:schemeClr val="lt1"/>
          </a:fillRef>
          <a:effectRef idx="0">
            <a:schemeClr val="accent2"/>
          </a:effectRef>
          <a:fontRef idx="minor">
            <a:schemeClr val="dk1"/>
          </a:fontRef>
        </p:style>
      </p:pic>
      <p:sp>
        <p:nvSpPr>
          <p:cNvPr id="10" name="矩形 9"/>
          <p:cNvSpPr/>
          <p:nvPr/>
        </p:nvSpPr>
        <p:spPr>
          <a:xfrm>
            <a:off x="4143372" y="215090"/>
            <a:ext cx="285752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GB" b="1" dirty="0" err="1" smtClean="0"/>
              <a:t>Instrument&amp;Control</a:t>
            </a:r>
            <a:r>
              <a:rPr lang="en-GB" b="1" dirty="0" smtClean="0"/>
              <a:t> system</a:t>
            </a:r>
            <a:endParaRPr lang="en-US" b="1" dirty="0" smtClean="0"/>
          </a:p>
        </p:txBody>
      </p:sp>
    </p:spTree>
  </p:cSld>
  <p:clrMapOvr>
    <a:masterClrMapping/>
  </p:clrMapOvr>
  <p:transition spd="slow" advClick="0" advTm="121"/>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a:off x="4294211" y="1261105"/>
            <a:ext cx="166859" cy="167900"/>
          </a:xfrm>
          <a:custGeom>
            <a:avLst/>
            <a:gdLst>
              <a:gd name="connsiteX0" fmla="*/ 0 w 222479"/>
              <a:gd name="connsiteY0" fmla="*/ 0 h 223836"/>
              <a:gd name="connsiteX1" fmla="*/ 222479 w 222479"/>
              <a:gd name="connsiteY1" fmla="*/ 223836 h 223836"/>
              <a:gd name="connsiteX2" fmla="*/ 0 w 222479"/>
              <a:gd name="connsiteY2" fmla="*/ 2707 h 223836"/>
              <a:gd name="connsiteX3" fmla="*/ 0 w 222479"/>
              <a:gd name="connsiteY3" fmla="*/ 0 h 223836"/>
            </a:gdLst>
            <a:ahLst/>
            <a:cxnLst>
              <a:cxn ang="0">
                <a:pos x="connsiteX0" y="connsiteY0"/>
              </a:cxn>
              <a:cxn ang="0">
                <a:pos x="connsiteX1" y="connsiteY1"/>
              </a:cxn>
              <a:cxn ang="0">
                <a:pos x="connsiteX2" y="connsiteY2"/>
              </a:cxn>
              <a:cxn ang="0">
                <a:pos x="connsiteX3" y="connsiteY3"/>
              </a:cxn>
            </a:cxnLst>
            <a:rect l="l" t="t" r="r" b="b"/>
            <a:pathLst>
              <a:path w="222479" h="223836">
                <a:moveTo>
                  <a:pt x="0" y="0"/>
                </a:moveTo>
                <a:lnTo>
                  <a:pt x="222479" y="223836"/>
                </a:lnTo>
                <a:lnTo>
                  <a:pt x="0" y="2707"/>
                </a:lnTo>
                <a:lnTo>
                  <a:pt x="0"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30"/>
          <p:cNvSpPr/>
          <p:nvPr/>
        </p:nvSpPr>
        <p:spPr>
          <a:xfrm>
            <a:off x="4461071" y="1429004"/>
            <a:ext cx="167876" cy="166881"/>
          </a:xfrm>
          <a:custGeom>
            <a:avLst/>
            <a:gdLst>
              <a:gd name="connsiteX0" fmla="*/ 0 w 223835"/>
              <a:gd name="connsiteY0" fmla="*/ 0 h 222478"/>
              <a:gd name="connsiteX1" fmla="*/ 223835 w 223835"/>
              <a:gd name="connsiteY1" fmla="*/ 222478 h 222478"/>
              <a:gd name="connsiteX2" fmla="*/ 221129 w 223835"/>
              <a:gd name="connsiteY2" fmla="*/ 222478 h 222478"/>
              <a:gd name="connsiteX3" fmla="*/ 0 w 223835"/>
              <a:gd name="connsiteY3" fmla="*/ 0 h 222478"/>
            </a:gdLst>
            <a:ahLst/>
            <a:cxnLst>
              <a:cxn ang="0">
                <a:pos x="connsiteX0" y="connsiteY0"/>
              </a:cxn>
              <a:cxn ang="0">
                <a:pos x="connsiteX1" y="connsiteY1"/>
              </a:cxn>
              <a:cxn ang="0">
                <a:pos x="connsiteX2" y="connsiteY2"/>
              </a:cxn>
              <a:cxn ang="0">
                <a:pos x="connsiteX3" y="connsiteY3"/>
              </a:cxn>
            </a:cxnLst>
            <a:rect l="l" t="t" r="r" b="b"/>
            <a:pathLst>
              <a:path w="223835" h="222478">
                <a:moveTo>
                  <a:pt x="0" y="0"/>
                </a:moveTo>
                <a:lnTo>
                  <a:pt x="223835" y="222478"/>
                </a:lnTo>
                <a:lnTo>
                  <a:pt x="221129" y="222478"/>
                </a:lnTo>
                <a:lnTo>
                  <a:pt x="0"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5" name="MH_Other_1"/>
          <p:cNvSpPr/>
          <p:nvPr>
            <p:custDataLst>
              <p:tags r:id="rId1"/>
            </p:custDataLst>
          </p:nvPr>
        </p:nvSpPr>
        <p:spPr>
          <a:xfrm>
            <a:off x="0" y="163408"/>
            <a:ext cx="892568" cy="892570"/>
          </a:xfrm>
          <a:custGeom>
            <a:avLst/>
            <a:gdLst>
              <a:gd name="connsiteX0" fmla="*/ 349985 w 663588"/>
              <a:gd name="connsiteY0" fmla="*/ 142900 h 663588"/>
              <a:gd name="connsiteX1" fmla="*/ 482976 w 663588"/>
              <a:gd name="connsiteY1" fmla="*/ 211390 h 663588"/>
              <a:gd name="connsiteX2" fmla="*/ 460097 w 663588"/>
              <a:gd name="connsiteY2" fmla="*/ 486849 h 663588"/>
              <a:gd name="connsiteX3" fmla="*/ 260810 w 663588"/>
              <a:gd name="connsiteY3" fmla="*/ 655570 h 663588"/>
              <a:gd name="connsiteX4" fmla="*/ 202645 w 663588"/>
              <a:gd name="connsiteY4" fmla="*/ 637514 h 663588"/>
              <a:gd name="connsiteX5" fmla="*/ 6741 w 663588"/>
              <a:gd name="connsiteY5" fmla="*/ 398662 h 663588"/>
              <a:gd name="connsiteX6" fmla="*/ 3010 w 663588"/>
              <a:gd name="connsiteY6" fmla="*/ 361650 h 663588"/>
              <a:gd name="connsiteX7" fmla="*/ 207517 w 663588"/>
              <a:gd name="connsiteY7" fmla="*/ 188510 h 663588"/>
              <a:gd name="connsiteX8" fmla="*/ 349985 w 663588"/>
              <a:gd name="connsiteY8" fmla="*/ 142900 h 663588"/>
              <a:gd name="connsiteX9" fmla="*/ 331794 w 663588"/>
              <a:gd name="connsiteY9" fmla="*/ 0 h 663588"/>
              <a:gd name="connsiteX10" fmla="*/ 663588 w 663588"/>
              <a:gd name="connsiteY10" fmla="*/ 331794 h 663588"/>
              <a:gd name="connsiteX11" fmla="*/ 331794 w 663588"/>
              <a:gd name="connsiteY11" fmla="*/ 663588 h 663588"/>
              <a:gd name="connsiteX12" fmla="*/ 278642 w 663588"/>
              <a:gd name="connsiteY12" fmla="*/ 658230 h 663588"/>
              <a:gd name="connsiteX13" fmla="*/ 471280 w 663588"/>
              <a:gd name="connsiteY13" fmla="*/ 495139 h 663588"/>
              <a:gd name="connsiteX14" fmla="*/ 495745 w 663588"/>
              <a:gd name="connsiteY14" fmla="*/ 200580 h 663588"/>
              <a:gd name="connsiteX15" fmla="*/ 495746 w 663588"/>
              <a:gd name="connsiteY15" fmla="*/ 200580 h 663588"/>
              <a:gd name="connsiteX16" fmla="*/ 201187 w 663588"/>
              <a:gd name="connsiteY16" fmla="*/ 176113 h 663588"/>
              <a:gd name="connsiteX17" fmla="*/ 1361 w 663588"/>
              <a:gd name="connsiteY17" fmla="*/ 345290 h 663588"/>
              <a:gd name="connsiteX18" fmla="*/ 0 w 663588"/>
              <a:gd name="connsiteY18" fmla="*/ 331794 h 663588"/>
              <a:gd name="connsiteX19" fmla="*/ 331794 w 663588"/>
              <a:gd name="connsiteY19" fmla="*/ 0 h 66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3588" h="663588">
                <a:moveTo>
                  <a:pt x="349985" y="142900"/>
                </a:moveTo>
                <a:cubicBezTo>
                  <a:pt x="399833" y="147041"/>
                  <a:pt x="448102" y="170198"/>
                  <a:pt x="482976" y="211390"/>
                </a:cubicBezTo>
                <a:cubicBezTo>
                  <a:pt x="552725" y="293774"/>
                  <a:pt x="542481" y="417101"/>
                  <a:pt x="460097" y="486849"/>
                </a:cubicBezTo>
                <a:lnTo>
                  <a:pt x="260810" y="655570"/>
                </a:lnTo>
                <a:lnTo>
                  <a:pt x="202645" y="637514"/>
                </a:lnTo>
                <a:cubicBezTo>
                  <a:pt x="103407" y="595540"/>
                  <a:pt x="28840" y="506657"/>
                  <a:pt x="6741" y="398662"/>
                </a:cubicBezTo>
                <a:lnTo>
                  <a:pt x="3010" y="361650"/>
                </a:lnTo>
                <a:lnTo>
                  <a:pt x="207517" y="188510"/>
                </a:lnTo>
                <a:cubicBezTo>
                  <a:pt x="248709" y="153636"/>
                  <a:pt x="300137" y="138760"/>
                  <a:pt x="349985" y="142900"/>
                </a:cubicBezTo>
                <a:close/>
                <a:moveTo>
                  <a:pt x="331794" y="0"/>
                </a:moveTo>
                <a:cubicBezTo>
                  <a:pt x="515039" y="0"/>
                  <a:pt x="663588" y="148549"/>
                  <a:pt x="663588" y="331794"/>
                </a:cubicBezTo>
                <a:cubicBezTo>
                  <a:pt x="663588" y="515039"/>
                  <a:pt x="515039" y="663588"/>
                  <a:pt x="331794" y="663588"/>
                </a:cubicBezTo>
                <a:lnTo>
                  <a:pt x="278642" y="658230"/>
                </a:lnTo>
                <a:lnTo>
                  <a:pt x="471280" y="495139"/>
                </a:lnTo>
                <a:cubicBezTo>
                  <a:pt x="559376" y="420555"/>
                  <a:pt x="570330" y="288677"/>
                  <a:pt x="495745" y="200580"/>
                </a:cubicBezTo>
                <a:lnTo>
                  <a:pt x="495746" y="200580"/>
                </a:lnTo>
                <a:cubicBezTo>
                  <a:pt x="421162" y="112483"/>
                  <a:pt x="289283" y="101529"/>
                  <a:pt x="201187" y="176113"/>
                </a:cubicBezTo>
                <a:lnTo>
                  <a:pt x="1361" y="345290"/>
                </a:lnTo>
                <a:lnTo>
                  <a:pt x="0" y="331794"/>
                </a:lnTo>
                <a:cubicBezTo>
                  <a:pt x="0" y="148549"/>
                  <a:pt x="148549" y="0"/>
                  <a:pt x="33179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a:solidFill>
                  <a:srgbClr val="FFFFFF"/>
                </a:solidFill>
              </a:rPr>
              <a:t>02</a:t>
            </a:r>
            <a:endParaRPr lang="zh-CN" altLang="en-US" sz="2400" dirty="0">
              <a:solidFill>
                <a:srgbClr val="FFFFFF"/>
              </a:solidFill>
            </a:endParaRPr>
          </a:p>
        </p:txBody>
      </p:sp>
      <p:sp>
        <p:nvSpPr>
          <p:cNvPr id="76" name="矩形 75"/>
          <p:cNvSpPr/>
          <p:nvPr/>
        </p:nvSpPr>
        <p:spPr>
          <a:xfrm>
            <a:off x="1111957" y="286528"/>
            <a:ext cx="4245861" cy="359410"/>
          </a:xfrm>
          <a:prstGeom prst="rect">
            <a:avLst/>
          </a:prstGeom>
        </p:spPr>
        <p:txBody>
          <a:bodyPr wrap="square" lIns="0" tIns="0" rIns="0" bIns="0">
            <a:spAutoFit/>
          </a:bodyPr>
          <a:lstStyle/>
          <a:p>
            <a:pPr>
              <a:lnSpc>
                <a:spcPct val="130000"/>
              </a:lnSpc>
            </a:pP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SYSTEM DESCRIPTION</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图片 18"/>
          <p:cNvSpPr/>
          <p:nvPr/>
        </p:nvSpPr>
        <p:spPr>
          <a:xfrm>
            <a:off x="-36796" y="2572538"/>
            <a:ext cx="3091113" cy="3606494"/>
          </a:xfrm>
        </p:spPr>
      </p:sp>
      <p:sp>
        <p:nvSpPr>
          <p:cNvPr id="3" name="图片 18"/>
          <p:cNvSpPr/>
          <p:nvPr/>
        </p:nvSpPr>
        <p:spPr>
          <a:xfrm>
            <a:off x="3026444" y="769138"/>
            <a:ext cx="3091113" cy="3606494"/>
          </a:xfrm>
        </p:spPr>
      </p:sp>
      <p:graphicFrame>
        <p:nvGraphicFramePr>
          <p:cNvPr id="21" name="图示 20"/>
          <p:cNvGraphicFramePr/>
          <p:nvPr/>
        </p:nvGraphicFramePr>
        <p:xfrm>
          <a:off x="2928926" y="715156"/>
          <a:ext cx="607223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2" name="直接连接符 21"/>
          <p:cNvCxnSpPr/>
          <p:nvPr/>
        </p:nvCxnSpPr>
        <p:spPr>
          <a:xfrm rot="5400000">
            <a:off x="893737" y="2821783"/>
            <a:ext cx="3929090" cy="1588"/>
          </a:xfrm>
          <a:prstGeom prst="line">
            <a:avLst/>
          </a:prstGeom>
          <a:ln w="12700">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24" name="Freeform 28"/>
          <p:cNvSpPr/>
          <p:nvPr/>
        </p:nvSpPr>
        <p:spPr>
          <a:xfrm>
            <a:off x="-1706581" y="1669841"/>
            <a:ext cx="166859" cy="167900"/>
          </a:xfrm>
          <a:custGeom>
            <a:avLst/>
            <a:gdLst>
              <a:gd name="connsiteX0" fmla="*/ 0 w 222479"/>
              <a:gd name="connsiteY0" fmla="*/ 0 h 223836"/>
              <a:gd name="connsiteX1" fmla="*/ 222479 w 222479"/>
              <a:gd name="connsiteY1" fmla="*/ 223836 h 223836"/>
              <a:gd name="connsiteX2" fmla="*/ 0 w 222479"/>
              <a:gd name="connsiteY2" fmla="*/ 2707 h 223836"/>
              <a:gd name="connsiteX3" fmla="*/ 0 w 222479"/>
              <a:gd name="connsiteY3" fmla="*/ 0 h 223836"/>
            </a:gdLst>
            <a:ahLst/>
            <a:cxnLst>
              <a:cxn ang="0">
                <a:pos x="connsiteX0" y="connsiteY0"/>
              </a:cxn>
              <a:cxn ang="0">
                <a:pos x="connsiteX1" y="connsiteY1"/>
              </a:cxn>
              <a:cxn ang="0">
                <a:pos x="connsiteX2" y="connsiteY2"/>
              </a:cxn>
              <a:cxn ang="0">
                <a:pos x="connsiteX3" y="connsiteY3"/>
              </a:cxn>
            </a:cxnLst>
            <a:rect l="l" t="t" r="r" b="b"/>
            <a:pathLst>
              <a:path w="222479" h="223836">
                <a:moveTo>
                  <a:pt x="0" y="0"/>
                </a:moveTo>
                <a:lnTo>
                  <a:pt x="222479" y="223836"/>
                </a:lnTo>
                <a:lnTo>
                  <a:pt x="0" y="2707"/>
                </a:lnTo>
                <a:lnTo>
                  <a:pt x="0"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30"/>
          <p:cNvSpPr/>
          <p:nvPr/>
        </p:nvSpPr>
        <p:spPr>
          <a:xfrm>
            <a:off x="-1539721" y="1837740"/>
            <a:ext cx="167876" cy="166881"/>
          </a:xfrm>
          <a:custGeom>
            <a:avLst/>
            <a:gdLst>
              <a:gd name="connsiteX0" fmla="*/ 0 w 223835"/>
              <a:gd name="connsiteY0" fmla="*/ 0 h 222478"/>
              <a:gd name="connsiteX1" fmla="*/ 223835 w 223835"/>
              <a:gd name="connsiteY1" fmla="*/ 222478 h 222478"/>
              <a:gd name="connsiteX2" fmla="*/ 221129 w 223835"/>
              <a:gd name="connsiteY2" fmla="*/ 222478 h 222478"/>
              <a:gd name="connsiteX3" fmla="*/ 0 w 223835"/>
              <a:gd name="connsiteY3" fmla="*/ 0 h 222478"/>
            </a:gdLst>
            <a:ahLst/>
            <a:cxnLst>
              <a:cxn ang="0">
                <a:pos x="connsiteX0" y="connsiteY0"/>
              </a:cxn>
              <a:cxn ang="0">
                <a:pos x="connsiteX1" y="connsiteY1"/>
              </a:cxn>
              <a:cxn ang="0">
                <a:pos x="connsiteX2" y="connsiteY2"/>
              </a:cxn>
              <a:cxn ang="0">
                <a:pos x="connsiteX3" y="connsiteY3"/>
              </a:cxn>
            </a:cxnLst>
            <a:rect l="l" t="t" r="r" b="b"/>
            <a:pathLst>
              <a:path w="223835" h="222478">
                <a:moveTo>
                  <a:pt x="0" y="0"/>
                </a:moveTo>
                <a:lnTo>
                  <a:pt x="223835" y="222478"/>
                </a:lnTo>
                <a:lnTo>
                  <a:pt x="221129" y="222478"/>
                </a:lnTo>
                <a:lnTo>
                  <a:pt x="0"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Rectangle 14"/>
          <p:cNvSpPr>
            <a:spLocks noChangeArrowheads="1"/>
          </p:cNvSpPr>
          <p:nvPr/>
        </p:nvSpPr>
        <p:spPr bwMode="auto">
          <a:xfrm>
            <a:off x="71406" y="1215222"/>
            <a:ext cx="2643206" cy="3477875"/>
          </a:xfrm>
          <a:prstGeom prst="rect">
            <a:avLst/>
          </a:prstGeom>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spAutoFit/>
          </a:bodyPr>
          <a:lstStyle/>
          <a:p>
            <a:pPr lvl="0" fontAlgn="base">
              <a:spcBef>
                <a:spcPct val="0"/>
              </a:spcBef>
              <a:spcAft>
                <a:spcPct val="0"/>
              </a:spcAft>
            </a:pPr>
            <a:r>
              <a:rPr lang="en-GB" sz="2000" b="1" dirty="0" smtClean="0"/>
              <a:t>Power difference control channel: </a:t>
            </a:r>
            <a:r>
              <a:rPr lang="en-GB" sz="2000" dirty="0" smtClean="0"/>
              <a:t>Implements the steam dump process according to the power difference between the reactor and turbine. The load difference control channel is further divided to 2 modes.</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0" name="矩形 29"/>
          <p:cNvSpPr/>
          <p:nvPr/>
        </p:nvSpPr>
        <p:spPr>
          <a:xfrm>
            <a:off x="4143372" y="286528"/>
            <a:ext cx="285752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GB" b="1" dirty="0" err="1" smtClean="0"/>
              <a:t>Instrument&amp;Control</a:t>
            </a:r>
            <a:r>
              <a:rPr lang="en-GB" b="1" dirty="0" smtClean="0"/>
              <a:t> system</a:t>
            </a:r>
            <a:endParaRPr lang="en-US" b="1" dirty="0" smtClean="0"/>
          </a:p>
        </p:txBody>
      </p:sp>
    </p:spTree>
  </p:cSld>
  <p:clrMapOvr>
    <a:masterClrMapping/>
  </p:clrMapOvr>
  <p:transition spd="slow" advClick="0" advTm="253"/>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a:off x="4294211" y="1261105"/>
            <a:ext cx="166859" cy="167900"/>
          </a:xfrm>
          <a:custGeom>
            <a:avLst/>
            <a:gdLst>
              <a:gd name="connsiteX0" fmla="*/ 0 w 222479"/>
              <a:gd name="connsiteY0" fmla="*/ 0 h 223836"/>
              <a:gd name="connsiteX1" fmla="*/ 222479 w 222479"/>
              <a:gd name="connsiteY1" fmla="*/ 223836 h 223836"/>
              <a:gd name="connsiteX2" fmla="*/ 0 w 222479"/>
              <a:gd name="connsiteY2" fmla="*/ 2707 h 223836"/>
              <a:gd name="connsiteX3" fmla="*/ 0 w 222479"/>
              <a:gd name="connsiteY3" fmla="*/ 0 h 223836"/>
            </a:gdLst>
            <a:ahLst/>
            <a:cxnLst>
              <a:cxn ang="0">
                <a:pos x="connsiteX0" y="connsiteY0"/>
              </a:cxn>
              <a:cxn ang="0">
                <a:pos x="connsiteX1" y="connsiteY1"/>
              </a:cxn>
              <a:cxn ang="0">
                <a:pos x="connsiteX2" y="connsiteY2"/>
              </a:cxn>
              <a:cxn ang="0">
                <a:pos x="connsiteX3" y="connsiteY3"/>
              </a:cxn>
            </a:cxnLst>
            <a:rect l="l" t="t" r="r" b="b"/>
            <a:pathLst>
              <a:path w="222479" h="223836">
                <a:moveTo>
                  <a:pt x="0" y="0"/>
                </a:moveTo>
                <a:lnTo>
                  <a:pt x="222479" y="223836"/>
                </a:lnTo>
                <a:lnTo>
                  <a:pt x="0" y="2707"/>
                </a:lnTo>
                <a:lnTo>
                  <a:pt x="0"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30"/>
          <p:cNvSpPr/>
          <p:nvPr/>
        </p:nvSpPr>
        <p:spPr>
          <a:xfrm>
            <a:off x="4461071" y="1429004"/>
            <a:ext cx="167876" cy="166881"/>
          </a:xfrm>
          <a:custGeom>
            <a:avLst/>
            <a:gdLst>
              <a:gd name="connsiteX0" fmla="*/ 0 w 223835"/>
              <a:gd name="connsiteY0" fmla="*/ 0 h 222478"/>
              <a:gd name="connsiteX1" fmla="*/ 223835 w 223835"/>
              <a:gd name="connsiteY1" fmla="*/ 222478 h 222478"/>
              <a:gd name="connsiteX2" fmla="*/ 221129 w 223835"/>
              <a:gd name="connsiteY2" fmla="*/ 222478 h 222478"/>
              <a:gd name="connsiteX3" fmla="*/ 0 w 223835"/>
              <a:gd name="connsiteY3" fmla="*/ 0 h 222478"/>
            </a:gdLst>
            <a:ahLst/>
            <a:cxnLst>
              <a:cxn ang="0">
                <a:pos x="connsiteX0" y="connsiteY0"/>
              </a:cxn>
              <a:cxn ang="0">
                <a:pos x="connsiteX1" y="connsiteY1"/>
              </a:cxn>
              <a:cxn ang="0">
                <a:pos x="connsiteX2" y="connsiteY2"/>
              </a:cxn>
              <a:cxn ang="0">
                <a:pos x="connsiteX3" y="connsiteY3"/>
              </a:cxn>
            </a:cxnLst>
            <a:rect l="l" t="t" r="r" b="b"/>
            <a:pathLst>
              <a:path w="223835" h="222478">
                <a:moveTo>
                  <a:pt x="0" y="0"/>
                </a:moveTo>
                <a:lnTo>
                  <a:pt x="223835" y="222478"/>
                </a:lnTo>
                <a:lnTo>
                  <a:pt x="221129" y="222478"/>
                </a:lnTo>
                <a:lnTo>
                  <a:pt x="0"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5" name="MH_Other_1"/>
          <p:cNvSpPr/>
          <p:nvPr>
            <p:custDataLst>
              <p:tags r:id="rId1"/>
            </p:custDataLst>
          </p:nvPr>
        </p:nvSpPr>
        <p:spPr>
          <a:xfrm>
            <a:off x="0" y="163408"/>
            <a:ext cx="892568" cy="892570"/>
          </a:xfrm>
          <a:custGeom>
            <a:avLst/>
            <a:gdLst>
              <a:gd name="connsiteX0" fmla="*/ 349985 w 663588"/>
              <a:gd name="connsiteY0" fmla="*/ 142900 h 663588"/>
              <a:gd name="connsiteX1" fmla="*/ 482976 w 663588"/>
              <a:gd name="connsiteY1" fmla="*/ 211390 h 663588"/>
              <a:gd name="connsiteX2" fmla="*/ 460097 w 663588"/>
              <a:gd name="connsiteY2" fmla="*/ 486849 h 663588"/>
              <a:gd name="connsiteX3" fmla="*/ 260810 w 663588"/>
              <a:gd name="connsiteY3" fmla="*/ 655570 h 663588"/>
              <a:gd name="connsiteX4" fmla="*/ 202645 w 663588"/>
              <a:gd name="connsiteY4" fmla="*/ 637514 h 663588"/>
              <a:gd name="connsiteX5" fmla="*/ 6741 w 663588"/>
              <a:gd name="connsiteY5" fmla="*/ 398662 h 663588"/>
              <a:gd name="connsiteX6" fmla="*/ 3010 w 663588"/>
              <a:gd name="connsiteY6" fmla="*/ 361650 h 663588"/>
              <a:gd name="connsiteX7" fmla="*/ 207517 w 663588"/>
              <a:gd name="connsiteY7" fmla="*/ 188510 h 663588"/>
              <a:gd name="connsiteX8" fmla="*/ 349985 w 663588"/>
              <a:gd name="connsiteY8" fmla="*/ 142900 h 663588"/>
              <a:gd name="connsiteX9" fmla="*/ 331794 w 663588"/>
              <a:gd name="connsiteY9" fmla="*/ 0 h 663588"/>
              <a:gd name="connsiteX10" fmla="*/ 663588 w 663588"/>
              <a:gd name="connsiteY10" fmla="*/ 331794 h 663588"/>
              <a:gd name="connsiteX11" fmla="*/ 331794 w 663588"/>
              <a:gd name="connsiteY11" fmla="*/ 663588 h 663588"/>
              <a:gd name="connsiteX12" fmla="*/ 278642 w 663588"/>
              <a:gd name="connsiteY12" fmla="*/ 658230 h 663588"/>
              <a:gd name="connsiteX13" fmla="*/ 471280 w 663588"/>
              <a:gd name="connsiteY13" fmla="*/ 495139 h 663588"/>
              <a:gd name="connsiteX14" fmla="*/ 495745 w 663588"/>
              <a:gd name="connsiteY14" fmla="*/ 200580 h 663588"/>
              <a:gd name="connsiteX15" fmla="*/ 495746 w 663588"/>
              <a:gd name="connsiteY15" fmla="*/ 200580 h 663588"/>
              <a:gd name="connsiteX16" fmla="*/ 201187 w 663588"/>
              <a:gd name="connsiteY16" fmla="*/ 176113 h 663588"/>
              <a:gd name="connsiteX17" fmla="*/ 1361 w 663588"/>
              <a:gd name="connsiteY17" fmla="*/ 345290 h 663588"/>
              <a:gd name="connsiteX18" fmla="*/ 0 w 663588"/>
              <a:gd name="connsiteY18" fmla="*/ 331794 h 663588"/>
              <a:gd name="connsiteX19" fmla="*/ 331794 w 663588"/>
              <a:gd name="connsiteY19" fmla="*/ 0 h 66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3588" h="663588">
                <a:moveTo>
                  <a:pt x="349985" y="142900"/>
                </a:moveTo>
                <a:cubicBezTo>
                  <a:pt x="399833" y="147041"/>
                  <a:pt x="448102" y="170198"/>
                  <a:pt x="482976" y="211390"/>
                </a:cubicBezTo>
                <a:cubicBezTo>
                  <a:pt x="552725" y="293774"/>
                  <a:pt x="542481" y="417101"/>
                  <a:pt x="460097" y="486849"/>
                </a:cubicBezTo>
                <a:lnTo>
                  <a:pt x="260810" y="655570"/>
                </a:lnTo>
                <a:lnTo>
                  <a:pt x="202645" y="637514"/>
                </a:lnTo>
                <a:cubicBezTo>
                  <a:pt x="103407" y="595540"/>
                  <a:pt x="28840" y="506657"/>
                  <a:pt x="6741" y="398662"/>
                </a:cubicBezTo>
                <a:lnTo>
                  <a:pt x="3010" y="361650"/>
                </a:lnTo>
                <a:lnTo>
                  <a:pt x="207517" y="188510"/>
                </a:lnTo>
                <a:cubicBezTo>
                  <a:pt x="248709" y="153636"/>
                  <a:pt x="300137" y="138760"/>
                  <a:pt x="349985" y="142900"/>
                </a:cubicBezTo>
                <a:close/>
                <a:moveTo>
                  <a:pt x="331794" y="0"/>
                </a:moveTo>
                <a:cubicBezTo>
                  <a:pt x="515039" y="0"/>
                  <a:pt x="663588" y="148549"/>
                  <a:pt x="663588" y="331794"/>
                </a:cubicBezTo>
                <a:cubicBezTo>
                  <a:pt x="663588" y="515039"/>
                  <a:pt x="515039" y="663588"/>
                  <a:pt x="331794" y="663588"/>
                </a:cubicBezTo>
                <a:lnTo>
                  <a:pt x="278642" y="658230"/>
                </a:lnTo>
                <a:lnTo>
                  <a:pt x="471280" y="495139"/>
                </a:lnTo>
                <a:cubicBezTo>
                  <a:pt x="559376" y="420555"/>
                  <a:pt x="570330" y="288677"/>
                  <a:pt x="495745" y="200580"/>
                </a:cubicBezTo>
                <a:lnTo>
                  <a:pt x="495746" y="200580"/>
                </a:lnTo>
                <a:cubicBezTo>
                  <a:pt x="421162" y="112483"/>
                  <a:pt x="289283" y="101529"/>
                  <a:pt x="201187" y="176113"/>
                </a:cubicBezTo>
                <a:lnTo>
                  <a:pt x="1361" y="345290"/>
                </a:lnTo>
                <a:lnTo>
                  <a:pt x="0" y="331794"/>
                </a:lnTo>
                <a:cubicBezTo>
                  <a:pt x="0" y="148549"/>
                  <a:pt x="148549" y="0"/>
                  <a:pt x="33179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a:solidFill>
                  <a:srgbClr val="FFFFFF"/>
                </a:solidFill>
              </a:rPr>
              <a:t>02</a:t>
            </a:r>
            <a:endParaRPr lang="zh-CN" altLang="en-US" sz="2400" dirty="0">
              <a:solidFill>
                <a:srgbClr val="FFFFFF"/>
              </a:solidFill>
            </a:endParaRPr>
          </a:p>
        </p:txBody>
      </p:sp>
      <p:sp>
        <p:nvSpPr>
          <p:cNvPr id="76" name="矩形 75"/>
          <p:cNvSpPr/>
          <p:nvPr/>
        </p:nvSpPr>
        <p:spPr>
          <a:xfrm>
            <a:off x="1111957" y="286528"/>
            <a:ext cx="4245861" cy="359410"/>
          </a:xfrm>
          <a:prstGeom prst="rect">
            <a:avLst/>
          </a:prstGeom>
        </p:spPr>
        <p:txBody>
          <a:bodyPr wrap="square" lIns="0" tIns="0" rIns="0" bIns="0">
            <a:spAutoFit/>
          </a:bodyPr>
          <a:lstStyle/>
          <a:p>
            <a:pPr>
              <a:lnSpc>
                <a:spcPct val="130000"/>
              </a:lnSpc>
            </a:pP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SYSTEM DESCRIPTION</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图片 18"/>
          <p:cNvSpPr/>
          <p:nvPr/>
        </p:nvSpPr>
        <p:spPr>
          <a:xfrm>
            <a:off x="-36796" y="2572538"/>
            <a:ext cx="3091113" cy="3606494"/>
          </a:xfrm>
        </p:spPr>
      </p:sp>
      <p:sp>
        <p:nvSpPr>
          <p:cNvPr id="3" name="图片 18"/>
          <p:cNvSpPr/>
          <p:nvPr/>
        </p:nvSpPr>
        <p:spPr>
          <a:xfrm>
            <a:off x="3026444" y="769138"/>
            <a:ext cx="3091113" cy="3606494"/>
          </a:xfrm>
        </p:spPr>
      </p:sp>
      <p:graphicFrame>
        <p:nvGraphicFramePr>
          <p:cNvPr id="21" name="图示 20"/>
          <p:cNvGraphicFramePr/>
          <p:nvPr/>
        </p:nvGraphicFramePr>
        <p:xfrm>
          <a:off x="2928926" y="715156"/>
          <a:ext cx="607223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2" name="直接连接符 21"/>
          <p:cNvCxnSpPr/>
          <p:nvPr/>
        </p:nvCxnSpPr>
        <p:spPr>
          <a:xfrm rot="5400000">
            <a:off x="893737" y="2821783"/>
            <a:ext cx="3929090" cy="1588"/>
          </a:xfrm>
          <a:prstGeom prst="line">
            <a:avLst/>
          </a:prstGeom>
          <a:ln w="12700">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24" name="Freeform 28"/>
          <p:cNvSpPr/>
          <p:nvPr/>
        </p:nvSpPr>
        <p:spPr>
          <a:xfrm>
            <a:off x="-1706581" y="1669841"/>
            <a:ext cx="166859" cy="167900"/>
          </a:xfrm>
          <a:custGeom>
            <a:avLst/>
            <a:gdLst>
              <a:gd name="connsiteX0" fmla="*/ 0 w 222479"/>
              <a:gd name="connsiteY0" fmla="*/ 0 h 223836"/>
              <a:gd name="connsiteX1" fmla="*/ 222479 w 222479"/>
              <a:gd name="connsiteY1" fmla="*/ 223836 h 223836"/>
              <a:gd name="connsiteX2" fmla="*/ 0 w 222479"/>
              <a:gd name="connsiteY2" fmla="*/ 2707 h 223836"/>
              <a:gd name="connsiteX3" fmla="*/ 0 w 222479"/>
              <a:gd name="connsiteY3" fmla="*/ 0 h 223836"/>
            </a:gdLst>
            <a:ahLst/>
            <a:cxnLst>
              <a:cxn ang="0">
                <a:pos x="connsiteX0" y="connsiteY0"/>
              </a:cxn>
              <a:cxn ang="0">
                <a:pos x="connsiteX1" y="connsiteY1"/>
              </a:cxn>
              <a:cxn ang="0">
                <a:pos x="connsiteX2" y="connsiteY2"/>
              </a:cxn>
              <a:cxn ang="0">
                <a:pos x="connsiteX3" y="connsiteY3"/>
              </a:cxn>
            </a:cxnLst>
            <a:rect l="l" t="t" r="r" b="b"/>
            <a:pathLst>
              <a:path w="222479" h="223836">
                <a:moveTo>
                  <a:pt x="0" y="0"/>
                </a:moveTo>
                <a:lnTo>
                  <a:pt x="222479" y="223836"/>
                </a:lnTo>
                <a:lnTo>
                  <a:pt x="0" y="2707"/>
                </a:lnTo>
                <a:lnTo>
                  <a:pt x="0"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30"/>
          <p:cNvSpPr/>
          <p:nvPr/>
        </p:nvSpPr>
        <p:spPr>
          <a:xfrm>
            <a:off x="-1539721" y="1837740"/>
            <a:ext cx="167876" cy="166881"/>
          </a:xfrm>
          <a:custGeom>
            <a:avLst/>
            <a:gdLst>
              <a:gd name="connsiteX0" fmla="*/ 0 w 223835"/>
              <a:gd name="connsiteY0" fmla="*/ 0 h 222478"/>
              <a:gd name="connsiteX1" fmla="*/ 223835 w 223835"/>
              <a:gd name="connsiteY1" fmla="*/ 222478 h 222478"/>
              <a:gd name="connsiteX2" fmla="*/ 221129 w 223835"/>
              <a:gd name="connsiteY2" fmla="*/ 222478 h 222478"/>
              <a:gd name="connsiteX3" fmla="*/ 0 w 223835"/>
              <a:gd name="connsiteY3" fmla="*/ 0 h 222478"/>
            </a:gdLst>
            <a:ahLst/>
            <a:cxnLst>
              <a:cxn ang="0">
                <a:pos x="connsiteX0" y="connsiteY0"/>
              </a:cxn>
              <a:cxn ang="0">
                <a:pos x="connsiteX1" y="connsiteY1"/>
              </a:cxn>
              <a:cxn ang="0">
                <a:pos x="connsiteX2" y="connsiteY2"/>
              </a:cxn>
              <a:cxn ang="0">
                <a:pos x="connsiteX3" y="connsiteY3"/>
              </a:cxn>
            </a:cxnLst>
            <a:rect l="l" t="t" r="r" b="b"/>
            <a:pathLst>
              <a:path w="223835" h="222478">
                <a:moveTo>
                  <a:pt x="0" y="0"/>
                </a:moveTo>
                <a:lnTo>
                  <a:pt x="223835" y="222478"/>
                </a:lnTo>
                <a:lnTo>
                  <a:pt x="221129" y="222478"/>
                </a:lnTo>
                <a:lnTo>
                  <a:pt x="0"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Rectangle 14"/>
          <p:cNvSpPr>
            <a:spLocks noChangeArrowheads="1"/>
          </p:cNvSpPr>
          <p:nvPr/>
        </p:nvSpPr>
        <p:spPr bwMode="auto">
          <a:xfrm>
            <a:off x="71406" y="1215827"/>
            <a:ext cx="2643206" cy="2553335"/>
          </a:xfrm>
          <a:prstGeom prst="rect">
            <a:avLst/>
          </a:prstGeom>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spAutoFit/>
          </a:bodyPr>
          <a:lstStyle/>
          <a:p>
            <a:pPr lvl="0" fontAlgn="base">
              <a:spcBef>
                <a:spcPct val="0"/>
              </a:spcBef>
              <a:spcAft>
                <a:spcPct val="0"/>
              </a:spcAft>
            </a:pPr>
            <a:r>
              <a:rPr lang="en-GB" sz="2000" b="1" dirty="0" smtClean="0"/>
              <a:t>Steam pressure control channel:</a:t>
            </a:r>
            <a:endParaRPr lang="en-GB" sz="2000" b="1" dirty="0" smtClean="0"/>
          </a:p>
          <a:p>
            <a:pPr lvl="0" fontAlgn="base">
              <a:spcBef>
                <a:spcPct val="0"/>
              </a:spcBef>
              <a:spcAft>
                <a:spcPct val="0"/>
              </a:spcAft>
            </a:pPr>
            <a:r>
              <a:rPr lang="en-GB" sz="2000" dirty="0" smtClean="0"/>
              <a:t>Implements the dump controls based on the deviation between the measurement </a:t>
            </a:r>
            <a:r>
              <a:rPr lang="en-GB" sz="2000" dirty="0" smtClean="0">
                <a:sym typeface="+mn-ea"/>
              </a:rPr>
              <a:t>steam </a:t>
            </a:r>
            <a:r>
              <a:rPr lang="en-GB" sz="2000" dirty="0" smtClean="0"/>
              <a:t>pressure and the set point.</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4" name="矩形 13"/>
          <p:cNvSpPr/>
          <p:nvPr/>
        </p:nvSpPr>
        <p:spPr>
          <a:xfrm>
            <a:off x="4143372" y="357966"/>
            <a:ext cx="285752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GB" b="1" dirty="0" err="1" smtClean="0"/>
              <a:t>Instrument&amp;Control</a:t>
            </a:r>
            <a:r>
              <a:rPr lang="en-GB" b="1" dirty="0" smtClean="0"/>
              <a:t> system</a:t>
            </a:r>
            <a:endParaRPr lang="en-US" b="1" dirty="0" smtClean="0"/>
          </a:p>
        </p:txBody>
      </p:sp>
    </p:spTree>
  </p:cSld>
  <p:clrMapOvr>
    <a:masterClrMapping/>
  </p:clrMapOvr>
  <p:transition spd="slow" advClick="0" advTm="229"/>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8"/>
          <p:cNvSpPr/>
          <p:nvPr/>
        </p:nvSpPr>
        <p:spPr>
          <a:xfrm>
            <a:off x="4294211" y="1261105"/>
            <a:ext cx="166859" cy="167900"/>
          </a:xfrm>
          <a:custGeom>
            <a:avLst/>
            <a:gdLst>
              <a:gd name="connsiteX0" fmla="*/ 0 w 222479"/>
              <a:gd name="connsiteY0" fmla="*/ 0 h 223836"/>
              <a:gd name="connsiteX1" fmla="*/ 222479 w 222479"/>
              <a:gd name="connsiteY1" fmla="*/ 223836 h 223836"/>
              <a:gd name="connsiteX2" fmla="*/ 0 w 222479"/>
              <a:gd name="connsiteY2" fmla="*/ 2707 h 223836"/>
              <a:gd name="connsiteX3" fmla="*/ 0 w 222479"/>
              <a:gd name="connsiteY3" fmla="*/ 0 h 223836"/>
            </a:gdLst>
            <a:ahLst/>
            <a:cxnLst>
              <a:cxn ang="0">
                <a:pos x="connsiteX0" y="connsiteY0"/>
              </a:cxn>
              <a:cxn ang="0">
                <a:pos x="connsiteX1" y="connsiteY1"/>
              </a:cxn>
              <a:cxn ang="0">
                <a:pos x="connsiteX2" y="connsiteY2"/>
              </a:cxn>
              <a:cxn ang="0">
                <a:pos x="connsiteX3" y="connsiteY3"/>
              </a:cxn>
            </a:cxnLst>
            <a:rect l="l" t="t" r="r" b="b"/>
            <a:pathLst>
              <a:path w="222479" h="223836">
                <a:moveTo>
                  <a:pt x="0" y="0"/>
                </a:moveTo>
                <a:lnTo>
                  <a:pt x="222479" y="223836"/>
                </a:lnTo>
                <a:lnTo>
                  <a:pt x="0" y="2707"/>
                </a:lnTo>
                <a:lnTo>
                  <a:pt x="0"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30"/>
          <p:cNvSpPr/>
          <p:nvPr/>
        </p:nvSpPr>
        <p:spPr>
          <a:xfrm>
            <a:off x="4461071" y="1429004"/>
            <a:ext cx="167876" cy="166881"/>
          </a:xfrm>
          <a:custGeom>
            <a:avLst/>
            <a:gdLst>
              <a:gd name="connsiteX0" fmla="*/ 0 w 223835"/>
              <a:gd name="connsiteY0" fmla="*/ 0 h 222478"/>
              <a:gd name="connsiteX1" fmla="*/ 223835 w 223835"/>
              <a:gd name="connsiteY1" fmla="*/ 222478 h 222478"/>
              <a:gd name="connsiteX2" fmla="*/ 221129 w 223835"/>
              <a:gd name="connsiteY2" fmla="*/ 222478 h 222478"/>
              <a:gd name="connsiteX3" fmla="*/ 0 w 223835"/>
              <a:gd name="connsiteY3" fmla="*/ 0 h 222478"/>
            </a:gdLst>
            <a:ahLst/>
            <a:cxnLst>
              <a:cxn ang="0">
                <a:pos x="connsiteX0" y="connsiteY0"/>
              </a:cxn>
              <a:cxn ang="0">
                <a:pos x="connsiteX1" y="connsiteY1"/>
              </a:cxn>
              <a:cxn ang="0">
                <a:pos x="connsiteX2" y="connsiteY2"/>
              </a:cxn>
              <a:cxn ang="0">
                <a:pos x="connsiteX3" y="connsiteY3"/>
              </a:cxn>
            </a:cxnLst>
            <a:rect l="l" t="t" r="r" b="b"/>
            <a:pathLst>
              <a:path w="223835" h="222478">
                <a:moveTo>
                  <a:pt x="0" y="0"/>
                </a:moveTo>
                <a:lnTo>
                  <a:pt x="223835" y="222478"/>
                </a:lnTo>
                <a:lnTo>
                  <a:pt x="221129" y="222478"/>
                </a:lnTo>
                <a:lnTo>
                  <a:pt x="0"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75" name="MH_Other_1"/>
          <p:cNvSpPr/>
          <p:nvPr>
            <p:custDataLst>
              <p:tags r:id="rId1"/>
            </p:custDataLst>
          </p:nvPr>
        </p:nvSpPr>
        <p:spPr>
          <a:xfrm>
            <a:off x="0" y="163408"/>
            <a:ext cx="892568" cy="892570"/>
          </a:xfrm>
          <a:custGeom>
            <a:avLst/>
            <a:gdLst>
              <a:gd name="connsiteX0" fmla="*/ 349985 w 663588"/>
              <a:gd name="connsiteY0" fmla="*/ 142900 h 663588"/>
              <a:gd name="connsiteX1" fmla="*/ 482976 w 663588"/>
              <a:gd name="connsiteY1" fmla="*/ 211390 h 663588"/>
              <a:gd name="connsiteX2" fmla="*/ 460097 w 663588"/>
              <a:gd name="connsiteY2" fmla="*/ 486849 h 663588"/>
              <a:gd name="connsiteX3" fmla="*/ 260810 w 663588"/>
              <a:gd name="connsiteY3" fmla="*/ 655570 h 663588"/>
              <a:gd name="connsiteX4" fmla="*/ 202645 w 663588"/>
              <a:gd name="connsiteY4" fmla="*/ 637514 h 663588"/>
              <a:gd name="connsiteX5" fmla="*/ 6741 w 663588"/>
              <a:gd name="connsiteY5" fmla="*/ 398662 h 663588"/>
              <a:gd name="connsiteX6" fmla="*/ 3010 w 663588"/>
              <a:gd name="connsiteY6" fmla="*/ 361650 h 663588"/>
              <a:gd name="connsiteX7" fmla="*/ 207517 w 663588"/>
              <a:gd name="connsiteY7" fmla="*/ 188510 h 663588"/>
              <a:gd name="connsiteX8" fmla="*/ 349985 w 663588"/>
              <a:gd name="connsiteY8" fmla="*/ 142900 h 663588"/>
              <a:gd name="connsiteX9" fmla="*/ 331794 w 663588"/>
              <a:gd name="connsiteY9" fmla="*/ 0 h 663588"/>
              <a:gd name="connsiteX10" fmla="*/ 663588 w 663588"/>
              <a:gd name="connsiteY10" fmla="*/ 331794 h 663588"/>
              <a:gd name="connsiteX11" fmla="*/ 331794 w 663588"/>
              <a:gd name="connsiteY11" fmla="*/ 663588 h 663588"/>
              <a:gd name="connsiteX12" fmla="*/ 278642 w 663588"/>
              <a:gd name="connsiteY12" fmla="*/ 658230 h 663588"/>
              <a:gd name="connsiteX13" fmla="*/ 471280 w 663588"/>
              <a:gd name="connsiteY13" fmla="*/ 495139 h 663588"/>
              <a:gd name="connsiteX14" fmla="*/ 495745 w 663588"/>
              <a:gd name="connsiteY14" fmla="*/ 200580 h 663588"/>
              <a:gd name="connsiteX15" fmla="*/ 495746 w 663588"/>
              <a:gd name="connsiteY15" fmla="*/ 200580 h 663588"/>
              <a:gd name="connsiteX16" fmla="*/ 201187 w 663588"/>
              <a:gd name="connsiteY16" fmla="*/ 176113 h 663588"/>
              <a:gd name="connsiteX17" fmla="*/ 1361 w 663588"/>
              <a:gd name="connsiteY17" fmla="*/ 345290 h 663588"/>
              <a:gd name="connsiteX18" fmla="*/ 0 w 663588"/>
              <a:gd name="connsiteY18" fmla="*/ 331794 h 663588"/>
              <a:gd name="connsiteX19" fmla="*/ 331794 w 663588"/>
              <a:gd name="connsiteY19" fmla="*/ 0 h 66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3588" h="663588">
                <a:moveTo>
                  <a:pt x="349985" y="142900"/>
                </a:moveTo>
                <a:cubicBezTo>
                  <a:pt x="399833" y="147041"/>
                  <a:pt x="448102" y="170198"/>
                  <a:pt x="482976" y="211390"/>
                </a:cubicBezTo>
                <a:cubicBezTo>
                  <a:pt x="552725" y="293774"/>
                  <a:pt x="542481" y="417101"/>
                  <a:pt x="460097" y="486849"/>
                </a:cubicBezTo>
                <a:lnTo>
                  <a:pt x="260810" y="655570"/>
                </a:lnTo>
                <a:lnTo>
                  <a:pt x="202645" y="637514"/>
                </a:lnTo>
                <a:cubicBezTo>
                  <a:pt x="103407" y="595540"/>
                  <a:pt x="28840" y="506657"/>
                  <a:pt x="6741" y="398662"/>
                </a:cubicBezTo>
                <a:lnTo>
                  <a:pt x="3010" y="361650"/>
                </a:lnTo>
                <a:lnTo>
                  <a:pt x="207517" y="188510"/>
                </a:lnTo>
                <a:cubicBezTo>
                  <a:pt x="248709" y="153636"/>
                  <a:pt x="300137" y="138760"/>
                  <a:pt x="349985" y="142900"/>
                </a:cubicBezTo>
                <a:close/>
                <a:moveTo>
                  <a:pt x="331794" y="0"/>
                </a:moveTo>
                <a:cubicBezTo>
                  <a:pt x="515039" y="0"/>
                  <a:pt x="663588" y="148549"/>
                  <a:pt x="663588" y="331794"/>
                </a:cubicBezTo>
                <a:cubicBezTo>
                  <a:pt x="663588" y="515039"/>
                  <a:pt x="515039" y="663588"/>
                  <a:pt x="331794" y="663588"/>
                </a:cubicBezTo>
                <a:lnTo>
                  <a:pt x="278642" y="658230"/>
                </a:lnTo>
                <a:lnTo>
                  <a:pt x="471280" y="495139"/>
                </a:lnTo>
                <a:cubicBezTo>
                  <a:pt x="559376" y="420555"/>
                  <a:pt x="570330" y="288677"/>
                  <a:pt x="495745" y="200580"/>
                </a:cubicBezTo>
                <a:lnTo>
                  <a:pt x="495746" y="200580"/>
                </a:lnTo>
                <a:cubicBezTo>
                  <a:pt x="421162" y="112483"/>
                  <a:pt x="289283" y="101529"/>
                  <a:pt x="201187" y="176113"/>
                </a:cubicBezTo>
                <a:lnTo>
                  <a:pt x="1361" y="345290"/>
                </a:lnTo>
                <a:lnTo>
                  <a:pt x="0" y="331794"/>
                </a:lnTo>
                <a:cubicBezTo>
                  <a:pt x="0" y="148549"/>
                  <a:pt x="148549" y="0"/>
                  <a:pt x="33179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dirty="0">
                <a:solidFill>
                  <a:srgbClr val="FFFFFF"/>
                </a:solidFill>
              </a:rPr>
              <a:t>02</a:t>
            </a:r>
            <a:endParaRPr lang="zh-CN" altLang="en-US" sz="2400" dirty="0">
              <a:solidFill>
                <a:srgbClr val="FFFFFF"/>
              </a:solidFill>
            </a:endParaRPr>
          </a:p>
        </p:txBody>
      </p:sp>
      <p:sp>
        <p:nvSpPr>
          <p:cNvPr id="76" name="矩形 75"/>
          <p:cNvSpPr/>
          <p:nvPr/>
        </p:nvSpPr>
        <p:spPr>
          <a:xfrm>
            <a:off x="1111957" y="286528"/>
            <a:ext cx="4245861" cy="359410"/>
          </a:xfrm>
          <a:prstGeom prst="rect">
            <a:avLst/>
          </a:prstGeom>
        </p:spPr>
        <p:txBody>
          <a:bodyPr wrap="square" lIns="0" tIns="0" rIns="0" bIns="0">
            <a:spAutoFit/>
          </a:bodyPr>
          <a:lstStyle/>
          <a:p>
            <a:pPr>
              <a:lnSpc>
                <a:spcPct val="130000"/>
              </a:lnSpc>
            </a:pPr>
            <a:r>
              <a:rPr lang="en-US"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SYSTEM DESCRIPTION</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图片 18"/>
          <p:cNvSpPr/>
          <p:nvPr/>
        </p:nvSpPr>
        <p:spPr>
          <a:xfrm>
            <a:off x="-36796" y="2572538"/>
            <a:ext cx="3091113" cy="3606494"/>
          </a:xfrm>
        </p:spPr>
      </p:sp>
      <p:sp>
        <p:nvSpPr>
          <p:cNvPr id="3" name="图片 18"/>
          <p:cNvSpPr/>
          <p:nvPr/>
        </p:nvSpPr>
        <p:spPr>
          <a:xfrm>
            <a:off x="3026444" y="769138"/>
            <a:ext cx="3091113" cy="3606494"/>
          </a:xfrm>
        </p:spPr>
      </p:sp>
      <p:graphicFrame>
        <p:nvGraphicFramePr>
          <p:cNvPr id="21" name="图示 20"/>
          <p:cNvGraphicFramePr/>
          <p:nvPr/>
        </p:nvGraphicFramePr>
        <p:xfrm>
          <a:off x="2928926" y="643718"/>
          <a:ext cx="6072230"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2" name="直接连接符 21"/>
          <p:cNvCxnSpPr/>
          <p:nvPr/>
        </p:nvCxnSpPr>
        <p:spPr>
          <a:xfrm rot="5400000">
            <a:off x="893737" y="2821783"/>
            <a:ext cx="3929090" cy="1588"/>
          </a:xfrm>
          <a:prstGeom prst="line">
            <a:avLst/>
          </a:prstGeom>
          <a:ln w="12700">
            <a:solidFill>
              <a:srgbClr val="7030A0"/>
            </a:solidFill>
            <a:prstDash val="dash"/>
          </a:ln>
        </p:spPr>
        <p:style>
          <a:lnRef idx="1">
            <a:schemeClr val="accent1"/>
          </a:lnRef>
          <a:fillRef idx="0">
            <a:schemeClr val="accent1"/>
          </a:fillRef>
          <a:effectRef idx="0">
            <a:schemeClr val="accent1"/>
          </a:effectRef>
          <a:fontRef idx="minor">
            <a:schemeClr val="tx1"/>
          </a:fontRef>
        </p:style>
      </p:cxnSp>
      <p:sp>
        <p:nvSpPr>
          <p:cNvPr id="24" name="Freeform 28"/>
          <p:cNvSpPr/>
          <p:nvPr/>
        </p:nvSpPr>
        <p:spPr>
          <a:xfrm>
            <a:off x="-1706581" y="1669841"/>
            <a:ext cx="166859" cy="167900"/>
          </a:xfrm>
          <a:custGeom>
            <a:avLst/>
            <a:gdLst>
              <a:gd name="connsiteX0" fmla="*/ 0 w 222479"/>
              <a:gd name="connsiteY0" fmla="*/ 0 h 223836"/>
              <a:gd name="connsiteX1" fmla="*/ 222479 w 222479"/>
              <a:gd name="connsiteY1" fmla="*/ 223836 h 223836"/>
              <a:gd name="connsiteX2" fmla="*/ 0 w 222479"/>
              <a:gd name="connsiteY2" fmla="*/ 2707 h 223836"/>
              <a:gd name="connsiteX3" fmla="*/ 0 w 222479"/>
              <a:gd name="connsiteY3" fmla="*/ 0 h 223836"/>
            </a:gdLst>
            <a:ahLst/>
            <a:cxnLst>
              <a:cxn ang="0">
                <a:pos x="connsiteX0" y="connsiteY0"/>
              </a:cxn>
              <a:cxn ang="0">
                <a:pos x="connsiteX1" y="connsiteY1"/>
              </a:cxn>
              <a:cxn ang="0">
                <a:pos x="connsiteX2" y="connsiteY2"/>
              </a:cxn>
              <a:cxn ang="0">
                <a:pos x="connsiteX3" y="connsiteY3"/>
              </a:cxn>
            </a:cxnLst>
            <a:rect l="l" t="t" r="r" b="b"/>
            <a:pathLst>
              <a:path w="222479" h="223836">
                <a:moveTo>
                  <a:pt x="0" y="0"/>
                </a:moveTo>
                <a:lnTo>
                  <a:pt x="222479" y="223836"/>
                </a:lnTo>
                <a:lnTo>
                  <a:pt x="0" y="2707"/>
                </a:lnTo>
                <a:lnTo>
                  <a:pt x="0"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30"/>
          <p:cNvSpPr/>
          <p:nvPr/>
        </p:nvSpPr>
        <p:spPr>
          <a:xfrm>
            <a:off x="-1539721" y="1837740"/>
            <a:ext cx="167876" cy="166881"/>
          </a:xfrm>
          <a:custGeom>
            <a:avLst/>
            <a:gdLst>
              <a:gd name="connsiteX0" fmla="*/ 0 w 223835"/>
              <a:gd name="connsiteY0" fmla="*/ 0 h 222478"/>
              <a:gd name="connsiteX1" fmla="*/ 223835 w 223835"/>
              <a:gd name="connsiteY1" fmla="*/ 222478 h 222478"/>
              <a:gd name="connsiteX2" fmla="*/ 221129 w 223835"/>
              <a:gd name="connsiteY2" fmla="*/ 222478 h 222478"/>
              <a:gd name="connsiteX3" fmla="*/ 0 w 223835"/>
              <a:gd name="connsiteY3" fmla="*/ 0 h 222478"/>
            </a:gdLst>
            <a:ahLst/>
            <a:cxnLst>
              <a:cxn ang="0">
                <a:pos x="connsiteX0" y="connsiteY0"/>
              </a:cxn>
              <a:cxn ang="0">
                <a:pos x="connsiteX1" y="connsiteY1"/>
              </a:cxn>
              <a:cxn ang="0">
                <a:pos x="connsiteX2" y="connsiteY2"/>
              </a:cxn>
              <a:cxn ang="0">
                <a:pos x="connsiteX3" y="connsiteY3"/>
              </a:cxn>
            </a:cxnLst>
            <a:rect l="l" t="t" r="r" b="b"/>
            <a:pathLst>
              <a:path w="223835" h="222478">
                <a:moveTo>
                  <a:pt x="0" y="0"/>
                </a:moveTo>
                <a:lnTo>
                  <a:pt x="223835" y="222478"/>
                </a:lnTo>
                <a:lnTo>
                  <a:pt x="221129" y="222478"/>
                </a:lnTo>
                <a:lnTo>
                  <a:pt x="0" y="0"/>
                </a:lnTo>
                <a:close/>
              </a:path>
            </a:pathLst>
          </a:cu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Rectangle 14"/>
          <p:cNvSpPr>
            <a:spLocks noChangeArrowheads="1"/>
          </p:cNvSpPr>
          <p:nvPr/>
        </p:nvSpPr>
        <p:spPr bwMode="auto">
          <a:xfrm>
            <a:off x="71406" y="1215222"/>
            <a:ext cx="2643206" cy="3477875"/>
          </a:xfrm>
          <a:prstGeom prst="rect">
            <a:avLst/>
          </a:prstGeom>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spAutoFit/>
          </a:bodyPr>
          <a:lstStyle/>
          <a:p>
            <a:pPr lvl="0" fontAlgn="base">
              <a:spcBef>
                <a:spcPct val="0"/>
              </a:spcBef>
              <a:spcAft>
                <a:spcPct val="0"/>
              </a:spcAft>
            </a:pPr>
            <a:r>
              <a:rPr lang="en-GB" sz="2000" dirty="0" smtClean="0"/>
              <a:t>The steam dump process is a joint operation and the steam dump system is closely coupled with other primary and secondary side systems. </a:t>
            </a:r>
            <a:endParaRPr lang="en-GB" sz="2000" dirty="0" smtClean="0"/>
          </a:p>
          <a:p>
            <a:pPr lvl="0" fontAlgn="base">
              <a:spcBef>
                <a:spcPct val="0"/>
              </a:spcBef>
              <a:spcAft>
                <a:spcPct val="0"/>
              </a:spcAft>
            </a:pPr>
            <a:r>
              <a:rPr lang="en-GB" sz="2000" dirty="0" smtClean="0"/>
              <a:t>The related systems are described in this </a:t>
            </a:r>
            <a:r>
              <a:rPr lang="en-GB" sz="2000" dirty="0" err="1" smtClean="0"/>
              <a:t>chatper</a:t>
            </a:r>
            <a:r>
              <a:rPr lang="en-GB" sz="2000" dirty="0" smtClean="0"/>
              <a:t>.</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3" name="矩形 12"/>
          <p:cNvSpPr/>
          <p:nvPr/>
        </p:nvSpPr>
        <p:spPr>
          <a:xfrm>
            <a:off x="4143372" y="357966"/>
            <a:ext cx="2643206"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GB" b="1" dirty="0" smtClean="0"/>
              <a:t>OTHER RELATED SYSTEMS</a:t>
            </a:r>
            <a:endParaRPr lang="en-US" b="1" dirty="0" smtClean="0"/>
          </a:p>
        </p:txBody>
      </p:sp>
    </p:spTree>
  </p:cSld>
  <p:clrMapOvr>
    <a:masterClrMapping/>
  </p:clrMapOvr>
  <p:transition spd="slow" advClick="0" advTm="42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p:cNvSpPr/>
          <p:nvPr>
            <p:custDataLst>
              <p:tags r:id="rId1"/>
            </p:custDataLst>
          </p:nvPr>
        </p:nvSpPr>
        <p:spPr>
          <a:xfrm>
            <a:off x="0" y="91970"/>
            <a:ext cx="892568" cy="892570"/>
          </a:xfrm>
          <a:custGeom>
            <a:avLst/>
            <a:gdLst>
              <a:gd name="connsiteX0" fmla="*/ 349985 w 663588"/>
              <a:gd name="connsiteY0" fmla="*/ 142900 h 663588"/>
              <a:gd name="connsiteX1" fmla="*/ 482976 w 663588"/>
              <a:gd name="connsiteY1" fmla="*/ 211390 h 663588"/>
              <a:gd name="connsiteX2" fmla="*/ 460097 w 663588"/>
              <a:gd name="connsiteY2" fmla="*/ 486849 h 663588"/>
              <a:gd name="connsiteX3" fmla="*/ 260810 w 663588"/>
              <a:gd name="connsiteY3" fmla="*/ 655570 h 663588"/>
              <a:gd name="connsiteX4" fmla="*/ 202645 w 663588"/>
              <a:gd name="connsiteY4" fmla="*/ 637514 h 663588"/>
              <a:gd name="connsiteX5" fmla="*/ 6741 w 663588"/>
              <a:gd name="connsiteY5" fmla="*/ 398662 h 663588"/>
              <a:gd name="connsiteX6" fmla="*/ 3010 w 663588"/>
              <a:gd name="connsiteY6" fmla="*/ 361650 h 663588"/>
              <a:gd name="connsiteX7" fmla="*/ 207517 w 663588"/>
              <a:gd name="connsiteY7" fmla="*/ 188510 h 663588"/>
              <a:gd name="connsiteX8" fmla="*/ 349985 w 663588"/>
              <a:gd name="connsiteY8" fmla="*/ 142900 h 663588"/>
              <a:gd name="connsiteX9" fmla="*/ 331794 w 663588"/>
              <a:gd name="connsiteY9" fmla="*/ 0 h 663588"/>
              <a:gd name="connsiteX10" fmla="*/ 663588 w 663588"/>
              <a:gd name="connsiteY10" fmla="*/ 331794 h 663588"/>
              <a:gd name="connsiteX11" fmla="*/ 331794 w 663588"/>
              <a:gd name="connsiteY11" fmla="*/ 663588 h 663588"/>
              <a:gd name="connsiteX12" fmla="*/ 278642 w 663588"/>
              <a:gd name="connsiteY12" fmla="*/ 658230 h 663588"/>
              <a:gd name="connsiteX13" fmla="*/ 471280 w 663588"/>
              <a:gd name="connsiteY13" fmla="*/ 495139 h 663588"/>
              <a:gd name="connsiteX14" fmla="*/ 495745 w 663588"/>
              <a:gd name="connsiteY14" fmla="*/ 200580 h 663588"/>
              <a:gd name="connsiteX15" fmla="*/ 495746 w 663588"/>
              <a:gd name="connsiteY15" fmla="*/ 200580 h 663588"/>
              <a:gd name="connsiteX16" fmla="*/ 201187 w 663588"/>
              <a:gd name="connsiteY16" fmla="*/ 176113 h 663588"/>
              <a:gd name="connsiteX17" fmla="*/ 1361 w 663588"/>
              <a:gd name="connsiteY17" fmla="*/ 345290 h 663588"/>
              <a:gd name="connsiteX18" fmla="*/ 0 w 663588"/>
              <a:gd name="connsiteY18" fmla="*/ 331794 h 663588"/>
              <a:gd name="connsiteX19" fmla="*/ 331794 w 663588"/>
              <a:gd name="connsiteY19" fmla="*/ 0 h 66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63588" h="663588">
                <a:moveTo>
                  <a:pt x="349985" y="142900"/>
                </a:moveTo>
                <a:cubicBezTo>
                  <a:pt x="399833" y="147041"/>
                  <a:pt x="448102" y="170198"/>
                  <a:pt x="482976" y="211390"/>
                </a:cubicBezTo>
                <a:cubicBezTo>
                  <a:pt x="552725" y="293774"/>
                  <a:pt x="542481" y="417101"/>
                  <a:pt x="460097" y="486849"/>
                </a:cubicBezTo>
                <a:lnTo>
                  <a:pt x="260810" y="655570"/>
                </a:lnTo>
                <a:lnTo>
                  <a:pt x="202645" y="637514"/>
                </a:lnTo>
                <a:cubicBezTo>
                  <a:pt x="103407" y="595540"/>
                  <a:pt x="28840" y="506657"/>
                  <a:pt x="6741" y="398662"/>
                </a:cubicBezTo>
                <a:lnTo>
                  <a:pt x="3010" y="361650"/>
                </a:lnTo>
                <a:lnTo>
                  <a:pt x="207517" y="188510"/>
                </a:lnTo>
                <a:cubicBezTo>
                  <a:pt x="248709" y="153636"/>
                  <a:pt x="300137" y="138760"/>
                  <a:pt x="349985" y="142900"/>
                </a:cubicBezTo>
                <a:close/>
                <a:moveTo>
                  <a:pt x="331794" y="0"/>
                </a:moveTo>
                <a:cubicBezTo>
                  <a:pt x="515039" y="0"/>
                  <a:pt x="663588" y="148549"/>
                  <a:pt x="663588" y="331794"/>
                </a:cubicBezTo>
                <a:cubicBezTo>
                  <a:pt x="663588" y="515039"/>
                  <a:pt x="515039" y="663588"/>
                  <a:pt x="331794" y="663588"/>
                </a:cubicBezTo>
                <a:lnTo>
                  <a:pt x="278642" y="658230"/>
                </a:lnTo>
                <a:lnTo>
                  <a:pt x="471280" y="495139"/>
                </a:lnTo>
                <a:cubicBezTo>
                  <a:pt x="559376" y="420555"/>
                  <a:pt x="570330" y="288677"/>
                  <a:pt x="495745" y="200580"/>
                </a:cubicBezTo>
                <a:lnTo>
                  <a:pt x="495746" y="200580"/>
                </a:lnTo>
                <a:cubicBezTo>
                  <a:pt x="421162" y="112483"/>
                  <a:pt x="289283" y="101529"/>
                  <a:pt x="201187" y="176113"/>
                </a:cubicBezTo>
                <a:lnTo>
                  <a:pt x="1361" y="345290"/>
                </a:lnTo>
                <a:lnTo>
                  <a:pt x="0" y="331794"/>
                </a:lnTo>
                <a:cubicBezTo>
                  <a:pt x="0" y="148549"/>
                  <a:pt x="148549" y="0"/>
                  <a:pt x="331794" y="0"/>
                </a:cubicBezTo>
                <a:close/>
              </a:path>
            </a:pathLst>
          </a:cu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n-US" altLang="zh-CN" sz="2400" dirty="0">
                <a:solidFill>
                  <a:srgbClr val="FFFFFF"/>
                </a:solidFill>
              </a:rPr>
              <a:t>03</a:t>
            </a:r>
            <a:endParaRPr lang="zh-CN" altLang="en-US" sz="2400" dirty="0">
              <a:solidFill>
                <a:srgbClr val="FFFFFF"/>
              </a:solidFill>
            </a:endParaRPr>
          </a:p>
        </p:txBody>
      </p:sp>
      <p:sp>
        <p:nvSpPr>
          <p:cNvPr id="4" name="矩形 3"/>
          <p:cNvSpPr/>
          <p:nvPr/>
        </p:nvSpPr>
        <p:spPr>
          <a:xfrm>
            <a:off x="1111957" y="215090"/>
            <a:ext cx="4388737" cy="276999"/>
          </a:xfrm>
          <a:prstGeom prst="rect">
            <a:avLst/>
          </a:prstGeom>
        </p:spPr>
        <p:txBody>
          <a:bodyPr wrap="square" lIns="0" tIns="0" rIns="0" bIns="0">
            <a:spAutoFit/>
          </a:bodyPr>
          <a:lstStyle/>
          <a:p>
            <a:pPr lvl="0">
              <a:buNone/>
            </a:pPr>
            <a:r>
              <a:rPr lang="en-US" altLang="zh-CN" b="1" dirty="0" smtClean="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SIMULATION MODEL</a:t>
            </a:r>
            <a:endParaRPr lang="en-US" altLang="zh-CN"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p:cNvSpPr/>
          <p:nvPr/>
        </p:nvSpPr>
        <p:spPr>
          <a:xfrm>
            <a:off x="357158" y="1072346"/>
            <a:ext cx="3429024" cy="309181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spcBef>
                <a:spcPts val="600"/>
              </a:spcBef>
            </a:pPr>
            <a:r>
              <a:rPr lang="en-GB" dirty="0" smtClean="0"/>
              <a:t>The 4 steam bypass valves are built by CONTROL_VALVE component; </a:t>
            </a:r>
            <a:endParaRPr lang="en-GB" dirty="0" smtClean="0"/>
          </a:p>
          <a:p>
            <a:pPr>
              <a:spcBef>
                <a:spcPts val="600"/>
              </a:spcBef>
            </a:pPr>
            <a:r>
              <a:rPr lang="en-GB" dirty="0" smtClean="0"/>
              <a:t>The connecting pipes are built by PIPE component; </a:t>
            </a:r>
            <a:endParaRPr lang="en-GB" dirty="0" smtClean="0"/>
          </a:p>
          <a:p>
            <a:pPr>
              <a:spcBef>
                <a:spcPts val="600"/>
              </a:spcBef>
            </a:pPr>
            <a:r>
              <a:rPr lang="en-GB" dirty="0" smtClean="0"/>
              <a:t>The steam main pipe is built by TANK_HORI component. </a:t>
            </a:r>
            <a:endParaRPr lang="en-GB" dirty="0" smtClean="0"/>
          </a:p>
          <a:p>
            <a:pPr>
              <a:spcBef>
                <a:spcPts val="600"/>
              </a:spcBef>
            </a:pPr>
            <a:r>
              <a:rPr lang="en-GB" dirty="0" smtClean="0"/>
              <a:t>All equipment parameters, pipe length and elevation are </a:t>
            </a:r>
            <a:r>
              <a:rPr lang="en-US" altLang="en-GB" dirty="0" smtClean="0"/>
              <a:t>built </a:t>
            </a:r>
            <a:r>
              <a:rPr lang="en-GB" dirty="0" smtClean="0"/>
              <a:t>according to realistic design.</a:t>
            </a:r>
            <a:endParaRPr lang="zh-CN" altLang="en-US" dirty="0"/>
          </a:p>
        </p:txBody>
      </p:sp>
      <p:pic>
        <p:nvPicPr>
          <p:cNvPr id="7" name="图片 6"/>
          <p:cNvPicPr/>
          <p:nvPr/>
        </p:nvPicPr>
        <p:blipFill>
          <a:blip r:embed="rId2"/>
          <a:srcRect/>
          <a:stretch>
            <a:fillRect/>
          </a:stretch>
        </p:blipFill>
        <p:spPr bwMode="auto">
          <a:xfrm>
            <a:off x="4071934" y="215090"/>
            <a:ext cx="4714888" cy="4669167"/>
          </a:xfrm>
          <a:prstGeom prst="rect">
            <a:avLst/>
          </a:prstGeom>
        </p:spPr>
        <p:style>
          <a:lnRef idx="3">
            <a:schemeClr val="lt1"/>
          </a:lnRef>
          <a:fillRef idx="1">
            <a:schemeClr val="accent3"/>
          </a:fillRef>
          <a:effectRef idx="1">
            <a:schemeClr val="accent3"/>
          </a:effectRef>
          <a:fontRef idx="minor">
            <a:schemeClr val="lt1"/>
          </a:fontRef>
        </p:style>
      </p:pic>
      <p:sp>
        <p:nvSpPr>
          <p:cNvPr id="8" name="矩形 7"/>
          <p:cNvSpPr/>
          <p:nvPr/>
        </p:nvSpPr>
        <p:spPr>
          <a:xfrm>
            <a:off x="1000100" y="572280"/>
            <a:ext cx="2714644"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GB" dirty="0" smtClean="0"/>
              <a:t>Process component</a:t>
            </a:r>
            <a:endParaRPr lang="en-US" dirty="0" smtClean="0"/>
          </a:p>
        </p:txBody>
      </p:sp>
    </p:spTree>
  </p:cSld>
  <p:clrMapOvr>
    <a:masterClrMapping/>
  </p:clrMapOvr>
  <p:transition spd="slow" advClick="0" advTm="464"/>
  <p:timing>
    <p:tnLst>
      <p:par>
        <p:cTn id="1" dur="indefinite" restart="never" nodeType="tmRoot"/>
      </p:par>
    </p:tnLst>
  </p:timing>
</p:sld>
</file>

<file path=ppt/tags/tag1.xml><?xml version="1.0" encoding="utf-8"?>
<p:tagLst xmlns:p="http://schemas.openxmlformats.org/presentationml/2006/main">
  <p:tag name="MH" val="20170404181522"/>
  <p:tag name="MH_LIBRARY" val="GRAPHIC"/>
  <p:tag name="MH_TYPE" val="Other"/>
  <p:tag name="MH_ORDER" val="1"/>
</p:tagLst>
</file>

<file path=ppt/tags/tag10.xml><?xml version="1.0" encoding="utf-8"?>
<p:tagLst xmlns:p="http://schemas.openxmlformats.org/presentationml/2006/main">
  <p:tag name="PA" val="v3.0.0"/>
</p:tagLst>
</file>

<file path=ppt/tags/tag11.xml><?xml version="1.0" encoding="utf-8"?>
<p:tagLst xmlns:p="http://schemas.openxmlformats.org/presentationml/2006/main">
  <p:tag name="MH" val="20170404181522"/>
  <p:tag name="MH_LIBRARY" val="GRAPHIC"/>
  <p:tag name="MH_TYPE" val="Other"/>
  <p:tag name="MH_ORDER" val="4"/>
</p:tagLst>
</file>

<file path=ppt/tags/tag12.xml><?xml version="1.0" encoding="utf-8"?>
<p:tagLst xmlns:p="http://schemas.openxmlformats.org/presentationml/2006/main">
  <p:tag name="MH" val="20170404181522"/>
  <p:tag name="MH_LIBRARY" val="GRAPHIC"/>
  <p:tag name="MH_TYPE" val="SubTitle"/>
  <p:tag name="MH_ORDER" val="4"/>
</p:tagLst>
</file>

<file path=ppt/tags/tag13.xml><?xml version="1.0" encoding="utf-8"?>
<p:tagLst xmlns:p="http://schemas.openxmlformats.org/presentationml/2006/main">
  <p:tag name="MH" val="20170404181522"/>
  <p:tag name="MH_LIBRARY" val="GRAPHIC"/>
  <p:tag name="MH_TYPE" val="Other"/>
  <p:tag name="MH_ORDER" val="1"/>
</p:tagLst>
</file>

<file path=ppt/tags/tag14.xml><?xml version="1.0" encoding="utf-8"?>
<p:tagLst xmlns:p="http://schemas.openxmlformats.org/presentationml/2006/main">
  <p:tag name="MH" val="20170404181522"/>
  <p:tag name="MH_LIBRARY" val="GRAPHIC"/>
  <p:tag name="MH_TYPE" val="Other"/>
  <p:tag name="MH_ORDER" val="1"/>
</p:tagLst>
</file>

<file path=ppt/tags/tag15.xml><?xml version="1.0" encoding="utf-8"?>
<p:tagLst xmlns:p="http://schemas.openxmlformats.org/presentationml/2006/main">
  <p:tag name="MH" val="20170404181522"/>
  <p:tag name="MH_LIBRARY" val="GRAPHIC"/>
  <p:tag name="MH_TYPE" val="Other"/>
  <p:tag name="MH_ORDER" val="1"/>
</p:tagLst>
</file>

<file path=ppt/tags/tag16.xml><?xml version="1.0" encoding="utf-8"?>
<p:tagLst xmlns:p="http://schemas.openxmlformats.org/presentationml/2006/main">
  <p:tag name="MH" val="20170404181522"/>
  <p:tag name="MH_LIBRARY" val="GRAPHIC"/>
  <p:tag name="MH_TYPE" val="Other"/>
  <p:tag name="MH_ORDER" val="1"/>
</p:tagLst>
</file>

<file path=ppt/tags/tag17.xml><?xml version="1.0" encoding="utf-8"?>
<p:tagLst xmlns:p="http://schemas.openxmlformats.org/presentationml/2006/main">
  <p:tag name="MH" val="20170404181522"/>
  <p:tag name="MH_LIBRARY" val="GRAPHIC"/>
  <p:tag name="MH_TYPE" val="Other"/>
  <p:tag name="MH_ORDER" val="1"/>
</p:tagLst>
</file>

<file path=ppt/tags/tag18.xml><?xml version="1.0" encoding="utf-8"?>
<p:tagLst xmlns:p="http://schemas.openxmlformats.org/presentationml/2006/main">
  <p:tag name="MH" val="20170404181522"/>
  <p:tag name="MH_LIBRARY" val="GRAPHIC"/>
  <p:tag name="MH_TYPE" val="Other"/>
  <p:tag name="MH_ORDER" val="1"/>
</p:tagLst>
</file>

<file path=ppt/tags/tag19.xml><?xml version="1.0" encoding="utf-8"?>
<p:tagLst xmlns:p="http://schemas.openxmlformats.org/presentationml/2006/main">
  <p:tag name="MH" val="20170404181522"/>
  <p:tag name="MH_LIBRARY" val="GRAPHIC"/>
  <p:tag name="MH_TYPE" val="Other"/>
  <p:tag name="MH_ORDER" val="1"/>
</p:tagLst>
</file>

<file path=ppt/tags/tag2.xml><?xml version="1.0" encoding="utf-8"?>
<p:tagLst xmlns:p="http://schemas.openxmlformats.org/presentationml/2006/main">
  <p:tag name="MH" val="20170404181522"/>
  <p:tag name="MH_LIBRARY" val="GRAPHIC"/>
  <p:tag name="MH_TYPE" val="SubTitle"/>
  <p:tag name="MH_ORDER" val="1"/>
</p:tagLst>
</file>

<file path=ppt/tags/tag20.xml><?xml version="1.0" encoding="utf-8"?>
<p:tagLst xmlns:p="http://schemas.openxmlformats.org/presentationml/2006/main">
  <p:tag name="MH" val="20170404181522"/>
  <p:tag name="MH_LIBRARY" val="GRAPHIC"/>
  <p:tag name="MH_TYPE" val="Other"/>
  <p:tag name="MH_ORDER" val="1"/>
</p:tagLst>
</file>

<file path=ppt/tags/tag21.xml><?xml version="1.0" encoding="utf-8"?>
<p:tagLst xmlns:p="http://schemas.openxmlformats.org/presentationml/2006/main">
  <p:tag name="MH" val="20170404181522"/>
  <p:tag name="MH_LIBRARY" val="GRAPHIC"/>
  <p:tag name="MH_TYPE" val="Other"/>
  <p:tag name="MH_ORDER" val="1"/>
</p:tagLst>
</file>

<file path=ppt/tags/tag22.xml><?xml version="1.0" encoding="utf-8"?>
<p:tagLst xmlns:p="http://schemas.openxmlformats.org/presentationml/2006/main">
  <p:tag name="MH" val="20170404181522"/>
  <p:tag name="MH_LIBRARY" val="GRAPHIC"/>
  <p:tag name="MH_TYPE" val="Other"/>
  <p:tag name="MH_ORDER" val="1"/>
</p:tagLst>
</file>

<file path=ppt/tags/tag23.xml><?xml version="1.0" encoding="utf-8"?>
<p:tagLst xmlns:p="http://schemas.openxmlformats.org/presentationml/2006/main">
  <p:tag name="MH" val="20170404181522"/>
  <p:tag name="MH_LIBRARY" val="GRAPHIC"/>
  <p:tag name="MH_TYPE" val="Other"/>
  <p:tag name="MH_ORDER" val="1"/>
</p:tagLst>
</file>

<file path=ppt/tags/tag24.xml><?xml version="1.0" encoding="utf-8"?>
<p:tagLst xmlns:p="http://schemas.openxmlformats.org/presentationml/2006/main">
  <p:tag name="MH" val="20170404181522"/>
  <p:tag name="MH_LIBRARY" val="GRAPHIC"/>
  <p:tag name="MH_TYPE" val="Other"/>
  <p:tag name="MH_ORDER" val="1"/>
</p:tagLst>
</file>

<file path=ppt/tags/tag25.xml><?xml version="1.0" encoding="utf-8"?>
<p:tagLst xmlns:p="http://schemas.openxmlformats.org/presentationml/2006/main">
  <p:tag name="ISPRING_PRESENTATION_TITLE" val="水墨手绘花卉小清新文艺汇报PPT模板"/>
  <p:tag name="KSO_WPP_MARK_KEY" val="13790bab-1852-44bf-bd8f-1c7ebdaf83c3"/>
  <p:tag name="COMMONDATA" val="eyJoZGlkIjoiYTQ3YTc2YjBlNWRhYjQ0NTA0MDBkN2E0YWM4YTZjZGMifQ=="/>
  <p:tag name="commondata" val="eyJoZGlkIjoiYzA1ZDRkMzFhOWI2YzY1MDA0MDE1OWE0ZGJlNGZmNTAifQ=="/>
</p:tagLst>
</file>

<file path=ppt/tags/tag3.xml><?xml version="1.0" encoding="utf-8"?>
<p:tagLst xmlns:p="http://schemas.openxmlformats.org/presentationml/2006/main">
  <p:tag name="MH" val="20170404181522"/>
  <p:tag name="MH_LIBRARY" val="GRAPHIC"/>
  <p:tag name="MH_TYPE" val="Other"/>
  <p:tag name="MH_ORDER" val="2"/>
</p:tagLst>
</file>

<file path=ppt/tags/tag4.xml><?xml version="1.0" encoding="utf-8"?>
<p:tagLst xmlns:p="http://schemas.openxmlformats.org/presentationml/2006/main">
  <p:tag name="MH" val="20170404181522"/>
  <p:tag name="MH_LIBRARY" val="GRAPHIC"/>
  <p:tag name="MH_TYPE" val="SubTitle"/>
  <p:tag name="MH_ORDER" val="2"/>
</p:tagLst>
</file>

<file path=ppt/tags/tag5.xml><?xml version="1.0" encoding="utf-8"?>
<p:tagLst xmlns:p="http://schemas.openxmlformats.org/presentationml/2006/main">
  <p:tag name="MH" val="20170404181522"/>
  <p:tag name="MH_LIBRARY" val="GRAPHIC"/>
  <p:tag name="MH_TYPE" val="Other"/>
  <p:tag name="MH_ORDER" val="3"/>
</p:tagLst>
</file>

<file path=ppt/tags/tag6.xml><?xml version="1.0" encoding="utf-8"?>
<p:tagLst xmlns:p="http://schemas.openxmlformats.org/presentationml/2006/main">
  <p:tag name="MH" val="20170404181522"/>
  <p:tag name="MH_LIBRARY" val="GRAPHIC"/>
  <p:tag name="MH_TYPE" val="SubTitle"/>
  <p:tag name="MH_ORDER" val="3"/>
</p:tagLst>
</file>

<file path=ppt/tags/tag7.xml><?xml version="1.0" encoding="utf-8"?>
<p:tagLst xmlns:p="http://schemas.openxmlformats.org/presentationml/2006/main">
  <p:tag name="MH" val="20170404181522"/>
  <p:tag name="MH_LIBRARY" val="GRAPHIC"/>
  <p:tag name="MH_TYPE" val="Other"/>
  <p:tag name="MH_ORDER" val="4"/>
</p:tagLst>
</file>

<file path=ppt/tags/tag8.xml><?xml version="1.0" encoding="utf-8"?>
<p:tagLst xmlns:p="http://schemas.openxmlformats.org/presentationml/2006/main">
  <p:tag name="MH" val="20170404181522"/>
  <p:tag name="MH_LIBRARY" val="GRAPHIC"/>
  <p:tag name="MH_TYPE" val="SubTitle"/>
  <p:tag name="MH_ORDER" val="4"/>
</p:tagLst>
</file>

<file path=ppt/tags/tag9.xml><?xml version="1.0" encoding="utf-8"?>
<p:tagLst xmlns:p="http://schemas.openxmlformats.org/presentationml/2006/main">
  <p:tag name="PA" val="v3.0.0"/>
</p:tagLst>
</file>

<file path=ppt/theme/theme1.xml><?xml version="1.0" encoding="utf-8"?>
<a:theme xmlns:a="http://schemas.openxmlformats.org/drawingml/2006/main" name="Office 主题">
  <a:themeElements>
    <a:clrScheme name="自定义 1431">
      <a:dk1>
        <a:sysClr val="windowText" lastClr="000000"/>
      </a:dk1>
      <a:lt1>
        <a:sysClr val="window" lastClr="FFFFFF"/>
      </a:lt1>
      <a:dk2>
        <a:srgbClr val="04617B"/>
      </a:dk2>
      <a:lt2>
        <a:srgbClr val="DBF5F9"/>
      </a:lt2>
      <a:accent1>
        <a:srgbClr val="72C4DF"/>
      </a:accent1>
      <a:accent2>
        <a:srgbClr val="C0E4B7"/>
      </a:accent2>
      <a:accent3>
        <a:srgbClr val="72C4DF"/>
      </a:accent3>
      <a:accent4>
        <a:srgbClr val="C0E4B7"/>
      </a:accent4>
      <a:accent5>
        <a:srgbClr val="72C4DF"/>
      </a:accent5>
      <a:accent6>
        <a:srgbClr val="C0E4B7"/>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4067</Words>
  <Application>WPS 演示</Application>
  <PresentationFormat>自定义</PresentationFormat>
  <Paragraphs>137</Paragraphs>
  <Slides>15</Slides>
  <Notes>15</Notes>
  <HiddenSlides>0</HiddenSlides>
  <MMClips>1</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6</vt:i4>
      </vt:variant>
      <vt:variant>
        <vt:lpstr>幻灯片标题</vt:lpstr>
      </vt:variant>
      <vt:variant>
        <vt:i4>15</vt:i4>
      </vt:variant>
    </vt:vector>
  </HeadingPairs>
  <TitlesOfParts>
    <vt:vector size="36" baseType="lpstr">
      <vt:lpstr>Arial</vt:lpstr>
      <vt:lpstr>宋体</vt:lpstr>
      <vt:lpstr>Wingdings</vt:lpstr>
      <vt:lpstr>微软雅黑</vt:lpstr>
      <vt:lpstr>Roboto Condensed</vt:lpstr>
      <vt:lpstr>Wide Latin</vt:lpstr>
      <vt:lpstr>Open Sans</vt:lpstr>
      <vt:lpstr>Segoe Print</vt:lpstr>
      <vt:lpstr>Agency FB</vt:lpstr>
      <vt:lpstr>Calibri</vt:lpstr>
      <vt:lpstr>Times New Roman</vt:lpstr>
      <vt:lpstr>MS Mincho</vt:lpstr>
      <vt:lpstr>Yu Gothic UI</vt:lpstr>
      <vt:lpstr>Arial Unicode MS</vt:lpstr>
      <vt:lpstr>Office 主题</vt:lpstr>
      <vt:lpstr>Origin50.Graph</vt:lpstr>
      <vt:lpstr>Origin50.Graph</vt:lpstr>
      <vt:lpstr>Origin50.Graph</vt:lpstr>
      <vt:lpstr>Origin50.Graph</vt:lpstr>
      <vt:lpstr>Origin50.Graph</vt:lpstr>
      <vt:lpstr>Origin50.Graph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ye zhu</dc:creator>
  <cp:lastModifiedBy>DR</cp:lastModifiedBy>
  <cp:revision>181</cp:revision>
  <dcterms:created xsi:type="dcterms:W3CDTF">2022-09-29T08:55:00Z</dcterms:created>
  <dcterms:modified xsi:type="dcterms:W3CDTF">2024-10-03T12:22:40Z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E2E5DE8087C042509279DFEEC97037A8</vt:lpwstr>
  </property>
  <property fmtid="{D5CDD505-2E9C-101B-9397-08002B2CF9AE}" pid="3" name="KSOProductBuildVer">
    <vt:lpwstr>2052-12.1.0.18276</vt:lpwstr>
  </property>
</Properties>
</file>