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9" d="100"/>
          <a:sy n="19" d="100"/>
        </p:scale>
        <p:origin x="296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HN\Desktop\Results\coupling%20differenc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HN\Desktop\Results\cobra%20outpu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HN\Desktop\Results\cobra%20output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428555805524309"/>
          <c:y val="9.2074584426946632E-2"/>
          <c:w val="0.74189523184601924"/>
          <c:h val="0.75050712410948628"/>
        </c:manualLayout>
      </c:layout>
      <c:scatterChart>
        <c:scatterStyle val="smoothMarker"/>
        <c:varyColors val="0"/>
        <c:ser>
          <c:idx val="2"/>
          <c:order val="0"/>
          <c:tx>
            <c:v>Simple</c:v>
          </c:tx>
          <c:spPr>
            <a:ln w="63500" cap="rnd">
              <a:solidFill>
                <a:srgbClr val="00B050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Sheet2!$B$1:$B$20</c:f>
              <c:numCache>
                <c:formatCode>General</c:formatCode>
                <c:ptCount val="20"/>
                <c:pt idx="0">
                  <c:v>0.65700000000000003</c:v>
                </c:pt>
                <c:pt idx="1">
                  <c:v>0.88600000000000001</c:v>
                </c:pt>
                <c:pt idx="2">
                  <c:v>0.99399999999999999</c:v>
                </c:pt>
                <c:pt idx="3">
                  <c:v>1.1000000000000001</c:v>
                </c:pt>
                <c:pt idx="4">
                  <c:v>1.19</c:v>
                </c:pt>
                <c:pt idx="5">
                  <c:v>1.26</c:v>
                </c:pt>
                <c:pt idx="6">
                  <c:v>1.3080000000000001</c:v>
                </c:pt>
                <c:pt idx="7">
                  <c:v>1.335</c:v>
                </c:pt>
                <c:pt idx="8">
                  <c:v>1.339</c:v>
                </c:pt>
                <c:pt idx="9">
                  <c:v>1.319</c:v>
                </c:pt>
                <c:pt idx="10">
                  <c:v>1.278</c:v>
                </c:pt>
                <c:pt idx="11">
                  <c:v>1.2150000000000001</c:v>
                </c:pt>
                <c:pt idx="12">
                  <c:v>1.131</c:v>
                </c:pt>
                <c:pt idx="13">
                  <c:v>1.026</c:v>
                </c:pt>
                <c:pt idx="14">
                  <c:v>0.89700000000000002</c:v>
                </c:pt>
                <c:pt idx="15">
                  <c:v>0.79500000000000004</c:v>
                </c:pt>
                <c:pt idx="16">
                  <c:v>0.70799999999999996</c:v>
                </c:pt>
                <c:pt idx="17">
                  <c:v>0.64200000000000002</c:v>
                </c:pt>
                <c:pt idx="18">
                  <c:v>0.53500000000000003</c:v>
                </c:pt>
                <c:pt idx="19">
                  <c:v>0.38500000000000001</c:v>
                </c:pt>
              </c:numCache>
            </c:numRef>
          </c:xVal>
          <c:yVal>
            <c:numRef>
              <c:f>Sheet2!$A$1:$A$20</c:f>
              <c:numCache>
                <c:formatCode>General</c:formatCode>
                <c:ptCount val="20"/>
                <c:pt idx="0">
                  <c:v>5</c:v>
                </c:pt>
                <c:pt idx="1">
                  <c:v>15</c:v>
                </c:pt>
                <c:pt idx="2">
                  <c:v>25</c:v>
                </c:pt>
                <c:pt idx="3">
                  <c:v>35</c:v>
                </c:pt>
                <c:pt idx="4">
                  <c:v>45</c:v>
                </c:pt>
                <c:pt idx="5">
                  <c:v>55</c:v>
                </c:pt>
                <c:pt idx="6">
                  <c:v>65</c:v>
                </c:pt>
                <c:pt idx="7">
                  <c:v>75</c:v>
                </c:pt>
                <c:pt idx="8">
                  <c:v>85</c:v>
                </c:pt>
                <c:pt idx="9">
                  <c:v>95</c:v>
                </c:pt>
                <c:pt idx="10">
                  <c:v>105</c:v>
                </c:pt>
                <c:pt idx="11">
                  <c:v>115</c:v>
                </c:pt>
                <c:pt idx="12">
                  <c:v>125</c:v>
                </c:pt>
                <c:pt idx="13">
                  <c:v>135</c:v>
                </c:pt>
                <c:pt idx="14">
                  <c:v>145</c:v>
                </c:pt>
                <c:pt idx="15">
                  <c:v>155</c:v>
                </c:pt>
                <c:pt idx="16">
                  <c:v>165</c:v>
                </c:pt>
                <c:pt idx="17">
                  <c:v>175</c:v>
                </c:pt>
                <c:pt idx="18">
                  <c:v>185</c:v>
                </c:pt>
                <c:pt idx="19">
                  <c:v>195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9E15-4EDA-9A6C-506363A35E68}"/>
            </c:ext>
          </c:extLst>
        </c:ser>
        <c:ser>
          <c:idx val="3"/>
          <c:order val="1"/>
          <c:tx>
            <c:v>Strong</c:v>
          </c:tx>
          <c:spPr>
            <a:ln w="635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xVal>
            <c:numRef>
              <c:f>Sheet2!$C$1:$C$20</c:f>
              <c:numCache>
                <c:formatCode>General</c:formatCode>
                <c:ptCount val="20"/>
                <c:pt idx="0">
                  <c:v>0.76300000000000001</c:v>
                </c:pt>
                <c:pt idx="1">
                  <c:v>1.0169999999999999</c:v>
                </c:pt>
                <c:pt idx="2">
                  <c:v>1.123</c:v>
                </c:pt>
                <c:pt idx="3">
                  <c:v>1.2230000000000001</c:v>
                </c:pt>
                <c:pt idx="4">
                  <c:v>1.2869999999999999</c:v>
                </c:pt>
                <c:pt idx="5">
                  <c:v>1.337</c:v>
                </c:pt>
                <c:pt idx="6">
                  <c:v>1.35</c:v>
                </c:pt>
                <c:pt idx="7">
                  <c:v>1.353</c:v>
                </c:pt>
                <c:pt idx="8">
                  <c:v>1.323</c:v>
                </c:pt>
                <c:pt idx="9">
                  <c:v>1.2849999999999999</c:v>
                </c:pt>
                <c:pt idx="10">
                  <c:v>1.218</c:v>
                </c:pt>
                <c:pt idx="11">
                  <c:v>1.145</c:v>
                </c:pt>
                <c:pt idx="12">
                  <c:v>1.05</c:v>
                </c:pt>
                <c:pt idx="13">
                  <c:v>0.94499999999999995</c:v>
                </c:pt>
                <c:pt idx="14">
                  <c:v>0.81699999999999995</c:v>
                </c:pt>
                <c:pt idx="15">
                  <c:v>0.72099999999999997</c:v>
                </c:pt>
                <c:pt idx="16">
                  <c:v>0.63800000000000001</c:v>
                </c:pt>
                <c:pt idx="17">
                  <c:v>0.57699999999999996</c:v>
                </c:pt>
                <c:pt idx="18">
                  <c:v>0.48</c:v>
                </c:pt>
                <c:pt idx="19">
                  <c:v>0.34599999999999997</c:v>
                </c:pt>
              </c:numCache>
            </c:numRef>
          </c:xVal>
          <c:yVal>
            <c:numRef>
              <c:f>Sheet2!$A$1:$A$20</c:f>
              <c:numCache>
                <c:formatCode>General</c:formatCode>
                <c:ptCount val="20"/>
                <c:pt idx="0">
                  <c:v>5</c:v>
                </c:pt>
                <c:pt idx="1">
                  <c:v>15</c:v>
                </c:pt>
                <c:pt idx="2">
                  <c:v>25</c:v>
                </c:pt>
                <c:pt idx="3">
                  <c:v>35</c:v>
                </c:pt>
                <c:pt idx="4">
                  <c:v>45</c:v>
                </c:pt>
                <c:pt idx="5">
                  <c:v>55</c:v>
                </c:pt>
                <c:pt idx="6">
                  <c:v>65</c:v>
                </c:pt>
                <c:pt idx="7">
                  <c:v>75</c:v>
                </c:pt>
                <c:pt idx="8">
                  <c:v>85</c:v>
                </c:pt>
                <c:pt idx="9">
                  <c:v>95</c:v>
                </c:pt>
                <c:pt idx="10">
                  <c:v>105</c:v>
                </c:pt>
                <c:pt idx="11">
                  <c:v>115</c:v>
                </c:pt>
                <c:pt idx="12">
                  <c:v>125</c:v>
                </c:pt>
                <c:pt idx="13">
                  <c:v>135</c:v>
                </c:pt>
                <c:pt idx="14">
                  <c:v>145</c:v>
                </c:pt>
                <c:pt idx="15">
                  <c:v>155</c:v>
                </c:pt>
                <c:pt idx="16">
                  <c:v>165</c:v>
                </c:pt>
                <c:pt idx="17">
                  <c:v>175</c:v>
                </c:pt>
                <c:pt idx="18">
                  <c:v>185</c:v>
                </c:pt>
                <c:pt idx="19">
                  <c:v>195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9E15-4EDA-9A6C-506363A35E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8219608"/>
        <c:axId val="678225008"/>
      </c:scatterChart>
      <c:valAx>
        <c:axId val="6782196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 algn="ctr" rtl="0">
                  <a:defRPr sz="28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Ebrima" panose="02000000000000000000" pitchFamily="2" charset="0"/>
                    <a:cs typeface="Times New Roman" panose="02020603050405020304" pitchFamily="18" charset="0"/>
                  </a:defRPr>
                </a:pPr>
                <a:r>
                  <a:rPr lang="en-US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PPF [-]</a:t>
                </a:r>
              </a:p>
            </c:rich>
          </c:tx>
          <c:layout>
            <c:manualLayout>
              <c:xMode val="edge"/>
              <c:yMode val="edge"/>
              <c:x val="0.48099983595800527"/>
              <c:y val="0.9476736111111111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algn="ctr" rtl="0">
                <a:defRPr sz="2800" b="0" i="0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Ebrima" panose="02000000000000000000" pitchFamily="2" charset="0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81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 rtl="0">
              <a:defRPr sz="2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defRPr>
            </a:pPr>
            <a:endParaRPr lang="en-US"/>
          </a:p>
        </c:txPr>
        <c:crossAx val="678225008"/>
        <c:crosses val="autoZero"/>
        <c:crossBetween val="midCat"/>
        <c:majorUnit val="0.25"/>
      </c:valAx>
      <c:valAx>
        <c:axId val="678225008"/>
        <c:scaling>
          <c:orientation val="minMax"/>
          <c:max val="2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0" i="0" u="none" strike="noStrike" kern="1200" baseline="0">
                    <a:solidFill>
                      <a:schemeClr val="tx1"/>
                    </a:solidFill>
                    <a:latin typeface="Ebrima" panose="02000000000000000000" pitchFamily="2" charset="0"/>
                    <a:ea typeface="Ebrima" panose="02000000000000000000" pitchFamily="2" charset="0"/>
                    <a:cs typeface="Ebrima" panose="02000000000000000000" pitchFamily="2" charset="0"/>
                  </a:defRPr>
                </a:pPr>
                <a:r>
                  <a:rPr lang="en-US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height [cm]</a:t>
                </a:r>
              </a:p>
            </c:rich>
          </c:tx>
          <c:layout>
            <c:manualLayout>
              <c:xMode val="edge"/>
              <c:yMode val="edge"/>
              <c:x val="0"/>
              <c:y val="0.3663117110361204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0" i="0" u="none" strike="noStrike" kern="1200" baseline="0">
                  <a:solidFill>
                    <a:schemeClr val="tx1"/>
                  </a:solidFill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defRPr>
              </a:pPr>
              <a:endParaRPr lang="en-US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81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 rtl="0">
              <a:defRPr sz="2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defRPr>
            </a:pPr>
            <a:endParaRPr lang="en-US"/>
          </a:p>
        </c:txPr>
        <c:crossAx val="678219608"/>
        <c:crosses val="autoZero"/>
        <c:crossBetween val="midCat"/>
        <c:majorUnit val="40"/>
      </c:valAx>
      <c:spPr>
        <a:noFill/>
        <a:ln w="38100"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3.6422790901137349E-2"/>
          <c:y val="2.0833333333333332E-2"/>
          <c:w val="0.92368219597550316"/>
          <c:h val="5.63566272965879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2800" b="0" i="1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800">
          <a:latin typeface="Ebrima" panose="02000000000000000000" pitchFamily="2" charset="0"/>
          <a:ea typeface="Ebrima" panose="02000000000000000000" pitchFamily="2" charset="0"/>
          <a:cs typeface="Ebrima" panose="02000000000000000000" pitchFamily="2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67296341478442"/>
          <c:y val="9.2074584426946632E-2"/>
          <c:w val="0.74424266508939907"/>
          <c:h val="0.7279737039912263"/>
        </c:manualLayout>
      </c:layout>
      <c:scatterChart>
        <c:scatterStyle val="smoothMarker"/>
        <c:varyColors val="0"/>
        <c:ser>
          <c:idx val="2"/>
          <c:order val="0"/>
          <c:tx>
            <c:v>Simple</c:v>
          </c:tx>
          <c:spPr>
            <a:ln w="63500" cap="rnd">
              <a:solidFill>
                <a:srgbClr val="00B050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Sheet2!$Z$38:$Z$57</c:f>
              <c:numCache>
                <c:formatCode>General</c:formatCode>
                <c:ptCount val="20"/>
                <c:pt idx="0">
                  <c:v>2.488686</c:v>
                </c:pt>
                <c:pt idx="1">
                  <c:v>2.365021</c:v>
                </c:pt>
                <c:pt idx="2">
                  <c:v>2.2432280000000002</c:v>
                </c:pt>
                <c:pt idx="3">
                  <c:v>2.1408019999999999</c:v>
                </c:pt>
                <c:pt idx="4">
                  <c:v>2.0479349999999998</c:v>
                </c:pt>
                <c:pt idx="5">
                  <c:v>1.960234</c:v>
                </c:pt>
                <c:pt idx="6">
                  <c:v>1.8750880000000001</c:v>
                </c:pt>
                <c:pt idx="7">
                  <c:v>1.791447</c:v>
                </c:pt>
                <c:pt idx="8">
                  <c:v>1.7072480000000001</c:v>
                </c:pt>
                <c:pt idx="9">
                  <c:v>1.6207830000000001</c:v>
                </c:pt>
                <c:pt idx="10">
                  <c:v>1.5319229999999999</c:v>
                </c:pt>
                <c:pt idx="11">
                  <c:v>1.438477</c:v>
                </c:pt>
                <c:pt idx="12">
                  <c:v>1.338789</c:v>
                </c:pt>
                <c:pt idx="13">
                  <c:v>1.230037</c:v>
                </c:pt>
                <c:pt idx="14">
                  <c:v>1.106239</c:v>
                </c:pt>
                <c:pt idx="15">
                  <c:v>1.0002789999999999</c:v>
                </c:pt>
                <c:pt idx="16">
                  <c:v>0.9055552</c:v>
                </c:pt>
                <c:pt idx="17">
                  <c:v>0.8285323</c:v>
                </c:pt>
                <c:pt idx="18">
                  <c:v>0.71367139999999996</c:v>
                </c:pt>
                <c:pt idx="19">
                  <c:v>0.54666939999999997</c:v>
                </c:pt>
              </c:numCache>
            </c:numRef>
          </c:xVal>
          <c:yVal>
            <c:numRef>
              <c:f>Sheet2!$X$38:$X$57</c:f>
              <c:numCache>
                <c:formatCode>General</c:formatCode>
                <c:ptCount val="2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110.00000000000001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  <c:pt idx="15">
                  <c:v>160</c:v>
                </c:pt>
                <c:pt idx="16">
                  <c:v>170</c:v>
                </c:pt>
                <c:pt idx="17">
                  <c:v>180</c:v>
                </c:pt>
                <c:pt idx="18">
                  <c:v>190</c:v>
                </c:pt>
                <c:pt idx="19">
                  <c:v>200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E16C-4722-9741-6A52FB464320}"/>
            </c:ext>
          </c:extLst>
        </c:ser>
        <c:ser>
          <c:idx val="3"/>
          <c:order val="1"/>
          <c:tx>
            <c:v>Strong</c:v>
          </c:tx>
          <c:spPr>
            <a:ln w="635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xVal>
            <c:numRef>
              <c:f>Sheet2!$Y$38:$Y$57</c:f>
              <c:numCache>
                <c:formatCode>General</c:formatCode>
                <c:ptCount val="20"/>
                <c:pt idx="0">
                  <c:v>2.4886539999999999</c:v>
                </c:pt>
                <c:pt idx="1">
                  <c:v>2.3635419999999998</c:v>
                </c:pt>
                <c:pt idx="2">
                  <c:v>2.238299</c:v>
                </c:pt>
                <c:pt idx="3">
                  <c:v>2.1307649999999998</c:v>
                </c:pt>
                <c:pt idx="4">
                  <c:v>2.0280480000000001</c:v>
                </c:pt>
                <c:pt idx="5">
                  <c:v>1.9325429999999999</c:v>
                </c:pt>
                <c:pt idx="6">
                  <c:v>1.8345480000000001</c:v>
                </c:pt>
                <c:pt idx="7">
                  <c:v>1.74227</c:v>
                </c:pt>
                <c:pt idx="8">
                  <c:v>1.644536</c:v>
                </c:pt>
                <c:pt idx="9">
                  <c:v>1.551094</c:v>
                </c:pt>
                <c:pt idx="10">
                  <c:v>1.449703</c:v>
                </c:pt>
                <c:pt idx="11">
                  <c:v>1.351483</c:v>
                </c:pt>
                <c:pt idx="12">
                  <c:v>1.243865</c:v>
                </c:pt>
                <c:pt idx="13">
                  <c:v>1.133114</c:v>
                </c:pt>
                <c:pt idx="14">
                  <c:v>1.0070520000000001</c:v>
                </c:pt>
                <c:pt idx="15">
                  <c:v>0.90279869999999995</c:v>
                </c:pt>
                <c:pt idx="16">
                  <c:v>0.81027349999999998</c:v>
                </c:pt>
                <c:pt idx="17">
                  <c:v>0.73760210000000004</c:v>
                </c:pt>
                <c:pt idx="18">
                  <c:v>0.63146159999999996</c:v>
                </c:pt>
                <c:pt idx="19">
                  <c:v>0.47996080000000002</c:v>
                </c:pt>
              </c:numCache>
            </c:numRef>
          </c:xVal>
          <c:yVal>
            <c:numRef>
              <c:f>Sheet2!$X$38:$X$57</c:f>
              <c:numCache>
                <c:formatCode>General</c:formatCode>
                <c:ptCount val="2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110.00000000000001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  <c:pt idx="15">
                  <c:v>160</c:v>
                </c:pt>
                <c:pt idx="16">
                  <c:v>170</c:v>
                </c:pt>
                <c:pt idx="17">
                  <c:v>180</c:v>
                </c:pt>
                <c:pt idx="18">
                  <c:v>190</c:v>
                </c:pt>
                <c:pt idx="19">
                  <c:v>200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E16C-4722-9741-6A52FB4643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8219608"/>
        <c:axId val="678225008"/>
      </c:scatterChart>
      <c:valAx>
        <c:axId val="678219608"/>
        <c:scaling>
          <c:orientation val="minMax"/>
          <c:max val="2.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 algn="ctr" rtl="0">
                  <a:defRPr sz="2800" b="1" i="1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800" b="1" i="1" dirty="0"/>
                  <a:t>CHF [MW/m</a:t>
                </a:r>
                <a:r>
                  <a:rPr lang="en-US" sz="2800" b="1" i="1" baseline="30000" dirty="0"/>
                  <a:t>2</a:t>
                </a:r>
                <a:r>
                  <a:rPr lang="en-US" sz="2800" b="1" i="1" dirty="0"/>
                  <a:t>]</a:t>
                </a:r>
              </a:p>
            </c:rich>
          </c:tx>
          <c:layout>
            <c:manualLayout>
              <c:xMode val="edge"/>
              <c:yMode val="edge"/>
              <c:x val="0.34905548264800235"/>
              <c:y val="0.9382174103237095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algn="ctr" rtl="0">
                <a:defRPr sz="2800" b="1" i="1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81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 rtl="0">
              <a:defRPr sz="2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78225008"/>
        <c:crosses val="autoZero"/>
        <c:crossBetween val="midCat"/>
        <c:majorUnit val="0.5"/>
      </c:valAx>
      <c:valAx>
        <c:axId val="678225008"/>
        <c:scaling>
          <c:orientation val="minMax"/>
          <c:max val="2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1" i="1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800" b="1" i="1"/>
                  <a:t>height [cm]</a:t>
                </a:r>
              </a:p>
            </c:rich>
          </c:tx>
          <c:layout>
            <c:manualLayout>
              <c:xMode val="edge"/>
              <c:yMode val="edge"/>
              <c:x val="0"/>
              <c:y val="0.4159148075240595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1" i="1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81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 rtl="0">
              <a:defRPr sz="2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78219608"/>
        <c:crosses val="autoZero"/>
        <c:crossBetween val="midCat"/>
        <c:majorUnit val="40"/>
      </c:valAx>
      <c:spPr>
        <a:noFill/>
        <a:ln w="38100"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3.6422790901137349E-2"/>
          <c:y val="2.0833333333333332E-2"/>
          <c:w val="0.92368219597550316"/>
          <c:h val="5.63566272965879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2800" b="0" i="1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9281727108055155"/>
          <c:y val="9.2074584426946632E-2"/>
          <c:w val="0.74815502815669166"/>
          <c:h val="0.72210515939028752"/>
        </c:manualLayout>
      </c:layout>
      <c:scatterChart>
        <c:scatterStyle val="smoothMarker"/>
        <c:varyColors val="0"/>
        <c:ser>
          <c:idx val="2"/>
          <c:order val="0"/>
          <c:tx>
            <c:v>Simple</c:v>
          </c:tx>
          <c:spPr>
            <a:ln w="63500" cap="rnd">
              <a:solidFill>
                <a:srgbClr val="00B050"/>
              </a:solidFill>
              <a:prstDash val="sysDash"/>
              <a:round/>
            </a:ln>
            <a:effectLst/>
          </c:spPr>
          <c:marker>
            <c:symbol val="none"/>
          </c:marker>
          <c:xVal>
            <c:numRef>
              <c:f>Sheet2!$AB$38:$AB$57</c:f>
              <c:numCache>
                <c:formatCode>General</c:formatCode>
                <c:ptCount val="20"/>
                <c:pt idx="0">
                  <c:v>347.97</c:v>
                </c:pt>
                <c:pt idx="1">
                  <c:v>347.82000000000005</c:v>
                </c:pt>
                <c:pt idx="2">
                  <c:v>347.67000000000007</c:v>
                </c:pt>
                <c:pt idx="3">
                  <c:v>347.55000000000007</c:v>
                </c:pt>
                <c:pt idx="4">
                  <c:v>347.44000000000005</c:v>
                </c:pt>
                <c:pt idx="5">
                  <c:v>347.35</c:v>
                </c:pt>
                <c:pt idx="6">
                  <c:v>347.26</c:v>
                </c:pt>
                <c:pt idx="7">
                  <c:v>347.17000000000007</c:v>
                </c:pt>
                <c:pt idx="8">
                  <c:v>347.08000000000004</c:v>
                </c:pt>
                <c:pt idx="9">
                  <c:v>346.98</c:v>
                </c:pt>
                <c:pt idx="10">
                  <c:v>346.87</c:v>
                </c:pt>
                <c:pt idx="11">
                  <c:v>346.75</c:v>
                </c:pt>
                <c:pt idx="12">
                  <c:v>346.6</c:v>
                </c:pt>
                <c:pt idx="13">
                  <c:v>346.42000000000007</c:v>
                </c:pt>
                <c:pt idx="14">
                  <c:v>346.20000000000005</c:v>
                </c:pt>
                <c:pt idx="15">
                  <c:v>345.99</c:v>
                </c:pt>
                <c:pt idx="16">
                  <c:v>345.80000000000007</c:v>
                </c:pt>
                <c:pt idx="17">
                  <c:v>345.63</c:v>
                </c:pt>
                <c:pt idx="18">
                  <c:v>345.34000000000003</c:v>
                </c:pt>
                <c:pt idx="19">
                  <c:v>344.81000000000006</c:v>
                </c:pt>
              </c:numCache>
            </c:numRef>
          </c:xVal>
          <c:yVal>
            <c:numRef>
              <c:f>Sheet2!$X$38:$X$57</c:f>
              <c:numCache>
                <c:formatCode>General</c:formatCode>
                <c:ptCount val="2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110.00000000000001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  <c:pt idx="15">
                  <c:v>160</c:v>
                </c:pt>
                <c:pt idx="16">
                  <c:v>170</c:v>
                </c:pt>
                <c:pt idx="17">
                  <c:v>180</c:v>
                </c:pt>
                <c:pt idx="18">
                  <c:v>190</c:v>
                </c:pt>
                <c:pt idx="19">
                  <c:v>200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224F-41BF-9EDF-95C9512C8C45}"/>
            </c:ext>
          </c:extLst>
        </c:ser>
        <c:ser>
          <c:idx val="3"/>
          <c:order val="1"/>
          <c:tx>
            <c:v>Strong</c:v>
          </c:tx>
          <c:spPr>
            <a:ln w="635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xVal>
            <c:numRef>
              <c:f>Sheet2!$AA$38:$AA$57</c:f>
              <c:numCache>
                <c:formatCode>General</c:formatCode>
                <c:ptCount val="20"/>
                <c:pt idx="0">
                  <c:v>347.98</c:v>
                </c:pt>
                <c:pt idx="1">
                  <c:v>347.83000000000004</c:v>
                </c:pt>
                <c:pt idx="2">
                  <c:v>347.68000000000006</c:v>
                </c:pt>
                <c:pt idx="3">
                  <c:v>347.56000000000006</c:v>
                </c:pt>
                <c:pt idx="4">
                  <c:v>347.44000000000005</c:v>
                </c:pt>
                <c:pt idx="5">
                  <c:v>347.34000000000003</c:v>
                </c:pt>
                <c:pt idx="6">
                  <c:v>347.22</c:v>
                </c:pt>
                <c:pt idx="7">
                  <c:v>347.12</c:v>
                </c:pt>
                <c:pt idx="8">
                  <c:v>347</c:v>
                </c:pt>
                <c:pt idx="9">
                  <c:v>346.88</c:v>
                </c:pt>
                <c:pt idx="10">
                  <c:v>346.74</c:v>
                </c:pt>
                <c:pt idx="11">
                  <c:v>346.6</c:v>
                </c:pt>
                <c:pt idx="12">
                  <c:v>346.43000000000006</c:v>
                </c:pt>
                <c:pt idx="13">
                  <c:v>346.23</c:v>
                </c:pt>
                <c:pt idx="14">
                  <c:v>345.98</c:v>
                </c:pt>
                <c:pt idx="15">
                  <c:v>345.75</c:v>
                </c:pt>
                <c:pt idx="16">
                  <c:v>345.54000000000008</c:v>
                </c:pt>
                <c:pt idx="17">
                  <c:v>345.37</c:v>
                </c:pt>
                <c:pt idx="18">
                  <c:v>345.06000000000006</c:v>
                </c:pt>
                <c:pt idx="19">
                  <c:v>344.51</c:v>
                </c:pt>
              </c:numCache>
            </c:numRef>
          </c:xVal>
          <c:yVal>
            <c:numRef>
              <c:f>Sheet2!$X$38:$X$57</c:f>
              <c:numCache>
                <c:formatCode>General</c:formatCode>
                <c:ptCount val="20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110.00000000000001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  <c:pt idx="15">
                  <c:v>160</c:v>
                </c:pt>
                <c:pt idx="16">
                  <c:v>170</c:v>
                </c:pt>
                <c:pt idx="17">
                  <c:v>180</c:v>
                </c:pt>
                <c:pt idx="18">
                  <c:v>190</c:v>
                </c:pt>
                <c:pt idx="19">
                  <c:v>200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224F-41BF-9EDF-95C9512C8C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78219608"/>
        <c:axId val="678225008"/>
      </c:scatterChart>
      <c:valAx>
        <c:axId val="6782196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 algn="ctr" rtl="0">
                  <a:defRPr sz="2800" b="1" i="1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800" b="1" i="1"/>
                  <a:t>Temperature [°C]</a:t>
                </a:r>
              </a:p>
            </c:rich>
          </c:tx>
          <c:layout>
            <c:manualLayout>
              <c:xMode val="edge"/>
              <c:yMode val="edge"/>
              <c:x val="0.38609251968503927"/>
              <c:y val="0.9382174103237095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algn="ctr" rtl="0">
                <a:defRPr sz="2800" b="1" i="1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81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 rtl="0">
              <a:defRPr sz="2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78225008"/>
        <c:crosses val="autoZero"/>
        <c:crossBetween val="midCat"/>
      </c:valAx>
      <c:valAx>
        <c:axId val="678225008"/>
        <c:scaling>
          <c:orientation val="minMax"/>
          <c:max val="2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800" b="1" i="1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 sz="2800" b="1" i="1">
                    <a:solidFill>
                      <a:schemeClr val="tx1"/>
                    </a:solidFill>
                  </a:rPr>
                  <a:t>height [cm]</a:t>
                </a:r>
              </a:p>
            </c:rich>
          </c:tx>
          <c:layout>
            <c:manualLayout>
              <c:xMode val="edge"/>
              <c:yMode val="edge"/>
              <c:x val="0"/>
              <c:y val="0.4159148075240595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800" b="1" i="1" u="none" strike="noStrike" kern="1200" baseline="0">
                  <a:solidFill>
                    <a:schemeClr val="tx1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81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ctr" rtl="0">
              <a:defRPr sz="2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78219608"/>
        <c:crosses val="autoZero"/>
        <c:crossBetween val="midCat"/>
        <c:majorUnit val="40"/>
      </c:valAx>
      <c:spPr>
        <a:noFill/>
        <a:ln w="38100"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3.6422790901137349E-2"/>
          <c:y val="2.0833333333333332E-2"/>
          <c:w val="0.92368219597550316"/>
          <c:h val="5.63566272965879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2800" b="0" i="1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CF142D-92F0-46BE-A3C1-BAD1E4DB80EA}" type="doc">
      <dgm:prSet loTypeId="urn:microsoft.com/office/officeart/2005/8/layout/cycle7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03A70228-9FE2-45E6-8F15-E296E2448FEB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3200" dirty="0"/>
            <a:t>Cross sections (DRAGON)</a:t>
          </a:r>
        </a:p>
      </dgm:t>
    </dgm:pt>
    <dgm:pt modelId="{5FF422B3-BD9F-4489-A5AB-4B8AB9826F31}" type="parTrans" cxnId="{B16BFF79-F382-4D40-AB9A-6B7ECEB95B61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7C09A932-B64A-4AC3-8A62-D4B2D050219C}" type="sibTrans" cxnId="{B16BFF79-F382-4D40-AB9A-6B7ECEB95B61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4672CA86-CAF9-422F-BB74-D559DD5B5339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3200" dirty="0"/>
            <a:t>PPFs 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3200" dirty="0"/>
            <a:t>(DONJON)</a:t>
          </a:r>
        </a:p>
      </dgm:t>
    </dgm:pt>
    <dgm:pt modelId="{0C104C0A-E97F-4FA4-A3C7-DD7050D55D90}" type="parTrans" cxnId="{DFF25B97-C24B-4464-A469-4D8E45317575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BBE1DB62-FD1E-4758-86CE-395920F72C5E}" type="sibTrans" cxnId="{DFF25B97-C24B-4464-A469-4D8E45317575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637A57BC-B2F1-431D-881B-F392FB395393}">
      <dgm:prSet phldrT="[Tex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3200" dirty="0"/>
            <a:t>Temperature</a:t>
          </a:r>
        </a:p>
        <a:p>
          <a:r>
            <a:rPr lang="en-US" sz="3200" dirty="0"/>
            <a:t>(COBRA)</a:t>
          </a:r>
        </a:p>
      </dgm:t>
    </dgm:pt>
    <dgm:pt modelId="{B69EF750-6F3A-4396-9F78-E6D12709EFD4}" type="parTrans" cxnId="{B37A72E5-4DCB-4BD3-947A-D247740C957F}">
      <dgm:prSet/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B5294479-2C4B-4763-92FD-FDA982F82424}" type="sibTrans" cxnId="{B37A72E5-4DCB-4BD3-947A-D247740C957F}">
      <dgm:prSet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>
            <a:solidFill>
              <a:srgbClr val="FF0000"/>
            </a:solidFill>
          </a:endParaRPr>
        </a:p>
      </dgm:t>
    </dgm:pt>
    <dgm:pt modelId="{DB6F7732-8D84-418A-9584-56947FD32764}" type="pres">
      <dgm:prSet presAssocID="{58CF142D-92F0-46BE-A3C1-BAD1E4DB80EA}" presName="Name0" presStyleCnt="0">
        <dgm:presLayoutVars>
          <dgm:dir/>
          <dgm:resizeHandles val="exact"/>
        </dgm:presLayoutVars>
      </dgm:prSet>
      <dgm:spPr/>
    </dgm:pt>
    <dgm:pt modelId="{C5F3DC8B-8512-43E2-955D-668A76EE4893}" type="pres">
      <dgm:prSet presAssocID="{03A70228-9FE2-45E6-8F15-E296E2448FEB}" presName="node" presStyleLbl="node1" presStyleIdx="0" presStyleCnt="3">
        <dgm:presLayoutVars>
          <dgm:bulletEnabled val="1"/>
        </dgm:presLayoutVars>
      </dgm:prSet>
      <dgm:spPr/>
    </dgm:pt>
    <dgm:pt modelId="{FCD5294A-5EF6-4381-A577-4FBADAC44E1B}" type="pres">
      <dgm:prSet presAssocID="{7C09A932-B64A-4AC3-8A62-D4B2D050219C}" presName="sibTrans" presStyleLbl="sibTrans2D1" presStyleIdx="0" presStyleCnt="3"/>
      <dgm:spPr/>
    </dgm:pt>
    <dgm:pt modelId="{0773EFE2-F801-4B4B-B707-9A99A4A1D69B}" type="pres">
      <dgm:prSet presAssocID="{7C09A932-B64A-4AC3-8A62-D4B2D050219C}" presName="connectorText" presStyleLbl="sibTrans2D1" presStyleIdx="0" presStyleCnt="3"/>
      <dgm:spPr/>
    </dgm:pt>
    <dgm:pt modelId="{4A0B9045-43B3-4F65-9E4C-D3EC5CB498F3}" type="pres">
      <dgm:prSet presAssocID="{4672CA86-CAF9-422F-BB74-D559DD5B5339}" presName="node" presStyleLbl="node1" presStyleIdx="1" presStyleCnt="3">
        <dgm:presLayoutVars>
          <dgm:bulletEnabled val="1"/>
        </dgm:presLayoutVars>
      </dgm:prSet>
      <dgm:spPr/>
    </dgm:pt>
    <dgm:pt modelId="{9AC6089A-3259-4188-A74B-1C180D3E03C3}" type="pres">
      <dgm:prSet presAssocID="{BBE1DB62-FD1E-4758-86CE-395920F72C5E}" presName="sibTrans" presStyleLbl="sibTrans2D1" presStyleIdx="1" presStyleCnt="3"/>
      <dgm:spPr/>
    </dgm:pt>
    <dgm:pt modelId="{6FF2CE5C-218C-4ADD-AB88-F24A7E952CBA}" type="pres">
      <dgm:prSet presAssocID="{BBE1DB62-FD1E-4758-86CE-395920F72C5E}" presName="connectorText" presStyleLbl="sibTrans2D1" presStyleIdx="1" presStyleCnt="3"/>
      <dgm:spPr/>
    </dgm:pt>
    <dgm:pt modelId="{7F1437F5-69C6-4325-AC8A-15DD4BEA1C6D}" type="pres">
      <dgm:prSet presAssocID="{637A57BC-B2F1-431D-881B-F392FB395393}" presName="node" presStyleLbl="node1" presStyleIdx="2" presStyleCnt="3">
        <dgm:presLayoutVars>
          <dgm:bulletEnabled val="1"/>
        </dgm:presLayoutVars>
      </dgm:prSet>
      <dgm:spPr/>
    </dgm:pt>
    <dgm:pt modelId="{36BD08E0-E4B1-4CEB-A8F6-DBCC7116CA84}" type="pres">
      <dgm:prSet presAssocID="{B5294479-2C4B-4763-92FD-FDA982F82424}" presName="sibTrans" presStyleLbl="sibTrans2D1" presStyleIdx="2" presStyleCnt="3"/>
      <dgm:spPr/>
    </dgm:pt>
    <dgm:pt modelId="{87AE3841-1D57-4907-A0DD-F994566EC7AB}" type="pres">
      <dgm:prSet presAssocID="{B5294479-2C4B-4763-92FD-FDA982F82424}" presName="connectorText" presStyleLbl="sibTrans2D1" presStyleIdx="2" presStyleCnt="3"/>
      <dgm:spPr/>
    </dgm:pt>
  </dgm:ptLst>
  <dgm:cxnLst>
    <dgm:cxn modelId="{14C86A05-8A27-4E37-9F45-8B36608A68C0}" type="presOf" srcId="{B5294479-2C4B-4763-92FD-FDA982F82424}" destId="{36BD08E0-E4B1-4CEB-A8F6-DBCC7116CA84}" srcOrd="0" destOrd="0" presId="urn:microsoft.com/office/officeart/2005/8/layout/cycle7"/>
    <dgm:cxn modelId="{F9365D36-2DF2-4041-B871-ADFF26DA3093}" type="presOf" srcId="{4672CA86-CAF9-422F-BB74-D559DD5B5339}" destId="{4A0B9045-43B3-4F65-9E4C-D3EC5CB498F3}" srcOrd="0" destOrd="0" presId="urn:microsoft.com/office/officeart/2005/8/layout/cycle7"/>
    <dgm:cxn modelId="{34309648-9E34-4BBE-B8A6-E8B971CCDC81}" type="presOf" srcId="{7C09A932-B64A-4AC3-8A62-D4B2D050219C}" destId="{FCD5294A-5EF6-4381-A577-4FBADAC44E1B}" srcOrd="0" destOrd="0" presId="urn:microsoft.com/office/officeart/2005/8/layout/cycle7"/>
    <dgm:cxn modelId="{363E414C-A1AD-4E88-AE39-20237A3E00F8}" type="presOf" srcId="{637A57BC-B2F1-431D-881B-F392FB395393}" destId="{7F1437F5-69C6-4325-AC8A-15DD4BEA1C6D}" srcOrd="0" destOrd="0" presId="urn:microsoft.com/office/officeart/2005/8/layout/cycle7"/>
    <dgm:cxn modelId="{B16BFF79-F382-4D40-AB9A-6B7ECEB95B61}" srcId="{58CF142D-92F0-46BE-A3C1-BAD1E4DB80EA}" destId="{03A70228-9FE2-45E6-8F15-E296E2448FEB}" srcOrd="0" destOrd="0" parTransId="{5FF422B3-BD9F-4489-A5AB-4B8AB9826F31}" sibTransId="{7C09A932-B64A-4AC3-8A62-D4B2D050219C}"/>
    <dgm:cxn modelId="{7B766982-00A6-43F8-9D35-ACCC0493C429}" type="presOf" srcId="{BBE1DB62-FD1E-4758-86CE-395920F72C5E}" destId="{6FF2CE5C-218C-4ADD-AB88-F24A7E952CBA}" srcOrd="1" destOrd="0" presId="urn:microsoft.com/office/officeart/2005/8/layout/cycle7"/>
    <dgm:cxn modelId="{DFF25B97-C24B-4464-A469-4D8E45317575}" srcId="{58CF142D-92F0-46BE-A3C1-BAD1E4DB80EA}" destId="{4672CA86-CAF9-422F-BB74-D559DD5B5339}" srcOrd="1" destOrd="0" parTransId="{0C104C0A-E97F-4FA4-A3C7-DD7050D55D90}" sibTransId="{BBE1DB62-FD1E-4758-86CE-395920F72C5E}"/>
    <dgm:cxn modelId="{2FC236AC-1370-49E7-983F-F8082DB14086}" type="presOf" srcId="{03A70228-9FE2-45E6-8F15-E296E2448FEB}" destId="{C5F3DC8B-8512-43E2-955D-668A76EE4893}" srcOrd="0" destOrd="0" presId="urn:microsoft.com/office/officeart/2005/8/layout/cycle7"/>
    <dgm:cxn modelId="{27D73ABC-B054-4073-8421-E09B1543B068}" type="presOf" srcId="{7C09A932-B64A-4AC3-8A62-D4B2D050219C}" destId="{0773EFE2-F801-4B4B-B707-9A99A4A1D69B}" srcOrd="1" destOrd="0" presId="urn:microsoft.com/office/officeart/2005/8/layout/cycle7"/>
    <dgm:cxn modelId="{D13CC2CD-1BD9-40F7-91F6-0CF9C822722E}" type="presOf" srcId="{B5294479-2C4B-4763-92FD-FDA982F82424}" destId="{87AE3841-1D57-4907-A0DD-F994566EC7AB}" srcOrd="1" destOrd="0" presId="urn:microsoft.com/office/officeart/2005/8/layout/cycle7"/>
    <dgm:cxn modelId="{E3D567DE-E67D-4FBA-9FF5-D29FEA8696F9}" type="presOf" srcId="{BBE1DB62-FD1E-4758-86CE-395920F72C5E}" destId="{9AC6089A-3259-4188-A74B-1C180D3E03C3}" srcOrd="0" destOrd="0" presId="urn:microsoft.com/office/officeart/2005/8/layout/cycle7"/>
    <dgm:cxn modelId="{B37A72E5-4DCB-4BD3-947A-D247740C957F}" srcId="{58CF142D-92F0-46BE-A3C1-BAD1E4DB80EA}" destId="{637A57BC-B2F1-431D-881B-F392FB395393}" srcOrd="2" destOrd="0" parTransId="{B69EF750-6F3A-4396-9F78-E6D12709EFD4}" sibTransId="{B5294479-2C4B-4763-92FD-FDA982F82424}"/>
    <dgm:cxn modelId="{5C44F7EF-0F82-49E5-AEC7-0E7101FB6806}" type="presOf" srcId="{58CF142D-92F0-46BE-A3C1-BAD1E4DB80EA}" destId="{DB6F7732-8D84-418A-9584-56947FD32764}" srcOrd="0" destOrd="0" presId="urn:microsoft.com/office/officeart/2005/8/layout/cycle7"/>
    <dgm:cxn modelId="{2F847932-4054-4042-9C6A-BCD04AB312C9}" type="presParOf" srcId="{DB6F7732-8D84-418A-9584-56947FD32764}" destId="{C5F3DC8B-8512-43E2-955D-668A76EE4893}" srcOrd="0" destOrd="0" presId="urn:microsoft.com/office/officeart/2005/8/layout/cycle7"/>
    <dgm:cxn modelId="{337CC17C-B09F-4AC5-91A0-C01A17B5F393}" type="presParOf" srcId="{DB6F7732-8D84-418A-9584-56947FD32764}" destId="{FCD5294A-5EF6-4381-A577-4FBADAC44E1B}" srcOrd="1" destOrd="0" presId="urn:microsoft.com/office/officeart/2005/8/layout/cycle7"/>
    <dgm:cxn modelId="{9EED4ACF-55BF-4B02-9F97-FEC0DD4721E6}" type="presParOf" srcId="{FCD5294A-5EF6-4381-A577-4FBADAC44E1B}" destId="{0773EFE2-F801-4B4B-B707-9A99A4A1D69B}" srcOrd="0" destOrd="0" presId="urn:microsoft.com/office/officeart/2005/8/layout/cycle7"/>
    <dgm:cxn modelId="{64542BA7-4877-4244-835A-A86632CC9B13}" type="presParOf" srcId="{DB6F7732-8D84-418A-9584-56947FD32764}" destId="{4A0B9045-43B3-4F65-9E4C-D3EC5CB498F3}" srcOrd="2" destOrd="0" presId="urn:microsoft.com/office/officeart/2005/8/layout/cycle7"/>
    <dgm:cxn modelId="{9CCF6B71-C681-45D3-BF0E-1CA317683AE9}" type="presParOf" srcId="{DB6F7732-8D84-418A-9584-56947FD32764}" destId="{9AC6089A-3259-4188-A74B-1C180D3E03C3}" srcOrd="3" destOrd="0" presId="urn:microsoft.com/office/officeart/2005/8/layout/cycle7"/>
    <dgm:cxn modelId="{F7934C31-7E8A-45FB-B702-FBC11891D9FD}" type="presParOf" srcId="{9AC6089A-3259-4188-A74B-1C180D3E03C3}" destId="{6FF2CE5C-218C-4ADD-AB88-F24A7E952CBA}" srcOrd="0" destOrd="0" presId="urn:microsoft.com/office/officeart/2005/8/layout/cycle7"/>
    <dgm:cxn modelId="{016A850B-133B-455E-B38B-F8B14DB74EEB}" type="presParOf" srcId="{DB6F7732-8D84-418A-9584-56947FD32764}" destId="{7F1437F5-69C6-4325-AC8A-15DD4BEA1C6D}" srcOrd="4" destOrd="0" presId="urn:microsoft.com/office/officeart/2005/8/layout/cycle7"/>
    <dgm:cxn modelId="{C443859E-53E6-4409-B367-F1F4AB4A3442}" type="presParOf" srcId="{DB6F7732-8D84-418A-9584-56947FD32764}" destId="{36BD08E0-E4B1-4CEB-A8F6-DBCC7116CA84}" srcOrd="5" destOrd="0" presId="urn:microsoft.com/office/officeart/2005/8/layout/cycle7"/>
    <dgm:cxn modelId="{64988F45-019E-4B65-90F3-6375F692AD31}" type="presParOf" srcId="{36BD08E0-E4B1-4CEB-A8F6-DBCC7116CA84}" destId="{87AE3841-1D57-4907-A0DD-F994566EC7AB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B4E389-B549-4FAC-BEC6-3C8859C2E061}" type="doc">
      <dgm:prSet loTypeId="urn:microsoft.com/office/officeart/2005/8/layout/lProcess3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B11D4F9-EB90-4AD4-8C85-CF3D09286981}">
      <dgm:prSet phldrT="[Text]" custT="1"/>
      <dgm:spPr/>
      <dgm:t>
        <a:bodyPr/>
        <a:lstStyle/>
        <a:p>
          <a:r>
            <a:rPr lang="en-US" sz="3200" b="1" dirty="0"/>
            <a:t>Validation</a:t>
          </a:r>
        </a:p>
      </dgm:t>
    </dgm:pt>
    <dgm:pt modelId="{52C4468D-EEE3-49DD-A6DC-2BAF6A97AD4C}" type="parTrans" cxnId="{F469FAB1-8201-4777-AF6E-C63E0B8A1FBC}">
      <dgm:prSet/>
      <dgm:spPr/>
      <dgm:t>
        <a:bodyPr/>
        <a:lstStyle/>
        <a:p>
          <a:endParaRPr lang="en-US"/>
        </a:p>
      </dgm:t>
    </dgm:pt>
    <dgm:pt modelId="{17CAB690-7420-4FE4-BD87-D5CACBADBD2A}" type="sibTrans" cxnId="{F469FAB1-8201-4777-AF6E-C63E0B8A1FBC}">
      <dgm:prSet/>
      <dgm:spPr/>
      <dgm:t>
        <a:bodyPr/>
        <a:lstStyle/>
        <a:p>
          <a:endParaRPr lang="en-US"/>
        </a:p>
      </dgm:t>
    </dgm:pt>
    <dgm:pt modelId="{52C78064-C1B8-4E69-9EA4-EA7A7A76FBF0}">
      <dgm:prSet phldrT="[Text]" custT="1"/>
      <dgm:spPr/>
      <dgm:t>
        <a:bodyPr/>
        <a:lstStyle/>
        <a:p>
          <a:r>
            <a:rPr lang="en-US" sz="3200" b="1" dirty="0"/>
            <a:t>Neutronic</a:t>
          </a:r>
        </a:p>
      </dgm:t>
    </dgm:pt>
    <dgm:pt modelId="{DE52F907-7A00-4681-BBB4-940A5E9D75F9}" type="parTrans" cxnId="{2B3DE373-828A-4F84-A7C8-C18067AB4316}">
      <dgm:prSet/>
      <dgm:spPr/>
      <dgm:t>
        <a:bodyPr/>
        <a:lstStyle/>
        <a:p>
          <a:endParaRPr lang="en-US"/>
        </a:p>
      </dgm:t>
    </dgm:pt>
    <dgm:pt modelId="{13B84EC9-9B38-47A1-861C-99B8BD9D8A07}" type="sibTrans" cxnId="{2B3DE373-828A-4F84-A7C8-C18067AB4316}">
      <dgm:prSet/>
      <dgm:spPr/>
      <dgm:t>
        <a:bodyPr/>
        <a:lstStyle/>
        <a:p>
          <a:endParaRPr lang="en-US"/>
        </a:p>
      </dgm:t>
    </dgm:pt>
    <dgm:pt modelId="{1153558E-F6B0-4D6D-BE94-8797D30B511E}">
      <dgm:prSet phldrT="[Text]" custT="1"/>
      <dgm:spPr/>
      <dgm:t>
        <a:bodyPr/>
        <a:lstStyle/>
        <a:p>
          <a:r>
            <a:rPr lang="en-US" sz="3200" b="1" dirty="0"/>
            <a:t>Thermal-hydraulic</a:t>
          </a:r>
        </a:p>
      </dgm:t>
    </dgm:pt>
    <dgm:pt modelId="{64EA6C3E-8F54-4471-BD23-A66029DFDF99}" type="parTrans" cxnId="{1441EE6A-7AD3-443D-ADA3-125AE28B3EF6}">
      <dgm:prSet/>
      <dgm:spPr/>
      <dgm:t>
        <a:bodyPr/>
        <a:lstStyle/>
        <a:p>
          <a:endParaRPr lang="en-US"/>
        </a:p>
      </dgm:t>
    </dgm:pt>
    <dgm:pt modelId="{11E9223E-198A-4527-B2F8-BBFF725611E7}" type="sibTrans" cxnId="{1441EE6A-7AD3-443D-ADA3-125AE28B3EF6}">
      <dgm:prSet/>
      <dgm:spPr/>
      <dgm:t>
        <a:bodyPr/>
        <a:lstStyle/>
        <a:p>
          <a:endParaRPr lang="en-US"/>
        </a:p>
      </dgm:t>
    </dgm:pt>
    <dgm:pt modelId="{DF4143DE-B96A-4CA2-8FCF-CAAC1EB99B40}">
      <dgm:prSet phldrT="[Text]" custT="1"/>
      <dgm:spPr/>
      <dgm:t>
        <a:bodyPr/>
        <a:lstStyle/>
        <a:p>
          <a:r>
            <a:rPr lang="en-US" sz="3200" b="1" dirty="0"/>
            <a:t>Current study</a:t>
          </a:r>
        </a:p>
      </dgm:t>
    </dgm:pt>
    <dgm:pt modelId="{787C01A6-776C-427A-A30F-1C0AA82C31C7}" type="parTrans" cxnId="{99CEF7EA-25FF-4265-920B-D4D8B4A35929}">
      <dgm:prSet/>
      <dgm:spPr/>
      <dgm:t>
        <a:bodyPr/>
        <a:lstStyle/>
        <a:p>
          <a:endParaRPr lang="en-US"/>
        </a:p>
      </dgm:t>
    </dgm:pt>
    <dgm:pt modelId="{21B9931A-90D6-469A-9008-34694D7B08E3}" type="sibTrans" cxnId="{99CEF7EA-25FF-4265-920B-D4D8B4A35929}">
      <dgm:prSet/>
      <dgm:spPr/>
      <dgm:t>
        <a:bodyPr/>
        <a:lstStyle/>
        <a:p>
          <a:endParaRPr lang="en-US"/>
        </a:p>
      </dgm:t>
    </dgm:pt>
    <dgm:pt modelId="{40691186-05DA-4DB1-A6EB-FCBF2D7775FC}">
      <dgm:prSet phldrT="[Text]" custT="1"/>
      <dgm:spPr/>
      <dgm:t>
        <a:bodyPr/>
        <a:lstStyle/>
        <a:p>
          <a:r>
            <a:rPr lang="en-US" sz="3200" b="1" dirty="0"/>
            <a:t>DRAGON</a:t>
          </a:r>
        </a:p>
        <a:p>
          <a:r>
            <a:rPr lang="en-US" sz="3200" b="1" dirty="0"/>
            <a:t>DONJON</a:t>
          </a:r>
        </a:p>
      </dgm:t>
    </dgm:pt>
    <dgm:pt modelId="{198A7681-BDBC-446C-BCC9-A8032C9CCE00}" type="parTrans" cxnId="{6DA4A974-F8D0-4D35-9B9B-26A811817FA3}">
      <dgm:prSet/>
      <dgm:spPr/>
      <dgm:t>
        <a:bodyPr/>
        <a:lstStyle/>
        <a:p>
          <a:endParaRPr lang="en-US"/>
        </a:p>
      </dgm:t>
    </dgm:pt>
    <dgm:pt modelId="{CE2A6E02-B482-4A48-B829-1E7A86D7CABE}" type="sibTrans" cxnId="{6DA4A974-F8D0-4D35-9B9B-26A811817FA3}">
      <dgm:prSet/>
      <dgm:spPr/>
      <dgm:t>
        <a:bodyPr/>
        <a:lstStyle/>
        <a:p>
          <a:endParaRPr lang="en-US"/>
        </a:p>
      </dgm:t>
    </dgm:pt>
    <dgm:pt modelId="{DE2F5C8E-8F28-4D65-BB63-22F4628A72F2}">
      <dgm:prSet phldrT="[Text]" custT="1"/>
      <dgm:spPr/>
      <dgm:t>
        <a:bodyPr/>
        <a:lstStyle/>
        <a:p>
          <a:r>
            <a:rPr lang="en-US" sz="3200" b="1" dirty="0"/>
            <a:t>COBRA</a:t>
          </a:r>
        </a:p>
      </dgm:t>
    </dgm:pt>
    <dgm:pt modelId="{DFAD3ECD-B391-492B-8CCC-B0506BD3636B}" type="parTrans" cxnId="{D7B8E1F1-51E4-48A1-9E40-68DDD4A8C8B5}">
      <dgm:prSet/>
      <dgm:spPr/>
      <dgm:t>
        <a:bodyPr/>
        <a:lstStyle/>
        <a:p>
          <a:endParaRPr lang="en-US"/>
        </a:p>
      </dgm:t>
    </dgm:pt>
    <dgm:pt modelId="{4158FC18-A324-46B2-AF23-7191111158DE}" type="sibTrans" cxnId="{D7B8E1F1-51E4-48A1-9E40-68DDD4A8C8B5}">
      <dgm:prSet/>
      <dgm:spPr/>
      <dgm:t>
        <a:bodyPr/>
        <a:lstStyle/>
        <a:p>
          <a:endParaRPr lang="en-US"/>
        </a:p>
      </dgm:t>
    </dgm:pt>
    <dgm:pt modelId="{C9253BD6-79DF-4A63-A5DA-27CCEEA2F496}">
      <dgm:prSet phldrT="[Text]" custT="1"/>
      <dgm:spPr/>
      <dgm:t>
        <a:bodyPr/>
        <a:lstStyle/>
        <a:p>
          <a:r>
            <a:rPr lang="en-US" sz="3200" b="1" dirty="0"/>
            <a:t>Validation codes</a:t>
          </a:r>
        </a:p>
      </dgm:t>
    </dgm:pt>
    <dgm:pt modelId="{B6C2BFA5-2717-4882-A14B-73490B082339}" type="parTrans" cxnId="{FD7807C1-CC90-4B86-A260-FF891C8E5FC8}">
      <dgm:prSet/>
      <dgm:spPr/>
      <dgm:t>
        <a:bodyPr/>
        <a:lstStyle/>
        <a:p>
          <a:endParaRPr lang="en-US"/>
        </a:p>
      </dgm:t>
    </dgm:pt>
    <dgm:pt modelId="{865F6283-B335-42F5-B7D2-67908057246F}" type="sibTrans" cxnId="{FD7807C1-CC90-4B86-A260-FF891C8E5FC8}">
      <dgm:prSet/>
      <dgm:spPr/>
      <dgm:t>
        <a:bodyPr/>
        <a:lstStyle/>
        <a:p>
          <a:endParaRPr lang="en-US"/>
        </a:p>
      </dgm:t>
    </dgm:pt>
    <dgm:pt modelId="{030EA69E-63E1-4C92-8828-27C1AD35D99F}">
      <dgm:prSet phldrT="[Text]" custT="1"/>
      <dgm:spPr/>
      <dgm:t>
        <a:bodyPr spcFirstLastPara="0" vert="horz" wrap="square" lIns="35560" tIns="17780" rIns="0" bIns="17780" numCol="1" spcCol="1270" anchor="ctr" anchorCtr="0"/>
        <a:lstStyle/>
        <a:p>
          <a:pPr marL="0"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 err="1">
              <a:latin typeface="Calibri" panose="020F0502020204030204"/>
              <a:ea typeface="+mn-ea"/>
              <a:cs typeface="+mn-cs"/>
            </a:rPr>
            <a:t>OpenMC</a:t>
          </a:r>
          <a:endParaRPr lang="en-US" sz="3200" b="1" kern="1200" dirty="0">
            <a:latin typeface="Calibri" panose="020F0502020204030204"/>
            <a:ea typeface="+mn-ea"/>
            <a:cs typeface="+mn-cs"/>
          </a:endParaRPr>
        </a:p>
      </dgm:t>
    </dgm:pt>
    <dgm:pt modelId="{45F050DA-1292-49FD-9281-B4B4C4201DD2}" type="parTrans" cxnId="{0ECF997D-4B7F-4BD0-A659-269BF9B28679}">
      <dgm:prSet/>
      <dgm:spPr/>
      <dgm:t>
        <a:bodyPr/>
        <a:lstStyle/>
        <a:p>
          <a:endParaRPr lang="en-US"/>
        </a:p>
      </dgm:t>
    </dgm:pt>
    <dgm:pt modelId="{10830FC7-13CE-4ABC-9ED0-8B7F1A7CF047}" type="sibTrans" cxnId="{0ECF997D-4B7F-4BD0-A659-269BF9B28679}">
      <dgm:prSet/>
      <dgm:spPr/>
      <dgm:t>
        <a:bodyPr/>
        <a:lstStyle/>
        <a:p>
          <a:endParaRPr lang="en-US"/>
        </a:p>
      </dgm:t>
    </dgm:pt>
    <dgm:pt modelId="{9A738883-AF27-410D-851E-FCA18D5208B3}">
      <dgm:prSet phldrT="[Text]" custT="1"/>
      <dgm:spPr/>
      <dgm:t>
        <a:bodyPr spcFirstLastPara="0" vert="horz" wrap="square" lIns="35560" tIns="17780" rIns="0" bIns="17780" numCol="1" spcCol="1270" anchor="ctr" anchorCtr="0"/>
        <a:lstStyle/>
        <a:p>
          <a:r>
            <a:rPr lang="en-US" sz="3200" b="1" kern="1200" dirty="0">
              <a:latin typeface="Calibri" panose="020F0502020204030204"/>
              <a:ea typeface="+mn-ea"/>
              <a:cs typeface="+mn-cs"/>
            </a:rPr>
            <a:t>PARCS</a:t>
          </a:r>
        </a:p>
      </dgm:t>
    </dgm:pt>
    <dgm:pt modelId="{2DDC0D10-1912-4217-81E4-566D2EACEA1C}" type="parTrans" cxnId="{8AEE5B85-0D4B-41BE-BBE6-B7930934BD6D}">
      <dgm:prSet/>
      <dgm:spPr/>
      <dgm:t>
        <a:bodyPr/>
        <a:lstStyle/>
        <a:p>
          <a:endParaRPr lang="en-US"/>
        </a:p>
      </dgm:t>
    </dgm:pt>
    <dgm:pt modelId="{699E91EF-ED6A-4EF5-9C15-3203A0D61B2B}" type="sibTrans" cxnId="{8AEE5B85-0D4B-41BE-BBE6-B7930934BD6D}">
      <dgm:prSet/>
      <dgm:spPr/>
      <dgm:t>
        <a:bodyPr/>
        <a:lstStyle/>
        <a:p>
          <a:endParaRPr lang="en-US"/>
        </a:p>
      </dgm:t>
    </dgm:pt>
    <dgm:pt modelId="{04292571-68A2-407D-B690-AEF15E2298E9}">
      <dgm:prSet phldrT="[Text]" custT="1"/>
      <dgm:spPr/>
      <dgm:t>
        <a:bodyPr/>
        <a:lstStyle/>
        <a:p>
          <a:r>
            <a:rPr lang="en-US" sz="3200" b="1" dirty="0"/>
            <a:t>Error</a:t>
          </a:r>
        </a:p>
      </dgm:t>
    </dgm:pt>
    <dgm:pt modelId="{4F81B747-5F10-4B9D-9CCF-E75AF0CBD50A}" type="parTrans" cxnId="{9409CFF6-06D4-403F-9BAA-45106C396282}">
      <dgm:prSet/>
      <dgm:spPr/>
      <dgm:t>
        <a:bodyPr/>
        <a:lstStyle/>
        <a:p>
          <a:endParaRPr lang="en-US"/>
        </a:p>
      </dgm:t>
    </dgm:pt>
    <dgm:pt modelId="{7554AEC1-9B68-400B-B209-D22F1A8C654E}" type="sibTrans" cxnId="{9409CFF6-06D4-403F-9BAA-45106C396282}">
      <dgm:prSet/>
      <dgm:spPr/>
      <dgm:t>
        <a:bodyPr/>
        <a:lstStyle/>
        <a:p>
          <a:endParaRPr lang="en-US"/>
        </a:p>
      </dgm:t>
    </dgm:pt>
    <dgm:pt modelId="{B20AD531-8C55-4166-A437-E4A092DEA01A}">
      <dgm:prSet phldrT="[Text]" custT="1"/>
      <dgm:spPr/>
      <dgm:t>
        <a:bodyPr spcFirstLastPara="0" vert="horz" wrap="square" lIns="35560" tIns="17780" rIns="0" bIns="17780" numCol="1" spcCol="1270" anchor="ctr" anchorCtr="0"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>
              <a:latin typeface="Calibri" panose="020F0502020204030204"/>
              <a:ea typeface="+mn-ea"/>
              <a:cs typeface="+mn-cs"/>
            </a:rPr>
            <a:t>Max: 2.4%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>
              <a:latin typeface="Calibri" panose="020F0502020204030204"/>
              <a:ea typeface="+mn-ea"/>
              <a:cs typeface="+mn-cs"/>
            </a:rPr>
            <a:t>Ave:1.5%</a:t>
          </a:r>
        </a:p>
      </dgm:t>
    </dgm:pt>
    <dgm:pt modelId="{70649E67-E472-4906-914B-C0C9F2D46818}" type="parTrans" cxnId="{6FCBFA61-EEDF-4D76-8972-837E8BAD1A10}">
      <dgm:prSet/>
      <dgm:spPr/>
      <dgm:t>
        <a:bodyPr/>
        <a:lstStyle/>
        <a:p>
          <a:endParaRPr lang="en-US"/>
        </a:p>
      </dgm:t>
    </dgm:pt>
    <dgm:pt modelId="{3DC0F5D4-188A-4CFB-9DFC-CA91F35A1B46}" type="sibTrans" cxnId="{6FCBFA61-EEDF-4D76-8972-837E8BAD1A10}">
      <dgm:prSet/>
      <dgm:spPr/>
      <dgm:t>
        <a:bodyPr/>
        <a:lstStyle/>
        <a:p>
          <a:endParaRPr lang="en-US"/>
        </a:p>
      </dgm:t>
    </dgm:pt>
    <dgm:pt modelId="{F7C51D06-D6ED-4DAE-A57B-1E90A91EF9B9}">
      <dgm:prSet phldrT="[Text]" custT="1"/>
      <dgm:spPr/>
      <dgm:t>
        <a:bodyPr spcFirstLastPara="0" vert="horz" wrap="square" lIns="35560" tIns="17780" rIns="0" bIns="17780" numCol="1" spcCol="1270" anchor="ctr" anchorCtr="0"/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Calibri" panose="020F0502020204030204"/>
              <a:ea typeface="+mn-ea"/>
              <a:cs typeface="+mn-cs"/>
            </a:rPr>
            <a:t>324</a:t>
          </a:r>
          <a:r>
            <a:rPr lang="en-US" sz="3200" b="1" kern="1200" dirty="0">
              <a:latin typeface="Calibri" panose="020F0502020204030204"/>
              <a:ea typeface="+mn-ea"/>
              <a:cs typeface="+mn-cs"/>
              <a:sym typeface="Wingdings" panose="05000000000000000000" pitchFamily="2" charset="2"/>
            </a:rPr>
            <a:t>°C</a:t>
          </a:r>
          <a:endParaRPr lang="en-US" sz="3200" b="1" kern="1200" dirty="0">
            <a:latin typeface="Calibri" panose="020F0502020204030204"/>
            <a:ea typeface="+mn-ea"/>
            <a:cs typeface="+mn-cs"/>
          </a:endParaRP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Calibri" panose="020F0502020204030204"/>
              <a:ea typeface="+mn-ea"/>
              <a:cs typeface="+mn-cs"/>
            </a:rPr>
            <a:t>Vs </a:t>
          </a:r>
          <a:r>
            <a:rPr lang="en-US" sz="3200" b="1" kern="1200" dirty="0">
              <a:latin typeface="Calibri" panose="020F0502020204030204"/>
              <a:ea typeface="+mn-ea"/>
              <a:cs typeface="+mn-cs"/>
              <a:sym typeface="Wingdings" panose="05000000000000000000" pitchFamily="2" charset="2"/>
            </a:rPr>
            <a:t>323°C</a:t>
          </a:r>
          <a:endParaRPr lang="en-US" sz="3200" b="1" kern="1200" dirty="0">
            <a:latin typeface="Calibri" panose="020F0502020204030204"/>
            <a:ea typeface="+mn-ea"/>
            <a:cs typeface="+mn-cs"/>
          </a:endParaRPr>
        </a:p>
      </dgm:t>
    </dgm:pt>
    <dgm:pt modelId="{32A4E155-CBA8-4C79-94C6-CAFDF549FE2D}" type="parTrans" cxnId="{60C49C2A-D8CD-4033-B357-43876E1C6C58}">
      <dgm:prSet/>
      <dgm:spPr/>
      <dgm:t>
        <a:bodyPr/>
        <a:lstStyle/>
        <a:p>
          <a:endParaRPr lang="en-US"/>
        </a:p>
      </dgm:t>
    </dgm:pt>
    <dgm:pt modelId="{8242CB3B-FFE0-4E6F-AE10-F353ED573B99}" type="sibTrans" cxnId="{60C49C2A-D8CD-4033-B357-43876E1C6C58}">
      <dgm:prSet/>
      <dgm:spPr/>
      <dgm:t>
        <a:bodyPr/>
        <a:lstStyle/>
        <a:p>
          <a:endParaRPr lang="en-US"/>
        </a:p>
      </dgm:t>
    </dgm:pt>
    <dgm:pt modelId="{5DF65514-C396-4C6F-9C05-0659ACBA934A}" type="pres">
      <dgm:prSet presAssocID="{76B4E389-B549-4FAC-BEC6-3C8859C2E061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2494787B-74E0-432B-9E40-66AFE331E291}" type="pres">
      <dgm:prSet presAssocID="{EB11D4F9-EB90-4AD4-8C85-CF3D09286981}" presName="horFlow" presStyleCnt="0"/>
      <dgm:spPr/>
    </dgm:pt>
    <dgm:pt modelId="{5ECECB43-E126-4067-B2F7-FA12FFEAE2A1}" type="pres">
      <dgm:prSet presAssocID="{EB11D4F9-EB90-4AD4-8C85-CF3D09286981}" presName="bigChev" presStyleLbl="node1" presStyleIdx="0" presStyleCnt="4"/>
      <dgm:spPr/>
    </dgm:pt>
    <dgm:pt modelId="{8A4CA9D6-B412-4ABC-809D-4F53CA7784BA}" type="pres">
      <dgm:prSet presAssocID="{DE52F907-7A00-4681-BBB4-940A5E9D75F9}" presName="parTrans" presStyleCnt="0"/>
      <dgm:spPr/>
    </dgm:pt>
    <dgm:pt modelId="{E5913182-9443-470A-8A45-6D8D3CF29C32}" type="pres">
      <dgm:prSet presAssocID="{52C78064-C1B8-4E69-9EA4-EA7A7A76FBF0}" presName="node" presStyleLbl="alignAccFollowNode1" presStyleIdx="0" presStyleCnt="8">
        <dgm:presLayoutVars>
          <dgm:bulletEnabled val="1"/>
        </dgm:presLayoutVars>
      </dgm:prSet>
      <dgm:spPr/>
    </dgm:pt>
    <dgm:pt modelId="{191DD226-2833-41C0-A9E2-FC79976FE162}" type="pres">
      <dgm:prSet presAssocID="{13B84EC9-9B38-47A1-861C-99B8BD9D8A07}" presName="sibTrans" presStyleCnt="0"/>
      <dgm:spPr/>
    </dgm:pt>
    <dgm:pt modelId="{8A963B1B-0304-490A-9D75-4B16E09B397B}" type="pres">
      <dgm:prSet presAssocID="{1153558E-F6B0-4D6D-BE94-8797D30B511E}" presName="node" presStyleLbl="alignAccFollowNode1" presStyleIdx="1" presStyleCnt="8">
        <dgm:presLayoutVars>
          <dgm:bulletEnabled val="1"/>
        </dgm:presLayoutVars>
      </dgm:prSet>
      <dgm:spPr/>
    </dgm:pt>
    <dgm:pt modelId="{1C9D5602-0D2B-4772-8B30-7FF62BBA50A9}" type="pres">
      <dgm:prSet presAssocID="{EB11D4F9-EB90-4AD4-8C85-CF3D09286981}" presName="vSp" presStyleCnt="0"/>
      <dgm:spPr/>
    </dgm:pt>
    <dgm:pt modelId="{C3E268AF-1ED2-4322-9A12-C2891ECB5EAB}" type="pres">
      <dgm:prSet presAssocID="{DF4143DE-B96A-4CA2-8FCF-CAAC1EB99B40}" presName="horFlow" presStyleCnt="0"/>
      <dgm:spPr/>
    </dgm:pt>
    <dgm:pt modelId="{9734408A-6737-4374-AB52-2C9C6F9140FD}" type="pres">
      <dgm:prSet presAssocID="{DF4143DE-B96A-4CA2-8FCF-CAAC1EB99B40}" presName="bigChev" presStyleLbl="node1" presStyleIdx="1" presStyleCnt="4"/>
      <dgm:spPr/>
    </dgm:pt>
    <dgm:pt modelId="{1781BE21-61C2-4533-8166-50262A2DA833}" type="pres">
      <dgm:prSet presAssocID="{198A7681-BDBC-446C-BCC9-A8032C9CCE00}" presName="parTrans" presStyleCnt="0"/>
      <dgm:spPr/>
    </dgm:pt>
    <dgm:pt modelId="{537B5669-C37E-4469-B980-AC320A62C409}" type="pres">
      <dgm:prSet presAssocID="{40691186-05DA-4DB1-A6EB-FCBF2D7775FC}" presName="node" presStyleLbl="alignAccFollowNode1" presStyleIdx="2" presStyleCnt="8">
        <dgm:presLayoutVars>
          <dgm:bulletEnabled val="1"/>
        </dgm:presLayoutVars>
      </dgm:prSet>
      <dgm:spPr/>
    </dgm:pt>
    <dgm:pt modelId="{92F77AAB-2288-489A-992E-6C8FB0E308E1}" type="pres">
      <dgm:prSet presAssocID="{CE2A6E02-B482-4A48-B829-1E7A86D7CABE}" presName="sibTrans" presStyleCnt="0"/>
      <dgm:spPr/>
    </dgm:pt>
    <dgm:pt modelId="{0E3886DE-AD02-41EE-AFD1-F5465CEA469B}" type="pres">
      <dgm:prSet presAssocID="{DE2F5C8E-8F28-4D65-BB63-22F4628A72F2}" presName="node" presStyleLbl="alignAccFollowNode1" presStyleIdx="3" presStyleCnt="8">
        <dgm:presLayoutVars>
          <dgm:bulletEnabled val="1"/>
        </dgm:presLayoutVars>
      </dgm:prSet>
      <dgm:spPr/>
    </dgm:pt>
    <dgm:pt modelId="{E2E554DB-DF87-4C34-976E-B16296B30EA3}" type="pres">
      <dgm:prSet presAssocID="{DF4143DE-B96A-4CA2-8FCF-CAAC1EB99B40}" presName="vSp" presStyleCnt="0"/>
      <dgm:spPr/>
    </dgm:pt>
    <dgm:pt modelId="{BCE8B915-AF40-4A3F-986A-B9E3848EF351}" type="pres">
      <dgm:prSet presAssocID="{C9253BD6-79DF-4A63-A5DA-27CCEEA2F496}" presName="horFlow" presStyleCnt="0"/>
      <dgm:spPr/>
    </dgm:pt>
    <dgm:pt modelId="{EA5768CB-4437-4522-8A87-5F5B58EC3DBD}" type="pres">
      <dgm:prSet presAssocID="{C9253BD6-79DF-4A63-A5DA-27CCEEA2F496}" presName="bigChev" presStyleLbl="node1" presStyleIdx="2" presStyleCnt="4"/>
      <dgm:spPr/>
    </dgm:pt>
    <dgm:pt modelId="{139CF949-C851-4617-BFAF-3C54171215FD}" type="pres">
      <dgm:prSet presAssocID="{45F050DA-1292-49FD-9281-B4B4C4201DD2}" presName="parTrans" presStyleCnt="0"/>
      <dgm:spPr/>
    </dgm:pt>
    <dgm:pt modelId="{87C3EAB1-A169-42E8-8327-19E6E4BFF8C8}" type="pres">
      <dgm:prSet presAssocID="{030EA69E-63E1-4C92-8828-27C1AD35D99F}" presName="node" presStyleLbl="alignAccFollowNode1" presStyleIdx="4" presStyleCnt="8">
        <dgm:presLayoutVars>
          <dgm:bulletEnabled val="1"/>
        </dgm:presLayoutVars>
      </dgm:prSet>
      <dgm:spPr>
        <a:xfrm>
          <a:off x="3179809" y="3133390"/>
          <a:ext cx="2746505" cy="1098602"/>
        </a:xfrm>
        <a:prstGeom prst="chevron">
          <a:avLst/>
        </a:prstGeom>
      </dgm:spPr>
    </dgm:pt>
    <dgm:pt modelId="{C46D824B-C201-4AAA-B7F4-54AE11A336E4}" type="pres">
      <dgm:prSet presAssocID="{10830FC7-13CE-4ABC-9ED0-8B7F1A7CF047}" presName="sibTrans" presStyleCnt="0"/>
      <dgm:spPr/>
    </dgm:pt>
    <dgm:pt modelId="{EA0B3B7C-9BAB-413F-B790-D592690B0092}" type="pres">
      <dgm:prSet presAssocID="{9A738883-AF27-410D-851E-FCA18D5208B3}" presName="node" presStyleLbl="alignAccFollowNode1" presStyleIdx="5" presStyleCnt="8">
        <dgm:presLayoutVars>
          <dgm:bulletEnabled val="1"/>
        </dgm:presLayoutVars>
      </dgm:prSet>
      <dgm:spPr>
        <a:xfrm>
          <a:off x="5541804" y="3133390"/>
          <a:ext cx="2746505" cy="1098602"/>
        </a:xfrm>
        <a:prstGeom prst="chevron">
          <a:avLst/>
        </a:prstGeom>
      </dgm:spPr>
    </dgm:pt>
    <dgm:pt modelId="{FE737CB6-BB0B-4C9E-AC4B-7C7B82EFE0DB}" type="pres">
      <dgm:prSet presAssocID="{C9253BD6-79DF-4A63-A5DA-27CCEEA2F496}" presName="vSp" presStyleCnt="0"/>
      <dgm:spPr/>
    </dgm:pt>
    <dgm:pt modelId="{E27A12D7-EE94-434D-8DD8-9B20564E8710}" type="pres">
      <dgm:prSet presAssocID="{04292571-68A2-407D-B690-AEF15E2298E9}" presName="horFlow" presStyleCnt="0"/>
      <dgm:spPr/>
    </dgm:pt>
    <dgm:pt modelId="{5511A7C6-AA80-4884-8E7E-CD77257D264C}" type="pres">
      <dgm:prSet presAssocID="{04292571-68A2-407D-B690-AEF15E2298E9}" presName="bigChev" presStyleLbl="node1" presStyleIdx="3" presStyleCnt="4"/>
      <dgm:spPr/>
    </dgm:pt>
    <dgm:pt modelId="{055363D4-1A5E-4BF4-912A-8E6B783C169E}" type="pres">
      <dgm:prSet presAssocID="{70649E67-E472-4906-914B-C0C9F2D46818}" presName="parTrans" presStyleCnt="0"/>
      <dgm:spPr/>
    </dgm:pt>
    <dgm:pt modelId="{308F12D4-CD42-4ED2-BF6D-9E25E359D054}" type="pres">
      <dgm:prSet presAssocID="{B20AD531-8C55-4166-A437-E4A092DEA01A}" presName="node" presStyleLbl="alignAccFollowNode1" presStyleIdx="6" presStyleCnt="8">
        <dgm:presLayoutVars>
          <dgm:bulletEnabled val="1"/>
        </dgm:presLayoutVars>
      </dgm:prSet>
      <dgm:spPr>
        <a:xfrm>
          <a:off x="3179809" y="4642313"/>
          <a:ext cx="2746505" cy="1098602"/>
        </a:xfrm>
        <a:prstGeom prst="chevron">
          <a:avLst/>
        </a:prstGeom>
      </dgm:spPr>
    </dgm:pt>
    <dgm:pt modelId="{C5ED5BA0-F840-41C0-AF12-6109379D6FAF}" type="pres">
      <dgm:prSet presAssocID="{3DC0F5D4-188A-4CFB-9DFC-CA91F35A1B46}" presName="sibTrans" presStyleCnt="0"/>
      <dgm:spPr/>
    </dgm:pt>
    <dgm:pt modelId="{321F1779-A21B-43F0-A811-01E7DCC858AB}" type="pres">
      <dgm:prSet presAssocID="{F7C51D06-D6ED-4DAE-A57B-1E90A91EF9B9}" presName="node" presStyleLbl="alignAccFollowNode1" presStyleIdx="7" presStyleCnt="8">
        <dgm:presLayoutVars>
          <dgm:bulletEnabled val="1"/>
        </dgm:presLayoutVars>
      </dgm:prSet>
      <dgm:spPr>
        <a:xfrm>
          <a:off x="5541804" y="4642313"/>
          <a:ext cx="2746505" cy="1098602"/>
        </a:xfrm>
        <a:prstGeom prst="chevron">
          <a:avLst/>
        </a:prstGeom>
      </dgm:spPr>
    </dgm:pt>
  </dgm:ptLst>
  <dgm:cxnLst>
    <dgm:cxn modelId="{D0F23712-20FB-416A-9537-0D11A8F60322}" type="presOf" srcId="{DF4143DE-B96A-4CA2-8FCF-CAAC1EB99B40}" destId="{9734408A-6737-4374-AB52-2C9C6F9140FD}" srcOrd="0" destOrd="0" presId="urn:microsoft.com/office/officeart/2005/8/layout/lProcess3"/>
    <dgm:cxn modelId="{050CBA1B-7B40-441A-A620-E4AD9A83B62A}" type="presOf" srcId="{DE2F5C8E-8F28-4D65-BB63-22F4628A72F2}" destId="{0E3886DE-AD02-41EE-AFD1-F5465CEA469B}" srcOrd="0" destOrd="0" presId="urn:microsoft.com/office/officeart/2005/8/layout/lProcess3"/>
    <dgm:cxn modelId="{60C49C2A-D8CD-4033-B357-43876E1C6C58}" srcId="{04292571-68A2-407D-B690-AEF15E2298E9}" destId="{F7C51D06-D6ED-4DAE-A57B-1E90A91EF9B9}" srcOrd="1" destOrd="0" parTransId="{32A4E155-CBA8-4C79-94C6-CAFDF549FE2D}" sibTransId="{8242CB3B-FFE0-4E6F-AE10-F353ED573B99}"/>
    <dgm:cxn modelId="{B323E35B-9C91-4F08-B931-A28046E2C3A3}" type="presOf" srcId="{C9253BD6-79DF-4A63-A5DA-27CCEEA2F496}" destId="{EA5768CB-4437-4522-8A87-5F5B58EC3DBD}" srcOrd="0" destOrd="0" presId="urn:microsoft.com/office/officeart/2005/8/layout/lProcess3"/>
    <dgm:cxn modelId="{6FCBFA61-EEDF-4D76-8972-837E8BAD1A10}" srcId="{04292571-68A2-407D-B690-AEF15E2298E9}" destId="{B20AD531-8C55-4166-A437-E4A092DEA01A}" srcOrd="0" destOrd="0" parTransId="{70649E67-E472-4906-914B-C0C9F2D46818}" sibTransId="{3DC0F5D4-188A-4CFB-9DFC-CA91F35A1B46}"/>
    <dgm:cxn modelId="{1441EE6A-7AD3-443D-ADA3-125AE28B3EF6}" srcId="{EB11D4F9-EB90-4AD4-8C85-CF3D09286981}" destId="{1153558E-F6B0-4D6D-BE94-8797D30B511E}" srcOrd="1" destOrd="0" parTransId="{64EA6C3E-8F54-4471-BD23-A66029DFDF99}" sibTransId="{11E9223E-198A-4527-B2F8-BBFF725611E7}"/>
    <dgm:cxn modelId="{048F904D-845D-489C-862B-162538614099}" type="presOf" srcId="{52C78064-C1B8-4E69-9EA4-EA7A7A76FBF0}" destId="{E5913182-9443-470A-8A45-6D8D3CF29C32}" srcOrd="0" destOrd="0" presId="urn:microsoft.com/office/officeart/2005/8/layout/lProcess3"/>
    <dgm:cxn modelId="{0DB0864F-5A87-4532-8BE5-2EBCE55E13E3}" type="presOf" srcId="{04292571-68A2-407D-B690-AEF15E2298E9}" destId="{5511A7C6-AA80-4884-8E7E-CD77257D264C}" srcOrd="0" destOrd="0" presId="urn:microsoft.com/office/officeart/2005/8/layout/lProcess3"/>
    <dgm:cxn modelId="{2B3DE373-828A-4F84-A7C8-C18067AB4316}" srcId="{EB11D4F9-EB90-4AD4-8C85-CF3D09286981}" destId="{52C78064-C1B8-4E69-9EA4-EA7A7A76FBF0}" srcOrd="0" destOrd="0" parTransId="{DE52F907-7A00-4681-BBB4-940A5E9D75F9}" sibTransId="{13B84EC9-9B38-47A1-861C-99B8BD9D8A07}"/>
    <dgm:cxn modelId="{6DA4A974-F8D0-4D35-9B9B-26A811817FA3}" srcId="{DF4143DE-B96A-4CA2-8FCF-CAAC1EB99B40}" destId="{40691186-05DA-4DB1-A6EB-FCBF2D7775FC}" srcOrd="0" destOrd="0" parTransId="{198A7681-BDBC-446C-BCC9-A8032C9CCE00}" sibTransId="{CE2A6E02-B482-4A48-B829-1E7A86D7CABE}"/>
    <dgm:cxn modelId="{8BBD0B77-C044-4B5D-9DB6-FC9D84A5F6B2}" type="presOf" srcId="{030EA69E-63E1-4C92-8828-27C1AD35D99F}" destId="{87C3EAB1-A169-42E8-8327-19E6E4BFF8C8}" srcOrd="0" destOrd="0" presId="urn:microsoft.com/office/officeart/2005/8/layout/lProcess3"/>
    <dgm:cxn modelId="{AE2EA959-CD94-4521-8C8F-4A1DF393A980}" type="presOf" srcId="{9A738883-AF27-410D-851E-FCA18D5208B3}" destId="{EA0B3B7C-9BAB-413F-B790-D592690B0092}" srcOrd="0" destOrd="0" presId="urn:microsoft.com/office/officeart/2005/8/layout/lProcess3"/>
    <dgm:cxn modelId="{0ECF997D-4B7F-4BD0-A659-269BF9B28679}" srcId="{C9253BD6-79DF-4A63-A5DA-27CCEEA2F496}" destId="{030EA69E-63E1-4C92-8828-27C1AD35D99F}" srcOrd="0" destOrd="0" parTransId="{45F050DA-1292-49FD-9281-B4B4C4201DD2}" sibTransId="{10830FC7-13CE-4ABC-9ED0-8B7F1A7CF047}"/>
    <dgm:cxn modelId="{8AEE5B85-0D4B-41BE-BBE6-B7930934BD6D}" srcId="{C9253BD6-79DF-4A63-A5DA-27CCEEA2F496}" destId="{9A738883-AF27-410D-851E-FCA18D5208B3}" srcOrd="1" destOrd="0" parTransId="{2DDC0D10-1912-4217-81E4-566D2EACEA1C}" sibTransId="{699E91EF-ED6A-4EF5-9C15-3203A0D61B2B}"/>
    <dgm:cxn modelId="{956B1188-0283-4798-84BA-924960429050}" type="presOf" srcId="{76B4E389-B549-4FAC-BEC6-3C8859C2E061}" destId="{5DF65514-C396-4C6F-9C05-0659ACBA934A}" srcOrd="0" destOrd="0" presId="urn:microsoft.com/office/officeart/2005/8/layout/lProcess3"/>
    <dgm:cxn modelId="{F469FAB1-8201-4777-AF6E-C63E0B8A1FBC}" srcId="{76B4E389-B549-4FAC-BEC6-3C8859C2E061}" destId="{EB11D4F9-EB90-4AD4-8C85-CF3D09286981}" srcOrd="0" destOrd="0" parTransId="{52C4468D-EEE3-49DD-A6DC-2BAF6A97AD4C}" sibTransId="{17CAB690-7420-4FE4-BD87-D5CACBADBD2A}"/>
    <dgm:cxn modelId="{263663BB-D972-4F9A-AF6A-590A5BBB4F14}" type="presOf" srcId="{1153558E-F6B0-4D6D-BE94-8797D30B511E}" destId="{8A963B1B-0304-490A-9D75-4B16E09B397B}" srcOrd="0" destOrd="0" presId="urn:microsoft.com/office/officeart/2005/8/layout/lProcess3"/>
    <dgm:cxn modelId="{FD7807C1-CC90-4B86-A260-FF891C8E5FC8}" srcId="{76B4E389-B549-4FAC-BEC6-3C8859C2E061}" destId="{C9253BD6-79DF-4A63-A5DA-27CCEEA2F496}" srcOrd="2" destOrd="0" parTransId="{B6C2BFA5-2717-4882-A14B-73490B082339}" sibTransId="{865F6283-B335-42F5-B7D2-67908057246F}"/>
    <dgm:cxn modelId="{7F7614D2-5C12-4892-9F74-D1968C5C90C1}" type="presOf" srcId="{40691186-05DA-4DB1-A6EB-FCBF2D7775FC}" destId="{537B5669-C37E-4469-B980-AC320A62C409}" srcOrd="0" destOrd="0" presId="urn:microsoft.com/office/officeart/2005/8/layout/lProcess3"/>
    <dgm:cxn modelId="{269217D9-50B8-4B29-B556-DD3B899455A2}" type="presOf" srcId="{EB11D4F9-EB90-4AD4-8C85-CF3D09286981}" destId="{5ECECB43-E126-4067-B2F7-FA12FFEAE2A1}" srcOrd="0" destOrd="0" presId="urn:microsoft.com/office/officeart/2005/8/layout/lProcess3"/>
    <dgm:cxn modelId="{BCAB1EDB-3BCF-49DB-BE7D-8D370246AB88}" type="presOf" srcId="{F7C51D06-D6ED-4DAE-A57B-1E90A91EF9B9}" destId="{321F1779-A21B-43F0-A811-01E7DCC858AB}" srcOrd="0" destOrd="0" presId="urn:microsoft.com/office/officeart/2005/8/layout/lProcess3"/>
    <dgm:cxn modelId="{7642A7E0-E91C-4279-9A2E-01D9CB4EE713}" type="presOf" srcId="{B20AD531-8C55-4166-A437-E4A092DEA01A}" destId="{308F12D4-CD42-4ED2-BF6D-9E25E359D054}" srcOrd="0" destOrd="0" presId="urn:microsoft.com/office/officeart/2005/8/layout/lProcess3"/>
    <dgm:cxn modelId="{99CEF7EA-25FF-4265-920B-D4D8B4A35929}" srcId="{76B4E389-B549-4FAC-BEC6-3C8859C2E061}" destId="{DF4143DE-B96A-4CA2-8FCF-CAAC1EB99B40}" srcOrd="1" destOrd="0" parTransId="{787C01A6-776C-427A-A30F-1C0AA82C31C7}" sibTransId="{21B9931A-90D6-469A-9008-34694D7B08E3}"/>
    <dgm:cxn modelId="{D7B8E1F1-51E4-48A1-9E40-68DDD4A8C8B5}" srcId="{DF4143DE-B96A-4CA2-8FCF-CAAC1EB99B40}" destId="{DE2F5C8E-8F28-4D65-BB63-22F4628A72F2}" srcOrd="1" destOrd="0" parTransId="{DFAD3ECD-B391-492B-8CCC-B0506BD3636B}" sibTransId="{4158FC18-A324-46B2-AF23-7191111158DE}"/>
    <dgm:cxn modelId="{9409CFF6-06D4-403F-9BAA-45106C396282}" srcId="{76B4E389-B549-4FAC-BEC6-3C8859C2E061}" destId="{04292571-68A2-407D-B690-AEF15E2298E9}" srcOrd="3" destOrd="0" parTransId="{4F81B747-5F10-4B9D-9CCF-E75AF0CBD50A}" sibTransId="{7554AEC1-9B68-400B-B209-D22F1A8C654E}"/>
    <dgm:cxn modelId="{C2385C90-7E03-4C44-B600-9654E640A7B4}" type="presParOf" srcId="{5DF65514-C396-4C6F-9C05-0659ACBA934A}" destId="{2494787B-74E0-432B-9E40-66AFE331E291}" srcOrd="0" destOrd="0" presId="urn:microsoft.com/office/officeart/2005/8/layout/lProcess3"/>
    <dgm:cxn modelId="{36E63BD0-FF64-4F20-93DF-18C28EB062BE}" type="presParOf" srcId="{2494787B-74E0-432B-9E40-66AFE331E291}" destId="{5ECECB43-E126-4067-B2F7-FA12FFEAE2A1}" srcOrd="0" destOrd="0" presId="urn:microsoft.com/office/officeart/2005/8/layout/lProcess3"/>
    <dgm:cxn modelId="{AF8FE839-3C0F-4BAC-8C14-F6E8C9E3144C}" type="presParOf" srcId="{2494787B-74E0-432B-9E40-66AFE331E291}" destId="{8A4CA9D6-B412-4ABC-809D-4F53CA7784BA}" srcOrd="1" destOrd="0" presId="urn:microsoft.com/office/officeart/2005/8/layout/lProcess3"/>
    <dgm:cxn modelId="{BF4940AF-4BAC-462C-A893-FCA496CC7B76}" type="presParOf" srcId="{2494787B-74E0-432B-9E40-66AFE331E291}" destId="{E5913182-9443-470A-8A45-6D8D3CF29C32}" srcOrd="2" destOrd="0" presId="urn:microsoft.com/office/officeart/2005/8/layout/lProcess3"/>
    <dgm:cxn modelId="{3309C014-A68F-443F-8F14-16A8B82447CF}" type="presParOf" srcId="{2494787B-74E0-432B-9E40-66AFE331E291}" destId="{191DD226-2833-41C0-A9E2-FC79976FE162}" srcOrd="3" destOrd="0" presId="urn:microsoft.com/office/officeart/2005/8/layout/lProcess3"/>
    <dgm:cxn modelId="{2B7B6E36-5ED4-4FD6-B471-10E1C32006F3}" type="presParOf" srcId="{2494787B-74E0-432B-9E40-66AFE331E291}" destId="{8A963B1B-0304-490A-9D75-4B16E09B397B}" srcOrd="4" destOrd="0" presId="urn:microsoft.com/office/officeart/2005/8/layout/lProcess3"/>
    <dgm:cxn modelId="{2223D8C3-A791-4027-8CC7-075E638DD65A}" type="presParOf" srcId="{5DF65514-C396-4C6F-9C05-0659ACBA934A}" destId="{1C9D5602-0D2B-4772-8B30-7FF62BBA50A9}" srcOrd="1" destOrd="0" presId="urn:microsoft.com/office/officeart/2005/8/layout/lProcess3"/>
    <dgm:cxn modelId="{C6715B5E-A4C4-417C-B52D-4954EBF1CB8C}" type="presParOf" srcId="{5DF65514-C396-4C6F-9C05-0659ACBA934A}" destId="{C3E268AF-1ED2-4322-9A12-C2891ECB5EAB}" srcOrd="2" destOrd="0" presId="urn:microsoft.com/office/officeart/2005/8/layout/lProcess3"/>
    <dgm:cxn modelId="{D95DC7D6-9636-4FD8-AAE1-E7E964928FC0}" type="presParOf" srcId="{C3E268AF-1ED2-4322-9A12-C2891ECB5EAB}" destId="{9734408A-6737-4374-AB52-2C9C6F9140FD}" srcOrd="0" destOrd="0" presId="urn:microsoft.com/office/officeart/2005/8/layout/lProcess3"/>
    <dgm:cxn modelId="{985DDA93-4AB9-4F7C-9344-F88CAAFAA9B0}" type="presParOf" srcId="{C3E268AF-1ED2-4322-9A12-C2891ECB5EAB}" destId="{1781BE21-61C2-4533-8166-50262A2DA833}" srcOrd="1" destOrd="0" presId="urn:microsoft.com/office/officeart/2005/8/layout/lProcess3"/>
    <dgm:cxn modelId="{C8716AE7-2D10-4DF9-9832-B030B2614F38}" type="presParOf" srcId="{C3E268AF-1ED2-4322-9A12-C2891ECB5EAB}" destId="{537B5669-C37E-4469-B980-AC320A62C409}" srcOrd="2" destOrd="0" presId="urn:microsoft.com/office/officeart/2005/8/layout/lProcess3"/>
    <dgm:cxn modelId="{546584A9-C6CA-4A55-9854-1E1B9425631B}" type="presParOf" srcId="{C3E268AF-1ED2-4322-9A12-C2891ECB5EAB}" destId="{92F77AAB-2288-489A-992E-6C8FB0E308E1}" srcOrd="3" destOrd="0" presId="urn:microsoft.com/office/officeart/2005/8/layout/lProcess3"/>
    <dgm:cxn modelId="{5EE3D68A-C429-48AE-9724-40ACB77E261F}" type="presParOf" srcId="{C3E268AF-1ED2-4322-9A12-C2891ECB5EAB}" destId="{0E3886DE-AD02-41EE-AFD1-F5465CEA469B}" srcOrd="4" destOrd="0" presId="urn:microsoft.com/office/officeart/2005/8/layout/lProcess3"/>
    <dgm:cxn modelId="{F7DA0736-48C9-4A65-9568-2643CEF3866E}" type="presParOf" srcId="{5DF65514-C396-4C6F-9C05-0659ACBA934A}" destId="{E2E554DB-DF87-4C34-976E-B16296B30EA3}" srcOrd="3" destOrd="0" presId="urn:microsoft.com/office/officeart/2005/8/layout/lProcess3"/>
    <dgm:cxn modelId="{005692B2-2386-4ABC-B50F-2BA5B80C0702}" type="presParOf" srcId="{5DF65514-C396-4C6F-9C05-0659ACBA934A}" destId="{BCE8B915-AF40-4A3F-986A-B9E3848EF351}" srcOrd="4" destOrd="0" presId="urn:microsoft.com/office/officeart/2005/8/layout/lProcess3"/>
    <dgm:cxn modelId="{94408B42-547E-46DC-8439-F60D04420E4F}" type="presParOf" srcId="{BCE8B915-AF40-4A3F-986A-B9E3848EF351}" destId="{EA5768CB-4437-4522-8A87-5F5B58EC3DBD}" srcOrd="0" destOrd="0" presId="urn:microsoft.com/office/officeart/2005/8/layout/lProcess3"/>
    <dgm:cxn modelId="{D5FFBF57-4063-4CC7-BA2B-3AC562A2B209}" type="presParOf" srcId="{BCE8B915-AF40-4A3F-986A-B9E3848EF351}" destId="{139CF949-C851-4617-BFAF-3C54171215FD}" srcOrd="1" destOrd="0" presId="urn:microsoft.com/office/officeart/2005/8/layout/lProcess3"/>
    <dgm:cxn modelId="{5964E720-F061-4BC9-8ECD-962F11D6FBA1}" type="presParOf" srcId="{BCE8B915-AF40-4A3F-986A-B9E3848EF351}" destId="{87C3EAB1-A169-42E8-8327-19E6E4BFF8C8}" srcOrd="2" destOrd="0" presId="urn:microsoft.com/office/officeart/2005/8/layout/lProcess3"/>
    <dgm:cxn modelId="{C8F3DBB2-9DA7-46E5-A1F4-86CA0B9A9558}" type="presParOf" srcId="{BCE8B915-AF40-4A3F-986A-B9E3848EF351}" destId="{C46D824B-C201-4AAA-B7F4-54AE11A336E4}" srcOrd="3" destOrd="0" presId="urn:microsoft.com/office/officeart/2005/8/layout/lProcess3"/>
    <dgm:cxn modelId="{78F8917B-10A1-4EE4-B97F-8314FAE3A7BB}" type="presParOf" srcId="{BCE8B915-AF40-4A3F-986A-B9E3848EF351}" destId="{EA0B3B7C-9BAB-413F-B790-D592690B0092}" srcOrd="4" destOrd="0" presId="urn:microsoft.com/office/officeart/2005/8/layout/lProcess3"/>
    <dgm:cxn modelId="{8E464775-43CE-43E1-A439-461632463A8F}" type="presParOf" srcId="{5DF65514-C396-4C6F-9C05-0659ACBA934A}" destId="{FE737CB6-BB0B-4C9E-AC4B-7C7B82EFE0DB}" srcOrd="5" destOrd="0" presId="urn:microsoft.com/office/officeart/2005/8/layout/lProcess3"/>
    <dgm:cxn modelId="{D89367BF-D999-4049-9293-3F4A26320277}" type="presParOf" srcId="{5DF65514-C396-4C6F-9C05-0659ACBA934A}" destId="{E27A12D7-EE94-434D-8DD8-9B20564E8710}" srcOrd="6" destOrd="0" presId="urn:microsoft.com/office/officeart/2005/8/layout/lProcess3"/>
    <dgm:cxn modelId="{3C22B916-E608-49A2-8E2E-F24C71406466}" type="presParOf" srcId="{E27A12D7-EE94-434D-8DD8-9B20564E8710}" destId="{5511A7C6-AA80-4884-8E7E-CD77257D264C}" srcOrd="0" destOrd="0" presId="urn:microsoft.com/office/officeart/2005/8/layout/lProcess3"/>
    <dgm:cxn modelId="{1D1AEF42-A6A2-4755-A3DE-87FA60362F7C}" type="presParOf" srcId="{E27A12D7-EE94-434D-8DD8-9B20564E8710}" destId="{055363D4-1A5E-4BF4-912A-8E6B783C169E}" srcOrd="1" destOrd="0" presId="urn:microsoft.com/office/officeart/2005/8/layout/lProcess3"/>
    <dgm:cxn modelId="{D2C689F6-0879-4768-87A3-B70B19AAEBF0}" type="presParOf" srcId="{E27A12D7-EE94-434D-8DD8-9B20564E8710}" destId="{308F12D4-CD42-4ED2-BF6D-9E25E359D054}" srcOrd="2" destOrd="0" presId="urn:microsoft.com/office/officeart/2005/8/layout/lProcess3"/>
    <dgm:cxn modelId="{D355A532-36AB-4A27-B239-4240960095BE}" type="presParOf" srcId="{E27A12D7-EE94-434D-8DD8-9B20564E8710}" destId="{C5ED5BA0-F840-41C0-AF12-6109379D6FAF}" srcOrd="3" destOrd="0" presId="urn:microsoft.com/office/officeart/2005/8/layout/lProcess3"/>
    <dgm:cxn modelId="{C53F8D6E-FD66-4F74-9A2E-19189290A65F}" type="presParOf" srcId="{E27A12D7-EE94-434D-8DD8-9B20564E8710}" destId="{321F1779-A21B-43F0-A811-01E7DCC858AB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F3DC8B-8512-43E2-955D-668A76EE4893}">
      <dsp:nvSpPr>
        <dsp:cNvPr id="0" name=""/>
        <dsp:cNvSpPr/>
      </dsp:nvSpPr>
      <dsp:spPr>
        <a:xfrm>
          <a:off x="3183548" y="2031"/>
          <a:ext cx="3356851" cy="167842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Cross sections (DRAGON)</a:t>
          </a:r>
        </a:p>
      </dsp:txBody>
      <dsp:txXfrm>
        <a:off x="3232707" y="51190"/>
        <a:ext cx="3258533" cy="1580107"/>
      </dsp:txXfrm>
    </dsp:sp>
    <dsp:sp modelId="{FCD5294A-5EF6-4381-A577-4FBADAC44E1B}">
      <dsp:nvSpPr>
        <dsp:cNvPr id="0" name=""/>
        <dsp:cNvSpPr/>
      </dsp:nvSpPr>
      <dsp:spPr>
        <a:xfrm rot="3600000">
          <a:off x="5373104" y="2948170"/>
          <a:ext cx="1749771" cy="587448"/>
        </a:xfrm>
        <a:prstGeom prst="left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dk1">
                <a:lumMod val="110000"/>
                <a:satMod val="105000"/>
                <a:tint val="67000"/>
              </a:schemeClr>
            </a:gs>
            <a:gs pos="50000">
              <a:schemeClr val="dk1">
                <a:lumMod val="105000"/>
                <a:satMod val="103000"/>
                <a:tint val="73000"/>
              </a:schemeClr>
            </a:gs>
            <a:gs pos="100000">
              <a:schemeClr val="dk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>
            <a:solidFill>
              <a:srgbClr val="FF0000"/>
            </a:solidFill>
          </a:endParaRPr>
        </a:p>
      </dsp:txBody>
      <dsp:txXfrm>
        <a:off x="5549338" y="3065660"/>
        <a:ext cx="1397303" cy="352468"/>
      </dsp:txXfrm>
    </dsp:sp>
    <dsp:sp modelId="{4A0B9045-43B3-4F65-9E4C-D3EC5CB498F3}">
      <dsp:nvSpPr>
        <dsp:cNvPr id="0" name=""/>
        <dsp:cNvSpPr/>
      </dsp:nvSpPr>
      <dsp:spPr>
        <a:xfrm>
          <a:off x="5955581" y="4803333"/>
          <a:ext cx="3356851" cy="167842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3200" kern="1200" dirty="0"/>
            <a:t>PPFs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3200" kern="1200" dirty="0"/>
            <a:t>(DONJON)</a:t>
          </a:r>
        </a:p>
      </dsp:txBody>
      <dsp:txXfrm>
        <a:off x="6004740" y="4852492"/>
        <a:ext cx="3258533" cy="1580107"/>
      </dsp:txXfrm>
    </dsp:sp>
    <dsp:sp modelId="{9AC6089A-3259-4188-A74B-1C180D3E03C3}">
      <dsp:nvSpPr>
        <dsp:cNvPr id="0" name=""/>
        <dsp:cNvSpPr/>
      </dsp:nvSpPr>
      <dsp:spPr>
        <a:xfrm rot="10800000">
          <a:off x="3987088" y="5348821"/>
          <a:ext cx="1749771" cy="587448"/>
        </a:xfrm>
        <a:prstGeom prst="left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dk1">
                <a:lumMod val="110000"/>
                <a:satMod val="105000"/>
                <a:tint val="67000"/>
              </a:schemeClr>
            </a:gs>
            <a:gs pos="50000">
              <a:schemeClr val="dk1">
                <a:lumMod val="105000"/>
                <a:satMod val="103000"/>
                <a:tint val="73000"/>
              </a:schemeClr>
            </a:gs>
            <a:gs pos="100000">
              <a:schemeClr val="dk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>
            <a:solidFill>
              <a:srgbClr val="FF0000"/>
            </a:solidFill>
          </a:endParaRPr>
        </a:p>
      </dsp:txBody>
      <dsp:txXfrm rot="10800000">
        <a:off x="4163322" y="5466311"/>
        <a:ext cx="1397303" cy="352468"/>
      </dsp:txXfrm>
    </dsp:sp>
    <dsp:sp modelId="{7F1437F5-69C6-4325-AC8A-15DD4BEA1C6D}">
      <dsp:nvSpPr>
        <dsp:cNvPr id="0" name=""/>
        <dsp:cNvSpPr/>
      </dsp:nvSpPr>
      <dsp:spPr>
        <a:xfrm>
          <a:off x="411515" y="4803333"/>
          <a:ext cx="3356851" cy="167842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2">
                <a:lumMod val="110000"/>
                <a:satMod val="105000"/>
                <a:tint val="67000"/>
              </a:schemeClr>
            </a:gs>
            <a:gs pos="50000">
              <a:schemeClr val="accent2">
                <a:lumMod val="105000"/>
                <a:satMod val="103000"/>
                <a:tint val="73000"/>
              </a:schemeClr>
            </a:gs>
            <a:gs pos="100000">
              <a:schemeClr val="accent2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Temperature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(COBRA)</a:t>
          </a:r>
        </a:p>
      </dsp:txBody>
      <dsp:txXfrm>
        <a:off x="460674" y="4852492"/>
        <a:ext cx="3258533" cy="1580107"/>
      </dsp:txXfrm>
    </dsp:sp>
    <dsp:sp modelId="{36BD08E0-E4B1-4CEB-A8F6-DBCC7116CA84}">
      <dsp:nvSpPr>
        <dsp:cNvPr id="0" name=""/>
        <dsp:cNvSpPr/>
      </dsp:nvSpPr>
      <dsp:spPr>
        <a:xfrm rot="18000000">
          <a:off x="2601071" y="2948170"/>
          <a:ext cx="1749771" cy="587448"/>
        </a:xfrm>
        <a:prstGeom prst="left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dk1">
                <a:lumMod val="110000"/>
                <a:satMod val="105000"/>
                <a:tint val="67000"/>
              </a:schemeClr>
            </a:gs>
            <a:gs pos="50000">
              <a:schemeClr val="dk1">
                <a:lumMod val="105000"/>
                <a:satMod val="103000"/>
                <a:tint val="73000"/>
              </a:schemeClr>
            </a:gs>
            <a:gs pos="100000">
              <a:schemeClr val="dk1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dk1"/>
          </a:solidFill>
          <a:prstDash val="solid"/>
          <a:miter lim="800000"/>
        </a:ln>
        <a:effectLst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>
            <a:solidFill>
              <a:srgbClr val="FF0000"/>
            </a:solidFill>
          </a:endParaRPr>
        </a:p>
      </dsp:txBody>
      <dsp:txXfrm>
        <a:off x="2777305" y="3065660"/>
        <a:ext cx="1397303" cy="3524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CECB43-E126-4067-B2F7-FA12FFEAE2A1}">
      <dsp:nvSpPr>
        <dsp:cNvPr id="0" name=""/>
        <dsp:cNvSpPr/>
      </dsp:nvSpPr>
      <dsp:spPr>
        <a:xfrm>
          <a:off x="75294" y="1032"/>
          <a:ext cx="3599557" cy="1439822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Validation</a:t>
          </a:r>
        </a:p>
      </dsp:txBody>
      <dsp:txXfrm>
        <a:off x="795205" y="1032"/>
        <a:ext cx="2159735" cy="1439822"/>
      </dsp:txXfrm>
    </dsp:sp>
    <dsp:sp modelId="{E5913182-9443-470A-8A45-6D8D3CF29C32}">
      <dsp:nvSpPr>
        <dsp:cNvPr id="0" name=""/>
        <dsp:cNvSpPr/>
      </dsp:nvSpPr>
      <dsp:spPr>
        <a:xfrm>
          <a:off x="3206909" y="123417"/>
          <a:ext cx="2987632" cy="1195052"/>
        </a:xfrm>
        <a:prstGeom prst="chevron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Neutronic</a:t>
          </a:r>
        </a:p>
      </dsp:txBody>
      <dsp:txXfrm>
        <a:off x="3804435" y="123417"/>
        <a:ext cx="1792580" cy="1195052"/>
      </dsp:txXfrm>
    </dsp:sp>
    <dsp:sp modelId="{8A963B1B-0304-490A-9D75-4B16E09B397B}">
      <dsp:nvSpPr>
        <dsp:cNvPr id="0" name=""/>
        <dsp:cNvSpPr/>
      </dsp:nvSpPr>
      <dsp:spPr>
        <a:xfrm>
          <a:off x="5776273" y="123417"/>
          <a:ext cx="2987632" cy="1195052"/>
        </a:xfrm>
        <a:prstGeom prst="chevron">
          <a:avLst/>
        </a:prstGeom>
        <a:solidFill>
          <a:schemeClr val="accent2">
            <a:tint val="40000"/>
            <a:alpha val="90000"/>
            <a:hueOff val="-121318"/>
            <a:satOff val="-10764"/>
            <a:lumOff val="-11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21318"/>
              <a:satOff val="-10764"/>
              <a:lumOff val="-11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Thermal-hydraulic</a:t>
          </a:r>
        </a:p>
      </dsp:txBody>
      <dsp:txXfrm>
        <a:off x="6373799" y="123417"/>
        <a:ext cx="1792580" cy="1195052"/>
      </dsp:txXfrm>
    </dsp:sp>
    <dsp:sp modelId="{9734408A-6737-4374-AB52-2C9C6F9140FD}">
      <dsp:nvSpPr>
        <dsp:cNvPr id="0" name=""/>
        <dsp:cNvSpPr/>
      </dsp:nvSpPr>
      <dsp:spPr>
        <a:xfrm>
          <a:off x="75294" y="1642430"/>
          <a:ext cx="3599557" cy="1439822"/>
        </a:xfrm>
        <a:prstGeom prst="chevron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Current study</a:t>
          </a:r>
        </a:p>
      </dsp:txBody>
      <dsp:txXfrm>
        <a:off x="795205" y="1642430"/>
        <a:ext cx="2159735" cy="1439822"/>
      </dsp:txXfrm>
    </dsp:sp>
    <dsp:sp modelId="{537B5669-C37E-4469-B980-AC320A62C409}">
      <dsp:nvSpPr>
        <dsp:cNvPr id="0" name=""/>
        <dsp:cNvSpPr/>
      </dsp:nvSpPr>
      <dsp:spPr>
        <a:xfrm>
          <a:off x="3206909" y="1764815"/>
          <a:ext cx="2987632" cy="1195052"/>
        </a:xfrm>
        <a:prstGeom prst="chevron">
          <a:avLst/>
        </a:prstGeom>
        <a:solidFill>
          <a:schemeClr val="accent2">
            <a:tint val="40000"/>
            <a:alpha val="90000"/>
            <a:hueOff val="-242636"/>
            <a:satOff val="-21527"/>
            <a:lumOff val="-22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42636"/>
              <a:satOff val="-21527"/>
              <a:lumOff val="-22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DRAGON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DONJON</a:t>
          </a:r>
        </a:p>
      </dsp:txBody>
      <dsp:txXfrm>
        <a:off x="3804435" y="1764815"/>
        <a:ext cx="1792580" cy="1195052"/>
      </dsp:txXfrm>
    </dsp:sp>
    <dsp:sp modelId="{0E3886DE-AD02-41EE-AFD1-F5465CEA469B}">
      <dsp:nvSpPr>
        <dsp:cNvPr id="0" name=""/>
        <dsp:cNvSpPr/>
      </dsp:nvSpPr>
      <dsp:spPr>
        <a:xfrm>
          <a:off x="5776273" y="1764815"/>
          <a:ext cx="2987632" cy="1195052"/>
        </a:xfrm>
        <a:prstGeom prst="chevron">
          <a:avLst/>
        </a:prstGeom>
        <a:solidFill>
          <a:schemeClr val="accent2">
            <a:tint val="40000"/>
            <a:alpha val="90000"/>
            <a:hueOff val="-363954"/>
            <a:satOff val="-32291"/>
            <a:lumOff val="-33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363954"/>
              <a:satOff val="-32291"/>
              <a:lumOff val="-3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COBRA</a:t>
          </a:r>
        </a:p>
      </dsp:txBody>
      <dsp:txXfrm>
        <a:off x="6373799" y="1764815"/>
        <a:ext cx="1792580" cy="1195052"/>
      </dsp:txXfrm>
    </dsp:sp>
    <dsp:sp modelId="{EA5768CB-4437-4522-8A87-5F5B58EC3DBD}">
      <dsp:nvSpPr>
        <dsp:cNvPr id="0" name=""/>
        <dsp:cNvSpPr/>
      </dsp:nvSpPr>
      <dsp:spPr>
        <a:xfrm>
          <a:off x="75294" y="3283828"/>
          <a:ext cx="3599557" cy="1439822"/>
        </a:xfrm>
        <a:prstGeom prst="chevron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Validation codes</a:t>
          </a:r>
        </a:p>
      </dsp:txBody>
      <dsp:txXfrm>
        <a:off x="795205" y="3283828"/>
        <a:ext cx="2159735" cy="1439822"/>
      </dsp:txXfrm>
    </dsp:sp>
    <dsp:sp modelId="{87C3EAB1-A169-42E8-8327-19E6E4BFF8C8}">
      <dsp:nvSpPr>
        <dsp:cNvPr id="0" name=""/>
        <dsp:cNvSpPr/>
      </dsp:nvSpPr>
      <dsp:spPr>
        <a:xfrm>
          <a:off x="3206909" y="3406213"/>
          <a:ext cx="2987632" cy="1195052"/>
        </a:xfrm>
        <a:prstGeom prst="chevron">
          <a:avLst/>
        </a:prstGeom>
        <a:solidFill>
          <a:schemeClr val="accent2">
            <a:tint val="40000"/>
            <a:alpha val="90000"/>
            <a:hueOff val="-485272"/>
            <a:satOff val="-43055"/>
            <a:lumOff val="-43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85272"/>
              <a:satOff val="-43055"/>
              <a:lumOff val="-43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 err="1">
              <a:latin typeface="Calibri" panose="020F0502020204030204"/>
              <a:ea typeface="+mn-ea"/>
              <a:cs typeface="+mn-cs"/>
            </a:rPr>
            <a:t>OpenMC</a:t>
          </a:r>
          <a:endParaRPr lang="en-US" sz="3200" b="1" kern="1200" dirty="0">
            <a:latin typeface="Calibri" panose="020F0502020204030204"/>
            <a:ea typeface="+mn-ea"/>
            <a:cs typeface="+mn-cs"/>
          </a:endParaRPr>
        </a:p>
      </dsp:txBody>
      <dsp:txXfrm>
        <a:off x="3804435" y="3406213"/>
        <a:ext cx="1792580" cy="1195052"/>
      </dsp:txXfrm>
    </dsp:sp>
    <dsp:sp modelId="{EA0B3B7C-9BAB-413F-B790-D592690B0092}">
      <dsp:nvSpPr>
        <dsp:cNvPr id="0" name=""/>
        <dsp:cNvSpPr/>
      </dsp:nvSpPr>
      <dsp:spPr>
        <a:xfrm>
          <a:off x="5776273" y="3406213"/>
          <a:ext cx="2987632" cy="1195052"/>
        </a:xfrm>
        <a:prstGeom prst="chevron">
          <a:avLst/>
        </a:prstGeom>
        <a:solidFill>
          <a:schemeClr val="accent2">
            <a:tint val="40000"/>
            <a:alpha val="90000"/>
            <a:hueOff val="-606590"/>
            <a:satOff val="-53819"/>
            <a:lumOff val="-54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606590"/>
              <a:satOff val="-53819"/>
              <a:lumOff val="-5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Calibri" panose="020F0502020204030204"/>
              <a:ea typeface="+mn-ea"/>
              <a:cs typeface="+mn-cs"/>
            </a:rPr>
            <a:t>PARCS</a:t>
          </a:r>
        </a:p>
      </dsp:txBody>
      <dsp:txXfrm>
        <a:off x="6373799" y="3406213"/>
        <a:ext cx="1792580" cy="1195052"/>
      </dsp:txXfrm>
    </dsp:sp>
    <dsp:sp modelId="{5511A7C6-AA80-4884-8E7E-CD77257D264C}">
      <dsp:nvSpPr>
        <dsp:cNvPr id="0" name=""/>
        <dsp:cNvSpPr/>
      </dsp:nvSpPr>
      <dsp:spPr>
        <a:xfrm>
          <a:off x="75294" y="4925226"/>
          <a:ext cx="3599557" cy="1439822"/>
        </a:xfrm>
        <a:prstGeom prst="chevron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/>
            <a:t>Error</a:t>
          </a:r>
        </a:p>
      </dsp:txBody>
      <dsp:txXfrm>
        <a:off x="795205" y="4925226"/>
        <a:ext cx="2159735" cy="1439822"/>
      </dsp:txXfrm>
    </dsp:sp>
    <dsp:sp modelId="{308F12D4-CD42-4ED2-BF6D-9E25E359D054}">
      <dsp:nvSpPr>
        <dsp:cNvPr id="0" name=""/>
        <dsp:cNvSpPr/>
      </dsp:nvSpPr>
      <dsp:spPr>
        <a:xfrm>
          <a:off x="3206909" y="5047611"/>
          <a:ext cx="2987632" cy="1195052"/>
        </a:xfrm>
        <a:prstGeom prst="chevron">
          <a:avLst/>
        </a:prstGeom>
        <a:solidFill>
          <a:schemeClr val="accent2">
            <a:tint val="40000"/>
            <a:alpha val="90000"/>
            <a:hueOff val="-727908"/>
            <a:satOff val="-64582"/>
            <a:lumOff val="-65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727908"/>
              <a:satOff val="-64582"/>
              <a:lumOff val="-6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>
              <a:latin typeface="Calibri" panose="020F0502020204030204"/>
              <a:ea typeface="+mn-ea"/>
              <a:cs typeface="+mn-cs"/>
            </a:rPr>
            <a:t>Max: 2.4%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>
              <a:latin typeface="Calibri" panose="020F0502020204030204"/>
              <a:ea typeface="+mn-ea"/>
              <a:cs typeface="+mn-cs"/>
            </a:rPr>
            <a:t>Ave:1.5%</a:t>
          </a:r>
        </a:p>
      </dsp:txBody>
      <dsp:txXfrm>
        <a:off x="3804435" y="5047611"/>
        <a:ext cx="1792580" cy="1195052"/>
      </dsp:txXfrm>
    </dsp:sp>
    <dsp:sp modelId="{321F1779-A21B-43F0-A811-01E7DCC858AB}">
      <dsp:nvSpPr>
        <dsp:cNvPr id="0" name=""/>
        <dsp:cNvSpPr/>
      </dsp:nvSpPr>
      <dsp:spPr>
        <a:xfrm>
          <a:off x="5776273" y="5047611"/>
          <a:ext cx="2987632" cy="1195052"/>
        </a:xfrm>
        <a:prstGeom prst="chevron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Calibri" panose="020F0502020204030204"/>
              <a:ea typeface="+mn-ea"/>
              <a:cs typeface="+mn-cs"/>
            </a:rPr>
            <a:t>324</a:t>
          </a:r>
          <a:r>
            <a:rPr lang="en-US" sz="3200" b="1" kern="1200" dirty="0">
              <a:latin typeface="Calibri" panose="020F0502020204030204"/>
              <a:ea typeface="+mn-ea"/>
              <a:cs typeface="+mn-cs"/>
              <a:sym typeface="Wingdings" panose="05000000000000000000" pitchFamily="2" charset="2"/>
            </a:rPr>
            <a:t>°C</a:t>
          </a:r>
          <a:endParaRPr lang="en-US" sz="3200" b="1" kern="1200" dirty="0">
            <a:latin typeface="Calibri" panose="020F0502020204030204"/>
            <a:ea typeface="+mn-ea"/>
            <a:cs typeface="+mn-cs"/>
          </a:endParaRP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b="1" kern="1200" dirty="0">
              <a:latin typeface="Calibri" panose="020F0502020204030204"/>
              <a:ea typeface="+mn-ea"/>
              <a:cs typeface="+mn-cs"/>
            </a:rPr>
            <a:t>Vs </a:t>
          </a:r>
          <a:r>
            <a:rPr lang="en-US" sz="3200" b="1" kern="1200" dirty="0">
              <a:latin typeface="Calibri" panose="020F0502020204030204"/>
              <a:ea typeface="+mn-ea"/>
              <a:cs typeface="+mn-cs"/>
              <a:sym typeface="Wingdings" panose="05000000000000000000" pitchFamily="2" charset="2"/>
            </a:rPr>
            <a:t>323°C</a:t>
          </a:r>
          <a:endParaRPr lang="en-US" sz="3200" b="1" kern="1200" dirty="0">
            <a:latin typeface="Calibri" panose="020F0502020204030204"/>
            <a:ea typeface="+mn-ea"/>
            <a:cs typeface="+mn-cs"/>
          </a:endParaRPr>
        </a:p>
      </dsp:txBody>
      <dsp:txXfrm>
        <a:off x="6373799" y="5047611"/>
        <a:ext cx="1792580" cy="11950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4A67A-FFC0-48CC-8FD5-E7470C7E9DC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C7A42-CFF9-439E-9D0E-AA902A1A8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041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F31-945F-4D0A-915E-7EAFEF8C77B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2E91-87FE-42D6-8A1B-90BE4C0AB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939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F31-945F-4D0A-915E-7EAFEF8C77B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2E91-87FE-42D6-8A1B-90BE4C0AB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6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F31-945F-4D0A-915E-7EAFEF8C77B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2E91-87FE-42D6-8A1B-90BE4C0AB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8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F31-945F-4D0A-915E-7EAFEF8C77B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2E91-87FE-42D6-8A1B-90BE4C0AB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43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F31-945F-4D0A-915E-7EAFEF8C77B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2E91-87FE-42D6-8A1B-90BE4C0AB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17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F31-945F-4D0A-915E-7EAFEF8C77B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2E91-87FE-42D6-8A1B-90BE4C0AB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202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F31-945F-4D0A-915E-7EAFEF8C77B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2E91-87FE-42D6-8A1B-90BE4C0AB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91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F31-945F-4D0A-915E-7EAFEF8C77B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2E91-87FE-42D6-8A1B-90BE4C0AB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804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F31-945F-4D0A-915E-7EAFEF8C77B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2E91-87FE-42D6-8A1B-90BE4C0AB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064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F31-945F-4D0A-915E-7EAFEF8C77B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2E91-87FE-42D6-8A1B-90BE4C0AB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47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FF31-945F-4D0A-915E-7EAFEF8C77B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B2E91-87FE-42D6-8A1B-90BE4C0AB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443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FFF31-945F-4D0A-915E-7EAFEF8C77B0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B2E91-87FE-42D6-8A1B-90BE4C0ABF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356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3" Type="http://schemas.microsoft.com/office/2007/relationships/hdphoto" Target="../media/hdphoto1.wdp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17" Type="http://schemas.openxmlformats.org/officeDocument/2006/relationships/chart" Target="../charts/chart3.xml"/><Relationship Id="rId2" Type="http://schemas.openxmlformats.org/officeDocument/2006/relationships/image" Target="../media/image1.png"/><Relationship Id="rId16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5" Type="http://schemas.openxmlformats.org/officeDocument/2006/relationships/chart" Target="../charts/chart1.xml"/><Relationship Id="rId10" Type="http://schemas.openxmlformats.org/officeDocument/2006/relationships/diagramData" Target="../diagrams/data2.xml"/><Relationship Id="rId4" Type="http://schemas.openxmlformats.org/officeDocument/2006/relationships/image" Target="../media/image2.png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F99E316-62BA-C4B4-2A6D-74D7581AEC4A}"/>
              </a:ext>
            </a:extLst>
          </p:cNvPr>
          <p:cNvSpPr txBox="1"/>
          <p:nvPr/>
        </p:nvSpPr>
        <p:spPr>
          <a:xfrm>
            <a:off x="22557469" y="472559"/>
            <a:ext cx="771774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0" dirty="0"/>
              <a:t>IAEA-CN-327-020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E6B4052-F3A3-9CE8-D1D6-EF060C412BF3}"/>
              </a:ext>
            </a:extLst>
          </p:cNvPr>
          <p:cNvGrpSpPr/>
          <p:nvPr/>
        </p:nvGrpSpPr>
        <p:grpSpPr>
          <a:xfrm>
            <a:off x="-807243" y="280259"/>
            <a:ext cx="8768376" cy="5377591"/>
            <a:chOff x="1314450" y="508365"/>
            <a:chExt cx="9715500" cy="5754295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A2C5785A-8ECD-FF82-B519-7CD8539DD6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hotocopy/>
                      </a14:imgEffect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740173" y="508365"/>
              <a:ext cx="4864053" cy="5031779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C037831-F7A5-BB2E-4E8E-AB8EECC99876}"/>
                </a:ext>
              </a:extLst>
            </p:cNvPr>
            <p:cNvSpPr txBox="1"/>
            <p:nvPr/>
          </p:nvSpPr>
          <p:spPr>
            <a:xfrm>
              <a:off x="1314450" y="4939221"/>
              <a:ext cx="97155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000" dirty="0"/>
                <a:t>Nuclear science and thechnology</a:t>
              </a:r>
            </a:p>
            <a:p>
              <a:pPr algn="ctr"/>
              <a:r>
                <a:rPr lang="en-US" sz="4000" dirty="0"/>
                <a:t> research institute</a:t>
              </a: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46733F8E-78BD-BE09-02C6-E96DFCE64E4F}"/>
              </a:ext>
            </a:extLst>
          </p:cNvPr>
          <p:cNvSpPr txBox="1"/>
          <p:nvPr/>
        </p:nvSpPr>
        <p:spPr>
          <a:xfrm>
            <a:off x="7087476" y="602861"/>
            <a:ext cx="1558587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45" marR="360045" algn="ctr">
              <a:spcBef>
                <a:spcPts val="0"/>
              </a:spcBef>
              <a:spcAft>
                <a:spcPts val="0"/>
              </a:spcAft>
            </a:pPr>
            <a:r>
              <a:rPr lang="en-US" sz="6000" b="1" kern="0" cap="all" dirty="0">
                <a:effectLst/>
                <a:latin typeface="Times New Roman Bold" panose="02020803070505020304" pitchFamily="18" charset="0"/>
              </a:rPr>
              <a:t>Effect of strong N-TH coupling On core DesIGN calculations </a:t>
            </a:r>
            <a:r>
              <a:rPr lang="en-GB" sz="6000" b="1" kern="0" cap="all" dirty="0">
                <a:effectLst/>
                <a:latin typeface="Times New Roman Bold" panose="02020803070505020304" pitchFamily="18" charset="0"/>
              </a:rPr>
              <a:t>based on A TYPICAl 100 MWe integral PWR design</a:t>
            </a:r>
            <a:endParaRPr lang="en-US" sz="6000" b="1" kern="0" cap="all" dirty="0">
              <a:effectLst/>
              <a:latin typeface="Times New Roman Bold" panose="020208030705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727ADA9-099E-428D-1E45-2845A7D781A0}"/>
              </a:ext>
            </a:extLst>
          </p:cNvPr>
          <p:cNvSpPr txBox="1"/>
          <p:nvPr/>
        </p:nvSpPr>
        <p:spPr>
          <a:xfrm>
            <a:off x="6391916" y="4892694"/>
            <a:ext cx="1661772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045" algn="ctr"/>
            <a:r>
              <a:rPr lang="en-US" sz="6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Y. Abbassi</a:t>
            </a:r>
            <a:r>
              <a:rPr lang="en-US" sz="60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1*</a:t>
            </a:r>
            <a:r>
              <a:rPr lang="en-US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6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R. Akbari</a:t>
            </a:r>
            <a:r>
              <a:rPr lang="en-US" sz="60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6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J. Mokhtari</a:t>
            </a:r>
            <a:r>
              <a:rPr lang="en-US" sz="60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</a:p>
          <a:p>
            <a:pPr marL="360045" marR="0" algn="ctr">
              <a:spcBef>
                <a:spcPts val="0"/>
              </a:spcBef>
              <a:spcAft>
                <a:spcPts val="0"/>
              </a:spcAft>
            </a:pPr>
            <a:r>
              <a:rPr lang="en-US" sz="60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sz="6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Nuclear Science and Technology Research Institute</a:t>
            </a:r>
          </a:p>
          <a:p>
            <a:pPr marL="360045" marR="0" algn="ctr">
              <a:spcBef>
                <a:spcPts val="0"/>
              </a:spcBef>
              <a:spcAft>
                <a:spcPts val="0"/>
              </a:spcAft>
            </a:pPr>
            <a:r>
              <a:rPr lang="en-US" sz="60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</a:t>
            </a:r>
            <a:r>
              <a:rPr lang="en-US" sz="6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Corresponding Author Email: yabbasi@aeoi.org.ir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912F8609-9AEE-1374-8FD8-93FBC39EE7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51867" y="2134934"/>
            <a:ext cx="5122550" cy="1323439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B842BF06-63D1-6010-11B9-2E6C0A2943AC}"/>
              </a:ext>
            </a:extLst>
          </p:cNvPr>
          <p:cNvSpPr txBox="1"/>
          <p:nvPr/>
        </p:nvSpPr>
        <p:spPr>
          <a:xfrm>
            <a:off x="22314080" y="4238976"/>
            <a:ext cx="771753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0" i="0" strike="noStrike" dirty="0">
                <a:solidFill>
                  <a:srgbClr val="401919"/>
                </a:solidFill>
                <a:effectLst/>
                <a:latin typeface="Roboto" panose="02000000000000000000" pitchFamily="2" charset="0"/>
              </a:rPr>
              <a:t>International Conference on Small Modular Reactors and their Applications</a:t>
            </a:r>
            <a:endParaRPr lang="en-US" sz="4000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E1AE5A3B-CE43-F60C-1D9D-D7904672CDB7}"/>
              </a:ext>
            </a:extLst>
          </p:cNvPr>
          <p:cNvSpPr/>
          <p:nvPr/>
        </p:nvSpPr>
        <p:spPr>
          <a:xfrm>
            <a:off x="15574434" y="25579467"/>
            <a:ext cx="13715321" cy="889000"/>
          </a:xfrm>
          <a:prstGeom prst="roundRect">
            <a:avLst>
              <a:gd name="adj" fmla="val 35306"/>
            </a:avLst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cap="all" dirty="0">
                <a:latin typeface="Times New Roman" panose="02020603050405020304" pitchFamily="18" charset="0"/>
              </a:rPr>
              <a:t>Conclusion</a:t>
            </a:r>
            <a:endParaRPr lang="en-US" sz="4800" b="1" cap="all" dirty="0">
              <a:latin typeface="Times New Roman" panose="02020603050405020304" pitchFamily="18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DBAC6CA6-5ACB-2FBC-E2AE-A495512A2F7C}"/>
              </a:ext>
            </a:extLst>
          </p:cNvPr>
          <p:cNvSpPr/>
          <p:nvPr/>
        </p:nvSpPr>
        <p:spPr>
          <a:xfrm>
            <a:off x="15574433" y="26640335"/>
            <a:ext cx="13715321" cy="5058332"/>
          </a:xfrm>
          <a:prstGeom prst="roundRect">
            <a:avLst>
              <a:gd name="adj" fmla="val 3202"/>
            </a:avLst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marR="0" indent="-4572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GB" sz="40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The core</a:t>
            </a:r>
            <a:r>
              <a:rPr lang="en-GB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calculations of a typical </a:t>
            </a:r>
            <a:r>
              <a:rPr lang="en-GB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100 MWe </a:t>
            </a:r>
            <a:r>
              <a:rPr lang="en-GB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integral SMR</a:t>
            </a:r>
          </a:p>
          <a:p>
            <a:pPr marL="457200" marR="0" indent="-4572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GB" sz="4000" dirty="0">
                <a:solidFill>
                  <a:sysClr val="windowText" lastClr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(1)</a:t>
            </a:r>
            <a:r>
              <a:rPr lang="en-GB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An </a:t>
            </a:r>
            <a:r>
              <a:rPr lang="en-GB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one-way</a:t>
            </a:r>
            <a:r>
              <a:rPr lang="en-GB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thermal-hydraulic and neutronic calculation </a:t>
            </a:r>
          </a:p>
          <a:p>
            <a:pPr marL="457200" marR="0" indent="-4572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GB" sz="4000" dirty="0">
                <a:solidFill>
                  <a:sysClr val="windowText" lastClr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(2) </a:t>
            </a:r>
            <a:r>
              <a:rPr lang="en-GB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Same calculation with </a:t>
            </a:r>
            <a:r>
              <a:rPr lang="en-GB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strong iterative coupling </a:t>
            </a:r>
            <a:r>
              <a:rPr lang="en-GB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method</a:t>
            </a:r>
          </a:p>
          <a:p>
            <a:pPr marL="457200" marR="0" indent="-4572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GB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Neutronic verification: against </a:t>
            </a:r>
            <a:r>
              <a:rPr lang="en-GB" sz="4000" u="sng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probabilistic</a:t>
            </a:r>
            <a:r>
              <a:rPr lang="en-GB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approaches.</a:t>
            </a:r>
          </a:p>
          <a:p>
            <a:pPr marL="457200" marR="0" indent="-4572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GB" sz="40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Thermal-Hydraulic verification: </a:t>
            </a:r>
            <a:r>
              <a:rPr lang="en-GB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against </a:t>
            </a:r>
            <a:r>
              <a:rPr lang="en-GB" sz="4000" u="sng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PARCS</a:t>
            </a:r>
            <a:r>
              <a:rPr lang="en-GB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code.</a:t>
            </a:r>
          </a:p>
          <a:p>
            <a:pPr marL="457200" marR="0" indent="-4572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GB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Both approaches (1) and (2) yielded acceptable average results</a:t>
            </a:r>
          </a:p>
          <a:p>
            <a:pPr marL="457200" marR="0" indent="-4572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GB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Data obtained with a simple method are not very trustworthy</a:t>
            </a:r>
          </a:p>
          <a:p>
            <a:pPr marL="457200" marR="0" indent="-4572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GB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There is a </a:t>
            </a:r>
            <a:r>
              <a:rPr lang="en-GB" sz="4000" dirty="0">
                <a:solidFill>
                  <a:sysClr val="windowText" lastClr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15.9%</a:t>
            </a:r>
            <a:r>
              <a:rPr lang="en-GB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relative error in the </a:t>
            </a:r>
            <a:r>
              <a:rPr lang="en-GB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MDNBR</a:t>
            </a:r>
            <a:r>
              <a:rPr lang="en-GB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value</a:t>
            </a:r>
            <a:endParaRPr lang="en-US" sz="40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41775DB3-AF4D-8C81-A99D-2B57D8B25DA5}"/>
              </a:ext>
            </a:extLst>
          </p:cNvPr>
          <p:cNvSpPr/>
          <p:nvPr/>
        </p:nvSpPr>
        <p:spPr>
          <a:xfrm>
            <a:off x="15591756" y="32055074"/>
            <a:ext cx="13698000" cy="889000"/>
          </a:xfrm>
          <a:prstGeom prst="roundRect">
            <a:avLst>
              <a:gd name="adj" fmla="val 35306"/>
            </a:avLst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cap="all" dirty="0">
                <a:latin typeface="Times New Roman" panose="02020603050405020304" pitchFamily="18" charset="0"/>
              </a:rPr>
              <a:t>References</a:t>
            </a:r>
            <a:endParaRPr lang="en-US" sz="4800" b="1" cap="all" dirty="0">
              <a:latin typeface="Times New Roman" panose="02020603050405020304" pitchFamily="18" charset="0"/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3A41550D-4575-302D-8D87-2358A00B675A}"/>
              </a:ext>
            </a:extLst>
          </p:cNvPr>
          <p:cNvSpPr/>
          <p:nvPr/>
        </p:nvSpPr>
        <p:spPr>
          <a:xfrm>
            <a:off x="15591757" y="33108900"/>
            <a:ext cx="13715320" cy="8324322"/>
          </a:xfrm>
          <a:prstGeom prst="roundRect">
            <a:avLst>
              <a:gd name="adj" fmla="val 3202"/>
            </a:avLst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3600" i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O. Noori-</a:t>
            </a:r>
            <a:r>
              <a:rPr lang="en-GB" sz="3600" i="1" dirty="0" err="1">
                <a:solidFill>
                  <a:sysClr val="windowText" lastClr="000000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Kalkhoran</a:t>
            </a:r>
            <a:r>
              <a:rPr lang="en-GB" sz="3600" i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et al. Simulation of rod ejection accident in a WWER-1000 Nuclear Reactor by using PARCS code. Annals of Nuclear Energy. 1;65:132-40 (2014).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3600" i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R. Akbari et al. A novel multi-objective optimization method, imperialist competitive algorithm, for fuel loading pattern of nuclear reactors. Progress in Nuclear Energy. 2018 Sep 1;108:391-7.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3600" i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D. Basile and E. Salina COBRA-EN an upgraded version of the COBRA-3C. MIT Code for Thermal-Hydraulic Transient Analysis of Light Water Reactor Fuel Assemblies and Cores. 1010(1):62 (1999).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3600" i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IAEA, Advances in small modular reactor technology developments. International Atomic Energy Agency Vienna, Austria (2018).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GB" sz="3600" i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Ingersoll, D. T., &amp; </a:t>
            </a:r>
            <a:r>
              <a:rPr lang="en-GB" sz="3600" i="1" dirty="0" err="1">
                <a:solidFill>
                  <a:sysClr val="windowText" lastClr="000000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Carelli</a:t>
            </a:r>
            <a:r>
              <a:rPr lang="en-GB" sz="3600" i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, M. D. (Eds.). (2014). Handbook of small modular nuclear reactors. Elsevier.</a:t>
            </a:r>
            <a:r>
              <a:rPr lang="en-US" sz="3600" i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[6]	R. Akbari-</a:t>
            </a:r>
            <a:r>
              <a:rPr lang="en-US" sz="3600" i="1" dirty="0" err="1">
                <a:solidFill>
                  <a:sysClr val="windowText" lastClr="000000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Jeyhouni</a:t>
            </a:r>
            <a:r>
              <a:rPr lang="en-US" sz="3600" i="1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Ebrima" panose="02000000000000000000" pitchFamily="2" charset="0"/>
                <a:cs typeface="Times New Roman" panose="02020603050405020304" pitchFamily="18" charset="0"/>
              </a:rPr>
              <a:t> et al. The utilization of thorium in small modular reactors–Part I: neutronic assessment. Annals of Nuclear Energy. 1;120:422-30 (2018).</a:t>
            </a:r>
            <a:endParaRPr lang="en-GB" sz="3600" i="1" dirty="0">
              <a:solidFill>
                <a:sysClr val="windowText" lastClr="000000"/>
              </a:solidFill>
              <a:latin typeface="Times New Roman" panose="02020603050405020304" pitchFamily="18" charset="0"/>
              <a:ea typeface="Ebrima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0BA07061-BAE2-114F-8084-FFA45DB81DDE}"/>
              </a:ext>
            </a:extLst>
          </p:cNvPr>
          <p:cNvSpPr/>
          <p:nvPr/>
        </p:nvSpPr>
        <p:spPr>
          <a:xfrm>
            <a:off x="985456" y="8757681"/>
            <a:ext cx="13715322" cy="889000"/>
          </a:xfrm>
          <a:prstGeom prst="roundRect">
            <a:avLst>
              <a:gd name="adj" fmla="val 35306"/>
            </a:avLst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cap="all" dirty="0">
                <a:latin typeface="Times New Roman" panose="02020603050405020304" pitchFamily="18" charset="0"/>
              </a:rPr>
              <a:t>Introduction</a:t>
            </a:r>
            <a:endParaRPr lang="en-US" sz="4800" b="1" cap="all" dirty="0">
              <a:latin typeface="Times New Roman" panose="02020603050405020304" pitchFamily="18" charset="0"/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79F047F0-5480-AE31-7645-8DEA405DD7EC}"/>
              </a:ext>
            </a:extLst>
          </p:cNvPr>
          <p:cNvSpPr/>
          <p:nvPr/>
        </p:nvSpPr>
        <p:spPr>
          <a:xfrm>
            <a:off x="985456" y="9877399"/>
            <a:ext cx="13715322" cy="11524482"/>
          </a:xfrm>
          <a:prstGeom prst="roundRect">
            <a:avLst>
              <a:gd name="adj" fmla="val 3202"/>
            </a:avLst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Reactor core </a:t>
            </a:r>
            <a:r>
              <a:rPr lang="en-GB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design</a:t>
            </a:r>
            <a:r>
              <a:rPr lang="en-GB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relies on simulation techniques</a:t>
            </a: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Neutronics and thermal-hydraulics software tools are used</a:t>
            </a: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Most of these software tools (codes) are </a:t>
            </a:r>
            <a:r>
              <a:rPr lang="en-GB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interdependent</a:t>
            </a: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N-calculations rely on the nuclear cross section data</a:t>
            </a: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TH-calculations for safety parameters such as CHF, MDNBR</a:t>
            </a: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One-way coupling: </a:t>
            </a:r>
            <a:r>
              <a:rPr lang="en-GB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 and TH solvers are utilized independently.</a:t>
            </a: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Strong coupling: N and TH solvers are interconnected.</a:t>
            </a:r>
            <a:endParaRPr lang="en-GB" sz="40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Aim: Comparison between </a:t>
            </a:r>
            <a:r>
              <a:rPr lang="en-GB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one-way</a:t>
            </a:r>
            <a:r>
              <a:rPr lang="en-GB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vs strong coupling</a:t>
            </a: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Aim: the core of a typical 100 MWe SMR</a:t>
            </a: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endParaRPr lang="en-GB" sz="400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GB" sz="40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endParaRPr lang="en-US" sz="40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74AE828B-C22C-3CE7-AA78-E444028A0FD7}"/>
              </a:ext>
            </a:extLst>
          </p:cNvPr>
          <p:cNvGrpSpPr/>
          <p:nvPr/>
        </p:nvGrpSpPr>
        <p:grpSpPr>
          <a:xfrm>
            <a:off x="1710437" y="16287750"/>
            <a:ext cx="12501391" cy="4829643"/>
            <a:chOff x="347472" y="310896"/>
            <a:chExt cx="11844528" cy="4334256"/>
          </a:xfrm>
        </p:grpSpPr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2453C3A4-0A32-837C-5DD0-884633AB39D8}"/>
                </a:ext>
              </a:extLst>
            </p:cNvPr>
            <p:cNvGrpSpPr/>
            <p:nvPr/>
          </p:nvGrpSpPr>
          <p:grpSpPr>
            <a:xfrm>
              <a:off x="347472" y="310896"/>
              <a:ext cx="5506704" cy="4334254"/>
              <a:chOff x="347472" y="310896"/>
              <a:chExt cx="3545586" cy="2843784"/>
            </a:xfrm>
          </p:grpSpPr>
          <p:sp>
            <p:nvSpPr>
              <p:cNvPr id="144" name="Rectangle: Rounded Corners 143">
                <a:extLst>
                  <a:ext uri="{FF2B5EF4-FFF2-40B4-BE49-F238E27FC236}">
                    <a16:creationId xmlns:a16="http://schemas.microsoft.com/office/drawing/2014/main" id="{D9BCA840-FE30-3EF2-6DD0-362BA47ACF30}"/>
                  </a:ext>
                </a:extLst>
              </p:cNvPr>
              <p:cNvSpPr/>
              <p:nvPr/>
            </p:nvSpPr>
            <p:spPr>
              <a:xfrm>
                <a:off x="347472" y="310896"/>
                <a:ext cx="1517904" cy="560832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2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/>
                  <a:t>N-solvers</a:t>
                </a:r>
              </a:p>
            </p:txBody>
          </p:sp>
          <p:sp>
            <p:nvSpPr>
              <p:cNvPr id="145" name="Rectangle: Rounded Corners 144">
                <a:extLst>
                  <a:ext uri="{FF2B5EF4-FFF2-40B4-BE49-F238E27FC236}">
                    <a16:creationId xmlns:a16="http://schemas.microsoft.com/office/drawing/2014/main" id="{5D12D8DF-93C7-2909-C860-61A20E3139FC}"/>
                  </a:ext>
                </a:extLst>
              </p:cNvPr>
              <p:cNvSpPr/>
              <p:nvPr/>
            </p:nvSpPr>
            <p:spPr>
              <a:xfrm>
                <a:off x="2375154" y="310896"/>
                <a:ext cx="1517904" cy="560832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2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/>
                  <a:t>TH-solvers</a:t>
                </a:r>
              </a:p>
            </p:txBody>
          </p:sp>
          <p:sp>
            <p:nvSpPr>
              <p:cNvPr id="146" name="Rectangle: Rounded Corners 145">
                <a:extLst>
                  <a:ext uri="{FF2B5EF4-FFF2-40B4-BE49-F238E27FC236}">
                    <a16:creationId xmlns:a16="http://schemas.microsoft.com/office/drawing/2014/main" id="{5B14FA0E-6600-831A-43EB-86F78A4EE2F6}"/>
                  </a:ext>
                </a:extLst>
              </p:cNvPr>
              <p:cNvSpPr/>
              <p:nvPr/>
            </p:nvSpPr>
            <p:spPr>
              <a:xfrm>
                <a:off x="1361313" y="1230199"/>
                <a:ext cx="1517904" cy="560832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2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/>
                  <a:t>coupling  agent</a:t>
                </a:r>
              </a:p>
            </p:txBody>
          </p:sp>
          <p:sp>
            <p:nvSpPr>
              <p:cNvPr id="147" name="Rectangle: Rounded Corners 146">
                <a:extLst>
                  <a:ext uri="{FF2B5EF4-FFF2-40B4-BE49-F238E27FC236}">
                    <a16:creationId xmlns:a16="http://schemas.microsoft.com/office/drawing/2014/main" id="{1DEDC3C3-26B2-D2EE-FFAB-A05AF167247B}"/>
                  </a:ext>
                </a:extLst>
              </p:cNvPr>
              <p:cNvSpPr/>
              <p:nvPr/>
            </p:nvSpPr>
            <p:spPr>
              <a:xfrm>
                <a:off x="1361313" y="2100446"/>
                <a:ext cx="1517904" cy="560832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2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/>
                  <a:t>Result</a:t>
                </a:r>
              </a:p>
            </p:txBody>
          </p:sp>
          <p:cxnSp>
            <p:nvCxnSpPr>
              <p:cNvPr id="148" name="Connector: Elbow 147">
                <a:extLst>
                  <a:ext uri="{FF2B5EF4-FFF2-40B4-BE49-F238E27FC236}">
                    <a16:creationId xmlns:a16="http://schemas.microsoft.com/office/drawing/2014/main" id="{9BF072AF-CBC8-0B91-DEAA-72BC998AC1D7}"/>
                  </a:ext>
                </a:extLst>
              </p:cNvPr>
              <p:cNvCxnSpPr>
                <a:cxnSpLocks/>
                <a:stCxn id="145" idx="2"/>
                <a:endCxn id="146" idx="3"/>
              </p:cNvCxnSpPr>
              <p:nvPr/>
            </p:nvCxnSpPr>
            <p:spPr>
              <a:xfrm rot="5400000">
                <a:off x="2687219" y="1063727"/>
                <a:ext cx="638887" cy="254889"/>
              </a:xfrm>
              <a:prstGeom prst="bentConnector2">
                <a:avLst/>
              </a:prstGeom>
              <a:ln w="762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Connector: Elbow 148">
                <a:extLst>
                  <a:ext uri="{FF2B5EF4-FFF2-40B4-BE49-F238E27FC236}">
                    <a16:creationId xmlns:a16="http://schemas.microsoft.com/office/drawing/2014/main" id="{6AB6B2C4-656F-9D35-4F52-406CBD3972DD}"/>
                  </a:ext>
                </a:extLst>
              </p:cNvPr>
              <p:cNvCxnSpPr>
                <a:cxnSpLocks/>
                <a:stCxn id="146" idx="1"/>
                <a:endCxn id="144" idx="2"/>
              </p:cNvCxnSpPr>
              <p:nvPr/>
            </p:nvCxnSpPr>
            <p:spPr>
              <a:xfrm rot="10800000">
                <a:off x="1106425" y="871729"/>
                <a:ext cx="254889" cy="638887"/>
              </a:xfrm>
              <a:prstGeom prst="bentConnector2">
                <a:avLst/>
              </a:prstGeom>
              <a:ln w="762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Arrow Connector 149">
                <a:extLst>
                  <a:ext uri="{FF2B5EF4-FFF2-40B4-BE49-F238E27FC236}">
                    <a16:creationId xmlns:a16="http://schemas.microsoft.com/office/drawing/2014/main" id="{69E8CD67-48F4-1C48-2DB6-91344F60129C}"/>
                  </a:ext>
                </a:extLst>
              </p:cNvPr>
              <p:cNvCxnSpPr>
                <a:stCxn id="144" idx="3"/>
                <a:endCxn id="145" idx="1"/>
              </p:cNvCxnSpPr>
              <p:nvPr/>
            </p:nvCxnSpPr>
            <p:spPr>
              <a:xfrm>
                <a:off x="1865376" y="591312"/>
                <a:ext cx="509778" cy="0"/>
              </a:xfrm>
              <a:prstGeom prst="straightConnector1">
                <a:avLst/>
              </a:prstGeom>
              <a:ln w="762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Arrow Connector 150">
                <a:extLst>
                  <a:ext uri="{FF2B5EF4-FFF2-40B4-BE49-F238E27FC236}">
                    <a16:creationId xmlns:a16="http://schemas.microsoft.com/office/drawing/2014/main" id="{9829A0F5-1287-D5C3-130D-FBD187F24F3C}"/>
                  </a:ext>
                </a:extLst>
              </p:cNvPr>
              <p:cNvCxnSpPr>
                <a:cxnSpLocks/>
                <a:stCxn id="146" idx="2"/>
                <a:endCxn id="147" idx="0"/>
              </p:cNvCxnSpPr>
              <p:nvPr/>
            </p:nvCxnSpPr>
            <p:spPr>
              <a:xfrm>
                <a:off x="2120265" y="1791031"/>
                <a:ext cx="0" cy="309415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2" name="Rectangle 151">
                <a:extLst>
                  <a:ext uri="{FF2B5EF4-FFF2-40B4-BE49-F238E27FC236}">
                    <a16:creationId xmlns:a16="http://schemas.microsoft.com/office/drawing/2014/main" id="{58538457-397D-EF17-854D-254DB3AE51B0}"/>
                  </a:ext>
                </a:extLst>
              </p:cNvPr>
              <p:cNvSpPr/>
              <p:nvPr/>
            </p:nvSpPr>
            <p:spPr>
              <a:xfrm>
                <a:off x="795528" y="2825496"/>
                <a:ext cx="2816352" cy="329184"/>
              </a:xfrm>
              <a:prstGeom prst="rect">
                <a:avLst/>
              </a:prstGeom>
            </p:spPr>
            <p:style>
              <a:lnRef idx="2">
                <a:schemeClr val="accent3">
                  <a:shade val="15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/>
                  <a:t>Strong Coupling</a:t>
                </a:r>
              </a:p>
            </p:txBody>
          </p:sp>
        </p:grpSp>
        <p:grpSp>
          <p:nvGrpSpPr>
            <p:cNvPr id="135" name="Group 134">
              <a:extLst>
                <a:ext uri="{FF2B5EF4-FFF2-40B4-BE49-F238E27FC236}">
                  <a16:creationId xmlns:a16="http://schemas.microsoft.com/office/drawing/2014/main" id="{9F763447-F927-176A-68D7-716E530E75F6}"/>
                </a:ext>
              </a:extLst>
            </p:cNvPr>
            <p:cNvGrpSpPr/>
            <p:nvPr/>
          </p:nvGrpSpPr>
          <p:grpSpPr>
            <a:xfrm>
              <a:off x="6528532" y="310896"/>
              <a:ext cx="5663468" cy="4334256"/>
              <a:chOff x="4399915" y="310896"/>
              <a:chExt cx="3646521" cy="2843785"/>
            </a:xfrm>
          </p:grpSpPr>
          <p:sp>
            <p:nvSpPr>
              <p:cNvPr id="136" name="Rectangle: Rounded Corners 135">
                <a:extLst>
                  <a:ext uri="{FF2B5EF4-FFF2-40B4-BE49-F238E27FC236}">
                    <a16:creationId xmlns:a16="http://schemas.microsoft.com/office/drawing/2014/main" id="{FDF0101C-1B78-2F95-CCA5-316DB4F7ABBD}"/>
                  </a:ext>
                </a:extLst>
              </p:cNvPr>
              <p:cNvSpPr/>
              <p:nvPr/>
            </p:nvSpPr>
            <p:spPr>
              <a:xfrm>
                <a:off x="4399915" y="310896"/>
                <a:ext cx="1517904" cy="560832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2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/>
                  <a:t>N-solvers</a:t>
                </a:r>
              </a:p>
            </p:txBody>
          </p:sp>
          <p:sp>
            <p:nvSpPr>
              <p:cNvPr id="137" name="Rectangle: Rounded Corners 136">
                <a:extLst>
                  <a:ext uri="{FF2B5EF4-FFF2-40B4-BE49-F238E27FC236}">
                    <a16:creationId xmlns:a16="http://schemas.microsoft.com/office/drawing/2014/main" id="{BB189816-67A3-658C-B66D-3353E010BB84}"/>
                  </a:ext>
                </a:extLst>
              </p:cNvPr>
              <p:cNvSpPr/>
              <p:nvPr/>
            </p:nvSpPr>
            <p:spPr>
              <a:xfrm>
                <a:off x="4406265" y="2149962"/>
                <a:ext cx="1517904" cy="560832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2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/>
                  <a:t>TH-solvers</a:t>
                </a:r>
              </a:p>
            </p:txBody>
          </p:sp>
          <p:sp>
            <p:nvSpPr>
              <p:cNvPr id="138" name="Rectangle: Rounded Corners 137">
                <a:extLst>
                  <a:ext uri="{FF2B5EF4-FFF2-40B4-BE49-F238E27FC236}">
                    <a16:creationId xmlns:a16="http://schemas.microsoft.com/office/drawing/2014/main" id="{3CE56311-ED93-701C-DA2B-09F7EE40D141}"/>
                  </a:ext>
                </a:extLst>
              </p:cNvPr>
              <p:cNvSpPr/>
              <p:nvPr/>
            </p:nvSpPr>
            <p:spPr>
              <a:xfrm>
                <a:off x="4406265" y="1217345"/>
                <a:ext cx="1517904" cy="560832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2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/>
                  <a:t>coupling  agent</a:t>
                </a:r>
              </a:p>
            </p:txBody>
          </p:sp>
          <p:sp>
            <p:nvSpPr>
              <p:cNvPr id="139" name="Rectangle: Rounded Corners 138">
                <a:extLst>
                  <a:ext uri="{FF2B5EF4-FFF2-40B4-BE49-F238E27FC236}">
                    <a16:creationId xmlns:a16="http://schemas.microsoft.com/office/drawing/2014/main" id="{7C87ECF6-9309-9ED4-E383-5A29559E7EF2}"/>
                  </a:ext>
                </a:extLst>
              </p:cNvPr>
              <p:cNvSpPr/>
              <p:nvPr/>
            </p:nvSpPr>
            <p:spPr>
              <a:xfrm>
                <a:off x="6528532" y="1217345"/>
                <a:ext cx="1517904" cy="560832"/>
              </a:xfrm>
              <a:prstGeom prst="roundRect">
                <a:avLst/>
              </a:prstGeom>
              <a:noFill/>
              <a:ln w="9525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2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/>
                  <a:t>Result</a:t>
                </a:r>
              </a:p>
            </p:txBody>
          </p:sp>
          <p:cxnSp>
            <p:nvCxnSpPr>
              <p:cNvPr id="140" name="Straight Arrow Connector 139">
                <a:extLst>
                  <a:ext uri="{FF2B5EF4-FFF2-40B4-BE49-F238E27FC236}">
                    <a16:creationId xmlns:a16="http://schemas.microsoft.com/office/drawing/2014/main" id="{2D04736C-DDE7-F5D4-DCE4-CA7AE553F69D}"/>
                  </a:ext>
                </a:extLst>
              </p:cNvPr>
              <p:cNvCxnSpPr>
                <a:cxnSpLocks/>
                <a:stCxn id="138" idx="3"/>
                <a:endCxn id="139" idx="1"/>
              </p:cNvCxnSpPr>
              <p:nvPr/>
            </p:nvCxnSpPr>
            <p:spPr>
              <a:xfrm>
                <a:off x="5924169" y="1497761"/>
                <a:ext cx="604363" cy="0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Arrow Connector 140">
                <a:extLst>
                  <a:ext uri="{FF2B5EF4-FFF2-40B4-BE49-F238E27FC236}">
                    <a16:creationId xmlns:a16="http://schemas.microsoft.com/office/drawing/2014/main" id="{C5F3B41F-1926-3895-5C41-EC99EB046DBD}"/>
                  </a:ext>
                </a:extLst>
              </p:cNvPr>
              <p:cNvCxnSpPr>
                <a:cxnSpLocks/>
                <a:stCxn id="136" idx="2"/>
                <a:endCxn id="138" idx="0"/>
              </p:cNvCxnSpPr>
              <p:nvPr/>
            </p:nvCxnSpPr>
            <p:spPr>
              <a:xfrm>
                <a:off x="5158867" y="871728"/>
                <a:ext cx="6350" cy="345617"/>
              </a:xfrm>
              <a:prstGeom prst="straightConnector1">
                <a:avLst/>
              </a:prstGeom>
              <a:ln w="76200"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Arrow Connector 141">
                <a:extLst>
                  <a:ext uri="{FF2B5EF4-FFF2-40B4-BE49-F238E27FC236}">
                    <a16:creationId xmlns:a16="http://schemas.microsoft.com/office/drawing/2014/main" id="{D246D998-49D8-E8E0-703D-179FCBCF8CB8}"/>
                  </a:ext>
                </a:extLst>
              </p:cNvPr>
              <p:cNvCxnSpPr>
                <a:cxnSpLocks/>
                <a:endCxn id="137" idx="0"/>
              </p:cNvCxnSpPr>
              <p:nvPr/>
            </p:nvCxnSpPr>
            <p:spPr>
              <a:xfrm>
                <a:off x="5165217" y="1780709"/>
                <a:ext cx="0" cy="369253"/>
              </a:xfrm>
              <a:prstGeom prst="straightConnector1">
                <a:avLst/>
              </a:prstGeom>
              <a:ln w="76200"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Rectangle 142">
                <a:extLst>
                  <a:ext uri="{FF2B5EF4-FFF2-40B4-BE49-F238E27FC236}">
                    <a16:creationId xmlns:a16="http://schemas.microsoft.com/office/drawing/2014/main" id="{29FD1971-E6F1-C7E1-8A96-1E71DB61695F}"/>
                  </a:ext>
                </a:extLst>
              </p:cNvPr>
              <p:cNvSpPr/>
              <p:nvPr/>
            </p:nvSpPr>
            <p:spPr>
              <a:xfrm>
                <a:off x="4687824" y="2825497"/>
                <a:ext cx="2816352" cy="329184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/>
                  <a:t>One-way Coupling</a:t>
                </a:r>
              </a:p>
            </p:txBody>
          </p:sp>
        </p:grpSp>
      </p:grpSp>
      <p:sp>
        <p:nvSpPr>
          <p:cNvPr id="153" name="Rectangle: Rounded Corners 152">
            <a:extLst>
              <a:ext uri="{FF2B5EF4-FFF2-40B4-BE49-F238E27FC236}">
                <a16:creationId xmlns:a16="http://schemas.microsoft.com/office/drawing/2014/main" id="{D63CE9E3-C6C3-E9DF-AF22-C19D2D648E4A}"/>
              </a:ext>
            </a:extLst>
          </p:cNvPr>
          <p:cNvSpPr/>
          <p:nvPr/>
        </p:nvSpPr>
        <p:spPr>
          <a:xfrm>
            <a:off x="985455" y="21792610"/>
            <a:ext cx="13715322" cy="889000"/>
          </a:xfrm>
          <a:prstGeom prst="roundRect">
            <a:avLst>
              <a:gd name="adj" fmla="val 35306"/>
            </a:avLst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cap="all" dirty="0">
                <a:latin typeface="Times New Roman" panose="02020603050405020304" pitchFamily="18" charset="0"/>
              </a:rPr>
              <a:t>Methods and Materials</a:t>
            </a:r>
            <a:endParaRPr lang="en-US" sz="4800" b="1" cap="all" dirty="0">
              <a:latin typeface="Times New Roman" panose="02020603050405020304" pitchFamily="18" charset="0"/>
            </a:endParaRPr>
          </a:p>
        </p:txBody>
      </p:sp>
      <p:sp>
        <p:nvSpPr>
          <p:cNvPr id="154" name="Rectangle: Rounded Corners 153">
            <a:extLst>
              <a:ext uri="{FF2B5EF4-FFF2-40B4-BE49-F238E27FC236}">
                <a16:creationId xmlns:a16="http://schemas.microsoft.com/office/drawing/2014/main" id="{423DEB22-BCE0-8A16-F744-C3D51F343584}"/>
              </a:ext>
            </a:extLst>
          </p:cNvPr>
          <p:cNvSpPr/>
          <p:nvPr/>
        </p:nvSpPr>
        <p:spPr>
          <a:xfrm>
            <a:off x="985456" y="22915674"/>
            <a:ext cx="13715322" cy="10347646"/>
          </a:xfrm>
          <a:prstGeom prst="roundRect">
            <a:avLst>
              <a:gd name="adj" fmla="val 3202"/>
            </a:avLst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Neutronic cell calculations (DRAGON ): </a:t>
            </a:r>
            <a:r>
              <a:rPr lang="en-US" sz="40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cross sections</a:t>
            </a:r>
            <a:endParaRPr lang="en-GB" sz="40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Neutronic core calculations (DONJON): PPFs</a:t>
            </a: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Thermal-hydraulic calculations (COBRA): Temperature</a:t>
            </a: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400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400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400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400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400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400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400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endParaRPr lang="en-US" sz="40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endParaRPr lang="en-US" sz="400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endParaRPr lang="en-US" sz="40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endParaRPr lang="en-US" sz="400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endParaRPr lang="en-US" sz="4000" dirty="0">
              <a:solidFill>
                <a:sysClr val="windowText" lastClr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convergence is checked</a:t>
            </a: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Above stages are iterated to reach convergence criteria</a:t>
            </a:r>
          </a:p>
        </p:txBody>
      </p:sp>
      <p:graphicFrame>
        <p:nvGraphicFramePr>
          <p:cNvPr id="155" name="Diagram 154">
            <a:extLst>
              <a:ext uri="{FF2B5EF4-FFF2-40B4-BE49-F238E27FC236}">
                <a16:creationId xmlns:a16="http://schemas.microsoft.com/office/drawing/2014/main" id="{97EBF746-46E2-34C4-ACAC-5A7F7EC9C3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9824731"/>
              </p:ext>
            </p:extLst>
          </p:nvPr>
        </p:nvGraphicFramePr>
        <p:xfrm>
          <a:off x="2734752" y="25214877"/>
          <a:ext cx="9723948" cy="64837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58" name="Rectangle: Rounded Corners 157">
            <a:extLst>
              <a:ext uri="{FF2B5EF4-FFF2-40B4-BE49-F238E27FC236}">
                <a16:creationId xmlns:a16="http://schemas.microsoft.com/office/drawing/2014/main" id="{E90B0C8D-F581-443A-760E-3BD4EC52EB8D}"/>
              </a:ext>
            </a:extLst>
          </p:cNvPr>
          <p:cNvSpPr/>
          <p:nvPr/>
        </p:nvSpPr>
        <p:spPr>
          <a:xfrm>
            <a:off x="985455" y="33619874"/>
            <a:ext cx="13715322" cy="889000"/>
          </a:xfrm>
          <a:prstGeom prst="roundRect">
            <a:avLst>
              <a:gd name="adj" fmla="val 35306"/>
            </a:avLst>
          </a:prstGeom>
          <a:solidFill>
            <a:srgbClr val="C0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b="1" cap="all" dirty="0">
                <a:latin typeface="Times New Roman" panose="02020603050405020304" pitchFamily="18" charset="0"/>
              </a:rPr>
              <a:t>Results</a:t>
            </a:r>
            <a:endParaRPr lang="en-US" sz="4800" b="1" cap="all" dirty="0">
              <a:latin typeface="Times New Roman" panose="02020603050405020304" pitchFamily="18" charset="0"/>
            </a:endParaRPr>
          </a:p>
        </p:txBody>
      </p:sp>
      <p:sp>
        <p:nvSpPr>
          <p:cNvPr id="159" name="Rectangle: Rounded Corners 158">
            <a:extLst>
              <a:ext uri="{FF2B5EF4-FFF2-40B4-BE49-F238E27FC236}">
                <a16:creationId xmlns:a16="http://schemas.microsoft.com/office/drawing/2014/main" id="{E0C1B216-5192-8FF5-5145-7F19DAA8F61E}"/>
              </a:ext>
            </a:extLst>
          </p:cNvPr>
          <p:cNvSpPr/>
          <p:nvPr/>
        </p:nvSpPr>
        <p:spPr>
          <a:xfrm>
            <a:off x="985455" y="34742938"/>
            <a:ext cx="13715322" cy="6690285"/>
          </a:xfrm>
          <a:prstGeom prst="roundRect">
            <a:avLst>
              <a:gd name="adj" fmla="val 3202"/>
            </a:avLst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R="0" algn="just">
              <a:spcBef>
                <a:spcPts val="0"/>
              </a:spcBef>
              <a:spcAft>
                <a:spcPts val="0"/>
              </a:spcAft>
            </a:pPr>
            <a:endParaRPr lang="en-US" sz="400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1" name="Rectangle: Rounded Corners 160">
            <a:extLst>
              <a:ext uri="{FF2B5EF4-FFF2-40B4-BE49-F238E27FC236}">
                <a16:creationId xmlns:a16="http://schemas.microsoft.com/office/drawing/2014/main" id="{07B8CCBF-52EA-5FFE-C6D9-FB68832B21BC}"/>
              </a:ext>
            </a:extLst>
          </p:cNvPr>
          <p:cNvSpPr/>
          <p:nvPr/>
        </p:nvSpPr>
        <p:spPr>
          <a:xfrm>
            <a:off x="15591756" y="8757681"/>
            <a:ext cx="13715322" cy="16520694"/>
          </a:xfrm>
          <a:prstGeom prst="roundRect">
            <a:avLst>
              <a:gd name="adj" fmla="val 3202"/>
            </a:avLst>
          </a:prstGeom>
          <a:solidFill>
            <a:schemeClr val="bg1"/>
          </a:solidFill>
          <a:ln w="7620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en-US" sz="4000" b="1" i="1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62" name="Diagram 161">
            <a:extLst>
              <a:ext uri="{FF2B5EF4-FFF2-40B4-BE49-F238E27FC236}">
                <a16:creationId xmlns:a16="http://schemas.microsoft.com/office/drawing/2014/main" id="{E226F7B7-06B1-BE2B-8DB1-2862FF957F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1996670"/>
              </p:ext>
            </p:extLst>
          </p:nvPr>
        </p:nvGraphicFramePr>
        <p:xfrm>
          <a:off x="5771883" y="34905039"/>
          <a:ext cx="8839200" cy="6366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164" name="Rectangle: Rounded Corners 163">
            <a:extLst>
              <a:ext uri="{FF2B5EF4-FFF2-40B4-BE49-F238E27FC236}">
                <a16:creationId xmlns:a16="http://schemas.microsoft.com/office/drawing/2014/main" id="{B3B13BAF-E081-FFAF-A0B5-DCE1DB851565}"/>
              </a:ext>
            </a:extLst>
          </p:cNvPr>
          <p:cNvSpPr/>
          <p:nvPr/>
        </p:nvSpPr>
        <p:spPr>
          <a:xfrm>
            <a:off x="1382006" y="34905039"/>
            <a:ext cx="4389877" cy="6366082"/>
          </a:xfrm>
          <a:prstGeom prst="roundRect">
            <a:avLst>
              <a:gd name="adj" fmla="val 3202"/>
            </a:avLst>
          </a:prstGeom>
          <a:solidFill>
            <a:schemeClr val="bg1"/>
          </a:solidFill>
          <a:ln w="762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R="0" algn="ctr">
              <a:spcBef>
                <a:spcPts val="0"/>
              </a:spcBef>
              <a:spcAft>
                <a:spcPts val="0"/>
              </a:spcAft>
            </a:pPr>
            <a:r>
              <a:rPr lang="en-US" sz="4000" b="1" dirty="0">
                <a:solidFill>
                  <a:sysClr val="windowText" lastClr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code by code verification</a:t>
            </a: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Neutronics:</a:t>
            </a:r>
          </a:p>
          <a:p>
            <a:pPr marR="0" algn="ctr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deterministic</a:t>
            </a:r>
          </a:p>
          <a:p>
            <a:pPr marR="0" algn="ctr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Vs</a:t>
            </a:r>
          </a:p>
          <a:p>
            <a:pPr marR="0" algn="ctr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probabilistic</a:t>
            </a:r>
          </a:p>
          <a:p>
            <a:pPr marR="0" algn="just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TH:</a:t>
            </a:r>
          </a:p>
          <a:p>
            <a:pPr marR="0" algn="ctr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flow channel</a:t>
            </a:r>
          </a:p>
          <a:p>
            <a:pPr marR="0" algn="ctr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Vs</a:t>
            </a:r>
          </a:p>
          <a:p>
            <a:pPr marR="0" algn="ctr"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PARCS TH Module</a:t>
            </a:r>
          </a:p>
        </p:txBody>
      </p:sp>
      <p:graphicFrame>
        <p:nvGraphicFramePr>
          <p:cNvPr id="166" name="Chart 165">
            <a:extLst>
              <a:ext uri="{FF2B5EF4-FFF2-40B4-BE49-F238E27FC236}">
                <a16:creationId xmlns:a16="http://schemas.microsoft.com/office/drawing/2014/main" id="{678FE74B-C28A-1A13-5701-58C1CCB356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1385596"/>
              </p:ext>
            </p:extLst>
          </p:nvPr>
        </p:nvGraphicFramePr>
        <p:xfrm>
          <a:off x="22557469" y="9024710"/>
          <a:ext cx="6492240" cy="6492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graphicFrame>
        <p:nvGraphicFramePr>
          <p:cNvPr id="167" name="Chart 166">
            <a:extLst>
              <a:ext uri="{FF2B5EF4-FFF2-40B4-BE49-F238E27FC236}">
                <a16:creationId xmlns:a16="http://schemas.microsoft.com/office/drawing/2014/main" id="{731B4FD2-0799-41E2-A9F6-E58B8E6BC5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3888176"/>
              </p:ext>
            </p:extLst>
          </p:nvPr>
        </p:nvGraphicFramePr>
        <p:xfrm>
          <a:off x="15821840" y="18786135"/>
          <a:ext cx="6492240" cy="6492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graphicFrame>
        <p:nvGraphicFramePr>
          <p:cNvPr id="169" name="Chart 168">
            <a:extLst>
              <a:ext uri="{FF2B5EF4-FFF2-40B4-BE49-F238E27FC236}">
                <a16:creationId xmlns:a16="http://schemas.microsoft.com/office/drawing/2014/main" id="{FFD44254-2793-4DCC-8705-C8207FAFB3B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1074974"/>
              </p:ext>
            </p:extLst>
          </p:nvPr>
        </p:nvGraphicFramePr>
        <p:xfrm>
          <a:off x="22622015" y="18786135"/>
          <a:ext cx="6492240" cy="6492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sp>
        <p:nvSpPr>
          <p:cNvPr id="171" name="TextBox 170">
            <a:extLst>
              <a:ext uri="{FF2B5EF4-FFF2-40B4-BE49-F238E27FC236}">
                <a16:creationId xmlns:a16="http://schemas.microsoft.com/office/drawing/2014/main" id="{79A6506A-9E04-1098-EA69-04D63797A1E0}"/>
              </a:ext>
            </a:extLst>
          </p:cNvPr>
          <p:cNvSpPr txBox="1"/>
          <p:nvPr/>
        </p:nvSpPr>
        <p:spPr>
          <a:xfrm>
            <a:off x="15899691" y="8879847"/>
            <a:ext cx="6460998" cy="10064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3600" baseline="-250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eff</a:t>
            </a:r>
            <a:r>
              <a:rPr lang="en-US" sz="36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 at the BOC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Simple coupling</a:t>
            </a: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1.000593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SAR</a:t>
            </a: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1.005724</a:t>
            </a:r>
          </a:p>
          <a:p>
            <a:pPr marL="571500" marR="0" indent="-5715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Difference: </a:t>
            </a:r>
            <a:r>
              <a:rPr lang="en-US" sz="3600" b="1" i="1" dirty="0">
                <a:solidFill>
                  <a:sysClr val="windowText" lastClr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513 pcm</a:t>
            </a:r>
          </a:p>
          <a:p>
            <a:pPr algn="just"/>
            <a:r>
              <a:rPr lang="en-US" sz="36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Radial PPF Values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Simple coupling</a:t>
            </a: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1.1303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Strong coupling </a:t>
            </a: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1.1165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Difference: </a:t>
            </a:r>
            <a:r>
              <a:rPr lang="en-US" sz="3600" b="1" i="1" dirty="0">
                <a:solidFill>
                  <a:sysClr val="windowText" lastClr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1.23%</a:t>
            </a:r>
          </a:p>
          <a:p>
            <a:pPr algn="just"/>
            <a:r>
              <a:rPr lang="en-US" sz="36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Axial PPF Values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Simple coupling</a:t>
            </a: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1.3390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Strong coupling </a:t>
            </a: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1.3530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Difference: </a:t>
            </a:r>
            <a:r>
              <a:rPr lang="en-US" sz="3600" b="1" i="1" dirty="0">
                <a:solidFill>
                  <a:sysClr val="windowText" lastClr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1.03%</a:t>
            </a:r>
          </a:p>
          <a:p>
            <a:pPr algn="just"/>
            <a:r>
              <a:rPr lang="en-US" sz="3600" dirty="0">
                <a:solidFill>
                  <a:srgbClr val="FF0000"/>
                </a:solidFill>
                <a:highlight>
                  <a:srgbClr val="00FF00"/>
                </a:highlight>
                <a:latin typeface="Times New Roman" panose="02020603050405020304" pitchFamily="18" charset="0"/>
              </a:rPr>
              <a:t>Average CHF Values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Simple coupling</a:t>
            </a: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1.338789 kW/m</a:t>
            </a:r>
            <a:r>
              <a:rPr lang="en-US" sz="3600" baseline="300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Strong coupling </a:t>
            </a: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1.253989 kW/m</a:t>
            </a:r>
            <a:r>
              <a:rPr lang="en-US" sz="3600" baseline="300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Difference: </a:t>
            </a:r>
            <a:r>
              <a:rPr lang="en-US" sz="3600" b="1" i="1" dirty="0">
                <a:solidFill>
                  <a:sysClr val="windowText" lastClr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84.8 kW/m</a:t>
            </a:r>
            <a:r>
              <a:rPr lang="en-US" sz="3600" b="1" i="1" baseline="30000" dirty="0">
                <a:solidFill>
                  <a:sysClr val="windowText" lastClr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3600" b="1" i="1" dirty="0">
              <a:solidFill>
                <a:sysClr val="windowText" lastClr="000000"/>
              </a:solidFill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85990981-4D7C-286A-4984-BBB5B663D6A2}"/>
              </a:ext>
            </a:extLst>
          </p:cNvPr>
          <p:cNvSpPr txBox="1"/>
          <p:nvPr/>
        </p:nvSpPr>
        <p:spPr>
          <a:xfrm>
            <a:off x="22704596" y="15798172"/>
            <a:ext cx="6460998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R="0" algn="ctr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highest CHF temperature difference is around 0.25 K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E7966495-747A-3ECB-ACA7-A4133D3CB020}"/>
              </a:ext>
            </a:extLst>
          </p:cNvPr>
          <p:cNvSpPr txBox="1"/>
          <p:nvPr/>
        </p:nvSpPr>
        <p:spPr>
          <a:xfrm>
            <a:off x="22704596" y="17408455"/>
            <a:ext cx="6460998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R="0" algn="ctr">
              <a:spcBef>
                <a:spcPts val="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15.9% relative error in the MDNBR calculations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F8632E-B06E-B5FC-358D-A46F727B90CF}"/>
              </a:ext>
            </a:extLst>
          </p:cNvPr>
          <p:cNvSpPr/>
          <p:nvPr/>
        </p:nvSpPr>
        <p:spPr>
          <a:xfrm>
            <a:off x="914535" y="8050472"/>
            <a:ext cx="28321622" cy="390729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55000">
                <a:schemeClr val="bg1"/>
              </a:gs>
              <a:gs pos="100000">
                <a:srgbClr val="00B05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63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366</TotalTime>
  <Words>623</Words>
  <Application>Microsoft Office PowerPoint</Application>
  <PresentationFormat>Custom</PresentationFormat>
  <Paragraphs>122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Times New Roman</vt:lpstr>
      <vt:lpstr>Times New Roman Bold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Yasser Abbassi</dc:creator>
  <cp:lastModifiedBy>CONSTANTIN, Alina</cp:lastModifiedBy>
  <cp:revision>6</cp:revision>
  <dcterms:created xsi:type="dcterms:W3CDTF">2024-09-29T06:32:38Z</dcterms:created>
  <dcterms:modified xsi:type="dcterms:W3CDTF">2024-09-30T09:21:40Z</dcterms:modified>
</cp:coreProperties>
</file>