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57" r:id="rId8"/>
    <p:sldId id="258" r:id="rId9"/>
    <p:sldId id="273" r:id="rId10"/>
    <p:sldId id="275" r:id="rId11"/>
    <p:sldId id="276" r:id="rId12"/>
    <p:sldId id="274" r:id="rId13"/>
    <p:sldId id="268" r:id="rId14"/>
    <p:sldId id="269" r:id="rId15"/>
    <p:sldId id="270"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6" autoAdjust="0"/>
    <p:restoredTop sz="94660"/>
  </p:normalViewPr>
  <p:slideViewPr>
    <p:cSldViewPr snapToGrid="0">
      <p:cViewPr varScale="1">
        <p:scale>
          <a:sx n="65" d="100"/>
          <a:sy n="65" d="100"/>
        </p:scale>
        <p:origin x="90" y="17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'a2 (4)'!$BN$4</c:f>
              <c:strCache>
                <c:ptCount val="1"/>
                <c:pt idx="0">
                  <c:v>W1</c:v>
                </c:pt>
              </c:strCache>
            </c:strRef>
          </c:tx>
          <c:spPr>
            <a:solidFill>
              <a:schemeClr val="accent1"/>
            </a:solidFill>
            <a:ln>
              <a:noFill/>
            </a:ln>
            <a:effectLst/>
          </c:spPr>
          <c:invertIfNegative val="0"/>
          <c:cat>
            <c:strRef>
              <c:f>'a2 (4)'!$BM$5:$BM$19</c:f>
              <c:strCache>
                <c:ptCount val="15"/>
                <c:pt idx="0">
                  <c:v>CRU</c:v>
                </c:pt>
                <c:pt idx="1">
                  <c:v>CRC</c:v>
                </c:pt>
                <c:pt idx="2">
                  <c:v>LEC</c:v>
                </c:pt>
                <c:pt idx="3">
                  <c:v>SM</c:v>
                </c:pt>
                <c:pt idx="4">
                  <c:v>DiDA</c:v>
                </c:pt>
                <c:pt idx="5">
                  <c:v>DiDI</c:v>
                </c:pt>
                <c:pt idx="6">
                  <c:v>CEE</c:v>
                </c:pt>
                <c:pt idx="7">
                  <c:v>DPC</c:v>
                </c:pt>
                <c:pt idx="8">
                  <c:v>CHC</c:v>
                </c:pt>
                <c:pt idx="9">
                  <c:v>CGEN</c:v>
                </c:pt>
                <c:pt idx="10">
                  <c:v>CSIT</c:v>
                </c:pt>
                <c:pt idx="11">
                  <c:v>CEP</c:v>
                </c:pt>
                <c:pt idx="12">
                  <c:v>FEFC</c:v>
                </c:pt>
                <c:pt idx="13">
                  <c:v>BEFC</c:v>
                </c:pt>
                <c:pt idx="14">
                  <c:v>CR TOT</c:v>
                </c:pt>
              </c:strCache>
            </c:strRef>
          </c:cat>
          <c:val>
            <c:numRef>
              <c:f>'a2 (4)'!$BN$5:$BN$19</c:f>
              <c:numCache>
                <c:formatCode>General</c:formatCode>
                <c:ptCount val="15"/>
                <c:pt idx="0">
                  <c:v>2</c:v>
                </c:pt>
                <c:pt idx="1">
                  <c:v>2</c:v>
                </c:pt>
                <c:pt idx="2">
                  <c:v>2</c:v>
                </c:pt>
                <c:pt idx="3">
                  <c:v>3</c:v>
                </c:pt>
                <c:pt idx="4">
                  <c:v>3</c:v>
                </c:pt>
                <c:pt idx="5">
                  <c:v>3</c:v>
                </c:pt>
                <c:pt idx="6">
                  <c:v>2</c:v>
                </c:pt>
                <c:pt idx="7">
                  <c:v>3</c:v>
                </c:pt>
                <c:pt idx="8">
                  <c:v>2</c:v>
                </c:pt>
                <c:pt idx="9">
                  <c:v>1</c:v>
                </c:pt>
                <c:pt idx="10">
                  <c:v>3</c:v>
                </c:pt>
                <c:pt idx="11">
                  <c:v>2</c:v>
                </c:pt>
                <c:pt idx="12">
                  <c:v>2</c:v>
                </c:pt>
                <c:pt idx="13">
                  <c:v>1</c:v>
                </c:pt>
                <c:pt idx="14">
                  <c:v>3</c:v>
                </c:pt>
              </c:numCache>
            </c:numRef>
          </c:val>
          <c:extLst>
            <c:ext xmlns:c16="http://schemas.microsoft.com/office/drawing/2014/chart" uri="{C3380CC4-5D6E-409C-BE32-E72D297353CC}">
              <c16:uniqueId val="{00000000-0967-4B98-9679-A9DF74F2975F}"/>
            </c:ext>
          </c:extLst>
        </c:ser>
        <c:ser>
          <c:idx val="1"/>
          <c:order val="1"/>
          <c:tx>
            <c:strRef>
              <c:f>'a2 (4)'!$BO$4</c:f>
              <c:strCache>
                <c:ptCount val="1"/>
                <c:pt idx="0">
                  <c:v>G1</c:v>
                </c:pt>
              </c:strCache>
            </c:strRef>
          </c:tx>
          <c:spPr>
            <a:solidFill>
              <a:schemeClr val="accent2"/>
            </a:solidFill>
            <a:ln>
              <a:noFill/>
            </a:ln>
            <a:effectLst/>
          </c:spPr>
          <c:invertIfNegative val="0"/>
          <c:cat>
            <c:strRef>
              <c:f>'a2 (4)'!$BM$5:$BM$19</c:f>
              <c:strCache>
                <c:ptCount val="15"/>
                <c:pt idx="0">
                  <c:v>CRU</c:v>
                </c:pt>
                <c:pt idx="1">
                  <c:v>CRC</c:v>
                </c:pt>
                <c:pt idx="2">
                  <c:v>LEC</c:v>
                </c:pt>
                <c:pt idx="3">
                  <c:v>SM</c:v>
                </c:pt>
                <c:pt idx="4">
                  <c:v>DiDA</c:v>
                </c:pt>
                <c:pt idx="5">
                  <c:v>DiDI</c:v>
                </c:pt>
                <c:pt idx="6">
                  <c:v>CEE</c:v>
                </c:pt>
                <c:pt idx="7">
                  <c:v>DPC</c:v>
                </c:pt>
                <c:pt idx="8">
                  <c:v>CHC</c:v>
                </c:pt>
                <c:pt idx="9">
                  <c:v>CGEN</c:v>
                </c:pt>
                <c:pt idx="10">
                  <c:v>CSIT</c:v>
                </c:pt>
                <c:pt idx="11">
                  <c:v>CEP</c:v>
                </c:pt>
                <c:pt idx="12">
                  <c:v>FEFC</c:v>
                </c:pt>
                <c:pt idx="13">
                  <c:v>BEFC</c:v>
                </c:pt>
                <c:pt idx="14">
                  <c:v>CR TOT</c:v>
                </c:pt>
              </c:strCache>
            </c:strRef>
          </c:cat>
          <c:val>
            <c:numRef>
              <c:f>'a2 (4)'!$BO$5:$BO$19</c:f>
              <c:numCache>
                <c:formatCode>General</c:formatCode>
                <c:ptCount val="15"/>
                <c:pt idx="0">
                  <c:v>1</c:v>
                </c:pt>
                <c:pt idx="1">
                  <c:v>1</c:v>
                </c:pt>
                <c:pt idx="2">
                  <c:v>1</c:v>
                </c:pt>
                <c:pt idx="3">
                  <c:v>2</c:v>
                </c:pt>
                <c:pt idx="4">
                  <c:v>2</c:v>
                </c:pt>
                <c:pt idx="5">
                  <c:v>2</c:v>
                </c:pt>
                <c:pt idx="6">
                  <c:v>1</c:v>
                </c:pt>
                <c:pt idx="7">
                  <c:v>2</c:v>
                </c:pt>
                <c:pt idx="8">
                  <c:v>2</c:v>
                </c:pt>
                <c:pt idx="9">
                  <c:v>2</c:v>
                </c:pt>
                <c:pt idx="10">
                  <c:v>2</c:v>
                </c:pt>
                <c:pt idx="11">
                  <c:v>1</c:v>
                </c:pt>
                <c:pt idx="12">
                  <c:v>1</c:v>
                </c:pt>
                <c:pt idx="13">
                  <c:v>1</c:v>
                </c:pt>
                <c:pt idx="14">
                  <c:v>2</c:v>
                </c:pt>
              </c:numCache>
            </c:numRef>
          </c:val>
          <c:extLst>
            <c:ext xmlns:c16="http://schemas.microsoft.com/office/drawing/2014/chart" uri="{C3380CC4-5D6E-409C-BE32-E72D297353CC}">
              <c16:uniqueId val="{00000001-0967-4B98-9679-A9DF74F2975F}"/>
            </c:ext>
          </c:extLst>
        </c:ser>
        <c:ser>
          <c:idx val="2"/>
          <c:order val="2"/>
          <c:tx>
            <c:strRef>
              <c:f>'a2 (4)'!$BP$4</c:f>
              <c:strCache>
                <c:ptCount val="1"/>
                <c:pt idx="0">
                  <c:v>M1</c:v>
                </c:pt>
              </c:strCache>
            </c:strRef>
          </c:tx>
          <c:spPr>
            <a:solidFill>
              <a:schemeClr val="tx1"/>
            </a:solidFill>
            <a:ln>
              <a:noFill/>
            </a:ln>
            <a:effectLst/>
          </c:spPr>
          <c:invertIfNegative val="0"/>
          <c:cat>
            <c:strRef>
              <c:f>'a2 (4)'!$BM$5:$BM$19</c:f>
              <c:strCache>
                <c:ptCount val="15"/>
                <c:pt idx="0">
                  <c:v>CRU</c:v>
                </c:pt>
                <c:pt idx="1">
                  <c:v>CRC</c:v>
                </c:pt>
                <c:pt idx="2">
                  <c:v>LEC</c:v>
                </c:pt>
                <c:pt idx="3">
                  <c:v>SM</c:v>
                </c:pt>
                <c:pt idx="4">
                  <c:v>DiDA</c:v>
                </c:pt>
                <c:pt idx="5">
                  <c:v>DiDI</c:v>
                </c:pt>
                <c:pt idx="6">
                  <c:v>CEE</c:v>
                </c:pt>
                <c:pt idx="7">
                  <c:v>DPC</c:v>
                </c:pt>
                <c:pt idx="8">
                  <c:v>CHC</c:v>
                </c:pt>
                <c:pt idx="9">
                  <c:v>CGEN</c:v>
                </c:pt>
                <c:pt idx="10">
                  <c:v>CSIT</c:v>
                </c:pt>
                <c:pt idx="11">
                  <c:v>CEP</c:v>
                </c:pt>
                <c:pt idx="12">
                  <c:v>FEFC</c:v>
                </c:pt>
                <c:pt idx="13">
                  <c:v>BEFC</c:v>
                </c:pt>
                <c:pt idx="14">
                  <c:v>CR TOT</c:v>
                </c:pt>
              </c:strCache>
            </c:strRef>
          </c:cat>
          <c:val>
            <c:numRef>
              <c:f>'a2 (4)'!$BP$5:$BP$19</c:f>
              <c:numCache>
                <c:formatCode>General</c:formatCode>
                <c:ptCount val="15"/>
                <c:pt idx="0">
                  <c:v>1</c:v>
                </c:pt>
                <c:pt idx="1">
                  <c:v>1</c:v>
                </c:pt>
                <c:pt idx="2">
                  <c:v>1</c:v>
                </c:pt>
                <c:pt idx="3">
                  <c:v>1</c:v>
                </c:pt>
                <c:pt idx="4">
                  <c:v>2</c:v>
                </c:pt>
                <c:pt idx="5">
                  <c:v>1</c:v>
                </c:pt>
                <c:pt idx="6">
                  <c:v>1</c:v>
                </c:pt>
                <c:pt idx="7">
                  <c:v>2</c:v>
                </c:pt>
                <c:pt idx="8">
                  <c:v>1</c:v>
                </c:pt>
                <c:pt idx="9">
                  <c:v>2</c:v>
                </c:pt>
                <c:pt idx="10">
                  <c:v>2</c:v>
                </c:pt>
                <c:pt idx="11">
                  <c:v>1</c:v>
                </c:pt>
                <c:pt idx="12">
                  <c:v>1</c:v>
                </c:pt>
                <c:pt idx="13">
                  <c:v>1</c:v>
                </c:pt>
                <c:pt idx="14">
                  <c:v>1</c:v>
                </c:pt>
              </c:numCache>
            </c:numRef>
          </c:val>
          <c:extLst>
            <c:ext xmlns:c16="http://schemas.microsoft.com/office/drawing/2014/chart" uri="{C3380CC4-5D6E-409C-BE32-E72D297353CC}">
              <c16:uniqueId val="{00000002-0967-4B98-9679-A9DF74F2975F}"/>
            </c:ext>
          </c:extLst>
        </c:ser>
        <c:ser>
          <c:idx val="3"/>
          <c:order val="3"/>
          <c:tx>
            <c:strRef>
              <c:f>'a2 (4)'!$BQ$4</c:f>
              <c:strCache>
                <c:ptCount val="1"/>
                <c:pt idx="0">
                  <c:v>W2</c:v>
                </c:pt>
              </c:strCache>
            </c:strRef>
          </c:tx>
          <c:spPr>
            <a:solidFill>
              <a:schemeClr val="accent4"/>
            </a:solidFill>
            <a:ln>
              <a:noFill/>
            </a:ln>
            <a:effectLst/>
          </c:spPr>
          <c:invertIfNegative val="0"/>
          <c:cat>
            <c:strRef>
              <c:f>'a2 (4)'!$BM$5:$BM$19</c:f>
              <c:strCache>
                <c:ptCount val="15"/>
                <c:pt idx="0">
                  <c:v>CRU</c:v>
                </c:pt>
                <c:pt idx="1">
                  <c:v>CRC</c:v>
                </c:pt>
                <c:pt idx="2">
                  <c:v>LEC</c:v>
                </c:pt>
                <c:pt idx="3">
                  <c:v>SM</c:v>
                </c:pt>
                <c:pt idx="4">
                  <c:v>DiDA</c:v>
                </c:pt>
                <c:pt idx="5">
                  <c:v>DiDI</c:v>
                </c:pt>
                <c:pt idx="6">
                  <c:v>CEE</c:v>
                </c:pt>
                <c:pt idx="7">
                  <c:v>DPC</c:v>
                </c:pt>
                <c:pt idx="8">
                  <c:v>CHC</c:v>
                </c:pt>
                <c:pt idx="9">
                  <c:v>CGEN</c:v>
                </c:pt>
                <c:pt idx="10">
                  <c:v>CSIT</c:v>
                </c:pt>
                <c:pt idx="11">
                  <c:v>CEP</c:v>
                </c:pt>
                <c:pt idx="12">
                  <c:v>FEFC</c:v>
                </c:pt>
                <c:pt idx="13">
                  <c:v>BEFC</c:v>
                </c:pt>
                <c:pt idx="14">
                  <c:v>CR TOT</c:v>
                </c:pt>
              </c:strCache>
            </c:strRef>
          </c:cat>
          <c:val>
            <c:numRef>
              <c:f>'a2 (4)'!$BQ$5:$BQ$19</c:f>
              <c:numCache>
                <c:formatCode>General</c:formatCode>
                <c:ptCount val="15"/>
                <c:pt idx="0">
                  <c:v>1</c:v>
                </c:pt>
                <c:pt idx="1">
                  <c:v>2</c:v>
                </c:pt>
                <c:pt idx="2">
                  <c:v>2</c:v>
                </c:pt>
                <c:pt idx="3">
                  <c:v>3</c:v>
                </c:pt>
                <c:pt idx="4">
                  <c:v>3</c:v>
                </c:pt>
                <c:pt idx="5">
                  <c:v>3</c:v>
                </c:pt>
                <c:pt idx="6">
                  <c:v>2</c:v>
                </c:pt>
                <c:pt idx="7">
                  <c:v>3</c:v>
                </c:pt>
                <c:pt idx="8">
                  <c:v>3</c:v>
                </c:pt>
                <c:pt idx="9">
                  <c:v>2</c:v>
                </c:pt>
                <c:pt idx="10">
                  <c:v>3</c:v>
                </c:pt>
                <c:pt idx="11">
                  <c:v>2</c:v>
                </c:pt>
                <c:pt idx="12">
                  <c:v>2</c:v>
                </c:pt>
                <c:pt idx="13">
                  <c:v>2</c:v>
                </c:pt>
                <c:pt idx="14">
                  <c:v>3</c:v>
                </c:pt>
              </c:numCache>
            </c:numRef>
          </c:val>
          <c:extLst>
            <c:ext xmlns:c16="http://schemas.microsoft.com/office/drawing/2014/chart" uri="{C3380CC4-5D6E-409C-BE32-E72D297353CC}">
              <c16:uniqueId val="{00000003-0967-4B98-9679-A9DF74F2975F}"/>
            </c:ext>
          </c:extLst>
        </c:ser>
        <c:ser>
          <c:idx val="4"/>
          <c:order val="4"/>
          <c:tx>
            <c:strRef>
              <c:f>'a2 (4)'!$BR$4</c:f>
              <c:strCache>
                <c:ptCount val="1"/>
                <c:pt idx="0">
                  <c:v>G2</c:v>
                </c:pt>
              </c:strCache>
            </c:strRef>
          </c:tx>
          <c:spPr>
            <a:solidFill>
              <a:schemeClr val="bg1">
                <a:lumMod val="95000"/>
              </a:schemeClr>
            </a:solidFill>
            <a:ln>
              <a:noFill/>
            </a:ln>
            <a:effectLst/>
          </c:spPr>
          <c:invertIfNegative val="0"/>
          <c:cat>
            <c:strRef>
              <c:f>'a2 (4)'!$BM$5:$BM$19</c:f>
              <c:strCache>
                <c:ptCount val="15"/>
                <c:pt idx="0">
                  <c:v>CRU</c:v>
                </c:pt>
                <c:pt idx="1">
                  <c:v>CRC</c:v>
                </c:pt>
                <c:pt idx="2">
                  <c:v>LEC</c:v>
                </c:pt>
                <c:pt idx="3">
                  <c:v>SM</c:v>
                </c:pt>
                <c:pt idx="4">
                  <c:v>DiDA</c:v>
                </c:pt>
                <c:pt idx="5">
                  <c:v>DiDI</c:v>
                </c:pt>
                <c:pt idx="6">
                  <c:v>CEE</c:v>
                </c:pt>
                <c:pt idx="7">
                  <c:v>DPC</c:v>
                </c:pt>
                <c:pt idx="8">
                  <c:v>CHC</c:v>
                </c:pt>
                <c:pt idx="9">
                  <c:v>CGEN</c:v>
                </c:pt>
                <c:pt idx="10">
                  <c:v>CSIT</c:v>
                </c:pt>
                <c:pt idx="11">
                  <c:v>CEP</c:v>
                </c:pt>
                <c:pt idx="12">
                  <c:v>FEFC</c:v>
                </c:pt>
                <c:pt idx="13">
                  <c:v>BEFC</c:v>
                </c:pt>
                <c:pt idx="14">
                  <c:v>CR TOT</c:v>
                </c:pt>
              </c:strCache>
            </c:strRef>
          </c:cat>
          <c:val>
            <c:numRef>
              <c:f>'a2 (4)'!$BR$5:$BR$19</c:f>
              <c:numCache>
                <c:formatCode>General</c:formatCode>
                <c:ptCount val="15"/>
                <c:pt idx="0">
                  <c:v>1</c:v>
                </c:pt>
                <c:pt idx="1">
                  <c:v>2</c:v>
                </c:pt>
                <c:pt idx="2">
                  <c:v>1</c:v>
                </c:pt>
                <c:pt idx="3">
                  <c:v>2</c:v>
                </c:pt>
                <c:pt idx="4">
                  <c:v>3</c:v>
                </c:pt>
                <c:pt idx="5">
                  <c:v>2</c:v>
                </c:pt>
                <c:pt idx="6">
                  <c:v>2</c:v>
                </c:pt>
                <c:pt idx="7">
                  <c:v>2</c:v>
                </c:pt>
                <c:pt idx="8">
                  <c:v>2</c:v>
                </c:pt>
                <c:pt idx="9">
                  <c:v>3</c:v>
                </c:pt>
                <c:pt idx="10">
                  <c:v>2</c:v>
                </c:pt>
                <c:pt idx="11">
                  <c:v>1</c:v>
                </c:pt>
                <c:pt idx="12">
                  <c:v>1</c:v>
                </c:pt>
                <c:pt idx="13">
                  <c:v>2</c:v>
                </c:pt>
                <c:pt idx="14">
                  <c:v>2</c:v>
                </c:pt>
              </c:numCache>
            </c:numRef>
          </c:val>
          <c:extLst>
            <c:ext xmlns:c16="http://schemas.microsoft.com/office/drawing/2014/chart" uri="{C3380CC4-5D6E-409C-BE32-E72D297353CC}">
              <c16:uniqueId val="{00000004-0967-4B98-9679-A9DF74F2975F}"/>
            </c:ext>
          </c:extLst>
        </c:ser>
        <c:ser>
          <c:idx val="5"/>
          <c:order val="5"/>
          <c:tx>
            <c:strRef>
              <c:f>'a2 (4)'!$BS$4</c:f>
              <c:strCache>
                <c:ptCount val="1"/>
                <c:pt idx="0">
                  <c:v>M2</c:v>
                </c:pt>
              </c:strCache>
            </c:strRef>
          </c:tx>
          <c:spPr>
            <a:solidFill>
              <a:schemeClr val="accent6"/>
            </a:solidFill>
            <a:ln>
              <a:noFill/>
            </a:ln>
            <a:effectLst/>
          </c:spPr>
          <c:invertIfNegative val="0"/>
          <c:cat>
            <c:strRef>
              <c:f>'a2 (4)'!$BM$5:$BM$19</c:f>
              <c:strCache>
                <c:ptCount val="15"/>
                <c:pt idx="0">
                  <c:v>CRU</c:v>
                </c:pt>
                <c:pt idx="1">
                  <c:v>CRC</c:v>
                </c:pt>
                <c:pt idx="2">
                  <c:v>LEC</c:v>
                </c:pt>
                <c:pt idx="3">
                  <c:v>SM</c:v>
                </c:pt>
                <c:pt idx="4">
                  <c:v>DiDA</c:v>
                </c:pt>
                <c:pt idx="5">
                  <c:v>DiDI</c:v>
                </c:pt>
                <c:pt idx="6">
                  <c:v>CEE</c:v>
                </c:pt>
                <c:pt idx="7">
                  <c:v>DPC</c:v>
                </c:pt>
                <c:pt idx="8">
                  <c:v>CHC</c:v>
                </c:pt>
                <c:pt idx="9">
                  <c:v>CGEN</c:v>
                </c:pt>
                <c:pt idx="10">
                  <c:v>CSIT</c:v>
                </c:pt>
                <c:pt idx="11">
                  <c:v>CEP</c:v>
                </c:pt>
                <c:pt idx="12">
                  <c:v>FEFC</c:v>
                </c:pt>
                <c:pt idx="13">
                  <c:v>BEFC</c:v>
                </c:pt>
                <c:pt idx="14">
                  <c:v>CR TOT</c:v>
                </c:pt>
              </c:strCache>
            </c:strRef>
          </c:cat>
          <c:val>
            <c:numRef>
              <c:f>'a2 (4)'!$BS$5:$BS$19</c:f>
              <c:numCache>
                <c:formatCode>General</c:formatCode>
                <c:ptCount val="15"/>
                <c:pt idx="0">
                  <c:v>1</c:v>
                </c:pt>
                <c:pt idx="1">
                  <c:v>1</c:v>
                </c:pt>
                <c:pt idx="2">
                  <c:v>1</c:v>
                </c:pt>
                <c:pt idx="3">
                  <c:v>2</c:v>
                </c:pt>
                <c:pt idx="4">
                  <c:v>2</c:v>
                </c:pt>
                <c:pt idx="5">
                  <c:v>2</c:v>
                </c:pt>
                <c:pt idx="6">
                  <c:v>2</c:v>
                </c:pt>
                <c:pt idx="7">
                  <c:v>2</c:v>
                </c:pt>
                <c:pt idx="8">
                  <c:v>1</c:v>
                </c:pt>
                <c:pt idx="9">
                  <c:v>3</c:v>
                </c:pt>
                <c:pt idx="10">
                  <c:v>2</c:v>
                </c:pt>
                <c:pt idx="11">
                  <c:v>1</c:v>
                </c:pt>
                <c:pt idx="12">
                  <c:v>1</c:v>
                </c:pt>
                <c:pt idx="13">
                  <c:v>2</c:v>
                </c:pt>
                <c:pt idx="14">
                  <c:v>2</c:v>
                </c:pt>
              </c:numCache>
            </c:numRef>
          </c:val>
          <c:extLst>
            <c:ext xmlns:c16="http://schemas.microsoft.com/office/drawing/2014/chart" uri="{C3380CC4-5D6E-409C-BE32-E72D297353CC}">
              <c16:uniqueId val="{00000005-0967-4B98-9679-A9DF74F2975F}"/>
            </c:ext>
          </c:extLst>
        </c:ser>
        <c:ser>
          <c:idx val="6"/>
          <c:order val="6"/>
          <c:tx>
            <c:strRef>
              <c:f>'a2 (4)'!$BT$4</c:f>
              <c:strCache>
                <c:ptCount val="1"/>
                <c:pt idx="0">
                  <c:v>W3</c:v>
                </c:pt>
              </c:strCache>
            </c:strRef>
          </c:tx>
          <c:spPr>
            <a:solidFill>
              <a:schemeClr val="accent1">
                <a:lumMod val="60000"/>
              </a:schemeClr>
            </a:solidFill>
            <a:ln>
              <a:noFill/>
            </a:ln>
            <a:effectLst/>
          </c:spPr>
          <c:invertIfNegative val="0"/>
          <c:cat>
            <c:strRef>
              <c:f>'a2 (4)'!$BM$5:$BM$19</c:f>
              <c:strCache>
                <c:ptCount val="15"/>
                <c:pt idx="0">
                  <c:v>CRU</c:v>
                </c:pt>
                <c:pt idx="1">
                  <c:v>CRC</c:v>
                </c:pt>
                <c:pt idx="2">
                  <c:v>LEC</c:v>
                </c:pt>
                <c:pt idx="3">
                  <c:v>SM</c:v>
                </c:pt>
                <c:pt idx="4">
                  <c:v>DiDA</c:v>
                </c:pt>
                <c:pt idx="5">
                  <c:v>DiDI</c:v>
                </c:pt>
                <c:pt idx="6">
                  <c:v>CEE</c:v>
                </c:pt>
                <c:pt idx="7">
                  <c:v>DPC</c:v>
                </c:pt>
                <c:pt idx="8">
                  <c:v>CHC</c:v>
                </c:pt>
                <c:pt idx="9">
                  <c:v>CGEN</c:v>
                </c:pt>
                <c:pt idx="10">
                  <c:v>CSIT</c:v>
                </c:pt>
                <c:pt idx="11">
                  <c:v>CEP</c:v>
                </c:pt>
                <c:pt idx="12">
                  <c:v>FEFC</c:v>
                </c:pt>
                <c:pt idx="13">
                  <c:v>BEFC</c:v>
                </c:pt>
                <c:pt idx="14">
                  <c:v>CR TOT</c:v>
                </c:pt>
              </c:strCache>
            </c:strRef>
          </c:cat>
          <c:val>
            <c:numRef>
              <c:f>'a2 (4)'!$BT$5:$BT$19</c:f>
              <c:numCache>
                <c:formatCode>General</c:formatCode>
                <c:ptCount val="15"/>
                <c:pt idx="0">
                  <c:v>2</c:v>
                </c:pt>
                <c:pt idx="1">
                  <c:v>3</c:v>
                </c:pt>
                <c:pt idx="2">
                  <c:v>3</c:v>
                </c:pt>
                <c:pt idx="3">
                  <c:v>3</c:v>
                </c:pt>
                <c:pt idx="4">
                  <c:v>3</c:v>
                </c:pt>
                <c:pt idx="5">
                  <c:v>3</c:v>
                </c:pt>
                <c:pt idx="6">
                  <c:v>2</c:v>
                </c:pt>
                <c:pt idx="7">
                  <c:v>3</c:v>
                </c:pt>
                <c:pt idx="8">
                  <c:v>3</c:v>
                </c:pt>
                <c:pt idx="9">
                  <c:v>2</c:v>
                </c:pt>
                <c:pt idx="10">
                  <c:v>3</c:v>
                </c:pt>
                <c:pt idx="11">
                  <c:v>2</c:v>
                </c:pt>
                <c:pt idx="12">
                  <c:v>3</c:v>
                </c:pt>
                <c:pt idx="13">
                  <c:v>2</c:v>
                </c:pt>
                <c:pt idx="14">
                  <c:v>3</c:v>
                </c:pt>
              </c:numCache>
            </c:numRef>
          </c:val>
          <c:extLst>
            <c:ext xmlns:c16="http://schemas.microsoft.com/office/drawing/2014/chart" uri="{C3380CC4-5D6E-409C-BE32-E72D297353CC}">
              <c16:uniqueId val="{00000006-0967-4B98-9679-A9DF74F2975F}"/>
            </c:ext>
          </c:extLst>
        </c:ser>
        <c:ser>
          <c:idx val="7"/>
          <c:order val="7"/>
          <c:tx>
            <c:strRef>
              <c:f>'a2 (4)'!$BU$4</c:f>
              <c:strCache>
                <c:ptCount val="1"/>
                <c:pt idx="0">
                  <c:v>G3</c:v>
                </c:pt>
              </c:strCache>
            </c:strRef>
          </c:tx>
          <c:spPr>
            <a:solidFill>
              <a:srgbClr val="FFFF00"/>
            </a:solidFill>
            <a:ln>
              <a:noFill/>
            </a:ln>
            <a:effectLst/>
          </c:spPr>
          <c:invertIfNegative val="0"/>
          <c:cat>
            <c:strRef>
              <c:f>'a2 (4)'!$BM$5:$BM$19</c:f>
              <c:strCache>
                <c:ptCount val="15"/>
                <c:pt idx="0">
                  <c:v>CRU</c:v>
                </c:pt>
                <c:pt idx="1">
                  <c:v>CRC</c:v>
                </c:pt>
                <c:pt idx="2">
                  <c:v>LEC</c:v>
                </c:pt>
                <c:pt idx="3">
                  <c:v>SM</c:v>
                </c:pt>
                <c:pt idx="4">
                  <c:v>DiDA</c:v>
                </c:pt>
                <c:pt idx="5">
                  <c:v>DiDI</c:v>
                </c:pt>
                <c:pt idx="6">
                  <c:v>CEE</c:v>
                </c:pt>
                <c:pt idx="7">
                  <c:v>DPC</c:v>
                </c:pt>
                <c:pt idx="8">
                  <c:v>CHC</c:v>
                </c:pt>
                <c:pt idx="9">
                  <c:v>CGEN</c:v>
                </c:pt>
                <c:pt idx="10">
                  <c:v>CSIT</c:v>
                </c:pt>
                <c:pt idx="11">
                  <c:v>CEP</c:v>
                </c:pt>
                <c:pt idx="12">
                  <c:v>FEFC</c:v>
                </c:pt>
                <c:pt idx="13">
                  <c:v>BEFC</c:v>
                </c:pt>
                <c:pt idx="14">
                  <c:v>CR TOT</c:v>
                </c:pt>
              </c:strCache>
            </c:strRef>
          </c:cat>
          <c:val>
            <c:numRef>
              <c:f>'a2 (4)'!$BU$5:$BU$19</c:f>
              <c:numCache>
                <c:formatCode>General</c:formatCode>
                <c:ptCount val="15"/>
                <c:pt idx="0">
                  <c:v>2</c:v>
                </c:pt>
                <c:pt idx="1">
                  <c:v>3</c:v>
                </c:pt>
                <c:pt idx="2">
                  <c:v>2</c:v>
                </c:pt>
                <c:pt idx="3">
                  <c:v>2</c:v>
                </c:pt>
                <c:pt idx="4">
                  <c:v>3</c:v>
                </c:pt>
                <c:pt idx="5">
                  <c:v>2</c:v>
                </c:pt>
                <c:pt idx="6">
                  <c:v>2</c:v>
                </c:pt>
                <c:pt idx="7">
                  <c:v>2</c:v>
                </c:pt>
                <c:pt idx="8">
                  <c:v>2</c:v>
                </c:pt>
                <c:pt idx="9">
                  <c:v>3</c:v>
                </c:pt>
                <c:pt idx="10">
                  <c:v>3</c:v>
                </c:pt>
                <c:pt idx="11">
                  <c:v>2</c:v>
                </c:pt>
                <c:pt idx="12">
                  <c:v>2</c:v>
                </c:pt>
                <c:pt idx="13">
                  <c:v>2</c:v>
                </c:pt>
                <c:pt idx="14">
                  <c:v>3</c:v>
                </c:pt>
              </c:numCache>
            </c:numRef>
          </c:val>
          <c:extLst>
            <c:ext xmlns:c16="http://schemas.microsoft.com/office/drawing/2014/chart" uri="{C3380CC4-5D6E-409C-BE32-E72D297353CC}">
              <c16:uniqueId val="{00000007-0967-4B98-9679-A9DF74F2975F}"/>
            </c:ext>
          </c:extLst>
        </c:ser>
        <c:ser>
          <c:idx val="8"/>
          <c:order val="8"/>
          <c:tx>
            <c:strRef>
              <c:f>'a2 (4)'!$BV$4</c:f>
              <c:strCache>
                <c:ptCount val="1"/>
                <c:pt idx="0">
                  <c:v>M3</c:v>
                </c:pt>
              </c:strCache>
            </c:strRef>
          </c:tx>
          <c:spPr>
            <a:solidFill>
              <a:schemeClr val="accent3">
                <a:lumMod val="60000"/>
              </a:schemeClr>
            </a:solidFill>
            <a:ln>
              <a:noFill/>
            </a:ln>
            <a:effectLst/>
          </c:spPr>
          <c:invertIfNegative val="0"/>
          <c:cat>
            <c:strRef>
              <c:f>'a2 (4)'!$BM$5:$BM$19</c:f>
              <c:strCache>
                <c:ptCount val="15"/>
                <c:pt idx="0">
                  <c:v>CRU</c:v>
                </c:pt>
                <c:pt idx="1">
                  <c:v>CRC</c:v>
                </c:pt>
                <c:pt idx="2">
                  <c:v>LEC</c:v>
                </c:pt>
                <c:pt idx="3">
                  <c:v>SM</c:v>
                </c:pt>
                <c:pt idx="4">
                  <c:v>DiDA</c:v>
                </c:pt>
                <c:pt idx="5">
                  <c:v>DiDI</c:v>
                </c:pt>
                <c:pt idx="6">
                  <c:v>CEE</c:v>
                </c:pt>
                <c:pt idx="7">
                  <c:v>DPC</c:v>
                </c:pt>
                <c:pt idx="8">
                  <c:v>CHC</c:v>
                </c:pt>
                <c:pt idx="9">
                  <c:v>CGEN</c:v>
                </c:pt>
                <c:pt idx="10">
                  <c:v>CSIT</c:v>
                </c:pt>
                <c:pt idx="11">
                  <c:v>CEP</c:v>
                </c:pt>
                <c:pt idx="12">
                  <c:v>FEFC</c:v>
                </c:pt>
                <c:pt idx="13">
                  <c:v>BEFC</c:v>
                </c:pt>
                <c:pt idx="14">
                  <c:v>CR TOT</c:v>
                </c:pt>
              </c:strCache>
            </c:strRef>
          </c:cat>
          <c:val>
            <c:numRef>
              <c:f>'a2 (4)'!$BV$5:$BV$19</c:f>
              <c:numCache>
                <c:formatCode>General</c:formatCode>
                <c:ptCount val="15"/>
                <c:pt idx="0">
                  <c:v>2</c:v>
                </c:pt>
                <c:pt idx="1">
                  <c:v>2</c:v>
                </c:pt>
                <c:pt idx="2">
                  <c:v>2</c:v>
                </c:pt>
                <c:pt idx="3">
                  <c:v>2</c:v>
                </c:pt>
                <c:pt idx="4">
                  <c:v>2</c:v>
                </c:pt>
                <c:pt idx="5">
                  <c:v>2</c:v>
                </c:pt>
                <c:pt idx="6">
                  <c:v>2</c:v>
                </c:pt>
                <c:pt idx="7">
                  <c:v>2</c:v>
                </c:pt>
                <c:pt idx="8">
                  <c:v>2</c:v>
                </c:pt>
                <c:pt idx="9">
                  <c:v>3</c:v>
                </c:pt>
                <c:pt idx="10">
                  <c:v>3</c:v>
                </c:pt>
                <c:pt idx="11">
                  <c:v>2</c:v>
                </c:pt>
                <c:pt idx="12">
                  <c:v>2</c:v>
                </c:pt>
                <c:pt idx="13">
                  <c:v>3</c:v>
                </c:pt>
                <c:pt idx="14">
                  <c:v>3</c:v>
                </c:pt>
              </c:numCache>
            </c:numRef>
          </c:val>
          <c:extLst>
            <c:ext xmlns:c16="http://schemas.microsoft.com/office/drawing/2014/chart" uri="{C3380CC4-5D6E-409C-BE32-E72D297353CC}">
              <c16:uniqueId val="{00000008-0967-4B98-9679-A9DF74F2975F}"/>
            </c:ext>
          </c:extLst>
        </c:ser>
        <c:dLbls>
          <c:showLegendKey val="0"/>
          <c:showVal val="0"/>
          <c:showCatName val="0"/>
          <c:showSerName val="0"/>
          <c:showPercent val="0"/>
          <c:showBubbleSize val="0"/>
        </c:dLbls>
        <c:gapWidth val="150"/>
        <c:overlap val="100"/>
        <c:axId val="504897456"/>
        <c:axId val="504917616"/>
      </c:barChart>
      <c:catAx>
        <c:axId val="50489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917616"/>
        <c:crosses val="autoZero"/>
        <c:auto val="1"/>
        <c:lblAlgn val="ctr"/>
        <c:lblOffset val="100"/>
        <c:noMultiLvlLbl val="0"/>
      </c:catAx>
      <c:valAx>
        <c:axId val="50491761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504897456"/>
        <c:crosses val="autoZero"/>
        <c:crossBetween val="between"/>
      </c:valAx>
      <c:spPr>
        <a:noFill/>
        <a:ln>
          <a:noFill/>
        </a:ln>
        <a:effectLst/>
      </c:spPr>
    </c:plotArea>
    <c:legend>
      <c:legendPos val="b"/>
      <c:layout>
        <c:manualLayout>
          <c:xMode val="edge"/>
          <c:yMode val="edge"/>
          <c:x val="0.1299817084180529"/>
          <c:y val="0.92515209208359694"/>
          <c:w val="0.70901852622360395"/>
          <c:h val="5.98157515298967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332064" y="243472"/>
            <a:ext cx="11653205" cy="737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kern="0" cap="all" dirty="0">
                <a:solidFill>
                  <a:schemeClr val="bg1"/>
                </a:solidFill>
                <a:effectLst/>
                <a:latin typeface="Arial" panose="020B0604020202020204" pitchFamily="34" charset="0"/>
                <a:cs typeface="Arial" panose="020B0604020202020204" pitchFamily="34" charset="0"/>
              </a:rPr>
              <a:t>On some safety aspects in Small Modular Reactors-conclusions (1) </a:t>
            </a:r>
          </a:p>
        </p:txBody>
      </p:sp>
      <p:sp>
        <p:nvSpPr>
          <p:cNvPr id="3" name="TextBox 2">
            <a:extLst>
              <a:ext uri="{FF2B5EF4-FFF2-40B4-BE49-F238E27FC236}">
                <a16:creationId xmlns:a16="http://schemas.microsoft.com/office/drawing/2014/main" id="{176EB988-5915-0913-5CC1-FAF37AAC45FF}"/>
              </a:ext>
            </a:extLst>
          </p:cNvPr>
          <p:cNvSpPr txBox="1"/>
          <p:nvPr/>
        </p:nvSpPr>
        <p:spPr>
          <a:xfrm>
            <a:off x="653143" y="1613197"/>
            <a:ext cx="10836679" cy="4524315"/>
          </a:xfrm>
          <a:prstGeom prst="rect">
            <a:avLst/>
          </a:prstGeom>
          <a:noFill/>
        </p:spPr>
        <p:txBody>
          <a:bodyPr wrap="square">
            <a:spAutoFit/>
          </a:bodyPr>
          <a:lstStyle/>
          <a:p>
            <a:pPr marL="342900" marR="0" indent="-342900" algn="just">
              <a:spcBef>
                <a:spcPts val="0"/>
              </a:spcBef>
              <a:spcAft>
                <a:spcPts val="0"/>
              </a:spcAft>
              <a:buFont typeface="Wingdings" panose="05000000000000000000" pitchFamily="2" charset="2"/>
              <a:buChar char="Ø"/>
            </a:pPr>
            <a:r>
              <a:rPr lang="en-GB" sz="2400" dirty="0">
                <a:effectLst/>
                <a:latin typeface="Arial" panose="020B0604020202020204" pitchFamily="34" charset="0"/>
                <a:ea typeface="Times New Roman" panose="02020603050405020304" pitchFamily="18" charset="0"/>
                <a:cs typeface="Arial" panose="020B0604020202020204" pitchFamily="34" charset="0"/>
              </a:rPr>
              <a:t>The evaluations performed were conducted for in depth calculations for all the cases from the perspective of Emergency Planning (EP) and detailed presentations of similarities and differences are presented. </a:t>
            </a:r>
          </a:p>
          <a:p>
            <a:pPr marL="342900" marR="0" indent="-342900" algn="just">
              <a:spcBef>
                <a:spcPts val="0"/>
              </a:spcBef>
              <a:spcAft>
                <a:spcPts val="0"/>
              </a:spcAft>
              <a:buFont typeface="Wingdings" panose="05000000000000000000" pitchFamily="2" charset="2"/>
              <a:buChar char="Ø"/>
            </a:pPr>
            <a:r>
              <a:rPr lang="en-GB" sz="2400" dirty="0">
                <a:effectLst/>
                <a:latin typeface="Arial" panose="020B0604020202020204" pitchFamily="34" charset="0"/>
                <a:ea typeface="Times New Roman" panose="02020603050405020304" pitchFamily="18" charset="0"/>
                <a:cs typeface="Arial" panose="020B0604020202020204" pitchFamily="34" charset="0"/>
              </a:rPr>
              <a:t>Even if the types are very different for evaluations of EP there are  similarities given by the considered source term, the scenario of major accident and the mitigating barriers.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spcBef>
                <a:spcPts val="0"/>
              </a:spcBef>
              <a:spcAft>
                <a:spcPts val="0"/>
              </a:spcAft>
              <a:buFont typeface="Wingdings" panose="05000000000000000000" pitchFamily="2" charset="2"/>
              <a:buChar char="Ø"/>
            </a:pPr>
            <a:r>
              <a:rPr lang="en-GB" sz="2400" dirty="0">
                <a:effectLst/>
                <a:latin typeface="Arial" panose="020B0604020202020204" pitchFamily="34" charset="0"/>
                <a:ea typeface="Times New Roman" panose="02020603050405020304" pitchFamily="18" charset="0"/>
                <a:cs typeface="Arial" panose="020B0604020202020204" pitchFamily="34" charset="0"/>
              </a:rPr>
              <a:t>Therefore, from EP perspective common aspects are identified like expected source term in case of severe accident, plant release barriers and site characteristics.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spcBef>
                <a:spcPts val="0"/>
              </a:spcBef>
              <a:spcAft>
                <a:spcPts val="0"/>
              </a:spcAft>
              <a:buFont typeface="Wingdings" panose="05000000000000000000" pitchFamily="2" charset="2"/>
              <a:buChar char="Ø"/>
            </a:pPr>
            <a:r>
              <a:rPr lang="en-GB" sz="2400" dirty="0">
                <a:effectLst/>
                <a:latin typeface="Arial" panose="020B0604020202020204" pitchFamily="34" charset="0"/>
                <a:ea typeface="Times New Roman" panose="02020603050405020304" pitchFamily="18" charset="0"/>
                <a:cs typeface="Arial" panose="020B0604020202020204" pitchFamily="34" charset="0"/>
              </a:rPr>
              <a:t>However, for other aspects considering the SMRs as thermodynamic machines </a:t>
            </a:r>
            <a:r>
              <a:rPr lang="en-GB" sz="2400" dirty="0">
                <a:latin typeface="Arial" panose="020B0604020202020204" pitchFamily="34" charset="0"/>
                <a:ea typeface="Times New Roman" panose="02020603050405020304" pitchFamily="18" charset="0"/>
                <a:cs typeface="Arial" panose="020B0604020202020204" pitchFamily="34" charset="0"/>
              </a:rPr>
              <a:t>being </a:t>
            </a:r>
            <a:r>
              <a:rPr lang="en-GB" sz="2400" dirty="0">
                <a:effectLst/>
                <a:latin typeface="Arial" panose="020B0604020202020204" pitchFamily="34" charset="0"/>
                <a:ea typeface="Times New Roman" panose="02020603050405020304" pitchFamily="18" charset="0"/>
                <a:cs typeface="Arial" panose="020B0604020202020204" pitchFamily="34" charset="0"/>
              </a:rPr>
              <a:t>one of its dominant features, further detailed evaluations are under development in the project.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168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6EB988-5915-0913-5CC1-FAF37AAC45FF}"/>
              </a:ext>
            </a:extLst>
          </p:cNvPr>
          <p:cNvSpPr txBox="1"/>
          <p:nvPr/>
        </p:nvSpPr>
        <p:spPr>
          <a:xfrm>
            <a:off x="838200" y="1816398"/>
            <a:ext cx="10515600" cy="4524315"/>
          </a:xfrm>
          <a:prstGeom prst="rect">
            <a:avLst/>
          </a:prstGeom>
          <a:noFill/>
        </p:spPr>
        <p:txBody>
          <a:bodyPr wrap="square">
            <a:spAutoFit/>
          </a:bodyPr>
          <a:lstStyle/>
          <a:p>
            <a:pPr marL="0" marR="0" indent="360045" algn="just">
              <a:spcBef>
                <a:spcPts val="0"/>
              </a:spcBef>
              <a:spcAft>
                <a:spcPts val="0"/>
              </a:spcAft>
            </a:pPr>
            <a:r>
              <a:rPr lang="en-GB" sz="2400" dirty="0">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Ø"/>
            </a:pPr>
            <a:r>
              <a:rPr lang="en-GB" sz="2400" dirty="0">
                <a:effectLst/>
                <a:latin typeface="Arial" panose="020B0604020202020204" pitchFamily="34" charset="0"/>
                <a:ea typeface="Times New Roman" panose="02020603050405020304" pitchFamily="18" charset="0"/>
                <a:cs typeface="Arial" panose="020B0604020202020204" pitchFamily="34" charset="0"/>
              </a:rPr>
              <a:t>The development and implementation most probably will take place in phases: from research to FOAK and then commercial operation  (NOAK).</a:t>
            </a:r>
          </a:p>
          <a:p>
            <a:pPr marL="342900" marR="0" lvl="0" indent="-342900" algn="just">
              <a:spcBef>
                <a:spcPts val="0"/>
              </a:spcBef>
              <a:spcAft>
                <a:spcPts val="0"/>
              </a:spcAft>
              <a:buFont typeface="Wingdings" panose="05000000000000000000" pitchFamily="2" charset="2"/>
              <a:buChar char="Ø"/>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Ø"/>
            </a:pPr>
            <a:r>
              <a:rPr lang="en-GB" sz="2400" dirty="0">
                <a:effectLst/>
                <a:latin typeface="Arial" panose="020B0604020202020204" pitchFamily="34" charset="0"/>
                <a:ea typeface="Times New Roman" panose="02020603050405020304" pitchFamily="18" charset="0"/>
                <a:cs typeface="Arial" panose="020B0604020202020204" pitchFamily="34" charset="0"/>
              </a:rPr>
              <a:t>As the technical challenges are highly similar</a:t>
            </a:r>
          </a:p>
          <a:p>
            <a:pPr marL="342900" marR="0" lvl="0" indent="-342900" algn="just">
              <a:spcBef>
                <a:spcPts val="0"/>
              </a:spcBef>
              <a:spcAft>
                <a:spcPts val="0"/>
              </a:spcAft>
              <a:buFont typeface="Wingdings" panose="05000000000000000000" pitchFamily="2" charset="2"/>
              <a:buChar char="Ø"/>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
            </a:pPr>
            <a:r>
              <a:rPr lang="en-GB" sz="2400" dirty="0">
                <a:latin typeface="Arial" panose="020B0604020202020204" pitchFamily="34" charset="0"/>
                <a:ea typeface="Times New Roman" panose="02020603050405020304" pitchFamily="18" charset="0"/>
                <a:cs typeface="Arial" panose="020B0604020202020204" pitchFamily="34" charset="0"/>
              </a:rPr>
              <a:t>T</a:t>
            </a:r>
            <a:r>
              <a:rPr lang="en-GB" sz="2400" dirty="0">
                <a:effectLst/>
                <a:latin typeface="Arial" panose="020B0604020202020204" pitchFamily="34" charset="0"/>
                <a:ea typeface="Times New Roman" panose="02020603050405020304" pitchFamily="18" charset="0"/>
                <a:cs typeface="Arial" panose="020B0604020202020204" pitchFamily="34" charset="0"/>
              </a:rPr>
              <a:t>he exchange of information and a coordinated manner for developing new plants will become essential for the success, mainly in the context of high importance allocated now to the proprietary, competition and patent aspects. </a:t>
            </a:r>
          </a:p>
          <a:p>
            <a:pPr marL="800100" lvl="1" indent="-342900" algn="just">
              <a:buFont typeface="Wingdings" panose="05000000000000000000" pitchFamily="2" charset="2"/>
              <a:buChar char="§"/>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The dominant technical challenges from safety perspective are similar.</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Title 1">
            <a:extLst>
              <a:ext uri="{FF2B5EF4-FFF2-40B4-BE49-F238E27FC236}">
                <a16:creationId xmlns:a16="http://schemas.microsoft.com/office/drawing/2014/main" id="{78A2CEAB-AD21-7061-37C0-37D4EEED0D0F}"/>
              </a:ext>
            </a:extLst>
          </p:cNvPr>
          <p:cNvSpPr txBox="1">
            <a:spLocks/>
          </p:cNvSpPr>
          <p:nvPr/>
        </p:nvSpPr>
        <p:spPr>
          <a:xfrm>
            <a:off x="-332064" y="243472"/>
            <a:ext cx="11653205" cy="737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kern="0" cap="all" dirty="0">
                <a:solidFill>
                  <a:schemeClr val="bg1"/>
                </a:solidFill>
                <a:effectLst/>
                <a:latin typeface="Arial" panose="020B0604020202020204" pitchFamily="34" charset="0"/>
                <a:cs typeface="Arial" panose="020B0604020202020204" pitchFamily="34" charset="0"/>
              </a:rPr>
              <a:t>On some safety aspects in Small Modular Reactors-conclusions (2) </a:t>
            </a:r>
          </a:p>
        </p:txBody>
      </p:sp>
    </p:spTree>
    <p:extLst>
      <p:ext uri="{BB962C8B-B14F-4D97-AF65-F5344CB8AC3E}">
        <p14:creationId xmlns:p14="http://schemas.microsoft.com/office/powerpoint/2010/main" val="682000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1524000" y="2235200"/>
            <a:ext cx="9144000" cy="2387600"/>
          </a:xfrm>
        </p:spPr>
        <p:txBody>
          <a:bodyPr>
            <a:normAutofit fontScale="90000"/>
          </a:bodyPr>
          <a:lstStyle/>
          <a:p>
            <a:r>
              <a:rPr lang="en-US" b="1" kern="0" cap="all" dirty="0">
                <a:solidFill>
                  <a:srgbClr val="000000"/>
                </a:solidFill>
                <a:effectLst/>
              </a:rPr>
              <a:t>On some safety aspects in Small Modular Reactors</a:t>
            </a:r>
            <a:r>
              <a:rPr lang="en-US" sz="1800" b="1" kern="0" cap="all" dirty="0">
                <a:solidFill>
                  <a:srgbClr val="000000"/>
                </a:solidFill>
                <a:effectLst/>
                <a:latin typeface="Roboto Light" panose="02000000000000000000" pitchFamily="2" charset="0"/>
              </a:rPr>
              <a:t> </a:t>
            </a:r>
            <a:br>
              <a:rPr lang="en-US" sz="1800" b="1" kern="0" cap="all" dirty="0">
                <a:effectLst/>
                <a:latin typeface="Times New Roman Bold" panose="02020803070505020304" pitchFamily="18" charset="0"/>
              </a:rPr>
            </a:br>
            <a:endParaRPr lang="en-GB" dirty="0"/>
          </a:p>
        </p:txBody>
      </p:sp>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130629" y="249639"/>
            <a:ext cx="10880223" cy="737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kern="0" cap="all" dirty="0">
                <a:solidFill>
                  <a:schemeClr val="bg1"/>
                </a:solidFill>
                <a:effectLst/>
                <a:latin typeface="Arial" panose="020B0604020202020204" pitchFamily="34" charset="0"/>
                <a:cs typeface="Arial" panose="020B0604020202020204" pitchFamily="34" charset="0"/>
              </a:rPr>
              <a:t>On some safety aspects in Small Modular Reactors –GOAL</a:t>
            </a:r>
          </a:p>
        </p:txBody>
      </p:sp>
      <p:sp>
        <p:nvSpPr>
          <p:cNvPr id="3" name="TextBox 2">
            <a:extLst>
              <a:ext uri="{FF2B5EF4-FFF2-40B4-BE49-F238E27FC236}">
                <a16:creationId xmlns:a16="http://schemas.microsoft.com/office/drawing/2014/main" id="{4775D75C-8AF2-8928-FBEF-EE601D224CB4}"/>
              </a:ext>
            </a:extLst>
          </p:cNvPr>
          <p:cNvSpPr txBox="1"/>
          <p:nvPr/>
        </p:nvSpPr>
        <p:spPr>
          <a:xfrm>
            <a:off x="529419" y="1881369"/>
            <a:ext cx="11133162" cy="4154984"/>
          </a:xfrm>
          <a:prstGeom prst="rect">
            <a:avLst/>
          </a:prstGeom>
          <a:noFill/>
        </p:spPr>
        <p:txBody>
          <a:bodyPr wrap="square">
            <a:spAutoFit/>
          </a:bodyPr>
          <a:lstStyle/>
          <a:p>
            <a:pPr marL="457200" indent="-457200" algn="just">
              <a:buFont typeface="Wingdings" panose="05000000000000000000" pitchFamily="2" charset="2"/>
              <a:buChar char="Ø"/>
            </a:pPr>
            <a:r>
              <a:rPr lang="en-GB" sz="2800" dirty="0">
                <a:effectLst/>
                <a:latin typeface="Arial" panose="020B0604020202020204" pitchFamily="34" charset="0"/>
                <a:ea typeface="Times New Roman" panose="02020603050405020304" pitchFamily="18" charset="0"/>
                <a:cs typeface="Arial" panose="020B0604020202020204" pitchFamily="34" charset="0"/>
              </a:rPr>
              <a:t>NPP</a:t>
            </a:r>
            <a:r>
              <a:rPr lang="en-GB" sz="2800" dirty="0">
                <a:latin typeface="Arial" panose="020B0604020202020204" pitchFamily="34" charset="0"/>
                <a:ea typeface="Times New Roman" panose="02020603050405020304" pitchFamily="18" charset="0"/>
                <a:cs typeface="Arial" panose="020B0604020202020204" pitchFamily="34" charset="0"/>
              </a:rPr>
              <a:t> were under</a:t>
            </a:r>
            <a:r>
              <a:rPr lang="en-GB" sz="2800" dirty="0">
                <a:effectLst/>
                <a:latin typeface="Arial" panose="020B0604020202020204" pitchFamily="34" charset="0"/>
                <a:ea typeface="Times New Roman" panose="02020603050405020304" pitchFamily="18" charset="0"/>
                <a:cs typeface="Arial" panose="020B0604020202020204" pitchFamily="34" charset="0"/>
              </a:rPr>
              <a:t> </a:t>
            </a:r>
            <a:r>
              <a:rPr lang="en-GB" sz="2800" b="1" dirty="0">
                <a:effectLst/>
                <a:latin typeface="Arial" panose="020B0604020202020204" pitchFamily="34" charset="0"/>
                <a:ea typeface="Times New Roman" panose="02020603050405020304" pitchFamily="18" charset="0"/>
                <a:cs typeface="Arial" panose="020B0604020202020204" pitchFamily="34" charset="0"/>
              </a:rPr>
              <a:t>complex process evolution with various stages </a:t>
            </a:r>
            <a:r>
              <a:rPr lang="en-GB" sz="2800" dirty="0">
                <a:effectLst/>
                <a:latin typeface="Arial" panose="020B0604020202020204" pitchFamily="34" charset="0"/>
                <a:ea typeface="Times New Roman" panose="02020603050405020304" pitchFamily="18" charset="0"/>
                <a:cs typeface="Arial" panose="020B0604020202020204" pitchFamily="34" charset="0"/>
              </a:rPr>
              <a:t>-</a:t>
            </a:r>
            <a:r>
              <a:rPr lang="en-GB" sz="2800" dirty="0">
                <a:latin typeface="Arial" panose="020B0604020202020204" pitchFamily="34" charset="0"/>
                <a:ea typeface="Times New Roman" panose="02020603050405020304" pitchFamily="18" charset="0"/>
                <a:cs typeface="Arial" panose="020B0604020202020204" pitchFamily="34" charset="0"/>
              </a:rPr>
              <a:t> SMR is one of them </a:t>
            </a:r>
          </a:p>
          <a:p>
            <a:pPr marL="457200" indent="-457200" algn="just">
              <a:buFont typeface="Wingdings" panose="05000000000000000000" pitchFamily="2" charset="2"/>
              <a:buChar char="Ø"/>
            </a:pPr>
            <a:r>
              <a:rPr lang="en-GB" sz="2800" b="1" dirty="0">
                <a:latin typeface="Arial" panose="020B0604020202020204" pitchFamily="34" charset="0"/>
                <a:ea typeface="Times New Roman" panose="02020603050405020304" pitchFamily="18" charset="0"/>
                <a:cs typeface="Arial" panose="020B0604020202020204" pitchFamily="34" charset="0"/>
              </a:rPr>
              <a:t>Important insights possible from their evaluation with multiple criteria in three groups / facets</a:t>
            </a:r>
          </a:p>
          <a:p>
            <a:pPr lvl="5" algn="just"/>
            <a:endParaRPr lang="en-GB" sz="2800" i="1" dirty="0">
              <a:latin typeface="Arial" panose="020B0604020202020204" pitchFamily="34" charset="0"/>
              <a:ea typeface="Times New Roman" panose="02020603050405020304" pitchFamily="18" charset="0"/>
              <a:cs typeface="Arial" panose="020B0604020202020204" pitchFamily="34" charset="0"/>
            </a:endParaRPr>
          </a:p>
          <a:p>
            <a:pPr lvl="2" algn="just"/>
            <a:r>
              <a:rPr lang="en-GB" sz="3200" dirty="0">
                <a:latin typeface="Arial" panose="020B0604020202020204" pitchFamily="34" charset="0"/>
                <a:ea typeface="Times New Roman" panose="02020603050405020304" pitchFamily="18" charset="0"/>
                <a:cs typeface="Arial" panose="020B0604020202020204" pitchFamily="34" charset="0"/>
              </a:rPr>
              <a:t>FACET I    = Adequacy to evolving  safety principles</a:t>
            </a:r>
          </a:p>
          <a:p>
            <a:pPr lvl="2" algn="just"/>
            <a:r>
              <a:rPr lang="en-GB" sz="3200" dirty="0">
                <a:effectLst/>
                <a:latin typeface="Arial" panose="020B0604020202020204" pitchFamily="34" charset="0"/>
                <a:ea typeface="Times New Roman" panose="02020603050405020304" pitchFamily="18" charset="0"/>
                <a:cs typeface="Arial" panose="020B0604020202020204" pitchFamily="34" charset="0"/>
              </a:rPr>
              <a:t>FACET II   = Capability to meet safety goals objectives</a:t>
            </a:r>
          </a:p>
          <a:p>
            <a:pPr lvl="2" algn="just"/>
            <a:r>
              <a:rPr lang="en-GB" sz="3200" dirty="0">
                <a:latin typeface="Arial" panose="020B0604020202020204" pitchFamily="34" charset="0"/>
                <a:ea typeface="Times New Roman" panose="02020603050405020304" pitchFamily="18" charset="0"/>
                <a:cs typeface="Arial" panose="020B0604020202020204" pitchFamily="34" charset="0"/>
              </a:rPr>
              <a:t>FACET III  = NPP and the evolving new technologies</a:t>
            </a:r>
          </a:p>
          <a:p>
            <a:pPr lvl="5" algn="just"/>
            <a:r>
              <a:rPr lang="en-GB" sz="2800" i="1" dirty="0">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43471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0" y="272500"/>
            <a:ext cx="10515600" cy="737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kern="0" cap="all" dirty="0">
                <a:solidFill>
                  <a:schemeClr val="bg1"/>
                </a:solidFill>
                <a:effectLst/>
                <a:latin typeface="Arial" panose="020B0604020202020204" pitchFamily="34" charset="0"/>
                <a:cs typeface="Arial" panose="020B0604020202020204" pitchFamily="34" charset="0"/>
              </a:rPr>
              <a:t>On some </a:t>
            </a:r>
            <a:r>
              <a:rPr lang="en-US" b="1" kern="0" cap="all" dirty="0">
                <a:solidFill>
                  <a:schemeClr val="bg1"/>
                </a:solidFill>
                <a:effectLst/>
                <a:latin typeface="Arial" panose="020B0604020202020204" pitchFamily="34" charset="0"/>
                <a:cs typeface="Arial" panose="020B0604020202020204" pitchFamily="34" charset="0"/>
              </a:rPr>
              <a:t>safety</a:t>
            </a:r>
            <a:r>
              <a:rPr lang="en-US" sz="4000" b="1" kern="0" cap="all" dirty="0">
                <a:solidFill>
                  <a:schemeClr val="bg1"/>
                </a:solidFill>
                <a:effectLst/>
                <a:latin typeface="Arial" panose="020B0604020202020204" pitchFamily="34" charset="0"/>
                <a:cs typeface="Arial" panose="020B0604020202020204" pitchFamily="34" charset="0"/>
              </a:rPr>
              <a:t> aspects in Small Modular Reactors -METHOD (1)</a:t>
            </a:r>
          </a:p>
        </p:txBody>
      </p:sp>
      <p:sp>
        <p:nvSpPr>
          <p:cNvPr id="3" name="TextBox 2">
            <a:extLst>
              <a:ext uri="{FF2B5EF4-FFF2-40B4-BE49-F238E27FC236}">
                <a16:creationId xmlns:a16="http://schemas.microsoft.com/office/drawing/2014/main" id="{294A0C13-0730-AB9B-298F-F57BCBC77ED8}"/>
              </a:ext>
            </a:extLst>
          </p:cNvPr>
          <p:cNvSpPr txBox="1"/>
          <p:nvPr/>
        </p:nvSpPr>
        <p:spPr>
          <a:xfrm>
            <a:off x="0" y="1253902"/>
            <a:ext cx="12090400" cy="5601533"/>
          </a:xfrm>
          <a:prstGeom prst="rect">
            <a:avLst/>
          </a:prstGeom>
          <a:noFill/>
        </p:spPr>
        <p:txBody>
          <a:bodyPr wrap="square">
            <a:spAutoFit/>
          </a:bodyPr>
          <a:lstStyle/>
          <a:p>
            <a:pPr marL="228600" marR="0" indent="0" algn="ctr">
              <a:spcBef>
                <a:spcPts val="0"/>
              </a:spcBef>
              <a:spcAft>
                <a:spcPts val="0"/>
              </a:spcAft>
            </a:pPr>
            <a:r>
              <a:rPr lang="en-GB" b="1" u="sng" dirty="0">
                <a:effectLst/>
                <a:latin typeface="Arial" panose="020B0604020202020204" pitchFamily="34" charset="0"/>
                <a:ea typeface="Times New Roman" panose="02020603050405020304" pitchFamily="18" charset="0"/>
                <a:cs typeface="Arial" panose="020B0604020202020204" pitchFamily="34" charset="0"/>
              </a:rPr>
              <a:t>FACET I = SET OF CRITERIA RELATED TO SAFETY  IN A DIRECT OR INDIRECT MANNER - CONSIDERING THE IMPACT ON THE WHOLE FUEL CYCLE (FRONT END, OPERATION AND BACK END):</a:t>
            </a:r>
            <a:endParaRPr lang="en-US" b="1" u="sng"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GB" sz="1600" b="1" dirty="0">
                <a:effectLst/>
                <a:latin typeface="Arial" panose="020B0604020202020204" pitchFamily="34" charset="0"/>
                <a:ea typeface="Times New Roman" panose="02020603050405020304" pitchFamily="18" charset="0"/>
                <a:cs typeface="Arial" panose="020B0604020202020204" pitchFamily="34" charset="0"/>
              </a:rPr>
              <a:t>Criteria defined in expert opinion approach and related to the evaluation of safety level considering</a:t>
            </a:r>
            <a:r>
              <a:rPr lang="en-GB" sz="1400" dirty="0">
                <a:effectLst/>
                <a:latin typeface="Arial" panose="020B0604020202020204" pitchFamily="34" charset="0"/>
                <a:ea typeface="Times New Roman" panose="02020603050405020304" pitchFamily="18"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Credibility of uncertainties (CRU)</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Credibility of the level of conservatism(CRC)</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Evaluation of the adequacy of the type of method acceptable (deterministic -best estimate or not, probabilistic, combined) used in safety evaluations, performed by  based on past similar experience (DPC)</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Impact of capability to manage change control during the design and safety evaluation phases (CHC)</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GB" sz="1600" b="1" dirty="0">
                <a:effectLst/>
                <a:latin typeface="Arial" panose="020B0604020202020204" pitchFamily="34" charset="0"/>
                <a:ea typeface="Times New Roman" panose="02020603050405020304" pitchFamily="18" charset="0"/>
                <a:cs typeface="Arial" panose="020B0604020202020204" pitchFamily="34" charset="0"/>
              </a:rPr>
              <a:t>Criteria defined in expert opinion approach by comparison with existing reference levels and related to the evaluation of safety level considering:</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Level of conservatism  (LEC)</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Safety margin acceptability (SM)</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Defence in depth Acceptance criteria for levels and in general (</a:t>
            </a:r>
            <a:r>
              <a:rPr lang="en-GB" sz="1400" dirty="0" err="1">
                <a:effectLst/>
                <a:latin typeface="Arial" panose="020B0604020202020204" pitchFamily="34" charset="0"/>
                <a:ea typeface="Times New Roman" panose="02020603050405020304" pitchFamily="18" charset="0"/>
                <a:cs typeface="Arial" panose="020B0604020202020204" pitchFamily="34" charset="0"/>
              </a:rPr>
              <a:t>DiDA</a:t>
            </a:r>
            <a:r>
              <a:rPr lang="en-GB" sz="1400" dirty="0">
                <a:effectLst/>
                <a:latin typeface="Arial" panose="020B0604020202020204" pitchFamily="34" charset="0"/>
                <a:ea typeface="Times New Roman" panose="02020603050405020304" pitchFamily="18"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Defence in depth - Independence of levels(</a:t>
            </a:r>
            <a:r>
              <a:rPr lang="en-GB" sz="1400" dirty="0" err="1">
                <a:effectLst/>
                <a:latin typeface="Arial" panose="020B0604020202020204" pitchFamily="34" charset="0"/>
                <a:ea typeface="Times New Roman" panose="02020603050405020304" pitchFamily="18" charset="0"/>
                <a:cs typeface="Arial" panose="020B0604020202020204" pitchFamily="34" charset="0"/>
              </a:rPr>
              <a:t>DiDI</a:t>
            </a:r>
            <a:r>
              <a:rPr lang="en-GB" sz="1400" dirty="0">
                <a:effectLst/>
                <a:latin typeface="Arial" panose="020B0604020202020204" pitchFamily="34" charset="0"/>
                <a:ea typeface="Times New Roman" panose="02020603050405020304" pitchFamily="18" charset="0"/>
                <a:cs typeface="Arial" panose="020B0604020202020204" pitchFamily="34" charset="0"/>
              </a:rPr>
              <a:t>) and Cliff Edge Effects (CEE) confirmed by specialized methods as for instance probabilistic Risk Assessment (PRA)</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hangingPunct="0">
              <a:spcBef>
                <a:spcPts val="0"/>
              </a:spcBef>
              <a:spcAft>
                <a:spcPts val="0"/>
              </a:spcAft>
              <a:buFont typeface="Symbol" panose="05050102010706020507" pitchFamily="18" charset="2"/>
              <a:buChar char=""/>
            </a:pPr>
            <a:r>
              <a:rPr lang="en-GB" sz="1600" b="1" dirty="0">
                <a:effectLst/>
                <a:latin typeface="Arial" panose="020B0604020202020204" pitchFamily="34" charset="0"/>
                <a:ea typeface="Times New Roman" panose="02020603050405020304" pitchFamily="18" charset="0"/>
                <a:cs typeface="Arial" panose="020B0604020202020204" pitchFamily="34" charset="0"/>
              </a:rPr>
              <a:t>Criteria defined in expert opinion approach by comparison on nuclear projects with indirect impact on the plant safety, as for instance:</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Impact of generation / technology phase and human factors (CGEN)</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Impact of site selection predefined criteria (CSIT)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Emergency Plan and mitigating actions (CEP)</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hangingPunct="0">
              <a:spcBef>
                <a:spcPts val="0"/>
              </a:spcBef>
              <a:spcAft>
                <a:spcPts val="0"/>
              </a:spcAft>
              <a:buFont typeface="Symbol" panose="05050102010706020507" pitchFamily="18" charset="2"/>
              <a:buChar char=""/>
            </a:pPr>
            <a:r>
              <a:rPr lang="en-GB" sz="1600" b="1" dirty="0">
                <a:effectLst/>
                <a:latin typeface="Arial" panose="020B0604020202020204" pitchFamily="34" charset="0"/>
                <a:ea typeface="Times New Roman" panose="02020603050405020304" pitchFamily="18" charset="0"/>
                <a:cs typeface="Arial" panose="020B0604020202020204" pitchFamily="34" charset="0"/>
              </a:rPr>
              <a:t>Criteria defined in expert opinion approach for the elements of the fuel cycle with impact on operational safety (type of fuel used of the existing features of reprocessing or storage or any other synergy with other fuel cycles:</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Front end fuel cycle (FEFC)</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hangingPunct="0">
              <a:spcBef>
                <a:spcPts val="0"/>
              </a:spcBef>
              <a:spcAft>
                <a:spcPts val="0"/>
              </a:spcAft>
              <a:buFont typeface="Courier New" panose="02070309020205020404" pitchFamily="49" charset="0"/>
              <a:buChar char="o"/>
            </a:pPr>
            <a:r>
              <a:rPr lang="en-GB" sz="1400" dirty="0">
                <a:effectLst/>
                <a:latin typeface="Arial" panose="020B0604020202020204" pitchFamily="34" charset="0"/>
                <a:ea typeface="Times New Roman" panose="02020603050405020304" pitchFamily="18" charset="0"/>
                <a:cs typeface="Arial" panose="020B0604020202020204" pitchFamily="34" charset="0"/>
              </a:rPr>
              <a:t>Back-end fuel cycle (BEFC)</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605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1" y="204632"/>
            <a:ext cx="10900229" cy="737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kern="0" cap="all" dirty="0">
                <a:solidFill>
                  <a:schemeClr val="bg1"/>
                </a:solidFill>
                <a:effectLst/>
                <a:latin typeface="Arial" panose="020B0604020202020204" pitchFamily="34" charset="0"/>
                <a:cs typeface="Arial" panose="020B0604020202020204" pitchFamily="34" charset="0"/>
              </a:rPr>
              <a:t>On some safety aspects in Small Modular Reactors –METHOD(</a:t>
            </a:r>
            <a:r>
              <a:rPr lang="en-US" b="1" kern="0" cap="all" dirty="0">
                <a:solidFill>
                  <a:schemeClr val="bg1"/>
                </a:solidFill>
                <a:latin typeface="Arial" panose="020B0604020202020204" pitchFamily="34" charset="0"/>
                <a:cs typeface="Arial" panose="020B0604020202020204" pitchFamily="34" charset="0"/>
              </a:rPr>
              <a:t>2</a:t>
            </a:r>
            <a:r>
              <a:rPr lang="en-US" b="1" kern="0" cap="all" dirty="0">
                <a:solidFill>
                  <a:schemeClr val="bg1"/>
                </a:solidFill>
                <a:effectLst/>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4775D75C-8AF2-8928-FBEF-EE601D224CB4}"/>
              </a:ext>
            </a:extLst>
          </p:cNvPr>
          <p:cNvSpPr txBox="1"/>
          <p:nvPr/>
        </p:nvSpPr>
        <p:spPr>
          <a:xfrm>
            <a:off x="665442" y="1344340"/>
            <a:ext cx="11133162" cy="400110"/>
          </a:xfrm>
          <a:prstGeom prst="rect">
            <a:avLst/>
          </a:prstGeom>
          <a:noFill/>
        </p:spPr>
        <p:txBody>
          <a:bodyPr wrap="square">
            <a:spAutoFit/>
          </a:bodyPr>
          <a:lstStyle/>
          <a:p>
            <a:pPr lvl="5" algn="just"/>
            <a:r>
              <a:rPr lang="en-GB" sz="2000" b="1" dirty="0">
                <a:effectLst/>
                <a:latin typeface="Arial" panose="020B0604020202020204" pitchFamily="34" charset="0"/>
                <a:ea typeface="Times New Roman" panose="02020603050405020304" pitchFamily="18" charset="0"/>
                <a:cs typeface="Arial" panose="020B0604020202020204" pitchFamily="34" charset="0"/>
              </a:rPr>
              <a:t>FACET II  = CAPABILITY TO MEET SAFETY GOALS OBJECTIVES</a:t>
            </a:r>
          </a:p>
        </p:txBody>
      </p:sp>
      <p:sp>
        <p:nvSpPr>
          <p:cNvPr id="7" name="Rectangle 4">
            <a:extLst>
              <a:ext uri="{FF2B5EF4-FFF2-40B4-BE49-F238E27FC236}">
                <a16:creationId xmlns:a16="http://schemas.microsoft.com/office/drawing/2014/main" id="{0ACE9C01-19FD-BBAD-0BC3-CE8115B56668}"/>
              </a:ext>
            </a:extLst>
          </p:cNvPr>
          <p:cNvSpPr>
            <a:spLocks noChangeArrowheads="1"/>
          </p:cNvSpPr>
          <p:nvPr/>
        </p:nvSpPr>
        <p:spPr bwMode="auto">
          <a:xfrm>
            <a:off x="3233738" y="3775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E7FA5E55-38F4-774E-A123-428FFD945191}"/>
              </a:ext>
            </a:extLst>
          </p:cNvPr>
          <p:cNvPicPr>
            <a:picLocks noChangeAspect="1"/>
          </p:cNvPicPr>
          <p:nvPr/>
        </p:nvPicPr>
        <p:blipFill>
          <a:blip r:embed="rId2"/>
          <a:stretch>
            <a:fillRect/>
          </a:stretch>
        </p:blipFill>
        <p:spPr>
          <a:xfrm>
            <a:off x="665441" y="1811019"/>
            <a:ext cx="11004045" cy="4662352"/>
          </a:xfrm>
          <a:prstGeom prst="rect">
            <a:avLst/>
          </a:prstGeom>
        </p:spPr>
      </p:pic>
    </p:spTree>
    <p:extLst>
      <p:ext uri="{BB962C8B-B14F-4D97-AF65-F5344CB8AC3E}">
        <p14:creationId xmlns:p14="http://schemas.microsoft.com/office/powerpoint/2010/main" val="3673674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1" y="290720"/>
            <a:ext cx="10813143" cy="737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kern="0" cap="all" dirty="0">
                <a:solidFill>
                  <a:schemeClr val="bg1"/>
                </a:solidFill>
                <a:effectLst/>
                <a:latin typeface="Arial" panose="020B0604020202020204" pitchFamily="34" charset="0"/>
                <a:cs typeface="Arial" panose="020B0604020202020204" pitchFamily="34" charset="0"/>
              </a:rPr>
              <a:t>On some safety aspects in Small Modular Reactors –METHOD(3)</a:t>
            </a:r>
          </a:p>
        </p:txBody>
      </p:sp>
      <p:sp>
        <p:nvSpPr>
          <p:cNvPr id="3" name="TextBox 2">
            <a:extLst>
              <a:ext uri="{FF2B5EF4-FFF2-40B4-BE49-F238E27FC236}">
                <a16:creationId xmlns:a16="http://schemas.microsoft.com/office/drawing/2014/main" id="{4775D75C-8AF2-8928-FBEF-EE601D224CB4}"/>
              </a:ext>
            </a:extLst>
          </p:cNvPr>
          <p:cNvSpPr txBox="1"/>
          <p:nvPr/>
        </p:nvSpPr>
        <p:spPr>
          <a:xfrm>
            <a:off x="665442" y="1304280"/>
            <a:ext cx="11133162" cy="461665"/>
          </a:xfrm>
          <a:prstGeom prst="rect">
            <a:avLst/>
          </a:prstGeom>
          <a:noFill/>
        </p:spPr>
        <p:txBody>
          <a:bodyPr wrap="square">
            <a:spAutoFit/>
          </a:bodyPr>
          <a:lstStyle/>
          <a:p>
            <a:pPr lvl="2" algn="just"/>
            <a:r>
              <a:rPr lang="en-GB" sz="2400" b="1" dirty="0">
                <a:latin typeface="Arial" panose="020B0604020202020204" pitchFamily="34" charset="0"/>
                <a:ea typeface="Times New Roman" panose="02020603050405020304" pitchFamily="18" charset="0"/>
                <a:cs typeface="Arial" panose="020B0604020202020204" pitchFamily="34" charset="0"/>
              </a:rPr>
              <a:t>FACET III = NPP AND THE EVOLVING NEW TECHNOLOGIES</a:t>
            </a:r>
          </a:p>
        </p:txBody>
      </p:sp>
      <p:sp>
        <p:nvSpPr>
          <p:cNvPr id="7" name="Rectangle 4">
            <a:extLst>
              <a:ext uri="{FF2B5EF4-FFF2-40B4-BE49-F238E27FC236}">
                <a16:creationId xmlns:a16="http://schemas.microsoft.com/office/drawing/2014/main" id="{0ACE9C01-19FD-BBAD-0BC3-CE8115B56668}"/>
              </a:ext>
            </a:extLst>
          </p:cNvPr>
          <p:cNvSpPr>
            <a:spLocks noChangeArrowheads="1"/>
          </p:cNvSpPr>
          <p:nvPr/>
        </p:nvSpPr>
        <p:spPr bwMode="auto">
          <a:xfrm>
            <a:off x="3233738" y="3775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descr="A diagram of a safety line&#10;&#10;Description automatically generated with medium confidence">
            <a:extLst>
              <a:ext uri="{FF2B5EF4-FFF2-40B4-BE49-F238E27FC236}">
                <a16:creationId xmlns:a16="http://schemas.microsoft.com/office/drawing/2014/main" id="{2B7F87E9-73C7-1DAD-015B-6CBBF2941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406" y="2032901"/>
            <a:ext cx="10641187" cy="4398748"/>
          </a:xfrm>
          <a:prstGeom prst="rect">
            <a:avLst/>
          </a:prstGeom>
        </p:spPr>
      </p:pic>
    </p:spTree>
    <p:extLst>
      <p:ext uri="{BB962C8B-B14F-4D97-AF65-F5344CB8AC3E}">
        <p14:creationId xmlns:p14="http://schemas.microsoft.com/office/powerpoint/2010/main" val="256934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143378" y="273397"/>
            <a:ext cx="10898463" cy="737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kern="0" cap="all" dirty="0">
                <a:solidFill>
                  <a:schemeClr val="bg1"/>
                </a:solidFill>
                <a:effectLst/>
                <a:latin typeface="Arial" panose="020B0604020202020204" pitchFamily="34" charset="0"/>
                <a:cs typeface="Arial" panose="020B0604020202020204" pitchFamily="34" charset="0"/>
              </a:rPr>
              <a:t>On some safety aspects in Small Modular Reactors –METHOD(</a:t>
            </a:r>
            <a:r>
              <a:rPr lang="en-US" b="1" kern="0" cap="all" dirty="0">
                <a:solidFill>
                  <a:schemeClr val="bg1"/>
                </a:solidFill>
                <a:latin typeface="Arial" panose="020B0604020202020204" pitchFamily="34" charset="0"/>
                <a:cs typeface="Arial" panose="020B0604020202020204" pitchFamily="34" charset="0"/>
              </a:rPr>
              <a:t>4</a:t>
            </a:r>
            <a:r>
              <a:rPr lang="en-US" b="1" kern="0" cap="all" dirty="0">
                <a:solidFill>
                  <a:schemeClr val="bg1"/>
                </a:solidFill>
                <a:effectLst/>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13532724-F925-17C8-529F-F5A2BC55D1C9}"/>
              </a:ext>
            </a:extLst>
          </p:cNvPr>
          <p:cNvSpPr txBox="1"/>
          <p:nvPr/>
        </p:nvSpPr>
        <p:spPr>
          <a:xfrm>
            <a:off x="453087" y="1328317"/>
            <a:ext cx="11521199" cy="707886"/>
          </a:xfrm>
          <a:prstGeom prst="rect">
            <a:avLst/>
          </a:prstGeom>
          <a:noFill/>
        </p:spPr>
        <p:txBody>
          <a:bodyPr wrap="square">
            <a:spAutoFit/>
          </a:bodyPr>
          <a:lstStyle/>
          <a:p>
            <a:pPr algn="ctr"/>
            <a:r>
              <a:rPr lang="en-GB" sz="2400" b="1" dirty="0">
                <a:effectLst/>
                <a:latin typeface="Arial" panose="020B0604020202020204" pitchFamily="34" charset="0"/>
                <a:ea typeface="Times New Roman" panose="02020603050405020304" pitchFamily="18" charset="0"/>
                <a:cs typeface="Arial" panose="020B0604020202020204" pitchFamily="34" charset="0"/>
              </a:rPr>
              <a:t>SAMPLE CASES CONSIDERED </a:t>
            </a:r>
          </a:p>
          <a:p>
            <a:pPr algn="ctr"/>
            <a:r>
              <a:rPr lang="en-GB" sz="1600" dirty="0">
                <a:effectLst/>
                <a:latin typeface="Arial" panose="020B0604020202020204" pitchFamily="34" charset="0"/>
                <a:ea typeface="Times New Roman" panose="02020603050405020304" pitchFamily="18" charset="0"/>
                <a:cs typeface="Arial" panose="020B0604020202020204" pitchFamily="34" charset="0"/>
              </a:rPr>
              <a:t>Hypothetical SMR case as evaluated in previous projects  for three phases: Research  and development, FOAK and NOAK</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27" name="Picture 4">
            <a:extLst>
              <a:ext uri="{FF2B5EF4-FFF2-40B4-BE49-F238E27FC236}">
                <a16:creationId xmlns:a16="http://schemas.microsoft.com/office/drawing/2014/main" id="{035110AE-64CC-3927-B08D-46734E3E9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87" y="2251647"/>
            <a:ext cx="3686823" cy="33798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2">
            <a:extLst>
              <a:ext uri="{FF2B5EF4-FFF2-40B4-BE49-F238E27FC236}">
                <a16:creationId xmlns:a16="http://schemas.microsoft.com/office/drawing/2014/main" id="{ED76D2B1-1583-C73F-F37E-C2DCDD5C0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310" y="2353506"/>
            <a:ext cx="3602603" cy="317617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8">
            <a:extLst>
              <a:ext uri="{FF2B5EF4-FFF2-40B4-BE49-F238E27FC236}">
                <a16:creationId xmlns:a16="http://schemas.microsoft.com/office/drawing/2014/main" id="{377078D4-3268-736D-CA21-123E8297E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002" y="2353507"/>
            <a:ext cx="3498217" cy="31761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C96996C-5BC2-2735-3E9B-F9F787DE67C7}"/>
              </a:ext>
            </a:extLst>
          </p:cNvPr>
          <p:cNvSpPr txBox="1"/>
          <p:nvPr/>
        </p:nvSpPr>
        <p:spPr>
          <a:xfrm>
            <a:off x="-456455" y="5631542"/>
            <a:ext cx="12192000" cy="1231106"/>
          </a:xfrm>
          <a:prstGeom prst="rect">
            <a:avLst/>
          </a:prstGeom>
          <a:noFill/>
        </p:spPr>
        <p:txBody>
          <a:bodyPr wrap="square">
            <a:spAutoFit/>
          </a:bodyPr>
          <a:lstStyle/>
          <a:p>
            <a:pPr marL="1274445" lvl="2" algn="just"/>
            <a:r>
              <a:rPr lang="en-GB" dirty="0">
                <a:latin typeface="Arial" panose="020B0604020202020204" pitchFamily="34" charset="0"/>
                <a:ea typeface="Times New Roman" panose="02020603050405020304" pitchFamily="18" charset="0"/>
                <a:cs typeface="Arial" panose="020B0604020202020204" pitchFamily="34" charset="0"/>
              </a:rPr>
              <a:t>A</a:t>
            </a:r>
            <a:r>
              <a:rPr lang="en-GB" dirty="0">
                <a:effectLst/>
                <a:latin typeface="Arial" panose="020B0604020202020204" pitchFamily="34" charset="0"/>
                <a:ea typeface="Times New Roman" panose="02020603050405020304" pitchFamily="18" charset="0"/>
                <a:cs typeface="Arial" panose="020B0604020202020204" pitchFamily="34" charset="0"/>
              </a:rPr>
              <a:t>=Water cooled (W)	                        B=Gas cooled (G)                               C=Molten salt (M)</a:t>
            </a:r>
          </a:p>
          <a:p>
            <a:pPr marL="1274445" lvl="2" algn="just"/>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1274445" lvl="2" algn="just"/>
            <a:r>
              <a:rPr lang="en-GB" sz="900" dirty="0">
                <a:latin typeface="Arial" panose="020B0604020202020204" pitchFamily="34" charset="0"/>
                <a:ea typeface="Times New Roman" panose="02020603050405020304" pitchFamily="18" charset="0"/>
                <a:cs typeface="Arial" panose="020B0604020202020204" pitchFamily="34" charset="0"/>
              </a:rPr>
              <a:t>Source: </a:t>
            </a:r>
            <a:r>
              <a:rPr lang="en-GB" sz="900" dirty="0">
                <a:effectLst/>
                <a:latin typeface="Arial" panose="020B0604020202020204" pitchFamily="34" charset="0"/>
                <a:ea typeface="Times New Roman" panose="02020603050405020304" pitchFamily="18" charset="0"/>
                <a:cs typeface="Arial" panose="020B0604020202020204" pitchFamily="34" charset="0"/>
              </a:rPr>
              <a:t>D.SERBANESCU, An Exegetic Comparison for Various Types of Small Modular Reactors, NUCLEAR 2024 Proceedings of nuclear 2024 the 50</a:t>
            </a:r>
            <a:r>
              <a:rPr lang="en-GB" sz="9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GB" sz="900" dirty="0">
                <a:effectLst/>
                <a:latin typeface="Arial" panose="020B0604020202020204" pitchFamily="34" charset="0"/>
                <a:ea typeface="Times New Roman" panose="02020603050405020304" pitchFamily="18" charset="0"/>
                <a:cs typeface="Arial" panose="020B0604020202020204" pitchFamily="34" charset="0"/>
              </a:rPr>
              <a:t> international conference of sustainable development through nuclear  research and education  Part 1 nuclear energy,  ISSN 2066-2955, </a:t>
            </a:r>
            <a:r>
              <a:rPr lang="en-GB" sz="900" dirty="0" err="1">
                <a:effectLst/>
                <a:latin typeface="Arial" panose="020B0604020202020204" pitchFamily="34" charset="0"/>
                <a:ea typeface="Times New Roman" panose="02020603050405020304" pitchFamily="18" charset="0"/>
                <a:cs typeface="Arial" panose="020B0604020202020204" pitchFamily="34" charset="0"/>
              </a:rPr>
              <a:t>Mioveni</a:t>
            </a:r>
            <a:r>
              <a:rPr lang="en-GB" sz="900" dirty="0">
                <a:effectLst/>
                <a:latin typeface="Arial" panose="020B0604020202020204" pitchFamily="34" charset="0"/>
                <a:ea typeface="Times New Roman" panose="02020603050405020304" pitchFamily="18" charset="0"/>
                <a:cs typeface="Arial" panose="020B0604020202020204" pitchFamily="34" charset="0"/>
              </a:rPr>
              <a:t>, Romania</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p>
            <a:pPr marL="1731645" lvl="3" algn="just"/>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4302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974223" y="272500"/>
            <a:ext cx="10515600" cy="737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kern="0" cap="all" dirty="0">
                <a:solidFill>
                  <a:schemeClr val="bg1"/>
                </a:solidFill>
                <a:effectLst/>
                <a:latin typeface="Arial" panose="020B0604020202020204" pitchFamily="34" charset="0"/>
                <a:cs typeface="Arial" panose="020B0604020202020204" pitchFamily="34" charset="0"/>
              </a:rPr>
              <a:t>On some </a:t>
            </a:r>
            <a:r>
              <a:rPr lang="en-US" b="1" kern="0" cap="all" dirty="0">
                <a:solidFill>
                  <a:schemeClr val="bg1"/>
                </a:solidFill>
                <a:effectLst/>
                <a:latin typeface="Arial" panose="020B0604020202020204" pitchFamily="34" charset="0"/>
                <a:cs typeface="Arial" panose="020B0604020202020204" pitchFamily="34" charset="0"/>
              </a:rPr>
              <a:t>safety</a:t>
            </a:r>
            <a:r>
              <a:rPr lang="en-US" sz="4000" b="1" kern="0" cap="all" dirty="0">
                <a:solidFill>
                  <a:schemeClr val="bg1"/>
                </a:solidFill>
                <a:effectLst/>
                <a:latin typeface="Arial" panose="020B0604020202020204" pitchFamily="34" charset="0"/>
                <a:cs typeface="Arial" panose="020B0604020202020204" pitchFamily="34" charset="0"/>
              </a:rPr>
              <a:t> aspects in Small Modular Reactors –RESULTS(1) </a:t>
            </a:r>
          </a:p>
        </p:txBody>
      </p:sp>
      <p:pic>
        <p:nvPicPr>
          <p:cNvPr id="5" name="Picture 4">
            <a:extLst>
              <a:ext uri="{FF2B5EF4-FFF2-40B4-BE49-F238E27FC236}">
                <a16:creationId xmlns:a16="http://schemas.microsoft.com/office/drawing/2014/main" id="{F990DDF3-ACEF-3512-F1A5-A32075251844}"/>
              </a:ext>
            </a:extLst>
          </p:cNvPr>
          <p:cNvPicPr>
            <a:picLocks noChangeAspect="1"/>
          </p:cNvPicPr>
          <p:nvPr/>
        </p:nvPicPr>
        <p:blipFill>
          <a:blip r:embed="rId2"/>
          <a:stretch>
            <a:fillRect/>
          </a:stretch>
        </p:blipFill>
        <p:spPr>
          <a:xfrm>
            <a:off x="745623" y="1509486"/>
            <a:ext cx="5350378" cy="4945982"/>
          </a:xfrm>
          <a:prstGeom prst="rect">
            <a:avLst/>
          </a:prstGeom>
          <a:ln>
            <a:solidFill>
              <a:schemeClr val="accent1">
                <a:shade val="15000"/>
              </a:schemeClr>
            </a:solidFill>
          </a:ln>
        </p:spPr>
      </p:pic>
      <p:graphicFrame>
        <p:nvGraphicFramePr>
          <p:cNvPr id="6" name="Chart 5">
            <a:extLst>
              <a:ext uri="{FF2B5EF4-FFF2-40B4-BE49-F238E27FC236}">
                <a16:creationId xmlns:a16="http://schemas.microsoft.com/office/drawing/2014/main" id="{E86986D2-196E-4F18-9EDD-019C907C3837}"/>
              </a:ext>
            </a:extLst>
          </p:cNvPr>
          <p:cNvGraphicFramePr/>
          <p:nvPr>
            <p:extLst>
              <p:ext uri="{D42A27DB-BD31-4B8C-83A1-F6EECF244321}">
                <p14:modId xmlns:p14="http://schemas.microsoft.com/office/powerpoint/2010/main" val="2529456512"/>
              </p:ext>
            </p:extLst>
          </p:nvPr>
        </p:nvGraphicFramePr>
        <p:xfrm>
          <a:off x="6096000" y="1509486"/>
          <a:ext cx="5791200" cy="4945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151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275573" y="259974"/>
            <a:ext cx="10822487" cy="737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kern="0" cap="all" dirty="0">
                <a:solidFill>
                  <a:schemeClr val="bg1"/>
                </a:solidFill>
                <a:effectLst/>
                <a:latin typeface="Arial" panose="020B0604020202020204" pitchFamily="34" charset="0"/>
                <a:cs typeface="Arial" panose="020B0604020202020204" pitchFamily="34" charset="0"/>
              </a:rPr>
              <a:t>On some safety aspects in Small Modular Reactors –results(2)</a:t>
            </a:r>
          </a:p>
        </p:txBody>
      </p:sp>
      <p:sp>
        <p:nvSpPr>
          <p:cNvPr id="3" name="TextBox 2">
            <a:extLst>
              <a:ext uri="{FF2B5EF4-FFF2-40B4-BE49-F238E27FC236}">
                <a16:creationId xmlns:a16="http://schemas.microsoft.com/office/drawing/2014/main" id="{1DDA4FF1-5933-B742-9D27-52F8CB5222E2}"/>
              </a:ext>
            </a:extLst>
          </p:cNvPr>
          <p:cNvSpPr txBox="1"/>
          <p:nvPr/>
        </p:nvSpPr>
        <p:spPr>
          <a:xfrm>
            <a:off x="3376053" y="1202553"/>
            <a:ext cx="548772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PERIODS           I=R&amp;D     II=FOAK          III=NOAK</a:t>
            </a:r>
          </a:p>
        </p:txBody>
      </p:sp>
      <p:grpSp>
        <p:nvGrpSpPr>
          <p:cNvPr id="20" name="Group 19">
            <a:extLst>
              <a:ext uri="{FF2B5EF4-FFF2-40B4-BE49-F238E27FC236}">
                <a16:creationId xmlns:a16="http://schemas.microsoft.com/office/drawing/2014/main" id="{AA05F0F2-A3B8-555A-D744-B3CFD68B2296}"/>
              </a:ext>
            </a:extLst>
          </p:cNvPr>
          <p:cNvGrpSpPr/>
          <p:nvPr/>
        </p:nvGrpSpPr>
        <p:grpSpPr>
          <a:xfrm>
            <a:off x="275573" y="1571885"/>
            <a:ext cx="11748629" cy="5206671"/>
            <a:chOff x="275573" y="1651329"/>
            <a:chExt cx="11748629" cy="5206671"/>
          </a:xfrm>
        </p:grpSpPr>
        <p:grpSp>
          <p:nvGrpSpPr>
            <p:cNvPr id="17" name="Group 16">
              <a:extLst>
                <a:ext uri="{FF2B5EF4-FFF2-40B4-BE49-F238E27FC236}">
                  <a16:creationId xmlns:a16="http://schemas.microsoft.com/office/drawing/2014/main" id="{3BBFF00A-6726-3C4D-15F0-20C9819B27D2}"/>
                </a:ext>
              </a:extLst>
            </p:cNvPr>
            <p:cNvGrpSpPr/>
            <p:nvPr/>
          </p:nvGrpSpPr>
          <p:grpSpPr>
            <a:xfrm>
              <a:off x="755949" y="1651329"/>
              <a:ext cx="10822487" cy="5206671"/>
              <a:chOff x="755949" y="1651329"/>
              <a:chExt cx="10822487" cy="5103421"/>
            </a:xfrm>
          </p:grpSpPr>
          <p:pic>
            <p:nvPicPr>
              <p:cNvPr id="2" name="Picture 1" descr="A diagram of pie charts&#10;&#10;Description automatically generated">
                <a:extLst>
                  <a:ext uri="{FF2B5EF4-FFF2-40B4-BE49-F238E27FC236}">
                    <a16:creationId xmlns:a16="http://schemas.microsoft.com/office/drawing/2014/main" id="{884354E2-76F4-5C6F-5A19-A83E995C1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49" y="1651329"/>
                <a:ext cx="10822487" cy="5103421"/>
              </a:xfrm>
              <a:prstGeom prst="rect">
                <a:avLst/>
              </a:prstGeom>
            </p:spPr>
          </p:pic>
          <p:sp>
            <p:nvSpPr>
              <p:cNvPr id="5" name="TextBox 4">
                <a:extLst>
                  <a:ext uri="{FF2B5EF4-FFF2-40B4-BE49-F238E27FC236}">
                    <a16:creationId xmlns:a16="http://schemas.microsoft.com/office/drawing/2014/main" id="{8E3169BE-B3BD-1A71-545E-8E5584F4534A}"/>
                  </a:ext>
                </a:extLst>
              </p:cNvPr>
              <p:cNvSpPr txBox="1"/>
              <p:nvPr/>
            </p:nvSpPr>
            <p:spPr>
              <a:xfrm>
                <a:off x="1791904" y="2739239"/>
                <a:ext cx="29028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a:t>
                </a:r>
              </a:p>
            </p:txBody>
          </p:sp>
          <p:sp>
            <p:nvSpPr>
              <p:cNvPr id="6" name="TextBox 5">
                <a:extLst>
                  <a:ext uri="{FF2B5EF4-FFF2-40B4-BE49-F238E27FC236}">
                    <a16:creationId xmlns:a16="http://schemas.microsoft.com/office/drawing/2014/main" id="{38B5AB79-D6E0-D8E5-3190-72C28180975F}"/>
                  </a:ext>
                </a:extLst>
              </p:cNvPr>
              <p:cNvSpPr txBox="1"/>
              <p:nvPr/>
            </p:nvSpPr>
            <p:spPr>
              <a:xfrm>
                <a:off x="3897085" y="2873828"/>
                <a:ext cx="39914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II</a:t>
                </a:r>
              </a:p>
            </p:txBody>
          </p:sp>
          <p:sp>
            <p:nvSpPr>
              <p:cNvPr id="7" name="TextBox 6">
                <a:extLst>
                  <a:ext uri="{FF2B5EF4-FFF2-40B4-BE49-F238E27FC236}">
                    <a16:creationId xmlns:a16="http://schemas.microsoft.com/office/drawing/2014/main" id="{E33D871F-8A7A-F124-EF45-9CEF34928BE8}"/>
                  </a:ext>
                </a:extLst>
              </p:cNvPr>
              <p:cNvSpPr txBox="1"/>
              <p:nvPr/>
            </p:nvSpPr>
            <p:spPr>
              <a:xfrm>
                <a:off x="5486399" y="2772227"/>
                <a:ext cx="58782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III</a:t>
                </a:r>
              </a:p>
            </p:txBody>
          </p:sp>
          <p:sp>
            <p:nvSpPr>
              <p:cNvPr id="8" name="Oval 7">
                <a:extLst>
                  <a:ext uri="{FF2B5EF4-FFF2-40B4-BE49-F238E27FC236}">
                    <a16:creationId xmlns:a16="http://schemas.microsoft.com/office/drawing/2014/main" id="{D0FA124F-4DBB-E0EA-2008-AB827D4B426C}"/>
                  </a:ext>
                </a:extLst>
              </p:cNvPr>
              <p:cNvSpPr/>
              <p:nvPr/>
            </p:nvSpPr>
            <p:spPr>
              <a:xfrm>
                <a:off x="755949" y="4354286"/>
                <a:ext cx="840622" cy="2243740"/>
              </a:xfrm>
              <a:prstGeom prst="ellipse">
                <a:avLst/>
              </a:prstGeom>
              <a:solidFill>
                <a:srgbClr val="FF0000">
                  <a:alpha val="24000"/>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1BC9943-40AB-3A23-63FE-D96D253C2FA9}"/>
                  </a:ext>
                </a:extLst>
              </p:cNvPr>
              <p:cNvSpPr/>
              <p:nvPr/>
            </p:nvSpPr>
            <p:spPr>
              <a:xfrm rot="19809158">
                <a:off x="2161626" y="4222469"/>
                <a:ext cx="840622" cy="1749406"/>
              </a:xfrm>
              <a:prstGeom prst="ellipse">
                <a:avLst/>
              </a:prstGeom>
              <a:solidFill>
                <a:srgbClr val="FFFF00">
                  <a:alpha val="34000"/>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40B6089-9F67-5C0E-B822-6C3644D64D11}"/>
                  </a:ext>
                </a:extLst>
              </p:cNvPr>
              <p:cNvSpPr/>
              <p:nvPr/>
            </p:nvSpPr>
            <p:spPr>
              <a:xfrm rot="16200000">
                <a:off x="2337384" y="5397909"/>
                <a:ext cx="803306" cy="1749406"/>
              </a:xfrm>
              <a:prstGeom prst="ellipse">
                <a:avLst/>
              </a:prstGeom>
              <a:solidFill>
                <a:srgbClr val="FFC000">
                  <a:alpha val="22000"/>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DC583F-A7B0-2F63-EBBB-1B97ECECEEC6}"/>
                  </a:ext>
                </a:extLst>
              </p:cNvPr>
              <p:cNvSpPr txBox="1"/>
              <p:nvPr/>
            </p:nvSpPr>
            <p:spPr>
              <a:xfrm>
                <a:off x="2464690" y="4856970"/>
                <a:ext cx="29028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a:t>
                </a:r>
              </a:p>
            </p:txBody>
          </p:sp>
          <p:sp>
            <p:nvSpPr>
              <p:cNvPr id="13" name="TextBox 12">
                <a:extLst>
                  <a:ext uri="{FF2B5EF4-FFF2-40B4-BE49-F238E27FC236}">
                    <a16:creationId xmlns:a16="http://schemas.microsoft.com/office/drawing/2014/main" id="{DD6C2D4A-3817-2206-C97F-1AE8714A177B}"/>
                  </a:ext>
                </a:extLst>
              </p:cNvPr>
              <p:cNvSpPr txBox="1"/>
              <p:nvPr/>
            </p:nvSpPr>
            <p:spPr>
              <a:xfrm>
                <a:off x="2739037" y="6142017"/>
                <a:ext cx="4485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II</a:t>
                </a:r>
              </a:p>
            </p:txBody>
          </p:sp>
          <p:sp>
            <p:nvSpPr>
              <p:cNvPr id="14" name="TextBox 13">
                <a:extLst>
                  <a:ext uri="{FF2B5EF4-FFF2-40B4-BE49-F238E27FC236}">
                    <a16:creationId xmlns:a16="http://schemas.microsoft.com/office/drawing/2014/main" id="{D0C7E667-625C-5480-BB46-8FA27BE4BE3B}"/>
                  </a:ext>
                </a:extLst>
              </p:cNvPr>
              <p:cNvSpPr txBox="1"/>
              <p:nvPr/>
            </p:nvSpPr>
            <p:spPr>
              <a:xfrm>
                <a:off x="1118515" y="5291490"/>
                <a:ext cx="47805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III</a:t>
                </a:r>
              </a:p>
            </p:txBody>
          </p:sp>
          <p:sp>
            <p:nvSpPr>
              <p:cNvPr id="15" name="Oval 14">
                <a:extLst>
                  <a:ext uri="{FF2B5EF4-FFF2-40B4-BE49-F238E27FC236}">
                    <a16:creationId xmlns:a16="http://schemas.microsoft.com/office/drawing/2014/main" id="{A8E3BD1E-27EC-F3B5-D2E7-0E7EA8EAA0E0}"/>
                  </a:ext>
                </a:extLst>
              </p:cNvPr>
              <p:cNvSpPr/>
              <p:nvPr/>
            </p:nvSpPr>
            <p:spPr>
              <a:xfrm>
                <a:off x="2082190" y="4129309"/>
                <a:ext cx="382500" cy="451237"/>
              </a:xfrm>
              <a:prstGeom prst="ellipse">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C811E9A-9985-FDED-4A21-CB128CDB14D0}"/>
                  </a:ext>
                </a:extLst>
              </p:cNvPr>
              <p:cNvSpPr/>
              <p:nvPr/>
            </p:nvSpPr>
            <p:spPr>
              <a:xfrm>
                <a:off x="3184803" y="5877908"/>
                <a:ext cx="382500" cy="451237"/>
              </a:xfrm>
              <a:prstGeom prst="ellipse">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D522417-98F4-5AC9-40E9-EA1FB9484EE6}"/>
                </a:ext>
              </a:extLst>
            </p:cNvPr>
            <p:cNvSpPr/>
            <p:nvPr/>
          </p:nvSpPr>
          <p:spPr>
            <a:xfrm>
              <a:off x="275573" y="1651329"/>
              <a:ext cx="6766672" cy="520667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BDE15B-F844-DD6D-46D5-35E190A8B70A}"/>
                </a:ext>
              </a:extLst>
            </p:cNvPr>
            <p:cNvSpPr/>
            <p:nvPr/>
          </p:nvSpPr>
          <p:spPr>
            <a:xfrm>
              <a:off x="7042245" y="1651329"/>
              <a:ext cx="4981957" cy="520667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8129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customXml/itemProps3.xml><?xml version="1.0" encoding="utf-8"?>
<ds:datastoreItem xmlns:ds="http://schemas.openxmlformats.org/officeDocument/2006/customXml" ds:itemID="{D803D3D1-F39D-490F-A4CD-77C72E40E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TotalTime>
  <Words>797</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Arial</vt:lpstr>
      <vt:lpstr>Calibri</vt:lpstr>
      <vt:lpstr>Calibri Light</vt:lpstr>
      <vt:lpstr>Courier New</vt:lpstr>
      <vt:lpstr>Roboto Light</vt:lpstr>
      <vt:lpstr>Symbol</vt:lpstr>
      <vt:lpstr>Times New Roman Bold</vt:lpstr>
      <vt:lpstr>Wingdings</vt:lpstr>
      <vt:lpstr>Office Theme</vt:lpstr>
      <vt:lpstr>1_Office Theme</vt:lpstr>
      <vt:lpstr>2_Office Theme</vt:lpstr>
      <vt:lpstr>PowerPoint Presentation</vt:lpstr>
      <vt:lpstr>On some safety aspects in Small Modular Reactors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DAN SERBANESCU</cp:lastModifiedBy>
  <cp:revision>24</cp:revision>
  <dcterms:created xsi:type="dcterms:W3CDTF">2019-10-29T08:33:20Z</dcterms:created>
  <dcterms:modified xsi:type="dcterms:W3CDTF">2024-10-03T20:56:38Z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