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06_3870BDBB.xml" ContentType="application/vnd.ms-powerpoint.comments+xml"/>
  <Override PartName="/ppt/notesSlides/notesSlide1.xml" ContentType="application/vnd.openxmlformats-officedocument.presentationml.notesSlide+xml"/>
  <Override PartName="/ppt/comments/modernComment_17A3_622C407C.xml" ContentType="application/vnd.ms-powerpoint.comments+xml"/>
  <Override PartName="/ppt/notesSlides/notesSlide2.xml" ContentType="application/vnd.openxmlformats-officedocument.presentationml.notesSlide+xml"/>
  <Override PartName="/ppt/comments/modernComment_109_8636DD48.xml" ContentType="application/vnd.ms-powerpoint.comment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0" r:id="rId5"/>
    <p:sldMasterId id="2147483677" r:id="rId6"/>
  </p:sldMasterIdLst>
  <p:notesMasterIdLst>
    <p:notesMasterId r:id="rId19"/>
  </p:notesMasterIdLst>
  <p:sldIdLst>
    <p:sldId id="262" r:id="rId7"/>
    <p:sldId id="2147471992" r:id="rId8"/>
    <p:sldId id="6051" r:id="rId9"/>
    <p:sldId id="2147375573" r:id="rId10"/>
    <p:sldId id="2147471999" r:id="rId11"/>
    <p:sldId id="2147472004" r:id="rId12"/>
    <p:sldId id="2147471996" r:id="rId13"/>
    <p:sldId id="2147472005" r:id="rId14"/>
    <p:sldId id="265" r:id="rId15"/>
    <p:sldId id="2147472002" r:id="rId16"/>
    <p:sldId id="2147471969" r:id="rId17"/>
    <p:sldId id="2147471966"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AE3C38-03FC-D2DD-D764-D9F94E055E90}" name="Ronan Tanguy" initials="RT" userId="S::RTanguy@world-nuclear.org::df0268b7-21e8-43b3-910c-b6671026cc34" providerId="AD"/>
  <p188:author id="{57BDFF60-F2A7-4346-910D-45C865382A16}" name="Allan Carson" initials="AC" userId="S::ACarson@world-nuclear.org::0b97fec2-8ef6-4fd3-b87a-687ea91ed8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0AD"/>
    <a:srgbClr val="AC2B2D"/>
    <a:srgbClr val="299CD8"/>
    <a:srgbClr val="9B9C9E"/>
    <a:srgbClr val="296EB6"/>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5ECDD-0EDC-4445-8435-D674AFF821F2}" v="2" dt="2024-10-16T13:31:19.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660"/>
  </p:normalViewPr>
  <p:slideViewPr>
    <p:cSldViewPr snapToGrid="0">
      <p:cViewPr varScale="1">
        <p:scale>
          <a:sx n="78" d="100"/>
          <a:sy n="78" d="100"/>
        </p:scale>
        <p:origin x="9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omments/modernComment_106_3870BDBB.xml><?xml version="1.0" encoding="utf-8"?>
<p188:cmLst xmlns:a="http://schemas.openxmlformats.org/drawingml/2006/main" xmlns:r="http://schemas.openxmlformats.org/officeDocument/2006/relationships" xmlns:p188="http://schemas.microsoft.com/office/powerpoint/2018/8/main">
  <p188:cm id="{E84C22D5-034B-4879-B3BF-EAE3660E7919}" authorId="{57BDFF60-F2A7-4346-910D-45C865382A16}" created="2024-10-15T15:31:05.743">
    <ac:txMkLst xmlns:ac="http://schemas.microsoft.com/office/drawing/2013/main/command">
      <pc:docMk xmlns:pc="http://schemas.microsoft.com/office/powerpoint/2013/main/command"/>
      <pc:sldMk xmlns:pc="http://schemas.microsoft.com/office/powerpoint/2013/main/command" cId="946912699" sldId="262"/>
      <ac:spMk id="4" creationId="{9DA34036-0179-4C25-A78A-C58BB8F33A8E}"/>
      <ac:txMk cp="0" len="54">
        <ac:context len="55" hash="987524198"/>
      </ac:txMk>
    </ac:txMkLst>
    <p188:pos x="7218175" y="229952"/>
    <p188:txBody>
      <a:bodyPr/>
      <a:lstStyle/>
      <a:p>
        <a:r>
          <a:rPr lang="en-GB"/>
          <a:t>On the subject of collaboration, I see no harm in having a slide on the CORDEL Workshop and using it emphasis the need for greater Industry collaboration 
Below is a link to the recent presentation I give to the NIA
https://worldnuclearorg.sharepoint.com/:p:/r/sites/WNAEXTSHR/Shared%20Documents/CORDEL%20External%20Working/Presentations/NIA%20International%20group/WNA%20SMR%20Activities%20AC%2008%20Oct%2024.pptx?d=w4b61ae4e0e9a420cba9a9c4a4c5bd227&amp;csf=1&amp;web=1&amp;e=c0cnsc
</a:t>
        </a:r>
      </a:p>
    </p188:txBody>
  </p188:cm>
</p188:cmLst>
</file>

<file path=ppt/comments/modernComment_109_8636DD48.xml><?xml version="1.0" encoding="utf-8"?>
<p188:cmLst xmlns:a="http://schemas.openxmlformats.org/drawingml/2006/main" xmlns:r="http://schemas.openxmlformats.org/officeDocument/2006/relationships" xmlns:p188="http://schemas.microsoft.com/office/powerpoint/2018/8/main">
  <p188:cm id="{CB503A4E-C0F4-43D4-807B-B09281823D48}" authorId="{57BDFF60-F2A7-4346-910D-45C865382A16}" status="resolved" created="2024-10-15T15:28:08.798" complete="100000">
    <ac:txMkLst xmlns:ac="http://schemas.microsoft.com/office/drawing/2013/main/command">
      <pc:docMk xmlns:pc="http://schemas.microsoft.com/office/powerpoint/2013/main/command"/>
      <pc:sldMk xmlns:pc="http://schemas.microsoft.com/office/powerpoint/2013/main/command" cId="2251742536" sldId="265"/>
      <ac:spMk id="3" creationId="{8C3EC612-A6DC-EA6B-DC9A-F6CA09FCA012}"/>
      <ac:txMk cp="150" len="10">
        <ac:context len="529" hash="511082497"/>
      </ac:txMk>
    </ac:txMkLst>
    <p188:pos x="2599081" y="1369874"/>
    <p188:txBody>
      <a:bodyPr/>
      <a:lstStyle/>
      <a:p>
        <a:r>
          <a:rPr lang="en-GB"/>
          <a:t>Such as - it doesn’t need to be on the slides, but worth elaborating </a:t>
        </a:r>
      </a:p>
    </p188:txBody>
  </p188:cm>
  <p188:cm id="{56CEA9F3-575B-424F-803F-D6C6697041D1}" authorId="{57BDFF60-F2A7-4346-910D-45C865382A16}" status="resolved" created="2024-10-15T15:28:34.559" complete="100000">
    <ac:txMkLst xmlns:ac="http://schemas.microsoft.com/office/drawing/2013/main/command">
      <pc:docMk xmlns:pc="http://schemas.microsoft.com/office/powerpoint/2013/main/command"/>
      <pc:sldMk xmlns:pc="http://schemas.microsoft.com/office/powerpoint/2013/main/command" cId="2251742536" sldId="265"/>
      <ac:spMk id="3" creationId="{8C3EC612-A6DC-EA6B-DC9A-F6CA09FCA012}"/>
      <ac:txMk cp="454" len="34">
        <ac:context len="529" hash="511082497"/>
      </ac:txMk>
    </ac:txMkLst>
    <p188:pos x="6313831" y="3655874"/>
    <p188:txBody>
      <a:bodyPr/>
      <a:lstStyle/>
      <a:p>
        <a:r>
          <a:rPr lang="en-GB"/>
          <a:t>Are we?</a:t>
        </a:r>
      </a:p>
    </p188:txBody>
  </p188:cm>
</p188:cmLst>
</file>

<file path=ppt/comments/modernComment_17A3_622C407C.xml><?xml version="1.0" encoding="utf-8"?>
<p188:cmLst xmlns:a="http://schemas.openxmlformats.org/drawingml/2006/main" xmlns:r="http://schemas.openxmlformats.org/officeDocument/2006/relationships" xmlns:p188="http://schemas.microsoft.com/office/powerpoint/2018/8/main">
  <p188:cm id="{00FA8E00-F309-4883-88FD-AA83BC183496}" authorId="{57BDFF60-F2A7-4346-910D-45C865382A16}" status="resolved" created="2024-10-15T15:34:06.818" complete="100000">
    <pc:sldMkLst xmlns:pc="http://schemas.microsoft.com/office/powerpoint/2013/main/command">
      <pc:docMk/>
      <pc:sldMk cId="1647067260" sldId="6051"/>
    </pc:sldMkLst>
    <p188:txBody>
      <a:bodyPr/>
      <a:lstStyle/>
      <a:p>
        <a:r>
          <a:rPr lang="en-GB"/>
          <a:t>I also tend to put something about net Zero Nuclear before this slide i.e. we are trying to triple nuclear capacity, but even if were to do it at GW Scale it would mean quadrupling current construction activities - then use this as a link into the need to develop the Supply chain and promote the Supply Chain event - I would be tempted to move slide 5 forward - but equally you should be comfortable delivering 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F3C8CF-E796-465E-9764-471AB6D4CB8F}" type="datetimeFigureOut">
              <a:rPr lang="en-GB" smtClean="0"/>
              <a:t>22/10/2024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90520C6-A21C-4C34-84A1-4301EBAAD0E7}" type="slidenum">
              <a:rPr lang="en-GB" smtClean="0"/>
              <a:t>‹#›</a:t>
            </a:fld>
            <a:endParaRPr lang="en-GB"/>
          </a:p>
        </p:txBody>
      </p:sp>
    </p:spTree>
    <p:extLst>
      <p:ext uri="{BB962C8B-B14F-4D97-AF65-F5344CB8AC3E}">
        <p14:creationId xmlns:p14="http://schemas.microsoft.com/office/powerpoint/2010/main" val="34047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mn-lt"/>
              </a:rPr>
              <a:t>So what do we mean in terms of more and faster, well</a:t>
            </a:r>
          </a:p>
          <a:p>
            <a:endParaRPr lang="en-US" sz="1200">
              <a:solidFill>
                <a:srgbClr val="000000"/>
              </a:solidFill>
              <a:latin typeface="+mn-lt"/>
            </a:endParaRPr>
          </a:p>
          <a:p>
            <a:r>
              <a:rPr lang="en-US" sz="1200">
                <a:solidFill>
                  <a:srgbClr val="000000"/>
                </a:solidFill>
                <a:latin typeface="+mn-lt"/>
              </a:rPr>
              <a:t>In order to achieve the net Zero targets set out by countries, the World Nuclear Association Harmony Program believes that nuclear capacity needs to rise to around 25% of total generating capacity by 2050. This is also inline with the median IPCC scenario which calls for around a total of 1200GW of nuclear generation installed by 2050.</a:t>
            </a:r>
          </a:p>
          <a:p>
            <a:endParaRPr lang="en-US" sz="1200">
              <a:solidFill>
                <a:srgbClr val="000000"/>
              </a:solidFill>
              <a:latin typeface="+mn-lt"/>
            </a:endParaRPr>
          </a:p>
          <a:p>
            <a:r>
              <a:rPr lang="en-US" sz="1200">
                <a:solidFill>
                  <a:srgbClr val="000000"/>
                </a:solidFill>
                <a:latin typeface="+mn-lt"/>
              </a:rPr>
              <a:t>So that means over the next 25years we need to build around 60 or more new nuclear power plants each year every year – for reference we are currently building around 10 a year.</a:t>
            </a:r>
            <a:endParaRPr lang="en-GB" sz="1200">
              <a:latin typeface="+mn-lt"/>
            </a:endParaRPr>
          </a:p>
          <a:p>
            <a:endParaRPr lang="en-GB"/>
          </a:p>
        </p:txBody>
      </p:sp>
      <p:sp>
        <p:nvSpPr>
          <p:cNvPr id="4" name="Slide Number Placeholder 3"/>
          <p:cNvSpPr>
            <a:spLocks noGrp="1"/>
          </p:cNvSpPr>
          <p:nvPr>
            <p:ph type="sldNum" sz="quarter" idx="5"/>
          </p:nvPr>
        </p:nvSpPr>
        <p:spPr/>
        <p:txBody>
          <a:bodyPr/>
          <a:lstStyle/>
          <a:p>
            <a:fld id="{1964E966-78FE-4BF6-8987-9AE6FCB9B822}" type="slidenum">
              <a:rPr lang="en-GB" smtClean="0"/>
              <a:t>3</a:t>
            </a:fld>
            <a:endParaRPr lang="en-GB"/>
          </a:p>
        </p:txBody>
      </p:sp>
    </p:spTree>
    <p:extLst>
      <p:ext uri="{BB962C8B-B14F-4D97-AF65-F5344CB8AC3E}">
        <p14:creationId xmlns:p14="http://schemas.microsoft.com/office/powerpoint/2010/main" val="362867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GB"/>
          </a:p>
        </p:txBody>
      </p:sp>
      <p:sp>
        <p:nvSpPr>
          <p:cNvPr id="4" name="Slide Number Placeholder 3"/>
          <p:cNvSpPr>
            <a:spLocks noGrp="1"/>
          </p:cNvSpPr>
          <p:nvPr>
            <p:ph type="sldNum" sz="quarter" idx="5"/>
          </p:nvPr>
        </p:nvSpPr>
        <p:spPr/>
        <p:txBody>
          <a:bodyPr/>
          <a:lstStyle/>
          <a:p>
            <a:fld id="{1964E966-78FE-4BF6-8987-9AE6FCB9B822}" type="slidenum">
              <a:rPr lang="en-GB" smtClean="0"/>
              <a:t>4</a:t>
            </a:fld>
            <a:endParaRPr lang="en-GB"/>
          </a:p>
        </p:txBody>
      </p:sp>
    </p:spTree>
    <p:extLst>
      <p:ext uri="{BB962C8B-B14F-4D97-AF65-F5344CB8AC3E}">
        <p14:creationId xmlns:p14="http://schemas.microsoft.com/office/powerpoint/2010/main" val="418582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as I am sure you are all aware that volume of nuclear power plants will require a significant amount of more regulatory reviews</a:t>
            </a:r>
          </a:p>
          <a:p>
            <a:endParaRPr lang="en-US" dirty="0"/>
          </a:p>
          <a:p>
            <a:r>
              <a:rPr lang="en-US" dirty="0"/>
              <a:t>This raises question about whether we have sufficient regulatory capacity and expertise to support these requirements, and thus why we are very supportive of the IAEA Nuclear harmonization and standardization initiative, to look at how resource can be used more effectively </a:t>
            </a:r>
            <a:endParaRPr lang="en-GB" dirty="0"/>
          </a:p>
        </p:txBody>
      </p:sp>
      <p:sp>
        <p:nvSpPr>
          <p:cNvPr id="4" name="Slide Number Placeholder 3"/>
          <p:cNvSpPr>
            <a:spLocks noGrp="1"/>
          </p:cNvSpPr>
          <p:nvPr>
            <p:ph type="sldNum" sz="quarter" idx="5"/>
          </p:nvPr>
        </p:nvSpPr>
        <p:spPr/>
        <p:txBody>
          <a:bodyPr/>
          <a:lstStyle/>
          <a:p>
            <a:fld id="{1964E966-78FE-4BF6-8987-9AE6FCB9B822}" type="slidenum">
              <a:rPr lang="en-GB" smtClean="0"/>
              <a:t>11</a:t>
            </a:fld>
            <a:endParaRPr lang="en-GB"/>
          </a:p>
        </p:txBody>
      </p:sp>
    </p:spTree>
    <p:extLst>
      <p:ext uri="{BB962C8B-B14F-4D97-AF65-F5344CB8AC3E}">
        <p14:creationId xmlns:p14="http://schemas.microsoft.com/office/powerpoint/2010/main" val="2792340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world-nuclear.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info@world-nuclear.org"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world-nuclear.org/" TargetMode="External"/><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hyperlink" Target="mailto:info@world-nuclear.org"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world-nuclear.org/" TargetMode="External"/><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hyperlink" Target="mailto:info@world-nuclear.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418B22-111E-1F8F-84B2-7E07EB5020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3" y="390"/>
            <a:ext cx="12190612" cy="6857219"/>
          </a:xfrm>
          <a:prstGeom prst="rect">
            <a:avLst/>
          </a:prstGeom>
        </p:spPr>
      </p:pic>
      <p:sp>
        <p:nvSpPr>
          <p:cNvPr id="2" name="Title 1">
            <a:extLst>
              <a:ext uri="{FF2B5EF4-FFF2-40B4-BE49-F238E27FC236}">
                <a16:creationId xmlns:a16="http://schemas.microsoft.com/office/drawing/2014/main" id="{73677394-8338-4ED7-2593-77976128C17C}"/>
              </a:ext>
            </a:extLst>
          </p:cNvPr>
          <p:cNvSpPr>
            <a:spLocks noGrp="1"/>
          </p:cNvSpPr>
          <p:nvPr>
            <p:ph type="ctrTitle" hasCustomPrompt="1"/>
          </p:nvPr>
        </p:nvSpPr>
        <p:spPr>
          <a:xfrm>
            <a:off x="4896000" y="1620000"/>
            <a:ext cx="6768000" cy="1224000"/>
          </a:xfrm>
        </p:spPr>
        <p:txBody>
          <a:bodyPr lIns="0" tIns="0" rIns="0" bIns="0" anchor="t" anchorCtr="0">
            <a:noAutofit/>
          </a:bodyPr>
          <a:lstStyle>
            <a:lvl1pPr algn="l">
              <a:defRPr sz="3300" b="0">
                <a:solidFill>
                  <a:srgbClr val="296EB6"/>
                </a:solidFill>
                <a:latin typeface="Arial" panose="020B0604020202020204" pitchFamily="34" charset="0"/>
                <a:cs typeface="Arial" panose="020B0604020202020204" pitchFamily="34" charset="0"/>
              </a:defRPr>
            </a:lvl1pPr>
          </a:lstStyle>
          <a:p>
            <a:r>
              <a:rPr lang="en-US"/>
              <a:t>Click to add presentation title</a:t>
            </a:r>
            <a:endParaRPr lang="en-GB"/>
          </a:p>
        </p:txBody>
      </p:sp>
      <p:sp>
        <p:nvSpPr>
          <p:cNvPr id="3" name="Subtitle 2">
            <a:extLst>
              <a:ext uri="{FF2B5EF4-FFF2-40B4-BE49-F238E27FC236}">
                <a16:creationId xmlns:a16="http://schemas.microsoft.com/office/drawing/2014/main" id="{014A691A-6C17-3940-7D15-47F383041E08}"/>
              </a:ext>
            </a:extLst>
          </p:cNvPr>
          <p:cNvSpPr>
            <a:spLocks noGrp="1"/>
          </p:cNvSpPr>
          <p:nvPr>
            <p:ph type="subTitle" idx="1" hasCustomPrompt="1"/>
          </p:nvPr>
        </p:nvSpPr>
        <p:spPr>
          <a:xfrm>
            <a:off x="4896000" y="2880000"/>
            <a:ext cx="6768000" cy="1224000"/>
          </a:xfrm>
        </p:spPr>
        <p:txBody>
          <a:bodyPr wrap="square" lIns="0" tIns="0" rIns="0" bIns="0">
            <a:noAutofit/>
          </a:bodyPr>
          <a:lstStyle>
            <a:lvl1pPr marL="0" indent="0" algn="l">
              <a:buNone/>
              <a:defRPr sz="2500">
                <a:solidFill>
                  <a:srgbClr val="3C3C3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name</a:t>
            </a:r>
            <a:endParaRPr lang="en-GB"/>
          </a:p>
        </p:txBody>
      </p:sp>
    </p:spTree>
    <p:extLst>
      <p:ext uri="{BB962C8B-B14F-4D97-AF65-F5344CB8AC3E}">
        <p14:creationId xmlns:p14="http://schemas.microsoft.com/office/powerpoint/2010/main" val="399666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F364-939F-C2B3-0E4A-FF241963CDD5}"/>
              </a:ext>
            </a:extLst>
          </p:cNvPr>
          <p:cNvSpPr>
            <a:spLocks noGrp="1"/>
          </p:cNvSpPr>
          <p:nvPr>
            <p:ph type="title"/>
          </p:nvPr>
        </p:nvSpPr>
        <p:spPr>
          <a:xfrm>
            <a:off x="1224000" y="306000"/>
            <a:ext cx="10188000" cy="936000"/>
          </a:xfrm>
        </p:spPr>
        <p:txBody>
          <a:bodyPr lIns="0" tIns="0" rIns="0" bIns="0" anchor="t" anchorCtr="0">
            <a:noAutofit/>
          </a:bodyPr>
          <a:lstStyle>
            <a:lvl1pPr>
              <a:defRPr sz="3300">
                <a:solidFill>
                  <a:srgbClr val="296EB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BD1DEA-41AE-0C27-E848-7545E0F16437}"/>
              </a:ext>
            </a:extLst>
          </p:cNvPr>
          <p:cNvSpPr>
            <a:spLocks noGrp="1"/>
          </p:cNvSpPr>
          <p:nvPr>
            <p:ph idx="1"/>
          </p:nvPr>
        </p:nvSpPr>
        <p:spPr>
          <a:xfrm>
            <a:off x="900000" y="1440000"/>
            <a:ext cx="10512000" cy="4572000"/>
          </a:xfrm>
        </p:spPr>
        <p:txBody>
          <a:bodyPr/>
          <a:lstStyle>
            <a:lvl1pPr>
              <a:defRPr>
                <a:solidFill>
                  <a:srgbClr val="3C3C3B"/>
                </a:solidFill>
                <a:latin typeface="Arial" panose="020B0604020202020204" pitchFamily="34" charset="0"/>
                <a:cs typeface="Arial" panose="020B0604020202020204" pitchFamily="34" charset="0"/>
              </a:defRPr>
            </a:lvl1pPr>
            <a:lvl2pPr>
              <a:defRPr>
                <a:solidFill>
                  <a:srgbClr val="3C3C3B"/>
                </a:solidFill>
                <a:latin typeface="Arial" panose="020B0604020202020204" pitchFamily="34" charset="0"/>
                <a:cs typeface="Arial" panose="020B0604020202020204" pitchFamily="34" charset="0"/>
              </a:defRPr>
            </a:lvl2pPr>
            <a:lvl3pPr>
              <a:defRPr>
                <a:solidFill>
                  <a:srgbClr val="3C3C3B"/>
                </a:solidFill>
                <a:latin typeface="Arial" panose="020B0604020202020204" pitchFamily="34" charset="0"/>
                <a:cs typeface="Arial" panose="020B0604020202020204" pitchFamily="34" charset="0"/>
              </a:defRPr>
            </a:lvl3pPr>
            <a:lvl4pPr>
              <a:defRPr>
                <a:solidFill>
                  <a:srgbClr val="3C3C3B"/>
                </a:solidFill>
                <a:latin typeface="Arial" panose="020B0604020202020204" pitchFamily="34" charset="0"/>
                <a:cs typeface="Arial" panose="020B0604020202020204" pitchFamily="34" charset="0"/>
              </a:defRPr>
            </a:lvl4pPr>
            <a:lvl5pPr>
              <a:defRPr>
                <a:solidFill>
                  <a:srgbClr val="3C3C3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F016208-EBE8-9BB2-E63A-56FBA4A584C5}"/>
              </a:ext>
            </a:extLst>
          </p:cNvPr>
          <p:cNvSpPr>
            <a:spLocks noGrp="1"/>
          </p:cNvSpPr>
          <p:nvPr>
            <p:ph type="sldNum" sz="quarter" idx="12"/>
          </p:nvPr>
        </p:nvSpPr>
        <p:spPr>
          <a:xfrm>
            <a:off x="360000" y="6480000"/>
            <a:ext cx="360000" cy="216000"/>
          </a:xfrm>
          <a:prstGeom prst="rect">
            <a:avLst/>
          </a:prstGeom>
        </p:spPr>
        <p:txBody>
          <a:bodyPr wrap="none" lIns="0" tIns="0" rIns="0" bIns="0" anchor="b" anchorCtr="0"/>
          <a:lstStyle>
            <a:lvl1pPr algn="ctr">
              <a:defRPr sz="1000" b="1">
                <a:solidFill>
                  <a:srgbClr val="9B9C9E"/>
                </a:solidFill>
                <a:latin typeface="Arial" panose="020B0604020202020204" pitchFamily="34" charset="0"/>
                <a:cs typeface="Arial" panose="020B0604020202020204" pitchFamily="34" charset="0"/>
              </a:defRPr>
            </a:lvl1pPr>
          </a:lstStyle>
          <a:p>
            <a:fld id="{A131265D-8C0D-4B20-956C-65846B561357}" type="slidenum">
              <a:rPr lang="en-GB" smtClean="0"/>
              <a:pPr/>
              <a:t>‹#›</a:t>
            </a:fld>
            <a:endParaRPr lang="en-GB"/>
          </a:p>
        </p:txBody>
      </p:sp>
    </p:spTree>
    <p:extLst>
      <p:ext uri="{BB962C8B-B14F-4D97-AF65-F5344CB8AC3E}">
        <p14:creationId xmlns:p14="http://schemas.microsoft.com/office/powerpoint/2010/main" val="11659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63E942-1B14-AC97-A6D7-C592BBFE90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86" y="0"/>
            <a:ext cx="12190428" cy="6857115"/>
          </a:xfrm>
          <a:prstGeom prst="rect">
            <a:avLst/>
          </a:prstGeom>
        </p:spPr>
      </p:pic>
      <p:sp>
        <p:nvSpPr>
          <p:cNvPr id="3" name="Text Placeholder 2">
            <a:extLst>
              <a:ext uri="{FF2B5EF4-FFF2-40B4-BE49-F238E27FC236}">
                <a16:creationId xmlns:a16="http://schemas.microsoft.com/office/drawing/2014/main" id="{86F01068-8E46-04CD-98E9-52C749FB0BDA}"/>
              </a:ext>
            </a:extLst>
          </p:cNvPr>
          <p:cNvSpPr>
            <a:spLocks noGrp="1"/>
          </p:cNvSpPr>
          <p:nvPr>
            <p:ph type="body" idx="1" hasCustomPrompt="1"/>
          </p:nvPr>
        </p:nvSpPr>
        <p:spPr>
          <a:xfrm>
            <a:off x="540000" y="5652000"/>
            <a:ext cx="6175276" cy="720000"/>
          </a:xfrm>
        </p:spPr>
        <p:txBody>
          <a:bodyPr lIns="0" tIns="0" rIns="0" bIns="0" anchor="b" anchorCtr="0">
            <a:normAutofit/>
          </a:bodyPr>
          <a:lstStyle>
            <a:lvl1pPr marL="0" indent="0">
              <a:buNone/>
              <a:defRPr sz="2000">
                <a:solidFill>
                  <a:srgbClr val="3C3C3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presenter email address</a:t>
            </a:r>
          </a:p>
        </p:txBody>
      </p:sp>
      <p:sp>
        <p:nvSpPr>
          <p:cNvPr id="2" name="TextBox 1">
            <a:extLst>
              <a:ext uri="{FF2B5EF4-FFF2-40B4-BE49-F238E27FC236}">
                <a16:creationId xmlns:a16="http://schemas.microsoft.com/office/drawing/2014/main" id="{1878BD06-EC11-B76C-292E-3AC843A926A6}"/>
              </a:ext>
            </a:extLst>
          </p:cNvPr>
          <p:cNvSpPr txBox="1"/>
          <p:nvPr userDrawn="1"/>
        </p:nvSpPr>
        <p:spPr>
          <a:xfrm>
            <a:off x="540000" y="2466000"/>
            <a:ext cx="7323221" cy="1169551"/>
          </a:xfrm>
          <a:prstGeom prst="rect">
            <a:avLst/>
          </a:prstGeom>
          <a:noFill/>
        </p:spPr>
        <p:txBody>
          <a:bodyPr wrap="square" lIns="0" tIns="0" rIns="0" bIns="0" rtlCol="0">
            <a:noAutofit/>
          </a:bodyPr>
          <a:lstStyle/>
          <a:p>
            <a:r>
              <a:rPr lang="en-GB" sz="3500">
                <a:solidFill>
                  <a:srgbClr val="296EB6"/>
                </a:solidFill>
                <a:latin typeface="Arial" panose="020B0604020202020204" pitchFamily="34" charset="0"/>
                <a:cs typeface="Arial" panose="020B0604020202020204" pitchFamily="34" charset="0"/>
              </a:rPr>
              <a:t>Helping the global nuclear industry</a:t>
            </a:r>
          </a:p>
          <a:p>
            <a:r>
              <a:rPr lang="en-GB" sz="3500">
                <a:solidFill>
                  <a:srgbClr val="296EB6"/>
                </a:solidFill>
                <a:latin typeface="Arial" panose="020B0604020202020204" pitchFamily="34" charset="0"/>
                <a:cs typeface="Arial" panose="020B0604020202020204" pitchFamily="34" charset="0"/>
              </a:rPr>
              <a:t>deliver 24/7 clean energy for all</a:t>
            </a:r>
          </a:p>
        </p:txBody>
      </p:sp>
      <p:sp>
        <p:nvSpPr>
          <p:cNvPr id="4" name="TextBox 3">
            <a:extLst>
              <a:ext uri="{FF2B5EF4-FFF2-40B4-BE49-F238E27FC236}">
                <a16:creationId xmlns:a16="http://schemas.microsoft.com/office/drawing/2014/main" id="{6E1AFD5E-7BE0-6739-2CB4-9C7C94278197}"/>
              </a:ext>
            </a:extLst>
          </p:cNvPr>
          <p:cNvSpPr txBox="1"/>
          <p:nvPr userDrawn="1"/>
        </p:nvSpPr>
        <p:spPr>
          <a:xfrm>
            <a:off x="8593200" y="5652000"/>
            <a:ext cx="3060000" cy="720000"/>
          </a:xfrm>
          <a:prstGeom prst="rect">
            <a:avLst/>
          </a:prstGeom>
          <a:noFill/>
        </p:spPr>
        <p:txBody>
          <a:bodyPr wrap="square" lIns="0" tIns="0" rIns="0" bIns="0" rtlCol="0" anchor="b">
            <a:noAutofit/>
          </a:bodyPr>
          <a:lstStyle/>
          <a:p>
            <a:pPr algn="r"/>
            <a:r>
              <a:rPr lang="en-GB" sz="2000">
                <a:solidFill>
                  <a:srgbClr val="3C3C3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www.world-nuclear.org</a:t>
            </a:r>
            <a:endParaRPr lang="en-GB" sz="2000">
              <a:solidFill>
                <a:srgbClr val="3C3C3B"/>
              </a:solidFill>
              <a:latin typeface="Arial" panose="020B0604020202020204" pitchFamily="34" charset="0"/>
              <a:cs typeface="Arial" panose="020B0604020202020204" pitchFamily="34" charset="0"/>
            </a:endParaRPr>
          </a:p>
          <a:p>
            <a:pPr algn="r"/>
            <a:r>
              <a:rPr lang="en-GB" sz="2000">
                <a:solidFill>
                  <a:srgbClr val="3C3C3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info@world-nuclear.org</a:t>
            </a:r>
            <a:endParaRPr lang="en-GB" sz="2000">
              <a:solidFill>
                <a:srgbClr val="3C3C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01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Option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418B22-111E-1F8F-84B2-7E07EB5020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87" y="390"/>
            <a:ext cx="12190613" cy="6857219"/>
          </a:xfrm>
          <a:prstGeom prst="rect">
            <a:avLst/>
          </a:prstGeom>
        </p:spPr>
      </p:pic>
      <p:sp>
        <p:nvSpPr>
          <p:cNvPr id="2" name="Title 1">
            <a:extLst>
              <a:ext uri="{FF2B5EF4-FFF2-40B4-BE49-F238E27FC236}">
                <a16:creationId xmlns:a16="http://schemas.microsoft.com/office/drawing/2014/main" id="{73677394-8338-4ED7-2593-77976128C17C}"/>
              </a:ext>
            </a:extLst>
          </p:cNvPr>
          <p:cNvSpPr>
            <a:spLocks noGrp="1"/>
          </p:cNvSpPr>
          <p:nvPr>
            <p:ph type="ctrTitle" hasCustomPrompt="1"/>
          </p:nvPr>
        </p:nvSpPr>
        <p:spPr>
          <a:xfrm>
            <a:off x="2880000" y="1620000"/>
            <a:ext cx="6768000" cy="1224000"/>
          </a:xfrm>
        </p:spPr>
        <p:txBody>
          <a:bodyPr lIns="0" tIns="0" rIns="0" bIns="0" anchor="t" anchorCtr="0">
            <a:noAutofit/>
          </a:bodyPr>
          <a:lstStyle>
            <a:lvl1pPr algn="l">
              <a:defRPr sz="3300" b="1">
                <a:solidFill>
                  <a:srgbClr val="AC2B2D"/>
                </a:solidFill>
                <a:latin typeface="Arial" panose="020B0604020202020204" pitchFamily="34" charset="0"/>
                <a:cs typeface="Arial" panose="020B0604020202020204" pitchFamily="34" charset="0"/>
              </a:defRPr>
            </a:lvl1pPr>
          </a:lstStyle>
          <a:p>
            <a:r>
              <a:rPr lang="en-US"/>
              <a:t>Click to add presentation title</a:t>
            </a:r>
            <a:endParaRPr lang="en-GB"/>
          </a:p>
        </p:txBody>
      </p:sp>
      <p:sp>
        <p:nvSpPr>
          <p:cNvPr id="3" name="Subtitle 2">
            <a:extLst>
              <a:ext uri="{FF2B5EF4-FFF2-40B4-BE49-F238E27FC236}">
                <a16:creationId xmlns:a16="http://schemas.microsoft.com/office/drawing/2014/main" id="{014A691A-6C17-3940-7D15-47F383041E08}"/>
              </a:ext>
            </a:extLst>
          </p:cNvPr>
          <p:cNvSpPr>
            <a:spLocks noGrp="1"/>
          </p:cNvSpPr>
          <p:nvPr>
            <p:ph type="subTitle" idx="1" hasCustomPrompt="1"/>
          </p:nvPr>
        </p:nvSpPr>
        <p:spPr>
          <a:xfrm>
            <a:off x="4140000" y="2880000"/>
            <a:ext cx="6768000" cy="1224000"/>
          </a:xfrm>
        </p:spPr>
        <p:txBody>
          <a:bodyPr wrap="square" lIns="0" tIns="0" rIns="0" bIns="0">
            <a:noAutofit/>
          </a:bodyPr>
          <a:lstStyle>
            <a:lvl1pPr marL="0" indent="0" algn="l">
              <a:buNone/>
              <a:defRPr sz="2500">
                <a:solidFill>
                  <a:srgbClr val="3C3C3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name</a:t>
            </a:r>
            <a:endParaRPr lang="en-GB"/>
          </a:p>
        </p:txBody>
      </p:sp>
    </p:spTree>
    <p:extLst>
      <p:ext uri="{BB962C8B-B14F-4D97-AF65-F5344CB8AC3E}">
        <p14:creationId xmlns:p14="http://schemas.microsoft.com/office/powerpoint/2010/main" val="355957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F364-939F-C2B3-0E4A-FF241963CDD5}"/>
              </a:ext>
            </a:extLst>
          </p:cNvPr>
          <p:cNvSpPr>
            <a:spLocks noGrp="1"/>
          </p:cNvSpPr>
          <p:nvPr>
            <p:ph type="title"/>
          </p:nvPr>
        </p:nvSpPr>
        <p:spPr>
          <a:xfrm>
            <a:off x="1224000" y="306000"/>
            <a:ext cx="10188000" cy="936000"/>
          </a:xfrm>
        </p:spPr>
        <p:txBody>
          <a:bodyPr lIns="0" tIns="0" rIns="0" bIns="0" anchor="t" anchorCtr="0">
            <a:noAutofit/>
          </a:bodyPr>
          <a:lstStyle>
            <a:lvl1pPr>
              <a:defRPr sz="3300">
                <a:solidFill>
                  <a:srgbClr val="AC2B2D"/>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BD1DEA-41AE-0C27-E848-7545E0F16437}"/>
              </a:ext>
            </a:extLst>
          </p:cNvPr>
          <p:cNvSpPr>
            <a:spLocks noGrp="1"/>
          </p:cNvSpPr>
          <p:nvPr>
            <p:ph idx="1"/>
          </p:nvPr>
        </p:nvSpPr>
        <p:spPr>
          <a:xfrm>
            <a:off x="900000" y="1440000"/>
            <a:ext cx="10512000" cy="4572000"/>
          </a:xfrm>
        </p:spPr>
        <p:txBody>
          <a:bodyPr/>
          <a:lstStyle>
            <a:lvl1pPr>
              <a:defRPr>
                <a:solidFill>
                  <a:srgbClr val="3C3C3B"/>
                </a:solidFill>
                <a:latin typeface="Arial" panose="020B0604020202020204" pitchFamily="34" charset="0"/>
                <a:cs typeface="Arial" panose="020B0604020202020204" pitchFamily="34" charset="0"/>
              </a:defRPr>
            </a:lvl1pPr>
            <a:lvl2pPr>
              <a:defRPr>
                <a:solidFill>
                  <a:srgbClr val="3C3C3B"/>
                </a:solidFill>
                <a:latin typeface="Arial" panose="020B0604020202020204" pitchFamily="34" charset="0"/>
                <a:cs typeface="Arial" panose="020B0604020202020204" pitchFamily="34" charset="0"/>
              </a:defRPr>
            </a:lvl2pPr>
            <a:lvl3pPr>
              <a:defRPr>
                <a:solidFill>
                  <a:srgbClr val="3C3C3B"/>
                </a:solidFill>
                <a:latin typeface="Arial" panose="020B0604020202020204" pitchFamily="34" charset="0"/>
                <a:cs typeface="Arial" panose="020B0604020202020204" pitchFamily="34" charset="0"/>
              </a:defRPr>
            </a:lvl3pPr>
            <a:lvl4pPr>
              <a:defRPr>
                <a:solidFill>
                  <a:srgbClr val="3C3C3B"/>
                </a:solidFill>
                <a:latin typeface="Arial" panose="020B0604020202020204" pitchFamily="34" charset="0"/>
                <a:cs typeface="Arial" panose="020B0604020202020204" pitchFamily="34" charset="0"/>
              </a:defRPr>
            </a:lvl4pPr>
            <a:lvl5pPr>
              <a:defRPr>
                <a:solidFill>
                  <a:srgbClr val="3C3C3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F016208-EBE8-9BB2-E63A-56FBA4A584C5}"/>
              </a:ext>
            </a:extLst>
          </p:cNvPr>
          <p:cNvSpPr>
            <a:spLocks noGrp="1"/>
          </p:cNvSpPr>
          <p:nvPr>
            <p:ph type="sldNum" sz="quarter" idx="12"/>
          </p:nvPr>
        </p:nvSpPr>
        <p:spPr>
          <a:xfrm>
            <a:off x="360000" y="6480000"/>
            <a:ext cx="360000" cy="216000"/>
          </a:xfrm>
          <a:prstGeom prst="rect">
            <a:avLst/>
          </a:prstGeom>
        </p:spPr>
        <p:txBody>
          <a:bodyPr wrap="none" lIns="0" tIns="0" rIns="0" bIns="0" anchor="b" anchorCtr="0"/>
          <a:lstStyle>
            <a:lvl1pPr algn="ctr">
              <a:defRPr sz="1000" b="1">
                <a:solidFill>
                  <a:srgbClr val="9B9C9E"/>
                </a:solidFill>
                <a:latin typeface="Arial" panose="020B0604020202020204" pitchFamily="34" charset="0"/>
                <a:cs typeface="Arial" panose="020B0604020202020204" pitchFamily="34" charset="0"/>
              </a:defRPr>
            </a:lvl1pPr>
          </a:lstStyle>
          <a:p>
            <a:fld id="{A131265D-8C0D-4B20-956C-65846B561357}" type="slidenum">
              <a:rPr lang="en-GB" smtClean="0"/>
              <a:pPr/>
              <a:t>‹#›</a:t>
            </a:fld>
            <a:endParaRPr lang="en-GB"/>
          </a:p>
        </p:txBody>
      </p:sp>
    </p:spTree>
    <p:extLst>
      <p:ext uri="{BB962C8B-B14F-4D97-AF65-F5344CB8AC3E}">
        <p14:creationId xmlns:p14="http://schemas.microsoft.com/office/powerpoint/2010/main" val="42091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63E942-1B14-AC97-A6D7-C592BBFE90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86" y="0"/>
            <a:ext cx="12190428" cy="6857115"/>
          </a:xfrm>
          <a:prstGeom prst="rect">
            <a:avLst/>
          </a:prstGeom>
        </p:spPr>
      </p:pic>
      <p:sp>
        <p:nvSpPr>
          <p:cNvPr id="3" name="Text Placeholder 2">
            <a:extLst>
              <a:ext uri="{FF2B5EF4-FFF2-40B4-BE49-F238E27FC236}">
                <a16:creationId xmlns:a16="http://schemas.microsoft.com/office/drawing/2014/main" id="{86F01068-8E46-04CD-98E9-52C749FB0BDA}"/>
              </a:ext>
            </a:extLst>
          </p:cNvPr>
          <p:cNvSpPr>
            <a:spLocks noGrp="1"/>
          </p:cNvSpPr>
          <p:nvPr>
            <p:ph type="body" idx="1" hasCustomPrompt="1"/>
          </p:nvPr>
        </p:nvSpPr>
        <p:spPr>
          <a:xfrm>
            <a:off x="540000" y="5652000"/>
            <a:ext cx="6175276" cy="720000"/>
          </a:xfrm>
        </p:spPr>
        <p:txBody>
          <a:bodyPr lIns="0" tIns="0" rIns="0" bIns="0" anchor="b" anchorCtr="0">
            <a:normAutofit/>
          </a:bodyPr>
          <a:lstStyle>
            <a:lvl1pPr marL="0" indent="0">
              <a:buNone/>
              <a:defRPr sz="2000">
                <a:solidFill>
                  <a:srgbClr val="3C3C3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presenter email address</a:t>
            </a:r>
          </a:p>
        </p:txBody>
      </p:sp>
      <p:sp>
        <p:nvSpPr>
          <p:cNvPr id="2" name="TextBox 1">
            <a:extLst>
              <a:ext uri="{FF2B5EF4-FFF2-40B4-BE49-F238E27FC236}">
                <a16:creationId xmlns:a16="http://schemas.microsoft.com/office/drawing/2014/main" id="{A18325DC-4CF8-A3E9-D1FE-00F4402E6E4A}"/>
              </a:ext>
            </a:extLst>
          </p:cNvPr>
          <p:cNvSpPr txBox="1"/>
          <p:nvPr userDrawn="1"/>
        </p:nvSpPr>
        <p:spPr>
          <a:xfrm>
            <a:off x="540000" y="2466000"/>
            <a:ext cx="7323221" cy="1169551"/>
          </a:xfrm>
          <a:prstGeom prst="rect">
            <a:avLst/>
          </a:prstGeom>
          <a:noFill/>
        </p:spPr>
        <p:txBody>
          <a:bodyPr wrap="square" lIns="0" tIns="0" rIns="0" bIns="0" rtlCol="0">
            <a:noAutofit/>
          </a:bodyPr>
          <a:lstStyle/>
          <a:p>
            <a:r>
              <a:rPr lang="en-GB" sz="3500">
                <a:solidFill>
                  <a:srgbClr val="AC2B2D"/>
                </a:solidFill>
                <a:latin typeface="Arial" panose="020B0604020202020204" pitchFamily="34" charset="0"/>
                <a:cs typeface="Arial" panose="020B0604020202020204" pitchFamily="34" charset="0"/>
              </a:rPr>
              <a:t>Helping the global nuclear industry</a:t>
            </a:r>
          </a:p>
          <a:p>
            <a:r>
              <a:rPr lang="en-GB" sz="3500">
                <a:solidFill>
                  <a:srgbClr val="AC2B2D"/>
                </a:solidFill>
                <a:latin typeface="Arial" panose="020B0604020202020204" pitchFamily="34" charset="0"/>
                <a:cs typeface="Arial" panose="020B0604020202020204" pitchFamily="34" charset="0"/>
              </a:rPr>
              <a:t>deliver 24/7 clean energy for all</a:t>
            </a:r>
          </a:p>
        </p:txBody>
      </p:sp>
      <p:sp>
        <p:nvSpPr>
          <p:cNvPr id="4" name="TextBox 3">
            <a:extLst>
              <a:ext uri="{FF2B5EF4-FFF2-40B4-BE49-F238E27FC236}">
                <a16:creationId xmlns:a16="http://schemas.microsoft.com/office/drawing/2014/main" id="{3E58EEE7-BC91-E635-AA1E-F6F370DC4E37}"/>
              </a:ext>
            </a:extLst>
          </p:cNvPr>
          <p:cNvSpPr txBox="1"/>
          <p:nvPr userDrawn="1"/>
        </p:nvSpPr>
        <p:spPr>
          <a:xfrm>
            <a:off x="8593200" y="5652000"/>
            <a:ext cx="3060000" cy="720000"/>
          </a:xfrm>
          <a:prstGeom prst="rect">
            <a:avLst/>
          </a:prstGeom>
          <a:noFill/>
        </p:spPr>
        <p:txBody>
          <a:bodyPr wrap="square" lIns="0" tIns="0" rIns="0" bIns="0" rtlCol="0" anchor="b">
            <a:noAutofit/>
          </a:bodyPr>
          <a:lstStyle/>
          <a:p>
            <a:pPr algn="r"/>
            <a:r>
              <a:rPr lang="en-GB" sz="2000">
                <a:solidFill>
                  <a:srgbClr val="3C3C3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www.world-nuclear.org</a:t>
            </a:r>
            <a:endParaRPr lang="en-GB" sz="2000">
              <a:solidFill>
                <a:srgbClr val="3C3C3B"/>
              </a:solidFill>
              <a:latin typeface="Arial" panose="020B0604020202020204" pitchFamily="34" charset="0"/>
              <a:cs typeface="Arial" panose="020B0604020202020204" pitchFamily="34" charset="0"/>
            </a:endParaRPr>
          </a:p>
          <a:p>
            <a:pPr algn="r"/>
            <a:r>
              <a:rPr lang="en-GB" sz="2000">
                <a:solidFill>
                  <a:srgbClr val="3C3C3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info@world-nuclear.org</a:t>
            </a:r>
            <a:endParaRPr lang="en-GB" sz="2000">
              <a:solidFill>
                <a:srgbClr val="3C3C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66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Option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418B22-111E-1F8F-84B2-7E07EB5020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3" y="390"/>
            <a:ext cx="12190612" cy="6857219"/>
          </a:xfrm>
          <a:prstGeom prst="rect">
            <a:avLst/>
          </a:prstGeom>
        </p:spPr>
      </p:pic>
      <p:sp>
        <p:nvSpPr>
          <p:cNvPr id="2" name="Title 1">
            <a:extLst>
              <a:ext uri="{FF2B5EF4-FFF2-40B4-BE49-F238E27FC236}">
                <a16:creationId xmlns:a16="http://schemas.microsoft.com/office/drawing/2014/main" id="{73677394-8338-4ED7-2593-77976128C17C}"/>
              </a:ext>
            </a:extLst>
          </p:cNvPr>
          <p:cNvSpPr>
            <a:spLocks noGrp="1"/>
          </p:cNvSpPr>
          <p:nvPr>
            <p:ph type="ctrTitle" hasCustomPrompt="1"/>
          </p:nvPr>
        </p:nvSpPr>
        <p:spPr>
          <a:xfrm>
            <a:off x="4140000" y="1620000"/>
            <a:ext cx="6768000" cy="1224000"/>
          </a:xfrm>
        </p:spPr>
        <p:txBody>
          <a:bodyPr lIns="0" tIns="0" rIns="0" bIns="0" anchor="t" anchorCtr="0">
            <a:noAutofit/>
          </a:bodyPr>
          <a:lstStyle>
            <a:lvl1pPr algn="l">
              <a:defRPr sz="3300" b="1">
                <a:solidFill>
                  <a:srgbClr val="44B0AD"/>
                </a:solidFill>
                <a:latin typeface="Arial" panose="020B0604020202020204" pitchFamily="34" charset="0"/>
                <a:cs typeface="Arial" panose="020B0604020202020204" pitchFamily="34" charset="0"/>
              </a:defRPr>
            </a:lvl1pPr>
          </a:lstStyle>
          <a:p>
            <a:r>
              <a:rPr lang="en-US"/>
              <a:t>Click to add presentation title</a:t>
            </a:r>
            <a:endParaRPr lang="en-GB"/>
          </a:p>
        </p:txBody>
      </p:sp>
      <p:sp>
        <p:nvSpPr>
          <p:cNvPr id="3" name="Subtitle 2">
            <a:extLst>
              <a:ext uri="{FF2B5EF4-FFF2-40B4-BE49-F238E27FC236}">
                <a16:creationId xmlns:a16="http://schemas.microsoft.com/office/drawing/2014/main" id="{014A691A-6C17-3940-7D15-47F383041E08}"/>
              </a:ext>
            </a:extLst>
          </p:cNvPr>
          <p:cNvSpPr>
            <a:spLocks noGrp="1"/>
          </p:cNvSpPr>
          <p:nvPr>
            <p:ph type="subTitle" idx="1" hasCustomPrompt="1"/>
          </p:nvPr>
        </p:nvSpPr>
        <p:spPr>
          <a:xfrm>
            <a:off x="4140000" y="2880000"/>
            <a:ext cx="6768000" cy="1224000"/>
          </a:xfrm>
        </p:spPr>
        <p:txBody>
          <a:bodyPr wrap="square" lIns="0" tIns="0" rIns="0" bIns="0">
            <a:noAutofit/>
          </a:bodyPr>
          <a:lstStyle>
            <a:lvl1pPr marL="0" indent="0" algn="l">
              <a:buNone/>
              <a:defRPr sz="2500">
                <a:solidFill>
                  <a:srgbClr val="3C3C3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name</a:t>
            </a:r>
            <a:endParaRPr lang="en-GB"/>
          </a:p>
        </p:txBody>
      </p:sp>
    </p:spTree>
    <p:extLst>
      <p:ext uri="{BB962C8B-B14F-4D97-AF65-F5344CB8AC3E}">
        <p14:creationId xmlns:p14="http://schemas.microsoft.com/office/powerpoint/2010/main" val="421313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F364-939F-C2B3-0E4A-FF241963CDD5}"/>
              </a:ext>
            </a:extLst>
          </p:cNvPr>
          <p:cNvSpPr>
            <a:spLocks noGrp="1"/>
          </p:cNvSpPr>
          <p:nvPr>
            <p:ph type="title"/>
          </p:nvPr>
        </p:nvSpPr>
        <p:spPr>
          <a:xfrm>
            <a:off x="1224000" y="306000"/>
            <a:ext cx="10188000" cy="936000"/>
          </a:xfrm>
        </p:spPr>
        <p:txBody>
          <a:bodyPr lIns="0" tIns="0" rIns="0" bIns="0" anchor="t" anchorCtr="0">
            <a:noAutofit/>
          </a:bodyPr>
          <a:lstStyle>
            <a:lvl1pPr>
              <a:defRPr sz="3300">
                <a:solidFill>
                  <a:srgbClr val="44B0AD"/>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BD1DEA-41AE-0C27-E848-7545E0F16437}"/>
              </a:ext>
            </a:extLst>
          </p:cNvPr>
          <p:cNvSpPr>
            <a:spLocks noGrp="1"/>
          </p:cNvSpPr>
          <p:nvPr>
            <p:ph idx="1"/>
          </p:nvPr>
        </p:nvSpPr>
        <p:spPr>
          <a:xfrm>
            <a:off x="900000" y="1440000"/>
            <a:ext cx="10512000" cy="4572000"/>
          </a:xfrm>
        </p:spPr>
        <p:txBody>
          <a:bodyPr/>
          <a:lstStyle>
            <a:lvl1pPr>
              <a:defRPr>
                <a:solidFill>
                  <a:srgbClr val="3C3C3B"/>
                </a:solidFill>
                <a:latin typeface="Arial" panose="020B0604020202020204" pitchFamily="34" charset="0"/>
                <a:cs typeface="Arial" panose="020B0604020202020204" pitchFamily="34" charset="0"/>
              </a:defRPr>
            </a:lvl1pPr>
            <a:lvl2pPr>
              <a:defRPr>
                <a:solidFill>
                  <a:srgbClr val="3C3C3B"/>
                </a:solidFill>
                <a:latin typeface="Arial" panose="020B0604020202020204" pitchFamily="34" charset="0"/>
                <a:cs typeface="Arial" panose="020B0604020202020204" pitchFamily="34" charset="0"/>
              </a:defRPr>
            </a:lvl2pPr>
            <a:lvl3pPr>
              <a:defRPr>
                <a:solidFill>
                  <a:srgbClr val="3C3C3B"/>
                </a:solidFill>
                <a:latin typeface="Arial" panose="020B0604020202020204" pitchFamily="34" charset="0"/>
                <a:cs typeface="Arial" panose="020B0604020202020204" pitchFamily="34" charset="0"/>
              </a:defRPr>
            </a:lvl3pPr>
            <a:lvl4pPr>
              <a:defRPr>
                <a:solidFill>
                  <a:srgbClr val="3C3C3B"/>
                </a:solidFill>
                <a:latin typeface="Arial" panose="020B0604020202020204" pitchFamily="34" charset="0"/>
                <a:cs typeface="Arial" panose="020B0604020202020204" pitchFamily="34" charset="0"/>
              </a:defRPr>
            </a:lvl4pPr>
            <a:lvl5pPr>
              <a:defRPr>
                <a:solidFill>
                  <a:srgbClr val="3C3C3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F016208-EBE8-9BB2-E63A-56FBA4A584C5}"/>
              </a:ext>
            </a:extLst>
          </p:cNvPr>
          <p:cNvSpPr>
            <a:spLocks noGrp="1"/>
          </p:cNvSpPr>
          <p:nvPr>
            <p:ph type="sldNum" sz="quarter" idx="12"/>
          </p:nvPr>
        </p:nvSpPr>
        <p:spPr>
          <a:xfrm>
            <a:off x="360000" y="6480000"/>
            <a:ext cx="360000" cy="216000"/>
          </a:xfrm>
          <a:prstGeom prst="rect">
            <a:avLst/>
          </a:prstGeom>
        </p:spPr>
        <p:txBody>
          <a:bodyPr wrap="none" lIns="0" tIns="0" rIns="0" bIns="0" anchor="b" anchorCtr="0"/>
          <a:lstStyle>
            <a:lvl1pPr algn="ctr">
              <a:defRPr sz="1000" b="1">
                <a:solidFill>
                  <a:srgbClr val="9B9C9E"/>
                </a:solidFill>
                <a:latin typeface="Arial" panose="020B0604020202020204" pitchFamily="34" charset="0"/>
                <a:cs typeface="Arial" panose="020B0604020202020204" pitchFamily="34" charset="0"/>
              </a:defRPr>
            </a:lvl1pPr>
          </a:lstStyle>
          <a:p>
            <a:fld id="{A131265D-8C0D-4B20-956C-65846B561357}" type="slidenum">
              <a:rPr lang="en-GB" smtClean="0"/>
              <a:pPr/>
              <a:t>‹#›</a:t>
            </a:fld>
            <a:endParaRPr lang="en-GB"/>
          </a:p>
        </p:txBody>
      </p:sp>
    </p:spTree>
    <p:extLst>
      <p:ext uri="{BB962C8B-B14F-4D97-AF65-F5344CB8AC3E}">
        <p14:creationId xmlns:p14="http://schemas.microsoft.com/office/powerpoint/2010/main" val="384127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63E942-1B14-AC97-A6D7-C592BBFE90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86" y="0"/>
            <a:ext cx="12190428" cy="6857115"/>
          </a:xfrm>
          <a:prstGeom prst="rect">
            <a:avLst/>
          </a:prstGeom>
        </p:spPr>
      </p:pic>
      <p:sp>
        <p:nvSpPr>
          <p:cNvPr id="3" name="Text Placeholder 2">
            <a:extLst>
              <a:ext uri="{FF2B5EF4-FFF2-40B4-BE49-F238E27FC236}">
                <a16:creationId xmlns:a16="http://schemas.microsoft.com/office/drawing/2014/main" id="{86F01068-8E46-04CD-98E9-52C749FB0BDA}"/>
              </a:ext>
            </a:extLst>
          </p:cNvPr>
          <p:cNvSpPr>
            <a:spLocks noGrp="1"/>
          </p:cNvSpPr>
          <p:nvPr>
            <p:ph type="body" idx="1" hasCustomPrompt="1"/>
          </p:nvPr>
        </p:nvSpPr>
        <p:spPr>
          <a:xfrm>
            <a:off x="540000" y="5652000"/>
            <a:ext cx="6175276" cy="720000"/>
          </a:xfrm>
        </p:spPr>
        <p:txBody>
          <a:bodyPr lIns="0" tIns="0" rIns="0" bIns="0" anchor="b" anchorCtr="0">
            <a:normAutofit/>
          </a:bodyPr>
          <a:lstStyle>
            <a:lvl1pPr marL="0" indent="0">
              <a:buNone/>
              <a:defRPr sz="2000">
                <a:solidFill>
                  <a:srgbClr val="3C3C3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presenter email address</a:t>
            </a:r>
          </a:p>
        </p:txBody>
      </p:sp>
      <p:sp>
        <p:nvSpPr>
          <p:cNvPr id="2" name="TextBox 1">
            <a:extLst>
              <a:ext uri="{FF2B5EF4-FFF2-40B4-BE49-F238E27FC236}">
                <a16:creationId xmlns:a16="http://schemas.microsoft.com/office/drawing/2014/main" id="{94D8AE2D-E0D4-8E26-E6C1-739E1D11B891}"/>
              </a:ext>
            </a:extLst>
          </p:cNvPr>
          <p:cNvSpPr txBox="1"/>
          <p:nvPr userDrawn="1"/>
        </p:nvSpPr>
        <p:spPr>
          <a:xfrm>
            <a:off x="540000" y="2466000"/>
            <a:ext cx="7323221" cy="1169551"/>
          </a:xfrm>
          <a:prstGeom prst="rect">
            <a:avLst/>
          </a:prstGeom>
          <a:noFill/>
        </p:spPr>
        <p:txBody>
          <a:bodyPr wrap="square" lIns="0" tIns="0" rIns="0" bIns="0" rtlCol="0">
            <a:noAutofit/>
          </a:bodyPr>
          <a:lstStyle/>
          <a:p>
            <a:r>
              <a:rPr lang="en-GB" sz="3500">
                <a:solidFill>
                  <a:srgbClr val="44B0AD"/>
                </a:solidFill>
                <a:latin typeface="Arial" panose="020B0604020202020204" pitchFamily="34" charset="0"/>
                <a:cs typeface="Arial" panose="020B0604020202020204" pitchFamily="34" charset="0"/>
              </a:rPr>
              <a:t>Helping the global nuclear industry</a:t>
            </a:r>
          </a:p>
          <a:p>
            <a:r>
              <a:rPr lang="en-GB" sz="3500">
                <a:solidFill>
                  <a:srgbClr val="44B0AD"/>
                </a:solidFill>
                <a:latin typeface="Arial" panose="020B0604020202020204" pitchFamily="34" charset="0"/>
                <a:cs typeface="Arial" panose="020B0604020202020204" pitchFamily="34" charset="0"/>
              </a:rPr>
              <a:t>deliver 24/7 clean energy for all</a:t>
            </a:r>
          </a:p>
        </p:txBody>
      </p:sp>
      <p:sp>
        <p:nvSpPr>
          <p:cNvPr id="4" name="TextBox 3">
            <a:extLst>
              <a:ext uri="{FF2B5EF4-FFF2-40B4-BE49-F238E27FC236}">
                <a16:creationId xmlns:a16="http://schemas.microsoft.com/office/drawing/2014/main" id="{57326733-812F-321E-C5B4-5D329C89A224}"/>
              </a:ext>
            </a:extLst>
          </p:cNvPr>
          <p:cNvSpPr txBox="1"/>
          <p:nvPr userDrawn="1"/>
        </p:nvSpPr>
        <p:spPr>
          <a:xfrm>
            <a:off x="8593200" y="5652000"/>
            <a:ext cx="3060000" cy="720000"/>
          </a:xfrm>
          <a:prstGeom prst="rect">
            <a:avLst/>
          </a:prstGeom>
          <a:noFill/>
        </p:spPr>
        <p:txBody>
          <a:bodyPr wrap="square" lIns="0" tIns="0" rIns="0" bIns="0" rtlCol="0" anchor="b">
            <a:noAutofit/>
          </a:bodyPr>
          <a:lstStyle/>
          <a:p>
            <a:pPr algn="r"/>
            <a:r>
              <a:rPr lang="en-GB" sz="2000">
                <a:solidFill>
                  <a:srgbClr val="3C3C3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www.world-nuclear.org</a:t>
            </a:r>
            <a:endParaRPr lang="en-GB" sz="2000">
              <a:solidFill>
                <a:srgbClr val="3C3C3B"/>
              </a:solidFill>
              <a:latin typeface="Arial" panose="020B0604020202020204" pitchFamily="34" charset="0"/>
              <a:cs typeface="Arial" panose="020B0604020202020204" pitchFamily="34" charset="0"/>
            </a:endParaRPr>
          </a:p>
          <a:p>
            <a:pPr algn="r"/>
            <a:r>
              <a:rPr lang="en-GB" sz="2000">
                <a:solidFill>
                  <a:srgbClr val="3C3C3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info@world-nuclear.org</a:t>
            </a:r>
            <a:endParaRPr lang="en-GB" sz="2000">
              <a:solidFill>
                <a:srgbClr val="3C3C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890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56D871BD-A0D8-EAB1-8C71-52B2401736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3" y="0"/>
            <a:ext cx="12190614" cy="6858000"/>
          </a:xfrm>
          <a:prstGeom prst="rect">
            <a:avLst/>
          </a:prstGeom>
        </p:spPr>
      </p:pic>
      <p:sp>
        <p:nvSpPr>
          <p:cNvPr id="2" name="Title Placeholder 1">
            <a:extLst>
              <a:ext uri="{FF2B5EF4-FFF2-40B4-BE49-F238E27FC236}">
                <a16:creationId xmlns:a16="http://schemas.microsoft.com/office/drawing/2014/main" id="{938845A8-DC25-D2DB-41BA-6F27481AEA5E}"/>
              </a:ext>
            </a:extLst>
          </p:cNvPr>
          <p:cNvSpPr>
            <a:spLocks noGrp="1"/>
          </p:cNvSpPr>
          <p:nvPr>
            <p:ph type="title"/>
          </p:nvPr>
        </p:nvSpPr>
        <p:spPr>
          <a:xfrm>
            <a:off x="1224000" y="306000"/>
            <a:ext cx="10188000" cy="936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157389-3105-6731-7495-E80E3BF7059F}"/>
              </a:ext>
            </a:extLst>
          </p:cNvPr>
          <p:cNvSpPr>
            <a:spLocks noGrp="1"/>
          </p:cNvSpPr>
          <p:nvPr>
            <p:ph type="body" idx="1"/>
          </p:nvPr>
        </p:nvSpPr>
        <p:spPr>
          <a:xfrm>
            <a:off x="900000" y="1440000"/>
            <a:ext cx="105120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6E529F87-24A3-EC99-D447-B3230A28B88D}"/>
              </a:ext>
            </a:extLst>
          </p:cNvPr>
          <p:cNvSpPr>
            <a:spLocks noGrp="1"/>
          </p:cNvSpPr>
          <p:nvPr>
            <p:ph type="sldNum" sz="quarter" idx="4"/>
          </p:nvPr>
        </p:nvSpPr>
        <p:spPr>
          <a:xfrm>
            <a:off x="360000" y="6480000"/>
            <a:ext cx="360000" cy="216000"/>
          </a:xfrm>
          <a:prstGeom prst="rect">
            <a:avLst/>
          </a:prstGeom>
        </p:spPr>
        <p:txBody>
          <a:bodyPr vert="horz" wrap="none" lIns="0" tIns="0" rIns="0" bIns="0" rtlCol="0" anchor="b" anchorCtr="0"/>
          <a:lstStyle>
            <a:lvl1pPr algn="ctr">
              <a:defRPr sz="1000" b="1">
                <a:solidFill>
                  <a:srgbClr val="9B9C9E"/>
                </a:solidFill>
                <a:latin typeface="Arial" panose="020B0604020202020204" pitchFamily="34" charset="0"/>
                <a:cs typeface="Arial" panose="020B0604020202020204" pitchFamily="34" charset="0"/>
              </a:defRPr>
            </a:lvl1pPr>
          </a:lstStyle>
          <a:p>
            <a:fld id="{387AE951-8BDE-49F0-824E-C1B4FF8DBFA9}" type="slidenum">
              <a:rPr lang="en-GB" smtClean="0"/>
              <a:pPr/>
              <a:t>‹#›</a:t>
            </a:fld>
            <a:endParaRPr lang="en-GB"/>
          </a:p>
        </p:txBody>
      </p:sp>
    </p:spTree>
    <p:extLst>
      <p:ext uri="{BB962C8B-B14F-4D97-AF65-F5344CB8AC3E}">
        <p14:creationId xmlns:p14="http://schemas.microsoft.com/office/powerpoint/2010/main" val="1205163344"/>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69" r:id="rId3"/>
  </p:sldLayoutIdLst>
  <p:hf hdr="0" ftr="0" dt="0"/>
  <p:txStyles>
    <p:titleStyle>
      <a:lvl1pPr algn="l" defTabSz="914400" rtl="0" eaLnBrk="1" latinLnBrk="0" hangingPunct="1">
        <a:lnSpc>
          <a:spcPct val="90000"/>
        </a:lnSpc>
        <a:spcBef>
          <a:spcPct val="0"/>
        </a:spcBef>
        <a:buNone/>
        <a:defRPr sz="3300" kern="1200">
          <a:solidFill>
            <a:srgbClr val="296E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C3C3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C3C3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C3C3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C3C3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C3C3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56D871BD-A0D8-EAB1-8C71-52B2401736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3" y="0"/>
            <a:ext cx="12190614" cy="6858000"/>
          </a:xfrm>
          <a:prstGeom prst="rect">
            <a:avLst/>
          </a:prstGeom>
        </p:spPr>
      </p:pic>
      <p:sp>
        <p:nvSpPr>
          <p:cNvPr id="2" name="Title Placeholder 1">
            <a:extLst>
              <a:ext uri="{FF2B5EF4-FFF2-40B4-BE49-F238E27FC236}">
                <a16:creationId xmlns:a16="http://schemas.microsoft.com/office/drawing/2014/main" id="{938845A8-DC25-D2DB-41BA-6F27481AEA5E}"/>
              </a:ext>
            </a:extLst>
          </p:cNvPr>
          <p:cNvSpPr>
            <a:spLocks noGrp="1"/>
          </p:cNvSpPr>
          <p:nvPr>
            <p:ph type="title"/>
          </p:nvPr>
        </p:nvSpPr>
        <p:spPr>
          <a:xfrm>
            <a:off x="1224000" y="306000"/>
            <a:ext cx="10188000" cy="936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157389-3105-6731-7495-E80E3BF7059F}"/>
              </a:ext>
            </a:extLst>
          </p:cNvPr>
          <p:cNvSpPr>
            <a:spLocks noGrp="1"/>
          </p:cNvSpPr>
          <p:nvPr>
            <p:ph type="body" idx="1"/>
          </p:nvPr>
        </p:nvSpPr>
        <p:spPr>
          <a:xfrm>
            <a:off x="900000" y="1440000"/>
            <a:ext cx="105120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6E529F87-24A3-EC99-D447-B3230A28B88D}"/>
              </a:ext>
            </a:extLst>
          </p:cNvPr>
          <p:cNvSpPr>
            <a:spLocks noGrp="1"/>
          </p:cNvSpPr>
          <p:nvPr>
            <p:ph type="sldNum" sz="quarter" idx="4"/>
          </p:nvPr>
        </p:nvSpPr>
        <p:spPr>
          <a:xfrm>
            <a:off x="360000" y="6480000"/>
            <a:ext cx="360000" cy="216000"/>
          </a:xfrm>
          <a:prstGeom prst="rect">
            <a:avLst/>
          </a:prstGeom>
        </p:spPr>
        <p:txBody>
          <a:bodyPr vert="horz" wrap="none" lIns="0" tIns="0" rIns="0" bIns="0" rtlCol="0" anchor="b" anchorCtr="0"/>
          <a:lstStyle>
            <a:lvl1pPr algn="ctr">
              <a:defRPr sz="1000" b="1">
                <a:solidFill>
                  <a:srgbClr val="9B9C9E"/>
                </a:solidFill>
                <a:latin typeface="Arial" panose="020B0604020202020204" pitchFamily="34" charset="0"/>
                <a:cs typeface="Arial" panose="020B0604020202020204" pitchFamily="34" charset="0"/>
              </a:defRPr>
            </a:lvl1pPr>
          </a:lstStyle>
          <a:p>
            <a:fld id="{387AE951-8BDE-49F0-824E-C1B4FF8DBFA9}" type="slidenum">
              <a:rPr lang="en-GB" smtClean="0"/>
              <a:pPr/>
              <a:t>‹#›</a:t>
            </a:fld>
            <a:endParaRPr lang="en-GB"/>
          </a:p>
        </p:txBody>
      </p:sp>
    </p:spTree>
    <p:extLst>
      <p:ext uri="{BB962C8B-B14F-4D97-AF65-F5344CB8AC3E}">
        <p14:creationId xmlns:p14="http://schemas.microsoft.com/office/powerpoint/2010/main" val="214215298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Lst>
  <p:hf hdr="0" ftr="0" dt="0"/>
  <p:txStyles>
    <p:titleStyle>
      <a:lvl1pPr algn="l" defTabSz="914400" rtl="0" eaLnBrk="1" latinLnBrk="0" hangingPunct="1">
        <a:lnSpc>
          <a:spcPct val="90000"/>
        </a:lnSpc>
        <a:spcBef>
          <a:spcPct val="0"/>
        </a:spcBef>
        <a:buNone/>
        <a:defRPr sz="3300" kern="1200">
          <a:solidFill>
            <a:srgbClr val="AC2B2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C3C3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C3C3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C3C3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C3C3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C3C3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56D871BD-A0D8-EAB1-8C71-52B2401736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3" y="0"/>
            <a:ext cx="12190614" cy="6858000"/>
          </a:xfrm>
          <a:prstGeom prst="rect">
            <a:avLst/>
          </a:prstGeom>
        </p:spPr>
      </p:pic>
      <p:sp>
        <p:nvSpPr>
          <p:cNvPr id="2" name="Title Placeholder 1">
            <a:extLst>
              <a:ext uri="{FF2B5EF4-FFF2-40B4-BE49-F238E27FC236}">
                <a16:creationId xmlns:a16="http://schemas.microsoft.com/office/drawing/2014/main" id="{938845A8-DC25-D2DB-41BA-6F27481AEA5E}"/>
              </a:ext>
            </a:extLst>
          </p:cNvPr>
          <p:cNvSpPr>
            <a:spLocks noGrp="1"/>
          </p:cNvSpPr>
          <p:nvPr>
            <p:ph type="title"/>
          </p:nvPr>
        </p:nvSpPr>
        <p:spPr>
          <a:xfrm>
            <a:off x="1224000" y="306000"/>
            <a:ext cx="10188000" cy="936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157389-3105-6731-7495-E80E3BF7059F}"/>
              </a:ext>
            </a:extLst>
          </p:cNvPr>
          <p:cNvSpPr>
            <a:spLocks noGrp="1"/>
          </p:cNvSpPr>
          <p:nvPr>
            <p:ph type="body" idx="1"/>
          </p:nvPr>
        </p:nvSpPr>
        <p:spPr>
          <a:xfrm>
            <a:off x="900000" y="1440000"/>
            <a:ext cx="105120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6E529F87-24A3-EC99-D447-B3230A28B88D}"/>
              </a:ext>
            </a:extLst>
          </p:cNvPr>
          <p:cNvSpPr>
            <a:spLocks noGrp="1"/>
          </p:cNvSpPr>
          <p:nvPr>
            <p:ph type="sldNum" sz="quarter" idx="4"/>
          </p:nvPr>
        </p:nvSpPr>
        <p:spPr>
          <a:xfrm>
            <a:off x="360000" y="6480000"/>
            <a:ext cx="360000" cy="216000"/>
          </a:xfrm>
          <a:prstGeom prst="rect">
            <a:avLst/>
          </a:prstGeom>
        </p:spPr>
        <p:txBody>
          <a:bodyPr vert="horz" wrap="none" lIns="0" tIns="0" rIns="0" bIns="0" rtlCol="0" anchor="b" anchorCtr="0"/>
          <a:lstStyle>
            <a:lvl1pPr algn="ctr">
              <a:defRPr sz="1000" b="1">
                <a:solidFill>
                  <a:srgbClr val="9B9C9E"/>
                </a:solidFill>
                <a:latin typeface="Arial" panose="020B0604020202020204" pitchFamily="34" charset="0"/>
                <a:cs typeface="Arial" panose="020B0604020202020204" pitchFamily="34" charset="0"/>
              </a:defRPr>
            </a:lvl1pPr>
          </a:lstStyle>
          <a:p>
            <a:fld id="{387AE951-8BDE-49F0-824E-C1B4FF8DBFA9}" type="slidenum">
              <a:rPr lang="en-GB" smtClean="0"/>
              <a:pPr/>
              <a:t>‹#›</a:t>
            </a:fld>
            <a:endParaRPr lang="en-GB"/>
          </a:p>
        </p:txBody>
      </p:sp>
    </p:spTree>
    <p:extLst>
      <p:ext uri="{BB962C8B-B14F-4D97-AF65-F5344CB8AC3E}">
        <p14:creationId xmlns:p14="http://schemas.microsoft.com/office/powerpoint/2010/main" val="348633972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914400" rtl="0" eaLnBrk="1" latinLnBrk="0" hangingPunct="1">
        <a:lnSpc>
          <a:spcPct val="90000"/>
        </a:lnSpc>
        <a:spcBef>
          <a:spcPct val="0"/>
        </a:spcBef>
        <a:buNone/>
        <a:defRPr sz="3300" kern="1200">
          <a:solidFill>
            <a:srgbClr val="44B0A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C3C3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C3C3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C3C3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C3C3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C3C3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6_3870BDBB.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orld-nuclear.org/getmedia/053c811b-4f9d-4138-88c0-5b56750e8ba6/Net-Zero-Nuclear-Industry-Pledge-Final.pdf.aspx" TargetMode="External"/><Relationship Id="rId2" Type="http://schemas.openxmlformats.org/officeDocument/2006/relationships/hyperlink" Target="https://www.energy.gov/articles/cop28-countries-launch-declaration-triple-nuclear-energy-capacity-2050-recognizing-key" TargetMode="Externa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hyperlink" Target="https://netzeronuclear.org/"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microsoft.com/office/2018/10/relationships/comments" Target="../comments/modernComment_17A3_622C407C.xm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svg"/><Relationship Id="rId7"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microsoft.com/office/2018/10/relationships/comments" Target="../comments/modernComment_109_8636DD48.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34036-0179-4C25-A78A-C58BB8F33A8E}"/>
              </a:ext>
            </a:extLst>
          </p:cNvPr>
          <p:cNvSpPr>
            <a:spLocks noGrp="1"/>
          </p:cNvSpPr>
          <p:nvPr>
            <p:ph type="ctrTitle"/>
          </p:nvPr>
        </p:nvSpPr>
        <p:spPr>
          <a:xfrm>
            <a:off x="4154675" y="1655998"/>
            <a:ext cx="7056120" cy="1301804"/>
          </a:xfrm>
        </p:spPr>
        <p:txBody>
          <a:bodyPr/>
          <a:lstStyle/>
          <a:p>
            <a:pPr algn="r"/>
            <a:r>
              <a:rPr lang="en-GB" sz="3600" dirty="0"/>
              <a:t>Collaboration – the key to standardized SMR deployment</a:t>
            </a:r>
          </a:p>
        </p:txBody>
      </p:sp>
      <p:sp>
        <p:nvSpPr>
          <p:cNvPr id="5" name="Subtitle 4">
            <a:extLst>
              <a:ext uri="{FF2B5EF4-FFF2-40B4-BE49-F238E27FC236}">
                <a16:creationId xmlns:a16="http://schemas.microsoft.com/office/drawing/2014/main" id="{007C81CD-2C1C-D164-AE32-38B3B3356CDE}"/>
              </a:ext>
            </a:extLst>
          </p:cNvPr>
          <p:cNvSpPr>
            <a:spLocks noGrp="1"/>
          </p:cNvSpPr>
          <p:nvPr>
            <p:ph type="subTitle" idx="1"/>
          </p:nvPr>
        </p:nvSpPr>
        <p:spPr>
          <a:xfrm>
            <a:off x="4627134" y="4461411"/>
            <a:ext cx="6111203" cy="1224000"/>
          </a:xfrm>
        </p:spPr>
        <p:txBody>
          <a:bodyPr/>
          <a:lstStyle/>
          <a:p>
            <a:pPr algn="r"/>
            <a:endParaRPr lang="en-GB" dirty="0"/>
          </a:p>
          <a:p>
            <a:pPr algn="r"/>
            <a:r>
              <a:rPr lang="en-GB" sz="2000" dirty="0"/>
              <a:t>IAEA </a:t>
            </a:r>
            <a:r>
              <a:rPr lang="en-US" sz="2000" dirty="0"/>
              <a:t>International Conference on Small Modular Reactors and their applications</a:t>
            </a:r>
            <a:endParaRPr lang="en-GB" sz="2000" dirty="0"/>
          </a:p>
          <a:p>
            <a:pPr algn="r"/>
            <a:r>
              <a:rPr lang="en-GB" sz="2000" dirty="0"/>
              <a:t>22 October 2024</a:t>
            </a:r>
            <a:endParaRPr lang="en-GB" dirty="0"/>
          </a:p>
        </p:txBody>
      </p:sp>
      <p:sp>
        <p:nvSpPr>
          <p:cNvPr id="3" name="TextBox 2">
            <a:extLst>
              <a:ext uri="{FF2B5EF4-FFF2-40B4-BE49-F238E27FC236}">
                <a16:creationId xmlns:a16="http://schemas.microsoft.com/office/drawing/2014/main" id="{3E1F841F-DF77-592D-EB78-00F4FB498383}"/>
              </a:ext>
            </a:extLst>
          </p:cNvPr>
          <p:cNvSpPr txBox="1"/>
          <p:nvPr/>
        </p:nvSpPr>
        <p:spPr>
          <a:xfrm>
            <a:off x="3668803" y="3900198"/>
            <a:ext cx="7151597" cy="707886"/>
          </a:xfrm>
          <a:prstGeom prst="rect">
            <a:avLst/>
          </a:prstGeom>
          <a:noFill/>
        </p:spPr>
        <p:txBody>
          <a:bodyPr wrap="square">
            <a:spAutoFit/>
          </a:bodyPr>
          <a:lstStyle/>
          <a:p>
            <a:pPr algn="r"/>
            <a:r>
              <a:rPr lang="en-US" sz="2000" b="1" dirty="0">
                <a:solidFill>
                  <a:srgbClr val="3C3C3B"/>
                </a:solidFill>
                <a:latin typeface="Arial" panose="020B0604020202020204" pitchFamily="34" charset="0"/>
                <a:cs typeface="Arial" panose="020B0604020202020204" pitchFamily="34" charset="0"/>
              </a:rPr>
              <a:t>Ronan Tanguy</a:t>
            </a:r>
          </a:p>
          <a:p>
            <a:pPr algn="r"/>
            <a:r>
              <a:rPr lang="en-US" sz="2000" dirty="0" err="1">
                <a:solidFill>
                  <a:srgbClr val="3C3C3B"/>
                </a:solidFill>
                <a:latin typeface="Arial" panose="020B0604020202020204" pitchFamily="34" charset="0"/>
                <a:cs typeface="Arial" panose="020B0604020202020204" pitchFamily="34" charset="0"/>
              </a:rPr>
              <a:t>Programme</a:t>
            </a:r>
            <a:r>
              <a:rPr lang="en-US" sz="2000" dirty="0">
                <a:solidFill>
                  <a:srgbClr val="3C3C3B"/>
                </a:solidFill>
                <a:latin typeface="Arial" panose="020B0604020202020204" pitchFamily="34" charset="0"/>
                <a:cs typeface="Arial" panose="020B0604020202020204" pitchFamily="34" charset="0"/>
              </a:rPr>
              <a:t> lead – Safety &amp; Licensing</a:t>
            </a:r>
            <a:endParaRPr lang="en-GB" sz="2000" dirty="0">
              <a:solidFill>
                <a:srgbClr val="3C3C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912699"/>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7DA9-991C-B5B4-0CE4-4E66B802B801}"/>
              </a:ext>
            </a:extLst>
          </p:cNvPr>
          <p:cNvSpPr>
            <a:spLocks noGrp="1"/>
          </p:cNvSpPr>
          <p:nvPr>
            <p:ph type="title"/>
          </p:nvPr>
        </p:nvSpPr>
        <p:spPr/>
        <p:txBody>
          <a:bodyPr/>
          <a:lstStyle/>
          <a:p>
            <a:r>
              <a:rPr lang="en-US">
                <a:solidFill>
                  <a:srgbClr val="44B0AD"/>
                </a:solidFill>
              </a:rPr>
              <a:t>CORDEL Workshop Korea 2024</a:t>
            </a:r>
            <a:endParaRPr lang="en-GB">
              <a:solidFill>
                <a:srgbClr val="44B0AD"/>
              </a:solidFill>
            </a:endParaRPr>
          </a:p>
        </p:txBody>
      </p:sp>
      <p:sp>
        <p:nvSpPr>
          <p:cNvPr id="3" name="Content Placeholder 2">
            <a:extLst>
              <a:ext uri="{FF2B5EF4-FFF2-40B4-BE49-F238E27FC236}">
                <a16:creationId xmlns:a16="http://schemas.microsoft.com/office/drawing/2014/main" id="{3C42DAFA-F426-9F49-8613-83AEB3ABD44A}"/>
              </a:ext>
            </a:extLst>
          </p:cNvPr>
          <p:cNvSpPr>
            <a:spLocks noGrp="1"/>
          </p:cNvSpPr>
          <p:nvPr>
            <p:ph idx="1"/>
          </p:nvPr>
        </p:nvSpPr>
        <p:spPr>
          <a:xfrm>
            <a:off x="720000" y="1100519"/>
            <a:ext cx="6320515" cy="4705605"/>
          </a:xfrm>
        </p:spPr>
        <p:txBody>
          <a:bodyPr/>
          <a:lstStyle/>
          <a:p>
            <a:r>
              <a:rPr lang="en-GB" sz="2400"/>
              <a:t>Held in Busan from 21-23 May 2024</a:t>
            </a:r>
          </a:p>
          <a:p>
            <a:r>
              <a:rPr lang="en-GB" sz="2400"/>
              <a:t>In association with KNA and hosted by KHNP and KEPCO E&amp;C</a:t>
            </a:r>
          </a:p>
          <a:p>
            <a:r>
              <a:rPr lang="en-GB" sz="2400"/>
              <a:t>205 participants from 33 countries</a:t>
            </a:r>
          </a:p>
          <a:p>
            <a:endParaRPr lang="en-GB" sz="2400"/>
          </a:p>
          <a:p>
            <a:r>
              <a:rPr lang="en-GB" sz="2400"/>
              <a:t>Recognition of progress over past years on regulatory side</a:t>
            </a:r>
          </a:p>
          <a:p>
            <a:r>
              <a:rPr lang="en-GB" sz="2400"/>
              <a:t>Industry needs greater collaboration</a:t>
            </a:r>
          </a:p>
          <a:p>
            <a:r>
              <a:rPr lang="en-GB" sz="2400"/>
              <a:t>Need for a “new normal”</a:t>
            </a:r>
          </a:p>
          <a:p>
            <a:r>
              <a:rPr lang="en-GB" sz="2400"/>
              <a:t>Must take advantage of current attention from policymakers</a:t>
            </a:r>
          </a:p>
          <a:p>
            <a:r>
              <a:rPr lang="en-GB" sz="2400"/>
              <a:t>Reduce costs and deployment times for emerging countries</a:t>
            </a:r>
          </a:p>
        </p:txBody>
      </p:sp>
      <p:sp>
        <p:nvSpPr>
          <p:cNvPr id="4" name="Slide Number Placeholder 3">
            <a:extLst>
              <a:ext uri="{FF2B5EF4-FFF2-40B4-BE49-F238E27FC236}">
                <a16:creationId xmlns:a16="http://schemas.microsoft.com/office/drawing/2014/main" id="{791DC6B7-5D2A-FECA-89B5-8FA4DF9770B0}"/>
              </a:ext>
            </a:extLst>
          </p:cNvPr>
          <p:cNvSpPr>
            <a:spLocks noGrp="1"/>
          </p:cNvSpPr>
          <p:nvPr>
            <p:ph type="sldNum" sz="quarter" idx="12"/>
          </p:nvPr>
        </p:nvSpPr>
        <p:spPr/>
        <p:txBody>
          <a:bodyPr/>
          <a:lstStyle/>
          <a:p>
            <a:fld id="{A131265D-8C0D-4B20-956C-65846B561357}" type="slidenum">
              <a:rPr lang="en-GB" smtClean="0"/>
              <a:pPr/>
              <a:t>10</a:t>
            </a:fld>
            <a:endParaRPr lang="en-GB"/>
          </a:p>
        </p:txBody>
      </p:sp>
      <p:pic>
        <p:nvPicPr>
          <p:cNvPr id="2050" name="Picture 2">
            <a:extLst>
              <a:ext uri="{FF2B5EF4-FFF2-40B4-BE49-F238E27FC236}">
                <a16:creationId xmlns:a16="http://schemas.microsoft.com/office/drawing/2014/main" id="{927F069B-9541-4B88-CBAD-1226BD99DA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100" b="15338"/>
          <a:stretch/>
        </p:blipFill>
        <p:spPr bwMode="auto">
          <a:xfrm>
            <a:off x="7148670" y="1100519"/>
            <a:ext cx="4875485" cy="18378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03DD70C-2D71-FAEB-5B95-AED1692F9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670" y="3026880"/>
            <a:ext cx="4875484" cy="324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961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20A1-BEDF-5FC1-94DE-B0A1D27332B4}"/>
              </a:ext>
            </a:extLst>
          </p:cNvPr>
          <p:cNvSpPr>
            <a:spLocks noGrp="1"/>
          </p:cNvSpPr>
          <p:nvPr>
            <p:ph type="title"/>
          </p:nvPr>
        </p:nvSpPr>
        <p:spPr/>
        <p:txBody>
          <a:bodyPr/>
          <a:lstStyle/>
          <a:p>
            <a:r>
              <a:rPr lang="en-US" dirty="0"/>
              <a:t>Collaborating as a sector</a:t>
            </a:r>
            <a:endParaRPr lang="en-GB" dirty="0"/>
          </a:p>
        </p:txBody>
      </p:sp>
      <p:sp>
        <p:nvSpPr>
          <p:cNvPr id="3" name="Content Placeholder 2">
            <a:extLst>
              <a:ext uri="{FF2B5EF4-FFF2-40B4-BE49-F238E27FC236}">
                <a16:creationId xmlns:a16="http://schemas.microsoft.com/office/drawing/2014/main" id="{3D09AB05-930E-FC7E-19B5-0CCE0A6AAFCD}"/>
              </a:ext>
            </a:extLst>
          </p:cNvPr>
          <p:cNvSpPr>
            <a:spLocks noGrp="1"/>
          </p:cNvSpPr>
          <p:nvPr>
            <p:ph idx="1"/>
          </p:nvPr>
        </p:nvSpPr>
        <p:spPr>
          <a:xfrm>
            <a:off x="548340" y="974664"/>
            <a:ext cx="11095319" cy="5310000"/>
          </a:xfrm>
        </p:spPr>
        <p:txBody>
          <a:bodyPr>
            <a:normAutofit fontScale="92500" lnSpcReduction="20000"/>
          </a:bodyPr>
          <a:lstStyle/>
          <a:p>
            <a:pPr>
              <a:lnSpc>
                <a:spcPct val="120000"/>
              </a:lnSpc>
            </a:pPr>
            <a:r>
              <a:rPr lang="en-US" sz="1800" b="0" i="0" u="none" strike="noStrike" baseline="0" dirty="0">
                <a:solidFill>
                  <a:srgbClr val="3D3C40"/>
                </a:solidFill>
                <a:latin typeface="Arial" panose="020B0604020202020204" pitchFamily="34" charset="0"/>
              </a:rPr>
              <a:t>Deployment of </a:t>
            </a:r>
            <a:r>
              <a:rPr lang="en-US" sz="1800" b="1" i="0" u="none" strike="noStrike" baseline="0" dirty="0">
                <a:solidFill>
                  <a:srgbClr val="3D3C40"/>
                </a:solidFill>
                <a:latin typeface="Arial" panose="020B0604020202020204" pitchFamily="34" charset="0"/>
              </a:rPr>
              <a:t>fleets of standardized </a:t>
            </a:r>
            <a:r>
              <a:rPr lang="en-US" sz="1800" b="0" i="0" u="none" strike="noStrike" baseline="0" dirty="0">
                <a:solidFill>
                  <a:srgbClr val="3D3C40"/>
                </a:solidFill>
                <a:latin typeface="Arial" panose="020B0604020202020204" pitchFamily="34" charset="0"/>
              </a:rPr>
              <a:t>reactor designs is imperative for the success of SMRs.</a:t>
            </a:r>
            <a:endParaRPr lang="en-US" sz="1800" b="0" i="0" u="none" strike="noStrike" baseline="0" dirty="0">
              <a:solidFill>
                <a:srgbClr val="000000"/>
              </a:solidFill>
              <a:latin typeface="Arial" panose="020B0604020202020204" pitchFamily="34" charset="0"/>
            </a:endParaRPr>
          </a:p>
          <a:p>
            <a:pPr>
              <a:lnSpc>
                <a:spcPct val="120000"/>
              </a:lnSpc>
            </a:pPr>
            <a:r>
              <a:rPr lang="en-US" sz="1800" dirty="0">
                <a:solidFill>
                  <a:srgbClr val="3D3C40"/>
                </a:solidFill>
              </a:rPr>
              <a:t>Benefits through the </a:t>
            </a:r>
            <a:r>
              <a:rPr lang="en-US" sz="1800" b="1" dirty="0">
                <a:solidFill>
                  <a:srgbClr val="3D3C40"/>
                </a:solidFill>
              </a:rPr>
              <a:t>entire lifecycle </a:t>
            </a:r>
            <a:r>
              <a:rPr lang="en-US" sz="1800" dirty="0">
                <a:solidFill>
                  <a:srgbClr val="3D3C40"/>
                </a:solidFill>
              </a:rPr>
              <a:t>of nuclear plants </a:t>
            </a:r>
          </a:p>
          <a:p>
            <a:pPr>
              <a:lnSpc>
                <a:spcPct val="120000"/>
              </a:lnSpc>
            </a:pPr>
            <a:r>
              <a:rPr lang="en-US" sz="1800" dirty="0">
                <a:solidFill>
                  <a:srgbClr val="3D3C40"/>
                </a:solidFill>
              </a:rPr>
              <a:t>Requires a </a:t>
            </a:r>
            <a:r>
              <a:rPr lang="en-US" sz="1800" b="1" dirty="0">
                <a:solidFill>
                  <a:srgbClr val="3D3C40"/>
                </a:solidFill>
              </a:rPr>
              <a:t>change in mindset </a:t>
            </a:r>
            <a:r>
              <a:rPr lang="en-US" sz="1800" dirty="0">
                <a:solidFill>
                  <a:srgbClr val="3D3C40"/>
                </a:solidFill>
              </a:rPr>
              <a:t>and culture toward increased collaboration by all parties</a:t>
            </a:r>
          </a:p>
          <a:p>
            <a:pPr>
              <a:lnSpc>
                <a:spcPct val="120000"/>
              </a:lnSpc>
            </a:pPr>
            <a:r>
              <a:rPr lang="en-US" sz="1800" dirty="0">
                <a:solidFill>
                  <a:srgbClr val="3D3C40"/>
                </a:solidFill>
              </a:rPr>
              <a:t>We do not need to harmonize all regulatory requirements (or codes and standards), rather we need to find streamlined / efficient approaches to demonstrate </a:t>
            </a:r>
            <a:r>
              <a:rPr lang="en-US" sz="1800" b="1" dirty="0">
                <a:solidFill>
                  <a:srgbClr val="3D3C40"/>
                </a:solidFill>
              </a:rPr>
              <a:t>equivalent levels of safety </a:t>
            </a:r>
            <a:r>
              <a:rPr lang="en-US" sz="1800" dirty="0">
                <a:solidFill>
                  <a:srgbClr val="3D3C40"/>
                </a:solidFill>
              </a:rPr>
              <a:t>between national frameworks. </a:t>
            </a:r>
          </a:p>
          <a:p>
            <a:pPr>
              <a:lnSpc>
                <a:spcPct val="120000"/>
              </a:lnSpc>
            </a:pPr>
            <a:r>
              <a:rPr lang="en-US" sz="1800" dirty="0">
                <a:solidFill>
                  <a:srgbClr val="3D3C40"/>
                </a:solidFill>
              </a:rPr>
              <a:t>Build upon recent collaborative </a:t>
            </a:r>
            <a:r>
              <a:rPr lang="en-US" sz="1800" b="1" dirty="0">
                <a:solidFill>
                  <a:srgbClr val="3D3C40"/>
                </a:solidFill>
              </a:rPr>
              <a:t>success stories </a:t>
            </a:r>
            <a:r>
              <a:rPr lang="en-US" sz="1800" dirty="0">
                <a:solidFill>
                  <a:srgbClr val="3D3C40"/>
                </a:solidFill>
              </a:rPr>
              <a:t>such as the UAE’s experience with its successful Barakah project, and the cooperation between regulators to review BWRX-300 and NUWARD </a:t>
            </a:r>
          </a:p>
          <a:p>
            <a:pPr>
              <a:lnSpc>
                <a:spcPct val="120000"/>
              </a:lnSpc>
            </a:pPr>
            <a:r>
              <a:rPr lang="en-US" sz="1800" b="1" dirty="0">
                <a:solidFill>
                  <a:srgbClr val="3D3C40"/>
                </a:solidFill>
              </a:rPr>
              <a:t>Realistic about our expectations  - </a:t>
            </a:r>
            <a:r>
              <a:rPr lang="en-US" sz="1800" dirty="0">
                <a:solidFill>
                  <a:srgbClr val="3D3C40"/>
                </a:solidFill>
              </a:rPr>
              <a:t>these collaborative review efforts will likely identify differences in national regulatory approaches and requirements. </a:t>
            </a:r>
          </a:p>
          <a:p>
            <a:pPr>
              <a:lnSpc>
                <a:spcPct val="120000"/>
              </a:lnSpc>
            </a:pPr>
            <a:r>
              <a:rPr lang="en-US" sz="1800" dirty="0">
                <a:solidFill>
                  <a:srgbClr val="3D3C40"/>
                </a:solidFill>
              </a:rPr>
              <a:t>Review of </a:t>
            </a:r>
            <a:r>
              <a:rPr lang="en-US" sz="1800" b="1" dirty="0">
                <a:solidFill>
                  <a:srgbClr val="3D3C40"/>
                </a:solidFill>
              </a:rPr>
              <a:t>suitably mature reactor designs</a:t>
            </a:r>
            <a:r>
              <a:rPr lang="en-US" sz="1800" dirty="0">
                <a:solidFill>
                  <a:srgbClr val="3D3C40"/>
                </a:solidFill>
              </a:rPr>
              <a:t> can address differences</a:t>
            </a:r>
          </a:p>
          <a:p>
            <a:pPr>
              <a:lnSpc>
                <a:spcPct val="120000"/>
              </a:lnSpc>
            </a:pPr>
            <a:r>
              <a:rPr lang="en-US" sz="1800" dirty="0">
                <a:solidFill>
                  <a:srgbClr val="3D3C40"/>
                </a:solidFill>
              </a:rPr>
              <a:t>Need for the international organizations to better </a:t>
            </a:r>
            <a:r>
              <a:rPr lang="en-US" sz="1800" b="1" dirty="0">
                <a:solidFill>
                  <a:srgbClr val="3D3C40"/>
                </a:solidFill>
              </a:rPr>
              <a:t>coordinate and integrate </a:t>
            </a:r>
            <a:r>
              <a:rPr lang="en-US" sz="1800" dirty="0">
                <a:solidFill>
                  <a:srgbClr val="3D3C40"/>
                </a:solidFill>
              </a:rPr>
              <a:t>their activities to promote efficiency and progress. </a:t>
            </a:r>
          </a:p>
          <a:p>
            <a:pPr>
              <a:lnSpc>
                <a:spcPct val="120000"/>
              </a:lnSpc>
            </a:pPr>
            <a:r>
              <a:rPr lang="en-US" sz="1800" b="1" dirty="0">
                <a:solidFill>
                  <a:srgbClr val="3D3C40"/>
                </a:solidFill>
              </a:rPr>
              <a:t>Urgent requirement for government policy to provide the mandate and resources </a:t>
            </a:r>
            <a:r>
              <a:rPr lang="en-US" sz="1800" dirty="0">
                <a:solidFill>
                  <a:srgbClr val="3D3C40"/>
                </a:solidFill>
              </a:rPr>
              <a:t>to enable regulators to continue to and enhance engagement in the international collaborative activities</a:t>
            </a:r>
          </a:p>
          <a:p>
            <a:pPr>
              <a:lnSpc>
                <a:spcPct val="120000"/>
              </a:lnSpc>
            </a:pPr>
            <a:r>
              <a:rPr lang="en-US" sz="1800" dirty="0">
                <a:solidFill>
                  <a:srgbClr val="3D3C40"/>
                </a:solidFill>
              </a:rPr>
              <a:t>The sector as a whole must </a:t>
            </a:r>
            <a:r>
              <a:rPr lang="en-US" sz="1800" b="1" dirty="0">
                <a:solidFill>
                  <a:srgbClr val="3D3C40"/>
                </a:solidFill>
              </a:rPr>
              <a:t>work together to recruit and develop the workforce</a:t>
            </a:r>
            <a:r>
              <a:rPr lang="en-US" sz="1800" dirty="0">
                <a:solidFill>
                  <a:srgbClr val="3D3C40"/>
                </a:solidFill>
              </a:rPr>
              <a:t> it needs to support the tripling of nuclear power.</a:t>
            </a:r>
          </a:p>
        </p:txBody>
      </p:sp>
    </p:spTree>
    <p:extLst>
      <p:ext uri="{BB962C8B-B14F-4D97-AF65-F5344CB8AC3E}">
        <p14:creationId xmlns:p14="http://schemas.microsoft.com/office/powerpoint/2010/main" val="2943177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371F0-5FD3-2B60-C5C7-C5F861BA2B24}"/>
              </a:ext>
            </a:extLst>
          </p:cNvPr>
          <p:cNvSpPr>
            <a:spLocks noGrp="1"/>
          </p:cNvSpPr>
          <p:nvPr>
            <p:ph type="body" idx="1"/>
          </p:nvPr>
        </p:nvSpPr>
        <p:spPr/>
        <p:txBody>
          <a:bodyPr/>
          <a:lstStyle/>
          <a:p>
            <a:r>
              <a:rPr lang="en-GB" dirty="0"/>
              <a:t>ronan.tanguy@world-nuclear.org</a:t>
            </a:r>
          </a:p>
        </p:txBody>
      </p:sp>
    </p:spTree>
    <p:extLst>
      <p:ext uri="{BB962C8B-B14F-4D97-AF65-F5344CB8AC3E}">
        <p14:creationId xmlns:p14="http://schemas.microsoft.com/office/powerpoint/2010/main" val="76649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000" y="306000"/>
            <a:ext cx="10188000" cy="520014"/>
          </a:xfrm>
          <a:prstGeom prst="rect">
            <a:avLst/>
          </a:prstGeom>
        </p:spPr>
        <p:txBody>
          <a:bodyPr vert="horz" wrap="square" lIns="0" tIns="12065" rIns="0" bIns="0" rtlCol="0">
            <a:spAutoFit/>
          </a:bodyPr>
          <a:lstStyle/>
          <a:p>
            <a:pPr marL="12700">
              <a:lnSpc>
                <a:spcPct val="100000"/>
              </a:lnSpc>
              <a:spcBef>
                <a:spcPts val="95"/>
              </a:spcBef>
            </a:pPr>
            <a:r>
              <a:rPr lang="en-US" dirty="0">
                <a:solidFill>
                  <a:srgbClr val="44B0AD"/>
                </a:solidFill>
              </a:rPr>
              <a:t>Influencing Policy - </a:t>
            </a:r>
            <a:r>
              <a:rPr dirty="0">
                <a:solidFill>
                  <a:srgbClr val="44B0AD"/>
                </a:solidFill>
              </a:rPr>
              <a:t>Net</a:t>
            </a:r>
            <a:r>
              <a:rPr spc="-40" dirty="0">
                <a:solidFill>
                  <a:srgbClr val="44B0AD"/>
                </a:solidFill>
              </a:rPr>
              <a:t> </a:t>
            </a:r>
            <a:r>
              <a:rPr dirty="0">
                <a:solidFill>
                  <a:srgbClr val="44B0AD"/>
                </a:solidFill>
              </a:rPr>
              <a:t>Zero</a:t>
            </a:r>
            <a:r>
              <a:rPr spc="-50" dirty="0">
                <a:solidFill>
                  <a:srgbClr val="44B0AD"/>
                </a:solidFill>
              </a:rPr>
              <a:t> </a:t>
            </a:r>
            <a:r>
              <a:rPr spc="-10" dirty="0">
                <a:solidFill>
                  <a:srgbClr val="44B0AD"/>
                </a:solidFill>
              </a:rPr>
              <a:t>Nuclear</a:t>
            </a:r>
          </a:p>
        </p:txBody>
      </p:sp>
      <p:sp>
        <p:nvSpPr>
          <p:cNvPr id="51" name="Content Placeholder 50">
            <a:extLst>
              <a:ext uri="{FF2B5EF4-FFF2-40B4-BE49-F238E27FC236}">
                <a16:creationId xmlns:a16="http://schemas.microsoft.com/office/drawing/2014/main" id="{B835DA53-E9CA-0AEF-61FE-8059F512D32B}"/>
              </a:ext>
            </a:extLst>
          </p:cNvPr>
          <p:cNvSpPr>
            <a:spLocks noGrp="1"/>
          </p:cNvSpPr>
          <p:nvPr>
            <p:ph idx="1"/>
          </p:nvPr>
        </p:nvSpPr>
        <p:spPr>
          <a:xfrm>
            <a:off x="3103765" y="2124000"/>
            <a:ext cx="4316210" cy="4572000"/>
          </a:xfrm>
        </p:spPr>
        <p:txBody>
          <a:bodyPr/>
          <a:lstStyle/>
          <a:p>
            <a:endParaRPr lang="en-GB" sz="1600"/>
          </a:p>
          <a:p>
            <a:endParaRPr lang="en-GB" sz="1600"/>
          </a:p>
          <a:p>
            <a:pPr marL="0" indent="0">
              <a:buNone/>
            </a:pPr>
            <a:endParaRPr lang="en-GB" sz="1600"/>
          </a:p>
          <a:p>
            <a:r>
              <a:rPr lang="en-US" sz="1600"/>
              <a:t>25 countries declared their support for tripling global nuclear capacity by 2050.</a:t>
            </a:r>
          </a:p>
          <a:p>
            <a:pPr marL="0" indent="0">
              <a:buNone/>
            </a:pPr>
            <a:r>
              <a:rPr lang="en-US" sz="1600">
                <a:hlinkClick r:id="rId2"/>
              </a:rPr>
              <a:t>Government pledge</a:t>
            </a:r>
            <a:endParaRPr lang="en-US" sz="1600"/>
          </a:p>
          <a:p>
            <a:r>
              <a:rPr lang="en-US" sz="1600"/>
              <a:t>120 companies determine that nuclear energy capacity should at least triple by 2050, from current levels, to help achieve global goals for decarbonization, clean energy supply and enhanced energy resiliency and security. </a:t>
            </a:r>
          </a:p>
          <a:p>
            <a:pPr marL="0" indent="0">
              <a:buNone/>
            </a:pPr>
            <a:r>
              <a:rPr lang="en-US" sz="1600">
                <a:hlinkClick r:id="rId3"/>
              </a:rPr>
              <a:t>Industry Pledge</a:t>
            </a:r>
            <a:endParaRPr lang="en-US" sz="1600"/>
          </a:p>
          <a:p>
            <a:endParaRPr lang="en-GB"/>
          </a:p>
          <a:p>
            <a:endParaRPr lang="en-GB"/>
          </a:p>
          <a:p>
            <a:endParaRPr lang="en-GB"/>
          </a:p>
        </p:txBody>
      </p:sp>
      <p:sp>
        <p:nvSpPr>
          <p:cNvPr id="19" name="object 19"/>
          <p:cNvSpPr txBox="1">
            <a:spLocks noGrp="1"/>
          </p:cNvSpPr>
          <p:nvPr>
            <p:ph type="sldNum" sz="quarter" idx="12"/>
          </p:nvPr>
        </p:nvSpPr>
        <p:spPr>
          <a:prstGeom prst="rect">
            <a:avLst/>
          </a:prstGeom>
        </p:spPr>
        <p:txBody>
          <a:bodyPr vert="horz" wrap="square" lIns="0" tIns="3175" rIns="0" bIns="0" rtlCol="0">
            <a:spAutoFit/>
          </a:bodyPr>
          <a:lstStyle/>
          <a:p>
            <a:pPr marL="38100" marR="0" lvl="0" indent="0" algn="ctr" defTabSz="914400" rtl="0" eaLnBrk="1" fontAlgn="auto" latinLnBrk="0" hangingPunct="1">
              <a:lnSpc>
                <a:spcPct val="100000"/>
              </a:lnSpc>
              <a:spcBef>
                <a:spcPts val="25"/>
              </a:spcBef>
              <a:spcAft>
                <a:spcPts val="0"/>
              </a:spcAft>
              <a:buClrTx/>
              <a:buSzTx/>
              <a:buFontTx/>
              <a:buNone/>
              <a:tabLst/>
              <a:defRPr/>
            </a:pPr>
            <a:fld id="{81D60167-4931-47E6-BA6A-407CBD079E47}" type="slidenum">
              <a:rPr kumimoji="0" sz="1000" b="1" i="0" u="none" strike="noStrike" kern="1200" cap="none" spc="0" normalizeH="0" baseline="0" noProof="0" dirty="0">
                <a:ln>
                  <a:noFill/>
                </a:ln>
                <a:solidFill>
                  <a:srgbClr val="9B9C9E"/>
                </a:solidFill>
                <a:effectLst/>
                <a:uLnTx/>
                <a:uFillTx/>
                <a:latin typeface="Arial" panose="020B0604020202020204" pitchFamily="34" charset="0"/>
                <a:ea typeface="+mn-ea"/>
                <a:cs typeface="Arial" panose="020B0604020202020204" pitchFamily="34" charset="0"/>
              </a:rPr>
              <a:pPr marL="38100" marR="0" lvl="0" indent="0" algn="ctr" defTabSz="914400" rtl="0" eaLnBrk="1" fontAlgn="auto" latinLnBrk="0" hangingPunct="1">
                <a:lnSpc>
                  <a:spcPct val="100000"/>
                </a:lnSpc>
                <a:spcBef>
                  <a:spcPts val="25"/>
                </a:spcBef>
                <a:spcAft>
                  <a:spcPts val="0"/>
                </a:spcAft>
                <a:buClrTx/>
                <a:buSzTx/>
                <a:buFontTx/>
                <a:buNone/>
                <a:tabLst/>
                <a:defRPr/>
              </a:pPr>
              <a:t>2</a:t>
            </a:fld>
            <a:endParaRPr kumimoji="0" sz="1000" b="1" i="0" u="none" strike="noStrike" kern="1200" cap="none" spc="0" normalizeH="0" baseline="0" noProof="0">
              <a:ln>
                <a:noFill/>
              </a:ln>
              <a:solidFill>
                <a:srgbClr val="9B9C9E"/>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CB90AE80-FD84-FB1B-EC56-6B72EE56CFA3}"/>
              </a:ext>
            </a:extLst>
          </p:cNvPr>
          <p:cNvGrpSpPr/>
          <p:nvPr/>
        </p:nvGrpSpPr>
        <p:grpSpPr>
          <a:xfrm>
            <a:off x="3159660" y="1335533"/>
            <a:ext cx="8430458" cy="1800980"/>
            <a:chOff x="3182191" y="1658075"/>
            <a:chExt cx="8430458" cy="1978559"/>
          </a:xfrm>
        </p:grpSpPr>
        <p:grpSp>
          <p:nvGrpSpPr>
            <p:cNvPr id="13" name="object 13"/>
            <p:cNvGrpSpPr/>
            <p:nvPr/>
          </p:nvGrpSpPr>
          <p:grpSpPr>
            <a:xfrm>
              <a:off x="3182191" y="1658075"/>
              <a:ext cx="8430458" cy="1595603"/>
              <a:chOff x="3251326" y="2469591"/>
              <a:chExt cx="8273924" cy="3927775"/>
            </a:xfrm>
          </p:grpSpPr>
          <p:sp>
            <p:nvSpPr>
              <p:cNvPr id="14" name="object 14"/>
              <p:cNvSpPr/>
              <p:nvPr/>
            </p:nvSpPr>
            <p:spPr>
              <a:xfrm>
                <a:off x="3369271" y="2590673"/>
                <a:ext cx="8155979" cy="3627801"/>
              </a:xfrm>
              <a:custGeom>
                <a:avLst/>
                <a:gdLst/>
                <a:ahLst/>
                <a:cxnLst/>
                <a:rect l="l" t="t" r="r" b="b"/>
                <a:pathLst>
                  <a:path w="2415540" h="5770245">
                    <a:moveTo>
                      <a:pt x="2012950" y="0"/>
                    </a:moveTo>
                    <a:lnTo>
                      <a:pt x="402590" y="0"/>
                    </a:lnTo>
                    <a:lnTo>
                      <a:pt x="355633" y="2708"/>
                    </a:lnTo>
                    <a:lnTo>
                      <a:pt x="310269" y="10630"/>
                    </a:lnTo>
                    <a:lnTo>
                      <a:pt x="266800" y="23466"/>
                    </a:lnTo>
                    <a:lnTo>
                      <a:pt x="225526" y="40913"/>
                    </a:lnTo>
                    <a:lnTo>
                      <a:pt x="186751" y="62670"/>
                    </a:lnTo>
                    <a:lnTo>
                      <a:pt x="150776" y="88434"/>
                    </a:lnTo>
                    <a:lnTo>
                      <a:pt x="117903" y="117903"/>
                    </a:lnTo>
                    <a:lnTo>
                      <a:pt x="88434" y="150776"/>
                    </a:lnTo>
                    <a:lnTo>
                      <a:pt x="62670" y="186751"/>
                    </a:lnTo>
                    <a:lnTo>
                      <a:pt x="40913" y="225526"/>
                    </a:lnTo>
                    <a:lnTo>
                      <a:pt x="23466" y="266800"/>
                    </a:lnTo>
                    <a:lnTo>
                      <a:pt x="10630" y="310269"/>
                    </a:lnTo>
                    <a:lnTo>
                      <a:pt x="2708" y="355633"/>
                    </a:lnTo>
                    <a:lnTo>
                      <a:pt x="0" y="402589"/>
                    </a:lnTo>
                    <a:lnTo>
                      <a:pt x="0" y="5367261"/>
                    </a:lnTo>
                    <a:lnTo>
                      <a:pt x="2708" y="5414213"/>
                    </a:lnTo>
                    <a:lnTo>
                      <a:pt x="10630" y="5459574"/>
                    </a:lnTo>
                    <a:lnTo>
                      <a:pt x="23466" y="5503042"/>
                    </a:lnTo>
                    <a:lnTo>
                      <a:pt x="40913" y="5544315"/>
                    </a:lnTo>
                    <a:lnTo>
                      <a:pt x="62670" y="5583091"/>
                    </a:lnTo>
                    <a:lnTo>
                      <a:pt x="88434" y="5619068"/>
                    </a:lnTo>
                    <a:lnTo>
                      <a:pt x="117903" y="5651944"/>
                    </a:lnTo>
                    <a:lnTo>
                      <a:pt x="150776" y="5681416"/>
                    </a:lnTo>
                    <a:lnTo>
                      <a:pt x="186751" y="5707183"/>
                    </a:lnTo>
                    <a:lnTo>
                      <a:pt x="225526" y="5728943"/>
                    </a:lnTo>
                    <a:lnTo>
                      <a:pt x="266800" y="5746392"/>
                    </a:lnTo>
                    <a:lnTo>
                      <a:pt x="310269" y="5759230"/>
                    </a:lnTo>
                    <a:lnTo>
                      <a:pt x="355633" y="5767155"/>
                    </a:lnTo>
                    <a:lnTo>
                      <a:pt x="402590" y="5769864"/>
                    </a:lnTo>
                    <a:lnTo>
                      <a:pt x="2012950" y="5769864"/>
                    </a:lnTo>
                    <a:lnTo>
                      <a:pt x="2059906" y="5767155"/>
                    </a:lnTo>
                    <a:lnTo>
                      <a:pt x="2105270" y="5759230"/>
                    </a:lnTo>
                    <a:lnTo>
                      <a:pt x="2148739" y="5746392"/>
                    </a:lnTo>
                    <a:lnTo>
                      <a:pt x="2190013" y="5728943"/>
                    </a:lnTo>
                    <a:lnTo>
                      <a:pt x="2228788" y="5707183"/>
                    </a:lnTo>
                    <a:lnTo>
                      <a:pt x="2264763" y="5681416"/>
                    </a:lnTo>
                    <a:lnTo>
                      <a:pt x="2297636" y="5651944"/>
                    </a:lnTo>
                    <a:lnTo>
                      <a:pt x="2327105" y="5619068"/>
                    </a:lnTo>
                    <a:lnTo>
                      <a:pt x="2352869" y="5583091"/>
                    </a:lnTo>
                    <a:lnTo>
                      <a:pt x="2374626" y="5544315"/>
                    </a:lnTo>
                    <a:lnTo>
                      <a:pt x="2392073" y="5503042"/>
                    </a:lnTo>
                    <a:lnTo>
                      <a:pt x="2404909" y="5459574"/>
                    </a:lnTo>
                    <a:lnTo>
                      <a:pt x="2412831" y="5414213"/>
                    </a:lnTo>
                    <a:lnTo>
                      <a:pt x="2415540" y="5367261"/>
                    </a:lnTo>
                    <a:lnTo>
                      <a:pt x="2415540" y="402589"/>
                    </a:lnTo>
                    <a:lnTo>
                      <a:pt x="2412831" y="355633"/>
                    </a:lnTo>
                    <a:lnTo>
                      <a:pt x="2404909" y="310269"/>
                    </a:lnTo>
                    <a:lnTo>
                      <a:pt x="2392073" y="266800"/>
                    </a:lnTo>
                    <a:lnTo>
                      <a:pt x="2374626" y="225526"/>
                    </a:lnTo>
                    <a:lnTo>
                      <a:pt x="2352869" y="186751"/>
                    </a:lnTo>
                    <a:lnTo>
                      <a:pt x="2327105" y="150776"/>
                    </a:lnTo>
                    <a:lnTo>
                      <a:pt x="2297636" y="117903"/>
                    </a:lnTo>
                    <a:lnTo>
                      <a:pt x="2264763" y="88434"/>
                    </a:lnTo>
                    <a:lnTo>
                      <a:pt x="2228788" y="62670"/>
                    </a:lnTo>
                    <a:lnTo>
                      <a:pt x="2190013" y="40913"/>
                    </a:lnTo>
                    <a:lnTo>
                      <a:pt x="2148739" y="23466"/>
                    </a:lnTo>
                    <a:lnTo>
                      <a:pt x="2105270" y="10630"/>
                    </a:lnTo>
                    <a:lnTo>
                      <a:pt x="2059906" y="2708"/>
                    </a:lnTo>
                    <a:lnTo>
                      <a:pt x="2012950" y="0"/>
                    </a:lnTo>
                    <a:close/>
                  </a:path>
                </a:pathLst>
              </a:custGeom>
              <a:solidFill>
                <a:srgbClr val="F8F8F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3251326" y="2469591"/>
                <a:ext cx="8273924" cy="3927775"/>
              </a:xfrm>
              <a:custGeom>
                <a:avLst/>
                <a:gdLst/>
                <a:ahLst/>
                <a:cxnLst/>
                <a:rect l="l" t="t" r="r" b="b"/>
                <a:pathLst>
                  <a:path w="2415540" h="5770245">
                    <a:moveTo>
                      <a:pt x="0" y="402589"/>
                    </a:moveTo>
                    <a:lnTo>
                      <a:pt x="2708" y="355633"/>
                    </a:lnTo>
                    <a:lnTo>
                      <a:pt x="10630" y="310269"/>
                    </a:lnTo>
                    <a:lnTo>
                      <a:pt x="23466" y="266800"/>
                    </a:lnTo>
                    <a:lnTo>
                      <a:pt x="40913" y="225526"/>
                    </a:lnTo>
                    <a:lnTo>
                      <a:pt x="62670" y="186751"/>
                    </a:lnTo>
                    <a:lnTo>
                      <a:pt x="88434" y="150776"/>
                    </a:lnTo>
                    <a:lnTo>
                      <a:pt x="117903" y="117903"/>
                    </a:lnTo>
                    <a:lnTo>
                      <a:pt x="150776" y="88434"/>
                    </a:lnTo>
                    <a:lnTo>
                      <a:pt x="186751" y="62670"/>
                    </a:lnTo>
                    <a:lnTo>
                      <a:pt x="225526" y="40913"/>
                    </a:lnTo>
                    <a:lnTo>
                      <a:pt x="266800" y="23466"/>
                    </a:lnTo>
                    <a:lnTo>
                      <a:pt x="310269" y="10630"/>
                    </a:lnTo>
                    <a:lnTo>
                      <a:pt x="355633" y="2708"/>
                    </a:lnTo>
                    <a:lnTo>
                      <a:pt x="402590" y="0"/>
                    </a:lnTo>
                    <a:lnTo>
                      <a:pt x="2012950" y="0"/>
                    </a:lnTo>
                    <a:lnTo>
                      <a:pt x="2059906" y="2708"/>
                    </a:lnTo>
                    <a:lnTo>
                      <a:pt x="2105270" y="10630"/>
                    </a:lnTo>
                    <a:lnTo>
                      <a:pt x="2148739" y="23466"/>
                    </a:lnTo>
                    <a:lnTo>
                      <a:pt x="2190013" y="40913"/>
                    </a:lnTo>
                    <a:lnTo>
                      <a:pt x="2228788" y="62670"/>
                    </a:lnTo>
                    <a:lnTo>
                      <a:pt x="2264763" y="88434"/>
                    </a:lnTo>
                    <a:lnTo>
                      <a:pt x="2297636" y="117903"/>
                    </a:lnTo>
                    <a:lnTo>
                      <a:pt x="2327105" y="150776"/>
                    </a:lnTo>
                    <a:lnTo>
                      <a:pt x="2352869" y="186751"/>
                    </a:lnTo>
                    <a:lnTo>
                      <a:pt x="2374626" y="225526"/>
                    </a:lnTo>
                    <a:lnTo>
                      <a:pt x="2392073" y="266800"/>
                    </a:lnTo>
                    <a:lnTo>
                      <a:pt x="2404909" y="310269"/>
                    </a:lnTo>
                    <a:lnTo>
                      <a:pt x="2412831" y="355633"/>
                    </a:lnTo>
                    <a:lnTo>
                      <a:pt x="2415540" y="402589"/>
                    </a:lnTo>
                    <a:lnTo>
                      <a:pt x="2415540" y="5367261"/>
                    </a:lnTo>
                    <a:lnTo>
                      <a:pt x="2412831" y="5414213"/>
                    </a:lnTo>
                    <a:lnTo>
                      <a:pt x="2404909" y="5459574"/>
                    </a:lnTo>
                    <a:lnTo>
                      <a:pt x="2392073" y="5503042"/>
                    </a:lnTo>
                    <a:lnTo>
                      <a:pt x="2374626" y="5544315"/>
                    </a:lnTo>
                    <a:lnTo>
                      <a:pt x="2352869" y="5583091"/>
                    </a:lnTo>
                    <a:lnTo>
                      <a:pt x="2327105" y="5619068"/>
                    </a:lnTo>
                    <a:lnTo>
                      <a:pt x="2297636" y="5651944"/>
                    </a:lnTo>
                    <a:lnTo>
                      <a:pt x="2264763" y="5681416"/>
                    </a:lnTo>
                    <a:lnTo>
                      <a:pt x="2228788" y="5707183"/>
                    </a:lnTo>
                    <a:lnTo>
                      <a:pt x="2190013" y="5728943"/>
                    </a:lnTo>
                    <a:lnTo>
                      <a:pt x="2148739" y="5746392"/>
                    </a:lnTo>
                    <a:lnTo>
                      <a:pt x="2105270" y="5759230"/>
                    </a:lnTo>
                    <a:lnTo>
                      <a:pt x="2059906" y="5767155"/>
                    </a:lnTo>
                    <a:lnTo>
                      <a:pt x="2012950" y="5769864"/>
                    </a:lnTo>
                    <a:lnTo>
                      <a:pt x="402590" y="5769864"/>
                    </a:lnTo>
                    <a:lnTo>
                      <a:pt x="355633" y="5767155"/>
                    </a:lnTo>
                    <a:lnTo>
                      <a:pt x="310269" y="5759230"/>
                    </a:lnTo>
                    <a:lnTo>
                      <a:pt x="266800" y="5746392"/>
                    </a:lnTo>
                    <a:lnTo>
                      <a:pt x="225526" y="5728943"/>
                    </a:lnTo>
                    <a:lnTo>
                      <a:pt x="186751" y="5707183"/>
                    </a:lnTo>
                    <a:lnTo>
                      <a:pt x="150776" y="5681416"/>
                    </a:lnTo>
                    <a:lnTo>
                      <a:pt x="117903" y="5651944"/>
                    </a:lnTo>
                    <a:lnTo>
                      <a:pt x="88434" y="5619068"/>
                    </a:lnTo>
                    <a:lnTo>
                      <a:pt x="62670" y="5583091"/>
                    </a:lnTo>
                    <a:lnTo>
                      <a:pt x="40913" y="5544315"/>
                    </a:lnTo>
                    <a:lnTo>
                      <a:pt x="23466" y="5503042"/>
                    </a:lnTo>
                    <a:lnTo>
                      <a:pt x="10630" y="5459574"/>
                    </a:lnTo>
                    <a:lnTo>
                      <a:pt x="2708" y="5414213"/>
                    </a:lnTo>
                    <a:lnTo>
                      <a:pt x="0" y="5367261"/>
                    </a:lnTo>
                    <a:lnTo>
                      <a:pt x="0" y="402589"/>
                    </a:lnTo>
                    <a:close/>
                  </a:path>
                </a:pathLst>
              </a:custGeom>
              <a:ln w="19050">
                <a:solidFill>
                  <a:srgbClr val="6C9EE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object 17"/>
            <p:cNvSpPr txBox="1"/>
            <p:nvPr/>
          </p:nvSpPr>
          <p:spPr>
            <a:xfrm>
              <a:off x="3392758" y="1788928"/>
              <a:ext cx="8041773" cy="1847706"/>
            </a:xfrm>
            <a:prstGeom prst="rect">
              <a:avLst/>
            </a:prstGeom>
          </p:spPr>
          <p:txBody>
            <a:bodyPr vert="horz" wrap="square" lIns="0" tIns="12065" rIns="0" bIns="0" rtlCol="0">
              <a:spAutoFit/>
            </a:bodyPr>
            <a:lstStyle/>
            <a:p>
              <a:pPr marL="0" marR="5080" lvl="0" indent="0" algn="l" defTabSz="914400" rtl="0" eaLnBrk="1" fontAlgn="auto" latinLnBrk="0" hangingPunct="1">
                <a:lnSpc>
                  <a:spcPct val="100000"/>
                </a:lnSpc>
                <a:spcBef>
                  <a:spcPts val="95"/>
                </a:spcBef>
                <a:spcAft>
                  <a:spcPts val="0"/>
                </a:spcAft>
                <a:buClrTx/>
                <a:buSzTx/>
                <a:buFontTx/>
                <a:buNone/>
                <a:tabLst/>
                <a:defRPr/>
              </a:pPr>
              <a:r>
                <a:rPr kumimoji="0" lang="en-GB" sz="1600" b="1" i="0" u="none" strike="noStrike" kern="1200" cap="none" spc="0" normalizeH="0" baseline="0" noProof="0">
                  <a:ln>
                    <a:noFill/>
                  </a:ln>
                  <a:solidFill>
                    <a:srgbClr val="16A39E"/>
                  </a:solidFill>
                  <a:effectLst/>
                  <a:uLnTx/>
                  <a:uFillTx/>
                  <a:latin typeface="Arial"/>
                  <a:ea typeface="+mn-ea"/>
                  <a:cs typeface="Arial"/>
                </a:rPr>
                <a:t>The</a:t>
              </a:r>
              <a:r>
                <a:rPr kumimoji="0" lang="en-GB" sz="1600" b="1" i="0" u="none" strike="noStrike" kern="1200" cap="none" spc="-10" normalizeH="0" baseline="0" noProof="0">
                  <a:ln>
                    <a:noFill/>
                  </a:ln>
                  <a:solidFill>
                    <a:srgbClr val="16A39E"/>
                  </a:solidFill>
                  <a:effectLst/>
                  <a:uLnTx/>
                  <a:uFillTx/>
                  <a:latin typeface="Arial"/>
                  <a:ea typeface="+mn-ea"/>
                  <a:cs typeface="Arial"/>
                </a:rPr>
                <a:t> </a:t>
              </a:r>
              <a:r>
                <a:rPr kumimoji="0" lang="en-GB" sz="1600" b="1" i="0" u="none" strike="noStrike" kern="1200" cap="none" spc="0" normalizeH="0" baseline="0" noProof="0">
                  <a:ln>
                    <a:noFill/>
                  </a:ln>
                  <a:solidFill>
                    <a:srgbClr val="16A39E"/>
                  </a:solidFill>
                  <a:effectLst/>
                  <a:uLnTx/>
                  <a:uFillTx/>
                  <a:latin typeface="Arial"/>
                  <a:ea typeface="+mn-ea"/>
                  <a:cs typeface="Arial"/>
                </a:rPr>
                <a:t>Net</a:t>
              </a:r>
              <a:r>
                <a:rPr kumimoji="0" lang="en-GB" sz="1600" b="1" i="0" u="none" strike="noStrike" kern="1200" cap="none" spc="-20" normalizeH="0" baseline="0" noProof="0">
                  <a:ln>
                    <a:noFill/>
                  </a:ln>
                  <a:solidFill>
                    <a:srgbClr val="16A39E"/>
                  </a:solidFill>
                  <a:effectLst/>
                  <a:uLnTx/>
                  <a:uFillTx/>
                  <a:latin typeface="Arial"/>
                  <a:ea typeface="+mn-ea"/>
                  <a:cs typeface="Arial"/>
                </a:rPr>
                <a:t> </a:t>
              </a:r>
              <a:r>
                <a:rPr kumimoji="0" lang="en-GB" sz="1600" b="1" i="0" u="none" strike="noStrike" kern="1200" cap="none" spc="0" normalizeH="0" baseline="0" noProof="0">
                  <a:ln>
                    <a:noFill/>
                  </a:ln>
                  <a:solidFill>
                    <a:srgbClr val="16A39E"/>
                  </a:solidFill>
                  <a:effectLst/>
                  <a:uLnTx/>
                  <a:uFillTx/>
                  <a:latin typeface="Arial"/>
                  <a:ea typeface="+mn-ea"/>
                  <a:cs typeface="Arial"/>
                </a:rPr>
                <a:t>Zero</a:t>
              </a:r>
              <a:r>
                <a:rPr kumimoji="0" lang="en-GB" sz="1600" b="1" i="0" u="none" strike="noStrike" kern="1200" cap="none" spc="-10" normalizeH="0" baseline="0" noProof="0">
                  <a:ln>
                    <a:noFill/>
                  </a:ln>
                  <a:solidFill>
                    <a:srgbClr val="16A39E"/>
                  </a:solidFill>
                  <a:effectLst/>
                  <a:uLnTx/>
                  <a:uFillTx/>
                  <a:latin typeface="Arial"/>
                  <a:ea typeface="+mn-ea"/>
                  <a:cs typeface="Arial"/>
                </a:rPr>
                <a:t> Nuclear </a:t>
              </a:r>
              <a:r>
                <a:rPr kumimoji="0" lang="en-GB" sz="1600" b="1" i="0" u="none" strike="noStrike" kern="1200" cap="none" spc="0" normalizeH="0" baseline="0" noProof="0">
                  <a:ln>
                    <a:noFill/>
                  </a:ln>
                  <a:solidFill>
                    <a:srgbClr val="16A39E"/>
                  </a:solidFill>
                  <a:effectLst/>
                  <a:uLnTx/>
                  <a:uFillTx/>
                  <a:latin typeface="Arial"/>
                  <a:ea typeface="+mn-ea"/>
                  <a:cs typeface="Arial"/>
                </a:rPr>
                <a:t>initiative</a:t>
              </a:r>
              <a:r>
                <a:rPr kumimoji="0" lang="en-GB" sz="1600" b="1" i="0" u="none" strike="noStrike" kern="1200" cap="none" spc="5" normalizeH="0" baseline="0" noProof="0">
                  <a:ln>
                    <a:noFill/>
                  </a:ln>
                  <a:solidFill>
                    <a:srgbClr val="16A39E"/>
                  </a:solidFill>
                  <a:effectLst/>
                  <a:uLnTx/>
                  <a:uFillTx/>
                  <a:latin typeface="Arial"/>
                  <a:ea typeface="+mn-ea"/>
                  <a:cs typeface="Arial"/>
                </a:rPr>
                <a:t> </a:t>
              </a:r>
              <a:r>
                <a:rPr kumimoji="0" lang="en-GB" sz="1600" b="0" i="0" u="none" strike="noStrike" kern="1200" cap="none" spc="0" normalizeH="0" baseline="0" noProof="0">
                  <a:ln>
                    <a:noFill/>
                  </a:ln>
                  <a:solidFill>
                    <a:srgbClr val="001F5F"/>
                  </a:solidFill>
                  <a:effectLst/>
                  <a:uLnTx/>
                  <a:uFillTx/>
                  <a:latin typeface="Arial"/>
                  <a:ea typeface="+mn-ea"/>
                  <a:cs typeface="Arial"/>
                </a:rPr>
                <a:t>is</a:t>
              </a:r>
              <a:r>
                <a:rPr kumimoji="0" lang="en-GB" sz="1600" b="0" i="0" u="none" strike="noStrike" kern="1200" cap="none" spc="-40" normalizeH="0" baseline="0" noProof="0">
                  <a:ln>
                    <a:noFill/>
                  </a:ln>
                  <a:solidFill>
                    <a:srgbClr val="001F5F"/>
                  </a:solidFill>
                  <a:effectLst/>
                  <a:uLnTx/>
                  <a:uFillTx/>
                  <a:latin typeface="Arial"/>
                  <a:ea typeface="+mn-ea"/>
                  <a:cs typeface="Arial"/>
                </a:rPr>
                <a:t> </a:t>
              </a:r>
              <a:r>
                <a:rPr kumimoji="0" lang="en-GB" sz="1600" b="0" i="0" u="none" strike="noStrike" kern="1200" cap="none" spc="-10" normalizeH="0" baseline="0" noProof="0">
                  <a:ln>
                    <a:noFill/>
                  </a:ln>
                  <a:solidFill>
                    <a:srgbClr val="001F5F"/>
                  </a:solidFill>
                  <a:effectLst/>
                  <a:uLnTx/>
                  <a:uFillTx/>
                  <a:latin typeface="Arial"/>
                  <a:ea typeface="+mn-ea"/>
                  <a:cs typeface="Arial"/>
                </a:rPr>
                <a:t>a long-term project engaging with climate change events.</a:t>
              </a:r>
            </a:p>
            <a:p>
              <a:pPr marL="0" marR="5080" lvl="0" indent="0" algn="l" defTabSz="914400" rtl="0" eaLnBrk="1" fontAlgn="auto" latinLnBrk="0" hangingPunct="1">
                <a:lnSpc>
                  <a:spcPct val="100000"/>
                </a:lnSpc>
                <a:spcBef>
                  <a:spcPts val="95"/>
                </a:spcBef>
                <a:spcAft>
                  <a:spcPts val="0"/>
                </a:spcAft>
                <a:buClrTx/>
                <a:buSzTx/>
                <a:buFontTx/>
                <a:buNone/>
                <a:tabLst/>
                <a:defRPr/>
              </a:pPr>
              <a:endParaRPr lang="en-GB" sz="1600" spc="-10">
                <a:solidFill>
                  <a:srgbClr val="001F5F"/>
                </a:solidFill>
                <a:latin typeface="Arial"/>
                <a:cs typeface="Arial"/>
              </a:endParaRPr>
            </a:p>
            <a:p>
              <a:pPr marR="5080">
                <a:spcBef>
                  <a:spcPts val="95"/>
                </a:spcBef>
                <a:defRPr/>
              </a:pPr>
              <a:r>
                <a:rPr lang="en-GB" sz="1600">
                  <a:solidFill>
                    <a:srgbClr val="001F5F"/>
                  </a:solidFill>
                  <a:latin typeface="Arial"/>
                  <a:cs typeface="Arial"/>
                </a:rPr>
                <a:t>Focuses on the goal of recognition for nuclear as a green source of energy &amp; advocating for a tripling of nuclear capacity</a:t>
              </a:r>
            </a:p>
            <a:p>
              <a:pPr marL="0" marR="5080" lvl="0" indent="0" algn="l" defTabSz="914400" rtl="0" eaLnBrk="1" fontAlgn="auto" latinLnBrk="0" hangingPunct="1">
                <a:lnSpc>
                  <a:spcPct val="100000"/>
                </a:lnSpc>
                <a:spcBef>
                  <a:spcPts val="95"/>
                </a:spcBef>
                <a:spcAft>
                  <a:spcPts val="0"/>
                </a:spcAft>
                <a:buClrTx/>
                <a:buSzTx/>
                <a:buFontTx/>
                <a:buNone/>
                <a:tabLst/>
                <a:defRPr/>
              </a:pPr>
              <a:br>
                <a:rPr kumimoji="0" lang="en-GB" sz="1300" b="0" i="0" u="none" strike="noStrike" kern="1200" cap="none" spc="-10" normalizeH="0" baseline="0" noProof="0">
                  <a:ln>
                    <a:noFill/>
                  </a:ln>
                  <a:solidFill>
                    <a:srgbClr val="001F5F"/>
                  </a:solidFill>
                  <a:effectLst/>
                  <a:uLnTx/>
                  <a:uFillTx/>
                  <a:latin typeface="Arial"/>
                  <a:ea typeface="+mn-ea"/>
                  <a:cs typeface="Arial"/>
                </a:rPr>
              </a:br>
              <a:endParaRPr kumimoji="0" lang="en-GB" sz="1300" b="0" i="0" u="none" strike="noStrike" kern="1200" cap="none" spc="0" normalizeH="0" baseline="0" noProof="0">
                <a:ln>
                  <a:noFill/>
                </a:ln>
                <a:solidFill>
                  <a:prstClr val="black"/>
                </a:solidFill>
                <a:effectLst/>
                <a:uLnTx/>
                <a:uFillTx/>
                <a:latin typeface="Arial"/>
                <a:ea typeface="+mn-ea"/>
                <a:cs typeface="Arial"/>
              </a:endParaRPr>
            </a:p>
          </p:txBody>
        </p:sp>
      </p:grpSp>
      <p:pic>
        <p:nvPicPr>
          <p:cNvPr id="44" name="object 7">
            <a:extLst>
              <a:ext uri="{FF2B5EF4-FFF2-40B4-BE49-F238E27FC236}">
                <a16:creationId xmlns:a16="http://schemas.microsoft.com/office/drawing/2014/main" id="{C0DAAD10-4C80-CE61-9FD4-7C8FCCD256A3}"/>
              </a:ext>
            </a:extLst>
          </p:cNvPr>
          <p:cNvPicPr/>
          <p:nvPr/>
        </p:nvPicPr>
        <p:blipFill>
          <a:blip r:embed="rId4" cstate="print"/>
          <a:stretch>
            <a:fillRect/>
          </a:stretch>
        </p:blipFill>
        <p:spPr>
          <a:xfrm>
            <a:off x="298404" y="1868463"/>
            <a:ext cx="2617538" cy="2113051"/>
          </a:xfrm>
          <a:prstGeom prst="rect">
            <a:avLst/>
          </a:prstGeom>
        </p:spPr>
      </p:pic>
      <p:sp>
        <p:nvSpPr>
          <p:cNvPr id="3" name="TextBox 2">
            <a:extLst>
              <a:ext uri="{FF2B5EF4-FFF2-40B4-BE49-F238E27FC236}">
                <a16:creationId xmlns:a16="http://schemas.microsoft.com/office/drawing/2014/main" id="{C1A1B3F0-1C61-89FD-8494-DEEFAEB73457}"/>
              </a:ext>
            </a:extLst>
          </p:cNvPr>
          <p:cNvSpPr txBox="1"/>
          <p:nvPr/>
        </p:nvSpPr>
        <p:spPr>
          <a:xfrm>
            <a:off x="7607798" y="5821942"/>
            <a:ext cx="6094070" cy="369332"/>
          </a:xfrm>
          <a:prstGeom prst="rect">
            <a:avLst/>
          </a:prstGeom>
          <a:noFill/>
        </p:spPr>
        <p:txBody>
          <a:bodyPr wrap="square">
            <a:spAutoFit/>
          </a:bodyPr>
          <a:lstStyle/>
          <a:p>
            <a:r>
              <a:rPr lang="en-GB">
                <a:hlinkClick r:id="rId5"/>
              </a:rPr>
              <a:t>https://netzeronuclear.org/</a:t>
            </a:r>
            <a:endParaRPr lang="en-GB"/>
          </a:p>
        </p:txBody>
      </p:sp>
      <p:sp>
        <p:nvSpPr>
          <p:cNvPr id="4" name="Content Placeholder 2">
            <a:extLst>
              <a:ext uri="{FF2B5EF4-FFF2-40B4-BE49-F238E27FC236}">
                <a16:creationId xmlns:a16="http://schemas.microsoft.com/office/drawing/2014/main" id="{EC195342-802D-B121-3595-2C61E6EE3C3B}"/>
              </a:ext>
            </a:extLst>
          </p:cNvPr>
          <p:cNvSpPr txBox="1">
            <a:spLocks/>
          </p:cNvSpPr>
          <p:nvPr/>
        </p:nvSpPr>
        <p:spPr>
          <a:xfrm>
            <a:off x="3103765" y="3535942"/>
            <a:ext cx="5118825" cy="457200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C3C3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C3C3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C3C3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C3C3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C3C3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100"/>
          </a:p>
        </p:txBody>
      </p:sp>
      <p:pic>
        <p:nvPicPr>
          <p:cNvPr id="6" name="Picture 5" descr="A group of people posing for a photo&#10;&#10;Description automatically generated">
            <a:extLst>
              <a:ext uri="{FF2B5EF4-FFF2-40B4-BE49-F238E27FC236}">
                <a16:creationId xmlns:a16="http://schemas.microsoft.com/office/drawing/2014/main" id="{A05E8878-1665-FF7E-C954-DEDCF44A934B}"/>
              </a:ext>
            </a:extLst>
          </p:cNvPr>
          <p:cNvPicPr>
            <a:picLocks noChangeAspect="1"/>
          </p:cNvPicPr>
          <p:nvPr/>
        </p:nvPicPr>
        <p:blipFill rotWithShape="1">
          <a:blip r:embed="rId6">
            <a:extLst>
              <a:ext uri="{28A0092B-C50C-407E-A947-70E740481C1C}">
                <a14:useLocalDpi xmlns:a14="http://schemas.microsoft.com/office/drawing/2010/main" val="0"/>
              </a:ext>
            </a:extLst>
          </a:blip>
          <a:srcRect t="19754" b="5056"/>
          <a:stretch/>
        </p:blipFill>
        <p:spPr>
          <a:xfrm>
            <a:off x="7509825" y="3192112"/>
            <a:ext cx="4148776" cy="2302576"/>
          </a:xfrm>
          <a:prstGeom prst="rect">
            <a:avLst/>
          </a:prstGeom>
        </p:spPr>
      </p:pic>
    </p:spTree>
    <p:extLst>
      <p:ext uri="{BB962C8B-B14F-4D97-AF65-F5344CB8AC3E}">
        <p14:creationId xmlns:p14="http://schemas.microsoft.com/office/powerpoint/2010/main" val="417107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06C6AFE-95E6-D8D0-A089-65B5C3F32C1C}"/>
              </a:ext>
            </a:extLst>
          </p:cNvPr>
          <p:cNvSpPr txBox="1"/>
          <p:nvPr/>
        </p:nvSpPr>
        <p:spPr>
          <a:xfrm>
            <a:off x="391721" y="783063"/>
            <a:ext cx="11520640" cy="1200329"/>
          </a:xfrm>
          <a:prstGeom prst="rect">
            <a:avLst/>
          </a:prstGeom>
          <a:noFill/>
        </p:spPr>
        <p:txBody>
          <a:bodyPr wrap="square" rtlCol="0">
            <a:spAutoFit/>
          </a:bodyPr>
          <a:lstStyle/>
          <a:p>
            <a:pPr marL="380990" indent="-380990">
              <a:buClr>
                <a:srgbClr val="1A9DD8"/>
              </a:buClr>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Net Zero Nuclear -tripling of nuclear capacity by 2050 – 413GWe x 3</a:t>
            </a:r>
            <a:r>
              <a:rPr lang="en-GB" sz="2400" dirty="0">
                <a:solidFill>
                  <a:srgbClr val="333333"/>
                </a:solidFill>
                <a:latin typeface="Arial" panose="020B0604020202020204" pitchFamily="34" charset="0"/>
                <a:cs typeface="Arial" panose="020B0604020202020204" pitchFamily="34" charset="0"/>
              </a:rPr>
              <a:t> ~1200GWe</a:t>
            </a:r>
            <a:r>
              <a:rPr lang="en-US" sz="2400" dirty="0">
                <a:solidFill>
                  <a:srgbClr val="333333"/>
                </a:solidFill>
                <a:latin typeface="Arial" panose="020B0604020202020204" pitchFamily="34" charset="0"/>
                <a:cs typeface="Arial" panose="020B0604020202020204" pitchFamily="34" charset="0"/>
              </a:rPr>
              <a:t>  </a:t>
            </a:r>
          </a:p>
          <a:p>
            <a:pPr marL="380990" indent="-380990">
              <a:buClr>
                <a:srgbClr val="1A9DD8"/>
              </a:buClr>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IPCC 1.5</a:t>
            </a:r>
            <a:r>
              <a:rPr lang="en-GB" sz="2400" dirty="0">
                <a:solidFill>
                  <a:srgbClr val="333333"/>
                </a:solidFill>
                <a:latin typeface="Arial" panose="020B0604020202020204" pitchFamily="34" charset="0"/>
                <a:cs typeface="Arial" panose="020B0604020202020204" pitchFamily="34" charset="0"/>
              </a:rPr>
              <a:t>°C median scenario calls for ~1200GWe nuclear capacity by 2050</a:t>
            </a:r>
          </a:p>
          <a:p>
            <a:pPr marL="380990" indent="-380990">
              <a:buClr>
                <a:srgbClr val="1A9DD8"/>
              </a:buClr>
              <a:buFont typeface="Arial" panose="020B0604020202020204" pitchFamily="34" charset="0"/>
              <a:buChar char="•"/>
            </a:pPr>
            <a:r>
              <a:rPr lang="en-GB" sz="2400" dirty="0">
                <a:solidFill>
                  <a:srgbClr val="333333"/>
                </a:solidFill>
                <a:latin typeface="Arial" panose="020B0604020202020204" pitchFamily="34" charset="0"/>
                <a:cs typeface="Arial" panose="020B0604020202020204" pitchFamily="34" charset="0"/>
              </a:rPr>
              <a:t>Translates as 1000GWe new nuclear by 2050</a:t>
            </a:r>
          </a:p>
        </p:txBody>
      </p:sp>
      <p:sp>
        <p:nvSpPr>
          <p:cNvPr id="12" name="Title 1">
            <a:extLst>
              <a:ext uri="{FF2B5EF4-FFF2-40B4-BE49-F238E27FC236}">
                <a16:creationId xmlns:a16="http://schemas.microsoft.com/office/drawing/2014/main" id="{58210217-CEE1-9ABB-59A8-D08CCE3B08AA}"/>
              </a:ext>
            </a:extLst>
          </p:cNvPr>
          <p:cNvSpPr txBox="1">
            <a:spLocks/>
          </p:cNvSpPr>
          <p:nvPr/>
        </p:nvSpPr>
        <p:spPr>
          <a:xfrm>
            <a:off x="1128271" y="239275"/>
            <a:ext cx="10188000" cy="936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rgbClr val="296EB6"/>
                </a:solidFill>
                <a:latin typeface="Arial" panose="020B0604020202020204" pitchFamily="34" charset="0"/>
                <a:ea typeface="+mj-ea"/>
                <a:cs typeface="Arial" panose="020B0604020202020204" pitchFamily="34" charset="0"/>
              </a:defRPr>
            </a:lvl1pPr>
          </a:lstStyle>
          <a:p>
            <a:r>
              <a:rPr lang="en-US" dirty="0">
                <a:solidFill>
                  <a:srgbClr val="44B0AD"/>
                </a:solidFill>
              </a:rPr>
              <a:t>Net-zero needs a lot of new nuclear</a:t>
            </a:r>
            <a:endParaRPr lang="en-GB" dirty="0">
              <a:solidFill>
                <a:srgbClr val="44B0AD"/>
              </a:solidFill>
            </a:endParaRPr>
          </a:p>
        </p:txBody>
      </p:sp>
      <p:grpSp>
        <p:nvGrpSpPr>
          <p:cNvPr id="6" name="Group 5">
            <a:extLst>
              <a:ext uri="{FF2B5EF4-FFF2-40B4-BE49-F238E27FC236}">
                <a16:creationId xmlns:a16="http://schemas.microsoft.com/office/drawing/2014/main" id="{6C2E0D24-1677-3138-6746-4BE6FCDA1B16}"/>
              </a:ext>
            </a:extLst>
          </p:cNvPr>
          <p:cNvGrpSpPr/>
          <p:nvPr/>
        </p:nvGrpSpPr>
        <p:grpSpPr>
          <a:xfrm>
            <a:off x="8155" y="3045737"/>
            <a:ext cx="4356138" cy="2973281"/>
            <a:chOff x="125959" y="2652071"/>
            <a:chExt cx="3852082" cy="2078526"/>
          </a:xfrm>
        </p:grpSpPr>
        <p:pic>
          <p:nvPicPr>
            <p:cNvPr id="7" name="Picture 6">
              <a:extLst>
                <a:ext uri="{FF2B5EF4-FFF2-40B4-BE49-F238E27FC236}">
                  <a16:creationId xmlns:a16="http://schemas.microsoft.com/office/drawing/2014/main" id="{CBC367E3-9CB0-59E3-5878-B56831EF1C7F}"/>
                </a:ext>
              </a:extLst>
            </p:cNvPr>
            <p:cNvPicPr>
              <a:picLocks noChangeAspect="1"/>
            </p:cNvPicPr>
            <p:nvPr/>
          </p:nvPicPr>
          <p:blipFill>
            <a:blip r:embed="rId4"/>
            <a:stretch>
              <a:fillRect/>
            </a:stretch>
          </p:blipFill>
          <p:spPr>
            <a:xfrm>
              <a:off x="125959" y="2652071"/>
              <a:ext cx="3852082" cy="1989775"/>
            </a:xfrm>
            <a:prstGeom prst="rect">
              <a:avLst/>
            </a:prstGeom>
          </p:spPr>
        </p:pic>
        <p:sp>
          <p:nvSpPr>
            <p:cNvPr id="14" name="TextBox 13">
              <a:extLst>
                <a:ext uri="{FF2B5EF4-FFF2-40B4-BE49-F238E27FC236}">
                  <a16:creationId xmlns:a16="http://schemas.microsoft.com/office/drawing/2014/main" id="{1FB04AEE-8DAE-0708-4ABA-BACA7EA86DFF}"/>
                </a:ext>
              </a:extLst>
            </p:cNvPr>
            <p:cNvSpPr txBox="1"/>
            <p:nvPr/>
          </p:nvSpPr>
          <p:spPr>
            <a:xfrm>
              <a:off x="714446" y="4558472"/>
              <a:ext cx="2376264" cy="172125"/>
            </a:xfrm>
            <a:prstGeom prst="rect">
              <a:avLst/>
            </a:prstGeom>
            <a:noFill/>
          </p:spPr>
          <p:txBody>
            <a:bodyPr wrap="square" rtlCol="0">
              <a:spAutoFit/>
            </a:bodyPr>
            <a:lstStyle/>
            <a:p>
              <a:r>
                <a:rPr lang="en-US" sz="1000" i="1" dirty="0">
                  <a:solidFill>
                    <a:schemeClr val="tx1">
                      <a:lumMod val="50000"/>
                      <a:lumOff val="50000"/>
                    </a:schemeClr>
                  </a:solidFill>
                </a:rPr>
                <a:t>Source: WNA Harmony </a:t>
              </a:r>
              <a:r>
                <a:rPr lang="en-US" sz="1000" i="1" dirty="0" err="1">
                  <a:solidFill>
                    <a:schemeClr val="tx1">
                      <a:lumMod val="50000"/>
                      <a:lumOff val="50000"/>
                    </a:schemeClr>
                  </a:solidFill>
                </a:rPr>
                <a:t>Programme</a:t>
              </a:r>
              <a:r>
                <a:rPr lang="en-US" sz="1000" i="1" dirty="0">
                  <a:solidFill>
                    <a:schemeClr val="tx1">
                      <a:lumMod val="50000"/>
                      <a:lumOff val="50000"/>
                    </a:schemeClr>
                  </a:solidFill>
                </a:rPr>
                <a:t> 2021</a:t>
              </a:r>
              <a:endParaRPr lang="en-GB" sz="1000" i="1" dirty="0">
                <a:solidFill>
                  <a:schemeClr val="tx1">
                    <a:lumMod val="50000"/>
                    <a:lumOff val="50000"/>
                  </a:schemeClr>
                </a:solidFill>
              </a:endParaRPr>
            </a:p>
          </p:txBody>
        </p:sp>
      </p:grpSp>
      <p:grpSp>
        <p:nvGrpSpPr>
          <p:cNvPr id="123" name="Group 122">
            <a:extLst>
              <a:ext uri="{FF2B5EF4-FFF2-40B4-BE49-F238E27FC236}">
                <a16:creationId xmlns:a16="http://schemas.microsoft.com/office/drawing/2014/main" id="{6F5DB329-3957-F83A-FA7E-F13FC61D2AE6}"/>
              </a:ext>
            </a:extLst>
          </p:cNvPr>
          <p:cNvGrpSpPr/>
          <p:nvPr/>
        </p:nvGrpSpPr>
        <p:grpSpPr>
          <a:xfrm>
            <a:off x="4007129" y="1898938"/>
            <a:ext cx="7957724" cy="800790"/>
            <a:chOff x="4007129" y="1898938"/>
            <a:chExt cx="7957724" cy="800790"/>
          </a:xfrm>
        </p:grpSpPr>
        <p:grpSp>
          <p:nvGrpSpPr>
            <p:cNvPr id="17" name="Group 16">
              <a:extLst>
                <a:ext uri="{FF2B5EF4-FFF2-40B4-BE49-F238E27FC236}">
                  <a16:creationId xmlns:a16="http://schemas.microsoft.com/office/drawing/2014/main" id="{E46F052A-2AE1-72FB-870A-ECBFF744AEB8}"/>
                </a:ext>
              </a:extLst>
            </p:cNvPr>
            <p:cNvGrpSpPr/>
            <p:nvPr/>
          </p:nvGrpSpPr>
          <p:grpSpPr>
            <a:xfrm>
              <a:off x="4007129" y="1898938"/>
              <a:ext cx="1509731" cy="769057"/>
              <a:chOff x="5630472" y="4237430"/>
              <a:chExt cx="1509731" cy="769057"/>
            </a:xfrm>
          </p:grpSpPr>
          <p:pic>
            <p:nvPicPr>
              <p:cNvPr id="52" name="Graphic 51" descr="Atom outline">
                <a:extLst>
                  <a:ext uri="{FF2B5EF4-FFF2-40B4-BE49-F238E27FC236}">
                    <a16:creationId xmlns:a16="http://schemas.microsoft.com/office/drawing/2014/main" id="{D8C88A0F-BC15-2994-AB38-B6657B6B9C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6" name="Group 15">
                <a:extLst>
                  <a:ext uri="{FF2B5EF4-FFF2-40B4-BE49-F238E27FC236}">
                    <a16:creationId xmlns:a16="http://schemas.microsoft.com/office/drawing/2014/main" id="{EC802E04-6005-CEE1-8112-2B8A4F015055}"/>
                  </a:ext>
                </a:extLst>
              </p:cNvPr>
              <p:cNvGrpSpPr/>
              <p:nvPr/>
            </p:nvGrpSpPr>
            <p:grpSpPr>
              <a:xfrm>
                <a:off x="5630472" y="4237430"/>
                <a:ext cx="1509731" cy="769057"/>
                <a:chOff x="6301017" y="3250234"/>
                <a:chExt cx="1509731" cy="769057"/>
              </a:xfrm>
            </p:grpSpPr>
            <p:pic>
              <p:nvPicPr>
                <p:cNvPr id="54" name="Graphic 53" descr="Power Plant outline">
                  <a:extLst>
                    <a:ext uri="{FF2B5EF4-FFF2-40B4-BE49-F238E27FC236}">
                      <a16:creationId xmlns:a16="http://schemas.microsoft.com/office/drawing/2014/main" id="{38796229-DA14-4800-7248-496D742B76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5" name="Rectangle 14">
                  <a:extLst>
                    <a:ext uri="{FF2B5EF4-FFF2-40B4-BE49-F238E27FC236}">
                      <a16:creationId xmlns:a16="http://schemas.microsoft.com/office/drawing/2014/main" id="{76257C87-0CDE-B67B-6F96-5111D73DDCCD}"/>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3" name="Group 72">
              <a:extLst>
                <a:ext uri="{FF2B5EF4-FFF2-40B4-BE49-F238E27FC236}">
                  <a16:creationId xmlns:a16="http://schemas.microsoft.com/office/drawing/2014/main" id="{05E5A1CE-603A-1D35-75C9-3F7574D641D0}"/>
                </a:ext>
              </a:extLst>
            </p:cNvPr>
            <p:cNvGrpSpPr/>
            <p:nvPr/>
          </p:nvGrpSpPr>
          <p:grpSpPr>
            <a:xfrm>
              <a:off x="10455122" y="1922672"/>
              <a:ext cx="1509731" cy="769057"/>
              <a:chOff x="5630472" y="4237430"/>
              <a:chExt cx="1509731" cy="769057"/>
            </a:xfrm>
          </p:grpSpPr>
          <p:pic>
            <p:nvPicPr>
              <p:cNvPr id="74" name="Graphic 73" descr="Atom outline">
                <a:extLst>
                  <a:ext uri="{FF2B5EF4-FFF2-40B4-BE49-F238E27FC236}">
                    <a16:creationId xmlns:a16="http://schemas.microsoft.com/office/drawing/2014/main" id="{68DBF819-5155-E200-DA1E-6FD83CBA0D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75" name="Group 74">
                <a:extLst>
                  <a:ext uri="{FF2B5EF4-FFF2-40B4-BE49-F238E27FC236}">
                    <a16:creationId xmlns:a16="http://schemas.microsoft.com/office/drawing/2014/main" id="{AC926972-518F-8C96-797A-4346ECFD4F7F}"/>
                  </a:ext>
                </a:extLst>
              </p:cNvPr>
              <p:cNvGrpSpPr/>
              <p:nvPr/>
            </p:nvGrpSpPr>
            <p:grpSpPr>
              <a:xfrm>
                <a:off x="5630472" y="4237430"/>
                <a:ext cx="1509731" cy="769057"/>
                <a:chOff x="6301017" y="3250234"/>
                <a:chExt cx="1509731" cy="769057"/>
              </a:xfrm>
            </p:grpSpPr>
            <p:pic>
              <p:nvPicPr>
                <p:cNvPr id="76" name="Graphic 75" descr="Power Plant outline">
                  <a:extLst>
                    <a:ext uri="{FF2B5EF4-FFF2-40B4-BE49-F238E27FC236}">
                      <a16:creationId xmlns:a16="http://schemas.microsoft.com/office/drawing/2014/main" id="{124C06E1-2160-4FCE-FC0E-6371F29631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77" name="Rectangle 76">
                  <a:extLst>
                    <a:ext uri="{FF2B5EF4-FFF2-40B4-BE49-F238E27FC236}">
                      <a16:creationId xmlns:a16="http://schemas.microsoft.com/office/drawing/2014/main" id="{E7137DCC-8CB8-C96E-1114-4E0064C8E63C}"/>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8" name="Group 77">
              <a:extLst>
                <a:ext uri="{FF2B5EF4-FFF2-40B4-BE49-F238E27FC236}">
                  <a16:creationId xmlns:a16="http://schemas.microsoft.com/office/drawing/2014/main" id="{BE14E897-6BFE-9BE2-0313-3C52B30B4BEA}"/>
                </a:ext>
              </a:extLst>
            </p:cNvPr>
            <p:cNvGrpSpPr/>
            <p:nvPr/>
          </p:nvGrpSpPr>
          <p:grpSpPr>
            <a:xfrm>
              <a:off x="9726426" y="1930671"/>
              <a:ext cx="1509731" cy="769057"/>
              <a:chOff x="5630472" y="4237430"/>
              <a:chExt cx="1509731" cy="769057"/>
            </a:xfrm>
          </p:grpSpPr>
          <p:pic>
            <p:nvPicPr>
              <p:cNvPr id="79" name="Graphic 78" descr="Atom outline">
                <a:extLst>
                  <a:ext uri="{FF2B5EF4-FFF2-40B4-BE49-F238E27FC236}">
                    <a16:creationId xmlns:a16="http://schemas.microsoft.com/office/drawing/2014/main" id="{47A94936-2CA1-FDD3-6D38-952EA4EAAD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80" name="Group 79">
                <a:extLst>
                  <a:ext uri="{FF2B5EF4-FFF2-40B4-BE49-F238E27FC236}">
                    <a16:creationId xmlns:a16="http://schemas.microsoft.com/office/drawing/2014/main" id="{66C97E1F-6FAB-AA6B-70EA-9A5298313C76}"/>
                  </a:ext>
                </a:extLst>
              </p:cNvPr>
              <p:cNvGrpSpPr/>
              <p:nvPr/>
            </p:nvGrpSpPr>
            <p:grpSpPr>
              <a:xfrm>
                <a:off x="5630472" y="4237430"/>
                <a:ext cx="1509731" cy="769057"/>
                <a:chOff x="6301017" y="3250234"/>
                <a:chExt cx="1509731" cy="769057"/>
              </a:xfrm>
            </p:grpSpPr>
            <p:pic>
              <p:nvPicPr>
                <p:cNvPr id="81" name="Graphic 80" descr="Power Plant outline">
                  <a:extLst>
                    <a:ext uri="{FF2B5EF4-FFF2-40B4-BE49-F238E27FC236}">
                      <a16:creationId xmlns:a16="http://schemas.microsoft.com/office/drawing/2014/main" id="{B8654AED-C98A-4699-8931-B54CFA9C64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82" name="Rectangle 81">
                  <a:extLst>
                    <a:ext uri="{FF2B5EF4-FFF2-40B4-BE49-F238E27FC236}">
                      <a16:creationId xmlns:a16="http://schemas.microsoft.com/office/drawing/2014/main" id="{686246E5-43A4-815D-7BA2-81EDAE2A5E81}"/>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3" name="Group 82">
              <a:extLst>
                <a:ext uri="{FF2B5EF4-FFF2-40B4-BE49-F238E27FC236}">
                  <a16:creationId xmlns:a16="http://schemas.microsoft.com/office/drawing/2014/main" id="{223BBFD8-DE32-9A66-585F-8722DF028D2A}"/>
                </a:ext>
              </a:extLst>
            </p:cNvPr>
            <p:cNvGrpSpPr/>
            <p:nvPr/>
          </p:nvGrpSpPr>
          <p:grpSpPr>
            <a:xfrm>
              <a:off x="9007167" y="1930671"/>
              <a:ext cx="1509731" cy="769057"/>
              <a:chOff x="5630472" y="4237430"/>
              <a:chExt cx="1509731" cy="769057"/>
            </a:xfrm>
          </p:grpSpPr>
          <p:pic>
            <p:nvPicPr>
              <p:cNvPr id="84" name="Graphic 83" descr="Atom outline">
                <a:extLst>
                  <a:ext uri="{FF2B5EF4-FFF2-40B4-BE49-F238E27FC236}">
                    <a16:creationId xmlns:a16="http://schemas.microsoft.com/office/drawing/2014/main" id="{D5328BCF-5214-FB57-4559-C82732DE82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85" name="Group 84">
                <a:extLst>
                  <a:ext uri="{FF2B5EF4-FFF2-40B4-BE49-F238E27FC236}">
                    <a16:creationId xmlns:a16="http://schemas.microsoft.com/office/drawing/2014/main" id="{43F88BAD-86C4-F8B4-0FF9-C4ABA717E275}"/>
                  </a:ext>
                </a:extLst>
              </p:cNvPr>
              <p:cNvGrpSpPr/>
              <p:nvPr/>
            </p:nvGrpSpPr>
            <p:grpSpPr>
              <a:xfrm>
                <a:off x="5630472" y="4237430"/>
                <a:ext cx="1509731" cy="769057"/>
                <a:chOff x="6301017" y="3250234"/>
                <a:chExt cx="1509731" cy="769057"/>
              </a:xfrm>
            </p:grpSpPr>
            <p:pic>
              <p:nvPicPr>
                <p:cNvPr id="86" name="Graphic 85" descr="Power Plant outline">
                  <a:extLst>
                    <a:ext uri="{FF2B5EF4-FFF2-40B4-BE49-F238E27FC236}">
                      <a16:creationId xmlns:a16="http://schemas.microsoft.com/office/drawing/2014/main" id="{18726CD7-C95B-CC9F-0DF7-FBC81B02C5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87" name="Rectangle 86">
                  <a:extLst>
                    <a:ext uri="{FF2B5EF4-FFF2-40B4-BE49-F238E27FC236}">
                      <a16:creationId xmlns:a16="http://schemas.microsoft.com/office/drawing/2014/main" id="{4ECE5440-0309-80FE-629E-6E2AB9CDE6CB}"/>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8" name="Group 87">
              <a:extLst>
                <a:ext uri="{FF2B5EF4-FFF2-40B4-BE49-F238E27FC236}">
                  <a16:creationId xmlns:a16="http://schemas.microsoft.com/office/drawing/2014/main" id="{419A3DBB-CC43-011C-ACA8-4C775C3AFE0A}"/>
                </a:ext>
              </a:extLst>
            </p:cNvPr>
            <p:cNvGrpSpPr/>
            <p:nvPr/>
          </p:nvGrpSpPr>
          <p:grpSpPr>
            <a:xfrm>
              <a:off x="8313579" y="1930671"/>
              <a:ext cx="1509731" cy="769057"/>
              <a:chOff x="5630472" y="4237430"/>
              <a:chExt cx="1509731" cy="769057"/>
            </a:xfrm>
          </p:grpSpPr>
          <p:pic>
            <p:nvPicPr>
              <p:cNvPr id="89" name="Graphic 88" descr="Atom outline">
                <a:extLst>
                  <a:ext uri="{FF2B5EF4-FFF2-40B4-BE49-F238E27FC236}">
                    <a16:creationId xmlns:a16="http://schemas.microsoft.com/office/drawing/2014/main" id="{15281AB7-20D2-2A93-6633-ED6AA3EF3A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90" name="Group 89">
                <a:extLst>
                  <a:ext uri="{FF2B5EF4-FFF2-40B4-BE49-F238E27FC236}">
                    <a16:creationId xmlns:a16="http://schemas.microsoft.com/office/drawing/2014/main" id="{157D3871-98FD-E7C4-3A09-07C1EB73976A}"/>
                  </a:ext>
                </a:extLst>
              </p:cNvPr>
              <p:cNvGrpSpPr/>
              <p:nvPr/>
            </p:nvGrpSpPr>
            <p:grpSpPr>
              <a:xfrm>
                <a:off x="5630472" y="4237430"/>
                <a:ext cx="1509731" cy="769057"/>
                <a:chOff x="6301017" y="3250234"/>
                <a:chExt cx="1509731" cy="769057"/>
              </a:xfrm>
            </p:grpSpPr>
            <p:pic>
              <p:nvPicPr>
                <p:cNvPr id="91" name="Graphic 90" descr="Power Plant outline">
                  <a:extLst>
                    <a:ext uri="{FF2B5EF4-FFF2-40B4-BE49-F238E27FC236}">
                      <a16:creationId xmlns:a16="http://schemas.microsoft.com/office/drawing/2014/main" id="{C20373EA-BE56-8064-7E9E-0AD4EFB30B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92" name="Rectangle 91">
                  <a:extLst>
                    <a:ext uri="{FF2B5EF4-FFF2-40B4-BE49-F238E27FC236}">
                      <a16:creationId xmlns:a16="http://schemas.microsoft.com/office/drawing/2014/main" id="{D483FD27-1DB6-7E9D-B449-B76DE1A6A851}"/>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3" name="Group 92">
              <a:extLst>
                <a:ext uri="{FF2B5EF4-FFF2-40B4-BE49-F238E27FC236}">
                  <a16:creationId xmlns:a16="http://schemas.microsoft.com/office/drawing/2014/main" id="{E6792B89-9289-8799-72EE-C518DFE73946}"/>
                </a:ext>
              </a:extLst>
            </p:cNvPr>
            <p:cNvGrpSpPr/>
            <p:nvPr/>
          </p:nvGrpSpPr>
          <p:grpSpPr>
            <a:xfrm>
              <a:off x="7629074" y="1917242"/>
              <a:ext cx="1509731" cy="769057"/>
              <a:chOff x="5630472" y="4237430"/>
              <a:chExt cx="1509731" cy="769057"/>
            </a:xfrm>
          </p:grpSpPr>
          <p:pic>
            <p:nvPicPr>
              <p:cNvPr id="94" name="Graphic 93" descr="Atom outline">
                <a:extLst>
                  <a:ext uri="{FF2B5EF4-FFF2-40B4-BE49-F238E27FC236}">
                    <a16:creationId xmlns:a16="http://schemas.microsoft.com/office/drawing/2014/main" id="{10EF14BB-FB8C-FEF0-D0A3-4097014F9E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95" name="Group 94">
                <a:extLst>
                  <a:ext uri="{FF2B5EF4-FFF2-40B4-BE49-F238E27FC236}">
                    <a16:creationId xmlns:a16="http://schemas.microsoft.com/office/drawing/2014/main" id="{69C22FD3-04C9-D47F-6C4B-4325045B9494}"/>
                  </a:ext>
                </a:extLst>
              </p:cNvPr>
              <p:cNvGrpSpPr/>
              <p:nvPr/>
            </p:nvGrpSpPr>
            <p:grpSpPr>
              <a:xfrm>
                <a:off x="5630472" y="4237430"/>
                <a:ext cx="1509731" cy="769057"/>
                <a:chOff x="6301017" y="3250234"/>
                <a:chExt cx="1509731" cy="769057"/>
              </a:xfrm>
            </p:grpSpPr>
            <p:pic>
              <p:nvPicPr>
                <p:cNvPr id="96" name="Graphic 95" descr="Power Plant outline">
                  <a:extLst>
                    <a:ext uri="{FF2B5EF4-FFF2-40B4-BE49-F238E27FC236}">
                      <a16:creationId xmlns:a16="http://schemas.microsoft.com/office/drawing/2014/main" id="{1D3D1B31-1C05-007F-E547-3234DF0791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97" name="Rectangle 96">
                  <a:extLst>
                    <a:ext uri="{FF2B5EF4-FFF2-40B4-BE49-F238E27FC236}">
                      <a16:creationId xmlns:a16="http://schemas.microsoft.com/office/drawing/2014/main" id="{CA7AC4E4-440A-FC1F-7EC8-11503FD179FC}"/>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8" name="Group 97">
              <a:extLst>
                <a:ext uri="{FF2B5EF4-FFF2-40B4-BE49-F238E27FC236}">
                  <a16:creationId xmlns:a16="http://schemas.microsoft.com/office/drawing/2014/main" id="{29E61102-4F53-CE43-F31C-D8FC9AFAF293}"/>
                </a:ext>
              </a:extLst>
            </p:cNvPr>
            <p:cNvGrpSpPr/>
            <p:nvPr/>
          </p:nvGrpSpPr>
          <p:grpSpPr>
            <a:xfrm>
              <a:off x="6931806" y="1922062"/>
              <a:ext cx="1509731" cy="769057"/>
              <a:chOff x="5630472" y="4237430"/>
              <a:chExt cx="1509731" cy="769057"/>
            </a:xfrm>
          </p:grpSpPr>
          <p:pic>
            <p:nvPicPr>
              <p:cNvPr id="99" name="Graphic 98" descr="Atom outline">
                <a:extLst>
                  <a:ext uri="{FF2B5EF4-FFF2-40B4-BE49-F238E27FC236}">
                    <a16:creationId xmlns:a16="http://schemas.microsoft.com/office/drawing/2014/main" id="{93981849-518E-6DB8-83D1-7959DEC2D4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00" name="Group 99">
                <a:extLst>
                  <a:ext uri="{FF2B5EF4-FFF2-40B4-BE49-F238E27FC236}">
                    <a16:creationId xmlns:a16="http://schemas.microsoft.com/office/drawing/2014/main" id="{3CE2692A-F946-7704-E2A4-076EDC2F4F07}"/>
                  </a:ext>
                </a:extLst>
              </p:cNvPr>
              <p:cNvGrpSpPr/>
              <p:nvPr/>
            </p:nvGrpSpPr>
            <p:grpSpPr>
              <a:xfrm>
                <a:off x="5630472" y="4237430"/>
                <a:ext cx="1509731" cy="769057"/>
                <a:chOff x="6301017" y="3250234"/>
                <a:chExt cx="1509731" cy="769057"/>
              </a:xfrm>
            </p:grpSpPr>
            <p:pic>
              <p:nvPicPr>
                <p:cNvPr id="101" name="Graphic 100" descr="Power Plant outline">
                  <a:extLst>
                    <a:ext uri="{FF2B5EF4-FFF2-40B4-BE49-F238E27FC236}">
                      <a16:creationId xmlns:a16="http://schemas.microsoft.com/office/drawing/2014/main" id="{4EEF7046-3F25-C015-8B28-5B1969AAC6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02" name="Rectangle 101">
                  <a:extLst>
                    <a:ext uri="{FF2B5EF4-FFF2-40B4-BE49-F238E27FC236}">
                      <a16:creationId xmlns:a16="http://schemas.microsoft.com/office/drawing/2014/main" id="{3D205AAE-F8A9-9B79-6AF5-1AD0353FC4A1}"/>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3" name="Group 102">
              <a:extLst>
                <a:ext uri="{FF2B5EF4-FFF2-40B4-BE49-F238E27FC236}">
                  <a16:creationId xmlns:a16="http://schemas.microsoft.com/office/drawing/2014/main" id="{4CC95177-2A29-C0B5-CF50-23DDC05EF4B9}"/>
                </a:ext>
              </a:extLst>
            </p:cNvPr>
            <p:cNvGrpSpPr/>
            <p:nvPr/>
          </p:nvGrpSpPr>
          <p:grpSpPr>
            <a:xfrm>
              <a:off x="6205946" y="1917242"/>
              <a:ext cx="1509731" cy="769057"/>
              <a:chOff x="5630472" y="4237430"/>
              <a:chExt cx="1509731" cy="769057"/>
            </a:xfrm>
          </p:grpSpPr>
          <p:pic>
            <p:nvPicPr>
              <p:cNvPr id="104" name="Graphic 103" descr="Atom outline">
                <a:extLst>
                  <a:ext uri="{FF2B5EF4-FFF2-40B4-BE49-F238E27FC236}">
                    <a16:creationId xmlns:a16="http://schemas.microsoft.com/office/drawing/2014/main" id="{AD4491BD-46F4-A1D9-6AB5-C558C2C603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05" name="Group 104">
                <a:extLst>
                  <a:ext uri="{FF2B5EF4-FFF2-40B4-BE49-F238E27FC236}">
                    <a16:creationId xmlns:a16="http://schemas.microsoft.com/office/drawing/2014/main" id="{6655E65E-F46B-F69D-394B-DADA1A0B4773}"/>
                  </a:ext>
                </a:extLst>
              </p:cNvPr>
              <p:cNvGrpSpPr/>
              <p:nvPr/>
            </p:nvGrpSpPr>
            <p:grpSpPr>
              <a:xfrm>
                <a:off x="5630472" y="4237430"/>
                <a:ext cx="1509731" cy="769057"/>
                <a:chOff x="6301017" y="3250234"/>
                <a:chExt cx="1509731" cy="769057"/>
              </a:xfrm>
            </p:grpSpPr>
            <p:pic>
              <p:nvPicPr>
                <p:cNvPr id="106" name="Graphic 105" descr="Power Plant outline">
                  <a:extLst>
                    <a:ext uri="{FF2B5EF4-FFF2-40B4-BE49-F238E27FC236}">
                      <a16:creationId xmlns:a16="http://schemas.microsoft.com/office/drawing/2014/main" id="{37EF89C8-16A1-609B-1A15-E0F06DEAE2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07" name="Rectangle 106">
                  <a:extLst>
                    <a:ext uri="{FF2B5EF4-FFF2-40B4-BE49-F238E27FC236}">
                      <a16:creationId xmlns:a16="http://schemas.microsoft.com/office/drawing/2014/main" id="{80DB9A8C-8E76-D3F6-2E65-92BE87EA9ED2}"/>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8" name="Group 107">
              <a:extLst>
                <a:ext uri="{FF2B5EF4-FFF2-40B4-BE49-F238E27FC236}">
                  <a16:creationId xmlns:a16="http://schemas.microsoft.com/office/drawing/2014/main" id="{0E41437F-9DB6-025A-1FF6-FE5811744D21}"/>
                </a:ext>
              </a:extLst>
            </p:cNvPr>
            <p:cNvGrpSpPr/>
            <p:nvPr/>
          </p:nvGrpSpPr>
          <p:grpSpPr>
            <a:xfrm>
              <a:off x="5438317" y="1922572"/>
              <a:ext cx="1509731" cy="769057"/>
              <a:chOff x="5630472" y="4237430"/>
              <a:chExt cx="1509731" cy="769057"/>
            </a:xfrm>
          </p:grpSpPr>
          <p:pic>
            <p:nvPicPr>
              <p:cNvPr id="109" name="Graphic 108" descr="Atom outline">
                <a:extLst>
                  <a:ext uri="{FF2B5EF4-FFF2-40B4-BE49-F238E27FC236}">
                    <a16:creationId xmlns:a16="http://schemas.microsoft.com/office/drawing/2014/main" id="{A9685C7A-3D72-AE7C-A58C-1D257F1784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10" name="Group 109">
                <a:extLst>
                  <a:ext uri="{FF2B5EF4-FFF2-40B4-BE49-F238E27FC236}">
                    <a16:creationId xmlns:a16="http://schemas.microsoft.com/office/drawing/2014/main" id="{B346E239-973B-69BE-2961-9EE11DA5A241}"/>
                  </a:ext>
                </a:extLst>
              </p:cNvPr>
              <p:cNvGrpSpPr/>
              <p:nvPr/>
            </p:nvGrpSpPr>
            <p:grpSpPr>
              <a:xfrm>
                <a:off x="5630472" y="4237430"/>
                <a:ext cx="1509731" cy="769057"/>
                <a:chOff x="6301017" y="3250234"/>
                <a:chExt cx="1509731" cy="769057"/>
              </a:xfrm>
            </p:grpSpPr>
            <p:pic>
              <p:nvPicPr>
                <p:cNvPr id="111" name="Graphic 110" descr="Power Plant outline">
                  <a:extLst>
                    <a:ext uri="{FF2B5EF4-FFF2-40B4-BE49-F238E27FC236}">
                      <a16:creationId xmlns:a16="http://schemas.microsoft.com/office/drawing/2014/main" id="{7D229D45-815F-12B5-2A5A-4A258AD469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12" name="Rectangle 111">
                  <a:extLst>
                    <a:ext uri="{FF2B5EF4-FFF2-40B4-BE49-F238E27FC236}">
                      <a16:creationId xmlns:a16="http://schemas.microsoft.com/office/drawing/2014/main" id="{E9FAB175-793F-04FE-E8EC-64D5BDC069DB}"/>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3" name="Group 112">
              <a:extLst>
                <a:ext uri="{FF2B5EF4-FFF2-40B4-BE49-F238E27FC236}">
                  <a16:creationId xmlns:a16="http://schemas.microsoft.com/office/drawing/2014/main" id="{975D0EBC-D3DC-CFED-7221-F5DF0F1F3B10}"/>
                </a:ext>
              </a:extLst>
            </p:cNvPr>
            <p:cNvGrpSpPr/>
            <p:nvPr/>
          </p:nvGrpSpPr>
          <p:grpSpPr>
            <a:xfrm>
              <a:off x="4703211" y="1909462"/>
              <a:ext cx="1509731" cy="769057"/>
              <a:chOff x="5630472" y="4237430"/>
              <a:chExt cx="1509731" cy="769057"/>
            </a:xfrm>
          </p:grpSpPr>
          <p:pic>
            <p:nvPicPr>
              <p:cNvPr id="114" name="Graphic 113" descr="Atom outline">
                <a:extLst>
                  <a:ext uri="{FF2B5EF4-FFF2-40B4-BE49-F238E27FC236}">
                    <a16:creationId xmlns:a16="http://schemas.microsoft.com/office/drawing/2014/main" id="{C803D3F5-C075-B1A2-994E-4560610EE6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15" name="Group 114">
                <a:extLst>
                  <a:ext uri="{FF2B5EF4-FFF2-40B4-BE49-F238E27FC236}">
                    <a16:creationId xmlns:a16="http://schemas.microsoft.com/office/drawing/2014/main" id="{D678AA2A-E2A0-B4FF-1B5D-322128C0EF6D}"/>
                  </a:ext>
                </a:extLst>
              </p:cNvPr>
              <p:cNvGrpSpPr/>
              <p:nvPr/>
            </p:nvGrpSpPr>
            <p:grpSpPr>
              <a:xfrm>
                <a:off x="5630472" y="4237430"/>
                <a:ext cx="1509731" cy="769057"/>
                <a:chOff x="6301017" y="3250234"/>
                <a:chExt cx="1509731" cy="769057"/>
              </a:xfrm>
            </p:grpSpPr>
            <p:pic>
              <p:nvPicPr>
                <p:cNvPr id="116" name="Graphic 115" descr="Power Plant outline">
                  <a:extLst>
                    <a:ext uri="{FF2B5EF4-FFF2-40B4-BE49-F238E27FC236}">
                      <a16:creationId xmlns:a16="http://schemas.microsoft.com/office/drawing/2014/main" id="{23947AE4-ABF3-6513-0AC5-C30807E39D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17" name="Rectangle 116">
                  <a:extLst>
                    <a:ext uri="{FF2B5EF4-FFF2-40B4-BE49-F238E27FC236}">
                      <a16:creationId xmlns:a16="http://schemas.microsoft.com/office/drawing/2014/main" id="{25F6EA8A-1141-D0A5-0F4A-31C2D40BAEA2}"/>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24" name="Group 123">
            <a:extLst>
              <a:ext uri="{FF2B5EF4-FFF2-40B4-BE49-F238E27FC236}">
                <a16:creationId xmlns:a16="http://schemas.microsoft.com/office/drawing/2014/main" id="{1A4EC87D-9A2E-22DC-F15E-D3AFAB7CFAA2}"/>
              </a:ext>
            </a:extLst>
          </p:cNvPr>
          <p:cNvGrpSpPr/>
          <p:nvPr/>
        </p:nvGrpSpPr>
        <p:grpSpPr>
          <a:xfrm>
            <a:off x="4024822" y="2671451"/>
            <a:ext cx="7957724" cy="800790"/>
            <a:chOff x="4007129" y="1898938"/>
            <a:chExt cx="7957724" cy="800790"/>
          </a:xfrm>
        </p:grpSpPr>
        <p:grpSp>
          <p:nvGrpSpPr>
            <p:cNvPr id="125" name="Group 124">
              <a:extLst>
                <a:ext uri="{FF2B5EF4-FFF2-40B4-BE49-F238E27FC236}">
                  <a16:creationId xmlns:a16="http://schemas.microsoft.com/office/drawing/2014/main" id="{1685E7E4-BF28-726D-365A-29715A334CE3}"/>
                </a:ext>
              </a:extLst>
            </p:cNvPr>
            <p:cNvGrpSpPr/>
            <p:nvPr/>
          </p:nvGrpSpPr>
          <p:grpSpPr>
            <a:xfrm>
              <a:off x="4007129" y="1898938"/>
              <a:ext cx="1509731" cy="769057"/>
              <a:chOff x="5630472" y="4237430"/>
              <a:chExt cx="1509731" cy="769057"/>
            </a:xfrm>
          </p:grpSpPr>
          <p:pic>
            <p:nvPicPr>
              <p:cNvPr id="171" name="Graphic 170" descr="Atom outline">
                <a:extLst>
                  <a:ext uri="{FF2B5EF4-FFF2-40B4-BE49-F238E27FC236}">
                    <a16:creationId xmlns:a16="http://schemas.microsoft.com/office/drawing/2014/main" id="{7960792D-DB7E-ACDA-86C4-5D94D33F4D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72" name="Group 171">
                <a:extLst>
                  <a:ext uri="{FF2B5EF4-FFF2-40B4-BE49-F238E27FC236}">
                    <a16:creationId xmlns:a16="http://schemas.microsoft.com/office/drawing/2014/main" id="{C9A71C06-05CB-0C64-9AD2-E61C15BEE426}"/>
                  </a:ext>
                </a:extLst>
              </p:cNvPr>
              <p:cNvGrpSpPr/>
              <p:nvPr/>
            </p:nvGrpSpPr>
            <p:grpSpPr>
              <a:xfrm>
                <a:off x="5630472" y="4237430"/>
                <a:ext cx="1509731" cy="769057"/>
                <a:chOff x="6301017" y="3250234"/>
                <a:chExt cx="1509731" cy="769057"/>
              </a:xfrm>
            </p:grpSpPr>
            <p:pic>
              <p:nvPicPr>
                <p:cNvPr id="173" name="Graphic 172" descr="Power Plant outline">
                  <a:extLst>
                    <a:ext uri="{FF2B5EF4-FFF2-40B4-BE49-F238E27FC236}">
                      <a16:creationId xmlns:a16="http://schemas.microsoft.com/office/drawing/2014/main" id="{6E9B21CB-4B11-1CDF-63E7-C86A4FFC79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74" name="Rectangle 173">
                  <a:extLst>
                    <a:ext uri="{FF2B5EF4-FFF2-40B4-BE49-F238E27FC236}">
                      <a16:creationId xmlns:a16="http://schemas.microsoft.com/office/drawing/2014/main" id="{8BFFEE7B-467A-0B6F-514F-1829146FA61B}"/>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6" name="Group 125">
              <a:extLst>
                <a:ext uri="{FF2B5EF4-FFF2-40B4-BE49-F238E27FC236}">
                  <a16:creationId xmlns:a16="http://schemas.microsoft.com/office/drawing/2014/main" id="{D7D5C0B3-326F-CC19-A3C0-83B275249CF4}"/>
                </a:ext>
              </a:extLst>
            </p:cNvPr>
            <p:cNvGrpSpPr/>
            <p:nvPr/>
          </p:nvGrpSpPr>
          <p:grpSpPr>
            <a:xfrm>
              <a:off x="10455122" y="1922672"/>
              <a:ext cx="1509731" cy="769057"/>
              <a:chOff x="5630472" y="4237430"/>
              <a:chExt cx="1509731" cy="769057"/>
            </a:xfrm>
          </p:grpSpPr>
          <p:pic>
            <p:nvPicPr>
              <p:cNvPr id="167" name="Graphic 166" descr="Atom outline">
                <a:extLst>
                  <a:ext uri="{FF2B5EF4-FFF2-40B4-BE49-F238E27FC236}">
                    <a16:creationId xmlns:a16="http://schemas.microsoft.com/office/drawing/2014/main" id="{9AEF806E-604E-2436-8176-3E1BF7EB92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68" name="Group 167">
                <a:extLst>
                  <a:ext uri="{FF2B5EF4-FFF2-40B4-BE49-F238E27FC236}">
                    <a16:creationId xmlns:a16="http://schemas.microsoft.com/office/drawing/2014/main" id="{3C7948F2-967B-C02E-2091-048A0F2D0792}"/>
                  </a:ext>
                </a:extLst>
              </p:cNvPr>
              <p:cNvGrpSpPr/>
              <p:nvPr/>
            </p:nvGrpSpPr>
            <p:grpSpPr>
              <a:xfrm>
                <a:off x="5630472" y="4237430"/>
                <a:ext cx="1509731" cy="769057"/>
                <a:chOff x="6301017" y="3250234"/>
                <a:chExt cx="1509731" cy="769057"/>
              </a:xfrm>
            </p:grpSpPr>
            <p:pic>
              <p:nvPicPr>
                <p:cNvPr id="169" name="Graphic 168" descr="Power Plant outline">
                  <a:extLst>
                    <a:ext uri="{FF2B5EF4-FFF2-40B4-BE49-F238E27FC236}">
                      <a16:creationId xmlns:a16="http://schemas.microsoft.com/office/drawing/2014/main" id="{AAA7F96A-24B4-02C7-8B63-9E004CD064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70" name="Rectangle 169">
                  <a:extLst>
                    <a:ext uri="{FF2B5EF4-FFF2-40B4-BE49-F238E27FC236}">
                      <a16:creationId xmlns:a16="http://schemas.microsoft.com/office/drawing/2014/main" id="{3475C20E-463D-31DC-CDB2-09D7C57F0578}"/>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7" name="Group 126">
              <a:extLst>
                <a:ext uri="{FF2B5EF4-FFF2-40B4-BE49-F238E27FC236}">
                  <a16:creationId xmlns:a16="http://schemas.microsoft.com/office/drawing/2014/main" id="{A442D5B0-D970-9BA6-4EB0-7A7F304F6B02}"/>
                </a:ext>
              </a:extLst>
            </p:cNvPr>
            <p:cNvGrpSpPr/>
            <p:nvPr/>
          </p:nvGrpSpPr>
          <p:grpSpPr>
            <a:xfrm>
              <a:off x="9726426" y="1930671"/>
              <a:ext cx="1509731" cy="769057"/>
              <a:chOff x="5630472" y="4237430"/>
              <a:chExt cx="1509731" cy="769057"/>
            </a:xfrm>
          </p:grpSpPr>
          <p:pic>
            <p:nvPicPr>
              <p:cNvPr id="163" name="Graphic 162" descr="Atom outline">
                <a:extLst>
                  <a:ext uri="{FF2B5EF4-FFF2-40B4-BE49-F238E27FC236}">
                    <a16:creationId xmlns:a16="http://schemas.microsoft.com/office/drawing/2014/main" id="{086A29EA-28AC-8D28-6ED0-FE98A64807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64" name="Group 163">
                <a:extLst>
                  <a:ext uri="{FF2B5EF4-FFF2-40B4-BE49-F238E27FC236}">
                    <a16:creationId xmlns:a16="http://schemas.microsoft.com/office/drawing/2014/main" id="{9D1A223B-436E-D77E-B87F-A21DD42735A7}"/>
                  </a:ext>
                </a:extLst>
              </p:cNvPr>
              <p:cNvGrpSpPr/>
              <p:nvPr/>
            </p:nvGrpSpPr>
            <p:grpSpPr>
              <a:xfrm>
                <a:off x="5630472" y="4237430"/>
                <a:ext cx="1509731" cy="769057"/>
                <a:chOff x="6301017" y="3250234"/>
                <a:chExt cx="1509731" cy="769057"/>
              </a:xfrm>
            </p:grpSpPr>
            <p:pic>
              <p:nvPicPr>
                <p:cNvPr id="165" name="Graphic 164" descr="Power Plant outline">
                  <a:extLst>
                    <a:ext uri="{FF2B5EF4-FFF2-40B4-BE49-F238E27FC236}">
                      <a16:creationId xmlns:a16="http://schemas.microsoft.com/office/drawing/2014/main" id="{A697CEDD-4FF4-A892-0FF1-FBB422AE2A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66" name="Rectangle 165">
                  <a:extLst>
                    <a:ext uri="{FF2B5EF4-FFF2-40B4-BE49-F238E27FC236}">
                      <a16:creationId xmlns:a16="http://schemas.microsoft.com/office/drawing/2014/main" id="{F09BDDD7-D5BB-2227-9C4E-2D4211A828D1}"/>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8" name="Group 127">
              <a:extLst>
                <a:ext uri="{FF2B5EF4-FFF2-40B4-BE49-F238E27FC236}">
                  <a16:creationId xmlns:a16="http://schemas.microsoft.com/office/drawing/2014/main" id="{0E62959B-C082-458F-05A0-AD30F18AB099}"/>
                </a:ext>
              </a:extLst>
            </p:cNvPr>
            <p:cNvGrpSpPr/>
            <p:nvPr/>
          </p:nvGrpSpPr>
          <p:grpSpPr>
            <a:xfrm>
              <a:off x="9007167" y="1930671"/>
              <a:ext cx="1509731" cy="769057"/>
              <a:chOff x="5630472" y="4237430"/>
              <a:chExt cx="1509731" cy="769057"/>
            </a:xfrm>
          </p:grpSpPr>
          <p:pic>
            <p:nvPicPr>
              <p:cNvPr id="159" name="Graphic 158" descr="Atom outline">
                <a:extLst>
                  <a:ext uri="{FF2B5EF4-FFF2-40B4-BE49-F238E27FC236}">
                    <a16:creationId xmlns:a16="http://schemas.microsoft.com/office/drawing/2014/main" id="{20F005E8-EE71-6B8D-E9E8-6ADD38AB5F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60" name="Group 159">
                <a:extLst>
                  <a:ext uri="{FF2B5EF4-FFF2-40B4-BE49-F238E27FC236}">
                    <a16:creationId xmlns:a16="http://schemas.microsoft.com/office/drawing/2014/main" id="{145BA959-1A70-F2AA-9B3C-AD4128C33FCC}"/>
                  </a:ext>
                </a:extLst>
              </p:cNvPr>
              <p:cNvGrpSpPr/>
              <p:nvPr/>
            </p:nvGrpSpPr>
            <p:grpSpPr>
              <a:xfrm>
                <a:off x="5630472" y="4237430"/>
                <a:ext cx="1509731" cy="769057"/>
                <a:chOff x="6301017" y="3250234"/>
                <a:chExt cx="1509731" cy="769057"/>
              </a:xfrm>
            </p:grpSpPr>
            <p:pic>
              <p:nvPicPr>
                <p:cNvPr id="161" name="Graphic 160" descr="Power Plant outline">
                  <a:extLst>
                    <a:ext uri="{FF2B5EF4-FFF2-40B4-BE49-F238E27FC236}">
                      <a16:creationId xmlns:a16="http://schemas.microsoft.com/office/drawing/2014/main" id="{CF212319-2C8D-45A1-1C0E-BB87AA90AC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62" name="Rectangle 161">
                  <a:extLst>
                    <a:ext uri="{FF2B5EF4-FFF2-40B4-BE49-F238E27FC236}">
                      <a16:creationId xmlns:a16="http://schemas.microsoft.com/office/drawing/2014/main" id="{462DC811-0BA7-1C5D-BC7A-18094B26A84C}"/>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9" name="Group 128">
              <a:extLst>
                <a:ext uri="{FF2B5EF4-FFF2-40B4-BE49-F238E27FC236}">
                  <a16:creationId xmlns:a16="http://schemas.microsoft.com/office/drawing/2014/main" id="{605B8FF3-B98E-0AAB-2618-18B12BFFC1D3}"/>
                </a:ext>
              </a:extLst>
            </p:cNvPr>
            <p:cNvGrpSpPr/>
            <p:nvPr/>
          </p:nvGrpSpPr>
          <p:grpSpPr>
            <a:xfrm>
              <a:off x="8313579" y="1930671"/>
              <a:ext cx="1509731" cy="769057"/>
              <a:chOff x="5630472" y="4237430"/>
              <a:chExt cx="1509731" cy="769057"/>
            </a:xfrm>
          </p:grpSpPr>
          <p:pic>
            <p:nvPicPr>
              <p:cNvPr id="155" name="Graphic 154" descr="Atom outline">
                <a:extLst>
                  <a:ext uri="{FF2B5EF4-FFF2-40B4-BE49-F238E27FC236}">
                    <a16:creationId xmlns:a16="http://schemas.microsoft.com/office/drawing/2014/main" id="{50FC947C-7A05-9419-E1F0-04D3DAFE5C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56" name="Group 155">
                <a:extLst>
                  <a:ext uri="{FF2B5EF4-FFF2-40B4-BE49-F238E27FC236}">
                    <a16:creationId xmlns:a16="http://schemas.microsoft.com/office/drawing/2014/main" id="{FDE47272-A429-3C0D-3EFC-9733C70628CE}"/>
                  </a:ext>
                </a:extLst>
              </p:cNvPr>
              <p:cNvGrpSpPr/>
              <p:nvPr/>
            </p:nvGrpSpPr>
            <p:grpSpPr>
              <a:xfrm>
                <a:off x="5630472" y="4237430"/>
                <a:ext cx="1509731" cy="769057"/>
                <a:chOff x="6301017" y="3250234"/>
                <a:chExt cx="1509731" cy="769057"/>
              </a:xfrm>
            </p:grpSpPr>
            <p:pic>
              <p:nvPicPr>
                <p:cNvPr id="157" name="Graphic 156" descr="Power Plant outline">
                  <a:extLst>
                    <a:ext uri="{FF2B5EF4-FFF2-40B4-BE49-F238E27FC236}">
                      <a16:creationId xmlns:a16="http://schemas.microsoft.com/office/drawing/2014/main" id="{0B4F9E71-2744-F271-CACE-82B1D761AA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58" name="Rectangle 157">
                  <a:extLst>
                    <a:ext uri="{FF2B5EF4-FFF2-40B4-BE49-F238E27FC236}">
                      <a16:creationId xmlns:a16="http://schemas.microsoft.com/office/drawing/2014/main" id="{A63D25C1-7226-50A0-4BB9-FDCB3A49038B}"/>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EF7FF203-28D6-789F-66F8-6AC468E6819B}"/>
                </a:ext>
              </a:extLst>
            </p:cNvPr>
            <p:cNvGrpSpPr/>
            <p:nvPr/>
          </p:nvGrpSpPr>
          <p:grpSpPr>
            <a:xfrm>
              <a:off x="7629074" y="1917242"/>
              <a:ext cx="1509731" cy="769057"/>
              <a:chOff x="5630472" y="4237430"/>
              <a:chExt cx="1509731" cy="769057"/>
            </a:xfrm>
          </p:grpSpPr>
          <p:pic>
            <p:nvPicPr>
              <p:cNvPr id="151" name="Graphic 150" descr="Atom outline">
                <a:extLst>
                  <a:ext uri="{FF2B5EF4-FFF2-40B4-BE49-F238E27FC236}">
                    <a16:creationId xmlns:a16="http://schemas.microsoft.com/office/drawing/2014/main" id="{32DD3B3C-445C-4ABF-F143-DBC7BA1CC6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52" name="Group 151">
                <a:extLst>
                  <a:ext uri="{FF2B5EF4-FFF2-40B4-BE49-F238E27FC236}">
                    <a16:creationId xmlns:a16="http://schemas.microsoft.com/office/drawing/2014/main" id="{48F9BC1C-D717-A8D0-8B84-BF878BD64F3E}"/>
                  </a:ext>
                </a:extLst>
              </p:cNvPr>
              <p:cNvGrpSpPr/>
              <p:nvPr/>
            </p:nvGrpSpPr>
            <p:grpSpPr>
              <a:xfrm>
                <a:off x="5630472" y="4237430"/>
                <a:ext cx="1509731" cy="769057"/>
                <a:chOff x="6301017" y="3250234"/>
                <a:chExt cx="1509731" cy="769057"/>
              </a:xfrm>
            </p:grpSpPr>
            <p:pic>
              <p:nvPicPr>
                <p:cNvPr id="153" name="Graphic 152" descr="Power Plant outline">
                  <a:extLst>
                    <a:ext uri="{FF2B5EF4-FFF2-40B4-BE49-F238E27FC236}">
                      <a16:creationId xmlns:a16="http://schemas.microsoft.com/office/drawing/2014/main" id="{20D5D017-BBBC-9229-7A2E-8771B1C3A9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54" name="Rectangle 153">
                  <a:extLst>
                    <a:ext uri="{FF2B5EF4-FFF2-40B4-BE49-F238E27FC236}">
                      <a16:creationId xmlns:a16="http://schemas.microsoft.com/office/drawing/2014/main" id="{606ED198-F491-D996-2C82-664B0C0BCC88}"/>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1" name="Group 130">
              <a:extLst>
                <a:ext uri="{FF2B5EF4-FFF2-40B4-BE49-F238E27FC236}">
                  <a16:creationId xmlns:a16="http://schemas.microsoft.com/office/drawing/2014/main" id="{01355850-55B3-4DBC-5D73-2DFCFED8882D}"/>
                </a:ext>
              </a:extLst>
            </p:cNvPr>
            <p:cNvGrpSpPr/>
            <p:nvPr/>
          </p:nvGrpSpPr>
          <p:grpSpPr>
            <a:xfrm>
              <a:off x="6931806" y="1922062"/>
              <a:ext cx="1509731" cy="769057"/>
              <a:chOff x="5630472" y="4237430"/>
              <a:chExt cx="1509731" cy="769057"/>
            </a:xfrm>
          </p:grpSpPr>
          <p:pic>
            <p:nvPicPr>
              <p:cNvPr id="147" name="Graphic 146" descr="Atom outline">
                <a:extLst>
                  <a:ext uri="{FF2B5EF4-FFF2-40B4-BE49-F238E27FC236}">
                    <a16:creationId xmlns:a16="http://schemas.microsoft.com/office/drawing/2014/main" id="{955144AE-CAB2-6A6E-13A5-CF2225BD0F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48" name="Group 147">
                <a:extLst>
                  <a:ext uri="{FF2B5EF4-FFF2-40B4-BE49-F238E27FC236}">
                    <a16:creationId xmlns:a16="http://schemas.microsoft.com/office/drawing/2014/main" id="{36889AF4-361D-4969-0CEB-65BEAD587ECB}"/>
                  </a:ext>
                </a:extLst>
              </p:cNvPr>
              <p:cNvGrpSpPr/>
              <p:nvPr/>
            </p:nvGrpSpPr>
            <p:grpSpPr>
              <a:xfrm>
                <a:off x="5630472" y="4237430"/>
                <a:ext cx="1509731" cy="769057"/>
                <a:chOff x="6301017" y="3250234"/>
                <a:chExt cx="1509731" cy="769057"/>
              </a:xfrm>
            </p:grpSpPr>
            <p:pic>
              <p:nvPicPr>
                <p:cNvPr id="149" name="Graphic 148" descr="Power Plant outline">
                  <a:extLst>
                    <a:ext uri="{FF2B5EF4-FFF2-40B4-BE49-F238E27FC236}">
                      <a16:creationId xmlns:a16="http://schemas.microsoft.com/office/drawing/2014/main" id="{08B22E3B-B082-215E-3D0B-8DC3A64B40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50" name="Rectangle 149">
                  <a:extLst>
                    <a:ext uri="{FF2B5EF4-FFF2-40B4-BE49-F238E27FC236}">
                      <a16:creationId xmlns:a16="http://schemas.microsoft.com/office/drawing/2014/main" id="{AEE87DA9-1644-43E6-0146-A3654469E88A}"/>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2" name="Group 131">
              <a:extLst>
                <a:ext uri="{FF2B5EF4-FFF2-40B4-BE49-F238E27FC236}">
                  <a16:creationId xmlns:a16="http://schemas.microsoft.com/office/drawing/2014/main" id="{CFDC8787-D285-C838-73A8-A00FFD90538A}"/>
                </a:ext>
              </a:extLst>
            </p:cNvPr>
            <p:cNvGrpSpPr/>
            <p:nvPr/>
          </p:nvGrpSpPr>
          <p:grpSpPr>
            <a:xfrm>
              <a:off x="6205946" y="1917242"/>
              <a:ext cx="1509731" cy="769057"/>
              <a:chOff x="5630472" y="4237430"/>
              <a:chExt cx="1509731" cy="769057"/>
            </a:xfrm>
          </p:grpSpPr>
          <p:pic>
            <p:nvPicPr>
              <p:cNvPr id="143" name="Graphic 142" descr="Atom outline">
                <a:extLst>
                  <a:ext uri="{FF2B5EF4-FFF2-40B4-BE49-F238E27FC236}">
                    <a16:creationId xmlns:a16="http://schemas.microsoft.com/office/drawing/2014/main" id="{2BF50A49-675E-AB75-4360-EAF8944499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44" name="Group 143">
                <a:extLst>
                  <a:ext uri="{FF2B5EF4-FFF2-40B4-BE49-F238E27FC236}">
                    <a16:creationId xmlns:a16="http://schemas.microsoft.com/office/drawing/2014/main" id="{BB426135-C87D-2062-FDB5-4DDCED256E76}"/>
                  </a:ext>
                </a:extLst>
              </p:cNvPr>
              <p:cNvGrpSpPr/>
              <p:nvPr/>
            </p:nvGrpSpPr>
            <p:grpSpPr>
              <a:xfrm>
                <a:off x="5630472" y="4237430"/>
                <a:ext cx="1509731" cy="769057"/>
                <a:chOff x="6301017" y="3250234"/>
                <a:chExt cx="1509731" cy="769057"/>
              </a:xfrm>
            </p:grpSpPr>
            <p:pic>
              <p:nvPicPr>
                <p:cNvPr id="145" name="Graphic 144" descr="Power Plant outline">
                  <a:extLst>
                    <a:ext uri="{FF2B5EF4-FFF2-40B4-BE49-F238E27FC236}">
                      <a16:creationId xmlns:a16="http://schemas.microsoft.com/office/drawing/2014/main" id="{53EE1296-BAF7-1998-183F-66499FEAB6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46" name="Rectangle 145">
                  <a:extLst>
                    <a:ext uri="{FF2B5EF4-FFF2-40B4-BE49-F238E27FC236}">
                      <a16:creationId xmlns:a16="http://schemas.microsoft.com/office/drawing/2014/main" id="{596AC944-7EC4-221B-CC25-DF2F17FDD8E6}"/>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3" name="Group 132">
              <a:extLst>
                <a:ext uri="{FF2B5EF4-FFF2-40B4-BE49-F238E27FC236}">
                  <a16:creationId xmlns:a16="http://schemas.microsoft.com/office/drawing/2014/main" id="{E8F5A69A-F337-00EE-DAF8-7CACB05D37EC}"/>
                </a:ext>
              </a:extLst>
            </p:cNvPr>
            <p:cNvGrpSpPr/>
            <p:nvPr/>
          </p:nvGrpSpPr>
          <p:grpSpPr>
            <a:xfrm>
              <a:off x="5438317" y="1922572"/>
              <a:ext cx="1509731" cy="769057"/>
              <a:chOff x="5630472" y="4237430"/>
              <a:chExt cx="1509731" cy="769057"/>
            </a:xfrm>
          </p:grpSpPr>
          <p:pic>
            <p:nvPicPr>
              <p:cNvPr id="139" name="Graphic 138" descr="Atom outline">
                <a:extLst>
                  <a:ext uri="{FF2B5EF4-FFF2-40B4-BE49-F238E27FC236}">
                    <a16:creationId xmlns:a16="http://schemas.microsoft.com/office/drawing/2014/main" id="{103DD52B-9E6A-6F6A-432C-389E2935CF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40" name="Group 139">
                <a:extLst>
                  <a:ext uri="{FF2B5EF4-FFF2-40B4-BE49-F238E27FC236}">
                    <a16:creationId xmlns:a16="http://schemas.microsoft.com/office/drawing/2014/main" id="{FDC1221E-743C-A6B3-0FAA-EEC8AE6C6009}"/>
                  </a:ext>
                </a:extLst>
              </p:cNvPr>
              <p:cNvGrpSpPr/>
              <p:nvPr/>
            </p:nvGrpSpPr>
            <p:grpSpPr>
              <a:xfrm>
                <a:off x="5630472" y="4237430"/>
                <a:ext cx="1509731" cy="769057"/>
                <a:chOff x="6301017" y="3250234"/>
                <a:chExt cx="1509731" cy="769057"/>
              </a:xfrm>
            </p:grpSpPr>
            <p:pic>
              <p:nvPicPr>
                <p:cNvPr id="141" name="Graphic 140" descr="Power Plant outline">
                  <a:extLst>
                    <a:ext uri="{FF2B5EF4-FFF2-40B4-BE49-F238E27FC236}">
                      <a16:creationId xmlns:a16="http://schemas.microsoft.com/office/drawing/2014/main" id="{196DD28A-F18F-8533-6CF8-82277C9D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42" name="Rectangle 141">
                  <a:extLst>
                    <a:ext uri="{FF2B5EF4-FFF2-40B4-BE49-F238E27FC236}">
                      <a16:creationId xmlns:a16="http://schemas.microsoft.com/office/drawing/2014/main" id="{070C7BE4-C55E-C075-8F7E-6FA5E1BB128A}"/>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4" name="Group 133">
              <a:extLst>
                <a:ext uri="{FF2B5EF4-FFF2-40B4-BE49-F238E27FC236}">
                  <a16:creationId xmlns:a16="http://schemas.microsoft.com/office/drawing/2014/main" id="{DBBA904E-CE58-C844-8050-A7768D981732}"/>
                </a:ext>
              </a:extLst>
            </p:cNvPr>
            <p:cNvGrpSpPr/>
            <p:nvPr/>
          </p:nvGrpSpPr>
          <p:grpSpPr>
            <a:xfrm>
              <a:off x="4703211" y="1909462"/>
              <a:ext cx="1509731" cy="769057"/>
              <a:chOff x="5630472" y="4237430"/>
              <a:chExt cx="1509731" cy="769057"/>
            </a:xfrm>
          </p:grpSpPr>
          <p:pic>
            <p:nvPicPr>
              <p:cNvPr id="135" name="Graphic 134" descr="Atom outline">
                <a:extLst>
                  <a:ext uri="{FF2B5EF4-FFF2-40B4-BE49-F238E27FC236}">
                    <a16:creationId xmlns:a16="http://schemas.microsoft.com/office/drawing/2014/main" id="{5D70162B-0110-E0E2-C16C-AD901E65C8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3345" y="4601191"/>
                <a:ext cx="309209" cy="309209"/>
              </a:xfrm>
              <a:prstGeom prst="rect">
                <a:avLst/>
              </a:prstGeom>
            </p:spPr>
          </p:pic>
          <p:grpSp>
            <p:nvGrpSpPr>
              <p:cNvPr id="136" name="Group 135">
                <a:extLst>
                  <a:ext uri="{FF2B5EF4-FFF2-40B4-BE49-F238E27FC236}">
                    <a16:creationId xmlns:a16="http://schemas.microsoft.com/office/drawing/2014/main" id="{B716BA47-CAF4-3B54-1321-FF670B673818}"/>
                  </a:ext>
                </a:extLst>
              </p:cNvPr>
              <p:cNvGrpSpPr/>
              <p:nvPr/>
            </p:nvGrpSpPr>
            <p:grpSpPr>
              <a:xfrm>
                <a:off x="5630472" y="4237430"/>
                <a:ext cx="1509731" cy="769057"/>
                <a:chOff x="6301017" y="3250234"/>
                <a:chExt cx="1509731" cy="769057"/>
              </a:xfrm>
            </p:grpSpPr>
            <p:pic>
              <p:nvPicPr>
                <p:cNvPr id="137" name="Graphic 136" descr="Power Plant outline">
                  <a:extLst>
                    <a:ext uri="{FF2B5EF4-FFF2-40B4-BE49-F238E27FC236}">
                      <a16:creationId xmlns:a16="http://schemas.microsoft.com/office/drawing/2014/main" id="{F3F13BC4-29C6-5301-EC0C-D73EF0E74D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6243" y="3334786"/>
                  <a:ext cx="684505" cy="684505"/>
                </a:xfrm>
                <a:prstGeom prst="rect">
                  <a:avLst/>
                </a:prstGeom>
              </p:spPr>
            </p:pic>
            <p:sp>
              <p:nvSpPr>
                <p:cNvPr id="138" name="Rectangle 137">
                  <a:extLst>
                    <a:ext uri="{FF2B5EF4-FFF2-40B4-BE49-F238E27FC236}">
                      <a16:creationId xmlns:a16="http://schemas.microsoft.com/office/drawing/2014/main" id="{84EA5629-4381-EA78-2F78-C438E97E7974}"/>
                    </a:ext>
                  </a:extLst>
                </p:cNvPr>
                <p:cNvSpPr/>
                <p:nvPr/>
              </p:nvSpPr>
              <p:spPr>
                <a:xfrm>
                  <a:off x="6301017" y="3250234"/>
                  <a:ext cx="1509731" cy="309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83" name="Group 182">
            <a:extLst>
              <a:ext uri="{FF2B5EF4-FFF2-40B4-BE49-F238E27FC236}">
                <a16:creationId xmlns:a16="http://schemas.microsoft.com/office/drawing/2014/main" id="{F8C23CDD-29DD-3F39-AF15-DBE00CA223C4}"/>
              </a:ext>
            </a:extLst>
          </p:cNvPr>
          <p:cNvGrpSpPr/>
          <p:nvPr/>
        </p:nvGrpSpPr>
        <p:grpSpPr>
          <a:xfrm>
            <a:off x="4687481" y="4527884"/>
            <a:ext cx="1606170" cy="1606170"/>
            <a:chOff x="4891998" y="3660465"/>
            <a:chExt cx="1606170" cy="1606170"/>
          </a:xfrm>
        </p:grpSpPr>
        <p:pic>
          <p:nvPicPr>
            <p:cNvPr id="1026" name="Picture 2" descr="small modular reactor Icon - Free PNG &amp; SVG 3818642 - Noun Project">
              <a:extLst>
                <a:ext uri="{FF2B5EF4-FFF2-40B4-BE49-F238E27FC236}">
                  <a16:creationId xmlns:a16="http://schemas.microsoft.com/office/drawing/2014/main" id="{28025B55-6DBF-6264-EF9C-0AACE29539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1998" y="3660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small modular reactor Icon - Free PNG &amp; SVG 3818642 - Noun Project">
              <a:extLst>
                <a:ext uri="{FF2B5EF4-FFF2-40B4-BE49-F238E27FC236}">
                  <a16:creationId xmlns:a16="http://schemas.microsoft.com/office/drawing/2014/main" id="{66441E6F-05CA-CCA9-79F9-D4E5DCBD73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4398" y="3812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small modular reactor Icon - Free PNG &amp; SVG 3818642 - Noun Project">
              <a:extLst>
                <a:ext uri="{FF2B5EF4-FFF2-40B4-BE49-F238E27FC236}">
                  <a16:creationId xmlns:a16="http://schemas.microsoft.com/office/drawing/2014/main" id="{EA34E4F3-1F37-9154-D589-39E87525A8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798" y="3965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2" descr="small modular reactor Icon - Free PNG &amp; SVG 3818642 - Noun Project">
              <a:extLst>
                <a:ext uri="{FF2B5EF4-FFF2-40B4-BE49-F238E27FC236}">
                  <a16:creationId xmlns:a16="http://schemas.microsoft.com/office/drawing/2014/main" id="{DD022E0E-DFE3-E565-3E9F-BF4615A4D1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9198" y="41176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small modular reactor Icon - Free PNG &amp; SVG 3818642 - Noun Project">
              <a:extLst>
                <a:ext uri="{FF2B5EF4-FFF2-40B4-BE49-F238E27FC236}">
                  <a16:creationId xmlns:a16="http://schemas.microsoft.com/office/drawing/2014/main" id="{B4B8B074-BFE1-92BE-779B-3E3AA613CA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598" y="42700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small modular reactor Icon - Free PNG &amp; SVG 3818642 - Noun Project">
              <a:extLst>
                <a:ext uri="{FF2B5EF4-FFF2-40B4-BE49-F238E27FC236}">
                  <a16:creationId xmlns:a16="http://schemas.microsoft.com/office/drawing/2014/main" id="{E2F875C8-0733-BAA8-03A9-392D0E774E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98" y="4422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 descr="small modular reactor Icon - Free PNG &amp; SVG 3818642 - Noun Project">
              <a:extLst>
                <a:ext uri="{FF2B5EF4-FFF2-40B4-BE49-F238E27FC236}">
                  <a16:creationId xmlns:a16="http://schemas.microsoft.com/office/drawing/2014/main" id="{BAAF807C-21B9-1EE3-98C8-3ED84410E1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6398" y="4574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small modular reactor Icon - Free PNG &amp; SVG 3818642 - Noun Project">
              <a:extLst>
                <a:ext uri="{FF2B5EF4-FFF2-40B4-BE49-F238E27FC236}">
                  <a16:creationId xmlns:a16="http://schemas.microsoft.com/office/drawing/2014/main" id="{ED15D17E-4D9B-65F2-C800-A3D628D775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8798" y="4727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 descr="small modular reactor Icon - Free PNG &amp; SVG 3818642 - Noun Project">
              <a:extLst>
                <a:ext uri="{FF2B5EF4-FFF2-40B4-BE49-F238E27FC236}">
                  <a16:creationId xmlns:a16="http://schemas.microsoft.com/office/drawing/2014/main" id="{529F0124-D95B-7F27-8588-C86A64110B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198" y="4879665"/>
              <a:ext cx="386970" cy="386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 name="Group 183">
            <a:extLst>
              <a:ext uri="{FF2B5EF4-FFF2-40B4-BE49-F238E27FC236}">
                <a16:creationId xmlns:a16="http://schemas.microsoft.com/office/drawing/2014/main" id="{4332E80C-8622-AD14-939D-B0A287D53E4A}"/>
              </a:ext>
            </a:extLst>
          </p:cNvPr>
          <p:cNvGrpSpPr/>
          <p:nvPr/>
        </p:nvGrpSpPr>
        <p:grpSpPr>
          <a:xfrm>
            <a:off x="5765071" y="4479579"/>
            <a:ext cx="1606170" cy="1606170"/>
            <a:chOff x="4891998" y="3660465"/>
            <a:chExt cx="1606170" cy="1606170"/>
          </a:xfrm>
        </p:grpSpPr>
        <p:pic>
          <p:nvPicPr>
            <p:cNvPr id="185" name="Picture 2" descr="small modular reactor Icon - Free PNG &amp; SVG 3818642 - Noun Project">
              <a:extLst>
                <a:ext uri="{FF2B5EF4-FFF2-40B4-BE49-F238E27FC236}">
                  <a16:creationId xmlns:a16="http://schemas.microsoft.com/office/drawing/2014/main" id="{34941C91-C4D2-43BA-837D-05FA8B144A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1998" y="3660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 descr="small modular reactor Icon - Free PNG &amp; SVG 3818642 - Noun Project">
              <a:extLst>
                <a:ext uri="{FF2B5EF4-FFF2-40B4-BE49-F238E27FC236}">
                  <a16:creationId xmlns:a16="http://schemas.microsoft.com/office/drawing/2014/main" id="{830AAF3F-0D2F-A709-49F2-9392E09D44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4398" y="3812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 descr="small modular reactor Icon - Free PNG &amp; SVG 3818642 - Noun Project">
              <a:extLst>
                <a:ext uri="{FF2B5EF4-FFF2-40B4-BE49-F238E27FC236}">
                  <a16:creationId xmlns:a16="http://schemas.microsoft.com/office/drawing/2014/main" id="{97854134-E287-5839-0560-ED23EE1F1D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798" y="3965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2" descr="small modular reactor Icon - Free PNG &amp; SVG 3818642 - Noun Project">
              <a:extLst>
                <a:ext uri="{FF2B5EF4-FFF2-40B4-BE49-F238E27FC236}">
                  <a16:creationId xmlns:a16="http://schemas.microsoft.com/office/drawing/2014/main" id="{28982670-3673-9DCF-F20F-7ADB83A5FC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9198" y="41176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 descr="small modular reactor Icon - Free PNG &amp; SVG 3818642 - Noun Project">
              <a:extLst>
                <a:ext uri="{FF2B5EF4-FFF2-40B4-BE49-F238E27FC236}">
                  <a16:creationId xmlns:a16="http://schemas.microsoft.com/office/drawing/2014/main" id="{1EF7B028-F20A-121A-A8AB-A1E3EA5BA5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598" y="42700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small modular reactor Icon - Free PNG &amp; SVG 3818642 - Noun Project">
              <a:extLst>
                <a:ext uri="{FF2B5EF4-FFF2-40B4-BE49-F238E27FC236}">
                  <a16:creationId xmlns:a16="http://schemas.microsoft.com/office/drawing/2014/main" id="{8644126D-84F5-850B-A2D8-3F18D1E91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98" y="4422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 descr="small modular reactor Icon - Free PNG &amp; SVG 3818642 - Noun Project">
              <a:extLst>
                <a:ext uri="{FF2B5EF4-FFF2-40B4-BE49-F238E27FC236}">
                  <a16:creationId xmlns:a16="http://schemas.microsoft.com/office/drawing/2014/main" id="{6D14B8B7-833E-1292-5FE8-2E0490D724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6398" y="4574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2" descr="small modular reactor Icon - Free PNG &amp; SVG 3818642 - Noun Project">
              <a:extLst>
                <a:ext uri="{FF2B5EF4-FFF2-40B4-BE49-F238E27FC236}">
                  <a16:creationId xmlns:a16="http://schemas.microsoft.com/office/drawing/2014/main" id="{DA999BD1-A31E-16A5-3F03-96DC9E6CD5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8798" y="4727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small modular reactor Icon - Free PNG &amp; SVG 3818642 - Noun Project">
              <a:extLst>
                <a:ext uri="{FF2B5EF4-FFF2-40B4-BE49-F238E27FC236}">
                  <a16:creationId xmlns:a16="http://schemas.microsoft.com/office/drawing/2014/main" id="{316A4C53-7730-3CAD-66E6-1E5F69B4A2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198" y="4879665"/>
              <a:ext cx="386970" cy="386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7" name="Group 1026">
            <a:extLst>
              <a:ext uri="{FF2B5EF4-FFF2-40B4-BE49-F238E27FC236}">
                <a16:creationId xmlns:a16="http://schemas.microsoft.com/office/drawing/2014/main" id="{28570A41-5E4C-4BEF-8AD8-A558085DCB16}"/>
              </a:ext>
            </a:extLst>
          </p:cNvPr>
          <p:cNvGrpSpPr/>
          <p:nvPr/>
        </p:nvGrpSpPr>
        <p:grpSpPr>
          <a:xfrm>
            <a:off x="6647718" y="4435602"/>
            <a:ext cx="1606170" cy="1606170"/>
            <a:chOff x="4891998" y="3660465"/>
            <a:chExt cx="1606170" cy="1606170"/>
          </a:xfrm>
        </p:grpSpPr>
        <p:pic>
          <p:nvPicPr>
            <p:cNvPr id="1028" name="Picture 2" descr="small modular reactor Icon - Free PNG &amp; SVG 3818642 - Noun Project">
              <a:extLst>
                <a:ext uri="{FF2B5EF4-FFF2-40B4-BE49-F238E27FC236}">
                  <a16:creationId xmlns:a16="http://schemas.microsoft.com/office/drawing/2014/main" id="{50A1DABF-DF9D-6814-202E-836197B2DF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1998" y="3660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 descr="small modular reactor Icon - Free PNG &amp; SVG 3818642 - Noun Project">
              <a:extLst>
                <a:ext uri="{FF2B5EF4-FFF2-40B4-BE49-F238E27FC236}">
                  <a16:creationId xmlns:a16="http://schemas.microsoft.com/office/drawing/2014/main" id="{C5518567-B604-FC99-CF30-8BCA5A7BAB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4398" y="3812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 descr="small modular reactor Icon - Free PNG &amp; SVG 3818642 - Noun Project">
              <a:extLst>
                <a:ext uri="{FF2B5EF4-FFF2-40B4-BE49-F238E27FC236}">
                  <a16:creationId xmlns:a16="http://schemas.microsoft.com/office/drawing/2014/main" id="{DD0F7975-2A5E-F05F-DC73-4C755CFCB6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798" y="3965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 descr="small modular reactor Icon - Free PNG &amp; SVG 3818642 - Noun Project">
              <a:extLst>
                <a:ext uri="{FF2B5EF4-FFF2-40B4-BE49-F238E27FC236}">
                  <a16:creationId xmlns:a16="http://schemas.microsoft.com/office/drawing/2014/main" id="{A66D5C63-826B-C835-66F3-718BB5FD27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9198" y="41176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2" descr="small modular reactor Icon - Free PNG &amp; SVG 3818642 - Noun Project">
              <a:extLst>
                <a:ext uri="{FF2B5EF4-FFF2-40B4-BE49-F238E27FC236}">
                  <a16:creationId xmlns:a16="http://schemas.microsoft.com/office/drawing/2014/main" id="{45A66403-A0AA-1699-7176-EBB7113012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598" y="42700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 descr="small modular reactor Icon - Free PNG &amp; SVG 3818642 - Noun Project">
              <a:extLst>
                <a:ext uri="{FF2B5EF4-FFF2-40B4-BE49-F238E27FC236}">
                  <a16:creationId xmlns:a16="http://schemas.microsoft.com/office/drawing/2014/main" id="{30369523-A08E-6B98-0127-50E6FA03BE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98" y="4422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small modular reactor Icon - Free PNG &amp; SVG 3818642 - Noun Project">
              <a:extLst>
                <a:ext uri="{FF2B5EF4-FFF2-40B4-BE49-F238E27FC236}">
                  <a16:creationId xmlns:a16="http://schemas.microsoft.com/office/drawing/2014/main" id="{1882BEA1-2C3B-123B-E161-114C182227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6398" y="4574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small modular reactor Icon - Free PNG &amp; SVG 3818642 - Noun Project">
              <a:extLst>
                <a:ext uri="{FF2B5EF4-FFF2-40B4-BE49-F238E27FC236}">
                  <a16:creationId xmlns:a16="http://schemas.microsoft.com/office/drawing/2014/main" id="{D2E3B380-1FE0-BEDF-011B-DDCB3A47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8798" y="4727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small modular reactor Icon - Free PNG &amp; SVG 3818642 - Noun Project">
              <a:extLst>
                <a:ext uri="{FF2B5EF4-FFF2-40B4-BE49-F238E27FC236}">
                  <a16:creationId xmlns:a16="http://schemas.microsoft.com/office/drawing/2014/main" id="{5CD062BC-7552-3741-0FA0-F924388F13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198" y="4879665"/>
              <a:ext cx="386970" cy="386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7" name="Group 1036">
            <a:extLst>
              <a:ext uri="{FF2B5EF4-FFF2-40B4-BE49-F238E27FC236}">
                <a16:creationId xmlns:a16="http://schemas.microsoft.com/office/drawing/2014/main" id="{F9DDBC9B-165F-B5C0-9FD5-BF878E6838B3}"/>
              </a:ext>
            </a:extLst>
          </p:cNvPr>
          <p:cNvGrpSpPr/>
          <p:nvPr/>
        </p:nvGrpSpPr>
        <p:grpSpPr>
          <a:xfrm>
            <a:off x="7693555" y="4428067"/>
            <a:ext cx="1606170" cy="1606170"/>
            <a:chOff x="4891998" y="3660465"/>
            <a:chExt cx="1606170" cy="1606170"/>
          </a:xfrm>
        </p:grpSpPr>
        <p:pic>
          <p:nvPicPr>
            <p:cNvPr id="1038" name="Picture 2" descr="small modular reactor Icon - Free PNG &amp; SVG 3818642 - Noun Project">
              <a:extLst>
                <a:ext uri="{FF2B5EF4-FFF2-40B4-BE49-F238E27FC236}">
                  <a16:creationId xmlns:a16="http://schemas.microsoft.com/office/drawing/2014/main" id="{7D389253-7191-CB73-E432-CF393253B8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1998" y="3660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small modular reactor Icon - Free PNG &amp; SVG 3818642 - Noun Project">
              <a:extLst>
                <a:ext uri="{FF2B5EF4-FFF2-40B4-BE49-F238E27FC236}">
                  <a16:creationId xmlns:a16="http://schemas.microsoft.com/office/drawing/2014/main" id="{A4541346-DD9C-8062-088B-B762BC9657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4398" y="3812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small modular reactor Icon - Free PNG &amp; SVG 3818642 - Noun Project">
              <a:extLst>
                <a:ext uri="{FF2B5EF4-FFF2-40B4-BE49-F238E27FC236}">
                  <a16:creationId xmlns:a16="http://schemas.microsoft.com/office/drawing/2014/main" id="{0969D351-4415-07E5-33DD-BA275C46C0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798" y="3965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small modular reactor Icon - Free PNG &amp; SVG 3818642 - Noun Project">
              <a:extLst>
                <a:ext uri="{FF2B5EF4-FFF2-40B4-BE49-F238E27FC236}">
                  <a16:creationId xmlns:a16="http://schemas.microsoft.com/office/drawing/2014/main" id="{BC775F57-BA58-F1AC-7EF5-637B181B02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9198" y="41176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small modular reactor Icon - Free PNG &amp; SVG 3818642 - Noun Project">
              <a:extLst>
                <a:ext uri="{FF2B5EF4-FFF2-40B4-BE49-F238E27FC236}">
                  <a16:creationId xmlns:a16="http://schemas.microsoft.com/office/drawing/2014/main" id="{5F9F0D80-DEA5-1519-BC22-65B4BC652B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598" y="42700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small modular reactor Icon - Free PNG &amp; SVG 3818642 - Noun Project">
              <a:extLst>
                <a:ext uri="{FF2B5EF4-FFF2-40B4-BE49-F238E27FC236}">
                  <a16:creationId xmlns:a16="http://schemas.microsoft.com/office/drawing/2014/main" id="{F43C4C67-7960-4B24-113A-EFF5C203CD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98" y="4422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small modular reactor Icon - Free PNG &amp; SVG 3818642 - Noun Project">
              <a:extLst>
                <a:ext uri="{FF2B5EF4-FFF2-40B4-BE49-F238E27FC236}">
                  <a16:creationId xmlns:a16="http://schemas.microsoft.com/office/drawing/2014/main" id="{A5D31239-DB91-4AFD-26CE-3FAE2C1FA1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6398" y="4574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 descr="small modular reactor Icon - Free PNG &amp; SVG 3818642 - Noun Project">
              <a:extLst>
                <a:ext uri="{FF2B5EF4-FFF2-40B4-BE49-F238E27FC236}">
                  <a16:creationId xmlns:a16="http://schemas.microsoft.com/office/drawing/2014/main" id="{389EFD23-728A-16F7-94E8-971D48494E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8798" y="4727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small modular reactor Icon - Free PNG &amp; SVG 3818642 - Noun Project">
              <a:extLst>
                <a:ext uri="{FF2B5EF4-FFF2-40B4-BE49-F238E27FC236}">
                  <a16:creationId xmlns:a16="http://schemas.microsoft.com/office/drawing/2014/main" id="{48B20111-B5EA-2FCE-3A9A-5CDBDC3D8E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198" y="4879665"/>
              <a:ext cx="386970" cy="386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7" name="Group 1046">
            <a:extLst>
              <a:ext uri="{FF2B5EF4-FFF2-40B4-BE49-F238E27FC236}">
                <a16:creationId xmlns:a16="http://schemas.microsoft.com/office/drawing/2014/main" id="{05CCE27A-79BF-6577-0A2A-C24B1E7D07E3}"/>
              </a:ext>
            </a:extLst>
          </p:cNvPr>
          <p:cNvGrpSpPr/>
          <p:nvPr/>
        </p:nvGrpSpPr>
        <p:grpSpPr>
          <a:xfrm>
            <a:off x="8723177" y="4458371"/>
            <a:ext cx="1606170" cy="1606170"/>
            <a:chOff x="4891998" y="3660465"/>
            <a:chExt cx="1606170" cy="1606170"/>
          </a:xfrm>
        </p:grpSpPr>
        <p:pic>
          <p:nvPicPr>
            <p:cNvPr id="1048" name="Picture 2" descr="small modular reactor Icon - Free PNG &amp; SVG 3818642 - Noun Project">
              <a:extLst>
                <a:ext uri="{FF2B5EF4-FFF2-40B4-BE49-F238E27FC236}">
                  <a16:creationId xmlns:a16="http://schemas.microsoft.com/office/drawing/2014/main" id="{151A94DA-1256-24CE-BB1C-80FE3A9CC0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1998" y="3660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small modular reactor Icon - Free PNG &amp; SVG 3818642 - Noun Project">
              <a:extLst>
                <a:ext uri="{FF2B5EF4-FFF2-40B4-BE49-F238E27FC236}">
                  <a16:creationId xmlns:a16="http://schemas.microsoft.com/office/drawing/2014/main" id="{0453651C-C135-1C0D-C6AE-02C96E0B16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4398" y="3812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small modular reactor Icon - Free PNG &amp; SVG 3818642 - Noun Project">
              <a:extLst>
                <a:ext uri="{FF2B5EF4-FFF2-40B4-BE49-F238E27FC236}">
                  <a16:creationId xmlns:a16="http://schemas.microsoft.com/office/drawing/2014/main" id="{2FA52609-B244-5279-A79E-403665183C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798" y="3965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small modular reactor Icon - Free PNG &amp; SVG 3818642 - Noun Project">
              <a:extLst>
                <a:ext uri="{FF2B5EF4-FFF2-40B4-BE49-F238E27FC236}">
                  <a16:creationId xmlns:a16="http://schemas.microsoft.com/office/drawing/2014/main" id="{89416DA1-9ABA-AAFB-0ECF-02E14021C1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9198" y="41176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 descr="small modular reactor Icon - Free PNG &amp; SVG 3818642 - Noun Project">
              <a:extLst>
                <a:ext uri="{FF2B5EF4-FFF2-40B4-BE49-F238E27FC236}">
                  <a16:creationId xmlns:a16="http://schemas.microsoft.com/office/drawing/2014/main" id="{E3B15E6E-A430-35C5-9B0F-78F9B3DAD0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598" y="42700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 descr="small modular reactor Icon - Free PNG &amp; SVG 3818642 - Noun Project">
              <a:extLst>
                <a:ext uri="{FF2B5EF4-FFF2-40B4-BE49-F238E27FC236}">
                  <a16:creationId xmlns:a16="http://schemas.microsoft.com/office/drawing/2014/main" id="{114CE895-94F7-D37B-814F-589FD7BCFD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98" y="4422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2" descr="small modular reactor Icon - Free PNG &amp; SVG 3818642 - Noun Project">
              <a:extLst>
                <a:ext uri="{FF2B5EF4-FFF2-40B4-BE49-F238E27FC236}">
                  <a16:creationId xmlns:a16="http://schemas.microsoft.com/office/drawing/2014/main" id="{7D2B3DA0-01F8-1814-D69F-4741527559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6398" y="4574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2" descr="small modular reactor Icon - Free PNG &amp; SVG 3818642 - Noun Project">
              <a:extLst>
                <a:ext uri="{FF2B5EF4-FFF2-40B4-BE49-F238E27FC236}">
                  <a16:creationId xmlns:a16="http://schemas.microsoft.com/office/drawing/2014/main" id="{C50A59E3-D424-F9BA-FB44-4C42030875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8798" y="4727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2" descr="small modular reactor Icon - Free PNG &amp; SVG 3818642 - Noun Project">
              <a:extLst>
                <a:ext uri="{FF2B5EF4-FFF2-40B4-BE49-F238E27FC236}">
                  <a16:creationId xmlns:a16="http://schemas.microsoft.com/office/drawing/2014/main" id="{3CBBAF0C-AF44-2A9E-8E4B-E006BA0733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198" y="4879665"/>
              <a:ext cx="386970" cy="386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7" name="Group 1056">
            <a:extLst>
              <a:ext uri="{FF2B5EF4-FFF2-40B4-BE49-F238E27FC236}">
                <a16:creationId xmlns:a16="http://schemas.microsoft.com/office/drawing/2014/main" id="{F41E8D7B-75B4-760A-04F0-108AB51206ED}"/>
              </a:ext>
            </a:extLst>
          </p:cNvPr>
          <p:cNvGrpSpPr/>
          <p:nvPr/>
        </p:nvGrpSpPr>
        <p:grpSpPr>
          <a:xfrm>
            <a:off x="9599241" y="4368977"/>
            <a:ext cx="1606170" cy="1606170"/>
            <a:chOff x="4891998" y="3660465"/>
            <a:chExt cx="1606170" cy="1606170"/>
          </a:xfrm>
        </p:grpSpPr>
        <p:pic>
          <p:nvPicPr>
            <p:cNvPr id="1058" name="Picture 2" descr="small modular reactor Icon - Free PNG &amp; SVG 3818642 - Noun Project">
              <a:extLst>
                <a:ext uri="{FF2B5EF4-FFF2-40B4-BE49-F238E27FC236}">
                  <a16:creationId xmlns:a16="http://schemas.microsoft.com/office/drawing/2014/main" id="{6FD22475-0E57-71E4-96AB-D9998343D8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1998" y="3660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2" descr="small modular reactor Icon - Free PNG &amp; SVG 3818642 - Noun Project">
              <a:extLst>
                <a:ext uri="{FF2B5EF4-FFF2-40B4-BE49-F238E27FC236}">
                  <a16:creationId xmlns:a16="http://schemas.microsoft.com/office/drawing/2014/main" id="{410DAC3C-0C76-7E74-60AE-4A9E120A7A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4398" y="3812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2" descr="small modular reactor Icon - Free PNG &amp; SVG 3818642 - Noun Project">
              <a:extLst>
                <a:ext uri="{FF2B5EF4-FFF2-40B4-BE49-F238E27FC236}">
                  <a16:creationId xmlns:a16="http://schemas.microsoft.com/office/drawing/2014/main" id="{CF5A8E09-0029-7016-45BC-74AEC20397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798" y="3965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2" descr="small modular reactor Icon - Free PNG &amp; SVG 3818642 - Noun Project">
              <a:extLst>
                <a:ext uri="{FF2B5EF4-FFF2-40B4-BE49-F238E27FC236}">
                  <a16:creationId xmlns:a16="http://schemas.microsoft.com/office/drawing/2014/main" id="{15A0BA6E-B211-A1F8-E330-7F754C48AA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9198" y="41176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2" descr="small modular reactor Icon - Free PNG &amp; SVG 3818642 - Noun Project">
              <a:extLst>
                <a:ext uri="{FF2B5EF4-FFF2-40B4-BE49-F238E27FC236}">
                  <a16:creationId xmlns:a16="http://schemas.microsoft.com/office/drawing/2014/main" id="{7C3EDD8E-EC56-3906-A4D1-B25A0C16F5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598" y="42700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2" descr="small modular reactor Icon - Free PNG &amp; SVG 3818642 - Noun Project">
              <a:extLst>
                <a:ext uri="{FF2B5EF4-FFF2-40B4-BE49-F238E27FC236}">
                  <a16:creationId xmlns:a16="http://schemas.microsoft.com/office/drawing/2014/main" id="{9D79835C-80B1-DE51-9FFD-FE6A5B5663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98" y="4422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2" descr="small modular reactor Icon - Free PNG &amp; SVG 3818642 - Noun Project">
              <a:extLst>
                <a:ext uri="{FF2B5EF4-FFF2-40B4-BE49-F238E27FC236}">
                  <a16:creationId xmlns:a16="http://schemas.microsoft.com/office/drawing/2014/main" id="{D631735C-860D-4FA7-B3FE-41D94B10FD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6398" y="4574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2" descr="small modular reactor Icon - Free PNG &amp; SVG 3818642 - Noun Project">
              <a:extLst>
                <a:ext uri="{FF2B5EF4-FFF2-40B4-BE49-F238E27FC236}">
                  <a16:creationId xmlns:a16="http://schemas.microsoft.com/office/drawing/2014/main" id="{70C8D3DB-B276-325B-A6F8-B1041E1943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8798" y="4727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2" descr="small modular reactor Icon - Free PNG &amp; SVG 3818642 - Noun Project">
              <a:extLst>
                <a:ext uri="{FF2B5EF4-FFF2-40B4-BE49-F238E27FC236}">
                  <a16:creationId xmlns:a16="http://schemas.microsoft.com/office/drawing/2014/main" id="{64257E41-90CF-6A04-82D0-1BFB4815AF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198" y="4879665"/>
              <a:ext cx="386970" cy="386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7" name="Group 1066">
            <a:extLst>
              <a:ext uri="{FF2B5EF4-FFF2-40B4-BE49-F238E27FC236}">
                <a16:creationId xmlns:a16="http://schemas.microsoft.com/office/drawing/2014/main" id="{1DB8F6CE-8D1A-4D08-2799-A47F7C315ACA}"/>
              </a:ext>
            </a:extLst>
          </p:cNvPr>
          <p:cNvGrpSpPr/>
          <p:nvPr/>
        </p:nvGrpSpPr>
        <p:grpSpPr>
          <a:xfrm>
            <a:off x="10415214" y="4324287"/>
            <a:ext cx="1606170" cy="1606170"/>
            <a:chOff x="4891998" y="3660465"/>
            <a:chExt cx="1606170" cy="1606170"/>
          </a:xfrm>
        </p:grpSpPr>
        <p:pic>
          <p:nvPicPr>
            <p:cNvPr id="1068" name="Picture 2" descr="small modular reactor Icon - Free PNG &amp; SVG 3818642 - Noun Project">
              <a:extLst>
                <a:ext uri="{FF2B5EF4-FFF2-40B4-BE49-F238E27FC236}">
                  <a16:creationId xmlns:a16="http://schemas.microsoft.com/office/drawing/2014/main" id="{DC14FA86-F559-AEBA-59FD-4453A3D28B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1998" y="3660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2" descr="small modular reactor Icon - Free PNG &amp; SVG 3818642 - Noun Project">
              <a:extLst>
                <a:ext uri="{FF2B5EF4-FFF2-40B4-BE49-F238E27FC236}">
                  <a16:creationId xmlns:a16="http://schemas.microsoft.com/office/drawing/2014/main" id="{8D73D5C3-D83B-8A09-5947-4293C521A1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4398" y="3812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2" descr="small modular reactor Icon - Free PNG &amp; SVG 3818642 - Noun Project">
              <a:extLst>
                <a:ext uri="{FF2B5EF4-FFF2-40B4-BE49-F238E27FC236}">
                  <a16:creationId xmlns:a16="http://schemas.microsoft.com/office/drawing/2014/main" id="{27516BFA-2CCC-5E83-EE89-300654B141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798" y="3965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2" descr="small modular reactor Icon - Free PNG &amp; SVG 3818642 - Noun Project">
              <a:extLst>
                <a:ext uri="{FF2B5EF4-FFF2-40B4-BE49-F238E27FC236}">
                  <a16:creationId xmlns:a16="http://schemas.microsoft.com/office/drawing/2014/main" id="{94CD8426-E3CA-F528-D94E-FB61EBC277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9198" y="41176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2" descr="small modular reactor Icon - Free PNG &amp; SVG 3818642 - Noun Project">
              <a:extLst>
                <a:ext uri="{FF2B5EF4-FFF2-40B4-BE49-F238E27FC236}">
                  <a16:creationId xmlns:a16="http://schemas.microsoft.com/office/drawing/2014/main" id="{47571A4E-F105-8979-36D4-23E114160A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598" y="42700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2" descr="small modular reactor Icon - Free PNG &amp; SVG 3818642 - Noun Project">
              <a:extLst>
                <a:ext uri="{FF2B5EF4-FFF2-40B4-BE49-F238E27FC236}">
                  <a16:creationId xmlns:a16="http://schemas.microsoft.com/office/drawing/2014/main" id="{9DD70BDA-CA35-50E5-7142-A3C516886D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98" y="44224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2" descr="small modular reactor Icon - Free PNG &amp; SVG 3818642 - Noun Project">
              <a:extLst>
                <a:ext uri="{FF2B5EF4-FFF2-40B4-BE49-F238E27FC236}">
                  <a16:creationId xmlns:a16="http://schemas.microsoft.com/office/drawing/2014/main" id="{7B93959D-AA0E-5A2F-D4CE-89C7000077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6398" y="45748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2" descr="small modular reactor Icon - Free PNG &amp; SVG 3818642 - Noun Project">
              <a:extLst>
                <a:ext uri="{FF2B5EF4-FFF2-40B4-BE49-F238E27FC236}">
                  <a16:creationId xmlns:a16="http://schemas.microsoft.com/office/drawing/2014/main" id="{55B72F92-74BB-0A3E-E68E-A7EDDA5DEF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8798" y="4727265"/>
              <a:ext cx="386970" cy="38697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2" descr="small modular reactor Icon - Free PNG &amp; SVG 3818642 - Noun Project">
              <a:extLst>
                <a:ext uri="{FF2B5EF4-FFF2-40B4-BE49-F238E27FC236}">
                  <a16:creationId xmlns:a16="http://schemas.microsoft.com/office/drawing/2014/main" id="{F658DEB8-3399-0BA5-E810-4E3C29DB37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198" y="4879665"/>
              <a:ext cx="386970" cy="386970"/>
            </a:xfrm>
            <a:prstGeom prst="rect">
              <a:avLst/>
            </a:prstGeom>
            <a:noFill/>
            <a:extLst>
              <a:ext uri="{909E8E84-426E-40DD-AFC4-6F175D3DCCD1}">
                <a14:hiddenFill xmlns:a14="http://schemas.microsoft.com/office/drawing/2010/main">
                  <a:solidFill>
                    <a:srgbClr val="FFFFFF"/>
                  </a:solidFill>
                </a14:hiddenFill>
              </a:ext>
            </a:extLst>
          </p:spPr>
        </p:pic>
      </p:grpSp>
      <p:sp>
        <p:nvSpPr>
          <p:cNvPr id="1077" name="TextBox 1076">
            <a:extLst>
              <a:ext uri="{FF2B5EF4-FFF2-40B4-BE49-F238E27FC236}">
                <a16:creationId xmlns:a16="http://schemas.microsoft.com/office/drawing/2014/main" id="{757EE108-9D30-F4B6-4B0A-0407F4D05361}"/>
              </a:ext>
            </a:extLst>
          </p:cNvPr>
          <p:cNvSpPr txBox="1"/>
          <p:nvPr/>
        </p:nvSpPr>
        <p:spPr>
          <a:xfrm>
            <a:off x="4891998" y="3777673"/>
            <a:ext cx="3579995" cy="400110"/>
          </a:xfrm>
          <a:prstGeom prst="rect">
            <a:avLst/>
          </a:prstGeom>
          <a:noFill/>
        </p:spPr>
        <p:txBody>
          <a:bodyPr wrap="square" rtlCol="0">
            <a:spAutoFit/>
          </a:bodyPr>
          <a:lstStyle/>
          <a:p>
            <a:pPr algn="ctr"/>
            <a:r>
              <a:rPr lang="en-US" sz="2000" b="1">
                <a:solidFill>
                  <a:schemeClr val="accent5"/>
                </a:solidFill>
              </a:rPr>
              <a:t>20 x 1000 MWe</a:t>
            </a:r>
            <a:endParaRPr lang="en-GB" sz="2000" b="1">
              <a:solidFill>
                <a:schemeClr val="accent5"/>
              </a:solidFill>
            </a:endParaRPr>
          </a:p>
        </p:txBody>
      </p:sp>
      <p:sp>
        <p:nvSpPr>
          <p:cNvPr id="1078" name="TextBox 1077">
            <a:extLst>
              <a:ext uri="{FF2B5EF4-FFF2-40B4-BE49-F238E27FC236}">
                <a16:creationId xmlns:a16="http://schemas.microsoft.com/office/drawing/2014/main" id="{AEAD4B0D-C0D8-EB06-09F9-76D45945A560}"/>
              </a:ext>
            </a:extLst>
          </p:cNvPr>
          <p:cNvSpPr txBox="1"/>
          <p:nvPr/>
        </p:nvSpPr>
        <p:spPr>
          <a:xfrm>
            <a:off x="767629" y="2446259"/>
            <a:ext cx="3320788" cy="400110"/>
          </a:xfrm>
          <a:prstGeom prst="rect">
            <a:avLst/>
          </a:prstGeom>
          <a:noFill/>
        </p:spPr>
        <p:txBody>
          <a:bodyPr wrap="square" rtlCol="0">
            <a:spAutoFit/>
          </a:bodyPr>
          <a:lstStyle/>
          <a:p>
            <a:r>
              <a:rPr lang="en-US" sz="2000" b="1">
                <a:solidFill>
                  <a:schemeClr val="accent5"/>
                </a:solidFill>
              </a:rPr>
              <a:t>40 </a:t>
            </a:r>
            <a:r>
              <a:rPr lang="en-US" sz="2000" b="1" err="1">
                <a:solidFill>
                  <a:schemeClr val="accent5"/>
                </a:solidFill>
              </a:rPr>
              <a:t>GWe</a:t>
            </a:r>
            <a:r>
              <a:rPr lang="en-US" sz="2000" b="1">
                <a:solidFill>
                  <a:schemeClr val="accent5"/>
                </a:solidFill>
              </a:rPr>
              <a:t> per year for 25 years</a:t>
            </a:r>
            <a:endParaRPr lang="en-GB" sz="2000" b="1">
              <a:solidFill>
                <a:schemeClr val="accent5"/>
              </a:solidFill>
            </a:endParaRPr>
          </a:p>
        </p:txBody>
      </p:sp>
      <p:sp>
        <p:nvSpPr>
          <p:cNvPr id="1079" name="TextBox 1078">
            <a:extLst>
              <a:ext uri="{FF2B5EF4-FFF2-40B4-BE49-F238E27FC236}">
                <a16:creationId xmlns:a16="http://schemas.microsoft.com/office/drawing/2014/main" id="{987C5228-C338-2589-3D87-829687DD88A2}"/>
              </a:ext>
            </a:extLst>
          </p:cNvPr>
          <p:cNvSpPr txBox="1"/>
          <p:nvPr/>
        </p:nvSpPr>
        <p:spPr>
          <a:xfrm>
            <a:off x="6811030" y="3771998"/>
            <a:ext cx="4927809" cy="400110"/>
          </a:xfrm>
          <a:prstGeom prst="rect">
            <a:avLst/>
          </a:prstGeom>
          <a:noFill/>
        </p:spPr>
        <p:txBody>
          <a:bodyPr wrap="square" rtlCol="0">
            <a:spAutoFit/>
          </a:bodyPr>
          <a:lstStyle/>
          <a:p>
            <a:pPr algn="ctr"/>
            <a:r>
              <a:rPr lang="en-US" sz="2000" b="1">
                <a:solidFill>
                  <a:schemeClr val="accent5"/>
                </a:solidFill>
              </a:rPr>
              <a:t> + 70 x 300 MWe SMRs per year</a:t>
            </a:r>
            <a:endParaRPr lang="en-GB" sz="2000" b="1">
              <a:solidFill>
                <a:schemeClr val="accent5"/>
              </a:solidFill>
            </a:endParaRPr>
          </a:p>
        </p:txBody>
      </p:sp>
      <p:sp>
        <p:nvSpPr>
          <p:cNvPr id="1080" name="TextBox 1079">
            <a:extLst>
              <a:ext uri="{FF2B5EF4-FFF2-40B4-BE49-F238E27FC236}">
                <a16:creationId xmlns:a16="http://schemas.microsoft.com/office/drawing/2014/main" id="{60C03762-BFE1-3FCB-1D89-44629F25C4FD}"/>
              </a:ext>
            </a:extLst>
          </p:cNvPr>
          <p:cNvSpPr txBox="1"/>
          <p:nvPr/>
        </p:nvSpPr>
        <p:spPr>
          <a:xfrm>
            <a:off x="4572000" y="2007257"/>
            <a:ext cx="7449384" cy="4247317"/>
          </a:xfrm>
          <a:prstGeom prst="rect">
            <a:avLst/>
          </a:prstGeom>
          <a:solidFill>
            <a:schemeClr val="bg1"/>
          </a:solidFill>
        </p:spPr>
        <p:txBody>
          <a:bodyPr wrap="square" rtlCol="0">
            <a:spAutoFit/>
          </a:bodyPr>
          <a:lstStyle/>
          <a:p>
            <a:pPr algn="ctr"/>
            <a:endParaRPr lang="en-US" sz="3000" b="1" dirty="0"/>
          </a:p>
          <a:p>
            <a:pPr algn="ctr"/>
            <a:endParaRPr lang="en-US" sz="3000" b="1" dirty="0"/>
          </a:p>
          <a:p>
            <a:pPr algn="ctr"/>
            <a:endParaRPr lang="en-US" sz="3000" b="1" dirty="0"/>
          </a:p>
          <a:p>
            <a:pPr algn="ctr"/>
            <a:endParaRPr lang="en-US" sz="3000" b="1" dirty="0"/>
          </a:p>
          <a:p>
            <a:pPr algn="ctr"/>
            <a:r>
              <a:rPr lang="en-US" sz="3000" b="1" dirty="0"/>
              <a:t>Today we build less than 10 </a:t>
            </a:r>
            <a:r>
              <a:rPr lang="en-US" sz="3000" b="1" dirty="0" err="1"/>
              <a:t>GWe</a:t>
            </a:r>
            <a:r>
              <a:rPr lang="en-US" sz="3000" b="1" dirty="0"/>
              <a:t> per year!!</a:t>
            </a:r>
          </a:p>
          <a:p>
            <a:endParaRPr lang="en-US" sz="3000" b="1" dirty="0"/>
          </a:p>
          <a:p>
            <a:endParaRPr lang="en-US" sz="3000" b="1" dirty="0"/>
          </a:p>
          <a:p>
            <a:endParaRPr lang="en-US" sz="3000" b="1" dirty="0"/>
          </a:p>
          <a:p>
            <a:endParaRPr lang="en-GB" sz="3000" b="1" dirty="0"/>
          </a:p>
        </p:txBody>
      </p:sp>
      <p:sp>
        <p:nvSpPr>
          <p:cNvPr id="3" name="Slide Number Placeholder 3">
            <a:extLst>
              <a:ext uri="{FF2B5EF4-FFF2-40B4-BE49-F238E27FC236}">
                <a16:creationId xmlns:a16="http://schemas.microsoft.com/office/drawing/2014/main" id="{97AB40E6-F54A-BED3-D2FC-34F58A5A672E}"/>
              </a:ext>
            </a:extLst>
          </p:cNvPr>
          <p:cNvSpPr txBox="1">
            <a:spLocks/>
          </p:cNvSpPr>
          <p:nvPr/>
        </p:nvSpPr>
        <p:spPr>
          <a:xfrm>
            <a:off x="231320" y="6352658"/>
            <a:ext cx="360000" cy="270000"/>
          </a:xfrm>
          <a:prstGeom prst="rect">
            <a:avLst/>
          </a:prstGeom>
        </p:spPr>
        <p:txBody>
          <a:bodyPr lIns="0" tIns="0" rIns="0" bIns="0" anchor="b" anchorCtr="0"/>
          <a:lstStyle>
            <a:defPPr>
              <a:defRPr lang="en-US"/>
            </a:defPPr>
            <a:lvl1pPr marL="0" algn="r" defTabSz="914400" rtl="0" eaLnBrk="1" latinLnBrk="0" hangingPunct="1">
              <a:defRPr sz="700" kern="1200">
                <a:solidFill>
                  <a:srgbClr val="93939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6639-0DDA-4D58-888C-AB0F1EEA7DE2}" type="slidenum">
              <a:rPr lang="en-GB" sz="1000" b="1" smtClean="0"/>
              <a:pPr/>
              <a:t>3</a:t>
            </a:fld>
            <a:endParaRPr lang="en-GB" sz="1000" b="1"/>
          </a:p>
        </p:txBody>
      </p:sp>
    </p:spTree>
    <p:extLst>
      <p:ext uri="{BB962C8B-B14F-4D97-AF65-F5344CB8AC3E}">
        <p14:creationId xmlns:p14="http://schemas.microsoft.com/office/powerpoint/2010/main" val="16470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5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77"/>
                                        </p:tgtEl>
                                        <p:attrNameLst>
                                          <p:attrName>style.visibility</p:attrName>
                                        </p:attrNameLst>
                                      </p:cBhvr>
                                      <p:to>
                                        <p:strVal val="visible"/>
                                      </p:to>
                                    </p:set>
                                    <p:animEffect transition="in" filter="fade">
                                      <p:cBhvr>
                                        <p:cTn id="18" dur="500"/>
                                        <p:tgtEl>
                                          <p:spTgt spid="1077"/>
                                        </p:tgtEl>
                                      </p:cBhvr>
                                    </p:animEffect>
                                  </p:childTnLst>
                                </p:cTn>
                              </p:par>
                              <p:par>
                                <p:cTn id="19" presetID="10" presetClass="entr" presetSubtype="0" fill="hold" nodeType="withEffect">
                                  <p:stCondLst>
                                    <p:cond delay="0"/>
                                  </p:stCondLst>
                                  <p:childTnLst>
                                    <p:set>
                                      <p:cBhvr>
                                        <p:cTn id="20" dur="1" fill="hold">
                                          <p:stCondLst>
                                            <p:cond delay="0"/>
                                          </p:stCondLst>
                                        </p:cTn>
                                        <p:tgtEl>
                                          <p:spTgt spid="124"/>
                                        </p:tgtEl>
                                        <p:attrNameLst>
                                          <p:attrName>style.visibility</p:attrName>
                                        </p:attrNameLst>
                                      </p:cBhvr>
                                      <p:to>
                                        <p:strVal val="visible"/>
                                      </p:to>
                                    </p:set>
                                    <p:animEffect transition="in" filter="fade">
                                      <p:cBhvr>
                                        <p:cTn id="21" dur="500"/>
                                        <p:tgtEl>
                                          <p:spTgt spid="124"/>
                                        </p:tgtEl>
                                      </p:cBhvr>
                                    </p:animEffect>
                                  </p:childTnLst>
                                </p:cTn>
                              </p:par>
                              <p:par>
                                <p:cTn id="22" presetID="10" presetClass="entr" presetSubtype="0" fill="hold" nodeType="withEffect">
                                  <p:stCondLst>
                                    <p:cond delay="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500"/>
                                        <p:tgtEl>
                                          <p:spTgt spid="1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9"/>
                                        </p:tgtEl>
                                        <p:attrNameLst>
                                          <p:attrName>style.visibility</p:attrName>
                                        </p:attrNameLst>
                                      </p:cBhvr>
                                      <p:to>
                                        <p:strVal val="visible"/>
                                      </p:to>
                                    </p:set>
                                    <p:animEffect transition="in" filter="fade">
                                      <p:cBhvr>
                                        <p:cTn id="29" dur="500"/>
                                        <p:tgtEl>
                                          <p:spTgt spid="1079"/>
                                        </p:tgtEl>
                                      </p:cBhvr>
                                    </p:animEffect>
                                  </p:childTnLst>
                                </p:cTn>
                              </p:par>
                              <p:par>
                                <p:cTn id="30" presetID="10" presetClass="entr" presetSubtype="0" fill="hold" nodeType="with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500"/>
                                        <p:tgtEl>
                                          <p:spTgt spid="183"/>
                                        </p:tgtEl>
                                      </p:cBhvr>
                                    </p:animEffect>
                                  </p:childTnLst>
                                </p:cTn>
                              </p:par>
                              <p:par>
                                <p:cTn id="33" presetID="10" presetClass="entr" presetSubtype="0" fill="hold" nodeType="with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par>
                                <p:cTn id="39" presetID="10" presetClass="entr" presetSubtype="0" fill="hold" nodeType="withEffect">
                                  <p:stCondLst>
                                    <p:cond delay="0"/>
                                  </p:stCondLst>
                                  <p:childTnLst>
                                    <p:set>
                                      <p:cBhvr>
                                        <p:cTn id="40" dur="1" fill="hold">
                                          <p:stCondLst>
                                            <p:cond delay="0"/>
                                          </p:stCondLst>
                                        </p:cTn>
                                        <p:tgtEl>
                                          <p:spTgt spid="1037"/>
                                        </p:tgtEl>
                                        <p:attrNameLst>
                                          <p:attrName>style.visibility</p:attrName>
                                        </p:attrNameLst>
                                      </p:cBhvr>
                                      <p:to>
                                        <p:strVal val="visible"/>
                                      </p:to>
                                    </p:set>
                                    <p:animEffect transition="in" filter="fade">
                                      <p:cBhvr>
                                        <p:cTn id="41" dur="500"/>
                                        <p:tgtEl>
                                          <p:spTgt spid="1037"/>
                                        </p:tgtEl>
                                      </p:cBhvr>
                                    </p:animEffect>
                                  </p:childTnLst>
                                </p:cTn>
                              </p:par>
                              <p:par>
                                <p:cTn id="42" presetID="10" presetClass="entr" presetSubtype="0" fill="hold" nodeType="withEffect">
                                  <p:stCondLst>
                                    <p:cond delay="0"/>
                                  </p:stCondLst>
                                  <p:childTnLst>
                                    <p:set>
                                      <p:cBhvr>
                                        <p:cTn id="43" dur="1" fill="hold">
                                          <p:stCondLst>
                                            <p:cond delay="0"/>
                                          </p:stCondLst>
                                        </p:cTn>
                                        <p:tgtEl>
                                          <p:spTgt spid="1047"/>
                                        </p:tgtEl>
                                        <p:attrNameLst>
                                          <p:attrName>style.visibility</p:attrName>
                                        </p:attrNameLst>
                                      </p:cBhvr>
                                      <p:to>
                                        <p:strVal val="visible"/>
                                      </p:to>
                                    </p:set>
                                    <p:animEffect transition="in" filter="fade">
                                      <p:cBhvr>
                                        <p:cTn id="44" dur="500"/>
                                        <p:tgtEl>
                                          <p:spTgt spid="1047"/>
                                        </p:tgtEl>
                                      </p:cBhvr>
                                    </p:animEffect>
                                  </p:childTnLst>
                                </p:cTn>
                              </p:par>
                              <p:par>
                                <p:cTn id="45" presetID="10" presetClass="entr" presetSubtype="0" fill="hold" nodeType="withEffect">
                                  <p:stCondLst>
                                    <p:cond delay="0"/>
                                  </p:stCondLst>
                                  <p:childTnLst>
                                    <p:set>
                                      <p:cBhvr>
                                        <p:cTn id="46" dur="1" fill="hold">
                                          <p:stCondLst>
                                            <p:cond delay="0"/>
                                          </p:stCondLst>
                                        </p:cTn>
                                        <p:tgtEl>
                                          <p:spTgt spid="1057"/>
                                        </p:tgtEl>
                                        <p:attrNameLst>
                                          <p:attrName>style.visibility</p:attrName>
                                        </p:attrNameLst>
                                      </p:cBhvr>
                                      <p:to>
                                        <p:strVal val="visible"/>
                                      </p:to>
                                    </p:set>
                                    <p:animEffect transition="in" filter="fade">
                                      <p:cBhvr>
                                        <p:cTn id="47" dur="500"/>
                                        <p:tgtEl>
                                          <p:spTgt spid="1057"/>
                                        </p:tgtEl>
                                      </p:cBhvr>
                                    </p:animEffect>
                                  </p:childTnLst>
                                </p:cTn>
                              </p:par>
                              <p:par>
                                <p:cTn id="48" presetID="10" presetClass="entr" presetSubtype="0" fill="hold" nodeType="withEffect">
                                  <p:stCondLst>
                                    <p:cond delay="0"/>
                                  </p:stCondLst>
                                  <p:childTnLst>
                                    <p:set>
                                      <p:cBhvr>
                                        <p:cTn id="49" dur="1" fill="hold">
                                          <p:stCondLst>
                                            <p:cond delay="0"/>
                                          </p:stCondLst>
                                        </p:cTn>
                                        <p:tgtEl>
                                          <p:spTgt spid="1067"/>
                                        </p:tgtEl>
                                        <p:attrNameLst>
                                          <p:attrName>style.visibility</p:attrName>
                                        </p:attrNameLst>
                                      </p:cBhvr>
                                      <p:to>
                                        <p:strVal val="visible"/>
                                      </p:to>
                                    </p:set>
                                    <p:animEffect transition="in" filter="fade">
                                      <p:cBhvr>
                                        <p:cTn id="50" dur="500"/>
                                        <p:tgtEl>
                                          <p:spTgt spid="106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80"/>
                                        </p:tgtEl>
                                        <p:attrNameLst>
                                          <p:attrName>style.visibility</p:attrName>
                                        </p:attrNameLst>
                                      </p:cBhvr>
                                      <p:to>
                                        <p:strVal val="visible"/>
                                      </p:to>
                                    </p:set>
                                    <p:animEffect transition="in" filter="fade">
                                      <p:cBhvr>
                                        <p:cTn id="55" dur="500"/>
                                        <p:tgtEl>
                                          <p:spTgt spid="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77" grpId="0"/>
      <p:bldP spid="1078" grpId="0"/>
      <p:bldP spid="1079" grpId="0"/>
      <p:bldP spid="1080" grpId="0" animBg="1"/>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A3320B2-81E0-7049-A887-D4B0DD7BF4CA}"/>
              </a:ext>
            </a:extLst>
          </p:cNvPr>
          <p:cNvSpPr/>
          <p:nvPr/>
        </p:nvSpPr>
        <p:spPr>
          <a:xfrm>
            <a:off x="3437721" y="1079708"/>
            <a:ext cx="2346283" cy="2346283"/>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1759712"/>
                </a:moveTo>
                <a:cubicBezTo>
                  <a:pt x="0" y="787850"/>
                  <a:pt x="787850" y="0"/>
                  <a:pt x="1759712" y="0"/>
                </a:cubicBezTo>
                <a:lnTo>
                  <a:pt x="1759712" y="1759712"/>
                </a:lnTo>
                <a:lnTo>
                  <a:pt x="0" y="1759712"/>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838933" tIns="838933" rIns="151723" bIns="151723" numCol="1" spcCol="1270" anchor="ctr" anchorCtr="0">
            <a:noAutofit/>
          </a:bodyPr>
          <a:lstStyle/>
          <a:p>
            <a:pPr algn="ctr" defTabSz="948243">
              <a:lnSpc>
                <a:spcPct val="90000"/>
              </a:lnSpc>
              <a:spcBef>
                <a:spcPct val="0"/>
              </a:spcBef>
              <a:spcAft>
                <a:spcPct val="35000"/>
              </a:spcAft>
            </a:pPr>
            <a:r>
              <a:rPr lang="en-US" sz="2000"/>
              <a:t>Technology neutral Policies &amp; Markets</a:t>
            </a:r>
            <a:endParaRPr lang="en-GB" sz="2000"/>
          </a:p>
        </p:txBody>
      </p:sp>
      <p:sp>
        <p:nvSpPr>
          <p:cNvPr id="12" name="Freeform: Shape 11">
            <a:extLst>
              <a:ext uri="{FF2B5EF4-FFF2-40B4-BE49-F238E27FC236}">
                <a16:creationId xmlns:a16="http://schemas.microsoft.com/office/drawing/2014/main" id="{F5D67FD9-5500-916C-024A-B580C9047A12}"/>
              </a:ext>
            </a:extLst>
          </p:cNvPr>
          <p:cNvSpPr/>
          <p:nvPr/>
        </p:nvSpPr>
        <p:spPr>
          <a:xfrm>
            <a:off x="5892377" y="1079708"/>
            <a:ext cx="2346283" cy="2346283"/>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0"/>
                </a:moveTo>
                <a:cubicBezTo>
                  <a:pt x="971862" y="0"/>
                  <a:pt x="1759712" y="787850"/>
                  <a:pt x="1759712" y="1759712"/>
                </a:cubicBezTo>
                <a:lnTo>
                  <a:pt x="0" y="1759712"/>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51723" tIns="838933" rIns="838933" bIns="151723" numCol="1" spcCol="1270" anchor="ctr" anchorCtr="0">
            <a:noAutofit/>
          </a:bodyPr>
          <a:lstStyle/>
          <a:p>
            <a:pPr algn="ctr" defTabSz="948243">
              <a:lnSpc>
                <a:spcPct val="90000"/>
              </a:lnSpc>
              <a:spcBef>
                <a:spcPct val="0"/>
              </a:spcBef>
              <a:spcAft>
                <a:spcPct val="35000"/>
              </a:spcAft>
            </a:pPr>
            <a:r>
              <a:rPr lang="en-US" sz="2133"/>
              <a:t>Affordable Financing</a:t>
            </a:r>
            <a:endParaRPr lang="en-GB" sz="2133"/>
          </a:p>
        </p:txBody>
      </p:sp>
      <p:sp>
        <p:nvSpPr>
          <p:cNvPr id="13" name="Freeform: Shape 12">
            <a:extLst>
              <a:ext uri="{FF2B5EF4-FFF2-40B4-BE49-F238E27FC236}">
                <a16:creationId xmlns:a16="http://schemas.microsoft.com/office/drawing/2014/main" id="{336C3B23-CFA9-1A57-1A2E-F66EF7E6BED3}"/>
              </a:ext>
            </a:extLst>
          </p:cNvPr>
          <p:cNvSpPr/>
          <p:nvPr/>
        </p:nvSpPr>
        <p:spPr>
          <a:xfrm>
            <a:off x="5892377" y="3534364"/>
            <a:ext cx="2346283" cy="2346284"/>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0"/>
                </a:moveTo>
                <a:cubicBezTo>
                  <a:pt x="1759712" y="971862"/>
                  <a:pt x="971862" y="1759712"/>
                  <a:pt x="0" y="1759712"/>
                </a:cubicBezTo>
                <a:lnTo>
                  <a:pt x="0" y="0"/>
                </a:lnTo>
                <a:lnTo>
                  <a:pt x="1759712"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51723" tIns="151724" rIns="838933" bIns="838933" numCol="1" spcCol="1270" anchor="ctr" anchorCtr="0">
            <a:noAutofit/>
          </a:bodyPr>
          <a:lstStyle/>
          <a:p>
            <a:pPr algn="ctr" defTabSz="948243">
              <a:lnSpc>
                <a:spcPct val="90000"/>
              </a:lnSpc>
              <a:spcBef>
                <a:spcPct val="0"/>
              </a:spcBef>
              <a:spcAft>
                <a:spcPct val="35000"/>
              </a:spcAft>
            </a:pPr>
            <a:r>
              <a:rPr lang="en-US" sz="2133"/>
              <a:t>Global Markets</a:t>
            </a:r>
            <a:endParaRPr lang="en-GB" sz="2133"/>
          </a:p>
        </p:txBody>
      </p:sp>
      <p:sp>
        <p:nvSpPr>
          <p:cNvPr id="14" name="Freeform: Shape 13">
            <a:extLst>
              <a:ext uri="{FF2B5EF4-FFF2-40B4-BE49-F238E27FC236}">
                <a16:creationId xmlns:a16="http://schemas.microsoft.com/office/drawing/2014/main" id="{1DBFFE85-0252-12A5-CF73-279C5E5C4123}"/>
              </a:ext>
            </a:extLst>
          </p:cNvPr>
          <p:cNvSpPr/>
          <p:nvPr/>
        </p:nvSpPr>
        <p:spPr>
          <a:xfrm>
            <a:off x="3437721" y="3534365"/>
            <a:ext cx="2346283" cy="2346283"/>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1759712"/>
                </a:moveTo>
                <a:cubicBezTo>
                  <a:pt x="787850" y="1759712"/>
                  <a:pt x="0" y="971862"/>
                  <a:pt x="0" y="0"/>
                </a:cubicBezTo>
                <a:lnTo>
                  <a:pt x="1759712" y="0"/>
                </a:lnTo>
                <a:lnTo>
                  <a:pt x="1759712" y="1759712"/>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838933" tIns="151723" rIns="151721" bIns="838933" numCol="1" spcCol="1270" anchor="ctr" anchorCtr="0">
            <a:noAutofit/>
          </a:bodyPr>
          <a:lstStyle/>
          <a:p>
            <a:pPr algn="ctr" defTabSz="948243">
              <a:lnSpc>
                <a:spcPct val="90000"/>
              </a:lnSpc>
              <a:spcBef>
                <a:spcPct val="0"/>
              </a:spcBef>
              <a:spcAft>
                <a:spcPct val="35000"/>
              </a:spcAft>
            </a:pPr>
            <a:r>
              <a:rPr lang="en-US"/>
              <a:t>Streamlined Licensing</a:t>
            </a:r>
            <a:endParaRPr lang="en-GB"/>
          </a:p>
        </p:txBody>
      </p:sp>
      <p:sp>
        <p:nvSpPr>
          <p:cNvPr id="15" name="Arrow: Circular 14">
            <a:extLst>
              <a:ext uri="{FF2B5EF4-FFF2-40B4-BE49-F238E27FC236}">
                <a16:creationId xmlns:a16="http://schemas.microsoft.com/office/drawing/2014/main" id="{828B3DD6-954C-E73E-0302-FE78008E9CA9}"/>
              </a:ext>
            </a:extLst>
          </p:cNvPr>
          <p:cNvSpPr/>
          <p:nvPr/>
        </p:nvSpPr>
        <p:spPr>
          <a:xfrm>
            <a:off x="5433145" y="2992498"/>
            <a:ext cx="810091" cy="704427"/>
          </a:xfrm>
          <a:prstGeom prst="circularArrow">
            <a:avLst/>
          </a:prstGeom>
        </p:spPr>
        <p:style>
          <a:lnRef idx="1">
            <a:schemeClr val="accent3"/>
          </a:lnRef>
          <a:fillRef idx="2">
            <a:schemeClr val="accent3"/>
          </a:fillRef>
          <a:effectRef idx="1">
            <a:schemeClr val="accent3"/>
          </a:effectRef>
          <a:fontRef idx="minor">
            <a:schemeClr val="dk1"/>
          </a:fontRef>
        </p:style>
        <p:txBody>
          <a:bodyPr/>
          <a:lstStyle/>
          <a:p>
            <a:endParaRPr lang="en-GB"/>
          </a:p>
        </p:txBody>
      </p:sp>
      <p:sp>
        <p:nvSpPr>
          <p:cNvPr id="16" name="Arrow: Circular 15">
            <a:extLst>
              <a:ext uri="{FF2B5EF4-FFF2-40B4-BE49-F238E27FC236}">
                <a16:creationId xmlns:a16="http://schemas.microsoft.com/office/drawing/2014/main" id="{BFE53058-03FC-32F1-3EF4-B89359D4ACB1}"/>
              </a:ext>
            </a:extLst>
          </p:cNvPr>
          <p:cNvSpPr/>
          <p:nvPr/>
        </p:nvSpPr>
        <p:spPr>
          <a:xfrm rot="10800000">
            <a:off x="5433145" y="3263432"/>
            <a:ext cx="810091" cy="704427"/>
          </a:xfrm>
          <a:prstGeom prst="circularArrow">
            <a:avLst/>
          </a:prstGeom>
        </p:spPr>
        <p:style>
          <a:lnRef idx="1">
            <a:schemeClr val="accent3"/>
          </a:lnRef>
          <a:fillRef idx="2">
            <a:schemeClr val="accent3"/>
          </a:fillRef>
          <a:effectRef idx="1">
            <a:schemeClr val="accent3"/>
          </a:effectRef>
          <a:fontRef idx="minor">
            <a:schemeClr val="dk1"/>
          </a:fontRef>
        </p:style>
        <p:txBody>
          <a:bodyPr/>
          <a:lstStyle/>
          <a:p>
            <a:endParaRPr lang="en-GB"/>
          </a:p>
        </p:txBody>
      </p:sp>
      <p:sp>
        <p:nvSpPr>
          <p:cNvPr id="4" name="Rectangle: Rounded Corners 3">
            <a:extLst>
              <a:ext uri="{FF2B5EF4-FFF2-40B4-BE49-F238E27FC236}">
                <a16:creationId xmlns:a16="http://schemas.microsoft.com/office/drawing/2014/main" id="{3CAA2F29-5672-5BBD-2C59-DF3706D98C66}"/>
              </a:ext>
            </a:extLst>
          </p:cNvPr>
          <p:cNvSpPr/>
          <p:nvPr/>
        </p:nvSpPr>
        <p:spPr>
          <a:xfrm>
            <a:off x="450583" y="863973"/>
            <a:ext cx="3298752" cy="2558754"/>
          </a:xfrm>
          <a:prstGeom prst="roundRect">
            <a:avLst/>
          </a:prstGeom>
          <a:ln w="28575">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latin typeface="Arial" panose="020B0604020202020204" pitchFamily="34" charset="0"/>
                <a:cs typeface="Arial" panose="020B0604020202020204" pitchFamily="34" charset="0"/>
              </a:rPr>
              <a:t>Policies and markets that recognize and value the attributes of all low carbon energy sources</a:t>
            </a:r>
            <a:endParaRPr lang="en-GB" sz="1400" dirty="0">
              <a:latin typeface="Arial" panose="020B0604020202020204" pitchFamily="34" charset="0"/>
              <a:cs typeface="Arial" panose="020B0604020202020204" pitchFamily="34" charset="0"/>
            </a:endParaRPr>
          </a:p>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latin typeface="Arial" panose="020B0604020202020204" pitchFamily="34" charset="0"/>
                <a:cs typeface="Arial" panose="020B0604020202020204" pitchFamily="34" charset="0"/>
              </a:rPr>
              <a:t>Markets that ensure stability, reliability and affordability of energy</a:t>
            </a:r>
          </a:p>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latin typeface="Arial" panose="020B0604020202020204" pitchFamily="34" charset="0"/>
                <a:cs typeface="Arial" panose="020B0604020202020204" pitchFamily="34" charset="0"/>
              </a:rPr>
              <a:t>Markets that have embedded signals incentivizing long-term planning and investment</a:t>
            </a:r>
            <a:endParaRPr lang="en-GB" sz="1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C9D9383-4311-9EB8-D895-3D6DA2869F52}"/>
              </a:ext>
            </a:extLst>
          </p:cNvPr>
          <p:cNvSpPr/>
          <p:nvPr/>
        </p:nvSpPr>
        <p:spPr>
          <a:xfrm>
            <a:off x="450583" y="3546248"/>
            <a:ext cx="3360465" cy="2558754"/>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latin typeface="Arial" panose="020B0604020202020204" pitchFamily="34" charset="0"/>
                <a:cs typeface="Arial" panose="020B0604020202020204" pitchFamily="34" charset="0"/>
              </a:rPr>
              <a:t>Provide mandate and resources for regulators to streamline and collaborate</a:t>
            </a:r>
          </a:p>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solidFill>
                  <a:schemeClr val="dk1"/>
                </a:solidFill>
                <a:latin typeface="Arial" panose="020B0604020202020204" pitchFamily="34" charset="0"/>
                <a:cs typeface="Arial" panose="020B0604020202020204" pitchFamily="34" charset="0"/>
              </a:rPr>
              <a:t>Optimized licensing processes that allow regulators to collaborate and accept each other</a:t>
            </a:r>
            <a:r>
              <a:rPr lang="en-US" sz="1400" dirty="0">
                <a:latin typeface="Arial" panose="020B0604020202020204" pitchFamily="34" charset="0"/>
                <a:cs typeface="Arial" panose="020B0604020202020204" pitchFamily="34" charset="0"/>
              </a:rPr>
              <a:t>s’ methodologies &amp;</a:t>
            </a:r>
            <a:r>
              <a:rPr lang="en-US" sz="1400" dirty="0">
                <a:solidFill>
                  <a:schemeClr val="dk1"/>
                </a:solidFill>
                <a:latin typeface="Arial" panose="020B0604020202020204" pitchFamily="34" charset="0"/>
                <a:cs typeface="Arial" panose="020B0604020202020204" pitchFamily="34" charset="0"/>
              </a:rPr>
              <a:t> analyses</a:t>
            </a:r>
            <a:endParaRPr lang="en-GB" sz="1400" dirty="0">
              <a:solidFill>
                <a:schemeClr val="dk1"/>
              </a:solidFill>
              <a:latin typeface="Arial" panose="020B0604020202020204" pitchFamily="34" charset="0"/>
              <a:cs typeface="Arial" panose="020B0604020202020204" pitchFamily="34" charset="0"/>
            </a:endParaRPr>
          </a:p>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solidFill>
                  <a:schemeClr val="dk1"/>
                </a:solidFill>
                <a:latin typeface="Arial" panose="020B0604020202020204" pitchFamily="34" charset="0"/>
                <a:cs typeface="Arial" panose="020B0604020202020204" pitchFamily="34" charset="0"/>
              </a:rPr>
              <a:t>Increased convergence in Codes &amp; Standards </a:t>
            </a:r>
            <a:endParaRPr lang="en-GB" sz="1400" dirty="0">
              <a:solidFill>
                <a:schemeClr val="dk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5001742E-7609-40D7-CB0A-6F3A157A79A1}"/>
              </a:ext>
            </a:extLst>
          </p:cNvPr>
          <p:cNvSpPr/>
          <p:nvPr/>
        </p:nvSpPr>
        <p:spPr>
          <a:xfrm>
            <a:off x="7889326" y="863972"/>
            <a:ext cx="4057510" cy="2566243"/>
          </a:xfrm>
          <a:prstGeom prst="roundRect">
            <a:avLst/>
          </a:prstGeom>
          <a:ln w="28575">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solidFill>
                  <a:schemeClr val="dk1"/>
                </a:solidFill>
                <a:latin typeface="Arial" panose="020B0604020202020204" pitchFamily="34" charset="0"/>
                <a:cs typeface="Arial" panose="020B0604020202020204" pitchFamily="34" charset="0"/>
              </a:rPr>
              <a:t>Science-based technology-agnostic criteria for ESG and Climate Financing</a:t>
            </a:r>
            <a:endParaRPr lang="en-GB" sz="1400" dirty="0">
              <a:solidFill>
                <a:schemeClr val="dk1"/>
              </a:solidFill>
              <a:latin typeface="Arial" panose="020B0604020202020204" pitchFamily="34" charset="0"/>
              <a:cs typeface="Arial" panose="020B0604020202020204" pitchFamily="34" charset="0"/>
            </a:endParaRPr>
          </a:p>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solidFill>
                  <a:schemeClr val="dk1"/>
                </a:solidFill>
                <a:latin typeface="Arial" panose="020B0604020202020204" pitchFamily="34" charset="0"/>
                <a:cs typeface="Arial" panose="020B0604020202020204" pitchFamily="34" charset="0"/>
              </a:rPr>
              <a:t>Inclusion of nuclear in lending policies of international development banks, multilateral banks and other international financial institutions</a:t>
            </a:r>
          </a:p>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latin typeface="Arial" panose="020B0604020202020204" pitchFamily="34" charset="0"/>
                <a:cs typeface="Arial" panose="020B0604020202020204" pitchFamily="34" charset="0"/>
              </a:rPr>
              <a:t>Innovative financing frameworks that optimize the social value of investments</a:t>
            </a:r>
            <a:endParaRPr lang="en-GB" sz="1400" dirty="0">
              <a:solidFill>
                <a:schemeClr val="dk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A7676BC5-70A8-6FC0-0AE9-803DD95624AE}"/>
              </a:ext>
            </a:extLst>
          </p:cNvPr>
          <p:cNvSpPr/>
          <p:nvPr/>
        </p:nvSpPr>
        <p:spPr>
          <a:xfrm>
            <a:off x="7938052" y="3589321"/>
            <a:ext cx="4008784" cy="249044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solidFill>
                  <a:schemeClr val="dk1"/>
                </a:solidFill>
                <a:latin typeface="Arial" panose="020B0604020202020204" pitchFamily="34" charset="0"/>
                <a:cs typeface="Arial" panose="020B0604020202020204" pitchFamily="34" charset="0"/>
              </a:rPr>
              <a:t>Rebuilding of capabilities and acceleration of learning curves for nuclear projects</a:t>
            </a:r>
            <a:endParaRPr lang="en-GB" sz="1400" dirty="0">
              <a:solidFill>
                <a:schemeClr val="dk1"/>
              </a:solidFill>
              <a:latin typeface="Arial" panose="020B0604020202020204" pitchFamily="34" charset="0"/>
              <a:cs typeface="Arial" panose="020B0604020202020204" pitchFamily="34" charset="0"/>
            </a:endParaRPr>
          </a:p>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solidFill>
                  <a:schemeClr val="dk1"/>
                </a:solidFill>
                <a:latin typeface="Arial" panose="020B0604020202020204" pitchFamily="34" charset="0"/>
                <a:cs typeface="Arial" panose="020B0604020202020204" pitchFamily="34" charset="0"/>
              </a:rPr>
              <a:t>Establishment of a global market with its associated global supply chain</a:t>
            </a:r>
            <a:endParaRPr lang="en-GB" sz="1400" dirty="0">
              <a:solidFill>
                <a:schemeClr val="dk1"/>
              </a:solidFill>
              <a:latin typeface="Arial" panose="020B0604020202020204" pitchFamily="34" charset="0"/>
              <a:cs typeface="Arial" panose="020B0604020202020204" pitchFamily="34" charset="0"/>
            </a:endParaRPr>
          </a:p>
          <a:p>
            <a:pPr marL="285750" lvl="1" indent="-285750" defTabSz="651917">
              <a:lnSpc>
                <a:spcPct val="90000"/>
              </a:lnSpc>
              <a:spcBef>
                <a:spcPct val="0"/>
              </a:spcBef>
              <a:spcAft>
                <a:spcPct val="15000"/>
              </a:spcAft>
              <a:buClr>
                <a:srgbClr val="7989DA"/>
              </a:buClr>
              <a:buFont typeface="Courier New" panose="02070309020205020404" pitchFamily="49" charset="0"/>
              <a:buChar char="o"/>
            </a:pPr>
            <a:r>
              <a:rPr lang="en-US" sz="1400" dirty="0">
                <a:solidFill>
                  <a:schemeClr val="dk1"/>
                </a:solidFill>
                <a:latin typeface="Arial" panose="020B0604020202020204" pitchFamily="34" charset="0"/>
                <a:cs typeface="Arial" panose="020B0604020202020204" pitchFamily="34" charset="0"/>
              </a:rPr>
              <a:t>Moving from projects towards products</a:t>
            </a:r>
            <a:endParaRPr lang="en-GB" sz="1400" dirty="0">
              <a:solidFill>
                <a:schemeClr val="dk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9680BEB-E26E-F77F-2226-3FBF57B855E2}"/>
              </a:ext>
            </a:extLst>
          </p:cNvPr>
          <p:cNvSpPr>
            <a:spLocks noGrp="1"/>
          </p:cNvSpPr>
          <p:nvPr>
            <p:ph type="title"/>
          </p:nvPr>
        </p:nvSpPr>
        <p:spPr/>
        <p:txBody>
          <a:bodyPr/>
          <a:lstStyle/>
          <a:p>
            <a:r>
              <a:rPr lang="en-US" sz="2400" dirty="0"/>
              <a:t>Much work needed to deploy nuclear power with speed and at scale</a:t>
            </a:r>
            <a:endParaRPr lang="en-GB" sz="2400" dirty="0"/>
          </a:p>
        </p:txBody>
      </p:sp>
      <p:sp>
        <p:nvSpPr>
          <p:cNvPr id="8" name="Slide Number Placeholder 7">
            <a:extLst>
              <a:ext uri="{FF2B5EF4-FFF2-40B4-BE49-F238E27FC236}">
                <a16:creationId xmlns:a16="http://schemas.microsoft.com/office/drawing/2014/main" id="{7BBBB3D8-06F1-2429-3CF8-744C62106F66}"/>
              </a:ext>
            </a:extLst>
          </p:cNvPr>
          <p:cNvSpPr>
            <a:spLocks noGrp="1"/>
          </p:cNvSpPr>
          <p:nvPr>
            <p:ph type="sldNum" sz="quarter" idx="12"/>
          </p:nvPr>
        </p:nvSpPr>
        <p:spPr/>
        <p:txBody>
          <a:bodyPr/>
          <a:lstStyle/>
          <a:p>
            <a:fld id="{A131265D-8C0D-4B20-956C-65846B561357}" type="slidenum">
              <a:rPr lang="en-GB" smtClean="0"/>
              <a:pPr/>
              <a:t>4</a:t>
            </a:fld>
            <a:endParaRPr lang="en-GB"/>
          </a:p>
        </p:txBody>
      </p:sp>
    </p:spTree>
    <p:extLst>
      <p:ext uri="{BB962C8B-B14F-4D97-AF65-F5344CB8AC3E}">
        <p14:creationId xmlns:p14="http://schemas.microsoft.com/office/powerpoint/2010/main" val="212872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Connector: Curved 73">
            <a:extLst>
              <a:ext uri="{FF2B5EF4-FFF2-40B4-BE49-F238E27FC236}">
                <a16:creationId xmlns:a16="http://schemas.microsoft.com/office/drawing/2014/main" id="{46EDA156-6F5D-E0BF-76E8-6C3E091007F3}"/>
              </a:ext>
            </a:extLst>
          </p:cNvPr>
          <p:cNvCxnSpPr/>
          <p:nvPr/>
        </p:nvCxnSpPr>
        <p:spPr>
          <a:xfrm>
            <a:off x="4828032" y="2207746"/>
            <a:ext cx="4700016" cy="517165"/>
          </a:xfrm>
          <a:prstGeom prst="curvedConnector3">
            <a:avLst>
              <a:gd name="adj1" fmla="val 126848"/>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97BCBE6B-E578-E9A3-D9E7-8E5C84CE954A}"/>
              </a:ext>
            </a:extLst>
          </p:cNvPr>
          <p:cNvSpPr>
            <a:spLocks noGrp="1"/>
          </p:cNvSpPr>
          <p:nvPr>
            <p:ph type="title"/>
          </p:nvPr>
        </p:nvSpPr>
        <p:spPr/>
        <p:txBody>
          <a:bodyPr/>
          <a:lstStyle/>
          <a:p>
            <a:r>
              <a:rPr lang="en-US" dirty="0"/>
              <a:t>The SMR promise</a:t>
            </a:r>
            <a:endParaRPr lang="en-GB" dirty="0"/>
          </a:p>
        </p:txBody>
      </p:sp>
      <p:sp>
        <p:nvSpPr>
          <p:cNvPr id="4" name="Slide Number Placeholder 3">
            <a:extLst>
              <a:ext uri="{FF2B5EF4-FFF2-40B4-BE49-F238E27FC236}">
                <a16:creationId xmlns:a16="http://schemas.microsoft.com/office/drawing/2014/main" id="{93BB8842-300B-73E1-D273-8C2B445427F4}"/>
              </a:ext>
            </a:extLst>
          </p:cNvPr>
          <p:cNvSpPr>
            <a:spLocks noGrp="1"/>
          </p:cNvSpPr>
          <p:nvPr>
            <p:ph type="sldNum" sz="quarter" idx="12"/>
          </p:nvPr>
        </p:nvSpPr>
        <p:spPr/>
        <p:txBody>
          <a:bodyPr/>
          <a:lstStyle/>
          <a:p>
            <a:fld id="{A131265D-8C0D-4B20-956C-65846B561357}" type="slidenum">
              <a:rPr lang="en-GB" smtClean="0"/>
              <a:pPr/>
              <a:t>5</a:t>
            </a:fld>
            <a:endParaRPr lang="en-GB"/>
          </a:p>
        </p:txBody>
      </p:sp>
      <p:pic>
        <p:nvPicPr>
          <p:cNvPr id="28" name="Graphic 27" descr="Factory outline">
            <a:extLst>
              <a:ext uri="{FF2B5EF4-FFF2-40B4-BE49-F238E27FC236}">
                <a16:creationId xmlns:a16="http://schemas.microsoft.com/office/drawing/2014/main" id="{815ECFFF-4D7F-3049-4942-EC206E8C4E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046" y="2207748"/>
            <a:ext cx="1663259" cy="1663259"/>
          </a:xfrm>
          <a:prstGeom prst="rect">
            <a:avLst/>
          </a:prstGeom>
        </p:spPr>
      </p:pic>
      <p:pic>
        <p:nvPicPr>
          <p:cNvPr id="13" name="Picture 2" descr="small modular reactor Icon - Free PNG &amp; SVG 3818642 - Noun Project">
            <a:extLst>
              <a:ext uri="{FF2B5EF4-FFF2-40B4-BE49-F238E27FC236}">
                <a16:creationId xmlns:a16="http://schemas.microsoft.com/office/drawing/2014/main" id="{50AEC264-6408-7725-37D7-AD9FB8ECB300}"/>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2790" y="1796384"/>
            <a:ext cx="822725" cy="82272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7708D36E-4742-5A21-ACCD-95138B926E47}"/>
              </a:ext>
            </a:extLst>
          </p:cNvPr>
          <p:cNvPicPr>
            <a:picLocks noChangeAspect="1"/>
          </p:cNvPicPr>
          <p:nvPr/>
        </p:nvPicPr>
        <p:blipFill>
          <a:blip r:embed="rId5"/>
          <a:stretch>
            <a:fillRect/>
          </a:stretch>
        </p:blipFill>
        <p:spPr>
          <a:xfrm>
            <a:off x="6318000" y="1030031"/>
            <a:ext cx="4450466" cy="4450466"/>
          </a:xfrm>
          <a:prstGeom prst="rect">
            <a:avLst/>
          </a:prstGeom>
        </p:spPr>
      </p:pic>
      <p:pic>
        <p:nvPicPr>
          <p:cNvPr id="50" name="Picture 2" descr="small modular reactor Icon - Free PNG &amp; SVG 3818642 - Noun Project">
            <a:extLst>
              <a:ext uri="{FF2B5EF4-FFF2-40B4-BE49-F238E27FC236}">
                <a16:creationId xmlns:a16="http://schemas.microsoft.com/office/drawing/2014/main" id="{ED28DC8B-B55E-B99D-1163-3F08EBC9B30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2790" y="2843901"/>
            <a:ext cx="822725" cy="8227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mall modular reactor Icon - Free PNG &amp; SVG 3818642 - Noun Project">
            <a:extLst>
              <a:ext uri="{FF2B5EF4-FFF2-40B4-BE49-F238E27FC236}">
                <a16:creationId xmlns:a16="http://schemas.microsoft.com/office/drawing/2014/main" id="{9C2BAD83-3CC0-4F0F-441A-BB7D8F9AE48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2789" y="3891418"/>
            <a:ext cx="822725" cy="822725"/>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a:extLst>
              <a:ext uri="{FF2B5EF4-FFF2-40B4-BE49-F238E27FC236}">
                <a16:creationId xmlns:a16="http://schemas.microsoft.com/office/drawing/2014/main" id="{8B4B7745-84C4-593F-DF17-FC7E350014F9}"/>
              </a:ext>
            </a:extLst>
          </p:cNvPr>
          <p:cNvCxnSpPr/>
          <p:nvPr/>
        </p:nvCxnSpPr>
        <p:spPr>
          <a:xfrm>
            <a:off x="2478024" y="3291840"/>
            <a:ext cx="1307592" cy="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8552091B-978B-AF6A-16FC-815AA79E79D2}"/>
              </a:ext>
            </a:extLst>
          </p:cNvPr>
          <p:cNvCxnSpPr>
            <a:cxnSpLocks/>
          </p:cNvCxnSpPr>
          <p:nvPr/>
        </p:nvCxnSpPr>
        <p:spPr>
          <a:xfrm>
            <a:off x="2478024" y="3291840"/>
            <a:ext cx="1307592" cy="947052"/>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id="{FB95B479-8B46-7381-7DAB-F15767469B96}"/>
              </a:ext>
            </a:extLst>
          </p:cNvPr>
          <p:cNvCxnSpPr>
            <a:cxnSpLocks/>
          </p:cNvCxnSpPr>
          <p:nvPr/>
        </p:nvCxnSpPr>
        <p:spPr>
          <a:xfrm flipV="1">
            <a:off x="2478024" y="2335760"/>
            <a:ext cx="1307592" cy="947052"/>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Straight Arrow Connector 68">
            <a:extLst>
              <a:ext uri="{FF2B5EF4-FFF2-40B4-BE49-F238E27FC236}">
                <a16:creationId xmlns:a16="http://schemas.microsoft.com/office/drawing/2014/main" id="{2924A0A3-348E-DFE7-24CB-3B4E00A8DCAB}"/>
              </a:ext>
            </a:extLst>
          </p:cNvPr>
          <p:cNvCxnSpPr>
            <a:stCxn id="51" idx="3"/>
          </p:cNvCxnSpPr>
          <p:nvPr/>
        </p:nvCxnSpPr>
        <p:spPr>
          <a:xfrm flipV="1">
            <a:off x="4735514" y="3785616"/>
            <a:ext cx="2680270" cy="517165"/>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8FCFEB23-82B9-E02C-4AA4-F76F85441AC8}"/>
              </a:ext>
            </a:extLst>
          </p:cNvPr>
          <p:cNvCxnSpPr>
            <a:cxnSpLocks/>
          </p:cNvCxnSpPr>
          <p:nvPr/>
        </p:nvCxnSpPr>
        <p:spPr>
          <a:xfrm flipV="1">
            <a:off x="4735514" y="2724911"/>
            <a:ext cx="2808286" cy="55268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6" name="Straight Arrow Connector 75">
            <a:extLst>
              <a:ext uri="{FF2B5EF4-FFF2-40B4-BE49-F238E27FC236}">
                <a16:creationId xmlns:a16="http://schemas.microsoft.com/office/drawing/2014/main" id="{4E162B3A-CE0C-96EC-5547-FEA347DA8B96}"/>
              </a:ext>
            </a:extLst>
          </p:cNvPr>
          <p:cNvCxnSpPr>
            <a:cxnSpLocks/>
          </p:cNvCxnSpPr>
          <p:nvPr/>
        </p:nvCxnSpPr>
        <p:spPr>
          <a:xfrm flipH="1">
            <a:off x="9528048" y="2718623"/>
            <a:ext cx="516065" cy="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6F3C7875-D148-0FFA-5FEE-D07480AAAFFD}"/>
              </a:ext>
            </a:extLst>
          </p:cNvPr>
          <p:cNvSpPr txBox="1"/>
          <p:nvPr/>
        </p:nvSpPr>
        <p:spPr>
          <a:xfrm>
            <a:off x="720000" y="5146025"/>
            <a:ext cx="10691999" cy="646331"/>
          </a:xfrm>
          <a:prstGeom prst="rect">
            <a:avLst/>
          </a:prstGeom>
          <a:noFill/>
        </p:spPr>
        <p:txBody>
          <a:bodyPr wrap="square" rtlCol="0">
            <a:spAutoFit/>
          </a:bodyPr>
          <a:lstStyle/>
          <a:p>
            <a:pPr marL="342900" marR="0" lvl="0" indent="-342900" fontAlgn="auto">
              <a:lnSpc>
                <a:spcPct val="90000"/>
              </a:lnSpc>
              <a:spcBef>
                <a:spcPts val="1000"/>
              </a:spcBef>
              <a:spcAft>
                <a:spcPts val="0"/>
              </a:spcAft>
              <a:buSzTx/>
              <a:buFont typeface="Arial" panose="020B0604020202020204" pitchFamily="34" charset="0"/>
              <a:buChar char="•"/>
              <a:tabLst/>
              <a:defRPr/>
            </a:pPr>
            <a:r>
              <a:rPr lang="en-GB" sz="2000" dirty="0">
                <a:solidFill>
                  <a:srgbClr val="3C3C3B"/>
                </a:solidFill>
                <a:latin typeface="Arial" panose="020B0604020202020204" pitchFamily="34" charset="0"/>
                <a:cs typeface="Arial" panose="020B0604020202020204" pitchFamily="34" charset="0"/>
              </a:rPr>
              <a:t>A standardized, reactor design that can be manufactured in a central facility and deployed worldwide</a:t>
            </a:r>
          </a:p>
        </p:txBody>
      </p:sp>
    </p:spTree>
    <p:extLst>
      <p:ext uri="{BB962C8B-B14F-4D97-AF65-F5344CB8AC3E}">
        <p14:creationId xmlns:p14="http://schemas.microsoft.com/office/powerpoint/2010/main" val="169605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Connector: Curved 73">
            <a:extLst>
              <a:ext uri="{FF2B5EF4-FFF2-40B4-BE49-F238E27FC236}">
                <a16:creationId xmlns:a16="http://schemas.microsoft.com/office/drawing/2014/main" id="{46EDA156-6F5D-E0BF-76E8-6C3E091007F3}"/>
              </a:ext>
            </a:extLst>
          </p:cNvPr>
          <p:cNvCxnSpPr/>
          <p:nvPr/>
        </p:nvCxnSpPr>
        <p:spPr>
          <a:xfrm>
            <a:off x="4828032" y="2207746"/>
            <a:ext cx="4700016" cy="517165"/>
          </a:xfrm>
          <a:prstGeom prst="curvedConnector3">
            <a:avLst>
              <a:gd name="adj1" fmla="val 126848"/>
            </a:avLst>
          </a:prstGeom>
          <a:ln w="38100" cap="flat" cmpd="sng" algn="ctr">
            <a:solidFill>
              <a:srgbClr val="AC2B2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Title 1">
            <a:extLst>
              <a:ext uri="{FF2B5EF4-FFF2-40B4-BE49-F238E27FC236}">
                <a16:creationId xmlns:a16="http://schemas.microsoft.com/office/drawing/2014/main" id="{97BCBE6B-E578-E9A3-D9E7-8E5C84CE954A}"/>
              </a:ext>
            </a:extLst>
          </p:cNvPr>
          <p:cNvSpPr>
            <a:spLocks noGrp="1"/>
          </p:cNvSpPr>
          <p:nvPr>
            <p:ph type="title"/>
          </p:nvPr>
        </p:nvSpPr>
        <p:spPr/>
        <p:txBody>
          <a:bodyPr/>
          <a:lstStyle/>
          <a:p>
            <a:r>
              <a:rPr lang="en-US" dirty="0"/>
              <a:t>The current landscape</a:t>
            </a:r>
            <a:endParaRPr lang="en-GB" dirty="0"/>
          </a:p>
        </p:txBody>
      </p:sp>
      <p:sp>
        <p:nvSpPr>
          <p:cNvPr id="4" name="Slide Number Placeholder 3">
            <a:extLst>
              <a:ext uri="{FF2B5EF4-FFF2-40B4-BE49-F238E27FC236}">
                <a16:creationId xmlns:a16="http://schemas.microsoft.com/office/drawing/2014/main" id="{93BB8842-300B-73E1-D273-8C2B445427F4}"/>
              </a:ext>
            </a:extLst>
          </p:cNvPr>
          <p:cNvSpPr>
            <a:spLocks noGrp="1"/>
          </p:cNvSpPr>
          <p:nvPr>
            <p:ph type="sldNum" sz="quarter" idx="12"/>
          </p:nvPr>
        </p:nvSpPr>
        <p:spPr/>
        <p:txBody>
          <a:bodyPr/>
          <a:lstStyle/>
          <a:p>
            <a:fld id="{A131265D-8C0D-4B20-956C-65846B561357}" type="slidenum">
              <a:rPr lang="en-GB" smtClean="0"/>
              <a:pPr/>
              <a:t>6</a:t>
            </a:fld>
            <a:endParaRPr lang="en-GB"/>
          </a:p>
        </p:txBody>
      </p:sp>
      <p:pic>
        <p:nvPicPr>
          <p:cNvPr id="28" name="Graphic 27" descr="Factory outline">
            <a:extLst>
              <a:ext uri="{FF2B5EF4-FFF2-40B4-BE49-F238E27FC236}">
                <a16:creationId xmlns:a16="http://schemas.microsoft.com/office/drawing/2014/main" id="{815ECFFF-4D7F-3049-4942-EC206E8C4E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536" y="2465436"/>
            <a:ext cx="1261496" cy="1261496"/>
          </a:xfrm>
          <a:prstGeom prst="rect">
            <a:avLst/>
          </a:prstGeom>
        </p:spPr>
      </p:pic>
      <p:pic>
        <p:nvPicPr>
          <p:cNvPr id="13" name="Picture 2" descr="small modular reactor Icon - Free PNG &amp; SVG 3818642 - Noun Project">
            <a:extLst>
              <a:ext uri="{FF2B5EF4-FFF2-40B4-BE49-F238E27FC236}">
                <a16:creationId xmlns:a16="http://schemas.microsoft.com/office/drawing/2014/main" id="{50AEC264-6408-7725-37D7-AD9FB8ECB300}"/>
              </a:ext>
            </a:extLst>
          </p:cNvPr>
          <p:cNvPicPr>
            <a:picLocks noChangeAspect="1" noChangeArrowheads="1"/>
          </p:cNvPicPr>
          <p:nvPr/>
        </p:nvPicPr>
        <p:blipFill>
          <a:blip r:embed="rId4">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912789" y="1750025"/>
            <a:ext cx="822725" cy="82272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7708D36E-4742-5A21-ACCD-95138B926E47}"/>
              </a:ext>
            </a:extLst>
          </p:cNvPr>
          <p:cNvPicPr>
            <a:picLocks noChangeAspect="1"/>
          </p:cNvPicPr>
          <p:nvPr/>
        </p:nvPicPr>
        <p:blipFill>
          <a:blip r:embed="rId5"/>
          <a:stretch>
            <a:fillRect/>
          </a:stretch>
        </p:blipFill>
        <p:spPr>
          <a:xfrm>
            <a:off x="6318000" y="1030031"/>
            <a:ext cx="4450466" cy="4450466"/>
          </a:xfrm>
          <a:prstGeom prst="rect">
            <a:avLst/>
          </a:prstGeom>
        </p:spPr>
      </p:pic>
      <p:pic>
        <p:nvPicPr>
          <p:cNvPr id="50" name="Picture 2" descr="small modular reactor Icon - Free PNG &amp; SVG 3818642 - Noun Project">
            <a:extLst>
              <a:ext uri="{FF2B5EF4-FFF2-40B4-BE49-F238E27FC236}">
                <a16:creationId xmlns:a16="http://schemas.microsoft.com/office/drawing/2014/main" id="{ED28DC8B-B55E-B99D-1163-3F08EBC9B30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2790" y="2843901"/>
            <a:ext cx="822725" cy="8227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small modular reactor Icon - Free PNG &amp; SVG 3818642 - Noun Project">
            <a:extLst>
              <a:ext uri="{FF2B5EF4-FFF2-40B4-BE49-F238E27FC236}">
                <a16:creationId xmlns:a16="http://schemas.microsoft.com/office/drawing/2014/main" id="{9C2BAD83-3CC0-4F0F-441A-BB7D8F9AE48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2789" y="3891418"/>
            <a:ext cx="822725" cy="822725"/>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a:extLst>
              <a:ext uri="{FF2B5EF4-FFF2-40B4-BE49-F238E27FC236}">
                <a16:creationId xmlns:a16="http://schemas.microsoft.com/office/drawing/2014/main" id="{8B4B7745-84C4-593F-DF17-FC7E350014F9}"/>
              </a:ext>
            </a:extLst>
          </p:cNvPr>
          <p:cNvCxnSpPr/>
          <p:nvPr/>
        </p:nvCxnSpPr>
        <p:spPr>
          <a:xfrm>
            <a:off x="2478024" y="3291840"/>
            <a:ext cx="1307592" cy="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Straight Arrow Connector 68">
            <a:extLst>
              <a:ext uri="{FF2B5EF4-FFF2-40B4-BE49-F238E27FC236}">
                <a16:creationId xmlns:a16="http://schemas.microsoft.com/office/drawing/2014/main" id="{2924A0A3-348E-DFE7-24CB-3B4E00A8DCAB}"/>
              </a:ext>
            </a:extLst>
          </p:cNvPr>
          <p:cNvCxnSpPr>
            <a:stCxn id="51" idx="3"/>
          </p:cNvCxnSpPr>
          <p:nvPr/>
        </p:nvCxnSpPr>
        <p:spPr>
          <a:xfrm flipV="1">
            <a:off x="4735514" y="3785616"/>
            <a:ext cx="2680270" cy="517165"/>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8FCFEB23-82B9-E02C-4AA4-F76F85441AC8}"/>
              </a:ext>
            </a:extLst>
          </p:cNvPr>
          <p:cNvCxnSpPr>
            <a:cxnSpLocks/>
          </p:cNvCxnSpPr>
          <p:nvPr/>
        </p:nvCxnSpPr>
        <p:spPr>
          <a:xfrm flipV="1">
            <a:off x="4735514" y="2724911"/>
            <a:ext cx="2808286" cy="55268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6" name="Straight Arrow Connector 75">
            <a:extLst>
              <a:ext uri="{FF2B5EF4-FFF2-40B4-BE49-F238E27FC236}">
                <a16:creationId xmlns:a16="http://schemas.microsoft.com/office/drawing/2014/main" id="{4E162B3A-CE0C-96EC-5547-FEA347DA8B96}"/>
              </a:ext>
            </a:extLst>
          </p:cNvPr>
          <p:cNvCxnSpPr>
            <a:cxnSpLocks/>
          </p:cNvCxnSpPr>
          <p:nvPr/>
        </p:nvCxnSpPr>
        <p:spPr>
          <a:xfrm flipH="1">
            <a:off x="9528048" y="2718623"/>
            <a:ext cx="516065" cy="0"/>
          </a:xfrm>
          <a:prstGeom prst="straightConnector1">
            <a:avLst/>
          </a:prstGeom>
          <a:ln w="38100" cap="flat" cmpd="sng" algn="ctr">
            <a:solidFill>
              <a:srgbClr val="AC2B2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6F3C7875-D148-0FFA-5FEE-D07480AAAFFD}"/>
              </a:ext>
            </a:extLst>
          </p:cNvPr>
          <p:cNvSpPr txBox="1"/>
          <p:nvPr/>
        </p:nvSpPr>
        <p:spPr>
          <a:xfrm>
            <a:off x="720000" y="5146025"/>
            <a:ext cx="10881449" cy="1456809"/>
          </a:xfrm>
          <a:prstGeom prst="rect">
            <a:avLst/>
          </a:prstGeom>
          <a:noFill/>
        </p:spPr>
        <p:txBody>
          <a:bodyPr wrap="square" rtlCol="0">
            <a:spAutoFit/>
          </a:bodyPr>
          <a:lstStyle/>
          <a:p>
            <a:pPr marL="342900" marR="0" lvl="0" indent="-342900" fontAlgn="auto">
              <a:lnSpc>
                <a:spcPct val="90000"/>
              </a:lnSpc>
              <a:spcBef>
                <a:spcPts val="1000"/>
              </a:spcBef>
              <a:spcAft>
                <a:spcPts val="0"/>
              </a:spcAft>
              <a:buSzTx/>
              <a:buFont typeface="Arial" panose="020B0604020202020204" pitchFamily="34" charset="0"/>
              <a:buChar char="•"/>
              <a:tabLst/>
              <a:defRPr/>
            </a:pPr>
            <a:r>
              <a:rPr lang="en-US" sz="2000" dirty="0">
                <a:solidFill>
                  <a:srgbClr val="3C3C3B"/>
                </a:solidFill>
                <a:latin typeface="Arial" panose="020B0604020202020204" pitchFamily="34" charset="0"/>
                <a:cs typeface="Arial" panose="020B0604020202020204" pitchFamily="34" charset="0"/>
              </a:rPr>
              <a:t>Differences in nuclear regulations between countries mean that designs must be modified before they can be exported / imported</a:t>
            </a:r>
          </a:p>
          <a:p>
            <a:pPr marL="342900" marR="0" lvl="0" indent="-342900" fontAlgn="auto">
              <a:lnSpc>
                <a:spcPct val="90000"/>
              </a:lnSpc>
              <a:spcBef>
                <a:spcPts val="1000"/>
              </a:spcBef>
              <a:spcAft>
                <a:spcPts val="0"/>
              </a:spcAft>
              <a:buSzTx/>
              <a:buFont typeface="Arial" panose="020B0604020202020204" pitchFamily="34" charset="0"/>
              <a:buChar char="•"/>
              <a:tabLst/>
              <a:defRPr/>
            </a:pPr>
            <a:r>
              <a:rPr lang="en-US" sz="2000" dirty="0">
                <a:solidFill>
                  <a:srgbClr val="3C3C3B"/>
                </a:solidFill>
                <a:latin typeface="Arial" panose="020B0604020202020204" pitchFamily="34" charset="0"/>
                <a:cs typeface="Arial" panose="020B0604020202020204" pitchFamily="34" charset="0"/>
              </a:rPr>
              <a:t>Multiple different supply chains are required</a:t>
            </a:r>
          </a:p>
          <a:p>
            <a:pPr marL="342900" marR="0" lvl="0" indent="-342900" fontAlgn="auto">
              <a:lnSpc>
                <a:spcPct val="90000"/>
              </a:lnSpc>
              <a:spcBef>
                <a:spcPts val="1000"/>
              </a:spcBef>
              <a:spcAft>
                <a:spcPts val="0"/>
              </a:spcAft>
              <a:buSzTx/>
              <a:buFont typeface="Arial" panose="020B0604020202020204" pitchFamily="34" charset="0"/>
              <a:buChar char="•"/>
              <a:tabLst/>
              <a:defRPr/>
            </a:pPr>
            <a:endParaRPr lang="en-US" sz="2000" dirty="0">
              <a:solidFill>
                <a:srgbClr val="3C3C3B"/>
              </a:solidFill>
              <a:latin typeface="Arial" panose="020B0604020202020204" pitchFamily="34" charset="0"/>
              <a:cs typeface="Arial" panose="020B0604020202020204" pitchFamily="34" charset="0"/>
            </a:endParaRPr>
          </a:p>
        </p:txBody>
      </p:sp>
      <p:pic>
        <p:nvPicPr>
          <p:cNvPr id="3" name="Graphic 2" descr="Factory outline">
            <a:extLst>
              <a:ext uri="{FF2B5EF4-FFF2-40B4-BE49-F238E27FC236}">
                <a16:creationId xmlns:a16="http://schemas.microsoft.com/office/drawing/2014/main" id="{BE3F298B-714E-EF2B-FE3E-85526A517A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0114" y="1373734"/>
            <a:ext cx="1220918" cy="1220918"/>
          </a:xfrm>
          <a:prstGeom prst="rect">
            <a:avLst/>
          </a:prstGeom>
        </p:spPr>
      </p:pic>
      <p:pic>
        <p:nvPicPr>
          <p:cNvPr id="5" name="Graphic 4" descr="Factory outline">
            <a:extLst>
              <a:ext uri="{FF2B5EF4-FFF2-40B4-BE49-F238E27FC236}">
                <a16:creationId xmlns:a16="http://schemas.microsoft.com/office/drawing/2014/main" id="{7BA35C58-DA62-1065-BB24-C4ED42004F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9535" y="3692321"/>
            <a:ext cx="1220918" cy="1220918"/>
          </a:xfrm>
          <a:prstGeom prst="rect">
            <a:avLst/>
          </a:prstGeom>
        </p:spPr>
      </p:pic>
      <p:cxnSp>
        <p:nvCxnSpPr>
          <p:cNvPr id="6" name="Straight Arrow Connector 5">
            <a:extLst>
              <a:ext uri="{FF2B5EF4-FFF2-40B4-BE49-F238E27FC236}">
                <a16:creationId xmlns:a16="http://schemas.microsoft.com/office/drawing/2014/main" id="{E93230B4-88FB-69F3-017D-86D113FA7041}"/>
              </a:ext>
            </a:extLst>
          </p:cNvPr>
          <p:cNvCxnSpPr/>
          <p:nvPr/>
        </p:nvCxnSpPr>
        <p:spPr>
          <a:xfrm>
            <a:off x="2457069" y="4472940"/>
            <a:ext cx="1307592"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D1C37F46-588A-D7F4-C5B9-B8C456E36C4A}"/>
              </a:ext>
            </a:extLst>
          </p:cNvPr>
          <p:cNvCxnSpPr/>
          <p:nvPr/>
        </p:nvCxnSpPr>
        <p:spPr>
          <a:xfrm>
            <a:off x="2457069" y="2207746"/>
            <a:ext cx="1307592" cy="0"/>
          </a:xfrm>
          <a:prstGeom prst="straightConnector1">
            <a:avLst/>
          </a:prstGeom>
          <a:ln w="38100" cap="flat" cmpd="sng" algn="ctr">
            <a:solidFill>
              <a:srgbClr val="AC2B2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8834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2BB0-60F0-3D39-A27E-520FEBF32B83}"/>
              </a:ext>
            </a:extLst>
          </p:cNvPr>
          <p:cNvSpPr>
            <a:spLocks noGrp="1"/>
          </p:cNvSpPr>
          <p:nvPr>
            <p:ph type="title"/>
          </p:nvPr>
        </p:nvSpPr>
        <p:spPr/>
        <p:txBody>
          <a:bodyPr/>
          <a:lstStyle/>
          <a:p>
            <a:r>
              <a:rPr lang="en-US" dirty="0"/>
              <a:t>On the regulatory side</a:t>
            </a:r>
            <a:endParaRPr lang="en-GB" dirty="0"/>
          </a:p>
        </p:txBody>
      </p:sp>
      <p:sp>
        <p:nvSpPr>
          <p:cNvPr id="3" name="Content Placeholder 2">
            <a:extLst>
              <a:ext uri="{FF2B5EF4-FFF2-40B4-BE49-F238E27FC236}">
                <a16:creationId xmlns:a16="http://schemas.microsoft.com/office/drawing/2014/main" id="{17786EE8-9EE4-884A-68CC-9DCEB1AFFBAC}"/>
              </a:ext>
            </a:extLst>
          </p:cNvPr>
          <p:cNvSpPr>
            <a:spLocks noGrp="1"/>
          </p:cNvSpPr>
          <p:nvPr>
            <p:ph idx="1"/>
          </p:nvPr>
        </p:nvSpPr>
        <p:spPr>
          <a:xfrm>
            <a:off x="720000" y="976534"/>
            <a:ext cx="6593815" cy="4572000"/>
          </a:xfrm>
        </p:spPr>
        <p:txBody>
          <a:bodyPr/>
          <a:lstStyle/>
          <a:p>
            <a:pPr>
              <a:spcAft>
                <a:spcPts val="600"/>
              </a:spcAft>
              <a:buClr>
                <a:schemeClr val="tx1">
                  <a:lumMod val="85000"/>
                  <a:lumOff val="15000"/>
                </a:schemeClr>
              </a:buClr>
              <a:buFont typeface="Wingdings" panose="05000000000000000000" pitchFamily="2" charset="2"/>
              <a:buChar char="Ø"/>
            </a:pPr>
            <a:r>
              <a:rPr lang="en-US" sz="2000" dirty="0">
                <a:solidFill>
                  <a:srgbClr val="414042"/>
                </a:solidFill>
              </a:rPr>
              <a:t>All countries have same fundamental nuclear safety standards. </a:t>
            </a:r>
          </a:p>
          <a:p>
            <a:pPr marL="800100" lvl="2" indent="-342900">
              <a:spcBef>
                <a:spcPts val="1000"/>
              </a:spcBef>
              <a:spcAft>
                <a:spcPts val="600"/>
              </a:spcAft>
              <a:buClr>
                <a:schemeClr val="tx1">
                  <a:lumMod val="85000"/>
                  <a:lumOff val="15000"/>
                </a:schemeClr>
              </a:buClr>
            </a:pPr>
            <a:r>
              <a:rPr lang="en-US" sz="1600" dirty="0">
                <a:solidFill>
                  <a:srgbClr val="414042"/>
                </a:solidFill>
              </a:rPr>
              <a:t>Incorporation of into specific national regulatory standards and guidance continues to result in differences</a:t>
            </a:r>
          </a:p>
          <a:p>
            <a:pPr>
              <a:spcAft>
                <a:spcPts val="600"/>
              </a:spcAft>
              <a:buClr>
                <a:schemeClr val="tx1">
                  <a:lumMod val="85000"/>
                  <a:lumOff val="15000"/>
                </a:schemeClr>
              </a:buClr>
              <a:buFont typeface="Wingdings" panose="05000000000000000000" pitchFamily="2" charset="2"/>
              <a:buChar char="Ø"/>
            </a:pPr>
            <a:r>
              <a:rPr lang="en-US" sz="2000" dirty="0">
                <a:solidFill>
                  <a:srgbClr val="414042"/>
                </a:solidFill>
              </a:rPr>
              <a:t>These differences in design solutions are often the result of </a:t>
            </a:r>
          </a:p>
          <a:p>
            <a:pPr marL="800100" lvl="1" indent="-342900">
              <a:spcAft>
                <a:spcPts val="600"/>
              </a:spcAft>
              <a:buClr>
                <a:schemeClr val="tx1">
                  <a:lumMod val="85000"/>
                  <a:lumOff val="15000"/>
                </a:schemeClr>
              </a:buClr>
            </a:pPr>
            <a:r>
              <a:rPr lang="en-US" sz="1600" dirty="0">
                <a:solidFill>
                  <a:srgbClr val="414042"/>
                </a:solidFill>
              </a:rPr>
              <a:t>How national regulators identify fault scenarios and acceptance criteria</a:t>
            </a:r>
          </a:p>
          <a:p>
            <a:pPr marL="800100" lvl="1" indent="-342900">
              <a:spcAft>
                <a:spcPts val="600"/>
              </a:spcAft>
              <a:buClr>
                <a:schemeClr val="tx1">
                  <a:lumMod val="85000"/>
                  <a:lumOff val="15000"/>
                </a:schemeClr>
              </a:buClr>
            </a:pPr>
            <a:r>
              <a:rPr lang="en-US" sz="1600" dirty="0">
                <a:solidFill>
                  <a:srgbClr val="414042"/>
                </a:solidFill>
              </a:rPr>
              <a:t>Differences in acceptance criteria amongst national regulators can be difficult to discern as they are not always part of the written requirements </a:t>
            </a:r>
          </a:p>
          <a:p>
            <a:pPr marL="800100" lvl="1" indent="-342900">
              <a:spcAft>
                <a:spcPts val="600"/>
              </a:spcAft>
              <a:buClr>
                <a:schemeClr val="tx1">
                  <a:lumMod val="85000"/>
                  <a:lumOff val="15000"/>
                </a:schemeClr>
              </a:buClr>
            </a:pPr>
            <a:r>
              <a:rPr lang="en-US" sz="1600" dirty="0">
                <a:solidFill>
                  <a:srgbClr val="414042"/>
                </a:solidFill>
              </a:rPr>
              <a:t>The method of demonstrating a safety case can vary widely among national regulators</a:t>
            </a:r>
          </a:p>
          <a:p>
            <a:pPr>
              <a:spcAft>
                <a:spcPts val="600"/>
              </a:spcAft>
              <a:buClr>
                <a:schemeClr val="tx1">
                  <a:lumMod val="85000"/>
                  <a:lumOff val="15000"/>
                </a:schemeClr>
              </a:buClr>
              <a:buFont typeface="Wingdings" panose="05000000000000000000" pitchFamily="2" charset="2"/>
              <a:buChar char="Ø"/>
            </a:pPr>
            <a:r>
              <a:rPr lang="en-US" sz="2000" dirty="0">
                <a:solidFill>
                  <a:srgbClr val="414042"/>
                </a:solidFill>
              </a:rPr>
              <a:t>This variability creates risks that present major challenges for new build projects and SMR deployment.</a:t>
            </a:r>
          </a:p>
          <a:p>
            <a:pPr>
              <a:spcAft>
                <a:spcPts val="600"/>
              </a:spcAft>
              <a:buClr>
                <a:schemeClr val="tx1">
                  <a:lumMod val="85000"/>
                  <a:lumOff val="15000"/>
                </a:schemeClr>
              </a:buClr>
              <a:buFont typeface="Wingdings" panose="05000000000000000000" pitchFamily="2" charset="2"/>
              <a:buChar char="Ø"/>
            </a:pPr>
            <a:r>
              <a:rPr lang="en-US" sz="2000" dirty="0">
                <a:solidFill>
                  <a:srgbClr val="414042"/>
                </a:solidFill>
              </a:rPr>
              <a:t>Regulators working together on a single design helps to identify best practice</a:t>
            </a:r>
            <a:endParaRPr lang="en-GB" sz="2000" dirty="0">
              <a:solidFill>
                <a:srgbClr val="414042"/>
              </a:solidFill>
            </a:endParaRPr>
          </a:p>
        </p:txBody>
      </p:sp>
      <p:sp>
        <p:nvSpPr>
          <p:cNvPr id="4" name="Slide Number Placeholder 3">
            <a:extLst>
              <a:ext uri="{FF2B5EF4-FFF2-40B4-BE49-F238E27FC236}">
                <a16:creationId xmlns:a16="http://schemas.microsoft.com/office/drawing/2014/main" id="{EE621582-A61A-825D-9CB2-BCAE3BE9E63F}"/>
              </a:ext>
            </a:extLst>
          </p:cNvPr>
          <p:cNvSpPr>
            <a:spLocks noGrp="1"/>
          </p:cNvSpPr>
          <p:nvPr>
            <p:ph type="sldNum" sz="quarter" idx="12"/>
          </p:nvPr>
        </p:nvSpPr>
        <p:spPr/>
        <p:txBody>
          <a:bodyPr/>
          <a:lstStyle/>
          <a:p>
            <a:fld id="{A131265D-8C0D-4B20-956C-65846B561357}" type="slidenum">
              <a:rPr lang="en-GB" smtClean="0"/>
              <a:pPr/>
              <a:t>7</a:t>
            </a:fld>
            <a:endParaRPr lang="en-GB"/>
          </a:p>
        </p:txBody>
      </p:sp>
      <p:pic>
        <p:nvPicPr>
          <p:cNvPr id="8" name="Picture 7">
            <a:extLst>
              <a:ext uri="{FF2B5EF4-FFF2-40B4-BE49-F238E27FC236}">
                <a16:creationId xmlns:a16="http://schemas.microsoft.com/office/drawing/2014/main" id="{8B1A1A39-D2C2-B89B-5A8E-89D0CF8C8895}"/>
              </a:ext>
            </a:extLst>
          </p:cNvPr>
          <p:cNvPicPr>
            <a:picLocks noChangeAspect="1"/>
          </p:cNvPicPr>
          <p:nvPr/>
        </p:nvPicPr>
        <p:blipFill>
          <a:blip r:embed="rId2"/>
          <a:stretch>
            <a:fillRect/>
          </a:stretch>
        </p:blipFill>
        <p:spPr>
          <a:xfrm>
            <a:off x="8229088" y="1249470"/>
            <a:ext cx="3242912" cy="4564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688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2BB0-60F0-3D39-A27E-520FEBF32B83}"/>
              </a:ext>
            </a:extLst>
          </p:cNvPr>
          <p:cNvSpPr>
            <a:spLocks noGrp="1"/>
          </p:cNvSpPr>
          <p:nvPr>
            <p:ph type="title"/>
          </p:nvPr>
        </p:nvSpPr>
        <p:spPr/>
        <p:txBody>
          <a:bodyPr/>
          <a:lstStyle/>
          <a:p>
            <a:r>
              <a:rPr lang="en-US" dirty="0"/>
              <a:t>On the industry side</a:t>
            </a:r>
            <a:endParaRPr lang="en-GB" dirty="0"/>
          </a:p>
        </p:txBody>
      </p:sp>
      <p:sp>
        <p:nvSpPr>
          <p:cNvPr id="3" name="Content Placeholder 2">
            <a:extLst>
              <a:ext uri="{FF2B5EF4-FFF2-40B4-BE49-F238E27FC236}">
                <a16:creationId xmlns:a16="http://schemas.microsoft.com/office/drawing/2014/main" id="{17786EE8-9EE4-884A-68CC-9DCEB1AFFBAC}"/>
              </a:ext>
            </a:extLst>
          </p:cNvPr>
          <p:cNvSpPr>
            <a:spLocks noGrp="1"/>
          </p:cNvSpPr>
          <p:nvPr>
            <p:ph idx="1"/>
          </p:nvPr>
        </p:nvSpPr>
        <p:spPr>
          <a:xfrm>
            <a:off x="720000" y="1242000"/>
            <a:ext cx="6593815" cy="4572000"/>
          </a:xfrm>
        </p:spPr>
        <p:txBody>
          <a:bodyPr/>
          <a:lstStyle/>
          <a:p>
            <a:pPr>
              <a:lnSpc>
                <a:spcPct val="120000"/>
              </a:lnSpc>
              <a:spcBef>
                <a:spcPts val="600"/>
              </a:spcBef>
              <a:buClr>
                <a:schemeClr val="tx1">
                  <a:lumMod val="85000"/>
                  <a:lumOff val="15000"/>
                </a:schemeClr>
              </a:buClr>
              <a:buFont typeface="Wingdings" panose="05000000000000000000" pitchFamily="2" charset="2"/>
              <a:buChar char="Ø"/>
            </a:pPr>
            <a:r>
              <a:rPr lang="en-US" sz="2000" dirty="0">
                <a:solidFill>
                  <a:srgbClr val="414042"/>
                </a:solidFill>
              </a:rPr>
              <a:t>Multitude of SMR designs at different stages of design and technological readiness</a:t>
            </a:r>
          </a:p>
          <a:p>
            <a:pPr lvl="1">
              <a:lnSpc>
                <a:spcPct val="120000"/>
              </a:lnSpc>
              <a:spcBef>
                <a:spcPts val="600"/>
              </a:spcBef>
              <a:buClr>
                <a:schemeClr val="tx1">
                  <a:lumMod val="85000"/>
                  <a:lumOff val="15000"/>
                </a:schemeClr>
              </a:buClr>
              <a:buFont typeface="Wingdings" panose="05000000000000000000" pitchFamily="2" charset="2"/>
              <a:buChar char="Ø"/>
            </a:pPr>
            <a:r>
              <a:rPr lang="en-US" sz="1600" dirty="0">
                <a:solidFill>
                  <a:srgbClr val="414042"/>
                </a:solidFill>
              </a:rPr>
              <a:t>Major R&amp;D and the demonstration of a clear </a:t>
            </a:r>
            <a:r>
              <a:rPr lang="en-US" sz="1600" dirty="0" err="1">
                <a:solidFill>
                  <a:srgbClr val="414042"/>
                </a:solidFill>
              </a:rPr>
              <a:t>programme</a:t>
            </a:r>
            <a:r>
              <a:rPr lang="en-US" sz="1600" dirty="0">
                <a:solidFill>
                  <a:srgbClr val="414042"/>
                </a:solidFill>
              </a:rPr>
              <a:t> of future technical development must be completed before engaging with or completing pre-licensing activities</a:t>
            </a:r>
          </a:p>
          <a:p>
            <a:pPr>
              <a:spcAft>
                <a:spcPts val="600"/>
              </a:spcAft>
              <a:buClr>
                <a:schemeClr val="tx1">
                  <a:lumMod val="85000"/>
                  <a:lumOff val="15000"/>
                </a:schemeClr>
              </a:buClr>
              <a:buFont typeface="Wingdings" panose="05000000000000000000" pitchFamily="2" charset="2"/>
              <a:buChar char="Ø"/>
            </a:pPr>
            <a:r>
              <a:rPr lang="en-US" sz="2000" dirty="0">
                <a:solidFill>
                  <a:srgbClr val="414042"/>
                </a:solidFill>
              </a:rPr>
              <a:t>Early and consistent regulatory engagement is key</a:t>
            </a:r>
          </a:p>
          <a:p>
            <a:pPr lvl="1">
              <a:spcAft>
                <a:spcPts val="600"/>
              </a:spcAft>
              <a:buClr>
                <a:schemeClr val="tx1">
                  <a:lumMod val="85000"/>
                  <a:lumOff val="15000"/>
                </a:schemeClr>
              </a:buClr>
              <a:buFont typeface="Wingdings" panose="05000000000000000000" pitchFamily="2" charset="2"/>
              <a:buChar char="Ø"/>
            </a:pPr>
            <a:r>
              <a:rPr lang="en-US" sz="1600" dirty="0">
                <a:solidFill>
                  <a:srgbClr val="414042"/>
                </a:solidFill>
              </a:rPr>
              <a:t>Build trust with the regulators, understand design maturity</a:t>
            </a:r>
          </a:p>
          <a:p>
            <a:pPr>
              <a:spcAft>
                <a:spcPts val="600"/>
              </a:spcAft>
              <a:buClr>
                <a:schemeClr val="tx1">
                  <a:lumMod val="85000"/>
                  <a:lumOff val="15000"/>
                </a:schemeClr>
              </a:buClr>
              <a:buFont typeface="Wingdings" panose="05000000000000000000" pitchFamily="2" charset="2"/>
              <a:buChar char="Ø"/>
            </a:pPr>
            <a:r>
              <a:rPr lang="en-US" sz="2000" dirty="0">
                <a:solidFill>
                  <a:srgbClr val="414042"/>
                </a:solidFill>
              </a:rPr>
              <a:t>Lessons learnt from engagement with regulators should be shared</a:t>
            </a:r>
          </a:p>
          <a:p>
            <a:pPr lvl="1">
              <a:spcAft>
                <a:spcPts val="600"/>
              </a:spcAft>
              <a:buClr>
                <a:schemeClr val="tx1">
                  <a:lumMod val="85000"/>
                  <a:lumOff val="15000"/>
                </a:schemeClr>
              </a:buClr>
              <a:buFont typeface="Wingdings" panose="05000000000000000000" pitchFamily="2" charset="2"/>
              <a:buChar char="Ø"/>
            </a:pPr>
            <a:r>
              <a:rPr lang="en-US" sz="1600" dirty="0">
                <a:solidFill>
                  <a:srgbClr val="414042"/>
                </a:solidFill>
              </a:rPr>
              <a:t>Allowing gap analyses to be undertaken and undertaking mitigating activities prior to regulatory engagement abroad</a:t>
            </a:r>
          </a:p>
          <a:p>
            <a:pPr>
              <a:spcAft>
                <a:spcPts val="600"/>
              </a:spcAft>
              <a:buClr>
                <a:schemeClr val="tx1">
                  <a:lumMod val="85000"/>
                  <a:lumOff val="15000"/>
                </a:schemeClr>
              </a:buClr>
              <a:buFont typeface="Wingdings" panose="05000000000000000000" pitchFamily="2" charset="2"/>
              <a:buChar char="Ø"/>
            </a:pPr>
            <a:r>
              <a:rPr lang="en-US" sz="2000" dirty="0">
                <a:solidFill>
                  <a:srgbClr val="414042"/>
                </a:solidFill>
              </a:rPr>
              <a:t>New technologies and new processes pose FOAK risks to licensing activities and designers.</a:t>
            </a:r>
          </a:p>
        </p:txBody>
      </p:sp>
      <p:sp>
        <p:nvSpPr>
          <p:cNvPr id="4" name="Slide Number Placeholder 3">
            <a:extLst>
              <a:ext uri="{FF2B5EF4-FFF2-40B4-BE49-F238E27FC236}">
                <a16:creationId xmlns:a16="http://schemas.microsoft.com/office/drawing/2014/main" id="{EE621582-A61A-825D-9CB2-BCAE3BE9E63F}"/>
              </a:ext>
            </a:extLst>
          </p:cNvPr>
          <p:cNvSpPr>
            <a:spLocks noGrp="1"/>
          </p:cNvSpPr>
          <p:nvPr>
            <p:ph type="sldNum" sz="quarter" idx="12"/>
          </p:nvPr>
        </p:nvSpPr>
        <p:spPr/>
        <p:txBody>
          <a:bodyPr/>
          <a:lstStyle/>
          <a:p>
            <a:fld id="{A131265D-8C0D-4B20-956C-65846B561357}" type="slidenum">
              <a:rPr lang="en-GB" smtClean="0"/>
              <a:pPr/>
              <a:t>8</a:t>
            </a:fld>
            <a:endParaRPr lang="en-GB"/>
          </a:p>
        </p:txBody>
      </p:sp>
      <p:pic>
        <p:nvPicPr>
          <p:cNvPr id="5" name="Picture 4">
            <a:extLst>
              <a:ext uri="{FF2B5EF4-FFF2-40B4-BE49-F238E27FC236}">
                <a16:creationId xmlns:a16="http://schemas.microsoft.com/office/drawing/2014/main" id="{2FB6E5EB-B59D-F9C6-E08D-160BD8FAA461}"/>
              </a:ext>
            </a:extLst>
          </p:cNvPr>
          <p:cNvPicPr>
            <a:picLocks noChangeAspect="1"/>
          </p:cNvPicPr>
          <p:nvPr/>
        </p:nvPicPr>
        <p:blipFill>
          <a:blip r:embed="rId2"/>
          <a:stretch>
            <a:fillRect/>
          </a:stretch>
        </p:blipFill>
        <p:spPr>
          <a:xfrm>
            <a:off x="8141261" y="1032250"/>
            <a:ext cx="3270739" cy="4655285"/>
          </a:xfrm>
          <a:prstGeom prst="rect">
            <a:avLst/>
          </a:prstGeom>
          <a:ln>
            <a:solidFill>
              <a:schemeClr val="bg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5126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E96B-C1C8-8EFA-8B0C-D844B1A5E27B}"/>
              </a:ext>
            </a:extLst>
          </p:cNvPr>
          <p:cNvSpPr>
            <a:spLocks noGrp="1"/>
          </p:cNvSpPr>
          <p:nvPr>
            <p:ph type="title"/>
          </p:nvPr>
        </p:nvSpPr>
        <p:spPr/>
        <p:txBody>
          <a:bodyPr/>
          <a:lstStyle/>
          <a:p>
            <a:r>
              <a:rPr lang="en-US" dirty="0"/>
              <a:t>Enabled by industry initiatives</a:t>
            </a:r>
            <a:endParaRPr lang="en-GB" dirty="0"/>
          </a:p>
        </p:txBody>
      </p:sp>
      <p:sp>
        <p:nvSpPr>
          <p:cNvPr id="3" name="Content Placeholder 2">
            <a:extLst>
              <a:ext uri="{FF2B5EF4-FFF2-40B4-BE49-F238E27FC236}">
                <a16:creationId xmlns:a16="http://schemas.microsoft.com/office/drawing/2014/main" id="{8C3EC612-A6DC-EA6B-DC9A-F6CA09FCA012}"/>
              </a:ext>
            </a:extLst>
          </p:cNvPr>
          <p:cNvSpPr>
            <a:spLocks noGrp="1"/>
          </p:cNvSpPr>
          <p:nvPr>
            <p:ph idx="1"/>
          </p:nvPr>
        </p:nvSpPr>
        <p:spPr>
          <a:xfrm>
            <a:off x="772769" y="1440001"/>
            <a:ext cx="6979222" cy="4572000"/>
          </a:xfrm>
        </p:spPr>
        <p:txBody>
          <a:bodyPr/>
          <a:lstStyle/>
          <a:p>
            <a:pPr>
              <a:lnSpc>
                <a:spcPct val="100000"/>
              </a:lnSpc>
              <a:spcBef>
                <a:spcPts val="1800"/>
              </a:spcBef>
            </a:pPr>
            <a:r>
              <a:rPr lang="en-US" sz="2000" dirty="0">
                <a:solidFill>
                  <a:srgbClr val="3D3C40"/>
                </a:solidFill>
              </a:rPr>
              <a:t>Opportunities to align industry practices will support accelerated deployment goals</a:t>
            </a:r>
          </a:p>
          <a:p>
            <a:pPr>
              <a:lnSpc>
                <a:spcPct val="100000"/>
              </a:lnSpc>
              <a:spcBef>
                <a:spcPts val="1800"/>
              </a:spcBef>
            </a:pPr>
            <a:r>
              <a:rPr lang="en-US" sz="2000" dirty="0">
                <a:solidFill>
                  <a:srgbClr val="3D3C40"/>
                </a:solidFill>
              </a:rPr>
              <a:t>World Nuclear Association working groups are engaged in many such activities</a:t>
            </a:r>
          </a:p>
          <a:p>
            <a:pPr>
              <a:lnSpc>
                <a:spcPct val="100000"/>
              </a:lnSpc>
              <a:spcBef>
                <a:spcPts val="1800"/>
              </a:spcBef>
            </a:pPr>
            <a:r>
              <a:rPr lang="en-US" sz="2000" dirty="0">
                <a:solidFill>
                  <a:srgbClr val="3D3C40"/>
                </a:solidFill>
              </a:rPr>
              <a:t>Jointly managing IAEA NHSI Industry Track Topic 2 on Codes &amp; Standards for SMRs and supporting activities of 3 Regulatory Track Working Groups</a:t>
            </a:r>
          </a:p>
          <a:p>
            <a:pPr>
              <a:lnSpc>
                <a:spcPct val="100000"/>
              </a:lnSpc>
              <a:spcBef>
                <a:spcPts val="1800"/>
              </a:spcBef>
            </a:pPr>
            <a:r>
              <a:rPr lang="en-US" sz="2000" dirty="0">
                <a:solidFill>
                  <a:srgbClr val="3D3C40"/>
                </a:solidFill>
              </a:rPr>
              <a:t>Standard Developing Organizations Convergence Board aiming to converge where possible and limit divergence</a:t>
            </a:r>
          </a:p>
          <a:p>
            <a:pPr>
              <a:lnSpc>
                <a:spcPct val="100000"/>
              </a:lnSpc>
              <a:spcBef>
                <a:spcPts val="1800"/>
              </a:spcBef>
            </a:pPr>
            <a:r>
              <a:rPr lang="en-US" sz="2000" dirty="0">
                <a:solidFill>
                  <a:srgbClr val="3D3C40"/>
                </a:solidFill>
              </a:rPr>
              <a:t>Supply chain activities such as developing common procurement specifications and use of commercially available items</a:t>
            </a:r>
          </a:p>
          <a:p>
            <a:endParaRPr lang="en-US" sz="2500" dirty="0"/>
          </a:p>
        </p:txBody>
      </p:sp>
      <p:sp>
        <p:nvSpPr>
          <p:cNvPr id="4" name="Slide Number Placeholder 3">
            <a:extLst>
              <a:ext uri="{FF2B5EF4-FFF2-40B4-BE49-F238E27FC236}">
                <a16:creationId xmlns:a16="http://schemas.microsoft.com/office/drawing/2014/main" id="{61E84797-660C-D22D-A087-E05525649276}"/>
              </a:ext>
            </a:extLst>
          </p:cNvPr>
          <p:cNvSpPr>
            <a:spLocks noGrp="1"/>
          </p:cNvSpPr>
          <p:nvPr>
            <p:ph type="sldNum" sz="quarter" idx="12"/>
          </p:nvPr>
        </p:nvSpPr>
        <p:spPr/>
        <p:txBody>
          <a:bodyPr/>
          <a:lstStyle/>
          <a:p>
            <a:fld id="{A131265D-8C0D-4B20-956C-65846B561357}" type="slidenum">
              <a:rPr lang="en-GB" smtClean="0"/>
              <a:pPr/>
              <a:t>9</a:t>
            </a:fld>
            <a:endParaRPr lang="en-GB" dirty="0"/>
          </a:p>
        </p:txBody>
      </p:sp>
      <p:pic>
        <p:nvPicPr>
          <p:cNvPr id="1026" name="Picture 2" descr="IAEA - International Atomic Energy Agency ⚛️ on Twitter: &quot;🤝 Through NHSI,  we're gathering industry players &amp;amp; nuclear regulators from around the  world to increase collaboration, to establish common approaches on technical">
            <a:extLst>
              <a:ext uri="{FF2B5EF4-FFF2-40B4-BE49-F238E27FC236}">
                <a16:creationId xmlns:a16="http://schemas.microsoft.com/office/drawing/2014/main" id="{4639792D-A551-379A-23A5-FE4D91B26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222" y="1440001"/>
            <a:ext cx="1948263" cy="1949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ME STP-NU-051-1-2012 - Code Comparison Report for Class 1 Nuclear Power  Plant Components (STP-NU-051-1 - 2012)">
            <a:extLst>
              <a:ext uri="{FF2B5EF4-FFF2-40B4-BE49-F238E27FC236}">
                <a16:creationId xmlns:a16="http://schemas.microsoft.com/office/drawing/2014/main" id="{D86CE2BC-71C0-D533-C530-E4DF9A4FD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9222" y="3672652"/>
            <a:ext cx="2025354" cy="26228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370B44C-C9CD-CE29-FA9F-E0466865EE11}"/>
              </a:ext>
            </a:extLst>
          </p:cNvPr>
          <p:cNvPicPr>
            <a:picLocks noChangeAspect="1"/>
          </p:cNvPicPr>
          <p:nvPr/>
        </p:nvPicPr>
        <p:blipFill>
          <a:blip r:embed="rId5"/>
          <a:stretch>
            <a:fillRect/>
          </a:stretch>
        </p:blipFill>
        <p:spPr>
          <a:xfrm>
            <a:off x="10081948" y="2117583"/>
            <a:ext cx="1848832" cy="262283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51742536"/>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WNA Them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ster-final-version.potx" id="{BBB47ABC-DA22-4F5E-8997-8CB4C4D6F500}" vid="{50939E03-A12E-4ACF-8B34-35041BB2E1E0}"/>
    </a:ext>
  </a:extLst>
</a:theme>
</file>

<file path=ppt/theme/theme2.xml><?xml version="1.0" encoding="utf-8"?>
<a:theme xmlns:a="http://schemas.openxmlformats.org/drawingml/2006/main" name="WNA Them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ster-final-version.potx" id="{BBB47ABC-DA22-4F5E-8997-8CB4C4D6F500}" vid="{C2B7C420-8E63-4CB9-9AB6-01E826A97982}"/>
    </a:ext>
  </a:extLst>
</a:theme>
</file>

<file path=ppt/theme/theme3.xml><?xml version="1.0" encoding="utf-8"?>
<a:theme xmlns:a="http://schemas.openxmlformats.org/drawingml/2006/main" name="WNA Them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ster-final-version.potx" id="{BBB47ABC-DA22-4F5E-8997-8CB4C4D6F500}" vid="{27B95FE6-2839-4307-9366-067690423D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41808A3F0534438B807490AAE5F090" ma:contentTypeVersion="16" ma:contentTypeDescription="Create a new document." ma:contentTypeScope="" ma:versionID="6b89ac01a640cfd633970bc379029b70">
  <xsd:schema xmlns:xsd="http://www.w3.org/2001/XMLSchema" xmlns:xs="http://www.w3.org/2001/XMLSchema" xmlns:p="http://schemas.microsoft.com/office/2006/metadata/properties" xmlns:ns2="79477bb4-efd0-4082-8de6-5dac3cf51529" xmlns:ns3="8bd8284a-6460-402b-8105-7fcfaf4463e9" targetNamespace="http://schemas.microsoft.com/office/2006/metadata/properties" ma:root="true" ma:fieldsID="e429af8f94a1faad950fff473fef1e81" ns2:_="" ns3:_="">
    <xsd:import namespace="79477bb4-efd0-4082-8de6-5dac3cf51529"/>
    <xsd:import namespace="8bd8284a-6460-402b-8105-7fcfaf4463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77bb4-efd0-4082-8de6-5dac3cf515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4e481c0-c34f-4398-8258-ca28ce47238d"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d8284a-6460-402b-8105-7fcfaf4463e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260253c-c55d-4100-a080-568cc4f7430f}" ma:internalName="TaxCatchAll" ma:showField="CatchAllData" ma:web="8bd8284a-6460-402b-8105-7fcfaf4463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9477bb4-efd0-4082-8de6-5dac3cf51529">
      <Terms xmlns="http://schemas.microsoft.com/office/infopath/2007/PartnerControls"/>
    </lcf76f155ced4ddcb4097134ff3c332f>
    <TaxCatchAll xmlns="8bd8284a-6460-402b-8105-7fcfaf4463e9" xsi:nil="true"/>
    <SharedWithUsers xmlns="8bd8284a-6460-402b-8105-7fcfaf4463e9">
      <UserInfo>
        <DisplayName>Nathan Paterson</DisplayName>
        <AccountId>30</AccountId>
        <AccountType/>
      </UserInfo>
      <UserInfo>
        <DisplayName>Ronan Tanguy</DisplayName>
        <AccountId>12</AccountId>
        <AccountType/>
      </UserInfo>
      <UserInfo>
        <DisplayName>Allan Carson</DisplayName>
        <AccountId>10</AccountId>
        <AccountType/>
      </UserInfo>
      <UserInfo>
        <DisplayName>Henry Preston</DisplayName>
        <AccountId>242</AccountId>
        <AccountType/>
      </UserInfo>
      <UserInfo>
        <DisplayName>Serge Gorlin</DisplayName>
        <AccountId>21</AccountId>
        <AccountType/>
      </UserInfo>
      <UserInfo>
        <DisplayName>Shah Nawaz Ahmad</DisplayName>
        <AccountId>261</AccountId>
        <AccountType/>
      </UserInfo>
      <UserInfo>
        <DisplayName>Kaajal Desai</DisplayName>
        <AccountId>202</AccountId>
        <AccountType/>
      </UserInfo>
      <UserInfo>
        <DisplayName>King Lee</DisplayName>
        <AccountId>252</AccountId>
        <AccountType/>
      </UserInfo>
      <UserInfo>
        <DisplayName>Vivien Lotasz</DisplayName>
        <AccountId>17</AccountId>
        <AccountType/>
      </UserInfo>
      <UserInfo>
        <DisplayName>Sama Bilbao y Leon</DisplayName>
        <AccountId>25</AccountId>
        <AccountType/>
      </UserInfo>
      <UserInfo>
        <DisplayName>Alec Mitchell</DisplayName>
        <AccountId>156</AccountId>
        <AccountType/>
      </UserInfo>
      <UserInfo>
        <DisplayName>Virginie Ryan-Taix</DisplayName>
        <AccountId>26</AccountId>
        <AccountType/>
      </UserInfo>
    </SharedWithUsers>
  </documentManagement>
</p:properties>
</file>

<file path=customXml/itemProps1.xml><?xml version="1.0" encoding="utf-8"?>
<ds:datastoreItem xmlns:ds="http://schemas.openxmlformats.org/officeDocument/2006/customXml" ds:itemID="{ABC1DCD0-BA3F-48D2-BFD6-3E54FC160E4C}">
  <ds:schemaRefs>
    <ds:schemaRef ds:uri="http://schemas.microsoft.com/sharepoint/v3/contenttype/forms"/>
  </ds:schemaRefs>
</ds:datastoreItem>
</file>

<file path=customXml/itemProps2.xml><?xml version="1.0" encoding="utf-8"?>
<ds:datastoreItem xmlns:ds="http://schemas.openxmlformats.org/officeDocument/2006/customXml" ds:itemID="{6AA9511D-30BE-4CE6-9A8E-2877803245B9}">
  <ds:schemaRefs>
    <ds:schemaRef ds:uri="79477bb4-efd0-4082-8de6-5dac3cf51529"/>
    <ds:schemaRef ds:uri="8bd8284a-6460-402b-8105-7fcfaf4463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5E1790-719C-43AE-966E-7E6AFF8FF04D}">
  <ds:schemaRefs>
    <ds:schemaRef ds:uri="http://purl.org/dc/elements/1.1/"/>
    <ds:schemaRef ds:uri="http://schemas.microsoft.com/office/2006/documentManagement/types"/>
    <ds:schemaRef ds:uri="79477bb4-efd0-4082-8de6-5dac3cf51529"/>
    <ds:schemaRef ds:uri="http://schemas.microsoft.com/office/infopath/2007/PartnerControls"/>
    <ds:schemaRef ds:uri="8bd8284a-6460-402b-8105-7fcfaf4463e9"/>
    <ds:schemaRef ds:uri="http://schemas.microsoft.com/office/2006/metadata/properties"/>
    <ds:schemaRef ds:uri="http://purl.org/dc/dcmitype/"/>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PPT-master-final-version (1)</Template>
  <TotalTime>0</TotalTime>
  <Words>1150</Words>
  <Application>Microsoft Office PowerPoint</Application>
  <PresentationFormat>Widescreen</PresentationFormat>
  <Paragraphs>123</Paragraphs>
  <Slides>12</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Courier New</vt:lpstr>
      <vt:lpstr>Wingdings</vt:lpstr>
      <vt:lpstr>WNA Theme 2</vt:lpstr>
      <vt:lpstr>WNA Theme 3</vt:lpstr>
      <vt:lpstr>WNA Theme 4</vt:lpstr>
      <vt:lpstr>Collaboration – the key to standardized SMR deployment</vt:lpstr>
      <vt:lpstr>Influencing Policy - Net Zero Nuclear</vt:lpstr>
      <vt:lpstr>PowerPoint Presentation</vt:lpstr>
      <vt:lpstr>Much work needed to deploy nuclear power with speed and at scale</vt:lpstr>
      <vt:lpstr>The SMR promise</vt:lpstr>
      <vt:lpstr>The current landscape</vt:lpstr>
      <vt:lpstr>On the regulatory side</vt:lpstr>
      <vt:lpstr>On the industry side</vt:lpstr>
      <vt:lpstr>Enabled by industry initiatives</vt:lpstr>
      <vt:lpstr>CORDEL Workshop Korea 2024</vt:lpstr>
      <vt:lpstr>Collaborating as a sector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Malet de Carteret</dc:creator>
  <cp:lastModifiedBy>Ronan Tanguy</cp:lastModifiedBy>
  <cp:revision>4</cp:revision>
  <cp:lastPrinted>2024-02-20T14:10:51Z</cp:lastPrinted>
  <dcterms:created xsi:type="dcterms:W3CDTF">2023-04-12T11:13:24Z</dcterms:created>
  <dcterms:modified xsi:type="dcterms:W3CDTF">2024-10-22T10:02:47Z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0x0101001341808A3F0534438B807490AAE5F090</vt:lpwstr>
  </property>
  <property fmtid="{D5CDD505-2E9C-101B-9397-08002B2CF9AE}" pid="3" name="MediaServiceImageTags">
    <vt:lpwstr/>
  </property>
</Properties>
</file>