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21"/>
  </p:notesMasterIdLst>
  <p:sldIdLst>
    <p:sldId id="256" r:id="rId7"/>
    <p:sldId id="259" r:id="rId8"/>
    <p:sldId id="1659" r:id="rId9"/>
    <p:sldId id="1660" r:id="rId10"/>
    <p:sldId id="1661" r:id="rId11"/>
    <p:sldId id="1662" r:id="rId12"/>
    <p:sldId id="1663" r:id="rId13"/>
    <p:sldId id="1664" r:id="rId14"/>
    <p:sldId id="1665" r:id="rId15"/>
    <p:sldId id="1666" r:id="rId16"/>
    <p:sldId id="1667" r:id="rId17"/>
    <p:sldId id="1668" r:id="rId18"/>
    <p:sldId id="1669" r:id="rId19"/>
    <p:sldId id="16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FA8B40-72BA-2F6C-AD4D-F96CDBF13AA9}" name="Eaton, Sarah" initials="SE" userId="S::sarah.eaton@cnsc-ccsn.gc.ca::7eb2d5a8-6031-4773-9cb1-1cda2776bcde" providerId="AD"/>
  <p188:author id="{13E2F381-0EBD-EB55-10B4-9C4155F9C9C0}" name="Donna Williams" initials="DW" userId="S::DMS6@NRC.GOV::1bfdb8c0-8227-4ad5-b3a6-2caba81e64a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353C86-4342-4BB9-AB23-53AB3F68CCB8}" v="50" dt="2024-09-27T18:11:39.2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81" autoAdjust="0"/>
    <p:restoredTop sz="65047" autoAdjust="0"/>
  </p:normalViewPr>
  <p:slideViewPr>
    <p:cSldViewPr snapToGrid="0">
      <p:cViewPr varScale="1">
        <p:scale>
          <a:sx n="60" d="100"/>
          <a:sy n="60" d="100"/>
        </p:scale>
        <p:origin x="981"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CB3F13-D9B3-441F-B6DB-36DD069B2D1B}" type="datetimeFigureOut">
              <a:rPr lang="en-US" smtClean="0"/>
              <a:t>10/21/2024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2C3A7A-484A-441D-9173-2EC548088F8D}" type="slidenum">
              <a:rPr lang="en-US" smtClean="0"/>
              <a:t>‹#›</a:t>
            </a:fld>
            <a:endParaRPr lang="en-US"/>
          </a:p>
        </p:txBody>
      </p:sp>
    </p:spTree>
    <p:extLst>
      <p:ext uri="{BB962C8B-B14F-4D97-AF65-F5344CB8AC3E}">
        <p14:creationId xmlns:p14="http://schemas.microsoft.com/office/powerpoint/2010/main" val="4123941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t>Growing global interest; heightened need for international collaboration.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ea typeface="Times New Roman" panose="02020603050405020304" pitchFamily="18" charset="0"/>
              </a:rPr>
              <a:t>In 2019, the heads of the CNSC and USNRC signed a memorandum of cooperation on Advanced Reactor and SMR Technologies, to enhance the existing  bilateral cooperation.  MOC was expanded in 2024 to include the United Kingdom’s Office for Nuclear Regulation.  </a:t>
            </a:r>
            <a:endParaRPr lang="en-US" sz="1800" dirty="0">
              <a:latin typeface="Times New Roman" panose="02020603050405020304" pitchFamily="18" charset="0"/>
              <a:ea typeface="Times New Roman" panose="02020603050405020304" pitchFamily="18" charset="0"/>
            </a:endParaRPr>
          </a:p>
          <a:p>
            <a:pPr eaLnBrk="1" fontAlgn="auto" hangingPunct="1">
              <a:spcBef>
                <a:spcPts val="0"/>
              </a:spcBef>
              <a:spcAft>
                <a:spcPts val="0"/>
              </a:spcAft>
              <a:defRPr/>
            </a:pPr>
            <a:endParaRPr lang="en-US" sz="1200" dirty="0"/>
          </a:p>
          <a:p>
            <a:pPr eaLnBrk="1" fontAlgn="auto" hangingPunct="1">
              <a:spcBef>
                <a:spcPts val="0"/>
              </a:spcBef>
              <a:spcAft>
                <a:spcPts val="0"/>
              </a:spcAft>
              <a:defRPr/>
            </a:pPr>
            <a:r>
              <a:rPr lang="en-US" sz="1200" dirty="0"/>
              <a:t>The agreement encompasses several types of projects including:</a:t>
            </a:r>
          </a:p>
          <a:p>
            <a:pPr marL="171450" indent="-171450" eaLnBrk="1" fontAlgn="auto" hangingPunct="1">
              <a:spcBef>
                <a:spcPts val="0"/>
              </a:spcBef>
              <a:spcAft>
                <a:spcPts val="0"/>
              </a:spcAft>
              <a:buFont typeface="Arial" panose="020B0604020202020204" pitchFamily="34" charset="0"/>
              <a:buChar char="•"/>
              <a:defRPr/>
            </a:pPr>
            <a:r>
              <a:rPr lang="en-US" sz="1200" dirty="0"/>
              <a:t>Comparison of approaches to conduct reviews that will facilitate the development of a shared approach</a:t>
            </a:r>
          </a:p>
          <a:p>
            <a:pPr marL="171450" indent="-171450" eaLnBrk="1" fontAlgn="auto" hangingPunct="1">
              <a:spcBef>
                <a:spcPts val="0"/>
              </a:spcBef>
              <a:spcAft>
                <a:spcPts val="0"/>
              </a:spcAft>
              <a:buFont typeface="Arial" panose="020B0604020202020204" pitchFamily="34" charset="0"/>
              <a:buChar char="•"/>
              <a:defRPr/>
            </a:pPr>
            <a:r>
              <a:rPr lang="en-US" sz="1200" dirty="0"/>
              <a:t>Collaboration on pre-licensing activities to ensure mutual preparedness </a:t>
            </a:r>
          </a:p>
          <a:p>
            <a:pPr marL="171450" indent="-171450" eaLnBrk="1" fontAlgn="auto" hangingPunct="1">
              <a:spcBef>
                <a:spcPts val="0"/>
              </a:spcBef>
              <a:spcAft>
                <a:spcPts val="0"/>
              </a:spcAft>
              <a:buFont typeface="Arial" panose="020B0604020202020204" pitchFamily="34" charset="0"/>
              <a:buChar char="•"/>
              <a:defRPr/>
            </a:pPr>
            <a:r>
              <a:rPr lang="en-US" sz="1200" dirty="0"/>
              <a:t>Cooperation on research, training and the development of regulatory positions for unique technical issues, and</a:t>
            </a:r>
          </a:p>
          <a:p>
            <a:pPr marL="171450" indent="-171450" eaLnBrk="1" fontAlgn="auto" hangingPunct="1">
              <a:spcBef>
                <a:spcPts val="0"/>
              </a:spcBef>
              <a:spcAft>
                <a:spcPts val="0"/>
              </a:spcAft>
              <a:buFont typeface="Arial" panose="020B0604020202020204" pitchFamily="34" charset="0"/>
              <a:buChar char="•"/>
              <a:defRPr/>
            </a:pPr>
            <a:r>
              <a:rPr lang="en-US" sz="1200" dirty="0"/>
              <a:t>Collaboration on licensing reviews</a:t>
            </a:r>
          </a:p>
          <a:p>
            <a:pPr marL="171450" indent="-171450" eaLnBrk="1" fontAlgn="auto" hangingPunct="1">
              <a:spcBef>
                <a:spcPts val="0"/>
              </a:spcBef>
              <a:spcAft>
                <a:spcPts val="0"/>
              </a:spcAft>
              <a:buFont typeface="Arial" panose="020B0604020202020204" pitchFamily="34" charset="0"/>
              <a:buChar char="•"/>
              <a:defRPr/>
            </a:pPr>
            <a:endParaRPr lang="en-US" sz="1200" dirty="0"/>
          </a:p>
          <a:p>
            <a:pPr eaLnBrk="1" fontAlgn="auto" hangingPunct="1">
              <a:spcBef>
                <a:spcPts val="0"/>
              </a:spcBef>
              <a:spcAft>
                <a:spcPts val="0"/>
              </a:spcAft>
              <a:buFont typeface="Arial" panose="020B0604020202020204" pitchFamily="34" charset="0"/>
              <a:buNone/>
              <a:defRPr/>
            </a:pPr>
            <a:r>
              <a:rPr lang="en-US" sz="1200" dirty="0"/>
              <a:t>Collaboration adds efficiency and rigor to each regulator’s respective licensing process and is further enabling risk-informed decision-making and agility</a:t>
            </a:r>
          </a:p>
          <a:p>
            <a:pPr eaLnBrk="1" fontAlgn="auto" hangingPunct="1">
              <a:spcBef>
                <a:spcPts val="0"/>
              </a:spcBef>
              <a:spcAft>
                <a:spcPts val="0"/>
              </a:spcAft>
              <a:buFont typeface="Arial" panose="020B0604020202020204" pitchFamily="34" charset="0"/>
              <a:buNone/>
              <a:defRPr/>
            </a:pPr>
            <a:endParaRPr lang="en-US" sz="12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2C3A7A-484A-441D-9173-2EC548088F8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14252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360045" algn="just">
              <a:lnSpc>
                <a:spcPts val="1300"/>
              </a:lnSpc>
              <a:spcBef>
                <a:spcPts val="0"/>
              </a:spcBef>
              <a:spcAft>
                <a:spcPts val="0"/>
              </a:spcAft>
            </a:pPr>
            <a:r>
              <a:rPr lang="en-GB" sz="1800" dirty="0">
                <a:effectLst/>
                <a:latin typeface="Times New Roman" panose="02020603050405020304" pitchFamily="18" charset="0"/>
                <a:ea typeface="Times New Roman" panose="02020603050405020304" pitchFamily="18" charset="0"/>
              </a:rPr>
              <a:t>We continually seek opportunities to expand the list of vendors and technologies for joint reviews and strategically expand cooperation in areas of mutual interest.  </a:t>
            </a:r>
          </a:p>
          <a:p>
            <a:pPr marL="0" marR="0" indent="360045" algn="just">
              <a:lnSpc>
                <a:spcPts val="1300"/>
              </a:lnSpc>
              <a:spcBef>
                <a:spcPts val="0"/>
              </a:spcBef>
              <a:spcAft>
                <a:spcPts val="0"/>
              </a:spcAft>
            </a:pPr>
            <a:r>
              <a:rPr lang="en-GB" sz="1800" dirty="0">
                <a:effectLst/>
                <a:latin typeface="Times New Roman" panose="02020603050405020304" pitchFamily="18" charset="0"/>
                <a:ea typeface="Times New Roman" panose="02020603050405020304" pitchFamily="18" charset="0"/>
              </a:rPr>
              <a:t>In addition, for international collaboration to be truly successful it cannot end with the issuance of a construction licence; collaboration must continue throughout the lifecycle.  Future collaboration will include other stages of the reactor lifecycle such as construction oversight and vendor inspection to further the benefits of regulatory efficiency. </a:t>
            </a:r>
          </a:p>
          <a:p>
            <a:pPr marL="0" marR="0" indent="360045" algn="just">
              <a:lnSpc>
                <a:spcPts val="1300"/>
              </a:lnSpc>
              <a:spcBef>
                <a:spcPts val="0"/>
              </a:spcBef>
              <a:spcAft>
                <a:spcPts val="0"/>
              </a:spcAft>
            </a:pPr>
            <a:r>
              <a:rPr lang="en-GB" sz="1800" dirty="0">
                <a:effectLst/>
                <a:latin typeface="Times New Roman" panose="02020603050405020304" pitchFamily="18" charset="0"/>
                <a:ea typeface="Times New Roman" panose="02020603050405020304" pitchFamily="18" charset="0"/>
              </a:rPr>
              <a:t>Finally, as the MOC is the gold standard for international collaboration on SMRs and advanced reactors, the CNSC, USNRC and ONR are committed to ensuring our collective success can be leveraged by other regulators who are assessing the same reactor designs. </a:t>
            </a:r>
            <a:endParaRPr lang="en-US" sz="1800" dirty="0">
              <a:effectLst/>
              <a:latin typeface="Times New Roman" panose="02020603050405020304" pitchFamily="18" charset="0"/>
              <a:ea typeface="Times New Roman" panose="02020603050405020304" pitchFamily="18" charset="0"/>
            </a:endParaRPr>
          </a:p>
          <a:p>
            <a:pPr marL="0" marR="0" indent="360045" algn="just">
              <a:lnSpc>
                <a:spcPts val="1300"/>
              </a:lnSpc>
              <a:spcBef>
                <a:spcPts val="0"/>
              </a:spcBef>
              <a:spcAft>
                <a:spcPts val="0"/>
              </a:spcAft>
            </a:pPr>
            <a:r>
              <a:rPr lang="en-GB" sz="1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Arial" panose="020B0604020202020204" pitchFamily="34" charset="0"/>
              </a:rPr>
              <a:t>.</a:t>
            </a:r>
            <a:endParaRPr lang="en-US" sz="1800" dirty="0">
              <a:effectLst/>
              <a:latin typeface="Arial" panose="020B0604020202020204" pitchFamily="34" charset="0"/>
              <a:ea typeface="Calibri" panose="020F050202020403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1D8C6D-D503-4BB0-BE3E-EB1A84006C2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5991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8DB4F270-E3E7-4DF3-B748-6BAD58F5D166}"/>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70F15FF-212B-4EC2-A7B4-0AC0F21FCDC6}"/>
              </a:ext>
            </a:extLst>
          </p:cNvPr>
          <p:cNvSpPr>
            <a:spLocks noGrp="1"/>
          </p:cNvSpPr>
          <p:nvPr>
            <p:ph type="body" idx="1"/>
          </p:nvPr>
        </p:nvSpPr>
        <p:spPr/>
        <p:txBody>
          <a:bodyPr/>
          <a:lstStyle/>
          <a:p>
            <a:pPr eaLnBrk="1" fontAlgn="auto" hangingPunct="1">
              <a:spcBef>
                <a:spcPts val="0"/>
              </a:spcBef>
              <a:spcAft>
                <a:spcPts val="0"/>
              </a:spcAft>
              <a:defRPr/>
            </a:pPr>
            <a:endParaRPr lang="en-US" sz="1800" dirty="0"/>
          </a:p>
        </p:txBody>
      </p:sp>
      <p:sp>
        <p:nvSpPr>
          <p:cNvPr id="30724" name="Slide Number Placeholder 3">
            <a:extLst>
              <a:ext uri="{FF2B5EF4-FFF2-40B4-BE49-F238E27FC236}">
                <a16:creationId xmlns:a16="http://schemas.microsoft.com/office/drawing/2014/main" id="{FB8A68E6-E983-47D5-A8CE-E76D2C9BCF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ED0B1B4-255E-41F2-8702-ABDBC904B8F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79927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latin typeface="+mn-lt"/>
              </a:rPr>
              <a:t>When the vendor and the regulators agree that a specific aspect of the design would benefit from a collaborative review, there is generally a document such as white paper or topical report that is submitted to one or more regulators and shared with the others that describes the vendor’s approach.  The regulators review the document together and develop a </a:t>
            </a:r>
            <a:r>
              <a:rPr lang="en-US" sz="1800" dirty="0">
                <a:latin typeface="+mn-lt"/>
                <a:ea typeface="Calibri" panose="020F0502020204030204" pitchFamily="34" charset="0"/>
                <a:cs typeface="Times New Roman" panose="02020603050405020304" pitchFamily="18" charset="0"/>
              </a:rPr>
              <a:t>joint report that identifies and addresses the similarities and differences between the requirements in each country and provides positions on the vendor’s approach that both agencies agree to. </a:t>
            </a:r>
          </a:p>
          <a:p>
            <a:pPr eaLnBrk="1" fontAlgn="auto" hangingPunct="1">
              <a:spcBef>
                <a:spcPts val="0"/>
              </a:spcBef>
              <a:spcAft>
                <a:spcPts val="0"/>
              </a:spcAft>
              <a:buFont typeface="Arial" panose="020B0604020202020204" pitchFamily="34" charset="0"/>
              <a:buNone/>
              <a:defRPr/>
            </a:pPr>
            <a:endParaRPr lang="en-US" sz="1800" dirty="0"/>
          </a:p>
          <a:p>
            <a:pPr eaLnBrk="1" fontAlgn="auto" hangingPunct="1">
              <a:spcBef>
                <a:spcPts val="0"/>
              </a:spcBef>
              <a:spcAft>
                <a:spcPts val="0"/>
              </a:spcAft>
              <a:buFont typeface="Arial" panose="020B0604020202020204" pitchFamily="34" charset="0"/>
              <a:buNone/>
              <a:defRPr/>
            </a:pPr>
            <a:r>
              <a:rPr lang="en-US" sz="1800" dirty="0"/>
              <a:t>Under the terms of the MOC, the NRC may consider insights from CNSC pre-licensing vendor design reviews and licensing review processes</a:t>
            </a:r>
          </a:p>
          <a:p>
            <a:pPr eaLnBrk="1" fontAlgn="auto" hangingPunct="1">
              <a:spcBef>
                <a:spcPts val="0"/>
              </a:spcBef>
              <a:spcAft>
                <a:spcPts val="0"/>
              </a:spcAft>
              <a:buFont typeface="Arial" panose="020B0604020202020204" pitchFamily="34" charset="0"/>
              <a:buNone/>
              <a:defRPr/>
            </a:pPr>
            <a:endParaRPr lang="en-US" sz="1800" dirty="0"/>
          </a:p>
          <a:p>
            <a:pPr eaLnBrk="1" fontAlgn="auto" hangingPunct="1">
              <a:spcBef>
                <a:spcPts val="0"/>
              </a:spcBef>
              <a:spcAft>
                <a:spcPts val="0"/>
              </a:spcAft>
              <a:buFont typeface="Arial" panose="020B0604020202020204" pitchFamily="34" charset="0"/>
              <a:buNone/>
              <a:defRPr/>
            </a:pPr>
            <a:r>
              <a:rPr lang="en-US" sz="1800" dirty="0"/>
              <a:t>CNSC may also take NRC review results into account, should an applicant propose to construct and operate a reactor design currently under review or previously reviewed by the NRC.  Both agencies can reference the conclusions of the joint reports in their licensing reviews.</a:t>
            </a:r>
          </a:p>
          <a:p>
            <a:pPr eaLnBrk="1" fontAlgn="auto" hangingPunct="1">
              <a:spcBef>
                <a:spcPts val="0"/>
              </a:spcBef>
              <a:spcAft>
                <a:spcPts val="0"/>
              </a:spcAft>
              <a:buFont typeface="Arial" panose="020B0604020202020204" pitchFamily="34" charset="0"/>
              <a:buNone/>
              <a:defRPr/>
            </a:pPr>
            <a:endParaRPr lang="en-US" sz="18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effectLst/>
                <a:latin typeface="Times New Roman" panose="02020603050405020304" pitchFamily="18" charset="0"/>
                <a:ea typeface="Times New Roman" panose="02020603050405020304" pitchFamily="18" charset="0"/>
              </a:rPr>
              <a:t>While each regulator retains its independent authority to make licensing decisions, the joint reports provide confidence to applicants of what is acceptable to each regulator and can be referenced in license application reviews.  In addition, the reports provide valuable information for other regulators considering the same designs.  By leveraging each other’s evaluations to approve a novel design feature or an exemption from requirements, that feature of the design can be standardized for deployment in both countries. </a:t>
            </a:r>
            <a:endParaRPr lang="en-US" sz="1800" dirty="0">
              <a:effectLst/>
              <a:latin typeface="Times New Roman" panose="02020603050405020304" pitchFamily="18" charset="0"/>
              <a:ea typeface="Times New Roman" panose="02020603050405020304" pitchFamily="18" charset="0"/>
            </a:endParaRPr>
          </a:p>
          <a:p>
            <a:pPr eaLnBrk="1" fontAlgn="auto" hangingPunct="1">
              <a:spcBef>
                <a:spcPts val="0"/>
              </a:spcBef>
              <a:spcAft>
                <a:spcPts val="0"/>
              </a:spcAft>
              <a:buFont typeface="Arial" panose="020B0604020202020204" pitchFamily="34" charset="0"/>
              <a:buNone/>
              <a:defRPr/>
            </a:pPr>
            <a:endParaRPr lang="en-US" sz="1800" dirty="0"/>
          </a:p>
          <a:p>
            <a:endParaRPr lang="en-US" sz="1800" dirty="0">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DDA3FC-6B22-4DED-ADCC-6DA91D0B831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62934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360045" algn="just">
              <a:lnSpc>
                <a:spcPts val="1300"/>
              </a:lnSpc>
              <a:spcBef>
                <a:spcPts val="0"/>
              </a:spcBef>
              <a:spcAft>
                <a:spcPts val="0"/>
              </a:spcAft>
            </a:pPr>
            <a:r>
              <a:rPr lang="en-GB" sz="1800" dirty="0">
                <a:effectLst/>
                <a:latin typeface="Times New Roman" panose="02020603050405020304" pitchFamily="18" charset="0"/>
                <a:ea typeface="Times New Roman" panose="02020603050405020304" pitchFamily="18" charset="0"/>
              </a:rPr>
              <a:t>Design specific projects are strategically chosen to support efficient licensing in both countries, gain benefits for both regulators, and not hinder either regulator in performing timely reviews. </a:t>
            </a:r>
          </a:p>
          <a:p>
            <a:pPr marL="0" marR="0" indent="360045" algn="just">
              <a:lnSpc>
                <a:spcPts val="1300"/>
              </a:lnSpc>
              <a:spcBef>
                <a:spcPts val="0"/>
              </a:spcBef>
              <a:spcAft>
                <a:spcPts val="0"/>
              </a:spcAft>
            </a:pPr>
            <a:endParaRPr lang="en-GB"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 decision to propose cooperative licensing projects is that of the vendors and is made with consideration of their commercial plans in each country.  </a:t>
            </a:r>
          </a:p>
          <a:p>
            <a:r>
              <a:rPr lang="en-US" sz="1800" dirty="0"/>
              <a:t>When a vendor proposes a cooperative review, the regulators assess whether to cooperate using criteria to strategically select projects with a good probability of success.  </a:t>
            </a:r>
          </a:p>
          <a:p>
            <a:r>
              <a:rPr lang="en-US" sz="1800" dirty="0"/>
              <a:t> 	</a:t>
            </a:r>
          </a:p>
          <a:p>
            <a:r>
              <a:rPr lang="en-US" sz="1800" dirty="0"/>
              <a:t>Once a design is chosen for collaboration, the regulators, in cooperation with the vendor, identify specific technical topics for reviews. </a:t>
            </a:r>
          </a:p>
          <a:p>
            <a:pPr marL="0" marR="0" indent="360045" algn="just">
              <a:lnSpc>
                <a:spcPts val="1300"/>
              </a:lnSpc>
              <a:spcBef>
                <a:spcPts val="0"/>
              </a:spcBef>
              <a:spcAft>
                <a:spcPts val="0"/>
              </a:spcAft>
            </a:pPr>
            <a:endParaRPr lang="en-GB" sz="1800" dirty="0">
              <a:effectLst/>
              <a:latin typeface="Times New Roman" panose="02020603050405020304" pitchFamily="18" charset="0"/>
              <a:ea typeface="Times New Roman" panose="02020603050405020304" pitchFamily="18" charset="0"/>
            </a:endParaRPr>
          </a:p>
          <a:p>
            <a:pPr marL="0" marR="0" indent="360045" algn="just">
              <a:lnSpc>
                <a:spcPts val="1300"/>
              </a:lnSpc>
              <a:spcBef>
                <a:spcPts val="0"/>
              </a:spcBef>
              <a:spcAft>
                <a:spcPts val="0"/>
              </a:spcAft>
            </a:pPr>
            <a:r>
              <a:rPr lang="en-GB" sz="1800" b="0" dirty="0">
                <a:solidFill>
                  <a:srgbClr val="333333"/>
                </a:solidFill>
                <a:effectLst/>
                <a:highlight>
                  <a:srgbClr val="FFFFFF"/>
                </a:highlight>
                <a:latin typeface="Times New Roman" panose="02020603050405020304" pitchFamily="18" charset="0"/>
                <a:ea typeface="Times New Roman" panose="02020603050405020304" pitchFamily="18" charset="0"/>
              </a:rPr>
              <a:t>This collaboration is intended to reduce duplication of licensing review efforts, jointly utilize third party verification, share expertise and leverage analysis performed by each organization. </a:t>
            </a:r>
            <a:r>
              <a:rPr lang="en-GB" sz="1800" b="0" dirty="0">
                <a:effectLst/>
                <a:latin typeface="Times New Roman" panose="02020603050405020304" pitchFamily="18" charset="0"/>
                <a:ea typeface="Times New Roman" panose="02020603050405020304" pitchFamily="18" charset="0"/>
              </a:rPr>
              <a:t>Through </a:t>
            </a:r>
            <a:r>
              <a:rPr lang="en-GB" sz="1800" dirty="0">
                <a:effectLst/>
                <a:latin typeface="Times New Roman" panose="02020603050405020304" pitchFamily="18" charset="0"/>
                <a:ea typeface="Times New Roman" panose="02020603050405020304" pitchFamily="18" charset="0"/>
              </a:rPr>
              <a:t>its interactions, CSNC, USNRC and ONR have shared information that supports each other’s evaluations, with the goal of standardizing a design in these countries.  </a:t>
            </a: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DDA3FC-6B22-4DED-ADCC-6DA91D0B831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61112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8500" y="457200"/>
            <a:ext cx="4165600" cy="2343150"/>
          </a:xfrm>
        </p:spPr>
      </p:sp>
      <p:sp>
        <p:nvSpPr>
          <p:cNvPr id="3" name="Notes Placeholder 2"/>
          <p:cNvSpPr>
            <a:spLocks noGrp="1"/>
          </p:cNvSpPr>
          <p:nvPr>
            <p:ph type="body" idx="1"/>
          </p:nvPr>
        </p:nvSpPr>
        <p:spPr>
          <a:xfrm>
            <a:off x="11722" y="2800350"/>
            <a:ext cx="6693877" cy="3600450"/>
          </a:xfrm>
        </p:spPr>
        <p:txBody>
          <a:bodyPr/>
          <a:lstStyle/>
          <a:p>
            <a:pPr marL="0" marR="0" indent="360045" algn="just">
              <a:lnSpc>
                <a:spcPts val="1300"/>
              </a:lnSpc>
              <a:spcBef>
                <a:spcPts val="0"/>
              </a:spcBef>
              <a:spcAft>
                <a:spcPts val="0"/>
              </a:spcAft>
            </a:pPr>
            <a:r>
              <a:rPr lang="en-GB" sz="1800" dirty="0">
                <a:effectLst/>
                <a:latin typeface="Times New Roman" panose="02020603050405020304" pitchFamily="18" charset="0"/>
                <a:ea typeface="Times New Roman" panose="02020603050405020304" pitchFamily="18" charset="0"/>
              </a:rPr>
              <a:t>Tangible benefits have been realized from this initiative in the form of joint products that can be utilized in licensing decisions. Generic products provide benefit for a wide range of end-users such as comparisons of review approaches.  The first joint product issued was </a:t>
            </a:r>
            <a:r>
              <a:rPr lang="en-GB" sz="1800" dirty="0">
                <a:solidFill>
                  <a:srgbClr val="333333"/>
                </a:solidFill>
                <a:effectLst/>
                <a:highlight>
                  <a:srgbClr val="FFFFFF"/>
                </a:highlight>
                <a:latin typeface="Times New Roman" panose="02020603050405020304" pitchFamily="18" charset="0"/>
                <a:ea typeface="Times New Roman" panose="02020603050405020304" pitchFamily="18" charset="0"/>
              </a:rPr>
              <a:t>a comparison of the licensing modernization project (LMP) used in the U.S. with the CNSC approach to technology-inclusive, risk-informed reviews.</a:t>
            </a:r>
            <a:r>
              <a:rPr lang="en-GB" sz="1800" dirty="0">
                <a:effectLst/>
                <a:latin typeface="Times New Roman" panose="02020603050405020304" pitchFamily="18" charset="0"/>
                <a:ea typeface="Times New Roman" panose="02020603050405020304" pitchFamily="18" charset="0"/>
              </a:rPr>
              <a:t> This was a first step in enhancing understanding of each regulator’s framework to enable greater cooperation and collaboration. The joint report concluded that there is much common ground in safety case assessment reviews and acceptance criteria that can be used as a foundation for technical reviews performed by one regulator to be leveraged by the other.</a:t>
            </a:r>
            <a:endParaRPr lang="en-US" sz="1800" dirty="0">
              <a:effectLst/>
              <a:latin typeface="Times New Roman" panose="02020603050405020304" pitchFamily="18" charset="0"/>
              <a:ea typeface="Times New Roman" panose="02020603050405020304" pitchFamily="18" charset="0"/>
            </a:endParaRPr>
          </a:p>
          <a:p>
            <a:pPr marL="0" marR="0" indent="360045" algn="just">
              <a:lnSpc>
                <a:spcPts val="1300"/>
              </a:lnSpc>
              <a:spcBef>
                <a:spcPts val="0"/>
              </a:spcBef>
              <a:spcAft>
                <a:spcPts val="0"/>
              </a:spcAft>
            </a:pPr>
            <a:r>
              <a:rPr lang="en-GB" sz="1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fontAlgn="auto" hangingPunct="1">
              <a:lnSpc>
                <a:spcPct val="130000"/>
              </a:lnSpc>
              <a:spcBef>
                <a:spcPts val="0"/>
              </a:spcBef>
              <a:spcAft>
                <a:spcPts val="0"/>
              </a:spcAft>
            </a:pPr>
            <a:r>
              <a:rPr lang="en-GB" sz="180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 separate project was undertaken to compare safety classification in each country. The review determined that the commonalities in the regulatory approaches would support joint reviews by the CNSC and USNRC, as well as provide the opportunity for applicants to leverage information developed for one regulatory body in developing a </a:t>
            </a:r>
            <a:r>
              <a:rPr lang="en-US" sz="1800" dirty="0" err="1">
                <a:effectLst/>
                <a:latin typeface="Times New Roman" panose="02020603050405020304" pitchFamily="18" charset="0"/>
                <a:ea typeface="Times New Roman" panose="02020603050405020304" pitchFamily="18" charset="0"/>
              </a:rPr>
              <a:t>licence</a:t>
            </a:r>
            <a:r>
              <a:rPr lang="en-US" sz="1800" dirty="0">
                <a:effectLst/>
                <a:latin typeface="Times New Roman" panose="02020603050405020304" pitchFamily="18" charset="0"/>
                <a:ea typeface="Times New Roman" panose="02020603050405020304" pitchFamily="18" charset="0"/>
              </a:rPr>
              <a:t> application for the other regulatory body.</a:t>
            </a:r>
          </a:p>
          <a:p>
            <a:pPr marL="0" marR="0" fontAlgn="auto" hangingPunct="1">
              <a:lnSpc>
                <a:spcPct val="13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indent="360045" fontAlgn="auto" hangingPunct="1">
              <a:lnSpc>
                <a:spcPct val="130000"/>
              </a:lnSpc>
              <a:spcBef>
                <a:spcPts val="0"/>
              </a:spcBef>
              <a:spcAft>
                <a:spcPts val="0"/>
              </a:spcAft>
            </a:pPr>
            <a:r>
              <a:rPr lang="en-GB" sz="1800" dirty="0">
                <a:solidFill>
                  <a:srgbClr val="333333"/>
                </a:solidFill>
                <a:effectLst/>
                <a:highlight>
                  <a:srgbClr val="FFFFFF"/>
                </a:highlight>
                <a:latin typeface="Times New Roman" panose="02020603050405020304" pitchFamily="18" charset="0"/>
                <a:ea typeface="Times New Roman" panose="02020603050405020304" pitchFamily="18" charset="0"/>
              </a:rPr>
              <a:t>Another generic project established a common regulatory position on Tri-structural Isotropic particle (TRISO) fuel. The joint review identified potential design-dependent gaps that should be addressed to enable TRISO use in advanced reactor licensing applications. </a:t>
            </a:r>
          </a:p>
          <a:p>
            <a:pPr marL="0" marR="0" indent="360045" fontAlgn="auto" hangingPunct="1">
              <a:lnSpc>
                <a:spcPct val="130000"/>
              </a:lnSpc>
              <a:spcBef>
                <a:spcPts val="0"/>
              </a:spcBef>
              <a:spcAft>
                <a:spcPts val="0"/>
              </a:spcAft>
            </a:pPr>
            <a:r>
              <a:rPr lang="en-GB" sz="1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360045" algn="just">
              <a:lnSpc>
                <a:spcPts val="1300"/>
              </a:lnSpc>
              <a:spcBef>
                <a:spcPts val="0"/>
              </a:spcBef>
              <a:spcAft>
                <a:spcPts val="0"/>
              </a:spcAft>
            </a:pPr>
            <a:r>
              <a:rPr lang="en-GB" sz="1800" dirty="0">
                <a:effectLst/>
                <a:latin typeface="Times New Roman" panose="02020603050405020304" pitchFamily="18" charset="0"/>
                <a:ea typeface="Times New Roman" panose="02020603050405020304" pitchFamily="18" charset="0"/>
              </a:rPr>
              <a:t>We also issued joint reports for specific technical and regulatory issues as part of pre-application interactions for reactor designs under consideration in both countries. Outputs include a joint report on X-energy’s Xe-100 reactor pressure vessel construction code assessment and a joint report on Terrestrial Energy’s methodology for developing a postulated initiating events list for its integral molten salt reactor. CNSC and the USNRC issued 3 joint reports for the GE-Hitachi BWRX-300.  </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89592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8500" y="457200"/>
            <a:ext cx="4165600" cy="2343150"/>
          </a:xfrm>
        </p:spPr>
      </p:sp>
      <p:sp>
        <p:nvSpPr>
          <p:cNvPr id="3" name="Notes Placeholder 2"/>
          <p:cNvSpPr>
            <a:spLocks noGrp="1"/>
          </p:cNvSpPr>
          <p:nvPr>
            <p:ph type="body" idx="1"/>
          </p:nvPr>
        </p:nvSpPr>
        <p:spPr>
          <a:xfrm>
            <a:off x="11722" y="2800350"/>
            <a:ext cx="6693877" cy="3600450"/>
          </a:xfrm>
        </p:spPr>
        <p:txBody>
          <a:bodyPr/>
          <a:lstStyle/>
          <a:p>
            <a:pPr marL="0" marR="0" indent="360045" fontAlgn="auto" hangingPunct="1">
              <a:lnSpc>
                <a:spcPct val="130000"/>
              </a:lnSpc>
              <a:spcBef>
                <a:spcPts val="0"/>
              </a:spcBef>
              <a:spcAft>
                <a:spcPts val="0"/>
              </a:spcAft>
            </a:pPr>
            <a:r>
              <a:rPr lang="en-GB" sz="1800" dirty="0">
                <a:solidFill>
                  <a:srgbClr val="333333"/>
                </a:solidFill>
                <a:effectLst/>
                <a:highlight>
                  <a:srgbClr val="FFFFFF"/>
                </a:highlight>
                <a:latin typeface="Times New Roman" panose="02020603050405020304" pitchFamily="18" charset="0"/>
                <a:ea typeface="Times New Roman" panose="02020603050405020304" pitchFamily="18" charset="0"/>
              </a:rPr>
              <a:t>Several additional joint products are under development:</a:t>
            </a:r>
          </a:p>
          <a:p>
            <a:pPr marL="0" marR="0" indent="360045" fontAlgn="auto" hangingPunct="1">
              <a:lnSpc>
                <a:spcPct val="130000"/>
              </a:lnSpc>
              <a:spcBef>
                <a:spcPts val="0"/>
              </a:spcBef>
              <a:spcAft>
                <a:spcPts val="0"/>
              </a:spcAft>
            </a:pPr>
            <a:endParaRPr lang="en-GB" sz="1800" dirty="0">
              <a:solidFill>
                <a:srgbClr val="333333"/>
              </a:solidFill>
              <a:effectLst/>
              <a:highlight>
                <a:srgbClr val="FFFFFF"/>
              </a:highlight>
              <a:latin typeface="Times New Roman" panose="02020603050405020304" pitchFamily="18" charset="0"/>
              <a:ea typeface="Times New Roman" panose="02020603050405020304" pitchFamily="18" charset="0"/>
            </a:endParaRPr>
          </a:p>
          <a:p>
            <a:pPr marL="0" marR="0" indent="360045" fontAlgn="auto" hangingPunct="1">
              <a:lnSpc>
                <a:spcPct val="130000"/>
              </a:lnSpc>
              <a:spcBef>
                <a:spcPts val="0"/>
              </a:spcBef>
              <a:spcAft>
                <a:spcPts val="0"/>
              </a:spcAft>
            </a:pPr>
            <a:r>
              <a:rPr lang="en-GB" sz="1800" dirty="0">
                <a:solidFill>
                  <a:srgbClr val="333333"/>
                </a:solidFill>
                <a:effectLst/>
                <a:highlight>
                  <a:srgbClr val="FFFFFF"/>
                </a:highlight>
                <a:latin typeface="Times New Roman" panose="02020603050405020304" pitchFamily="18" charset="0"/>
                <a:ea typeface="Times New Roman" panose="02020603050405020304" pitchFamily="18" charset="0"/>
              </a:rPr>
              <a:t>We expect to issue a final report with comparison of the CNSC and NRC safety classification processes later this year, and a report comparing the operator licensing and certification processes in early 2025.</a:t>
            </a:r>
          </a:p>
          <a:p>
            <a:pPr marL="0" marR="0" indent="360045" fontAlgn="auto" hangingPunct="1">
              <a:lnSpc>
                <a:spcPct val="130000"/>
              </a:lnSpc>
              <a:spcBef>
                <a:spcPts val="0"/>
              </a:spcBef>
              <a:spcAft>
                <a:spcPts val="0"/>
              </a:spcAft>
            </a:pPr>
            <a:r>
              <a:rPr lang="en-GB" sz="1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360045" algn="just">
              <a:lnSpc>
                <a:spcPts val="1300"/>
              </a:lnSpc>
              <a:spcBef>
                <a:spcPts val="0"/>
              </a:spcBef>
              <a:spcAft>
                <a:spcPts val="0"/>
              </a:spcAft>
            </a:pPr>
            <a:r>
              <a:rPr lang="en-GB" sz="1800" dirty="0">
                <a:effectLst/>
                <a:latin typeface="Times New Roman" panose="02020603050405020304" pitchFamily="18" charset="0"/>
                <a:ea typeface="Times New Roman" panose="02020603050405020304" pitchFamily="18" charset="0"/>
              </a:rPr>
              <a:t>We continue to collaborate in several areas of the BWRX-300 SMR and plan to issue a joint report with conclusions on a topical report related to advanced construction techniques in 2025.   We’ve performed a joint review of a report submitted by Westinghouse that discusses factory manufacturing for the </a:t>
            </a:r>
            <a:r>
              <a:rPr lang="en-GB" sz="1800" dirty="0" err="1">
                <a:effectLst/>
                <a:latin typeface="Times New Roman" panose="02020603050405020304" pitchFamily="18" charset="0"/>
                <a:ea typeface="Times New Roman" panose="02020603050405020304" pitchFamily="18" charset="0"/>
              </a:rPr>
              <a:t>eVinci</a:t>
            </a:r>
            <a:r>
              <a:rPr lang="en-GB" sz="1800" dirty="0">
                <a:effectLst/>
                <a:latin typeface="Times New Roman" panose="02020603050405020304" pitchFamily="18" charset="0"/>
                <a:ea typeface="Times New Roman" panose="02020603050405020304" pitchFamily="18" charset="0"/>
              </a:rPr>
              <a:t> reactor and plan to issue joint feedback this year.  And we’re collaborating on reports submitted to the NRC and CNSC on fuel qualification methodology for the Ultrasafe micro modular reactor. </a:t>
            </a:r>
          </a:p>
          <a:p>
            <a:pPr marL="0" marR="0" indent="360045" algn="just">
              <a:lnSpc>
                <a:spcPts val="1300"/>
              </a:lnSpc>
              <a:spcBef>
                <a:spcPts val="0"/>
              </a:spcBef>
              <a:spcAft>
                <a:spcPts val="0"/>
              </a:spcAft>
            </a:pPr>
            <a:endParaRPr lang="en-GB"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1827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Times New Roman" panose="02020603050405020304" pitchFamily="18" charset="0"/>
                <a:ea typeface="Times New Roman" panose="02020603050405020304" pitchFamily="18" charset="0"/>
              </a:rPr>
              <a:t> </a:t>
            </a:r>
            <a:r>
              <a:rPr lang="en-US" sz="1800" dirty="0">
                <a:latin typeface="+mn-lt"/>
                <a:ea typeface="Calibri" panose="020F0502020204030204" pitchFamily="34" charset="0"/>
                <a:cs typeface="Times New Roman" panose="02020603050405020304" pitchFamily="18" charset="0"/>
              </a:rPr>
              <a:t>Beyond joint reports our collaboration has helped us in many ways. </a:t>
            </a:r>
          </a:p>
          <a:p>
            <a:endParaRPr lang="en-US" sz="1800" dirty="0">
              <a:latin typeface="+mn-lt"/>
              <a:ea typeface="Calibri" panose="020F0502020204030204" pitchFamily="34" charset="0"/>
              <a:cs typeface="Times New Roman" panose="02020603050405020304" pitchFamily="18" charset="0"/>
            </a:endParaRPr>
          </a:p>
          <a:p>
            <a:r>
              <a:rPr lang="en-US" sz="1800" dirty="0">
                <a:latin typeface="+mn-lt"/>
                <a:ea typeface="Calibri" panose="020F0502020204030204" pitchFamily="34" charset="0"/>
                <a:cs typeface="Times New Roman" panose="02020603050405020304" pitchFamily="18" charset="0"/>
              </a:rPr>
              <a:t>The first is training. In Canada, we’ve been fortunate that the NRC has offered us the same training courses in BWR that they offer their staff to help us increase our capabilities for this reactor type. </a:t>
            </a:r>
          </a:p>
          <a:p>
            <a:endParaRPr lang="en-US" sz="1800" dirty="0">
              <a:latin typeface="+mn-lt"/>
              <a:ea typeface="Calibri" panose="020F0502020204030204" pitchFamily="34" charset="0"/>
              <a:cs typeface="Times New Roman" panose="02020603050405020304" pitchFamily="18" charset="0"/>
            </a:endParaRPr>
          </a:p>
          <a:p>
            <a:r>
              <a:rPr lang="en-US" sz="1800" dirty="0">
                <a:latin typeface="+mn-lt"/>
                <a:ea typeface="Calibri" panose="020F0502020204030204" pitchFamily="34" charset="0"/>
                <a:cs typeface="Times New Roman" panose="02020603050405020304" pitchFamily="18" charset="0"/>
              </a:rPr>
              <a:t>We’ve also completed staff exchanges where inspectors have integrated themselves into the NRC and CNSC for up to 3 months to learn how the other conducts their work in the spirit of continuous improvement. </a:t>
            </a:r>
          </a:p>
          <a:p>
            <a:endParaRPr lang="en-US" sz="1800" dirty="0">
              <a:latin typeface="+mn-lt"/>
              <a:ea typeface="Calibri" panose="020F0502020204030204" pitchFamily="34" charset="0"/>
              <a:cs typeface="Times New Roman" panose="02020603050405020304" pitchFamily="18" charset="0"/>
            </a:endParaRPr>
          </a:p>
          <a:p>
            <a:r>
              <a:rPr lang="en-US" sz="1800" dirty="0">
                <a:latin typeface="+mn-lt"/>
                <a:ea typeface="Calibri" panose="020F0502020204030204" pitchFamily="34" charset="0"/>
                <a:cs typeface="Times New Roman" panose="02020603050405020304" pitchFamily="18" charset="0"/>
              </a:rPr>
              <a:t>One way we can gain efficiency in regulatory reviews is by leveraging previously accepted approaches and reviews. The CNSC has been able to do that for our review of the BWRX-300. My best, concrete, qualitative example is fuel qualification. We were able to use the US’s review and conduct a much smaller review which resulted in the saving of significant technical review time – weeks to months of review time</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2C3A7A-484A-441D-9173-2EC548088F8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20627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mn-lt"/>
                <a:ea typeface="Calibri" panose="020F0502020204030204" pitchFamily="34" charset="0"/>
                <a:cs typeface="Times New Roman" panose="02020603050405020304" pitchFamily="18" charset="0"/>
              </a:rPr>
              <a:t>. </a:t>
            </a:r>
            <a:r>
              <a:rPr lang="en-GB" sz="1800" dirty="0">
                <a:effectLst/>
                <a:latin typeface="Times New Roman" panose="02020603050405020304" pitchFamily="18" charset="0"/>
                <a:ea typeface="Times New Roman" panose="02020603050405020304" pitchFamily="18" charset="0"/>
              </a:rPr>
              <a:t>In addition, several intangible benefits have been realized from the joint reviews. The structure of the MOC provides for direct access to staff in each agency without constraints. </a:t>
            </a:r>
            <a:endParaRPr lang="en-US" sz="1800" dirty="0">
              <a:latin typeface="+mn-lt"/>
              <a:ea typeface="Calibri" panose="020F0502020204030204" pitchFamily="34" charset="0"/>
              <a:cs typeface="Times New Roman" panose="02020603050405020304" pitchFamily="18" charset="0"/>
            </a:endParaRPr>
          </a:p>
          <a:p>
            <a:endParaRPr lang="en-US" sz="1800" dirty="0">
              <a:latin typeface="+mn-lt"/>
              <a:ea typeface="Calibri" panose="020F0502020204030204" pitchFamily="34" charset="0"/>
              <a:cs typeface="Times New Roman" panose="02020603050405020304" pitchFamily="18" charset="0"/>
            </a:endParaRPr>
          </a:p>
          <a:p>
            <a:r>
              <a:rPr lang="en-US" sz="1800" dirty="0">
                <a:latin typeface="+mn-lt"/>
                <a:ea typeface="Calibri" panose="020F0502020204030204" pitchFamily="34" charset="0"/>
                <a:cs typeface="Times New Roman" panose="02020603050405020304" pitchFamily="18" charset="0"/>
              </a:rPr>
              <a:t>The informal collaboration or joint meetings and discussions on technical topics and novel aspects has been very beneficial to both CNSC and NRC. We have been able to learn from each other and the experiences from regulating different reactors and also inspection approaches. In a time where industry is moving fast, with multiple projects and multiple designs, having a phone a friend who shares a common goal and has similar challenges helps bridge the gap as both organizations modernize and continually look for efficiencies while ensuring safety. </a:t>
            </a:r>
          </a:p>
          <a:p>
            <a:endParaRPr lang="en-US" sz="1800" dirty="0">
              <a:latin typeface="+mn-lt"/>
              <a:ea typeface="Calibri" panose="020F0502020204030204" pitchFamily="34" charset="0"/>
              <a:cs typeface="Times New Roman" panose="02020603050405020304" pitchFamily="18" charset="0"/>
            </a:endParaRPr>
          </a:p>
          <a:p>
            <a:pPr marL="0" marR="0" indent="360045" algn="just">
              <a:lnSpc>
                <a:spcPts val="1300"/>
              </a:lnSpc>
              <a:spcBef>
                <a:spcPts val="0"/>
              </a:spcBef>
              <a:spcAft>
                <a:spcPts val="0"/>
              </a:spcAft>
            </a:pPr>
            <a:r>
              <a:rPr lang="en-GB" sz="1800" dirty="0">
                <a:effectLst/>
                <a:latin typeface="Times New Roman" panose="02020603050405020304" pitchFamily="18" charset="0"/>
                <a:ea typeface="Times New Roman" panose="02020603050405020304" pitchFamily="18" charset="0"/>
              </a:rPr>
              <a:t>Staff inform each other of positions issued and any differences in approach proposed by the applicants in each country.  This real time exchange of information provides important awareness and enhances consistency in positions taken. </a:t>
            </a:r>
            <a:endParaRPr lang="en-US" sz="1800" dirty="0">
              <a:effectLst/>
              <a:latin typeface="Times New Roman" panose="02020603050405020304" pitchFamily="18" charset="0"/>
              <a:ea typeface="Times New Roman" panose="02020603050405020304" pitchFamily="18" charset="0"/>
            </a:endParaRPr>
          </a:p>
          <a:p>
            <a:pPr marL="0" marR="0" indent="360045" algn="just">
              <a:lnSpc>
                <a:spcPts val="1300"/>
              </a:lnSpc>
              <a:spcBef>
                <a:spcPts val="0"/>
              </a:spcBef>
              <a:spcAft>
                <a:spcPts val="0"/>
              </a:spcAft>
            </a:pPr>
            <a:r>
              <a:rPr lang="en-GB" sz="1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360045" algn="just">
              <a:lnSpc>
                <a:spcPts val="1300"/>
              </a:lnSpc>
              <a:spcBef>
                <a:spcPts val="0"/>
              </a:spcBef>
              <a:spcAft>
                <a:spcPts val="0"/>
              </a:spcAft>
            </a:pPr>
            <a:r>
              <a:rPr lang="en-GB" sz="1800" dirty="0">
                <a:effectLst/>
                <a:latin typeface="Times New Roman" panose="02020603050405020304" pitchFamily="18" charset="0"/>
                <a:ea typeface="Times New Roman" panose="02020603050405020304" pitchFamily="18" charset="0"/>
              </a:rPr>
              <a:t>The frequent interaction between staff in each agency has enhanced the confidence in the other’s technical ability and a greater understanding of decisions made. This increased confidence enhances the prospect of one country adopting the findings of the other.  For applicants, successful collaboration among the regulators provides improved confidence in the ability to license their design in multiple countries and greater regulatory certainty. </a:t>
            </a:r>
            <a:endParaRPr lang="en-US" sz="1800" dirty="0">
              <a:effectLst/>
              <a:latin typeface="Times New Roman" panose="02020603050405020304" pitchFamily="18" charset="0"/>
              <a:ea typeface="Times New Roman" panose="02020603050405020304" pitchFamily="18" charset="0"/>
            </a:endParaRPr>
          </a:p>
          <a:p>
            <a:pPr marL="0" marR="0" indent="360045" algn="just">
              <a:lnSpc>
                <a:spcPts val="1300"/>
              </a:lnSpc>
              <a:spcBef>
                <a:spcPts val="0"/>
              </a:spcBef>
              <a:spcAft>
                <a:spcPts val="0"/>
              </a:spcAft>
            </a:pPr>
            <a:r>
              <a:rPr lang="en-GB" sz="1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endParaRPr lang="en-US" sz="1800" dirty="0">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DDA3FC-6B22-4DED-ADCC-6DA91D0B831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85289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4800" y="152400"/>
            <a:ext cx="4470400" cy="2514600"/>
          </a:xfrm>
        </p:spPr>
      </p:sp>
      <p:sp>
        <p:nvSpPr>
          <p:cNvPr id="3" name="Notes Placeholder 2"/>
          <p:cNvSpPr>
            <a:spLocks noGrp="1"/>
          </p:cNvSpPr>
          <p:nvPr>
            <p:ph type="body" idx="1"/>
          </p:nvPr>
        </p:nvSpPr>
        <p:spPr>
          <a:xfrm>
            <a:off x="228600" y="2667000"/>
            <a:ext cx="6477000" cy="6172200"/>
          </a:xfrm>
        </p:spPr>
        <p:txBody>
          <a:bodyPr/>
          <a:lstStyle/>
          <a:p>
            <a:pPr marL="0" marR="0" indent="360045" algn="just">
              <a:lnSpc>
                <a:spcPts val="1300"/>
              </a:lnSpc>
              <a:spcBef>
                <a:spcPts val="0"/>
              </a:spcBef>
              <a:spcAft>
                <a:spcPts val="0"/>
              </a:spcAft>
            </a:pPr>
            <a:r>
              <a:rPr lang="en-GB" sz="1800" dirty="0">
                <a:effectLst/>
                <a:latin typeface="Times New Roman" panose="02020603050405020304" pitchFamily="18" charset="0"/>
                <a:ea typeface="Times New Roman" panose="02020603050405020304" pitchFamily="18" charset="0"/>
              </a:rPr>
              <a:t>This cooperation has enabled CNSC and the USNRC to gain valuable insights into the benefits, as well as complexities, associated with joint reviews. CNSC and USNRC staff are continually identifying lessons learned to improve this first of a kind cooperation. These are some best practices that are being used to improve the collaboration.</a:t>
            </a:r>
            <a:endParaRPr lang="en-US" sz="1800" dirty="0">
              <a:effectLst/>
              <a:latin typeface="Times New Roman" panose="02020603050405020304" pitchFamily="18" charset="0"/>
              <a:ea typeface="Times New Roman" panose="02020603050405020304" pitchFamily="18" charset="0"/>
            </a:endParaRPr>
          </a:p>
          <a:p>
            <a:pPr marL="0" marR="0" hangingPunct="0">
              <a:spcBef>
                <a:spcPts val="0"/>
              </a:spcBef>
              <a:spcAft>
                <a:spcPts val="0"/>
              </a:spcAft>
            </a:pPr>
            <a:r>
              <a:rPr lang="en-GB" sz="1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360045" algn="just" hangingPunct="0">
              <a:spcBef>
                <a:spcPts val="0"/>
              </a:spcBef>
              <a:spcAft>
                <a:spcPts val="0"/>
              </a:spcAft>
            </a:pPr>
            <a:r>
              <a:rPr lang="en-GB" sz="1800" dirty="0">
                <a:effectLst/>
                <a:latin typeface="Times New Roman" panose="02020603050405020304" pitchFamily="18" charset="0"/>
                <a:ea typeface="Times New Roman" panose="02020603050405020304" pitchFamily="18" charset="0"/>
              </a:rPr>
              <a:t>A critical element of effective cooperation is choosing the right projects.  A Strategic Working Group developed a prioritized list of projects (both current and future) and meets on a regular basis to review the list and consider if additional projects should be added. The strategic plan helps manage multiple projects at a time and establish a prioritization of potential projects for the future.</a:t>
            </a:r>
            <a:endParaRPr lang="en-US" sz="1800" dirty="0">
              <a:effectLst/>
              <a:latin typeface="Times New Roman" panose="02020603050405020304" pitchFamily="18" charset="0"/>
              <a:ea typeface="Times New Roman" panose="02020603050405020304" pitchFamily="18" charset="0"/>
            </a:endParaRPr>
          </a:p>
          <a:p>
            <a:pPr marL="0" marR="0" indent="360045" algn="just" hangingPunct="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indent="0" algn="just">
              <a:lnSpc>
                <a:spcPts val="1300"/>
              </a:lnSpc>
              <a:spcBef>
                <a:spcPts val="0"/>
              </a:spcBef>
              <a:spcAft>
                <a:spcPts val="0"/>
              </a:spcAft>
            </a:pPr>
            <a:r>
              <a:rPr lang="en-GB" sz="1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360045" algn="just">
              <a:lnSpc>
                <a:spcPts val="1300"/>
              </a:lnSpc>
              <a:spcBef>
                <a:spcPts val="0"/>
              </a:spcBef>
              <a:spcAft>
                <a:spcPts val="0"/>
              </a:spcAft>
            </a:pPr>
            <a:r>
              <a:rPr lang="en-GB" sz="1800" dirty="0">
                <a:effectLst/>
                <a:latin typeface="Times New Roman" panose="02020603050405020304" pitchFamily="18" charset="0"/>
                <a:ea typeface="Times New Roman" panose="02020603050405020304" pitchFamily="18" charset="0"/>
              </a:rPr>
              <a:t>Effective communication with all parties before and throughout reviews maximizes the benefits of cooperation.  Alignment through multi-party meetings that include all utilities, vendors, and regulators for a specific design prior to submittals ensures that the topics chosen for joint reviews will benefit all parties and the same information is provided to each regulator.  </a:t>
            </a:r>
            <a:endParaRPr lang="en-US" sz="1800" dirty="0">
              <a:effectLst/>
              <a:latin typeface="Times New Roman" panose="02020603050405020304" pitchFamily="18" charset="0"/>
              <a:ea typeface="Times New Roman" panose="02020603050405020304" pitchFamily="18" charset="0"/>
            </a:endParaRPr>
          </a:p>
          <a:p>
            <a:pPr marL="0" marR="0" indent="0" algn="just">
              <a:lnSpc>
                <a:spcPts val="1300"/>
              </a:lnSpc>
              <a:spcBef>
                <a:spcPts val="0"/>
              </a:spcBef>
              <a:spcAft>
                <a:spcPts val="0"/>
              </a:spcAft>
            </a:pPr>
            <a:r>
              <a:rPr lang="en-GB" sz="1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360045" algn="just">
              <a:lnSpc>
                <a:spcPts val="1300"/>
              </a:lnSpc>
              <a:spcBef>
                <a:spcPts val="0"/>
              </a:spcBef>
              <a:spcAft>
                <a:spcPts val="0"/>
              </a:spcAft>
            </a:pPr>
            <a:r>
              <a:rPr lang="en-GB" sz="1800" dirty="0">
                <a:effectLst/>
                <a:latin typeface="Times New Roman" panose="02020603050405020304" pitchFamily="18" charset="0"/>
                <a:ea typeface="Times New Roman" panose="02020603050405020304" pitchFamily="18" charset="0"/>
              </a:rPr>
              <a:t>Consistent access by regulators to vendors’ documents is necessary to ensure an efficient collaborative review.  Protocols have been developed to ensure equal access by regulators to vendors’ documents, including proprietary information.  The vendor is responsible for ensuring that each regulator has the information that is within the scope of collaboration submitted via the appropriate submission processes. The MOC and related MOUs provide controls to ensure that when sensitive information is provided by the vendors, it is appropriately protected.</a:t>
            </a:r>
            <a:endParaRPr lang="en-US" sz="1800" dirty="0">
              <a:effectLst/>
              <a:latin typeface="Times New Roman" panose="02020603050405020304" pitchFamily="18" charset="0"/>
              <a:ea typeface="Times New Roman" panose="02020603050405020304" pitchFamily="18" charset="0"/>
            </a:endParaRPr>
          </a:p>
          <a:p>
            <a:pPr marL="0" marR="0" indent="360045" algn="just">
              <a:lnSpc>
                <a:spcPts val="1300"/>
              </a:lnSpc>
              <a:spcBef>
                <a:spcPts val="0"/>
              </a:spcBef>
              <a:spcAft>
                <a:spcPts val="0"/>
              </a:spcAft>
            </a:pPr>
            <a:r>
              <a:rPr lang="en-GB" sz="1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lgn="just">
              <a:lnSpc>
                <a:spcPts val="1300"/>
              </a:lnSpc>
              <a:spcBef>
                <a:spcPts val="0"/>
              </a:spcBef>
              <a:spcAft>
                <a:spcPts val="0"/>
              </a:spcAft>
            </a:pPr>
            <a:r>
              <a:rPr lang="en-GB" sz="1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360045" algn="just">
              <a:lnSpc>
                <a:spcPts val="1300"/>
              </a:lnSpc>
              <a:spcBef>
                <a:spcPts val="0"/>
              </a:spcBef>
              <a:spcAft>
                <a:spcPts val="0"/>
              </a:spcAft>
            </a:pPr>
            <a:r>
              <a:rPr lang="en-GB" sz="1800" dirty="0">
                <a:effectLst/>
                <a:latin typeface="Times New Roman" panose="02020603050405020304" pitchFamily="18" charset="0"/>
                <a:ea typeface="Times New Roman" panose="02020603050405020304" pitchFamily="18" charset="0"/>
              </a:rPr>
              <a:t>Having an understanding of both regulatory frameworks supports development of joint positions and minimizes the need for reviewers to seek clarification during a collaborative review. To support this, NRC and CNSC provided training to subject matter experts on each other’s regulatory processes and approaches.  </a:t>
            </a:r>
            <a:endParaRPr lang="en-US" sz="1800" dirty="0">
              <a:effectLst/>
              <a:latin typeface="Times New Roman" panose="02020603050405020304" pitchFamily="18" charset="0"/>
              <a:ea typeface="Times New Roman" panose="02020603050405020304" pitchFamily="18" charset="0"/>
            </a:endParaRPr>
          </a:p>
          <a:p>
            <a:pPr marL="0" marR="0" indent="0" algn="just">
              <a:lnSpc>
                <a:spcPts val="13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indent="360045" algn="just">
              <a:lnSpc>
                <a:spcPts val="1300"/>
              </a:lnSpc>
              <a:spcBef>
                <a:spcPts val="0"/>
              </a:spcBef>
              <a:spcAft>
                <a:spcPts val="0"/>
              </a:spcAft>
            </a:pPr>
            <a:r>
              <a:rPr lang="en-GB" sz="1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360045" algn="just">
              <a:lnSpc>
                <a:spcPts val="1300"/>
              </a:lnSpc>
              <a:spcBef>
                <a:spcPts val="0"/>
              </a:spcBef>
              <a:spcAft>
                <a:spcPts val="0"/>
              </a:spcAft>
            </a:pPr>
            <a:r>
              <a:rPr lang="en-GB" sz="1800" dirty="0">
                <a:effectLst/>
                <a:latin typeface="Times New Roman" panose="02020603050405020304" pitchFamily="18" charset="0"/>
                <a:ea typeface="Times New Roman" panose="02020603050405020304" pitchFamily="18" charset="0"/>
              </a:rPr>
              <a:t>After the initial successes of the MOC, other regulators expressed interest in participating in the cooperation.  In 2023, CNSC and USNRC developed criteria to determine whether a regulator should be invited to join as a participant or observer. Using these criteria, the United Kingdom’s Office of Nuclear Regulation has been successfully integrated into the collaborative activities.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EAA01AF-EB7E-45CA-80F8-2919CB31232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44643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Arial" panose="020B0604020202020204" pitchFamily="34" charset="0"/>
                <a:ea typeface="Arial" panose="020B0604020202020204" pitchFamily="34" charset="0"/>
              </a:rPr>
              <a:t>Our cooperation has evolved since the MOC was signed in 2019. Initially we shared the results of completed evaluations and identified the similarities and differences between our processes and requirements. </a:t>
            </a:r>
          </a:p>
          <a:p>
            <a:pPr marL="0" marR="0">
              <a:lnSpc>
                <a:spcPct val="115000"/>
              </a:lnSpc>
              <a:spcBef>
                <a:spcPts val="0"/>
              </a:spcBef>
              <a:spcAft>
                <a:spcPts val="0"/>
              </a:spcAft>
            </a:pPr>
            <a:endParaRPr lang="en-US" sz="1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800" dirty="0">
                <a:effectLst/>
                <a:latin typeface="Arial" panose="020B0604020202020204" pitchFamily="34" charset="0"/>
                <a:ea typeface="Arial" panose="020B0604020202020204" pitchFamily="34" charset="0"/>
              </a:rPr>
              <a:t>We used that knowledge to identify where our positions align on specific technical issues in pre-application reviews.  Going forward we’re working to jointly find approaches to address novel technical considerations.  </a:t>
            </a:r>
          </a:p>
          <a:p>
            <a:pPr marL="0" marR="0">
              <a:lnSpc>
                <a:spcPct val="115000"/>
              </a:lnSpc>
              <a:spcBef>
                <a:spcPts val="0"/>
              </a:spcBef>
              <a:spcAft>
                <a:spcPts val="0"/>
              </a:spcAft>
            </a:pPr>
            <a:endParaRPr lang="en-US" sz="1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800" dirty="0">
                <a:effectLst/>
                <a:latin typeface="Arial" panose="020B0604020202020204" pitchFamily="34" charset="0"/>
                <a:ea typeface="Arial" panose="020B0604020202020204" pitchFamily="34" charset="0"/>
              </a:rPr>
              <a:t>As we become more familiar with each others’ requirements and align on technical and regulatory positions, we anticipate that we may be able to credit reviews performed by each other.  In this way, we could share the workload for reviews and gain increased efficiency.</a:t>
            </a:r>
            <a:endParaRPr lang="en-US" sz="1800" dirty="0">
              <a:effectLst/>
              <a:latin typeface="Arial" panose="020B0604020202020204" pitchFamily="34" charset="0"/>
              <a:ea typeface="Calibri" panose="020F0502020204030204" pitchFamily="34" charset="0"/>
            </a:endParaRPr>
          </a:p>
          <a:p>
            <a:pPr marL="0" marR="0">
              <a:lnSpc>
                <a:spcPct val="115000"/>
              </a:lnSpc>
              <a:spcBef>
                <a:spcPts val="0"/>
              </a:spcBef>
              <a:spcAft>
                <a:spcPts val="0"/>
              </a:spcAft>
            </a:pPr>
            <a:r>
              <a:rPr lang="en-US" sz="1800" dirty="0">
                <a:effectLst/>
                <a:latin typeface="Arial" panose="020B0604020202020204" pitchFamily="34" charset="0"/>
                <a:ea typeface="Arial" panose="020B0604020202020204" pitchFamily="34" charset="0"/>
              </a:rPr>
              <a:t> </a:t>
            </a:r>
            <a:endParaRPr lang="en-US" sz="1800" dirty="0">
              <a:effectLst/>
              <a:latin typeface="Arial" panose="020B0604020202020204" pitchFamily="34" charset="0"/>
              <a:ea typeface="Calibri" panose="020F050202020403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1D8C6D-D503-4BB0-BE3E-EB1A84006C2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08928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82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600199"/>
            <a:ext cx="9144000" cy="190976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A60759FE-B453-423D-8A3E-DBE4C176F25D}"/>
              </a:ext>
            </a:extLst>
          </p:cNvPr>
          <p:cNvSpPr>
            <a:spLocks noGrp="1"/>
          </p:cNvSpPr>
          <p:nvPr>
            <p:ph type="dt" sz="half" idx="10"/>
          </p:nvPr>
        </p:nvSpPr>
        <p:spPr/>
        <p:txBody>
          <a:bodyPr/>
          <a:lstStyle/>
          <a:p>
            <a:fld id="{D2500521-38F5-47E8-A68C-45F41C6028C1}" type="datetimeFigureOut">
              <a:rPr lang="en-GB" smtClean="0"/>
              <a:t>21/10/2024</a:t>
            </a:fld>
            <a:endParaRPr lang="en-GB"/>
          </a:p>
        </p:txBody>
      </p:sp>
      <p:sp>
        <p:nvSpPr>
          <p:cNvPr id="5" name="Footer Placeholder 4">
            <a:extLst>
              <a:ext uri="{FF2B5EF4-FFF2-40B4-BE49-F238E27FC236}">
                <a16:creationId xmlns:a16="http://schemas.microsoft.com/office/drawing/2014/main" id="{0C4E082A-8926-41AB-A442-E74D00F4F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E48BDA-51CA-4CEA-A280-C6361F5F3DA2}"/>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3728919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D1B8BB-2B32-4C3B-AE7E-001194DFDD96}"/>
              </a:ext>
            </a:extLst>
          </p:cNvPr>
          <p:cNvSpPr>
            <a:spLocks noGrp="1"/>
          </p:cNvSpPr>
          <p:nvPr>
            <p:ph idx="1"/>
          </p:nvPr>
        </p:nvSpPr>
        <p:spPr>
          <a:xfrm>
            <a:off x="838200" y="1591056"/>
            <a:ext cx="10515600" cy="458590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BC4D69A-33C5-486D-BF72-5D6613E0B49A}"/>
              </a:ext>
            </a:extLst>
          </p:cNvPr>
          <p:cNvSpPr>
            <a:spLocks noGrp="1"/>
          </p:cNvSpPr>
          <p:nvPr>
            <p:ph type="dt" sz="half" idx="10"/>
          </p:nvPr>
        </p:nvSpPr>
        <p:spPr/>
        <p:txBody>
          <a:bodyPr/>
          <a:lstStyle/>
          <a:p>
            <a:fld id="{D2500521-38F5-47E8-A68C-45F41C6028C1}" type="datetimeFigureOut">
              <a:rPr lang="en-GB" smtClean="0"/>
              <a:t>21/10/2024</a:t>
            </a:fld>
            <a:endParaRPr lang="en-GB"/>
          </a:p>
        </p:txBody>
      </p:sp>
      <p:sp>
        <p:nvSpPr>
          <p:cNvPr id="5" name="Footer Placeholder 4">
            <a:extLst>
              <a:ext uri="{FF2B5EF4-FFF2-40B4-BE49-F238E27FC236}">
                <a16:creationId xmlns:a16="http://schemas.microsoft.com/office/drawing/2014/main" id="{AF586119-F657-4B77-BC2B-1F51CFBB3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883F7A-9B91-4CA6-8A2A-C74D3EE00D97}"/>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7" name="Title 1">
            <a:extLst>
              <a:ext uri="{FF2B5EF4-FFF2-40B4-BE49-F238E27FC236}">
                <a16:creationId xmlns:a16="http://schemas.microsoft.com/office/drawing/2014/main" id="{CDC51232-3849-4FF5-B284-73C697C97A62}"/>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Click to edit Master title style</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3863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1DE-9ADE-4FDA-914B-50ADFEFD7603}"/>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FA6AFF7-5422-464D-9640-A343B2C65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10A1CEB-4E9D-40A0-9676-277BC606AC30}"/>
              </a:ext>
            </a:extLst>
          </p:cNvPr>
          <p:cNvSpPr>
            <a:spLocks noGrp="1"/>
          </p:cNvSpPr>
          <p:nvPr>
            <p:ph type="dt" sz="half" idx="10"/>
          </p:nvPr>
        </p:nvSpPr>
        <p:spPr/>
        <p:txBody>
          <a:bodyPr/>
          <a:lstStyle/>
          <a:p>
            <a:fld id="{D2500521-38F5-47E8-A68C-45F41C6028C1}" type="datetimeFigureOut">
              <a:rPr lang="en-GB" smtClean="0"/>
              <a:t>21/10/2024</a:t>
            </a:fld>
            <a:endParaRPr lang="en-GB"/>
          </a:p>
        </p:txBody>
      </p:sp>
      <p:sp>
        <p:nvSpPr>
          <p:cNvPr id="5" name="Footer Placeholder 4">
            <a:extLst>
              <a:ext uri="{FF2B5EF4-FFF2-40B4-BE49-F238E27FC236}">
                <a16:creationId xmlns:a16="http://schemas.microsoft.com/office/drawing/2014/main" id="{109E6A1F-11CE-4450-9164-57F6EFD42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4D11E9-3210-4333-BE6C-2CC3AF9B79F1}"/>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803220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E6AC1B-8870-45FB-996F-B7052614FC39}"/>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1F6B249-818E-40C2-894A-72424F477DFC}"/>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D4BD5D8C-512C-42CB-AF28-79A4CF2D6E3C}"/>
              </a:ext>
            </a:extLst>
          </p:cNvPr>
          <p:cNvSpPr>
            <a:spLocks noGrp="1"/>
          </p:cNvSpPr>
          <p:nvPr>
            <p:ph type="dt" sz="half" idx="10"/>
          </p:nvPr>
        </p:nvSpPr>
        <p:spPr/>
        <p:txBody>
          <a:bodyPr/>
          <a:lstStyle/>
          <a:p>
            <a:fld id="{D2500521-38F5-47E8-A68C-45F41C6028C1}" type="datetimeFigureOut">
              <a:rPr lang="en-GB" smtClean="0"/>
              <a:t>21/10/2024</a:t>
            </a:fld>
            <a:endParaRPr lang="en-GB"/>
          </a:p>
        </p:txBody>
      </p:sp>
      <p:sp>
        <p:nvSpPr>
          <p:cNvPr id="6" name="Footer Placeholder 5">
            <a:extLst>
              <a:ext uri="{FF2B5EF4-FFF2-40B4-BE49-F238E27FC236}">
                <a16:creationId xmlns:a16="http://schemas.microsoft.com/office/drawing/2014/main" id="{EC96C41C-9F54-4018-B6ED-D71C059E2E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0CABD5-560E-442B-B16E-885272B0DAE7}"/>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8" name="Title 1">
            <a:extLst>
              <a:ext uri="{FF2B5EF4-FFF2-40B4-BE49-F238E27FC236}">
                <a16:creationId xmlns:a16="http://schemas.microsoft.com/office/drawing/2014/main" id="{E0271F8C-0430-4817-9691-A9152CDA6335}"/>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Click to edit Master title style</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105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7BCFA9-8C0B-4953-A523-605D10509E6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D17BEC5-4045-45D8-9042-38CAAB45A2B4}"/>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75B778C-F4A7-4281-B1E3-535B244FB93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6D156FA-5233-43BF-9D0C-0684E87C46FF}"/>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B5357067-4C60-4A3C-8D0C-E6ECBBF6A0D4}"/>
              </a:ext>
            </a:extLst>
          </p:cNvPr>
          <p:cNvSpPr>
            <a:spLocks noGrp="1"/>
          </p:cNvSpPr>
          <p:nvPr>
            <p:ph type="dt" sz="half" idx="10"/>
          </p:nvPr>
        </p:nvSpPr>
        <p:spPr/>
        <p:txBody>
          <a:bodyPr/>
          <a:lstStyle/>
          <a:p>
            <a:fld id="{D2500521-38F5-47E8-A68C-45F41C6028C1}" type="datetimeFigureOut">
              <a:rPr lang="en-GB" smtClean="0"/>
              <a:t>21/10/2024</a:t>
            </a:fld>
            <a:endParaRPr lang="en-GB"/>
          </a:p>
        </p:txBody>
      </p:sp>
      <p:sp>
        <p:nvSpPr>
          <p:cNvPr id="8" name="Footer Placeholder 7">
            <a:extLst>
              <a:ext uri="{FF2B5EF4-FFF2-40B4-BE49-F238E27FC236}">
                <a16:creationId xmlns:a16="http://schemas.microsoft.com/office/drawing/2014/main" id="{0EE961C6-2BC2-4800-993C-24C4F6EF3B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BD1F74-C816-4B43-8762-C03471C35E00}"/>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10" name="Title 1">
            <a:extLst>
              <a:ext uri="{FF2B5EF4-FFF2-40B4-BE49-F238E27FC236}">
                <a16:creationId xmlns:a16="http://schemas.microsoft.com/office/drawing/2014/main" id="{DDB35753-45F7-4205-8B26-196B0355869B}"/>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Click to edit Master title style</a:t>
            </a:r>
            <a:endParaRPr lang="en-GB"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7621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257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BE28C-D55D-458D-A65A-6A7DEF3D6060}"/>
              </a:ext>
            </a:extLst>
          </p:cNvPr>
          <p:cNvSpPr>
            <a:spLocks noGrp="1"/>
          </p:cNvSpPr>
          <p:nvPr>
            <p:ph type="dt" sz="half" idx="10"/>
          </p:nvPr>
        </p:nvSpPr>
        <p:spPr/>
        <p:txBody>
          <a:bodyPr/>
          <a:lstStyle/>
          <a:p>
            <a:fld id="{D2500521-38F5-47E8-A68C-45F41C6028C1}" type="datetimeFigureOut">
              <a:rPr lang="en-GB" smtClean="0"/>
              <a:t>21/10/2024</a:t>
            </a:fld>
            <a:endParaRPr lang="en-GB"/>
          </a:p>
        </p:txBody>
      </p:sp>
      <p:sp>
        <p:nvSpPr>
          <p:cNvPr id="3" name="Footer Placeholder 2">
            <a:extLst>
              <a:ext uri="{FF2B5EF4-FFF2-40B4-BE49-F238E27FC236}">
                <a16:creationId xmlns:a16="http://schemas.microsoft.com/office/drawing/2014/main" id="{325F28E1-7A4D-47A1-B72D-4744884C38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79372E-DC35-4589-A5D0-F116D3B6C37B}"/>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3157178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122363"/>
            <a:ext cx="9144000" cy="2387600"/>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A60759FE-B453-423D-8A3E-DBE4C176F25D}"/>
              </a:ext>
            </a:extLst>
          </p:cNvPr>
          <p:cNvSpPr>
            <a:spLocks noGrp="1"/>
          </p:cNvSpPr>
          <p:nvPr>
            <p:ph type="dt" sz="half" idx="10"/>
          </p:nvPr>
        </p:nvSpPr>
        <p:spPr/>
        <p:txBody>
          <a:bodyPr/>
          <a:lstStyle/>
          <a:p>
            <a:fld id="{D2500521-38F5-47E8-A68C-45F41C6028C1}" type="datetimeFigureOut">
              <a:rPr lang="en-GB" smtClean="0"/>
              <a:t>21/10/2024</a:t>
            </a:fld>
            <a:endParaRPr lang="en-GB"/>
          </a:p>
        </p:txBody>
      </p:sp>
      <p:sp>
        <p:nvSpPr>
          <p:cNvPr id="5" name="Footer Placeholder 4">
            <a:extLst>
              <a:ext uri="{FF2B5EF4-FFF2-40B4-BE49-F238E27FC236}">
                <a16:creationId xmlns:a16="http://schemas.microsoft.com/office/drawing/2014/main" id="{0C4E082A-8926-41AB-A442-E74D00F4F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E48BDA-51CA-4CEA-A280-C6361F5F3DA2}"/>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388354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EB9B2-A5AD-426B-A36E-14CA2DFACF63}"/>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7D1B8BB-2B32-4C3B-AE7E-001194DFDD96}"/>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BC4D69A-33C5-486D-BF72-5D6613E0B49A}"/>
              </a:ext>
            </a:extLst>
          </p:cNvPr>
          <p:cNvSpPr>
            <a:spLocks noGrp="1"/>
          </p:cNvSpPr>
          <p:nvPr>
            <p:ph type="dt" sz="half" idx="10"/>
          </p:nvPr>
        </p:nvSpPr>
        <p:spPr/>
        <p:txBody>
          <a:bodyPr/>
          <a:lstStyle/>
          <a:p>
            <a:fld id="{D2500521-38F5-47E8-A68C-45F41C6028C1}" type="datetimeFigureOut">
              <a:rPr lang="en-GB" smtClean="0"/>
              <a:t>21/10/2024</a:t>
            </a:fld>
            <a:endParaRPr lang="en-GB"/>
          </a:p>
        </p:txBody>
      </p:sp>
      <p:sp>
        <p:nvSpPr>
          <p:cNvPr id="5" name="Footer Placeholder 4">
            <a:extLst>
              <a:ext uri="{FF2B5EF4-FFF2-40B4-BE49-F238E27FC236}">
                <a16:creationId xmlns:a16="http://schemas.microsoft.com/office/drawing/2014/main" id="{AF586119-F657-4B77-BC2B-1F51CFBB3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883F7A-9B91-4CA6-8A2A-C74D3EE00D97}"/>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971558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1DE-9ADE-4FDA-914B-50ADFEFD7603}"/>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FA6AFF7-5422-464D-9640-A343B2C65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10A1CEB-4E9D-40A0-9676-277BC606AC30}"/>
              </a:ext>
            </a:extLst>
          </p:cNvPr>
          <p:cNvSpPr>
            <a:spLocks noGrp="1"/>
          </p:cNvSpPr>
          <p:nvPr>
            <p:ph type="dt" sz="half" idx="10"/>
          </p:nvPr>
        </p:nvSpPr>
        <p:spPr/>
        <p:txBody>
          <a:bodyPr/>
          <a:lstStyle/>
          <a:p>
            <a:fld id="{D2500521-38F5-47E8-A68C-45F41C6028C1}" type="datetimeFigureOut">
              <a:rPr lang="en-GB" smtClean="0"/>
              <a:t>21/10/2024</a:t>
            </a:fld>
            <a:endParaRPr lang="en-GB"/>
          </a:p>
        </p:txBody>
      </p:sp>
      <p:sp>
        <p:nvSpPr>
          <p:cNvPr id="5" name="Footer Placeholder 4">
            <a:extLst>
              <a:ext uri="{FF2B5EF4-FFF2-40B4-BE49-F238E27FC236}">
                <a16:creationId xmlns:a16="http://schemas.microsoft.com/office/drawing/2014/main" id="{109E6A1F-11CE-4450-9164-57F6EFD42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4D11E9-3210-4333-BE6C-2CC3AF9B79F1}"/>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217816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8ABD7-C77C-46B5-8E32-90A2168AADE7}"/>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BE6AC1B-8870-45FB-996F-B7052614FC39}"/>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1F6B249-818E-40C2-894A-72424F477DFC}"/>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D4BD5D8C-512C-42CB-AF28-79A4CF2D6E3C}"/>
              </a:ext>
            </a:extLst>
          </p:cNvPr>
          <p:cNvSpPr>
            <a:spLocks noGrp="1"/>
          </p:cNvSpPr>
          <p:nvPr>
            <p:ph type="dt" sz="half" idx="10"/>
          </p:nvPr>
        </p:nvSpPr>
        <p:spPr/>
        <p:txBody>
          <a:bodyPr/>
          <a:lstStyle/>
          <a:p>
            <a:fld id="{D2500521-38F5-47E8-A68C-45F41C6028C1}" type="datetimeFigureOut">
              <a:rPr lang="en-GB" smtClean="0"/>
              <a:t>21/10/2024</a:t>
            </a:fld>
            <a:endParaRPr lang="en-GB"/>
          </a:p>
        </p:txBody>
      </p:sp>
      <p:sp>
        <p:nvSpPr>
          <p:cNvPr id="6" name="Footer Placeholder 5">
            <a:extLst>
              <a:ext uri="{FF2B5EF4-FFF2-40B4-BE49-F238E27FC236}">
                <a16:creationId xmlns:a16="http://schemas.microsoft.com/office/drawing/2014/main" id="{EC96C41C-9F54-4018-B6ED-D71C059E2E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0CABD5-560E-442B-B16E-885272B0DAE7}"/>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1432917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B32F5-3031-47F0-9B45-6741134A9B56}"/>
              </a:ext>
            </a:extLst>
          </p:cNvPr>
          <p:cNvSpPr>
            <a:spLocks noGrp="1"/>
          </p:cNvSpPr>
          <p:nvPr>
            <p:ph type="title"/>
          </p:nvPr>
        </p:nvSpPr>
        <p:spPr>
          <a:xfrm>
            <a:off x="839788" y="365125"/>
            <a:ext cx="10515600" cy="1325563"/>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97BCFA9-8C0B-4953-A523-605D10509E6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D17BEC5-4045-45D8-9042-38CAAB45A2B4}"/>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75B778C-F4A7-4281-B1E3-535B244FB93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6D156FA-5233-43BF-9D0C-0684E87C46FF}"/>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B5357067-4C60-4A3C-8D0C-E6ECBBF6A0D4}"/>
              </a:ext>
            </a:extLst>
          </p:cNvPr>
          <p:cNvSpPr>
            <a:spLocks noGrp="1"/>
          </p:cNvSpPr>
          <p:nvPr>
            <p:ph type="dt" sz="half" idx="10"/>
          </p:nvPr>
        </p:nvSpPr>
        <p:spPr/>
        <p:txBody>
          <a:bodyPr/>
          <a:lstStyle/>
          <a:p>
            <a:fld id="{D2500521-38F5-47E8-A68C-45F41C6028C1}" type="datetimeFigureOut">
              <a:rPr lang="en-GB" smtClean="0"/>
              <a:t>21/10/2024</a:t>
            </a:fld>
            <a:endParaRPr lang="en-GB"/>
          </a:p>
        </p:txBody>
      </p:sp>
      <p:sp>
        <p:nvSpPr>
          <p:cNvPr id="8" name="Footer Placeholder 7">
            <a:extLst>
              <a:ext uri="{FF2B5EF4-FFF2-40B4-BE49-F238E27FC236}">
                <a16:creationId xmlns:a16="http://schemas.microsoft.com/office/drawing/2014/main" id="{0EE961C6-2BC2-4800-993C-24C4F6EF3B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BD1F74-C816-4B43-8762-C03471C35E00}"/>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097883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698E3-73A1-47DF-BE6D-AC36FE94C235}"/>
              </a:ext>
            </a:extLst>
          </p:cNvPr>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74D3C976-B07D-4478-AA37-DEF2D410F255}"/>
              </a:ext>
            </a:extLst>
          </p:cNvPr>
          <p:cNvSpPr>
            <a:spLocks noGrp="1"/>
          </p:cNvSpPr>
          <p:nvPr>
            <p:ph type="dt" sz="half" idx="10"/>
          </p:nvPr>
        </p:nvSpPr>
        <p:spPr/>
        <p:txBody>
          <a:bodyPr/>
          <a:lstStyle/>
          <a:p>
            <a:fld id="{D2500521-38F5-47E8-A68C-45F41C6028C1}" type="datetimeFigureOut">
              <a:rPr lang="en-GB" smtClean="0"/>
              <a:t>21/10/2024</a:t>
            </a:fld>
            <a:endParaRPr lang="en-GB"/>
          </a:p>
        </p:txBody>
      </p:sp>
      <p:sp>
        <p:nvSpPr>
          <p:cNvPr id="4" name="Footer Placeholder 3">
            <a:extLst>
              <a:ext uri="{FF2B5EF4-FFF2-40B4-BE49-F238E27FC236}">
                <a16:creationId xmlns:a16="http://schemas.microsoft.com/office/drawing/2014/main" id="{ADF66520-0B13-46B6-A3D1-2B712CB1F8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3BB3A0B-6EDF-463C-8982-24B539CA8E23}"/>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564904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BE28C-D55D-458D-A65A-6A7DEF3D6060}"/>
              </a:ext>
            </a:extLst>
          </p:cNvPr>
          <p:cNvSpPr>
            <a:spLocks noGrp="1"/>
          </p:cNvSpPr>
          <p:nvPr>
            <p:ph type="dt" sz="half" idx="10"/>
          </p:nvPr>
        </p:nvSpPr>
        <p:spPr/>
        <p:txBody>
          <a:bodyPr/>
          <a:lstStyle/>
          <a:p>
            <a:fld id="{D2500521-38F5-47E8-A68C-45F41C6028C1}" type="datetimeFigureOut">
              <a:rPr lang="en-GB" smtClean="0"/>
              <a:t>21/10/2024</a:t>
            </a:fld>
            <a:endParaRPr lang="en-GB"/>
          </a:p>
        </p:txBody>
      </p:sp>
      <p:sp>
        <p:nvSpPr>
          <p:cNvPr id="3" name="Footer Placeholder 2">
            <a:extLst>
              <a:ext uri="{FF2B5EF4-FFF2-40B4-BE49-F238E27FC236}">
                <a16:creationId xmlns:a16="http://schemas.microsoft.com/office/drawing/2014/main" id="{325F28E1-7A4D-47A1-B72D-4744884C38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79372E-DC35-4589-A5D0-F116D3B6C37B}"/>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054860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600199"/>
            <a:ext cx="9144000" cy="190976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42612479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3.jpeg"/><Relationship Id="rId4" Type="http://schemas.openxmlformats.org/officeDocument/2006/relationships/slideLayout" Target="../slideLayouts/slideLayout12.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21/10/2024</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80761259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21/10/2024</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384131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21/10/2024</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653792511"/>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75" r:id="rId4"/>
    <p:sldLayoutId id="2147483676" r:id="rId5"/>
    <p:sldLayoutId id="2147483677" r:id="rId6"/>
    <p:sldLayoutId id="2147483678" r:id="rId7"/>
    <p:sldLayoutId id="214748367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notesSlide" Target="../notesSlides/notesSlide8.xml"/><Relationship Id="rId7" Type="http://schemas.openxmlformats.org/officeDocument/2006/relationships/image" Target="../media/image24.svg"/><Relationship Id="rId12" Type="http://schemas.openxmlformats.org/officeDocument/2006/relationships/image" Target="../media/image29.pn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5" Type="http://schemas.openxmlformats.org/officeDocument/2006/relationships/image" Target="../media/image5.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 Id="rId1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hyperlink" Target="mailto:Sarah.Eaton@cnsc-ccsn.ga.ca" TargetMode="Externa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5.png"/><Relationship Id="rId4" Type="http://schemas.openxmlformats.org/officeDocument/2006/relationships/image" Target="../media/image15.png"/><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141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People working on blueprints">
            <a:extLst>
              <a:ext uri="{FF2B5EF4-FFF2-40B4-BE49-F238E27FC236}">
                <a16:creationId xmlns:a16="http://schemas.microsoft.com/office/drawing/2014/main" id="{D065F6C8-EFC1-077B-F00B-79304A5F3237}"/>
              </a:ext>
            </a:extLst>
          </p:cNvPr>
          <p:cNvPicPr>
            <a:picLocks noChangeAspect="1"/>
          </p:cNvPicPr>
          <p:nvPr/>
        </p:nvPicPr>
        <p:blipFill>
          <a:blip r:embed="rId3">
            <a:extLst>
              <a:ext uri="{28A0092B-C50C-407E-A947-70E740481C1C}">
                <a14:useLocalDpi xmlns:a14="http://schemas.microsoft.com/office/drawing/2010/main" val="0"/>
              </a:ext>
            </a:extLst>
          </a:blip>
          <a:srcRect l="5884" r="-1" b="-1"/>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BFB3A7A-C4AB-3D18-3511-0A7756B26BAC}"/>
              </a:ext>
            </a:extLst>
          </p:cNvPr>
          <p:cNvSpPr>
            <a:spLocks noGrp="1"/>
          </p:cNvSpPr>
          <p:nvPr>
            <p:ph type="title"/>
          </p:nvPr>
        </p:nvSpPr>
        <p:spPr>
          <a:xfrm>
            <a:off x="7531610" y="365125"/>
            <a:ext cx="3822189" cy="1899912"/>
          </a:xfrm>
        </p:spPr>
        <p:txBody>
          <a:bodyPr>
            <a:normAutofit/>
          </a:bodyPr>
          <a:lstStyle/>
          <a:p>
            <a:r>
              <a:rPr lang="en-US" sz="4000" b="1" dirty="0"/>
              <a:t>Intangible Benefits</a:t>
            </a:r>
          </a:p>
        </p:txBody>
      </p:sp>
      <p:sp>
        <p:nvSpPr>
          <p:cNvPr id="4" name="Content Placeholder 2">
            <a:extLst>
              <a:ext uri="{FF2B5EF4-FFF2-40B4-BE49-F238E27FC236}">
                <a16:creationId xmlns:a16="http://schemas.microsoft.com/office/drawing/2014/main" id="{D1D7985D-9794-18C8-FA72-A06FBB99D010}"/>
              </a:ext>
            </a:extLst>
          </p:cNvPr>
          <p:cNvSpPr>
            <a:spLocks noGrp="1"/>
          </p:cNvSpPr>
          <p:nvPr>
            <p:ph idx="1"/>
          </p:nvPr>
        </p:nvSpPr>
        <p:spPr>
          <a:xfrm>
            <a:off x="7531610" y="2434201"/>
            <a:ext cx="3822189" cy="3742762"/>
          </a:xfrm>
        </p:spPr>
        <p:txBody>
          <a:bodyPr>
            <a:normAutofit/>
          </a:bodyPr>
          <a:lstStyle/>
          <a:p>
            <a:r>
              <a:rPr lang="en-US" dirty="0">
                <a:ea typeface="Tahoma" panose="020B0604030504040204" pitchFamily="34" charset="0"/>
              </a:rPr>
              <a:t>Sharing technical approaches to reviews of novel aspects</a:t>
            </a:r>
          </a:p>
          <a:p>
            <a:r>
              <a:rPr lang="en-US" dirty="0">
                <a:ea typeface="Tahoma" panose="020B0604030504040204" pitchFamily="34" charset="0"/>
              </a:rPr>
              <a:t>Enhanced confidence in each other’s technical ability </a:t>
            </a:r>
          </a:p>
          <a:p>
            <a:endParaRPr lang="en-US" dirty="0">
              <a:ea typeface="Tahoma" panose="020B0604030504040204" pitchFamily="34" charset="0"/>
            </a:endParaRPr>
          </a:p>
          <a:p>
            <a:pPr lvl="1"/>
            <a:endParaRPr lang="en-US" sz="2000" dirty="0">
              <a:latin typeface="Tahoma" panose="020B0604030504040204" pitchFamily="34" charset="0"/>
              <a:ea typeface="Tahoma" panose="020B0604030504040204" pitchFamily="34" charset="0"/>
              <a:cs typeface="Tahoma" panose="020B0604030504040204" pitchFamily="34" charset="0"/>
            </a:endParaRPr>
          </a:p>
          <a:p>
            <a:pPr lvl="1"/>
            <a:endParaRPr lang="en-US" sz="2000"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48664A59-40F4-4D12-A21D-6744976CA8DE}"/>
              </a:ext>
            </a:extLst>
          </p:cNvPr>
          <p:cNvPicPr>
            <a:picLocks noChangeAspect="1"/>
          </p:cNvPicPr>
          <p:nvPr/>
        </p:nvPicPr>
        <p:blipFill>
          <a:blip r:embed="rId4"/>
          <a:stretch>
            <a:fillRect/>
          </a:stretch>
        </p:blipFill>
        <p:spPr>
          <a:xfrm>
            <a:off x="300446" y="6153149"/>
            <a:ext cx="667472" cy="587375"/>
          </a:xfrm>
          <a:prstGeom prst="rect">
            <a:avLst/>
          </a:prstGeom>
        </p:spPr>
      </p:pic>
      <p:pic>
        <p:nvPicPr>
          <p:cNvPr id="6" name="Picture 5">
            <a:extLst>
              <a:ext uri="{FF2B5EF4-FFF2-40B4-BE49-F238E27FC236}">
                <a16:creationId xmlns:a16="http://schemas.microsoft.com/office/drawing/2014/main" id="{137F795D-DBAD-3867-757A-982FDB41A4FF}"/>
              </a:ext>
            </a:extLst>
          </p:cNvPr>
          <p:cNvPicPr>
            <a:picLocks noChangeAspect="1"/>
          </p:cNvPicPr>
          <p:nvPr/>
        </p:nvPicPr>
        <p:blipFill>
          <a:blip r:embed="rId5"/>
          <a:stretch>
            <a:fillRect/>
          </a:stretch>
        </p:blipFill>
        <p:spPr>
          <a:xfrm>
            <a:off x="10957560" y="6259480"/>
            <a:ext cx="1105054" cy="466790"/>
          </a:xfrm>
          <a:prstGeom prst="rect">
            <a:avLst/>
          </a:prstGeom>
        </p:spPr>
      </p:pic>
    </p:spTree>
    <p:extLst>
      <p:ext uri="{BB962C8B-B14F-4D97-AF65-F5344CB8AC3E}">
        <p14:creationId xmlns:p14="http://schemas.microsoft.com/office/powerpoint/2010/main" val="876808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BECD0769-3CE6-77C0-F62B-48C5608B83B8}"/>
              </a:ext>
            </a:extLst>
          </p:cNvPr>
          <p:cNvSpPr/>
          <p:nvPr/>
        </p:nvSpPr>
        <p:spPr>
          <a:xfrm>
            <a:off x="2434061" y="1994327"/>
            <a:ext cx="1350000" cy="675000"/>
          </a:xfrm>
          <a:prstGeom prst="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n-CA" sz="19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 name="Body text copy">
            <a:extLst>
              <a:ext uri="{FF2B5EF4-FFF2-40B4-BE49-F238E27FC236}">
                <a16:creationId xmlns:a16="http://schemas.microsoft.com/office/drawing/2014/main" id="{590B504D-065B-4122-BBDB-795EFD38B2DF}"/>
              </a:ext>
            </a:extLst>
          </p:cNvPr>
          <p:cNvSpPr>
            <a:spLocks noChangeArrowheads="1"/>
          </p:cNvSpPr>
          <p:nvPr/>
        </p:nvSpPr>
        <p:spPr bwMode="auto">
          <a:xfrm>
            <a:off x="2370000" y="1948105"/>
            <a:ext cx="7452000" cy="810000"/>
          </a:xfrm>
          <a:prstGeom prst="rect">
            <a:avLst/>
          </a:prstGeom>
          <a:solidFill>
            <a:srgbClr val="125E9C"/>
          </a:solidFill>
          <a:ln>
            <a:noFill/>
          </a:ln>
        </p:spPr>
        <p:txBody>
          <a:bodyPr lIns="0" tIns="0" rIns="0" bIns="0" anchor="ctr"/>
          <a:lstStyle>
            <a:lvl1pPr defTabSz="641350">
              <a:defRPr>
                <a:solidFill>
                  <a:schemeClr val="tx1"/>
                </a:solidFill>
                <a:latin typeface="Calibri" panose="020F0502020204030204" pitchFamily="34" charset="0"/>
              </a:defRPr>
            </a:lvl1pPr>
            <a:lvl2pPr marL="742950" indent="-285750" defTabSz="641350">
              <a:defRPr>
                <a:solidFill>
                  <a:schemeClr val="tx1"/>
                </a:solidFill>
                <a:latin typeface="Calibri" panose="020F0502020204030204" pitchFamily="34" charset="0"/>
              </a:defRPr>
            </a:lvl2pPr>
            <a:lvl3pPr marL="1143000" indent="-228600" defTabSz="641350">
              <a:defRPr>
                <a:solidFill>
                  <a:schemeClr val="tx1"/>
                </a:solidFill>
                <a:latin typeface="Calibri" panose="020F0502020204030204" pitchFamily="34" charset="0"/>
              </a:defRPr>
            </a:lvl3pPr>
            <a:lvl4pPr marL="1600200" indent="-228600" defTabSz="641350">
              <a:defRPr>
                <a:solidFill>
                  <a:schemeClr val="tx1"/>
                </a:solidFill>
                <a:latin typeface="Calibri" panose="020F0502020204030204" pitchFamily="34" charset="0"/>
              </a:defRPr>
            </a:lvl4pPr>
            <a:lvl5pPr marL="2057400" indent="-228600" defTabSz="641350">
              <a:defRPr>
                <a:solidFill>
                  <a:schemeClr val="tx1"/>
                </a:solidFill>
                <a:latin typeface="Calibri" panose="020F0502020204030204" pitchFamily="34" charset="0"/>
              </a:defRPr>
            </a:lvl5pPr>
            <a:lvl6pPr marL="2514600" indent="-228600" defTabSz="641350" eaLnBrk="0" fontAlgn="base" hangingPunct="0">
              <a:spcBef>
                <a:spcPct val="0"/>
              </a:spcBef>
              <a:spcAft>
                <a:spcPct val="0"/>
              </a:spcAft>
              <a:defRPr>
                <a:solidFill>
                  <a:schemeClr val="tx1"/>
                </a:solidFill>
                <a:latin typeface="Calibri" panose="020F0502020204030204" pitchFamily="34" charset="0"/>
              </a:defRPr>
            </a:lvl6pPr>
            <a:lvl7pPr marL="2971800" indent="-228600" defTabSz="641350" eaLnBrk="0" fontAlgn="base" hangingPunct="0">
              <a:spcBef>
                <a:spcPct val="0"/>
              </a:spcBef>
              <a:spcAft>
                <a:spcPct val="0"/>
              </a:spcAft>
              <a:defRPr>
                <a:solidFill>
                  <a:schemeClr val="tx1"/>
                </a:solidFill>
                <a:latin typeface="Calibri" panose="020F0502020204030204" pitchFamily="34" charset="0"/>
              </a:defRPr>
            </a:lvl7pPr>
            <a:lvl8pPr marL="3429000" indent="-228600" defTabSz="641350" eaLnBrk="0" fontAlgn="base" hangingPunct="0">
              <a:spcBef>
                <a:spcPct val="0"/>
              </a:spcBef>
              <a:spcAft>
                <a:spcPct val="0"/>
              </a:spcAft>
              <a:defRPr>
                <a:solidFill>
                  <a:schemeClr val="tx1"/>
                </a:solidFill>
                <a:latin typeface="Calibri" panose="020F0502020204030204" pitchFamily="34" charset="0"/>
              </a:defRPr>
            </a:lvl8pPr>
            <a:lvl9pPr marL="3886200" indent="-228600" defTabSz="641350" eaLnBrk="0" fontAlgn="base" hangingPunct="0">
              <a:spcBef>
                <a:spcPct val="0"/>
              </a:spcBef>
              <a:spcAft>
                <a:spcPct val="0"/>
              </a:spcAft>
              <a:defRPr>
                <a:solidFill>
                  <a:schemeClr val="tx1"/>
                </a:solidFill>
                <a:latin typeface="Calibri" panose="020F0502020204030204" pitchFamily="34" charset="0"/>
              </a:defRPr>
            </a:lvl9pPr>
          </a:lstStyle>
          <a:p>
            <a:pPr marL="0" marR="0" lvl="0" indent="1343025" algn="ctr" defTabSz="481013" rtl="0" eaLnBrk="1" fontAlgn="base" latinLnBrk="0" hangingPunct="0">
              <a:lnSpc>
                <a:spcPct val="125000"/>
              </a:lnSpc>
              <a:spcBef>
                <a:spcPct val="0"/>
              </a:spcBef>
              <a:spcAft>
                <a:spcPct val="0"/>
              </a:spcAft>
              <a:buClrTx/>
              <a:buSzTx/>
              <a:buFontTx/>
              <a:buNone/>
              <a:tabLst/>
              <a:defRPr/>
            </a:pPr>
            <a:r>
              <a:rPr kumimoji="0" lang="en-US" altLang="en-US" sz="19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Project Selection</a:t>
            </a:r>
          </a:p>
        </p:txBody>
      </p:sp>
      <p:sp>
        <p:nvSpPr>
          <p:cNvPr id="2" name="Title 1">
            <a:extLst>
              <a:ext uri="{FF2B5EF4-FFF2-40B4-BE49-F238E27FC236}">
                <a16:creationId xmlns:a16="http://schemas.microsoft.com/office/drawing/2014/main" id="{75823F1C-99C6-4F6D-A89B-7330C0E3F74C}"/>
              </a:ext>
            </a:extLst>
          </p:cNvPr>
          <p:cNvSpPr>
            <a:spLocks noGrp="1"/>
          </p:cNvSpPr>
          <p:nvPr>
            <p:ph type="title"/>
          </p:nvPr>
        </p:nvSpPr>
        <p:spPr/>
        <p:txBody>
          <a:bodyPr>
            <a:normAutofit/>
          </a:bodyPr>
          <a:lstStyle/>
          <a:p>
            <a:r>
              <a:rPr lang="en-CA" dirty="0"/>
              <a:t>Lessons Learned and Improvements to the Collaboration Process</a:t>
            </a:r>
          </a:p>
        </p:txBody>
      </p:sp>
      <p:grpSp>
        <p:nvGrpSpPr>
          <p:cNvPr id="18" name="Group 17">
            <a:extLst>
              <a:ext uri="{FF2B5EF4-FFF2-40B4-BE49-F238E27FC236}">
                <a16:creationId xmlns:a16="http://schemas.microsoft.com/office/drawing/2014/main" id="{AE2BC6F6-9CA8-4F51-B888-5B0971F11A28}"/>
              </a:ext>
            </a:extLst>
          </p:cNvPr>
          <p:cNvGrpSpPr/>
          <p:nvPr/>
        </p:nvGrpSpPr>
        <p:grpSpPr>
          <a:xfrm>
            <a:off x="2342999" y="2783857"/>
            <a:ext cx="7460544" cy="810000"/>
            <a:chOff x="1139392" y="2633887"/>
            <a:chExt cx="9947392" cy="1080000"/>
          </a:xfrm>
        </p:grpSpPr>
        <p:sp>
          <p:nvSpPr>
            <p:cNvPr id="31" name="Body text copy">
              <a:extLst>
                <a:ext uri="{FF2B5EF4-FFF2-40B4-BE49-F238E27FC236}">
                  <a16:creationId xmlns:a16="http://schemas.microsoft.com/office/drawing/2014/main" id="{89AB4574-CB32-4357-A411-2AC9BEF26515}"/>
                </a:ext>
              </a:extLst>
            </p:cNvPr>
            <p:cNvSpPr>
              <a:spLocks noChangeArrowheads="1"/>
            </p:cNvSpPr>
            <p:nvPr/>
          </p:nvSpPr>
          <p:spPr bwMode="auto">
            <a:xfrm>
              <a:off x="1139392" y="2633887"/>
              <a:ext cx="9947392" cy="1080000"/>
            </a:xfrm>
            <a:prstGeom prst="rect">
              <a:avLst/>
            </a:prstGeom>
            <a:solidFill>
              <a:srgbClr val="125E9C"/>
            </a:solidFill>
            <a:ln>
              <a:noFill/>
            </a:ln>
          </p:spPr>
          <p:txBody>
            <a:bodyPr lIns="0" tIns="0" rIns="0" bIns="0" anchor="ctr"/>
            <a:lstStyle>
              <a:lvl1pPr defTabSz="641350">
                <a:defRPr>
                  <a:solidFill>
                    <a:schemeClr val="tx1"/>
                  </a:solidFill>
                  <a:latin typeface="Calibri" panose="020F0502020204030204" pitchFamily="34" charset="0"/>
                </a:defRPr>
              </a:lvl1pPr>
              <a:lvl2pPr marL="742950" indent="-285750" defTabSz="641350">
                <a:defRPr>
                  <a:solidFill>
                    <a:schemeClr val="tx1"/>
                  </a:solidFill>
                  <a:latin typeface="Calibri" panose="020F0502020204030204" pitchFamily="34" charset="0"/>
                </a:defRPr>
              </a:lvl2pPr>
              <a:lvl3pPr marL="1143000" indent="-228600" defTabSz="641350">
                <a:defRPr>
                  <a:solidFill>
                    <a:schemeClr val="tx1"/>
                  </a:solidFill>
                  <a:latin typeface="Calibri" panose="020F0502020204030204" pitchFamily="34" charset="0"/>
                </a:defRPr>
              </a:lvl3pPr>
              <a:lvl4pPr marL="1600200" indent="-228600" defTabSz="641350">
                <a:defRPr>
                  <a:solidFill>
                    <a:schemeClr val="tx1"/>
                  </a:solidFill>
                  <a:latin typeface="Calibri" panose="020F0502020204030204" pitchFamily="34" charset="0"/>
                </a:defRPr>
              </a:lvl4pPr>
              <a:lvl5pPr marL="2057400" indent="-228600" defTabSz="641350">
                <a:defRPr>
                  <a:solidFill>
                    <a:schemeClr val="tx1"/>
                  </a:solidFill>
                  <a:latin typeface="Calibri" panose="020F0502020204030204" pitchFamily="34" charset="0"/>
                </a:defRPr>
              </a:lvl5pPr>
              <a:lvl6pPr marL="2514600" indent="-228600" defTabSz="641350" eaLnBrk="0" fontAlgn="base" hangingPunct="0">
                <a:spcBef>
                  <a:spcPct val="0"/>
                </a:spcBef>
                <a:spcAft>
                  <a:spcPct val="0"/>
                </a:spcAft>
                <a:defRPr>
                  <a:solidFill>
                    <a:schemeClr val="tx1"/>
                  </a:solidFill>
                  <a:latin typeface="Calibri" panose="020F0502020204030204" pitchFamily="34" charset="0"/>
                </a:defRPr>
              </a:lvl6pPr>
              <a:lvl7pPr marL="2971800" indent="-228600" defTabSz="641350" eaLnBrk="0" fontAlgn="base" hangingPunct="0">
                <a:spcBef>
                  <a:spcPct val="0"/>
                </a:spcBef>
                <a:spcAft>
                  <a:spcPct val="0"/>
                </a:spcAft>
                <a:defRPr>
                  <a:solidFill>
                    <a:schemeClr val="tx1"/>
                  </a:solidFill>
                  <a:latin typeface="Calibri" panose="020F0502020204030204" pitchFamily="34" charset="0"/>
                </a:defRPr>
              </a:lvl7pPr>
              <a:lvl8pPr marL="3429000" indent="-228600" defTabSz="641350" eaLnBrk="0" fontAlgn="base" hangingPunct="0">
                <a:spcBef>
                  <a:spcPct val="0"/>
                </a:spcBef>
                <a:spcAft>
                  <a:spcPct val="0"/>
                </a:spcAft>
                <a:defRPr>
                  <a:solidFill>
                    <a:schemeClr val="tx1"/>
                  </a:solidFill>
                  <a:latin typeface="Calibri" panose="020F0502020204030204" pitchFamily="34" charset="0"/>
                </a:defRPr>
              </a:lvl8pPr>
              <a:lvl9pPr marL="3886200" indent="-228600" defTabSz="641350" eaLnBrk="0" fontAlgn="base" hangingPunct="0">
                <a:spcBef>
                  <a:spcPct val="0"/>
                </a:spcBef>
                <a:spcAft>
                  <a:spcPct val="0"/>
                </a:spcAft>
                <a:defRPr>
                  <a:solidFill>
                    <a:schemeClr val="tx1"/>
                  </a:solidFill>
                  <a:latin typeface="Calibri" panose="020F0502020204030204" pitchFamily="34" charset="0"/>
                </a:defRPr>
              </a:lvl9pPr>
            </a:lstStyle>
            <a:p>
              <a:pPr marL="0" marR="0" lvl="0" indent="1343025" algn="ctr" defTabSz="481013" rtl="0" eaLnBrk="1" fontAlgn="base" latinLnBrk="0" hangingPunct="0">
                <a:lnSpc>
                  <a:spcPct val="125000"/>
                </a:lnSpc>
                <a:spcBef>
                  <a:spcPct val="0"/>
                </a:spcBef>
                <a:spcAft>
                  <a:spcPct val="0"/>
                </a:spcAft>
                <a:buClrTx/>
                <a:buSzTx/>
                <a:buFontTx/>
                <a:buNone/>
                <a:tabLst/>
                <a:defRPr/>
              </a:pPr>
              <a:r>
                <a:rPr kumimoji="0" lang="en-US" altLang="en-US" sz="19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Effective Communication</a:t>
              </a:r>
            </a:p>
          </p:txBody>
        </p:sp>
        <p:sp>
          <p:nvSpPr>
            <p:cNvPr id="15" name="Rectangle 14">
              <a:extLst>
                <a:ext uri="{FF2B5EF4-FFF2-40B4-BE49-F238E27FC236}">
                  <a16:creationId xmlns:a16="http://schemas.microsoft.com/office/drawing/2014/main" id="{B605E175-C3B7-4704-AD5F-64BAE2822F2B}"/>
                </a:ext>
              </a:extLst>
            </p:cNvPr>
            <p:cNvSpPr/>
            <p:nvPr/>
          </p:nvSpPr>
          <p:spPr>
            <a:xfrm>
              <a:off x="1202023" y="2737722"/>
              <a:ext cx="1800000" cy="900000"/>
            </a:xfrm>
            <a:prstGeom prst="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n-CA" sz="19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22" name="Group 21">
            <a:extLst>
              <a:ext uri="{FF2B5EF4-FFF2-40B4-BE49-F238E27FC236}">
                <a16:creationId xmlns:a16="http://schemas.microsoft.com/office/drawing/2014/main" id="{D90A869C-62E4-4761-94C7-775938F3A26B}"/>
              </a:ext>
            </a:extLst>
          </p:cNvPr>
          <p:cNvGrpSpPr/>
          <p:nvPr/>
        </p:nvGrpSpPr>
        <p:grpSpPr>
          <a:xfrm>
            <a:off x="2370000" y="4540484"/>
            <a:ext cx="7452000" cy="810000"/>
            <a:chOff x="1128000" y="4984126"/>
            <a:chExt cx="9936000" cy="1080000"/>
          </a:xfrm>
        </p:grpSpPr>
        <p:sp>
          <p:nvSpPr>
            <p:cNvPr id="32" name="Body text copy">
              <a:extLst>
                <a:ext uri="{FF2B5EF4-FFF2-40B4-BE49-F238E27FC236}">
                  <a16:creationId xmlns:a16="http://schemas.microsoft.com/office/drawing/2014/main" id="{2EC2CBC2-BB47-4443-B9F6-1C404035D711}"/>
                </a:ext>
              </a:extLst>
            </p:cNvPr>
            <p:cNvSpPr>
              <a:spLocks noChangeArrowheads="1"/>
            </p:cNvSpPr>
            <p:nvPr/>
          </p:nvSpPr>
          <p:spPr bwMode="auto">
            <a:xfrm>
              <a:off x="1128000" y="4984126"/>
              <a:ext cx="9936000" cy="1080000"/>
            </a:xfrm>
            <a:prstGeom prst="rect">
              <a:avLst/>
            </a:prstGeom>
            <a:solidFill>
              <a:srgbClr val="125E9C"/>
            </a:solidFill>
            <a:ln>
              <a:noFill/>
            </a:ln>
          </p:spPr>
          <p:txBody>
            <a:bodyPr lIns="0" tIns="0" rIns="0" bIns="0" anchor="ctr"/>
            <a:lstStyle>
              <a:lvl1pPr defTabSz="641350">
                <a:defRPr>
                  <a:solidFill>
                    <a:schemeClr val="tx1"/>
                  </a:solidFill>
                  <a:latin typeface="Calibri" panose="020F0502020204030204" pitchFamily="34" charset="0"/>
                </a:defRPr>
              </a:lvl1pPr>
              <a:lvl2pPr marL="742950" indent="-285750" defTabSz="641350">
                <a:defRPr>
                  <a:solidFill>
                    <a:schemeClr val="tx1"/>
                  </a:solidFill>
                  <a:latin typeface="Calibri" panose="020F0502020204030204" pitchFamily="34" charset="0"/>
                </a:defRPr>
              </a:lvl2pPr>
              <a:lvl3pPr marL="1143000" indent="-228600" defTabSz="641350">
                <a:defRPr>
                  <a:solidFill>
                    <a:schemeClr val="tx1"/>
                  </a:solidFill>
                  <a:latin typeface="Calibri" panose="020F0502020204030204" pitchFamily="34" charset="0"/>
                </a:defRPr>
              </a:lvl3pPr>
              <a:lvl4pPr marL="1600200" indent="-228600" defTabSz="641350">
                <a:defRPr>
                  <a:solidFill>
                    <a:schemeClr val="tx1"/>
                  </a:solidFill>
                  <a:latin typeface="Calibri" panose="020F0502020204030204" pitchFamily="34" charset="0"/>
                </a:defRPr>
              </a:lvl4pPr>
              <a:lvl5pPr marL="2057400" indent="-228600" defTabSz="641350">
                <a:defRPr>
                  <a:solidFill>
                    <a:schemeClr val="tx1"/>
                  </a:solidFill>
                  <a:latin typeface="Calibri" panose="020F0502020204030204" pitchFamily="34" charset="0"/>
                </a:defRPr>
              </a:lvl5pPr>
              <a:lvl6pPr marL="2514600" indent="-228600" defTabSz="641350" eaLnBrk="0" fontAlgn="base" hangingPunct="0">
                <a:spcBef>
                  <a:spcPct val="0"/>
                </a:spcBef>
                <a:spcAft>
                  <a:spcPct val="0"/>
                </a:spcAft>
                <a:defRPr>
                  <a:solidFill>
                    <a:schemeClr val="tx1"/>
                  </a:solidFill>
                  <a:latin typeface="Calibri" panose="020F0502020204030204" pitchFamily="34" charset="0"/>
                </a:defRPr>
              </a:lvl6pPr>
              <a:lvl7pPr marL="2971800" indent="-228600" defTabSz="641350" eaLnBrk="0" fontAlgn="base" hangingPunct="0">
                <a:spcBef>
                  <a:spcPct val="0"/>
                </a:spcBef>
                <a:spcAft>
                  <a:spcPct val="0"/>
                </a:spcAft>
                <a:defRPr>
                  <a:solidFill>
                    <a:schemeClr val="tx1"/>
                  </a:solidFill>
                  <a:latin typeface="Calibri" panose="020F0502020204030204" pitchFamily="34" charset="0"/>
                </a:defRPr>
              </a:lvl7pPr>
              <a:lvl8pPr marL="3429000" indent="-228600" defTabSz="641350" eaLnBrk="0" fontAlgn="base" hangingPunct="0">
                <a:spcBef>
                  <a:spcPct val="0"/>
                </a:spcBef>
                <a:spcAft>
                  <a:spcPct val="0"/>
                </a:spcAft>
                <a:defRPr>
                  <a:solidFill>
                    <a:schemeClr val="tx1"/>
                  </a:solidFill>
                  <a:latin typeface="Calibri" panose="020F0502020204030204" pitchFamily="34" charset="0"/>
                </a:defRPr>
              </a:lvl8pPr>
              <a:lvl9pPr marL="3886200" indent="-228600" defTabSz="641350" eaLnBrk="0" fontAlgn="base" hangingPunct="0">
                <a:spcBef>
                  <a:spcPct val="0"/>
                </a:spcBef>
                <a:spcAft>
                  <a:spcPct val="0"/>
                </a:spcAft>
                <a:defRPr>
                  <a:solidFill>
                    <a:schemeClr val="tx1"/>
                  </a:solidFill>
                  <a:latin typeface="Calibri" panose="020F0502020204030204" pitchFamily="34" charset="0"/>
                </a:defRPr>
              </a:lvl9pPr>
            </a:lstStyle>
            <a:p>
              <a:pPr marL="0" marR="0" lvl="0" indent="1343025" algn="ctr" defTabSz="481013" rtl="0" eaLnBrk="1" fontAlgn="base" latinLnBrk="0" hangingPunct="0">
                <a:lnSpc>
                  <a:spcPct val="125000"/>
                </a:lnSpc>
                <a:spcBef>
                  <a:spcPct val="0"/>
                </a:spcBef>
                <a:spcAft>
                  <a:spcPct val="0"/>
                </a:spcAft>
                <a:buClrTx/>
                <a:buSzTx/>
                <a:buFontTx/>
                <a:buNone/>
                <a:tabLst/>
                <a:defRPr/>
              </a:pPr>
              <a:r>
                <a:rPr kumimoji="0" lang="en-US" altLang="en-US" sz="19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Familiarity with Requirements and Practices</a:t>
              </a:r>
            </a:p>
          </p:txBody>
        </p:sp>
        <p:sp>
          <p:nvSpPr>
            <p:cNvPr id="37" name="Rectangle 36">
              <a:extLst>
                <a:ext uri="{FF2B5EF4-FFF2-40B4-BE49-F238E27FC236}">
                  <a16:creationId xmlns:a16="http://schemas.microsoft.com/office/drawing/2014/main" id="{81E2AE3D-FE4B-4304-B662-6C6FBBAEE4CC}"/>
                </a:ext>
              </a:extLst>
            </p:cNvPr>
            <p:cNvSpPr/>
            <p:nvPr/>
          </p:nvSpPr>
          <p:spPr>
            <a:xfrm>
              <a:off x="1229967" y="5074909"/>
              <a:ext cx="1800000" cy="900000"/>
            </a:xfrm>
            <a:prstGeom prst="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n-CA" sz="19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20" name="Group 19">
            <a:extLst>
              <a:ext uri="{FF2B5EF4-FFF2-40B4-BE49-F238E27FC236}">
                <a16:creationId xmlns:a16="http://schemas.microsoft.com/office/drawing/2014/main" id="{17151594-CA6D-488A-A7C1-FCF378442949}"/>
              </a:ext>
            </a:extLst>
          </p:cNvPr>
          <p:cNvGrpSpPr/>
          <p:nvPr/>
        </p:nvGrpSpPr>
        <p:grpSpPr>
          <a:xfrm>
            <a:off x="2370002" y="3676357"/>
            <a:ext cx="7460543" cy="810000"/>
            <a:chOff x="1128000" y="3764150"/>
            <a:chExt cx="9947391" cy="1080000"/>
          </a:xfrm>
        </p:grpSpPr>
        <p:sp>
          <p:nvSpPr>
            <p:cNvPr id="33" name="Body text copy">
              <a:extLst>
                <a:ext uri="{FF2B5EF4-FFF2-40B4-BE49-F238E27FC236}">
                  <a16:creationId xmlns:a16="http://schemas.microsoft.com/office/drawing/2014/main" id="{011EFAB7-8AD5-4B4E-90A0-E6AB5E3A8882}"/>
                </a:ext>
              </a:extLst>
            </p:cNvPr>
            <p:cNvSpPr>
              <a:spLocks noChangeArrowheads="1"/>
            </p:cNvSpPr>
            <p:nvPr/>
          </p:nvSpPr>
          <p:spPr bwMode="auto">
            <a:xfrm>
              <a:off x="1128000" y="3764150"/>
              <a:ext cx="9947391" cy="1080000"/>
            </a:xfrm>
            <a:prstGeom prst="rect">
              <a:avLst/>
            </a:prstGeom>
            <a:solidFill>
              <a:srgbClr val="125E9C"/>
            </a:solidFill>
            <a:ln>
              <a:noFill/>
            </a:ln>
          </p:spPr>
          <p:txBody>
            <a:bodyPr lIns="0" tIns="0" rIns="0" bIns="0" anchor="ctr"/>
            <a:lstStyle>
              <a:lvl1pPr defTabSz="641350">
                <a:defRPr>
                  <a:solidFill>
                    <a:schemeClr val="tx1"/>
                  </a:solidFill>
                  <a:latin typeface="Calibri" panose="020F0502020204030204" pitchFamily="34" charset="0"/>
                </a:defRPr>
              </a:lvl1pPr>
              <a:lvl2pPr marL="742950" indent="-285750" defTabSz="641350">
                <a:defRPr>
                  <a:solidFill>
                    <a:schemeClr val="tx1"/>
                  </a:solidFill>
                  <a:latin typeface="Calibri" panose="020F0502020204030204" pitchFamily="34" charset="0"/>
                </a:defRPr>
              </a:lvl2pPr>
              <a:lvl3pPr marL="1143000" indent="-228600" defTabSz="641350">
                <a:defRPr>
                  <a:solidFill>
                    <a:schemeClr val="tx1"/>
                  </a:solidFill>
                  <a:latin typeface="Calibri" panose="020F0502020204030204" pitchFamily="34" charset="0"/>
                </a:defRPr>
              </a:lvl3pPr>
              <a:lvl4pPr marL="1600200" indent="-228600" defTabSz="641350">
                <a:defRPr>
                  <a:solidFill>
                    <a:schemeClr val="tx1"/>
                  </a:solidFill>
                  <a:latin typeface="Calibri" panose="020F0502020204030204" pitchFamily="34" charset="0"/>
                </a:defRPr>
              </a:lvl4pPr>
              <a:lvl5pPr marL="2057400" indent="-228600" defTabSz="641350">
                <a:defRPr>
                  <a:solidFill>
                    <a:schemeClr val="tx1"/>
                  </a:solidFill>
                  <a:latin typeface="Calibri" panose="020F0502020204030204" pitchFamily="34" charset="0"/>
                </a:defRPr>
              </a:lvl5pPr>
              <a:lvl6pPr marL="2514600" indent="-228600" defTabSz="641350" eaLnBrk="0" fontAlgn="base" hangingPunct="0">
                <a:spcBef>
                  <a:spcPct val="0"/>
                </a:spcBef>
                <a:spcAft>
                  <a:spcPct val="0"/>
                </a:spcAft>
                <a:defRPr>
                  <a:solidFill>
                    <a:schemeClr val="tx1"/>
                  </a:solidFill>
                  <a:latin typeface="Calibri" panose="020F0502020204030204" pitchFamily="34" charset="0"/>
                </a:defRPr>
              </a:lvl6pPr>
              <a:lvl7pPr marL="2971800" indent="-228600" defTabSz="641350" eaLnBrk="0" fontAlgn="base" hangingPunct="0">
                <a:spcBef>
                  <a:spcPct val="0"/>
                </a:spcBef>
                <a:spcAft>
                  <a:spcPct val="0"/>
                </a:spcAft>
                <a:defRPr>
                  <a:solidFill>
                    <a:schemeClr val="tx1"/>
                  </a:solidFill>
                  <a:latin typeface="Calibri" panose="020F0502020204030204" pitchFamily="34" charset="0"/>
                </a:defRPr>
              </a:lvl7pPr>
              <a:lvl8pPr marL="3429000" indent="-228600" defTabSz="641350" eaLnBrk="0" fontAlgn="base" hangingPunct="0">
                <a:spcBef>
                  <a:spcPct val="0"/>
                </a:spcBef>
                <a:spcAft>
                  <a:spcPct val="0"/>
                </a:spcAft>
                <a:defRPr>
                  <a:solidFill>
                    <a:schemeClr val="tx1"/>
                  </a:solidFill>
                  <a:latin typeface="Calibri" panose="020F0502020204030204" pitchFamily="34" charset="0"/>
                </a:defRPr>
              </a:lvl8pPr>
              <a:lvl9pPr marL="3886200" indent="-228600" defTabSz="641350" eaLnBrk="0" fontAlgn="base" hangingPunct="0">
                <a:spcBef>
                  <a:spcPct val="0"/>
                </a:spcBef>
                <a:spcAft>
                  <a:spcPct val="0"/>
                </a:spcAft>
                <a:defRPr>
                  <a:solidFill>
                    <a:schemeClr val="tx1"/>
                  </a:solidFill>
                  <a:latin typeface="Calibri" panose="020F0502020204030204" pitchFamily="34" charset="0"/>
                </a:defRPr>
              </a:lvl9pPr>
            </a:lstStyle>
            <a:p>
              <a:pPr marL="0" marR="0" lvl="0" indent="1409700" algn="ctr" defTabSz="481013" rtl="0" eaLnBrk="1" fontAlgn="base" latinLnBrk="0" hangingPunct="0">
                <a:lnSpc>
                  <a:spcPct val="125000"/>
                </a:lnSpc>
                <a:spcBef>
                  <a:spcPct val="0"/>
                </a:spcBef>
                <a:spcAft>
                  <a:spcPct val="0"/>
                </a:spcAft>
                <a:buClrTx/>
                <a:buSzTx/>
                <a:buFontTx/>
                <a:buNone/>
                <a:tabLst/>
                <a:defRPr/>
              </a:pPr>
              <a:r>
                <a:rPr kumimoji="0" lang="en-US" altLang="en-US" sz="19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Access to Information</a:t>
              </a:r>
            </a:p>
          </p:txBody>
        </p:sp>
        <p:sp>
          <p:nvSpPr>
            <p:cNvPr id="36" name="Rectangle 35">
              <a:extLst>
                <a:ext uri="{FF2B5EF4-FFF2-40B4-BE49-F238E27FC236}">
                  <a16:creationId xmlns:a16="http://schemas.microsoft.com/office/drawing/2014/main" id="{260326A7-6722-4ECD-9834-F9A047845C6C}"/>
                </a:ext>
              </a:extLst>
            </p:cNvPr>
            <p:cNvSpPr/>
            <p:nvPr/>
          </p:nvSpPr>
          <p:spPr>
            <a:xfrm>
              <a:off x="1202021" y="3854150"/>
              <a:ext cx="1800000" cy="900000"/>
            </a:xfrm>
            <a:prstGeom prst="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n-CA" sz="19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3" name="Body text copy">
            <a:extLst>
              <a:ext uri="{FF2B5EF4-FFF2-40B4-BE49-F238E27FC236}">
                <a16:creationId xmlns:a16="http://schemas.microsoft.com/office/drawing/2014/main" id="{C9473A5F-23C4-5FBF-48C6-CFCFE81082B4}"/>
              </a:ext>
            </a:extLst>
          </p:cNvPr>
          <p:cNvSpPr>
            <a:spLocks noChangeArrowheads="1"/>
          </p:cNvSpPr>
          <p:nvPr/>
        </p:nvSpPr>
        <p:spPr bwMode="auto">
          <a:xfrm>
            <a:off x="2378544" y="5389612"/>
            <a:ext cx="7452000" cy="810000"/>
          </a:xfrm>
          <a:prstGeom prst="rect">
            <a:avLst/>
          </a:prstGeom>
          <a:solidFill>
            <a:srgbClr val="125E9C"/>
          </a:solidFill>
          <a:ln>
            <a:noFill/>
          </a:ln>
        </p:spPr>
        <p:txBody>
          <a:bodyPr lIns="0" tIns="0" rIns="0" bIns="0" anchor="ctr"/>
          <a:lstStyle>
            <a:lvl1pPr defTabSz="641350">
              <a:defRPr>
                <a:solidFill>
                  <a:schemeClr val="tx1"/>
                </a:solidFill>
                <a:latin typeface="Calibri" panose="020F0502020204030204" pitchFamily="34" charset="0"/>
              </a:defRPr>
            </a:lvl1pPr>
            <a:lvl2pPr marL="742950" indent="-285750" defTabSz="641350">
              <a:defRPr>
                <a:solidFill>
                  <a:schemeClr val="tx1"/>
                </a:solidFill>
                <a:latin typeface="Calibri" panose="020F0502020204030204" pitchFamily="34" charset="0"/>
              </a:defRPr>
            </a:lvl2pPr>
            <a:lvl3pPr marL="1143000" indent="-228600" defTabSz="641350">
              <a:defRPr>
                <a:solidFill>
                  <a:schemeClr val="tx1"/>
                </a:solidFill>
                <a:latin typeface="Calibri" panose="020F0502020204030204" pitchFamily="34" charset="0"/>
              </a:defRPr>
            </a:lvl3pPr>
            <a:lvl4pPr marL="1600200" indent="-228600" defTabSz="641350">
              <a:defRPr>
                <a:solidFill>
                  <a:schemeClr val="tx1"/>
                </a:solidFill>
                <a:latin typeface="Calibri" panose="020F0502020204030204" pitchFamily="34" charset="0"/>
              </a:defRPr>
            </a:lvl4pPr>
            <a:lvl5pPr marL="2057400" indent="-228600" defTabSz="641350">
              <a:defRPr>
                <a:solidFill>
                  <a:schemeClr val="tx1"/>
                </a:solidFill>
                <a:latin typeface="Calibri" panose="020F0502020204030204" pitchFamily="34" charset="0"/>
              </a:defRPr>
            </a:lvl5pPr>
            <a:lvl6pPr marL="2514600" indent="-228600" defTabSz="641350" eaLnBrk="0" fontAlgn="base" hangingPunct="0">
              <a:spcBef>
                <a:spcPct val="0"/>
              </a:spcBef>
              <a:spcAft>
                <a:spcPct val="0"/>
              </a:spcAft>
              <a:defRPr>
                <a:solidFill>
                  <a:schemeClr val="tx1"/>
                </a:solidFill>
                <a:latin typeface="Calibri" panose="020F0502020204030204" pitchFamily="34" charset="0"/>
              </a:defRPr>
            </a:lvl6pPr>
            <a:lvl7pPr marL="2971800" indent="-228600" defTabSz="641350" eaLnBrk="0" fontAlgn="base" hangingPunct="0">
              <a:spcBef>
                <a:spcPct val="0"/>
              </a:spcBef>
              <a:spcAft>
                <a:spcPct val="0"/>
              </a:spcAft>
              <a:defRPr>
                <a:solidFill>
                  <a:schemeClr val="tx1"/>
                </a:solidFill>
                <a:latin typeface="Calibri" panose="020F0502020204030204" pitchFamily="34" charset="0"/>
              </a:defRPr>
            </a:lvl7pPr>
            <a:lvl8pPr marL="3429000" indent="-228600" defTabSz="641350" eaLnBrk="0" fontAlgn="base" hangingPunct="0">
              <a:spcBef>
                <a:spcPct val="0"/>
              </a:spcBef>
              <a:spcAft>
                <a:spcPct val="0"/>
              </a:spcAft>
              <a:defRPr>
                <a:solidFill>
                  <a:schemeClr val="tx1"/>
                </a:solidFill>
                <a:latin typeface="Calibri" panose="020F0502020204030204" pitchFamily="34" charset="0"/>
              </a:defRPr>
            </a:lvl8pPr>
            <a:lvl9pPr marL="3886200" indent="-228600" defTabSz="641350" eaLnBrk="0" fontAlgn="base" hangingPunct="0">
              <a:spcBef>
                <a:spcPct val="0"/>
              </a:spcBef>
              <a:spcAft>
                <a:spcPct val="0"/>
              </a:spcAft>
              <a:defRPr>
                <a:solidFill>
                  <a:schemeClr val="tx1"/>
                </a:solidFill>
                <a:latin typeface="Calibri" panose="020F0502020204030204" pitchFamily="34" charset="0"/>
              </a:defRPr>
            </a:lvl9pPr>
          </a:lstStyle>
          <a:p>
            <a:pPr marL="0" marR="0" lvl="0" indent="1343025" algn="ctr" defTabSz="481013" rtl="0" eaLnBrk="1" fontAlgn="base" latinLnBrk="0" hangingPunct="0">
              <a:lnSpc>
                <a:spcPct val="125000"/>
              </a:lnSpc>
              <a:spcBef>
                <a:spcPct val="0"/>
              </a:spcBef>
              <a:spcAft>
                <a:spcPct val="0"/>
              </a:spcAft>
              <a:buClrTx/>
              <a:buSzTx/>
              <a:buFontTx/>
              <a:buNone/>
              <a:tabLst/>
              <a:defRPr/>
            </a:pPr>
            <a:r>
              <a:rPr kumimoji="0" lang="en-US" altLang="en-US" sz="19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Expansion to other countries</a:t>
            </a:r>
          </a:p>
        </p:txBody>
      </p:sp>
      <p:grpSp>
        <p:nvGrpSpPr>
          <p:cNvPr id="4" name="Group 3">
            <a:extLst>
              <a:ext uri="{FF2B5EF4-FFF2-40B4-BE49-F238E27FC236}">
                <a16:creationId xmlns:a16="http://schemas.microsoft.com/office/drawing/2014/main" id="{80FCD559-0461-E0CE-0AFA-558BA54ECEAC}"/>
              </a:ext>
            </a:extLst>
          </p:cNvPr>
          <p:cNvGrpSpPr/>
          <p:nvPr/>
        </p:nvGrpSpPr>
        <p:grpSpPr>
          <a:xfrm>
            <a:off x="2378544" y="5370216"/>
            <a:ext cx="7460544" cy="810000"/>
            <a:chOff x="1128000" y="2647573"/>
            <a:chExt cx="9947392" cy="1080000"/>
          </a:xfrm>
        </p:grpSpPr>
        <p:sp>
          <p:nvSpPr>
            <p:cNvPr id="5" name="Body text copy">
              <a:extLst>
                <a:ext uri="{FF2B5EF4-FFF2-40B4-BE49-F238E27FC236}">
                  <a16:creationId xmlns:a16="http://schemas.microsoft.com/office/drawing/2014/main" id="{11015033-557A-9854-DE82-88A3B8B5C0C0}"/>
                </a:ext>
              </a:extLst>
            </p:cNvPr>
            <p:cNvSpPr>
              <a:spLocks noChangeArrowheads="1"/>
            </p:cNvSpPr>
            <p:nvPr/>
          </p:nvSpPr>
          <p:spPr bwMode="auto">
            <a:xfrm>
              <a:off x="1128000" y="2647573"/>
              <a:ext cx="9947392" cy="1080000"/>
            </a:xfrm>
            <a:prstGeom prst="rect">
              <a:avLst/>
            </a:prstGeom>
            <a:solidFill>
              <a:srgbClr val="125E9C"/>
            </a:solidFill>
            <a:ln>
              <a:noFill/>
            </a:ln>
          </p:spPr>
          <p:txBody>
            <a:bodyPr lIns="0" tIns="0" rIns="0" bIns="0" anchor="ctr"/>
            <a:lstStyle>
              <a:lvl1pPr defTabSz="641350">
                <a:defRPr>
                  <a:solidFill>
                    <a:schemeClr val="tx1"/>
                  </a:solidFill>
                  <a:latin typeface="Calibri" panose="020F0502020204030204" pitchFamily="34" charset="0"/>
                </a:defRPr>
              </a:lvl1pPr>
              <a:lvl2pPr marL="742950" indent="-285750" defTabSz="641350">
                <a:defRPr>
                  <a:solidFill>
                    <a:schemeClr val="tx1"/>
                  </a:solidFill>
                  <a:latin typeface="Calibri" panose="020F0502020204030204" pitchFamily="34" charset="0"/>
                </a:defRPr>
              </a:lvl2pPr>
              <a:lvl3pPr marL="1143000" indent="-228600" defTabSz="641350">
                <a:defRPr>
                  <a:solidFill>
                    <a:schemeClr val="tx1"/>
                  </a:solidFill>
                  <a:latin typeface="Calibri" panose="020F0502020204030204" pitchFamily="34" charset="0"/>
                </a:defRPr>
              </a:lvl3pPr>
              <a:lvl4pPr marL="1600200" indent="-228600" defTabSz="641350">
                <a:defRPr>
                  <a:solidFill>
                    <a:schemeClr val="tx1"/>
                  </a:solidFill>
                  <a:latin typeface="Calibri" panose="020F0502020204030204" pitchFamily="34" charset="0"/>
                </a:defRPr>
              </a:lvl4pPr>
              <a:lvl5pPr marL="2057400" indent="-228600" defTabSz="641350">
                <a:defRPr>
                  <a:solidFill>
                    <a:schemeClr val="tx1"/>
                  </a:solidFill>
                  <a:latin typeface="Calibri" panose="020F0502020204030204" pitchFamily="34" charset="0"/>
                </a:defRPr>
              </a:lvl5pPr>
              <a:lvl6pPr marL="2514600" indent="-228600" defTabSz="641350" eaLnBrk="0" fontAlgn="base" hangingPunct="0">
                <a:spcBef>
                  <a:spcPct val="0"/>
                </a:spcBef>
                <a:spcAft>
                  <a:spcPct val="0"/>
                </a:spcAft>
                <a:defRPr>
                  <a:solidFill>
                    <a:schemeClr val="tx1"/>
                  </a:solidFill>
                  <a:latin typeface="Calibri" panose="020F0502020204030204" pitchFamily="34" charset="0"/>
                </a:defRPr>
              </a:lvl6pPr>
              <a:lvl7pPr marL="2971800" indent="-228600" defTabSz="641350" eaLnBrk="0" fontAlgn="base" hangingPunct="0">
                <a:spcBef>
                  <a:spcPct val="0"/>
                </a:spcBef>
                <a:spcAft>
                  <a:spcPct val="0"/>
                </a:spcAft>
                <a:defRPr>
                  <a:solidFill>
                    <a:schemeClr val="tx1"/>
                  </a:solidFill>
                  <a:latin typeface="Calibri" panose="020F0502020204030204" pitchFamily="34" charset="0"/>
                </a:defRPr>
              </a:lvl7pPr>
              <a:lvl8pPr marL="3429000" indent="-228600" defTabSz="641350" eaLnBrk="0" fontAlgn="base" hangingPunct="0">
                <a:spcBef>
                  <a:spcPct val="0"/>
                </a:spcBef>
                <a:spcAft>
                  <a:spcPct val="0"/>
                </a:spcAft>
                <a:defRPr>
                  <a:solidFill>
                    <a:schemeClr val="tx1"/>
                  </a:solidFill>
                  <a:latin typeface="Calibri" panose="020F0502020204030204" pitchFamily="34" charset="0"/>
                </a:defRPr>
              </a:lvl8pPr>
              <a:lvl9pPr marL="3886200" indent="-228600" defTabSz="641350" eaLnBrk="0" fontAlgn="base" hangingPunct="0">
                <a:spcBef>
                  <a:spcPct val="0"/>
                </a:spcBef>
                <a:spcAft>
                  <a:spcPct val="0"/>
                </a:spcAft>
                <a:defRPr>
                  <a:solidFill>
                    <a:schemeClr val="tx1"/>
                  </a:solidFill>
                  <a:latin typeface="Calibri" panose="020F0502020204030204" pitchFamily="34" charset="0"/>
                </a:defRPr>
              </a:lvl9pPr>
            </a:lstStyle>
            <a:p>
              <a:pPr marL="0" marR="0" lvl="0" indent="1343025" algn="ctr" defTabSz="481013" rtl="0" eaLnBrk="1" fontAlgn="base" latinLnBrk="0" hangingPunct="0">
                <a:lnSpc>
                  <a:spcPct val="125000"/>
                </a:lnSpc>
                <a:spcBef>
                  <a:spcPct val="0"/>
                </a:spcBef>
                <a:spcAft>
                  <a:spcPct val="0"/>
                </a:spcAft>
                <a:buClrTx/>
                <a:buSzTx/>
                <a:buFontTx/>
                <a:buNone/>
                <a:tabLst/>
                <a:defRPr/>
              </a:pPr>
              <a:r>
                <a:rPr kumimoji="0" lang="en-US" altLang="en-US" sz="19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Expansion to Other Countries</a:t>
              </a:r>
            </a:p>
          </p:txBody>
        </p:sp>
        <p:sp>
          <p:nvSpPr>
            <p:cNvPr id="7" name="Rectangle 6">
              <a:extLst>
                <a:ext uri="{FF2B5EF4-FFF2-40B4-BE49-F238E27FC236}">
                  <a16:creationId xmlns:a16="http://schemas.microsoft.com/office/drawing/2014/main" id="{11C49794-4616-4A91-63D4-C654AF973BF8}"/>
                </a:ext>
              </a:extLst>
            </p:cNvPr>
            <p:cNvSpPr/>
            <p:nvPr/>
          </p:nvSpPr>
          <p:spPr>
            <a:xfrm>
              <a:off x="1202023" y="2737722"/>
              <a:ext cx="1800000" cy="900000"/>
            </a:xfrm>
            <a:prstGeom prst="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n-CA" sz="19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10" name="Graphic 9" descr="Earth globe: Americas with solid fill">
            <a:extLst>
              <a:ext uri="{FF2B5EF4-FFF2-40B4-BE49-F238E27FC236}">
                <a16:creationId xmlns:a16="http://schemas.microsoft.com/office/drawing/2014/main" id="{7E6E4BA4-432F-43B1-F8FA-A27A0C2734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28520" y="5304608"/>
            <a:ext cx="914400" cy="914400"/>
          </a:xfrm>
          <a:prstGeom prst="rect">
            <a:avLst/>
          </a:prstGeom>
        </p:spPr>
      </p:pic>
      <p:pic>
        <p:nvPicPr>
          <p:cNvPr id="13" name="Graphic 12" descr="Boardroom outline">
            <a:extLst>
              <a:ext uri="{FF2B5EF4-FFF2-40B4-BE49-F238E27FC236}">
                <a16:creationId xmlns:a16="http://schemas.microsoft.com/office/drawing/2014/main" id="{C255411E-3F78-6785-FF42-FD0A22EC5E9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07005" y="2805140"/>
            <a:ext cx="914400" cy="914400"/>
          </a:xfrm>
          <a:prstGeom prst="rect">
            <a:avLst/>
          </a:prstGeom>
        </p:spPr>
      </p:pic>
      <p:pic>
        <p:nvPicPr>
          <p:cNvPr id="25" name="Graphic 24" descr="Newspaper outline">
            <a:extLst>
              <a:ext uri="{FF2B5EF4-FFF2-40B4-BE49-F238E27FC236}">
                <a16:creationId xmlns:a16="http://schemas.microsoft.com/office/drawing/2014/main" id="{22D0DAA6-35AF-7A3D-D543-91E4616E73E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707005" y="3654502"/>
            <a:ext cx="914400" cy="914400"/>
          </a:xfrm>
          <a:prstGeom prst="rect">
            <a:avLst/>
          </a:prstGeom>
        </p:spPr>
      </p:pic>
      <p:pic>
        <p:nvPicPr>
          <p:cNvPr id="34" name="Graphic 33" descr="Open book with solid fill">
            <a:extLst>
              <a:ext uri="{FF2B5EF4-FFF2-40B4-BE49-F238E27FC236}">
                <a16:creationId xmlns:a16="http://schemas.microsoft.com/office/drawing/2014/main" id="{C56ECD0C-689E-4850-B384-E5D8E3179B4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643318" y="4482637"/>
            <a:ext cx="914400" cy="914400"/>
          </a:xfrm>
          <a:prstGeom prst="rect">
            <a:avLst/>
          </a:prstGeom>
        </p:spPr>
      </p:pic>
      <p:grpSp>
        <p:nvGrpSpPr>
          <p:cNvPr id="41" name="Group 40">
            <a:extLst>
              <a:ext uri="{FF2B5EF4-FFF2-40B4-BE49-F238E27FC236}">
                <a16:creationId xmlns:a16="http://schemas.microsoft.com/office/drawing/2014/main" id="{344F3AC6-7FFF-2E89-8B43-F926852A664C}"/>
              </a:ext>
            </a:extLst>
          </p:cNvPr>
          <p:cNvGrpSpPr/>
          <p:nvPr/>
        </p:nvGrpSpPr>
        <p:grpSpPr>
          <a:xfrm>
            <a:off x="2365728" y="1962702"/>
            <a:ext cx="7460543" cy="810000"/>
            <a:chOff x="1128000" y="3764150"/>
            <a:chExt cx="9947391" cy="1080000"/>
          </a:xfrm>
        </p:grpSpPr>
        <p:sp>
          <p:nvSpPr>
            <p:cNvPr id="42" name="Body text copy">
              <a:extLst>
                <a:ext uri="{FF2B5EF4-FFF2-40B4-BE49-F238E27FC236}">
                  <a16:creationId xmlns:a16="http://schemas.microsoft.com/office/drawing/2014/main" id="{D355E142-DB8C-7EF5-6034-A4EC5A95D514}"/>
                </a:ext>
              </a:extLst>
            </p:cNvPr>
            <p:cNvSpPr>
              <a:spLocks noChangeArrowheads="1"/>
            </p:cNvSpPr>
            <p:nvPr/>
          </p:nvSpPr>
          <p:spPr bwMode="auto">
            <a:xfrm>
              <a:off x="1128000" y="3764150"/>
              <a:ext cx="9947391" cy="1080000"/>
            </a:xfrm>
            <a:prstGeom prst="rect">
              <a:avLst/>
            </a:prstGeom>
            <a:solidFill>
              <a:srgbClr val="125E9C"/>
            </a:solidFill>
            <a:ln>
              <a:noFill/>
            </a:ln>
          </p:spPr>
          <p:txBody>
            <a:bodyPr lIns="0" tIns="0" rIns="0" bIns="0" anchor="ctr"/>
            <a:lstStyle>
              <a:lvl1pPr defTabSz="641350">
                <a:defRPr>
                  <a:solidFill>
                    <a:schemeClr val="tx1"/>
                  </a:solidFill>
                  <a:latin typeface="Calibri" panose="020F0502020204030204" pitchFamily="34" charset="0"/>
                </a:defRPr>
              </a:lvl1pPr>
              <a:lvl2pPr marL="742950" indent="-285750" defTabSz="641350">
                <a:defRPr>
                  <a:solidFill>
                    <a:schemeClr val="tx1"/>
                  </a:solidFill>
                  <a:latin typeface="Calibri" panose="020F0502020204030204" pitchFamily="34" charset="0"/>
                </a:defRPr>
              </a:lvl2pPr>
              <a:lvl3pPr marL="1143000" indent="-228600" defTabSz="641350">
                <a:defRPr>
                  <a:solidFill>
                    <a:schemeClr val="tx1"/>
                  </a:solidFill>
                  <a:latin typeface="Calibri" panose="020F0502020204030204" pitchFamily="34" charset="0"/>
                </a:defRPr>
              </a:lvl3pPr>
              <a:lvl4pPr marL="1600200" indent="-228600" defTabSz="641350">
                <a:defRPr>
                  <a:solidFill>
                    <a:schemeClr val="tx1"/>
                  </a:solidFill>
                  <a:latin typeface="Calibri" panose="020F0502020204030204" pitchFamily="34" charset="0"/>
                </a:defRPr>
              </a:lvl4pPr>
              <a:lvl5pPr marL="2057400" indent="-228600" defTabSz="641350">
                <a:defRPr>
                  <a:solidFill>
                    <a:schemeClr val="tx1"/>
                  </a:solidFill>
                  <a:latin typeface="Calibri" panose="020F0502020204030204" pitchFamily="34" charset="0"/>
                </a:defRPr>
              </a:lvl5pPr>
              <a:lvl6pPr marL="2514600" indent="-228600" defTabSz="641350" eaLnBrk="0" fontAlgn="base" hangingPunct="0">
                <a:spcBef>
                  <a:spcPct val="0"/>
                </a:spcBef>
                <a:spcAft>
                  <a:spcPct val="0"/>
                </a:spcAft>
                <a:defRPr>
                  <a:solidFill>
                    <a:schemeClr val="tx1"/>
                  </a:solidFill>
                  <a:latin typeface="Calibri" panose="020F0502020204030204" pitchFamily="34" charset="0"/>
                </a:defRPr>
              </a:lvl6pPr>
              <a:lvl7pPr marL="2971800" indent="-228600" defTabSz="641350" eaLnBrk="0" fontAlgn="base" hangingPunct="0">
                <a:spcBef>
                  <a:spcPct val="0"/>
                </a:spcBef>
                <a:spcAft>
                  <a:spcPct val="0"/>
                </a:spcAft>
                <a:defRPr>
                  <a:solidFill>
                    <a:schemeClr val="tx1"/>
                  </a:solidFill>
                  <a:latin typeface="Calibri" panose="020F0502020204030204" pitchFamily="34" charset="0"/>
                </a:defRPr>
              </a:lvl7pPr>
              <a:lvl8pPr marL="3429000" indent="-228600" defTabSz="641350" eaLnBrk="0" fontAlgn="base" hangingPunct="0">
                <a:spcBef>
                  <a:spcPct val="0"/>
                </a:spcBef>
                <a:spcAft>
                  <a:spcPct val="0"/>
                </a:spcAft>
                <a:defRPr>
                  <a:solidFill>
                    <a:schemeClr val="tx1"/>
                  </a:solidFill>
                  <a:latin typeface="Calibri" panose="020F0502020204030204" pitchFamily="34" charset="0"/>
                </a:defRPr>
              </a:lvl8pPr>
              <a:lvl9pPr marL="3886200" indent="-228600" defTabSz="641350" eaLnBrk="0" fontAlgn="base" hangingPunct="0">
                <a:spcBef>
                  <a:spcPct val="0"/>
                </a:spcBef>
                <a:spcAft>
                  <a:spcPct val="0"/>
                </a:spcAft>
                <a:defRPr>
                  <a:solidFill>
                    <a:schemeClr val="tx1"/>
                  </a:solidFill>
                  <a:latin typeface="Calibri" panose="020F0502020204030204" pitchFamily="34" charset="0"/>
                </a:defRPr>
              </a:lvl9pPr>
            </a:lstStyle>
            <a:p>
              <a:pPr marL="0" marR="0" lvl="0" indent="1409700" algn="ctr" defTabSz="481013" rtl="0" eaLnBrk="1" fontAlgn="base" latinLnBrk="0" hangingPunct="0">
                <a:lnSpc>
                  <a:spcPct val="125000"/>
                </a:lnSpc>
                <a:spcBef>
                  <a:spcPct val="0"/>
                </a:spcBef>
                <a:spcAft>
                  <a:spcPct val="0"/>
                </a:spcAft>
                <a:buClrTx/>
                <a:buSzTx/>
                <a:buFontTx/>
                <a:buNone/>
                <a:tabLst/>
                <a:defRPr/>
              </a:pPr>
              <a:r>
                <a:rPr kumimoji="0" lang="en-US" altLang="en-US" sz="19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Project Selection</a:t>
              </a:r>
            </a:p>
          </p:txBody>
        </p:sp>
        <p:sp>
          <p:nvSpPr>
            <p:cNvPr id="43" name="Rectangle 42">
              <a:extLst>
                <a:ext uri="{FF2B5EF4-FFF2-40B4-BE49-F238E27FC236}">
                  <a16:creationId xmlns:a16="http://schemas.microsoft.com/office/drawing/2014/main" id="{C9B5969F-F98E-A4E5-ACFB-EF185200BC5C}"/>
                </a:ext>
              </a:extLst>
            </p:cNvPr>
            <p:cNvSpPr/>
            <p:nvPr/>
          </p:nvSpPr>
          <p:spPr>
            <a:xfrm>
              <a:off x="1202021" y="3854150"/>
              <a:ext cx="1800000" cy="900000"/>
            </a:xfrm>
            <a:prstGeom prst="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n-CA" sz="19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39" name="Graphic 38" descr="Checklist with solid fill">
            <a:extLst>
              <a:ext uri="{FF2B5EF4-FFF2-40B4-BE49-F238E27FC236}">
                <a16:creationId xmlns:a16="http://schemas.microsoft.com/office/drawing/2014/main" id="{36AF6C77-573C-5E48-7A30-3093BF57697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639044" y="1926938"/>
            <a:ext cx="914400" cy="914400"/>
          </a:xfrm>
          <a:prstGeom prst="rect">
            <a:avLst/>
          </a:prstGeom>
        </p:spPr>
      </p:pic>
      <p:pic>
        <p:nvPicPr>
          <p:cNvPr id="6" name="Picture 5">
            <a:extLst>
              <a:ext uri="{FF2B5EF4-FFF2-40B4-BE49-F238E27FC236}">
                <a16:creationId xmlns:a16="http://schemas.microsoft.com/office/drawing/2014/main" id="{72EB2C6C-7C0D-E0A3-F315-C6C62CDD83CA}"/>
              </a:ext>
            </a:extLst>
          </p:cNvPr>
          <p:cNvPicPr>
            <a:picLocks noChangeAspect="1"/>
          </p:cNvPicPr>
          <p:nvPr/>
        </p:nvPicPr>
        <p:blipFill>
          <a:blip r:embed="rId14"/>
          <a:stretch>
            <a:fillRect/>
          </a:stretch>
        </p:blipFill>
        <p:spPr>
          <a:xfrm>
            <a:off x="300446" y="6153149"/>
            <a:ext cx="667472" cy="587375"/>
          </a:xfrm>
          <a:prstGeom prst="rect">
            <a:avLst/>
          </a:prstGeom>
        </p:spPr>
      </p:pic>
      <p:pic>
        <p:nvPicPr>
          <p:cNvPr id="8" name="Picture 7">
            <a:extLst>
              <a:ext uri="{FF2B5EF4-FFF2-40B4-BE49-F238E27FC236}">
                <a16:creationId xmlns:a16="http://schemas.microsoft.com/office/drawing/2014/main" id="{5436AC0C-521F-2705-9AE8-1CEE60EE6699}"/>
              </a:ext>
            </a:extLst>
          </p:cNvPr>
          <p:cNvPicPr>
            <a:picLocks noChangeAspect="1"/>
          </p:cNvPicPr>
          <p:nvPr/>
        </p:nvPicPr>
        <p:blipFill>
          <a:blip r:embed="rId15"/>
          <a:stretch>
            <a:fillRect/>
          </a:stretch>
        </p:blipFill>
        <p:spPr>
          <a:xfrm>
            <a:off x="10957560" y="6259480"/>
            <a:ext cx="1105054" cy="466790"/>
          </a:xfrm>
          <a:prstGeom prst="rect">
            <a:avLst/>
          </a:prstGeom>
        </p:spPr>
      </p:pic>
    </p:spTree>
    <p:custDataLst>
      <p:tags r:id="rId1"/>
    </p:custDataLst>
    <p:extLst>
      <p:ext uri="{BB962C8B-B14F-4D97-AF65-F5344CB8AC3E}">
        <p14:creationId xmlns:p14="http://schemas.microsoft.com/office/powerpoint/2010/main" val="2692221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D1953A71-EFF6-F93E-5A29-61AFA7CD724D}"/>
              </a:ext>
            </a:extLst>
          </p:cNvPr>
          <p:cNvSpPr/>
          <p:nvPr/>
        </p:nvSpPr>
        <p:spPr>
          <a:xfrm>
            <a:off x="841349" y="5135670"/>
            <a:ext cx="10515600" cy="95416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B6295C04-6701-B591-F346-1E78B2DB6C9E}"/>
              </a:ext>
            </a:extLst>
          </p:cNvPr>
          <p:cNvSpPr>
            <a:spLocks noGrp="1"/>
          </p:cNvSpPr>
          <p:nvPr>
            <p:ph type="title"/>
          </p:nvPr>
        </p:nvSpPr>
        <p:spPr>
          <a:xfrm>
            <a:off x="838200" y="568358"/>
            <a:ext cx="10515600" cy="1325563"/>
          </a:xfrm>
        </p:spPr>
        <p: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Next Steps - Expansion of Collaboration</a:t>
            </a:r>
          </a:p>
        </p:txBody>
      </p:sp>
      <p:sp>
        <p:nvSpPr>
          <p:cNvPr id="2" name="Slide Number Placeholder 1">
            <a:extLst>
              <a:ext uri="{FF2B5EF4-FFF2-40B4-BE49-F238E27FC236}">
                <a16:creationId xmlns:a16="http://schemas.microsoft.com/office/drawing/2014/main" id="{112EA276-4E73-9BF6-2ADA-28D15EF64B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C519CB-F15E-44CD-A27E-DC94C9C1BA2B}"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ED1D889-D998-0554-006C-DE73F743F702}"/>
              </a:ext>
            </a:extLst>
          </p:cNvPr>
          <p:cNvSpPr txBox="1"/>
          <p:nvPr/>
        </p:nvSpPr>
        <p:spPr>
          <a:xfrm>
            <a:off x="4732480" y="2593934"/>
            <a:ext cx="2559171" cy="2062103"/>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Joint reviews of similar submittals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1630F34E-CB00-9BFF-387A-9910FB0B4941}"/>
              </a:ext>
            </a:extLst>
          </p:cNvPr>
          <p:cNvSpPr txBox="1"/>
          <p:nvPr/>
        </p:nvSpPr>
        <p:spPr>
          <a:xfrm>
            <a:off x="277336" y="2617767"/>
            <a:ext cx="3113735" cy="2062103"/>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Sharing technical information from completed reviews</a:t>
            </a:r>
          </a:p>
        </p:txBody>
      </p:sp>
      <p:sp>
        <p:nvSpPr>
          <p:cNvPr id="10" name="TextBox 9">
            <a:extLst>
              <a:ext uri="{FF2B5EF4-FFF2-40B4-BE49-F238E27FC236}">
                <a16:creationId xmlns:a16="http://schemas.microsoft.com/office/drawing/2014/main" id="{D8742ED8-4DEC-C421-CCF5-56B22828E06C}"/>
              </a:ext>
            </a:extLst>
          </p:cNvPr>
          <p:cNvSpPr txBox="1"/>
          <p:nvPr/>
        </p:nvSpPr>
        <p:spPr>
          <a:xfrm>
            <a:off x="8610599" y="2535156"/>
            <a:ext cx="3304065" cy="2062103"/>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Confirming, leveraging and crediting  regulatory reviews</a:t>
            </a:r>
          </a:p>
        </p:txBody>
      </p:sp>
      <p:sp>
        <p:nvSpPr>
          <p:cNvPr id="12" name="Arrow: Right 11">
            <a:extLst>
              <a:ext uri="{FF2B5EF4-FFF2-40B4-BE49-F238E27FC236}">
                <a16:creationId xmlns:a16="http://schemas.microsoft.com/office/drawing/2014/main" id="{2FEB9B36-6C12-1359-3CD8-AC6D5D70CBEF}"/>
              </a:ext>
            </a:extLst>
          </p:cNvPr>
          <p:cNvSpPr/>
          <p:nvPr/>
        </p:nvSpPr>
        <p:spPr>
          <a:xfrm>
            <a:off x="3472821" y="3323892"/>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Arrow: Right 22">
            <a:extLst>
              <a:ext uri="{FF2B5EF4-FFF2-40B4-BE49-F238E27FC236}">
                <a16:creationId xmlns:a16="http://schemas.microsoft.com/office/drawing/2014/main" id="{018D29F4-9EB7-DF4E-1970-A8B8984FA3AD}"/>
              </a:ext>
            </a:extLst>
          </p:cNvPr>
          <p:cNvSpPr/>
          <p:nvPr/>
        </p:nvSpPr>
        <p:spPr>
          <a:xfrm>
            <a:off x="7468691" y="3323892"/>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7FA3FD26-3F57-9214-C4B3-A7A47FAE85D1}"/>
              </a:ext>
            </a:extLst>
          </p:cNvPr>
          <p:cNvPicPr>
            <a:picLocks noChangeAspect="1"/>
          </p:cNvPicPr>
          <p:nvPr/>
        </p:nvPicPr>
        <p:blipFill>
          <a:blip r:embed="rId3"/>
          <a:stretch>
            <a:fillRect/>
          </a:stretch>
        </p:blipFill>
        <p:spPr>
          <a:xfrm>
            <a:off x="300446" y="6153149"/>
            <a:ext cx="667472" cy="587375"/>
          </a:xfrm>
          <a:prstGeom prst="rect">
            <a:avLst/>
          </a:prstGeom>
        </p:spPr>
      </p:pic>
      <p:pic>
        <p:nvPicPr>
          <p:cNvPr id="5" name="Picture 4">
            <a:extLst>
              <a:ext uri="{FF2B5EF4-FFF2-40B4-BE49-F238E27FC236}">
                <a16:creationId xmlns:a16="http://schemas.microsoft.com/office/drawing/2014/main" id="{0A4F453B-244E-C2EB-F3CE-8EEBD0F6D2EB}"/>
              </a:ext>
            </a:extLst>
          </p:cNvPr>
          <p:cNvPicPr>
            <a:picLocks noChangeAspect="1"/>
          </p:cNvPicPr>
          <p:nvPr/>
        </p:nvPicPr>
        <p:blipFill>
          <a:blip r:embed="rId4"/>
          <a:stretch>
            <a:fillRect/>
          </a:stretch>
        </p:blipFill>
        <p:spPr>
          <a:xfrm>
            <a:off x="10957560" y="6259480"/>
            <a:ext cx="1105054" cy="466790"/>
          </a:xfrm>
          <a:prstGeom prst="rect">
            <a:avLst/>
          </a:prstGeom>
        </p:spPr>
      </p:pic>
      <p:sp>
        <p:nvSpPr>
          <p:cNvPr id="6" name="Title 3">
            <a:extLst>
              <a:ext uri="{FF2B5EF4-FFF2-40B4-BE49-F238E27FC236}">
                <a16:creationId xmlns:a16="http://schemas.microsoft.com/office/drawing/2014/main" id="{A141DD73-F421-6C27-27C0-7D7BD94476B5}"/>
              </a:ext>
            </a:extLst>
          </p:cNvPr>
          <p:cNvSpPr txBox="1">
            <a:spLocks/>
          </p:cNvSpPr>
          <p:nvPr/>
        </p:nvSpPr>
        <p:spPr>
          <a:xfrm>
            <a:off x="761433" y="501570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Collaborative regulatory reviews promote nuclear safety </a:t>
            </a:r>
          </a:p>
        </p:txBody>
      </p:sp>
    </p:spTree>
    <p:extLst>
      <p:ext uri="{BB962C8B-B14F-4D97-AF65-F5344CB8AC3E}">
        <p14:creationId xmlns:p14="http://schemas.microsoft.com/office/powerpoint/2010/main" val="1721711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295C04-6701-B591-F346-1E78B2DB6C9E}"/>
              </a:ext>
            </a:extLst>
          </p:cNvPr>
          <p:cNvSpPr>
            <a:spLocks noGrp="1"/>
          </p:cNvSpPr>
          <p:nvPr>
            <p:ph type="title"/>
          </p:nvPr>
        </p:nvSpPr>
        <p:spPr>
          <a:xfrm>
            <a:off x="838200" y="568358"/>
            <a:ext cx="10515600" cy="1325563"/>
          </a:xfrm>
        </p:spPr>
        <p: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Next Steps - Strategic Plan Goals</a:t>
            </a:r>
          </a:p>
        </p:txBody>
      </p:sp>
      <p:sp>
        <p:nvSpPr>
          <p:cNvPr id="2" name="Slide Number Placeholder 1">
            <a:extLst>
              <a:ext uri="{FF2B5EF4-FFF2-40B4-BE49-F238E27FC236}">
                <a16:creationId xmlns:a16="http://schemas.microsoft.com/office/drawing/2014/main" id="{112EA276-4E73-9BF6-2ADA-28D15EF64B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C519CB-F15E-44CD-A27E-DC94C9C1BA2B}"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40A87714-89E5-F41F-03CB-C6B0145991F7}"/>
              </a:ext>
            </a:extLst>
          </p:cNvPr>
          <p:cNvSpPr txBox="1"/>
          <p:nvPr/>
        </p:nvSpPr>
        <p:spPr>
          <a:xfrm>
            <a:off x="736600" y="1757739"/>
            <a:ext cx="11154954" cy="415498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a:ea typeface="+mn-ea"/>
                <a:cs typeface="+mn-cs"/>
              </a:rPr>
              <a:t>Continue to collaborate on technical regulatory reviews for the GEH BWRX-300 in US and Canada to optimize the schedule and resources for each country, produce timely regulatory conclusions, and continue toward harmonization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a:ea typeface="+mn-ea"/>
                <a:cs typeface="+mn-cs"/>
              </a:rPr>
              <a:t>Incorporate UK ONR into strategic plan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Prepare for other vendors and applicants </a:t>
            </a:r>
            <a:endParaRPr kumimoji="0" lang="en-US" sz="2400" b="0" i="0" u="none" strike="dbl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Explore further lifecycle collaboration opportunities (i.e., siting, construction, operation)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Demonstrate a model for successful international collaboration in the regulatory assessment of advanced reactor technology that other countries may adopt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Establish joint regulatory positions/conclusions that may serve as a foundation for regulatory approval by other regulators worldwide</a:t>
            </a:r>
          </a:p>
        </p:txBody>
      </p:sp>
      <p:pic>
        <p:nvPicPr>
          <p:cNvPr id="3" name="Picture 2">
            <a:extLst>
              <a:ext uri="{FF2B5EF4-FFF2-40B4-BE49-F238E27FC236}">
                <a16:creationId xmlns:a16="http://schemas.microsoft.com/office/drawing/2014/main" id="{A9A2970D-261B-749D-91F6-AE43B56C7C4D}"/>
              </a:ext>
            </a:extLst>
          </p:cNvPr>
          <p:cNvPicPr>
            <a:picLocks noChangeAspect="1"/>
          </p:cNvPicPr>
          <p:nvPr/>
        </p:nvPicPr>
        <p:blipFill>
          <a:blip r:embed="rId3"/>
          <a:stretch>
            <a:fillRect/>
          </a:stretch>
        </p:blipFill>
        <p:spPr>
          <a:xfrm>
            <a:off x="300446" y="6153149"/>
            <a:ext cx="667472" cy="587375"/>
          </a:xfrm>
          <a:prstGeom prst="rect">
            <a:avLst/>
          </a:prstGeom>
        </p:spPr>
      </p:pic>
      <p:pic>
        <p:nvPicPr>
          <p:cNvPr id="5" name="Picture 4">
            <a:extLst>
              <a:ext uri="{FF2B5EF4-FFF2-40B4-BE49-F238E27FC236}">
                <a16:creationId xmlns:a16="http://schemas.microsoft.com/office/drawing/2014/main" id="{5F853A91-1AEB-5E41-81DF-C056EA442229}"/>
              </a:ext>
            </a:extLst>
          </p:cNvPr>
          <p:cNvPicPr>
            <a:picLocks noChangeAspect="1"/>
          </p:cNvPicPr>
          <p:nvPr/>
        </p:nvPicPr>
        <p:blipFill>
          <a:blip r:embed="rId4"/>
          <a:stretch>
            <a:fillRect/>
          </a:stretch>
        </p:blipFill>
        <p:spPr>
          <a:xfrm>
            <a:off x="10957560" y="6259480"/>
            <a:ext cx="1105054" cy="466790"/>
          </a:xfrm>
          <a:prstGeom prst="rect">
            <a:avLst/>
          </a:prstGeom>
        </p:spPr>
      </p:pic>
    </p:spTree>
    <p:extLst>
      <p:ext uri="{BB962C8B-B14F-4D97-AF65-F5344CB8AC3E}">
        <p14:creationId xmlns:p14="http://schemas.microsoft.com/office/powerpoint/2010/main" val="106599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CEC544-6227-19BE-E1D6-A863B251959E}"/>
              </a:ext>
            </a:extLst>
          </p:cNvPr>
          <p:cNvSpPr/>
          <p:nvPr/>
        </p:nvSpPr>
        <p:spPr>
          <a:xfrm>
            <a:off x="327764" y="439375"/>
            <a:ext cx="11536471" cy="54737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descr="image of person climbing mountain">
            <a:extLst>
              <a:ext uri="{FF2B5EF4-FFF2-40B4-BE49-F238E27FC236}">
                <a16:creationId xmlns:a16="http://schemas.microsoft.com/office/drawing/2014/main" id="{6182A820-F5B6-183C-9A06-1B4136766FC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342" b="22804"/>
          <a:stretch/>
        </p:blipFill>
        <p:spPr bwMode="auto">
          <a:xfrm>
            <a:off x="1261163" y="-50301"/>
            <a:ext cx="5611885" cy="558760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E8F57C7D-574E-0093-0980-A4D8AC50E3FF}"/>
              </a:ext>
            </a:extLst>
          </p:cNvPr>
          <p:cNvSpPr>
            <a:spLocks noGrp="1"/>
          </p:cNvSpPr>
          <p:nvPr>
            <p:ph type="title"/>
          </p:nvPr>
        </p:nvSpPr>
        <p:spPr>
          <a:xfrm>
            <a:off x="7806446" y="1632085"/>
            <a:ext cx="3305284" cy="834936"/>
          </a:xfrm>
        </p:spPr>
        <p:txBody>
          <a:bodyPr/>
          <a:lstStyle/>
          <a:p>
            <a:pPr eaLnBrk="1" hangingPunct="1">
              <a:spcBef>
                <a:spcPts val="1200"/>
              </a:spcBef>
            </a:pPr>
            <a:r>
              <a:rPr lang="en-CA" altLang="en-US" dirty="0">
                <a:solidFill>
                  <a:srgbClr val="125E9C"/>
                </a:solidFill>
                <a:latin typeface="Times New Roman" panose="02020603050405020304" pitchFamily="18" charset="0"/>
                <a:cs typeface="Times New Roman" panose="02020603050405020304" pitchFamily="18" charset="0"/>
              </a:rPr>
              <a:t>Thank you</a:t>
            </a:r>
          </a:p>
        </p:txBody>
      </p:sp>
      <p:sp>
        <p:nvSpPr>
          <p:cNvPr id="6" name="Title 1">
            <a:extLst>
              <a:ext uri="{FF2B5EF4-FFF2-40B4-BE49-F238E27FC236}">
                <a16:creationId xmlns:a16="http://schemas.microsoft.com/office/drawing/2014/main" id="{1C23D445-3659-3C90-2496-7C5CC9075C22}"/>
              </a:ext>
            </a:extLst>
          </p:cNvPr>
          <p:cNvSpPr txBox="1">
            <a:spLocks/>
          </p:cNvSpPr>
          <p:nvPr/>
        </p:nvSpPr>
        <p:spPr bwMode="auto">
          <a:xfrm>
            <a:off x="7101243" y="3659731"/>
            <a:ext cx="4715691" cy="1664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ts val="1200"/>
              </a:spcBef>
              <a:spcAft>
                <a:spcPct val="0"/>
              </a:spcAft>
              <a:buClrTx/>
              <a:buSzTx/>
              <a:buFontTx/>
              <a:buNone/>
              <a:tabLst/>
              <a:defRPr/>
            </a:pPr>
            <a:endParaRPr kumimoji="0" lang="en-CA" altLang="en-US" sz="2800" b="0" i="0" u="none" strike="noStrike" kern="1200" cap="none" spc="0" normalizeH="0" baseline="0" noProof="0" dirty="0">
              <a:ln>
                <a:noFill/>
              </a:ln>
              <a:solidFill>
                <a:srgbClr val="125E9C"/>
              </a:solidFill>
              <a:effectLst/>
              <a:uLnTx/>
              <a:uFillTx/>
              <a:latin typeface="Times New Roman" panose="02020603050405020304" pitchFamily="18" charset="0"/>
              <a:ea typeface="+mj-ea"/>
              <a:cs typeface="Times New Roman" panose="02020603050405020304" pitchFamily="18" charset="0"/>
              <a:hlinkClick r:id="" action="ppaction://noaction"/>
            </a:endParaRPr>
          </a:p>
          <a:p>
            <a:pPr marL="0" marR="0" lvl="0" indent="0" algn="ctr" defTabSz="457200" rtl="0" eaLnBrk="1" fontAlgn="base" latinLnBrk="0" hangingPunct="1">
              <a:lnSpc>
                <a:spcPct val="100000"/>
              </a:lnSpc>
              <a:spcBef>
                <a:spcPts val="1200"/>
              </a:spcBef>
              <a:spcAft>
                <a:spcPct val="0"/>
              </a:spcAft>
              <a:buClrTx/>
              <a:buSzTx/>
              <a:buFontTx/>
              <a:buNone/>
              <a:tabLst/>
              <a:defRPr/>
            </a:pPr>
            <a:r>
              <a:rPr kumimoji="0" lang="en-CA" altLang="en-US" sz="2800" b="0" i="0" u="none" strike="noStrike" kern="1200" cap="none" spc="0" normalizeH="0" baseline="0" noProof="0" dirty="0">
                <a:ln>
                  <a:noFill/>
                </a:ln>
                <a:solidFill>
                  <a:srgbClr val="125E9C"/>
                </a:solidFill>
                <a:effectLst/>
                <a:uLnTx/>
                <a:uFillTx/>
                <a:latin typeface="Times New Roman" panose="02020603050405020304" pitchFamily="18" charset="0"/>
                <a:ea typeface="+mj-ea"/>
                <a:cs typeface="Times New Roman" panose="02020603050405020304" pitchFamily="18" charset="0"/>
                <a:hlinkClick r:id="" action="ppaction://noaction"/>
              </a:rPr>
              <a:t>Gregory.Bowman@nrc.gov</a:t>
            </a:r>
            <a:endParaRPr kumimoji="0" lang="en-CA" altLang="en-US" sz="2800" b="0" i="0" u="none" strike="noStrike" kern="1200" cap="none" spc="0" normalizeH="0" baseline="0" noProof="0" dirty="0">
              <a:ln>
                <a:noFill/>
              </a:ln>
              <a:solidFill>
                <a:srgbClr val="125E9C"/>
              </a:solidFill>
              <a:effectLst/>
              <a:uLnTx/>
              <a:uFillTx/>
              <a:latin typeface="Times New Roman" panose="02020603050405020304" pitchFamily="18" charset="0"/>
              <a:ea typeface="+mj-ea"/>
              <a:cs typeface="Times New Roman" panose="02020603050405020304" pitchFamily="18" charset="0"/>
            </a:endParaRPr>
          </a:p>
          <a:p>
            <a:pPr marL="0" marR="0" lvl="0" indent="0" algn="ctr" defTabSz="457200" rtl="0" eaLnBrk="1" fontAlgn="base" latinLnBrk="0" hangingPunct="1">
              <a:lnSpc>
                <a:spcPct val="100000"/>
              </a:lnSpc>
              <a:spcBef>
                <a:spcPts val="1200"/>
              </a:spcBef>
              <a:spcAft>
                <a:spcPct val="0"/>
              </a:spcAft>
              <a:buClrTx/>
              <a:buSzTx/>
              <a:buFontTx/>
              <a:buNone/>
              <a:tabLst/>
              <a:defRPr/>
            </a:pPr>
            <a:r>
              <a:rPr kumimoji="0" lang="en-CA" altLang="en-US" sz="2800" b="0" i="0" u="none" strike="noStrike" kern="1200" cap="none" spc="0" normalizeH="0" baseline="0" noProof="0" dirty="0">
                <a:ln>
                  <a:noFill/>
                </a:ln>
                <a:solidFill>
                  <a:srgbClr val="125E9C"/>
                </a:solidFill>
                <a:effectLst/>
                <a:uLnTx/>
                <a:uFillTx/>
                <a:latin typeface="Times New Roman" panose="02020603050405020304" pitchFamily="18" charset="0"/>
                <a:ea typeface="+mj-ea"/>
                <a:cs typeface="Times New Roman" panose="02020603050405020304" pitchFamily="18" charset="0"/>
                <a:hlinkClick r:id="rId5"/>
              </a:rPr>
              <a:t>Sarah.Eaton@cnsc-ccsn</a:t>
            </a:r>
            <a:r>
              <a:rPr kumimoji="0" lang="en-CA" altLang="en-US" sz="2800" b="0" i="0" u="none" strike="noStrike" kern="1200" cap="none" spc="0" normalizeH="0" baseline="0" noProof="0">
                <a:ln>
                  <a:noFill/>
                </a:ln>
                <a:solidFill>
                  <a:srgbClr val="125E9C"/>
                </a:solidFill>
                <a:effectLst/>
                <a:uLnTx/>
                <a:uFillTx/>
                <a:latin typeface="Times New Roman" panose="02020603050405020304" pitchFamily="18" charset="0"/>
                <a:ea typeface="+mj-ea"/>
                <a:cs typeface="Times New Roman" panose="02020603050405020304" pitchFamily="18" charset="0"/>
                <a:hlinkClick r:id="rId5"/>
              </a:rPr>
              <a:t>.gc.</a:t>
            </a:r>
            <a:r>
              <a:rPr kumimoji="0" lang="en-CA" altLang="en-US" sz="2800" b="0" i="0" u="none" strike="noStrike" kern="1200" cap="none" spc="0" normalizeH="0" baseline="0" noProof="0" dirty="0">
                <a:ln>
                  <a:noFill/>
                </a:ln>
                <a:solidFill>
                  <a:srgbClr val="125E9C"/>
                </a:solidFill>
                <a:effectLst/>
                <a:uLnTx/>
                <a:uFillTx/>
                <a:latin typeface="Times New Roman" panose="02020603050405020304" pitchFamily="18" charset="0"/>
                <a:ea typeface="+mj-ea"/>
                <a:cs typeface="Times New Roman" panose="02020603050405020304" pitchFamily="18" charset="0"/>
                <a:hlinkClick r:id="rId5"/>
              </a:rPr>
              <a:t>ca</a:t>
            </a:r>
            <a:endParaRPr kumimoji="0" lang="en-CA" altLang="en-US" sz="2800" b="0" i="0" u="none" strike="noStrike" kern="1200" cap="none" spc="0" normalizeH="0" baseline="0" noProof="0" dirty="0">
              <a:ln>
                <a:noFill/>
              </a:ln>
              <a:solidFill>
                <a:srgbClr val="125E9C"/>
              </a:solidFill>
              <a:effectLst/>
              <a:uLnTx/>
              <a:uFillTx/>
              <a:latin typeface="Times New Roman" panose="02020603050405020304" pitchFamily="18" charset="0"/>
              <a:ea typeface="+mj-ea"/>
              <a:cs typeface="Times New Roman" panose="02020603050405020304" pitchFamily="18" charset="0"/>
            </a:endParaRPr>
          </a:p>
          <a:p>
            <a:pPr marL="0" marR="0" lvl="0" indent="0" algn="ctr" defTabSz="457200" rtl="0" eaLnBrk="1" fontAlgn="base" latinLnBrk="0" hangingPunct="1">
              <a:lnSpc>
                <a:spcPct val="100000"/>
              </a:lnSpc>
              <a:spcBef>
                <a:spcPts val="1200"/>
              </a:spcBef>
              <a:spcAft>
                <a:spcPct val="0"/>
              </a:spcAft>
              <a:buClrTx/>
              <a:buSzTx/>
              <a:buFontTx/>
              <a:buNone/>
              <a:tabLst/>
              <a:defRPr/>
            </a:pPr>
            <a:endParaRPr kumimoji="0" lang="en-CA" altLang="en-US" sz="2800" b="0" i="0" u="none" strike="noStrike" kern="1200" cap="none" spc="0" normalizeH="0" baseline="0" noProof="0" dirty="0">
              <a:ln>
                <a:noFill/>
              </a:ln>
              <a:solidFill>
                <a:srgbClr val="125E9C"/>
              </a:solidFill>
              <a:effectLst/>
              <a:uLnTx/>
              <a:uFillTx/>
              <a:latin typeface="Times New Roman" panose="02020603050405020304" pitchFamily="18" charset="0"/>
              <a:ea typeface="+mj-ea"/>
              <a:cs typeface="Times New Roman" panose="02020603050405020304" pitchFamily="18" charset="0"/>
            </a:endParaRPr>
          </a:p>
        </p:txBody>
      </p:sp>
      <p:pic>
        <p:nvPicPr>
          <p:cNvPr id="3" name="Picture 2">
            <a:extLst>
              <a:ext uri="{FF2B5EF4-FFF2-40B4-BE49-F238E27FC236}">
                <a16:creationId xmlns:a16="http://schemas.microsoft.com/office/drawing/2014/main" id="{C5C5BB81-43E0-34F0-5A90-8C99132D8250}"/>
              </a:ext>
            </a:extLst>
          </p:cNvPr>
          <p:cNvPicPr>
            <a:picLocks noChangeAspect="1"/>
          </p:cNvPicPr>
          <p:nvPr/>
        </p:nvPicPr>
        <p:blipFill>
          <a:blip r:embed="rId6"/>
          <a:stretch>
            <a:fillRect/>
          </a:stretch>
        </p:blipFill>
        <p:spPr>
          <a:xfrm>
            <a:off x="300446" y="6153149"/>
            <a:ext cx="667472" cy="587375"/>
          </a:xfrm>
          <a:prstGeom prst="rect">
            <a:avLst/>
          </a:prstGeom>
        </p:spPr>
      </p:pic>
      <p:pic>
        <p:nvPicPr>
          <p:cNvPr id="7" name="Picture 6">
            <a:extLst>
              <a:ext uri="{FF2B5EF4-FFF2-40B4-BE49-F238E27FC236}">
                <a16:creationId xmlns:a16="http://schemas.microsoft.com/office/drawing/2014/main" id="{B66E86EB-FE36-369E-85B2-2A521D3D7A4B}"/>
              </a:ext>
            </a:extLst>
          </p:cNvPr>
          <p:cNvPicPr>
            <a:picLocks noChangeAspect="1"/>
          </p:cNvPicPr>
          <p:nvPr/>
        </p:nvPicPr>
        <p:blipFill>
          <a:blip r:embed="rId7"/>
          <a:stretch>
            <a:fillRect/>
          </a:stretch>
        </p:blipFill>
        <p:spPr>
          <a:xfrm>
            <a:off x="10957560" y="6259480"/>
            <a:ext cx="1105054" cy="466790"/>
          </a:xfrm>
          <a:prstGeom prst="rect">
            <a:avLst/>
          </a:prstGeom>
        </p:spPr>
      </p:pic>
    </p:spTree>
    <p:custDataLst>
      <p:tags r:id="rId1"/>
    </p:custDataLst>
    <p:extLst>
      <p:ext uri="{BB962C8B-B14F-4D97-AF65-F5344CB8AC3E}">
        <p14:creationId xmlns:p14="http://schemas.microsoft.com/office/powerpoint/2010/main" val="2211249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15F88-B232-488E-8B7B-1F5FDD86B58A}"/>
              </a:ext>
            </a:extLst>
          </p:cNvPr>
          <p:cNvSpPr>
            <a:spLocks noGrp="1"/>
          </p:cNvSpPr>
          <p:nvPr>
            <p:ph type="ctrTitle"/>
          </p:nvPr>
        </p:nvSpPr>
        <p:spPr>
          <a:xfrm>
            <a:off x="1524000" y="2828924"/>
            <a:ext cx="9144000" cy="1909763"/>
          </a:xfrm>
        </p:spPr>
        <p:txBody>
          <a:bodyPr>
            <a:noAutofit/>
          </a:bodyPr>
          <a:lstStyle/>
          <a:p>
            <a:r>
              <a:rPr lang="en-US" sz="4400" b="1" kern="0" cap="all" dirty="0">
                <a:effectLst/>
                <a:latin typeface="Arial Rounded MT Bold" panose="020F0704030504030204" pitchFamily="34" charset="0"/>
              </a:rPr>
              <a:t>United States and Canada Cooperation on SMR Design Reviews - Successes in Collaboration</a:t>
            </a:r>
            <a:endParaRPr lang="en-GB" sz="4400" dirty="0"/>
          </a:p>
        </p:txBody>
      </p:sp>
      <p:sp>
        <p:nvSpPr>
          <p:cNvPr id="3" name="Subtitle 2">
            <a:extLst>
              <a:ext uri="{FF2B5EF4-FFF2-40B4-BE49-F238E27FC236}">
                <a16:creationId xmlns:a16="http://schemas.microsoft.com/office/drawing/2014/main" id="{A2BD6DFC-4280-4B0F-BEF6-7300C1764B44}"/>
              </a:ext>
            </a:extLst>
          </p:cNvPr>
          <p:cNvSpPr>
            <a:spLocks noGrp="1"/>
          </p:cNvSpPr>
          <p:nvPr>
            <p:ph type="subTitle" idx="1"/>
          </p:nvPr>
        </p:nvSpPr>
        <p:spPr>
          <a:xfrm>
            <a:off x="1524000" y="4656073"/>
            <a:ext cx="9144000" cy="1655762"/>
          </a:xfrm>
        </p:spPr>
        <p:txBody>
          <a:bodyPr/>
          <a:lstStyle/>
          <a:p>
            <a:r>
              <a:rPr lang="en-GB" dirty="0"/>
              <a:t>Sarah Eaton, CNSC</a:t>
            </a:r>
          </a:p>
          <a:p>
            <a:r>
              <a:rPr lang="en-GB" dirty="0"/>
              <a:t>Greg Bowman, USNRC</a:t>
            </a:r>
          </a:p>
        </p:txBody>
      </p:sp>
      <p:sp>
        <p:nvSpPr>
          <p:cNvPr id="5" name="Title 1">
            <a:extLst>
              <a:ext uri="{FF2B5EF4-FFF2-40B4-BE49-F238E27FC236}">
                <a16:creationId xmlns:a16="http://schemas.microsoft.com/office/drawing/2014/main" id="{C42CE29D-9084-F8EF-EDDC-4A27FF40EBB6}"/>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i="0"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A6BA286-9EF5-7221-C08F-AF8DD5F1ED95}"/>
              </a:ext>
            </a:extLst>
          </p:cNvPr>
          <p:cNvPicPr>
            <a:picLocks noChangeAspect="1"/>
          </p:cNvPicPr>
          <p:nvPr/>
        </p:nvPicPr>
        <p:blipFill>
          <a:blip r:embed="rId2"/>
          <a:stretch>
            <a:fillRect/>
          </a:stretch>
        </p:blipFill>
        <p:spPr>
          <a:xfrm>
            <a:off x="300446" y="6153149"/>
            <a:ext cx="667472" cy="587375"/>
          </a:xfrm>
          <a:prstGeom prst="rect">
            <a:avLst/>
          </a:prstGeom>
        </p:spPr>
      </p:pic>
      <p:pic>
        <p:nvPicPr>
          <p:cNvPr id="6" name="Picture 5">
            <a:extLst>
              <a:ext uri="{FF2B5EF4-FFF2-40B4-BE49-F238E27FC236}">
                <a16:creationId xmlns:a16="http://schemas.microsoft.com/office/drawing/2014/main" id="{F9335FD5-F477-5F33-AEBF-C91A80FD8236}"/>
              </a:ext>
            </a:extLst>
          </p:cNvPr>
          <p:cNvPicPr>
            <a:picLocks noChangeAspect="1"/>
          </p:cNvPicPr>
          <p:nvPr/>
        </p:nvPicPr>
        <p:blipFill>
          <a:blip r:embed="rId3"/>
          <a:stretch>
            <a:fillRect/>
          </a:stretch>
        </p:blipFill>
        <p:spPr>
          <a:xfrm>
            <a:off x="10957560" y="6259480"/>
            <a:ext cx="1105054" cy="466790"/>
          </a:xfrm>
          <a:prstGeom prst="rect">
            <a:avLst/>
          </a:prstGeom>
        </p:spPr>
      </p:pic>
    </p:spTree>
    <p:extLst>
      <p:ext uri="{BB962C8B-B14F-4D97-AF65-F5344CB8AC3E}">
        <p14:creationId xmlns:p14="http://schemas.microsoft.com/office/powerpoint/2010/main" val="2279447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5120274-27F9-22EA-9EEE-0775CB5DE80E}"/>
              </a:ext>
            </a:extLst>
          </p:cNvPr>
          <p:cNvSpPr>
            <a:spLocks noGrp="1"/>
          </p:cNvSpPr>
          <p:nvPr>
            <p:ph type="title"/>
          </p:nvPr>
        </p:nvSpPr>
        <p:spPr/>
        <p:txBody>
          <a:bodyPr/>
          <a:lstStyle/>
          <a:p>
            <a:r>
              <a:rPr lang="en-US" dirty="0"/>
              <a:t>Outline</a:t>
            </a:r>
          </a:p>
        </p:txBody>
      </p:sp>
      <p:sp>
        <p:nvSpPr>
          <p:cNvPr id="4" name="Content Placeholder 3">
            <a:extLst>
              <a:ext uri="{FF2B5EF4-FFF2-40B4-BE49-F238E27FC236}">
                <a16:creationId xmlns:a16="http://schemas.microsoft.com/office/drawing/2014/main" id="{F1D427B5-C4BC-BB4F-B2D5-5BD5E54F5D0C}"/>
              </a:ext>
            </a:extLst>
          </p:cNvPr>
          <p:cNvSpPr>
            <a:spLocks noGrp="1"/>
          </p:cNvSpPr>
          <p:nvPr>
            <p:ph idx="1"/>
          </p:nvPr>
        </p:nvSpPr>
        <p:spPr/>
        <p:txBody>
          <a:bodyPr/>
          <a:lstStyle/>
          <a:p>
            <a:r>
              <a:rPr lang="en-GB" sz="2800" dirty="0">
                <a:latin typeface="Arial" panose="020B0604020202020204" pitchFamily="34" charset="0"/>
                <a:cs typeface="Arial" panose="020B0604020202020204" pitchFamily="34" charset="0"/>
              </a:rPr>
              <a:t>  Goals of Collaboration</a:t>
            </a:r>
            <a:endParaRPr lang="en-GB" sz="2800" strike="dblStrike"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Success and Outcomes</a:t>
            </a: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Lessons Learned, Best Practices and Improvements</a:t>
            </a: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Next Steps</a:t>
            </a:r>
          </a:p>
          <a:p>
            <a:endParaRPr lang="en-US" dirty="0"/>
          </a:p>
        </p:txBody>
      </p:sp>
      <p:sp>
        <p:nvSpPr>
          <p:cNvPr id="5" name="Title 1">
            <a:extLst>
              <a:ext uri="{FF2B5EF4-FFF2-40B4-BE49-F238E27FC236}">
                <a16:creationId xmlns:a16="http://schemas.microsoft.com/office/drawing/2014/main" id="{C42CE29D-9084-F8EF-EDDC-4A27FF40EBB6}"/>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pic>
        <p:nvPicPr>
          <p:cNvPr id="2" name="Picture 1">
            <a:extLst>
              <a:ext uri="{FF2B5EF4-FFF2-40B4-BE49-F238E27FC236}">
                <a16:creationId xmlns:a16="http://schemas.microsoft.com/office/drawing/2014/main" id="{68A05641-6B84-CA5C-ACD0-284C45EA45B9}"/>
              </a:ext>
            </a:extLst>
          </p:cNvPr>
          <p:cNvPicPr>
            <a:picLocks noChangeAspect="1"/>
          </p:cNvPicPr>
          <p:nvPr/>
        </p:nvPicPr>
        <p:blipFill>
          <a:blip r:embed="rId2"/>
          <a:stretch>
            <a:fillRect/>
          </a:stretch>
        </p:blipFill>
        <p:spPr>
          <a:xfrm>
            <a:off x="300446" y="6153149"/>
            <a:ext cx="667472" cy="587375"/>
          </a:xfrm>
          <a:prstGeom prst="rect">
            <a:avLst/>
          </a:prstGeom>
        </p:spPr>
      </p:pic>
      <p:pic>
        <p:nvPicPr>
          <p:cNvPr id="3" name="Picture 2">
            <a:extLst>
              <a:ext uri="{FF2B5EF4-FFF2-40B4-BE49-F238E27FC236}">
                <a16:creationId xmlns:a16="http://schemas.microsoft.com/office/drawing/2014/main" id="{2B0968C6-4442-CC0C-D132-134A98AC960D}"/>
              </a:ext>
            </a:extLst>
          </p:cNvPr>
          <p:cNvPicPr>
            <a:picLocks noChangeAspect="1"/>
          </p:cNvPicPr>
          <p:nvPr/>
        </p:nvPicPr>
        <p:blipFill>
          <a:blip r:embed="rId3"/>
          <a:stretch>
            <a:fillRect/>
          </a:stretch>
        </p:blipFill>
        <p:spPr>
          <a:xfrm>
            <a:off x="10957560" y="6259480"/>
            <a:ext cx="1105054" cy="466790"/>
          </a:xfrm>
          <a:prstGeom prst="rect">
            <a:avLst/>
          </a:prstGeom>
        </p:spPr>
      </p:pic>
    </p:spTree>
    <p:extLst>
      <p:ext uri="{BB962C8B-B14F-4D97-AF65-F5344CB8AC3E}">
        <p14:creationId xmlns:p14="http://schemas.microsoft.com/office/powerpoint/2010/main" val="3714358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5120274-27F9-22EA-9EEE-0775CB5DE80E}"/>
              </a:ext>
            </a:extLst>
          </p:cNvPr>
          <p:cNvSpPr>
            <a:spLocks noGrp="1"/>
          </p:cNvSpPr>
          <p:nvPr>
            <p:ph type="title"/>
          </p:nvPr>
        </p:nvSpPr>
        <p:spPr/>
        <p:txBody>
          <a:bodyPr/>
          <a:lstStyle/>
          <a:p>
            <a:r>
              <a:rPr lang="en-US" dirty="0"/>
              <a:t>Goals of Collaboration</a:t>
            </a:r>
          </a:p>
        </p:txBody>
      </p:sp>
      <p:sp>
        <p:nvSpPr>
          <p:cNvPr id="4" name="Content Placeholder 3">
            <a:extLst>
              <a:ext uri="{FF2B5EF4-FFF2-40B4-BE49-F238E27FC236}">
                <a16:creationId xmlns:a16="http://schemas.microsoft.com/office/drawing/2014/main" id="{F1D427B5-C4BC-BB4F-B2D5-5BD5E54F5D0C}"/>
              </a:ext>
            </a:extLst>
          </p:cNvPr>
          <p:cNvSpPr>
            <a:spLocks noGrp="1"/>
          </p:cNvSpPr>
          <p:nvPr>
            <p:ph idx="1"/>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Goal </a:t>
            </a:r>
          </a:p>
          <a:p>
            <a:pPr lvl="1"/>
            <a:r>
              <a:rPr lang="en-US" dirty="0">
                <a:latin typeface="Tahoma" panose="020B0604030504040204" pitchFamily="34" charset="0"/>
                <a:ea typeface="Tahoma" panose="020B0604030504040204" pitchFamily="34" charset="0"/>
                <a:cs typeface="Tahoma" panose="020B0604030504040204" pitchFamily="34" charset="0"/>
              </a:rPr>
              <a:t>Collaborate on and share experiences reviewing advanced reactor technologies   </a:t>
            </a:r>
          </a:p>
          <a:p>
            <a:pPr marL="457200" lvl="1" indent="0">
              <a:buNone/>
            </a:pPr>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Scope of projects </a:t>
            </a:r>
          </a:p>
          <a:p>
            <a:pPr lvl="1"/>
            <a:r>
              <a:rPr lang="en-US" dirty="0">
                <a:latin typeface="Tahoma" panose="020B0604030504040204" pitchFamily="34" charset="0"/>
                <a:ea typeface="Tahoma" panose="020B0604030504040204" pitchFamily="34" charset="0"/>
                <a:cs typeface="Tahoma" panose="020B0604030504040204" pitchFamily="34" charset="0"/>
              </a:rPr>
              <a:t>Comparison of approaches and development of shared approaches to conduct technical reviews</a:t>
            </a:r>
          </a:p>
          <a:p>
            <a:pPr lvl="1"/>
            <a:r>
              <a:rPr lang="en-US" dirty="0">
                <a:latin typeface="Tahoma" panose="020B0604030504040204" pitchFamily="34" charset="0"/>
                <a:ea typeface="Tahoma" panose="020B0604030504040204" pitchFamily="34" charset="0"/>
                <a:cs typeface="Tahoma" panose="020B0604030504040204" pitchFamily="34" charset="0"/>
              </a:rPr>
              <a:t>Collaboration on pre-licensing activities to ensure mutual readiness </a:t>
            </a:r>
          </a:p>
          <a:p>
            <a:pPr lvl="1"/>
            <a:r>
              <a:rPr lang="en-US" dirty="0">
                <a:latin typeface="Tahoma" panose="020B0604030504040204" pitchFamily="34" charset="0"/>
                <a:ea typeface="Tahoma" panose="020B0604030504040204" pitchFamily="34" charset="0"/>
                <a:cs typeface="Tahoma" panose="020B0604030504040204" pitchFamily="34" charset="0"/>
              </a:rPr>
              <a:t>Cooperation on training and research</a:t>
            </a:r>
          </a:p>
          <a:p>
            <a:pPr lvl="1"/>
            <a:r>
              <a:rPr lang="en-US" dirty="0">
                <a:latin typeface="Tahoma" panose="020B0604030504040204" pitchFamily="34" charset="0"/>
                <a:ea typeface="Tahoma" panose="020B0604030504040204" pitchFamily="34" charset="0"/>
                <a:cs typeface="Tahoma" panose="020B0604030504040204" pitchFamily="34" charset="0"/>
              </a:rPr>
              <a:t>Collaboration on licensing reviews</a:t>
            </a:r>
            <a:endParaRPr lang="en-CA" altLang="en-US" sz="2000" dirty="0">
              <a:latin typeface="Arial" panose="020B0604020202020204" pitchFamily="34" charset="0"/>
              <a:cs typeface="Angsana New" panose="02020603050405020304" pitchFamily="18" charset="-34"/>
            </a:endParaRPr>
          </a:p>
          <a:p>
            <a:endParaRPr lang="en-US" dirty="0"/>
          </a:p>
        </p:txBody>
      </p:sp>
      <p:sp>
        <p:nvSpPr>
          <p:cNvPr id="5" name="Title 1">
            <a:extLst>
              <a:ext uri="{FF2B5EF4-FFF2-40B4-BE49-F238E27FC236}">
                <a16:creationId xmlns:a16="http://schemas.microsoft.com/office/drawing/2014/main" id="{C42CE29D-9084-F8EF-EDDC-4A27FF40EBB6}"/>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pic>
        <p:nvPicPr>
          <p:cNvPr id="2" name="Picture 1">
            <a:extLst>
              <a:ext uri="{FF2B5EF4-FFF2-40B4-BE49-F238E27FC236}">
                <a16:creationId xmlns:a16="http://schemas.microsoft.com/office/drawing/2014/main" id="{A733D100-E525-F263-4528-685BFEB96B37}"/>
              </a:ext>
            </a:extLst>
          </p:cNvPr>
          <p:cNvPicPr>
            <a:picLocks noChangeAspect="1"/>
          </p:cNvPicPr>
          <p:nvPr/>
        </p:nvPicPr>
        <p:blipFill>
          <a:blip r:embed="rId3"/>
          <a:stretch>
            <a:fillRect/>
          </a:stretch>
        </p:blipFill>
        <p:spPr>
          <a:xfrm>
            <a:off x="300446" y="6153149"/>
            <a:ext cx="667472" cy="587375"/>
          </a:xfrm>
          <a:prstGeom prst="rect">
            <a:avLst/>
          </a:prstGeom>
        </p:spPr>
      </p:pic>
      <p:pic>
        <p:nvPicPr>
          <p:cNvPr id="7" name="Picture 6">
            <a:extLst>
              <a:ext uri="{FF2B5EF4-FFF2-40B4-BE49-F238E27FC236}">
                <a16:creationId xmlns:a16="http://schemas.microsoft.com/office/drawing/2014/main" id="{9422961D-9DCA-43AA-933B-EEB6B2221EDF}"/>
              </a:ext>
            </a:extLst>
          </p:cNvPr>
          <p:cNvPicPr>
            <a:picLocks noChangeAspect="1"/>
          </p:cNvPicPr>
          <p:nvPr/>
        </p:nvPicPr>
        <p:blipFill>
          <a:blip r:embed="rId4"/>
          <a:stretch>
            <a:fillRect/>
          </a:stretch>
        </p:blipFill>
        <p:spPr>
          <a:xfrm>
            <a:off x="10957560" y="6259480"/>
            <a:ext cx="1105054" cy="466790"/>
          </a:xfrm>
          <a:prstGeom prst="rect">
            <a:avLst/>
          </a:prstGeom>
        </p:spPr>
      </p:pic>
    </p:spTree>
    <p:extLst>
      <p:ext uri="{BB962C8B-B14F-4D97-AF65-F5344CB8AC3E}">
        <p14:creationId xmlns:p14="http://schemas.microsoft.com/office/powerpoint/2010/main" val="1882483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69F17C09-0553-7BC2-50F1-82EE6F96D73E}"/>
              </a:ext>
            </a:extLst>
          </p:cNvPr>
          <p:cNvPicPr>
            <a:picLocks noChangeAspect="1"/>
          </p:cNvPicPr>
          <p:nvPr/>
        </p:nvPicPr>
        <p:blipFill>
          <a:blip r:embed="rId3"/>
          <a:stretch>
            <a:fillRect/>
          </a:stretch>
        </p:blipFill>
        <p:spPr>
          <a:xfrm>
            <a:off x="9366685" y="5043589"/>
            <a:ext cx="1043378" cy="626404"/>
          </a:xfrm>
          <a:prstGeom prst="rect">
            <a:avLst/>
          </a:prstGeom>
        </p:spPr>
      </p:pic>
      <p:sp>
        <p:nvSpPr>
          <p:cNvPr id="2" name="Title 1">
            <a:extLst>
              <a:ext uri="{FF2B5EF4-FFF2-40B4-BE49-F238E27FC236}">
                <a16:creationId xmlns:a16="http://schemas.microsoft.com/office/drawing/2014/main" id="{7BFB3A7A-C4AB-3D18-3511-0A7756B26BAC}"/>
              </a:ext>
            </a:extLst>
          </p:cNvPr>
          <p:cNvSpPr>
            <a:spLocks noGrp="1"/>
          </p:cNvSpPr>
          <p:nvPr>
            <p:ph type="title"/>
          </p:nvPr>
        </p:nvSpPr>
        <p:spPr>
          <a:xfrm>
            <a:off x="445634" y="289450"/>
            <a:ext cx="9489158" cy="1325563"/>
          </a:xfrm>
        </p:spPr>
        <p:txBody>
          <a:bodyPr/>
          <a:lstStyle/>
          <a:p>
            <a:r>
              <a:rPr lang="en-US" b="1" dirty="0"/>
              <a:t>Implementation</a:t>
            </a:r>
          </a:p>
        </p:txBody>
      </p:sp>
      <p:sp>
        <p:nvSpPr>
          <p:cNvPr id="6" name="Arrow: Right 5">
            <a:extLst>
              <a:ext uri="{FF2B5EF4-FFF2-40B4-BE49-F238E27FC236}">
                <a16:creationId xmlns:a16="http://schemas.microsoft.com/office/drawing/2014/main" id="{1B298BA0-E344-8338-6D23-8DC76A479461}"/>
              </a:ext>
            </a:extLst>
          </p:cNvPr>
          <p:cNvSpPr/>
          <p:nvPr/>
        </p:nvSpPr>
        <p:spPr>
          <a:xfrm>
            <a:off x="3889755" y="3223444"/>
            <a:ext cx="2220078" cy="157382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Calibri" panose="020F0502020204030204"/>
                <a:ea typeface="+mn-ea"/>
                <a:cs typeface="+mn-cs"/>
              </a:rPr>
              <a:t>White paper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Calibri" panose="020F0502020204030204"/>
                <a:ea typeface="+mn-ea"/>
                <a:cs typeface="+mn-cs"/>
              </a:rPr>
              <a:t>Topical report</a:t>
            </a:r>
          </a:p>
        </p:txBody>
      </p:sp>
      <p:pic>
        <p:nvPicPr>
          <p:cNvPr id="12" name="Picture 11">
            <a:extLst>
              <a:ext uri="{FF2B5EF4-FFF2-40B4-BE49-F238E27FC236}">
                <a16:creationId xmlns:a16="http://schemas.microsoft.com/office/drawing/2014/main" id="{5E1999C8-B5E3-55CF-D300-C4829D0BF48C}"/>
              </a:ext>
            </a:extLst>
          </p:cNvPr>
          <p:cNvPicPr>
            <a:picLocks noChangeAspect="1"/>
          </p:cNvPicPr>
          <p:nvPr/>
        </p:nvPicPr>
        <p:blipFill>
          <a:blip r:embed="rId4"/>
          <a:stretch>
            <a:fillRect/>
          </a:stretch>
        </p:blipFill>
        <p:spPr>
          <a:xfrm rot="1240406">
            <a:off x="8176902" y="3516313"/>
            <a:ext cx="1241011" cy="544834"/>
          </a:xfrm>
          <a:prstGeom prst="rect">
            <a:avLst/>
          </a:prstGeom>
        </p:spPr>
      </p:pic>
      <p:pic>
        <p:nvPicPr>
          <p:cNvPr id="13" name="Picture 12">
            <a:extLst>
              <a:ext uri="{FF2B5EF4-FFF2-40B4-BE49-F238E27FC236}">
                <a16:creationId xmlns:a16="http://schemas.microsoft.com/office/drawing/2014/main" id="{C3CE117A-16D1-FA44-98B9-8F266ED9C069}"/>
              </a:ext>
            </a:extLst>
          </p:cNvPr>
          <p:cNvPicPr>
            <a:picLocks noChangeAspect="1"/>
          </p:cNvPicPr>
          <p:nvPr/>
        </p:nvPicPr>
        <p:blipFill>
          <a:blip r:embed="rId4"/>
          <a:stretch>
            <a:fillRect/>
          </a:stretch>
        </p:blipFill>
        <p:spPr>
          <a:xfrm rot="3323436">
            <a:off x="7758574" y="4570348"/>
            <a:ext cx="1775716" cy="658425"/>
          </a:xfrm>
          <a:prstGeom prst="rect">
            <a:avLst/>
          </a:prstGeom>
        </p:spPr>
      </p:pic>
      <p:sp>
        <p:nvSpPr>
          <p:cNvPr id="14" name="TextBox 13">
            <a:extLst>
              <a:ext uri="{FF2B5EF4-FFF2-40B4-BE49-F238E27FC236}">
                <a16:creationId xmlns:a16="http://schemas.microsoft.com/office/drawing/2014/main" id="{FC519A24-D788-A69B-9B8B-39F29157C9AB}"/>
              </a:ext>
            </a:extLst>
          </p:cNvPr>
          <p:cNvSpPr txBox="1"/>
          <p:nvPr/>
        </p:nvSpPr>
        <p:spPr>
          <a:xfrm>
            <a:off x="9218840" y="1770109"/>
            <a:ext cx="2739853"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Design certification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Construction permit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Combined license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Operating license</a:t>
            </a:r>
          </a:p>
        </p:txBody>
      </p:sp>
      <p:sp>
        <p:nvSpPr>
          <p:cNvPr id="18" name="Arrow: Right 17">
            <a:extLst>
              <a:ext uri="{FF2B5EF4-FFF2-40B4-BE49-F238E27FC236}">
                <a16:creationId xmlns:a16="http://schemas.microsoft.com/office/drawing/2014/main" id="{F5E2A34F-4A3C-9CF0-2CEB-CB2768E8EEB9}"/>
              </a:ext>
            </a:extLst>
          </p:cNvPr>
          <p:cNvSpPr/>
          <p:nvPr/>
        </p:nvSpPr>
        <p:spPr>
          <a:xfrm>
            <a:off x="6235566" y="3297194"/>
            <a:ext cx="1635625" cy="12903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Calibri" panose="020F0502020204030204"/>
                <a:ea typeface="+mn-ea"/>
                <a:cs typeface="+mn-cs"/>
              </a:rPr>
              <a:t>Joint report</a:t>
            </a:r>
          </a:p>
        </p:txBody>
      </p:sp>
      <p:sp>
        <p:nvSpPr>
          <p:cNvPr id="19" name="TextBox 18">
            <a:extLst>
              <a:ext uri="{FF2B5EF4-FFF2-40B4-BE49-F238E27FC236}">
                <a16:creationId xmlns:a16="http://schemas.microsoft.com/office/drawing/2014/main" id="{3A9D5576-9153-E4CF-A213-73C37B789545}"/>
              </a:ext>
            </a:extLst>
          </p:cNvPr>
          <p:cNvSpPr txBox="1"/>
          <p:nvPr/>
        </p:nvSpPr>
        <p:spPr>
          <a:xfrm>
            <a:off x="9438581" y="4148537"/>
            <a:ext cx="273504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License to construct</a:t>
            </a:r>
          </a:p>
        </p:txBody>
      </p:sp>
      <p:pic>
        <p:nvPicPr>
          <p:cNvPr id="25" name="Picture 24">
            <a:extLst>
              <a:ext uri="{FF2B5EF4-FFF2-40B4-BE49-F238E27FC236}">
                <a16:creationId xmlns:a16="http://schemas.microsoft.com/office/drawing/2014/main" id="{55CC8FBE-12C4-BEB3-3AFF-92A0AD985FDE}"/>
              </a:ext>
            </a:extLst>
          </p:cNvPr>
          <p:cNvPicPr>
            <a:picLocks noChangeAspect="1"/>
          </p:cNvPicPr>
          <p:nvPr/>
        </p:nvPicPr>
        <p:blipFill>
          <a:blip r:embed="rId5"/>
          <a:stretch>
            <a:fillRect/>
          </a:stretch>
        </p:blipFill>
        <p:spPr>
          <a:xfrm rot="19045995" flipV="1">
            <a:off x="2808221" y="4761699"/>
            <a:ext cx="963251" cy="291845"/>
          </a:xfrm>
          <a:prstGeom prst="rect">
            <a:avLst/>
          </a:prstGeom>
        </p:spPr>
      </p:pic>
      <p:pic>
        <p:nvPicPr>
          <p:cNvPr id="26" name="Picture 25">
            <a:extLst>
              <a:ext uri="{FF2B5EF4-FFF2-40B4-BE49-F238E27FC236}">
                <a16:creationId xmlns:a16="http://schemas.microsoft.com/office/drawing/2014/main" id="{6BE76A37-116F-C17C-1685-8747C2152C4C}"/>
              </a:ext>
            </a:extLst>
          </p:cNvPr>
          <p:cNvPicPr>
            <a:picLocks noChangeAspect="1"/>
          </p:cNvPicPr>
          <p:nvPr/>
        </p:nvPicPr>
        <p:blipFill>
          <a:blip r:embed="rId5"/>
          <a:stretch>
            <a:fillRect/>
          </a:stretch>
        </p:blipFill>
        <p:spPr>
          <a:xfrm rot="1197139">
            <a:off x="2830493" y="3833391"/>
            <a:ext cx="963251" cy="506012"/>
          </a:xfrm>
          <a:prstGeom prst="rect">
            <a:avLst/>
          </a:prstGeom>
        </p:spPr>
      </p:pic>
      <p:pic>
        <p:nvPicPr>
          <p:cNvPr id="27" name="Picture 26">
            <a:extLst>
              <a:ext uri="{FF2B5EF4-FFF2-40B4-BE49-F238E27FC236}">
                <a16:creationId xmlns:a16="http://schemas.microsoft.com/office/drawing/2014/main" id="{63AF1E77-EFEF-D1E8-626D-4B0F3B62D770}"/>
              </a:ext>
            </a:extLst>
          </p:cNvPr>
          <p:cNvPicPr>
            <a:picLocks noChangeAspect="1"/>
          </p:cNvPicPr>
          <p:nvPr/>
        </p:nvPicPr>
        <p:blipFill>
          <a:blip r:embed="rId5"/>
          <a:stretch>
            <a:fillRect/>
          </a:stretch>
        </p:blipFill>
        <p:spPr>
          <a:xfrm rot="3141371">
            <a:off x="2995132" y="2970439"/>
            <a:ext cx="963251" cy="506012"/>
          </a:xfrm>
          <a:prstGeom prst="rect">
            <a:avLst/>
          </a:prstGeom>
        </p:spPr>
      </p:pic>
      <p:sp>
        <p:nvSpPr>
          <p:cNvPr id="28" name="TextBox 27">
            <a:extLst>
              <a:ext uri="{FF2B5EF4-FFF2-40B4-BE49-F238E27FC236}">
                <a16:creationId xmlns:a16="http://schemas.microsoft.com/office/drawing/2014/main" id="{EEA408C3-A302-B47E-6D12-9ABEB583C231}"/>
              </a:ext>
            </a:extLst>
          </p:cNvPr>
          <p:cNvSpPr txBox="1"/>
          <p:nvPr/>
        </p:nvSpPr>
        <p:spPr>
          <a:xfrm>
            <a:off x="548817" y="5498014"/>
            <a:ext cx="361509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Generic design assessment</a:t>
            </a:r>
          </a:p>
        </p:txBody>
      </p:sp>
      <p:sp>
        <p:nvSpPr>
          <p:cNvPr id="34" name="TextBox 33">
            <a:extLst>
              <a:ext uri="{FF2B5EF4-FFF2-40B4-BE49-F238E27FC236}">
                <a16:creationId xmlns:a16="http://schemas.microsoft.com/office/drawing/2014/main" id="{D7B52C5F-E8EF-14F6-23E9-CFFA1F923155}"/>
              </a:ext>
            </a:extLst>
          </p:cNvPr>
          <p:cNvSpPr txBox="1"/>
          <p:nvPr/>
        </p:nvSpPr>
        <p:spPr>
          <a:xfrm>
            <a:off x="325122" y="2511515"/>
            <a:ext cx="370646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Pre-application interactions</a:t>
            </a:r>
          </a:p>
        </p:txBody>
      </p:sp>
      <p:sp>
        <p:nvSpPr>
          <p:cNvPr id="35" name="TextBox 34">
            <a:extLst>
              <a:ext uri="{FF2B5EF4-FFF2-40B4-BE49-F238E27FC236}">
                <a16:creationId xmlns:a16="http://schemas.microsoft.com/office/drawing/2014/main" id="{AD10F78A-F78D-6C32-B148-879E75F225F9}"/>
              </a:ext>
            </a:extLst>
          </p:cNvPr>
          <p:cNvSpPr txBox="1"/>
          <p:nvPr/>
        </p:nvSpPr>
        <p:spPr>
          <a:xfrm>
            <a:off x="340309" y="4094031"/>
            <a:ext cx="291387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Vendor design review</a:t>
            </a:r>
          </a:p>
        </p:txBody>
      </p:sp>
      <p:sp>
        <p:nvSpPr>
          <p:cNvPr id="37" name="TextBox 36">
            <a:extLst>
              <a:ext uri="{FF2B5EF4-FFF2-40B4-BE49-F238E27FC236}">
                <a16:creationId xmlns:a16="http://schemas.microsoft.com/office/drawing/2014/main" id="{1185BFFC-B0C6-5E6B-0C49-479DE0DD81CF}"/>
              </a:ext>
            </a:extLst>
          </p:cNvPr>
          <p:cNvSpPr txBox="1"/>
          <p:nvPr/>
        </p:nvSpPr>
        <p:spPr>
          <a:xfrm>
            <a:off x="8797407" y="5599927"/>
            <a:ext cx="257314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nuclear site license</a:t>
            </a:r>
          </a:p>
        </p:txBody>
      </p:sp>
      <p:sp>
        <p:nvSpPr>
          <p:cNvPr id="38" name="TextBox 37">
            <a:extLst>
              <a:ext uri="{FF2B5EF4-FFF2-40B4-BE49-F238E27FC236}">
                <a16:creationId xmlns:a16="http://schemas.microsoft.com/office/drawing/2014/main" id="{DD8DBE12-7E76-7064-8FFC-110BEC9275CF}"/>
              </a:ext>
            </a:extLst>
          </p:cNvPr>
          <p:cNvSpPr txBox="1"/>
          <p:nvPr/>
        </p:nvSpPr>
        <p:spPr>
          <a:xfrm>
            <a:off x="9506816" y="4512840"/>
            <a:ext cx="253466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License to operate</a:t>
            </a:r>
          </a:p>
        </p:txBody>
      </p:sp>
      <p:pic>
        <p:nvPicPr>
          <p:cNvPr id="39" name="Picture 38">
            <a:extLst>
              <a:ext uri="{FF2B5EF4-FFF2-40B4-BE49-F238E27FC236}">
                <a16:creationId xmlns:a16="http://schemas.microsoft.com/office/drawing/2014/main" id="{A132CADF-3540-634A-F680-9555DCB6583F}"/>
              </a:ext>
            </a:extLst>
          </p:cNvPr>
          <p:cNvPicPr>
            <a:picLocks noChangeAspect="1"/>
          </p:cNvPicPr>
          <p:nvPr/>
        </p:nvPicPr>
        <p:blipFill>
          <a:blip r:embed="rId6"/>
          <a:stretch>
            <a:fillRect/>
          </a:stretch>
        </p:blipFill>
        <p:spPr>
          <a:xfrm>
            <a:off x="548817" y="1814591"/>
            <a:ext cx="1315825" cy="691453"/>
          </a:xfrm>
          <a:prstGeom prst="rect">
            <a:avLst/>
          </a:prstGeom>
        </p:spPr>
      </p:pic>
      <p:pic>
        <p:nvPicPr>
          <p:cNvPr id="40" name="Picture 39">
            <a:extLst>
              <a:ext uri="{FF2B5EF4-FFF2-40B4-BE49-F238E27FC236}">
                <a16:creationId xmlns:a16="http://schemas.microsoft.com/office/drawing/2014/main" id="{56EE1071-5103-5B22-9475-B9379A03ECF6}"/>
              </a:ext>
            </a:extLst>
          </p:cNvPr>
          <p:cNvPicPr>
            <a:picLocks noChangeAspect="1"/>
          </p:cNvPicPr>
          <p:nvPr/>
        </p:nvPicPr>
        <p:blipFill>
          <a:blip r:embed="rId7"/>
          <a:stretch>
            <a:fillRect/>
          </a:stretch>
        </p:blipFill>
        <p:spPr>
          <a:xfrm>
            <a:off x="872073" y="3351351"/>
            <a:ext cx="1513208" cy="759571"/>
          </a:xfrm>
          <a:prstGeom prst="rect">
            <a:avLst/>
          </a:prstGeom>
        </p:spPr>
      </p:pic>
      <p:pic>
        <p:nvPicPr>
          <p:cNvPr id="41" name="Picture 40">
            <a:extLst>
              <a:ext uri="{FF2B5EF4-FFF2-40B4-BE49-F238E27FC236}">
                <a16:creationId xmlns:a16="http://schemas.microsoft.com/office/drawing/2014/main" id="{D7261C9A-AB58-5B48-2FB5-3C45D5D61308}"/>
              </a:ext>
            </a:extLst>
          </p:cNvPr>
          <p:cNvPicPr>
            <a:picLocks noChangeAspect="1"/>
          </p:cNvPicPr>
          <p:nvPr/>
        </p:nvPicPr>
        <p:blipFill>
          <a:blip r:embed="rId8"/>
          <a:stretch>
            <a:fillRect/>
          </a:stretch>
        </p:blipFill>
        <p:spPr>
          <a:xfrm>
            <a:off x="1433912" y="4853602"/>
            <a:ext cx="1147182" cy="573591"/>
          </a:xfrm>
          <a:prstGeom prst="rect">
            <a:avLst/>
          </a:prstGeom>
        </p:spPr>
      </p:pic>
      <p:pic>
        <p:nvPicPr>
          <p:cNvPr id="43" name="Picture 42">
            <a:extLst>
              <a:ext uri="{FF2B5EF4-FFF2-40B4-BE49-F238E27FC236}">
                <a16:creationId xmlns:a16="http://schemas.microsoft.com/office/drawing/2014/main" id="{6B71C68A-E365-96B2-ACF9-58CA36AA1A4D}"/>
              </a:ext>
            </a:extLst>
          </p:cNvPr>
          <p:cNvPicPr>
            <a:picLocks noChangeAspect="1"/>
          </p:cNvPicPr>
          <p:nvPr/>
        </p:nvPicPr>
        <p:blipFill>
          <a:blip r:embed="rId9"/>
          <a:stretch>
            <a:fillRect/>
          </a:stretch>
        </p:blipFill>
        <p:spPr>
          <a:xfrm>
            <a:off x="9934792" y="3509386"/>
            <a:ext cx="1526114" cy="763057"/>
          </a:xfrm>
          <a:prstGeom prst="rect">
            <a:avLst/>
          </a:prstGeom>
        </p:spPr>
      </p:pic>
      <p:pic>
        <p:nvPicPr>
          <p:cNvPr id="44" name="Picture 43">
            <a:extLst>
              <a:ext uri="{FF2B5EF4-FFF2-40B4-BE49-F238E27FC236}">
                <a16:creationId xmlns:a16="http://schemas.microsoft.com/office/drawing/2014/main" id="{36CDE113-0096-5FEF-B68B-0E5B8EBB1A40}"/>
              </a:ext>
            </a:extLst>
          </p:cNvPr>
          <p:cNvPicPr>
            <a:picLocks noChangeAspect="1"/>
          </p:cNvPicPr>
          <p:nvPr/>
        </p:nvPicPr>
        <p:blipFill>
          <a:blip r:embed="rId10"/>
          <a:stretch>
            <a:fillRect/>
          </a:stretch>
        </p:blipFill>
        <p:spPr>
          <a:xfrm>
            <a:off x="9813383" y="1121154"/>
            <a:ext cx="1193360" cy="631486"/>
          </a:xfrm>
          <a:prstGeom prst="rect">
            <a:avLst/>
          </a:prstGeom>
        </p:spPr>
      </p:pic>
      <p:pic>
        <p:nvPicPr>
          <p:cNvPr id="3" name="Picture 2">
            <a:extLst>
              <a:ext uri="{FF2B5EF4-FFF2-40B4-BE49-F238E27FC236}">
                <a16:creationId xmlns:a16="http://schemas.microsoft.com/office/drawing/2014/main" id="{C1CAA57F-B4CC-223B-E55B-624AD1DE09F6}"/>
              </a:ext>
            </a:extLst>
          </p:cNvPr>
          <p:cNvPicPr>
            <a:picLocks noChangeAspect="1"/>
          </p:cNvPicPr>
          <p:nvPr/>
        </p:nvPicPr>
        <p:blipFill>
          <a:blip r:embed="rId5"/>
          <a:stretch>
            <a:fillRect/>
          </a:stretch>
        </p:blipFill>
        <p:spPr>
          <a:xfrm rot="19045995" flipV="1">
            <a:off x="8164806" y="2848752"/>
            <a:ext cx="963251" cy="248669"/>
          </a:xfrm>
          <a:prstGeom prst="rect">
            <a:avLst/>
          </a:prstGeom>
        </p:spPr>
      </p:pic>
      <p:pic>
        <p:nvPicPr>
          <p:cNvPr id="4" name="Picture 3">
            <a:extLst>
              <a:ext uri="{FF2B5EF4-FFF2-40B4-BE49-F238E27FC236}">
                <a16:creationId xmlns:a16="http://schemas.microsoft.com/office/drawing/2014/main" id="{CD39CCB6-D3F2-6E97-CF8E-E8DB88DEC944}"/>
              </a:ext>
            </a:extLst>
          </p:cNvPr>
          <p:cNvPicPr>
            <a:picLocks noChangeAspect="1"/>
          </p:cNvPicPr>
          <p:nvPr/>
        </p:nvPicPr>
        <p:blipFill>
          <a:blip r:embed="rId11"/>
          <a:stretch>
            <a:fillRect/>
          </a:stretch>
        </p:blipFill>
        <p:spPr>
          <a:xfrm>
            <a:off x="300446" y="6153149"/>
            <a:ext cx="667472" cy="587375"/>
          </a:xfrm>
          <a:prstGeom prst="rect">
            <a:avLst/>
          </a:prstGeom>
        </p:spPr>
      </p:pic>
      <p:pic>
        <p:nvPicPr>
          <p:cNvPr id="5" name="Picture 4">
            <a:extLst>
              <a:ext uri="{FF2B5EF4-FFF2-40B4-BE49-F238E27FC236}">
                <a16:creationId xmlns:a16="http://schemas.microsoft.com/office/drawing/2014/main" id="{1095BB0A-0EE9-C2E9-99BA-AB036FAAB637}"/>
              </a:ext>
            </a:extLst>
          </p:cNvPr>
          <p:cNvPicPr>
            <a:picLocks noChangeAspect="1"/>
          </p:cNvPicPr>
          <p:nvPr/>
        </p:nvPicPr>
        <p:blipFill>
          <a:blip r:embed="rId12"/>
          <a:stretch>
            <a:fillRect/>
          </a:stretch>
        </p:blipFill>
        <p:spPr>
          <a:xfrm>
            <a:off x="10957560" y="6259480"/>
            <a:ext cx="1105054" cy="466790"/>
          </a:xfrm>
          <a:prstGeom prst="rect">
            <a:avLst/>
          </a:prstGeom>
        </p:spPr>
      </p:pic>
    </p:spTree>
    <p:extLst>
      <p:ext uri="{BB962C8B-B14F-4D97-AF65-F5344CB8AC3E}">
        <p14:creationId xmlns:p14="http://schemas.microsoft.com/office/powerpoint/2010/main" val="414246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9F44F-3678-F3F9-D035-FC0239AD9459}"/>
              </a:ext>
            </a:extLst>
          </p:cNvPr>
          <p:cNvSpPr>
            <a:spLocks noGrp="1"/>
          </p:cNvSpPr>
          <p:nvPr>
            <p:ph type="title"/>
          </p:nvPr>
        </p:nvSpPr>
        <p:spPr>
          <a:xfrm>
            <a:off x="-246219" y="-34124"/>
            <a:ext cx="10515600" cy="1325563"/>
          </a:xfrm>
        </p:spPr>
        <p:txBody>
          <a:bodyPr/>
          <a:lstStyle/>
          <a:p>
            <a:pPr algn="ctr"/>
            <a:r>
              <a:rPr lang="en-US" b="1" dirty="0">
                <a:cs typeface="Times New Roman" panose="02020603050405020304" pitchFamily="18" charset="0"/>
              </a:rPr>
              <a:t>Designs under cooperative review</a:t>
            </a:r>
          </a:p>
        </p:txBody>
      </p:sp>
      <p:pic>
        <p:nvPicPr>
          <p:cNvPr id="4" name="Content Placeholder 3">
            <a:extLst>
              <a:ext uri="{FF2B5EF4-FFF2-40B4-BE49-F238E27FC236}">
                <a16:creationId xmlns:a16="http://schemas.microsoft.com/office/drawing/2014/main" id="{87B702B5-0B5F-CA45-BE96-0CACACE694DD}"/>
              </a:ext>
            </a:extLst>
          </p:cNvPr>
          <p:cNvPicPr>
            <a:picLocks noGrp="1" noChangeAspect="1"/>
          </p:cNvPicPr>
          <p:nvPr>
            <p:ph idx="1"/>
          </p:nvPr>
        </p:nvPicPr>
        <p:blipFill>
          <a:blip r:embed="rId3"/>
          <a:stretch>
            <a:fillRect/>
          </a:stretch>
        </p:blipFill>
        <p:spPr>
          <a:xfrm>
            <a:off x="593341" y="1249045"/>
            <a:ext cx="4016396" cy="2409838"/>
          </a:xfrm>
          <a:prstGeom prst="rect">
            <a:avLst/>
          </a:prstGeom>
        </p:spPr>
      </p:pic>
      <p:pic>
        <p:nvPicPr>
          <p:cNvPr id="5" name="Picture 4">
            <a:extLst>
              <a:ext uri="{FF2B5EF4-FFF2-40B4-BE49-F238E27FC236}">
                <a16:creationId xmlns:a16="http://schemas.microsoft.com/office/drawing/2014/main" id="{F42576AE-A1DE-D7A5-538D-DE3FC9FE0098}"/>
              </a:ext>
            </a:extLst>
          </p:cNvPr>
          <p:cNvPicPr>
            <a:picLocks noChangeAspect="1"/>
          </p:cNvPicPr>
          <p:nvPr/>
        </p:nvPicPr>
        <p:blipFill>
          <a:blip r:embed="rId4"/>
          <a:stretch>
            <a:fillRect/>
          </a:stretch>
        </p:blipFill>
        <p:spPr>
          <a:xfrm>
            <a:off x="5320250" y="1487182"/>
            <a:ext cx="3172275" cy="1776474"/>
          </a:xfrm>
          <a:prstGeom prst="rect">
            <a:avLst/>
          </a:prstGeom>
        </p:spPr>
      </p:pic>
      <p:pic>
        <p:nvPicPr>
          <p:cNvPr id="6" name="Picture 5">
            <a:extLst>
              <a:ext uri="{FF2B5EF4-FFF2-40B4-BE49-F238E27FC236}">
                <a16:creationId xmlns:a16="http://schemas.microsoft.com/office/drawing/2014/main" id="{21BA8251-C423-8A67-5AC8-DE4BEFC94E40}"/>
              </a:ext>
            </a:extLst>
          </p:cNvPr>
          <p:cNvPicPr>
            <a:picLocks noChangeAspect="1"/>
          </p:cNvPicPr>
          <p:nvPr/>
        </p:nvPicPr>
        <p:blipFill>
          <a:blip r:embed="rId5"/>
          <a:stretch>
            <a:fillRect/>
          </a:stretch>
        </p:blipFill>
        <p:spPr>
          <a:xfrm>
            <a:off x="1446529" y="3869616"/>
            <a:ext cx="3565052" cy="2003106"/>
          </a:xfrm>
          <a:prstGeom prst="rect">
            <a:avLst/>
          </a:prstGeom>
        </p:spPr>
      </p:pic>
      <p:pic>
        <p:nvPicPr>
          <p:cNvPr id="7" name="Picture 6">
            <a:extLst>
              <a:ext uri="{FF2B5EF4-FFF2-40B4-BE49-F238E27FC236}">
                <a16:creationId xmlns:a16="http://schemas.microsoft.com/office/drawing/2014/main" id="{C631E946-DD04-D544-2549-15374CD6DCED}"/>
              </a:ext>
            </a:extLst>
          </p:cNvPr>
          <p:cNvPicPr>
            <a:picLocks noChangeAspect="1"/>
          </p:cNvPicPr>
          <p:nvPr/>
        </p:nvPicPr>
        <p:blipFill>
          <a:blip r:embed="rId6"/>
          <a:stretch>
            <a:fillRect/>
          </a:stretch>
        </p:blipFill>
        <p:spPr>
          <a:xfrm>
            <a:off x="5739683" y="3570446"/>
            <a:ext cx="3123997" cy="2171700"/>
          </a:xfrm>
          <a:prstGeom prst="rect">
            <a:avLst/>
          </a:prstGeom>
        </p:spPr>
      </p:pic>
      <p:pic>
        <p:nvPicPr>
          <p:cNvPr id="9" name="Picture 8">
            <a:extLst>
              <a:ext uri="{FF2B5EF4-FFF2-40B4-BE49-F238E27FC236}">
                <a16:creationId xmlns:a16="http://schemas.microsoft.com/office/drawing/2014/main" id="{B7B03D17-67AB-331D-E316-3B5A17A3FA35}"/>
              </a:ext>
            </a:extLst>
          </p:cNvPr>
          <p:cNvPicPr>
            <a:picLocks noChangeAspect="1"/>
          </p:cNvPicPr>
          <p:nvPr/>
        </p:nvPicPr>
        <p:blipFill>
          <a:blip r:embed="rId7"/>
          <a:stretch>
            <a:fillRect/>
          </a:stretch>
        </p:blipFill>
        <p:spPr>
          <a:xfrm>
            <a:off x="9203038" y="1148056"/>
            <a:ext cx="2379361" cy="2454725"/>
          </a:xfrm>
          <a:prstGeom prst="rect">
            <a:avLst/>
          </a:prstGeom>
          <a:solidFill>
            <a:schemeClr val="accent5">
              <a:lumMod val="60000"/>
              <a:lumOff val="40000"/>
            </a:schemeClr>
          </a:solidFill>
          <a:ln w="28575">
            <a:solidFill>
              <a:schemeClr val="accent1">
                <a:alpha val="28000"/>
              </a:schemeClr>
            </a:solidFill>
          </a:ln>
        </p:spPr>
      </p:pic>
      <p:pic>
        <p:nvPicPr>
          <p:cNvPr id="10" name="Picture 9">
            <a:extLst>
              <a:ext uri="{FF2B5EF4-FFF2-40B4-BE49-F238E27FC236}">
                <a16:creationId xmlns:a16="http://schemas.microsoft.com/office/drawing/2014/main" id="{F08186FB-DE78-5AEE-448A-9492FD65BBEA}"/>
              </a:ext>
            </a:extLst>
          </p:cNvPr>
          <p:cNvPicPr>
            <a:picLocks noChangeAspect="1"/>
          </p:cNvPicPr>
          <p:nvPr/>
        </p:nvPicPr>
        <p:blipFill>
          <a:blip r:embed="rId8"/>
          <a:stretch>
            <a:fillRect/>
          </a:stretch>
        </p:blipFill>
        <p:spPr>
          <a:xfrm>
            <a:off x="9321155" y="3981134"/>
            <a:ext cx="2143125" cy="2143125"/>
          </a:xfrm>
          <a:prstGeom prst="rect">
            <a:avLst/>
          </a:prstGeom>
        </p:spPr>
      </p:pic>
      <p:pic>
        <p:nvPicPr>
          <p:cNvPr id="3" name="Picture 2">
            <a:extLst>
              <a:ext uri="{FF2B5EF4-FFF2-40B4-BE49-F238E27FC236}">
                <a16:creationId xmlns:a16="http://schemas.microsoft.com/office/drawing/2014/main" id="{D8E0DCD3-1C3F-F37E-7776-E9A76A5788DF}"/>
              </a:ext>
            </a:extLst>
          </p:cNvPr>
          <p:cNvPicPr>
            <a:picLocks noChangeAspect="1"/>
          </p:cNvPicPr>
          <p:nvPr/>
        </p:nvPicPr>
        <p:blipFill>
          <a:blip r:embed="rId9"/>
          <a:stretch>
            <a:fillRect/>
          </a:stretch>
        </p:blipFill>
        <p:spPr>
          <a:xfrm>
            <a:off x="300446" y="6153149"/>
            <a:ext cx="667472" cy="587375"/>
          </a:xfrm>
          <a:prstGeom prst="rect">
            <a:avLst/>
          </a:prstGeom>
        </p:spPr>
      </p:pic>
      <p:pic>
        <p:nvPicPr>
          <p:cNvPr id="8" name="Picture 7">
            <a:extLst>
              <a:ext uri="{FF2B5EF4-FFF2-40B4-BE49-F238E27FC236}">
                <a16:creationId xmlns:a16="http://schemas.microsoft.com/office/drawing/2014/main" id="{D99B885D-D88D-933A-6A50-D48B4FC8DD39}"/>
              </a:ext>
            </a:extLst>
          </p:cNvPr>
          <p:cNvPicPr>
            <a:picLocks noChangeAspect="1"/>
          </p:cNvPicPr>
          <p:nvPr/>
        </p:nvPicPr>
        <p:blipFill>
          <a:blip r:embed="rId10"/>
          <a:stretch>
            <a:fillRect/>
          </a:stretch>
        </p:blipFill>
        <p:spPr>
          <a:xfrm>
            <a:off x="10957560" y="6259480"/>
            <a:ext cx="1105054" cy="466790"/>
          </a:xfrm>
          <a:prstGeom prst="rect">
            <a:avLst/>
          </a:prstGeom>
        </p:spPr>
      </p:pic>
    </p:spTree>
    <p:extLst>
      <p:ext uri="{BB962C8B-B14F-4D97-AF65-F5344CB8AC3E}">
        <p14:creationId xmlns:p14="http://schemas.microsoft.com/office/powerpoint/2010/main" val="2625892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ody text copy">
            <a:extLst>
              <a:ext uri="{FF2B5EF4-FFF2-40B4-BE49-F238E27FC236}">
                <a16:creationId xmlns:a16="http://schemas.microsoft.com/office/drawing/2014/main" id="{590B504D-065B-4122-BBDB-795EFD38B2DF}"/>
              </a:ext>
            </a:extLst>
          </p:cNvPr>
          <p:cNvSpPr>
            <a:spLocks noChangeArrowheads="1"/>
          </p:cNvSpPr>
          <p:nvPr/>
        </p:nvSpPr>
        <p:spPr bwMode="auto">
          <a:xfrm>
            <a:off x="1409819" y="3983689"/>
            <a:ext cx="10172581" cy="1899438"/>
          </a:xfrm>
          <a:prstGeom prst="rect">
            <a:avLst/>
          </a:prstGeom>
          <a:solidFill>
            <a:schemeClr val="accent5">
              <a:lumMod val="60000"/>
              <a:lumOff val="40000"/>
            </a:schemeClr>
          </a:solidFill>
          <a:ln>
            <a:noFill/>
          </a:ln>
        </p:spPr>
        <p:txBody>
          <a:bodyPr lIns="0" tIns="0" rIns="0" bIns="0" anchor="ctr"/>
          <a:lstStyle>
            <a:lvl1pPr defTabSz="641350">
              <a:defRPr>
                <a:solidFill>
                  <a:schemeClr val="tx1"/>
                </a:solidFill>
                <a:latin typeface="Calibri" panose="020F0502020204030204" pitchFamily="34" charset="0"/>
              </a:defRPr>
            </a:lvl1pPr>
            <a:lvl2pPr marL="742950" indent="-285750" defTabSz="641350">
              <a:defRPr>
                <a:solidFill>
                  <a:schemeClr val="tx1"/>
                </a:solidFill>
                <a:latin typeface="Calibri" panose="020F0502020204030204" pitchFamily="34" charset="0"/>
              </a:defRPr>
            </a:lvl2pPr>
            <a:lvl3pPr marL="1143000" indent="-228600" defTabSz="641350">
              <a:defRPr>
                <a:solidFill>
                  <a:schemeClr val="tx1"/>
                </a:solidFill>
                <a:latin typeface="Calibri" panose="020F0502020204030204" pitchFamily="34" charset="0"/>
              </a:defRPr>
            </a:lvl3pPr>
            <a:lvl4pPr marL="1600200" indent="-228600" defTabSz="641350">
              <a:defRPr>
                <a:solidFill>
                  <a:schemeClr val="tx1"/>
                </a:solidFill>
                <a:latin typeface="Calibri" panose="020F0502020204030204" pitchFamily="34" charset="0"/>
              </a:defRPr>
            </a:lvl4pPr>
            <a:lvl5pPr marL="2057400" indent="-228600" defTabSz="641350">
              <a:defRPr>
                <a:solidFill>
                  <a:schemeClr val="tx1"/>
                </a:solidFill>
                <a:latin typeface="Calibri" panose="020F0502020204030204" pitchFamily="34" charset="0"/>
              </a:defRPr>
            </a:lvl5pPr>
            <a:lvl6pPr marL="2514600" indent="-228600" defTabSz="641350" eaLnBrk="0" fontAlgn="base" hangingPunct="0">
              <a:spcBef>
                <a:spcPct val="0"/>
              </a:spcBef>
              <a:spcAft>
                <a:spcPct val="0"/>
              </a:spcAft>
              <a:defRPr>
                <a:solidFill>
                  <a:schemeClr val="tx1"/>
                </a:solidFill>
                <a:latin typeface="Calibri" panose="020F0502020204030204" pitchFamily="34" charset="0"/>
              </a:defRPr>
            </a:lvl6pPr>
            <a:lvl7pPr marL="2971800" indent="-228600" defTabSz="641350" eaLnBrk="0" fontAlgn="base" hangingPunct="0">
              <a:spcBef>
                <a:spcPct val="0"/>
              </a:spcBef>
              <a:spcAft>
                <a:spcPct val="0"/>
              </a:spcAft>
              <a:defRPr>
                <a:solidFill>
                  <a:schemeClr val="tx1"/>
                </a:solidFill>
                <a:latin typeface="Calibri" panose="020F0502020204030204" pitchFamily="34" charset="0"/>
              </a:defRPr>
            </a:lvl7pPr>
            <a:lvl8pPr marL="3429000" indent="-228600" defTabSz="641350" eaLnBrk="0" fontAlgn="base" hangingPunct="0">
              <a:spcBef>
                <a:spcPct val="0"/>
              </a:spcBef>
              <a:spcAft>
                <a:spcPct val="0"/>
              </a:spcAft>
              <a:defRPr>
                <a:solidFill>
                  <a:schemeClr val="tx1"/>
                </a:solidFill>
                <a:latin typeface="Calibri" panose="020F0502020204030204" pitchFamily="34" charset="0"/>
              </a:defRPr>
            </a:lvl8pPr>
            <a:lvl9pPr marL="3886200" indent="-228600" defTabSz="641350" eaLnBrk="0" fontAlgn="base" hangingPunct="0">
              <a:spcBef>
                <a:spcPct val="0"/>
              </a:spcBef>
              <a:spcAft>
                <a:spcPct val="0"/>
              </a:spcAft>
              <a:defRPr>
                <a:solidFill>
                  <a:schemeClr val="tx1"/>
                </a:solidFill>
                <a:latin typeface="Calibri" panose="020F0502020204030204" pitchFamily="34" charset="0"/>
              </a:defRPr>
            </a:lvl9pPr>
          </a:lstStyle>
          <a:p>
            <a:pPr marL="214313" marR="0" lvl="0" indent="-214313" algn="l" defTabSz="481013" rtl="0" eaLnBrk="1" fontAlgn="auto" latinLnBrk="0" hangingPunct="1">
              <a:lnSpc>
                <a:spcPct val="125000"/>
              </a:lnSpc>
              <a:spcBef>
                <a:spcPts val="0"/>
              </a:spcBef>
              <a:spcAft>
                <a:spcPts val="0"/>
              </a:spcAft>
              <a:buClrTx/>
              <a:buSzTx/>
              <a:buFont typeface="Arial" panose="020B0604020202020204" pitchFamily="34" charset="0"/>
              <a:buChar char="•"/>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957263" marR="0" lvl="1" indent="-214313" algn="l" defTabSz="481013" rtl="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X-energy  Xe-100 Reactor Pressure Vessel Construction Code Assessment</a:t>
            </a:r>
          </a:p>
          <a:p>
            <a:pPr marL="957263" marR="0" lvl="1" indent="-214313" algn="l" defTabSz="481013" rtl="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GEH BWRX-300 Containment Evaluation Method</a:t>
            </a:r>
          </a:p>
          <a:p>
            <a:pPr marL="957263" marR="0" lvl="1" indent="-214313" algn="l" defTabSz="481013" rtl="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GEH BWRX-300 Safety Strategy</a:t>
            </a:r>
          </a:p>
          <a:p>
            <a:pPr marL="957263" marR="0" lvl="1" indent="-214313" algn="l" defTabSz="481013" rtl="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GEH BWRX-300 Steel Plate Composite Construction</a:t>
            </a:r>
          </a:p>
          <a:p>
            <a:pPr marL="957263" marR="0" lvl="1" indent="-214313" algn="l" defTabSz="481013" rtl="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Terrestrial Postulated Initiating Events</a:t>
            </a:r>
          </a:p>
          <a:p>
            <a:pPr marL="0" marR="0" lvl="0" indent="1343025" algn="l" defTabSz="481013" rtl="0" eaLnBrk="1" fontAlgn="auto" latinLnBrk="0" hangingPunct="1">
              <a:lnSpc>
                <a:spcPct val="125000"/>
              </a:lnSpc>
              <a:spcBef>
                <a:spcPts val="0"/>
              </a:spcBef>
              <a:spcAft>
                <a:spcPts val="0"/>
              </a:spcAft>
              <a:buClrTx/>
              <a:buSzTx/>
              <a:buFontTx/>
              <a:buNone/>
              <a:tabLst/>
              <a:defRPr/>
            </a:pPr>
            <a:endParaRPr kumimoji="0" lang="en-US" altLang="en-US" sz="19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id="{75823F1C-99C6-4F6D-A89B-7330C0E3F74C}"/>
              </a:ext>
            </a:extLst>
          </p:cNvPr>
          <p:cNvSpPr>
            <a:spLocks noGrp="1"/>
          </p:cNvSpPr>
          <p:nvPr>
            <p:ph type="title"/>
          </p:nvPr>
        </p:nvSpPr>
        <p:spPr>
          <a:xfrm>
            <a:off x="609600" y="274638"/>
            <a:ext cx="10972800" cy="934884"/>
          </a:xfrm>
        </p:spPr>
        <p:txBody>
          <a:bodyPr/>
          <a:lstStyle/>
          <a:p>
            <a:r>
              <a:rPr lang="en-CA" b="1" dirty="0">
                <a:cs typeface="Times New Roman" panose="02020603050405020304" pitchFamily="18" charset="0"/>
              </a:rPr>
              <a:t>Successes - Joint Products</a:t>
            </a:r>
          </a:p>
        </p:txBody>
      </p:sp>
      <p:sp>
        <p:nvSpPr>
          <p:cNvPr id="32" name="Body text copy">
            <a:extLst>
              <a:ext uri="{FF2B5EF4-FFF2-40B4-BE49-F238E27FC236}">
                <a16:creationId xmlns:a16="http://schemas.microsoft.com/office/drawing/2014/main" id="{2EC2CBC2-BB47-4443-B9F6-1C404035D711}"/>
              </a:ext>
            </a:extLst>
          </p:cNvPr>
          <p:cNvSpPr>
            <a:spLocks noChangeArrowheads="1"/>
          </p:cNvSpPr>
          <p:nvPr/>
        </p:nvSpPr>
        <p:spPr bwMode="auto">
          <a:xfrm>
            <a:off x="1387387" y="2829263"/>
            <a:ext cx="10147732" cy="810000"/>
          </a:xfrm>
          <a:prstGeom prst="rect">
            <a:avLst/>
          </a:prstGeom>
          <a:solidFill>
            <a:schemeClr val="bg2">
              <a:lumMod val="75000"/>
            </a:schemeClr>
          </a:solidFill>
          <a:ln>
            <a:noFill/>
          </a:ln>
        </p:spPr>
        <p:txBody>
          <a:bodyPr lIns="0" tIns="0" rIns="0" bIns="0" anchor="ctr"/>
          <a:lstStyle>
            <a:lvl1pPr defTabSz="641350">
              <a:defRPr>
                <a:solidFill>
                  <a:schemeClr val="tx1"/>
                </a:solidFill>
                <a:latin typeface="Calibri" panose="020F0502020204030204" pitchFamily="34" charset="0"/>
              </a:defRPr>
            </a:lvl1pPr>
            <a:lvl2pPr marL="742950" indent="-285750" defTabSz="641350">
              <a:defRPr>
                <a:solidFill>
                  <a:schemeClr val="tx1"/>
                </a:solidFill>
                <a:latin typeface="Calibri" panose="020F0502020204030204" pitchFamily="34" charset="0"/>
              </a:defRPr>
            </a:lvl2pPr>
            <a:lvl3pPr marL="1143000" indent="-228600" defTabSz="641350">
              <a:defRPr>
                <a:solidFill>
                  <a:schemeClr val="tx1"/>
                </a:solidFill>
                <a:latin typeface="Calibri" panose="020F0502020204030204" pitchFamily="34" charset="0"/>
              </a:defRPr>
            </a:lvl3pPr>
            <a:lvl4pPr marL="1600200" indent="-228600" defTabSz="641350">
              <a:defRPr>
                <a:solidFill>
                  <a:schemeClr val="tx1"/>
                </a:solidFill>
                <a:latin typeface="Calibri" panose="020F0502020204030204" pitchFamily="34" charset="0"/>
              </a:defRPr>
            </a:lvl4pPr>
            <a:lvl5pPr marL="2057400" indent="-228600" defTabSz="641350">
              <a:defRPr>
                <a:solidFill>
                  <a:schemeClr val="tx1"/>
                </a:solidFill>
                <a:latin typeface="Calibri" panose="020F0502020204030204" pitchFamily="34" charset="0"/>
              </a:defRPr>
            </a:lvl5pPr>
            <a:lvl6pPr marL="2514600" indent="-228600" defTabSz="641350" eaLnBrk="0" fontAlgn="base" hangingPunct="0">
              <a:spcBef>
                <a:spcPct val="0"/>
              </a:spcBef>
              <a:spcAft>
                <a:spcPct val="0"/>
              </a:spcAft>
              <a:defRPr>
                <a:solidFill>
                  <a:schemeClr val="tx1"/>
                </a:solidFill>
                <a:latin typeface="Calibri" panose="020F0502020204030204" pitchFamily="34" charset="0"/>
              </a:defRPr>
            </a:lvl6pPr>
            <a:lvl7pPr marL="2971800" indent="-228600" defTabSz="641350" eaLnBrk="0" fontAlgn="base" hangingPunct="0">
              <a:spcBef>
                <a:spcPct val="0"/>
              </a:spcBef>
              <a:spcAft>
                <a:spcPct val="0"/>
              </a:spcAft>
              <a:defRPr>
                <a:solidFill>
                  <a:schemeClr val="tx1"/>
                </a:solidFill>
                <a:latin typeface="Calibri" panose="020F0502020204030204" pitchFamily="34" charset="0"/>
              </a:defRPr>
            </a:lvl7pPr>
            <a:lvl8pPr marL="3429000" indent="-228600" defTabSz="641350" eaLnBrk="0" fontAlgn="base" hangingPunct="0">
              <a:spcBef>
                <a:spcPct val="0"/>
              </a:spcBef>
              <a:spcAft>
                <a:spcPct val="0"/>
              </a:spcAft>
              <a:defRPr>
                <a:solidFill>
                  <a:schemeClr val="tx1"/>
                </a:solidFill>
                <a:latin typeface="Calibri" panose="020F0502020204030204" pitchFamily="34" charset="0"/>
              </a:defRPr>
            </a:lvl8pPr>
            <a:lvl9pPr marL="3886200" indent="-228600" defTabSz="641350" eaLnBrk="0" fontAlgn="base" hangingPunct="0">
              <a:spcBef>
                <a:spcPct val="0"/>
              </a:spcBef>
              <a:spcAft>
                <a:spcPct val="0"/>
              </a:spcAft>
              <a:defRPr>
                <a:solidFill>
                  <a:schemeClr val="tx1"/>
                </a:solidFill>
                <a:latin typeface="Calibri" panose="020F0502020204030204" pitchFamily="34" charset="0"/>
              </a:defRPr>
            </a:lvl9pPr>
          </a:lstStyle>
          <a:p>
            <a:pPr marL="1085850" marR="0" lvl="1" indent="-342900" algn="l" defTabSz="481013" rtl="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TRISO fuel qualification</a:t>
            </a:r>
          </a:p>
        </p:txBody>
      </p:sp>
      <p:sp>
        <p:nvSpPr>
          <p:cNvPr id="33" name="Body text copy">
            <a:extLst>
              <a:ext uri="{FF2B5EF4-FFF2-40B4-BE49-F238E27FC236}">
                <a16:creationId xmlns:a16="http://schemas.microsoft.com/office/drawing/2014/main" id="{011EFAB7-8AD5-4B4E-90A0-E6AB5E3A8882}"/>
              </a:ext>
            </a:extLst>
          </p:cNvPr>
          <p:cNvSpPr>
            <a:spLocks noChangeArrowheads="1"/>
          </p:cNvSpPr>
          <p:nvPr/>
        </p:nvSpPr>
        <p:spPr bwMode="auto">
          <a:xfrm>
            <a:off x="1387387" y="1265734"/>
            <a:ext cx="10147732" cy="1435426"/>
          </a:xfrm>
          <a:prstGeom prst="rect">
            <a:avLst/>
          </a:prstGeom>
          <a:solidFill>
            <a:schemeClr val="accent2">
              <a:lumMod val="60000"/>
              <a:lumOff val="40000"/>
            </a:schemeClr>
          </a:solidFill>
          <a:ln>
            <a:noFill/>
          </a:ln>
        </p:spPr>
        <p:txBody>
          <a:bodyPr lIns="0" tIns="0" rIns="0" bIns="0" anchor="ctr"/>
          <a:lstStyle>
            <a:lvl1pPr defTabSz="641350">
              <a:defRPr>
                <a:solidFill>
                  <a:schemeClr val="tx1"/>
                </a:solidFill>
                <a:latin typeface="Calibri" panose="020F0502020204030204" pitchFamily="34" charset="0"/>
              </a:defRPr>
            </a:lvl1pPr>
            <a:lvl2pPr marL="742950" indent="-285750" defTabSz="641350">
              <a:defRPr>
                <a:solidFill>
                  <a:schemeClr val="tx1"/>
                </a:solidFill>
                <a:latin typeface="Calibri" panose="020F0502020204030204" pitchFamily="34" charset="0"/>
              </a:defRPr>
            </a:lvl2pPr>
            <a:lvl3pPr marL="1143000" indent="-228600" defTabSz="641350">
              <a:defRPr>
                <a:solidFill>
                  <a:schemeClr val="tx1"/>
                </a:solidFill>
                <a:latin typeface="Calibri" panose="020F0502020204030204" pitchFamily="34" charset="0"/>
              </a:defRPr>
            </a:lvl3pPr>
            <a:lvl4pPr marL="1600200" indent="-228600" defTabSz="641350">
              <a:defRPr>
                <a:solidFill>
                  <a:schemeClr val="tx1"/>
                </a:solidFill>
                <a:latin typeface="Calibri" panose="020F0502020204030204" pitchFamily="34" charset="0"/>
              </a:defRPr>
            </a:lvl4pPr>
            <a:lvl5pPr marL="2057400" indent="-228600" defTabSz="641350">
              <a:defRPr>
                <a:solidFill>
                  <a:schemeClr val="tx1"/>
                </a:solidFill>
                <a:latin typeface="Calibri" panose="020F0502020204030204" pitchFamily="34" charset="0"/>
              </a:defRPr>
            </a:lvl5pPr>
            <a:lvl6pPr marL="2514600" indent="-228600" defTabSz="641350" eaLnBrk="0" fontAlgn="base" hangingPunct="0">
              <a:spcBef>
                <a:spcPct val="0"/>
              </a:spcBef>
              <a:spcAft>
                <a:spcPct val="0"/>
              </a:spcAft>
              <a:defRPr>
                <a:solidFill>
                  <a:schemeClr val="tx1"/>
                </a:solidFill>
                <a:latin typeface="Calibri" panose="020F0502020204030204" pitchFamily="34" charset="0"/>
              </a:defRPr>
            </a:lvl6pPr>
            <a:lvl7pPr marL="2971800" indent="-228600" defTabSz="641350" eaLnBrk="0" fontAlgn="base" hangingPunct="0">
              <a:spcBef>
                <a:spcPct val="0"/>
              </a:spcBef>
              <a:spcAft>
                <a:spcPct val="0"/>
              </a:spcAft>
              <a:defRPr>
                <a:solidFill>
                  <a:schemeClr val="tx1"/>
                </a:solidFill>
                <a:latin typeface="Calibri" panose="020F0502020204030204" pitchFamily="34" charset="0"/>
              </a:defRPr>
            </a:lvl7pPr>
            <a:lvl8pPr marL="3429000" indent="-228600" defTabSz="641350" eaLnBrk="0" fontAlgn="base" hangingPunct="0">
              <a:spcBef>
                <a:spcPct val="0"/>
              </a:spcBef>
              <a:spcAft>
                <a:spcPct val="0"/>
              </a:spcAft>
              <a:defRPr>
                <a:solidFill>
                  <a:schemeClr val="tx1"/>
                </a:solidFill>
                <a:latin typeface="Calibri" panose="020F0502020204030204" pitchFamily="34" charset="0"/>
              </a:defRPr>
            </a:lvl8pPr>
            <a:lvl9pPr marL="3886200" indent="-228600" defTabSz="641350" eaLnBrk="0" fontAlgn="base" hangingPunct="0">
              <a:spcBef>
                <a:spcPct val="0"/>
              </a:spcBef>
              <a:spcAft>
                <a:spcPct val="0"/>
              </a:spcAft>
              <a:defRPr>
                <a:solidFill>
                  <a:schemeClr val="tx1"/>
                </a:solidFill>
                <a:latin typeface="Calibri" panose="020F0502020204030204" pitchFamily="34" charset="0"/>
              </a:defRPr>
            </a:lvl9pPr>
          </a:lstStyle>
          <a:p>
            <a:pPr marL="1000125" marR="0" lvl="1" indent="-257175" algn="l" defTabSz="481013" rtl="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 comparing the U.S. Licensing Modernization Project with the </a:t>
            </a:r>
          </a:p>
          <a:p>
            <a:pPr marL="742950" marR="0" lvl="1" indent="0" algn="l" defTabSz="481013" rtl="0" eaLnBrk="1" fontAlgn="auto" latinLnBrk="0" hangingPunct="1">
              <a:lnSpc>
                <a:spcPct val="125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Canadian approach</a:t>
            </a:r>
          </a:p>
          <a:p>
            <a:pPr marL="1000125" marR="0" lvl="1" indent="-257175" algn="l" defTabSz="481013" rtl="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of Safety Classification processes – interim report</a:t>
            </a:r>
          </a:p>
          <a:p>
            <a:pPr marL="0" marR="0" lvl="0" indent="1409700" algn="l" defTabSz="481013" rtl="0" eaLnBrk="1" fontAlgn="auto" latinLnBrk="0" hangingPunct="1">
              <a:lnSpc>
                <a:spcPct val="125000"/>
              </a:lnSpc>
              <a:spcBef>
                <a:spcPts val="0"/>
              </a:spcBef>
              <a:spcAft>
                <a:spcPts val="0"/>
              </a:spcAft>
              <a:buClrTx/>
              <a:buSzTx/>
              <a:buFontTx/>
              <a:buNone/>
              <a:tabLst/>
              <a:defRPr/>
            </a:pPr>
            <a:endParaRPr kumimoji="0" lang="en-US" altLang="en-US" sz="19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93574729-AD90-8959-B218-1EDA4A4DB0C1}"/>
              </a:ext>
            </a:extLst>
          </p:cNvPr>
          <p:cNvSpPr txBox="1"/>
          <p:nvPr/>
        </p:nvSpPr>
        <p:spPr>
          <a:xfrm>
            <a:off x="410728" y="4006358"/>
            <a:ext cx="800219" cy="1899437"/>
          </a:xfrm>
          <a:prstGeom prst="rect">
            <a:avLst/>
          </a:prstGeom>
          <a:noFill/>
        </p:spPr>
        <p:txBody>
          <a:bodyPr vert="vert270"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Pre-application Engagement</a:t>
            </a:r>
          </a:p>
        </p:txBody>
      </p:sp>
      <p:sp>
        <p:nvSpPr>
          <p:cNvPr id="4" name="TextBox 3">
            <a:extLst>
              <a:ext uri="{FF2B5EF4-FFF2-40B4-BE49-F238E27FC236}">
                <a16:creationId xmlns:a16="http://schemas.microsoft.com/office/drawing/2014/main" id="{D6934E36-BBC1-3A34-C965-4B082C8858A0}"/>
              </a:ext>
            </a:extLst>
          </p:cNvPr>
          <p:cNvSpPr txBox="1"/>
          <p:nvPr/>
        </p:nvSpPr>
        <p:spPr>
          <a:xfrm>
            <a:off x="587168" y="1169820"/>
            <a:ext cx="800219" cy="1699145"/>
          </a:xfrm>
          <a:prstGeom prst="rect">
            <a:avLst/>
          </a:prstGeom>
          <a:noFill/>
        </p:spPr>
        <p:txBody>
          <a:bodyPr vert="vert270"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Review Approaches</a:t>
            </a:r>
          </a:p>
        </p:txBody>
      </p:sp>
      <p:sp>
        <p:nvSpPr>
          <p:cNvPr id="5" name="TextBox 4">
            <a:extLst>
              <a:ext uri="{FF2B5EF4-FFF2-40B4-BE49-F238E27FC236}">
                <a16:creationId xmlns:a16="http://schemas.microsoft.com/office/drawing/2014/main" id="{5E2E42EE-242D-0919-482C-D47AE3EA9C5E}"/>
              </a:ext>
            </a:extLst>
          </p:cNvPr>
          <p:cNvSpPr txBox="1"/>
          <p:nvPr/>
        </p:nvSpPr>
        <p:spPr>
          <a:xfrm>
            <a:off x="715182" y="2431415"/>
            <a:ext cx="492443" cy="1699145"/>
          </a:xfrm>
          <a:prstGeom prst="rect">
            <a:avLst/>
          </a:prstGeom>
          <a:noFill/>
        </p:spPr>
        <p:txBody>
          <a:bodyPr vert="vert270"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Technical</a:t>
            </a:r>
          </a:p>
        </p:txBody>
      </p:sp>
      <p:pic>
        <p:nvPicPr>
          <p:cNvPr id="6" name="Picture 5">
            <a:extLst>
              <a:ext uri="{FF2B5EF4-FFF2-40B4-BE49-F238E27FC236}">
                <a16:creationId xmlns:a16="http://schemas.microsoft.com/office/drawing/2014/main" id="{A9830E12-68D2-9E73-90F9-5A79E9AA6548}"/>
              </a:ext>
            </a:extLst>
          </p:cNvPr>
          <p:cNvPicPr>
            <a:picLocks noChangeAspect="1"/>
          </p:cNvPicPr>
          <p:nvPr/>
        </p:nvPicPr>
        <p:blipFill>
          <a:blip r:embed="rId4"/>
          <a:stretch>
            <a:fillRect/>
          </a:stretch>
        </p:blipFill>
        <p:spPr>
          <a:xfrm>
            <a:off x="300446" y="6153149"/>
            <a:ext cx="667472" cy="587375"/>
          </a:xfrm>
          <a:prstGeom prst="rect">
            <a:avLst/>
          </a:prstGeom>
        </p:spPr>
      </p:pic>
      <p:pic>
        <p:nvPicPr>
          <p:cNvPr id="7" name="Picture 6">
            <a:extLst>
              <a:ext uri="{FF2B5EF4-FFF2-40B4-BE49-F238E27FC236}">
                <a16:creationId xmlns:a16="http://schemas.microsoft.com/office/drawing/2014/main" id="{A4BDB629-4FD3-21D1-2072-77717AED3A4B}"/>
              </a:ext>
            </a:extLst>
          </p:cNvPr>
          <p:cNvPicPr>
            <a:picLocks noChangeAspect="1"/>
          </p:cNvPicPr>
          <p:nvPr/>
        </p:nvPicPr>
        <p:blipFill>
          <a:blip r:embed="rId5"/>
          <a:stretch>
            <a:fillRect/>
          </a:stretch>
        </p:blipFill>
        <p:spPr>
          <a:xfrm>
            <a:off x="10957560" y="6259480"/>
            <a:ext cx="1105054" cy="466790"/>
          </a:xfrm>
          <a:prstGeom prst="rect">
            <a:avLst/>
          </a:prstGeom>
        </p:spPr>
      </p:pic>
      <p:sp>
        <p:nvSpPr>
          <p:cNvPr id="9" name="Title 3">
            <a:extLst>
              <a:ext uri="{FF2B5EF4-FFF2-40B4-BE49-F238E27FC236}">
                <a16:creationId xmlns:a16="http://schemas.microsoft.com/office/drawing/2014/main" id="{468E7C0C-5F22-D2FA-10FC-65E612A00F3B}"/>
              </a:ext>
            </a:extLst>
          </p:cNvPr>
          <p:cNvSpPr txBox="1">
            <a:spLocks/>
          </p:cNvSpPr>
          <p:nvPr/>
        </p:nvSpPr>
        <p:spPr>
          <a:xfrm>
            <a:off x="1066800" y="56881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All reports are publicly available online</a:t>
            </a:r>
          </a:p>
        </p:txBody>
      </p:sp>
    </p:spTree>
    <p:custDataLst>
      <p:tags r:id="rId1"/>
    </p:custDataLst>
    <p:extLst>
      <p:ext uri="{BB962C8B-B14F-4D97-AF65-F5344CB8AC3E}">
        <p14:creationId xmlns:p14="http://schemas.microsoft.com/office/powerpoint/2010/main" val="3229968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ody text copy">
            <a:extLst>
              <a:ext uri="{FF2B5EF4-FFF2-40B4-BE49-F238E27FC236}">
                <a16:creationId xmlns:a16="http://schemas.microsoft.com/office/drawing/2014/main" id="{590B504D-065B-4122-BBDB-795EFD38B2DF}"/>
              </a:ext>
            </a:extLst>
          </p:cNvPr>
          <p:cNvSpPr>
            <a:spLocks noChangeArrowheads="1"/>
          </p:cNvSpPr>
          <p:nvPr/>
        </p:nvSpPr>
        <p:spPr bwMode="auto">
          <a:xfrm>
            <a:off x="1387387" y="3274346"/>
            <a:ext cx="10048954" cy="1899437"/>
          </a:xfrm>
          <a:prstGeom prst="rect">
            <a:avLst/>
          </a:prstGeom>
          <a:solidFill>
            <a:schemeClr val="accent5">
              <a:lumMod val="60000"/>
              <a:lumOff val="40000"/>
            </a:schemeClr>
          </a:solidFill>
          <a:ln>
            <a:noFill/>
          </a:ln>
        </p:spPr>
        <p:txBody>
          <a:bodyPr lIns="0" tIns="0" rIns="0" bIns="0" anchor="ctr"/>
          <a:lstStyle>
            <a:lvl1pPr defTabSz="641350">
              <a:defRPr>
                <a:solidFill>
                  <a:schemeClr val="tx1"/>
                </a:solidFill>
                <a:latin typeface="Calibri" panose="020F0502020204030204" pitchFamily="34" charset="0"/>
              </a:defRPr>
            </a:lvl1pPr>
            <a:lvl2pPr marL="742950" indent="-285750" defTabSz="641350">
              <a:defRPr>
                <a:solidFill>
                  <a:schemeClr val="tx1"/>
                </a:solidFill>
                <a:latin typeface="Calibri" panose="020F0502020204030204" pitchFamily="34" charset="0"/>
              </a:defRPr>
            </a:lvl2pPr>
            <a:lvl3pPr marL="1143000" indent="-228600" defTabSz="641350">
              <a:defRPr>
                <a:solidFill>
                  <a:schemeClr val="tx1"/>
                </a:solidFill>
                <a:latin typeface="Calibri" panose="020F0502020204030204" pitchFamily="34" charset="0"/>
              </a:defRPr>
            </a:lvl3pPr>
            <a:lvl4pPr marL="1600200" indent="-228600" defTabSz="641350">
              <a:defRPr>
                <a:solidFill>
                  <a:schemeClr val="tx1"/>
                </a:solidFill>
                <a:latin typeface="Calibri" panose="020F0502020204030204" pitchFamily="34" charset="0"/>
              </a:defRPr>
            </a:lvl4pPr>
            <a:lvl5pPr marL="2057400" indent="-228600" defTabSz="641350">
              <a:defRPr>
                <a:solidFill>
                  <a:schemeClr val="tx1"/>
                </a:solidFill>
                <a:latin typeface="Calibri" panose="020F0502020204030204" pitchFamily="34" charset="0"/>
              </a:defRPr>
            </a:lvl5pPr>
            <a:lvl6pPr marL="2514600" indent="-228600" defTabSz="641350" eaLnBrk="0" fontAlgn="base" hangingPunct="0">
              <a:spcBef>
                <a:spcPct val="0"/>
              </a:spcBef>
              <a:spcAft>
                <a:spcPct val="0"/>
              </a:spcAft>
              <a:defRPr>
                <a:solidFill>
                  <a:schemeClr val="tx1"/>
                </a:solidFill>
                <a:latin typeface="Calibri" panose="020F0502020204030204" pitchFamily="34" charset="0"/>
              </a:defRPr>
            </a:lvl6pPr>
            <a:lvl7pPr marL="2971800" indent="-228600" defTabSz="641350" eaLnBrk="0" fontAlgn="base" hangingPunct="0">
              <a:spcBef>
                <a:spcPct val="0"/>
              </a:spcBef>
              <a:spcAft>
                <a:spcPct val="0"/>
              </a:spcAft>
              <a:defRPr>
                <a:solidFill>
                  <a:schemeClr val="tx1"/>
                </a:solidFill>
                <a:latin typeface="Calibri" panose="020F0502020204030204" pitchFamily="34" charset="0"/>
              </a:defRPr>
            </a:lvl7pPr>
            <a:lvl8pPr marL="3429000" indent="-228600" defTabSz="641350" eaLnBrk="0" fontAlgn="base" hangingPunct="0">
              <a:spcBef>
                <a:spcPct val="0"/>
              </a:spcBef>
              <a:spcAft>
                <a:spcPct val="0"/>
              </a:spcAft>
              <a:defRPr>
                <a:solidFill>
                  <a:schemeClr val="tx1"/>
                </a:solidFill>
                <a:latin typeface="Calibri" panose="020F0502020204030204" pitchFamily="34" charset="0"/>
              </a:defRPr>
            </a:lvl8pPr>
            <a:lvl9pPr marL="3886200" indent="-228600" defTabSz="641350" eaLnBrk="0" fontAlgn="base" hangingPunct="0">
              <a:spcBef>
                <a:spcPct val="0"/>
              </a:spcBef>
              <a:spcAft>
                <a:spcPct val="0"/>
              </a:spcAft>
              <a:defRPr>
                <a:solidFill>
                  <a:schemeClr val="tx1"/>
                </a:solidFill>
                <a:latin typeface="Calibri" panose="020F0502020204030204" pitchFamily="34" charset="0"/>
              </a:defRPr>
            </a:lvl9pPr>
          </a:lstStyle>
          <a:p>
            <a:pPr marL="957263" marR="0" lvl="1" indent="-214313" algn="l" defTabSz="481013" rtl="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GEH BWRX-300 Advanced Construction Techniques (report to be issued in 2025)</a:t>
            </a:r>
          </a:p>
          <a:p>
            <a:pPr marL="957263" marR="0" lvl="1" indent="-214313" algn="l" defTabSz="481013" rtl="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Westinghouse </a:t>
            </a:r>
            <a:r>
              <a:rPr kumimoji="0" lang="en-US" alt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eVinci</a:t>
            </a: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Factory Manufacturing (report to be issued in 2024)</a:t>
            </a:r>
          </a:p>
          <a:p>
            <a:pPr marL="957263" marR="0" lvl="1" indent="-214313" algn="l" defTabSz="481013" rtl="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Ultrasafe Fuel Qualification Methodology (report to be issued in 2025)</a:t>
            </a:r>
          </a:p>
        </p:txBody>
      </p:sp>
      <p:sp>
        <p:nvSpPr>
          <p:cNvPr id="2" name="Title 1">
            <a:extLst>
              <a:ext uri="{FF2B5EF4-FFF2-40B4-BE49-F238E27FC236}">
                <a16:creationId xmlns:a16="http://schemas.microsoft.com/office/drawing/2014/main" id="{75823F1C-99C6-4F6D-A89B-7330C0E3F74C}"/>
              </a:ext>
            </a:extLst>
          </p:cNvPr>
          <p:cNvSpPr>
            <a:spLocks noGrp="1"/>
          </p:cNvSpPr>
          <p:nvPr>
            <p:ph type="title"/>
          </p:nvPr>
        </p:nvSpPr>
        <p:spPr>
          <a:xfrm>
            <a:off x="609600" y="274638"/>
            <a:ext cx="10972800" cy="934884"/>
          </a:xfrm>
        </p:spPr>
        <p:txBody>
          <a:bodyPr/>
          <a:lstStyle/>
          <a:p>
            <a:r>
              <a:rPr lang="en-CA" b="1" dirty="0">
                <a:cs typeface="Times New Roman" panose="02020603050405020304" pitchFamily="18" charset="0"/>
              </a:rPr>
              <a:t>Joint Products Under Development</a:t>
            </a:r>
          </a:p>
        </p:txBody>
      </p:sp>
      <p:sp>
        <p:nvSpPr>
          <p:cNvPr id="33" name="Body text copy">
            <a:extLst>
              <a:ext uri="{FF2B5EF4-FFF2-40B4-BE49-F238E27FC236}">
                <a16:creationId xmlns:a16="http://schemas.microsoft.com/office/drawing/2014/main" id="{011EFAB7-8AD5-4B4E-90A0-E6AB5E3A8882}"/>
              </a:ext>
            </a:extLst>
          </p:cNvPr>
          <p:cNvSpPr>
            <a:spLocks noChangeArrowheads="1"/>
          </p:cNvSpPr>
          <p:nvPr/>
        </p:nvSpPr>
        <p:spPr bwMode="auto">
          <a:xfrm>
            <a:off x="1387387" y="1286268"/>
            <a:ext cx="10147732" cy="1636871"/>
          </a:xfrm>
          <a:prstGeom prst="rect">
            <a:avLst/>
          </a:prstGeom>
          <a:solidFill>
            <a:schemeClr val="accent2">
              <a:lumMod val="60000"/>
              <a:lumOff val="40000"/>
            </a:schemeClr>
          </a:solidFill>
          <a:ln>
            <a:noFill/>
          </a:ln>
        </p:spPr>
        <p:txBody>
          <a:bodyPr lIns="0" tIns="0" rIns="0" bIns="0" anchor="ctr"/>
          <a:lstStyle>
            <a:lvl1pPr defTabSz="641350">
              <a:defRPr>
                <a:solidFill>
                  <a:schemeClr val="tx1"/>
                </a:solidFill>
                <a:latin typeface="Calibri" panose="020F0502020204030204" pitchFamily="34" charset="0"/>
              </a:defRPr>
            </a:lvl1pPr>
            <a:lvl2pPr marL="742950" indent="-285750" defTabSz="641350">
              <a:defRPr>
                <a:solidFill>
                  <a:schemeClr val="tx1"/>
                </a:solidFill>
                <a:latin typeface="Calibri" panose="020F0502020204030204" pitchFamily="34" charset="0"/>
              </a:defRPr>
            </a:lvl2pPr>
            <a:lvl3pPr marL="1143000" indent="-228600" defTabSz="641350">
              <a:defRPr>
                <a:solidFill>
                  <a:schemeClr val="tx1"/>
                </a:solidFill>
                <a:latin typeface="Calibri" panose="020F0502020204030204" pitchFamily="34" charset="0"/>
              </a:defRPr>
            </a:lvl3pPr>
            <a:lvl4pPr marL="1600200" indent="-228600" defTabSz="641350">
              <a:defRPr>
                <a:solidFill>
                  <a:schemeClr val="tx1"/>
                </a:solidFill>
                <a:latin typeface="Calibri" panose="020F0502020204030204" pitchFamily="34" charset="0"/>
              </a:defRPr>
            </a:lvl4pPr>
            <a:lvl5pPr marL="2057400" indent="-228600" defTabSz="641350">
              <a:defRPr>
                <a:solidFill>
                  <a:schemeClr val="tx1"/>
                </a:solidFill>
                <a:latin typeface="Calibri" panose="020F0502020204030204" pitchFamily="34" charset="0"/>
              </a:defRPr>
            </a:lvl5pPr>
            <a:lvl6pPr marL="2514600" indent="-228600" defTabSz="641350" eaLnBrk="0" fontAlgn="base" hangingPunct="0">
              <a:spcBef>
                <a:spcPct val="0"/>
              </a:spcBef>
              <a:spcAft>
                <a:spcPct val="0"/>
              </a:spcAft>
              <a:defRPr>
                <a:solidFill>
                  <a:schemeClr val="tx1"/>
                </a:solidFill>
                <a:latin typeface="Calibri" panose="020F0502020204030204" pitchFamily="34" charset="0"/>
              </a:defRPr>
            </a:lvl6pPr>
            <a:lvl7pPr marL="2971800" indent="-228600" defTabSz="641350" eaLnBrk="0" fontAlgn="base" hangingPunct="0">
              <a:spcBef>
                <a:spcPct val="0"/>
              </a:spcBef>
              <a:spcAft>
                <a:spcPct val="0"/>
              </a:spcAft>
              <a:defRPr>
                <a:solidFill>
                  <a:schemeClr val="tx1"/>
                </a:solidFill>
                <a:latin typeface="Calibri" panose="020F0502020204030204" pitchFamily="34" charset="0"/>
              </a:defRPr>
            </a:lvl7pPr>
            <a:lvl8pPr marL="3429000" indent="-228600" defTabSz="641350" eaLnBrk="0" fontAlgn="base" hangingPunct="0">
              <a:spcBef>
                <a:spcPct val="0"/>
              </a:spcBef>
              <a:spcAft>
                <a:spcPct val="0"/>
              </a:spcAft>
              <a:defRPr>
                <a:solidFill>
                  <a:schemeClr val="tx1"/>
                </a:solidFill>
                <a:latin typeface="Calibri" panose="020F0502020204030204" pitchFamily="34" charset="0"/>
              </a:defRPr>
            </a:lvl8pPr>
            <a:lvl9pPr marL="3886200" indent="-228600" defTabSz="641350" eaLnBrk="0" fontAlgn="base" hangingPunct="0">
              <a:spcBef>
                <a:spcPct val="0"/>
              </a:spcBef>
              <a:spcAft>
                <a:spcPct val="0"/>
              </a:spcAft>
              <a:defRPr>
                <a:solidFill>
                  <a:schemeClr val="tx1"/>
                </a:solidFill>
                <a:latin typeface="Calibri" panose="020F0502020204030204" pitchFamily="34" charset="0"/>
              </a:defRPr>
            </a:lvl9pPr>
          </a:lstStyle>
          <a:p>
            <a:pPr marL="1000125" marR="0" lvl="1" indent="-257175" algn="l" defTabSz="481013" rtl="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of Systems, Structures and Component classification processes (final report to be issued in 2024) </a:t>
            </a:r>
          </a:p>
          <a:p>
            <a:pPr marL="1000125" marR="0" lvl="1" indent="-257175" algn="l" defTabSz="481013" rtl="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Operator Licensing/Certification (report to be issued in 2025)</a:t>
            </a:r>
          </a:p>
          <a:p>
            <a:pPr marL="0" marR="0" lvl="0" indent="1409700" algn="l" defTabSz="481013" rtl="0" eaLnBrk="1" fontAlgn="auto" latinLnBrk="0" hangingPunct="1">
              <a:lnSpc>
                <a:spcPct val="125000"/>
              </a:lnSpc>
              <a:spcBef>
                <a:spcPts val="0"/>
              </a:spcBef>
              <a:spcAft>
                <a:spcPts val="0"/>
              </a:spcAft>
              <a:buClrTx/>
              <a:buSzTx/>
              <a:buFontTx/>
              <a:buNone/>
              <a:tabLst/>
              <a:defRPr/>
            </a:pPr>
            <a:endParaRPr kumimoji="0" lang="en-US" altLang="en-US" sz="19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93574729-AD90-8959-B218-1EDA4A4DB0C1}"/>
              </a:ext>
            </a:extLst>
          </p:cNvPr>
          <p:cNvSpPr txBox="1"/>
          <p:nvPr/>
        </p:nvSpPr>
        <p:spPr>
          <a:xfrm>
            <a:off x="440886" y="3063085"/>
            <a:ext cx="800219" cy="1899437"/>
          </a:xfrm>
          <a:prstGeom prst="rect">
            <a:avLst/>
          </a:prstGeom>
          <a:noFill/>
        </p:spPr>
        <p:txBody>
          <a:bodyPr vert="vert270"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Pre-application Engagement</a:t>
            </a:r>
          </a:p>
        </p:txBody>
      </p:sp>
      <p:sp>
        <p:nvSpPr>
          <p:cNvPr id="4" name="TextBox 3">
            <a:extLst>
              <a:ext uri="{FF2B5EF4-FFF2-40B4-BE49-F238E27FC236}">
                <a16:creationId xmlns:a16="http://schemas.microsoft.com/office/drawing/2014/main" id="{D6934E36-BBC1-3A34-C965-4B082C8858A0}"/>
              </a:ext>
            </a:extLst>
          </p:cNvPr>
          <p:cNvSpPr txBox="1"/>
          <p:nvPr/>
        </p:nvSpPr>
        <p:spPr>
          <a:xfrm>
            <a:off x="587168" y="1169820"/>
            <a:ext cx="800219" cy="1699145"/>
          </a:xfrm>
          <a:prstGeom prst="rect">
            <a:avLst/>
          </a:prstGeom>
          <a:noFill/>
        </p:spPr>
        <p:txBody>
          <a:bodyPr vert="vert270"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Review Approaches</a:t>
            </a:r>
          </a:p>
        </p:txBody>
      </p:sp>
      <p:pic>
        <p:nvPicPr>
          <p:cNvPr id="6" name="Picture 5">
            <a:extLst>
              <a:ext uri="{FF2B5EF4-FFF2-40B4-BE49-F238E27FC236}">
                <a16:creationId xmlns:a16="http://schemas.microsoft.com/office/drawing/2014/main" id="{A9830E12-68D2-9E73-90F9-5A79E9AA6548}"/>
              </a:ext>
            </a:extLst>
          </p:cNvPr>
          <p:cNvPicPr>
            <a:picLocks noChangeAspect="1"/>
          </p:cNvPicPr>
          <p:nvPr/>
        </p:nvPicPr>
        <p:blipFill>
          <a:blip r:embed="rId4"/>
          <a:stretch>
            <a:fillRect/>
          </a:stretch>
        </p:blipFill>
        <p:spPr>
          <a:xfrm>
            <a:off x="300446" y="6153149"/>
            <a:ext cx="667472" cy="587375"/>
          </a:xfrm>
          <a:prstGeom prst="rect">
            <a:avLst/>
          </a:prstGeom>
        </p:spPr>
      </p:pic>
      <p:pic>
        <p:nvPicPr>
          <p:cNvPr id="7" name="Picture 6">
            <a:extLst>
              <a:ext uri="{FF2B5EF4-FFF2-40B4-BE49-F238E27FC236}">
                <a16:creationId xmlns:a16="http://schemas.microsoft.com/office/drawing/2014/main" id="{A4BDB629-4FD3-21D1-2072-77717AED3A4B}"/>
              </a:ext>
            </a:extLst>
          </p:cNvPr>
          <p:cNvPicPr>
            <a:picLocks noChangeAspect="1"/>
          </p:cNvPicPr>
          <p:nvPr/>
        </p:nvPicPr>
        <p:blipFill>
          <a:blip r:embed="rId5"/>
          <a:stretch>
            <a:fillRect/>
          </a:stretch>
        </p:blipFill>
        <p:spPr>
          <a:xfrm>
            <a:off x="10957560" y="6259480"/>
            <a:ext cx="1105054" cy="466790"/>
          </a:xfrm>
          <a:prstGeom prst="rect">
            <a:avLst/>
          </a:prstGeom>
        </p:spPr>
      </p:pic>
    </p:spTree>
    <p:custDataLst>
      <p:tags r:id="rId1"/>
    </p:custDataLst>
    <p:extLst>
      <p:ext uri="{BB962C8B-B14F-4D97-AF65-F5344CB8AC3E}">
        <p14:creationId xmlns:p14="http://schemas.microsoft.com/office/powerpoint/2010/main" val="3972213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21D63-5DC9-8212-5D34-968BE2E65354}"/>
              </a:ext>
            </a:extLst>
          </p:cNvPr>
          <p:cNvSpPr>
            <a:spLocks noGrp="1"/>
          </p:cNvSpPr>
          <p:nvPr>
            <p:ph type="title"/>
          </p:nvPr>
        </p:nvSpPr>
        <p:spPr/>
        <p:txBody>
          <a:bodyPr/>
          <a:lstStyle/>
          <a:p>
            <a:r>
              <a:rPr lang="en-US" dirty="0"/>
              <a:t>Benefits of Collaboration</a:t>
            </a:r>
          </a:p>
        </p:txBody>
      </p:sp>
      <p:sp>
        <p:nvSpPr>
          <p:cNvPr id="3" name="Content Placeholder 2">
            <a:extLst>
              <a:ext uri="{FF2B5EF4-FFF2-40B4-BE49-F238E27FC236}">
                <a16:creationId xmlns:a16="http://schemas.microsoft.com/office/drawing/2014/main" id="{71094499-D06B-5C62-EBFD-4D5AC559636B}"/>
              </a:ext>
            </a:extLst>
          </p:cNvPr>
          <p:cNvSpPr>
            <a:spLocks noGrp="1"/>
          </p:cNvSpPr>
          <p:nvPr>
            <p:ph idx="1"/>
          </p:nvPr>
        </p:nvSpPr>
        <p:spPr/>
        <p:txBody>
          <a:bodyPr/>
          <a:lstStyle/>
          <a:p>
            <a:r>
              <a:rPr lang="en-US" sz="3200" dirty="0">
                <a:latin typeface="Tahoma" panose="020B0604030504040204" pitchFamily="34" charset="0"/>
                <a:ea typeface="Tahoma" panose="020B0604030504040204" pitchFamily="34" charset="0"/>
                <a:cs typeface="Tahoma" panose="020B0604030504040204" pitchFamily="34" charset="0"/>
              </a:rPr>
              <a:t>Training </a:t>
            </a:r>
          </a:p>
          <a:p>
            <a:endParaRPr lang="en-US" sz="3200" dirty="0">
              <a:latin typeface="Tahoma" panose="020B0604030504040204" pitchFamily="34" charset="0"/>
              <a:ea typeface="Tahoma" panose="020B0604030504040204" pitchFamily="34" charset="0"/>
              <a:cs typeface="Tahoma" panose="020B0604030504040204" pitchFamily="34" charset="0"/>
            </a:endParaRPr>
          </a:p>
          <a:p>
            <a:r>
              <a:rPr lang="en-US" sz="3200" dirty="0">
                <a:latin typeface="Tahoma" panose="020B0604030504040204" pitchFamily="34" charset="0"/>
                <a:ea typeface="Tahoma" panose="020B0604030504040204" pitchFamily="34" charset="0"/>
                <a:cs typeface="Tahoma" panose="020B0604030504040204" pitchFamily="34" charset="0"/>
              </a:rPr>
              <a:t>Staff exchanges</a:t>
            </a:r>
          </a:p>
          <a:p>
            <a:endParaRPr lang="en-US" sz="3200" dirty="0">
              <a:latin typeface="Tahoma" panose="020B0604030504040204" pitchFamily="34" charset="0"/>
              <a:ea typeface="Tahoma" panose="020B0604030504040204" pitchFamily="34" charset="0"/>
              <a:cs typeface="Tahoma" panose="020B0604030504040204" pitchFamily="34" charset="0"/>
            </a:endParaRPr>
          </a:p>
          <a:p>
            <a:r>
              <a:rPr lang="en-US" sz="3200" dirty="0">
                <a:latin typeface="Tahoma" panose="020B0604030504040204" pitchFamily="34" charset="0"/>
                <a:ea typeface="Tahoma" panose="020B0604030504040204" pitchFamily="34" charset="0"/>
                <a:cs typeface="Tahoma" panose="020B0604030504040204" pitchFamily="34" charset="0"/>
              </a:rPr>
              <a:t>Leveraging previously conducted technical assessments</a:t>
            </a:r>
          </a:p>
          <a:p>
            <a:pPr lvl="1"/>
            <a:r>
              <a:rPr lang="en-US" sz="2800" dirty="0">
                <a:latin typeface="Tahoma" panose="020B0604030504040204" pitchFamily="34" charset="0"/>
                <a:ea typeface="Tahoma" panose="020B0604030504040204" pitchFamily="34" charset="0"/>
                <a:cs typeface="Tahoma" panose="020B0604030504040204" pitchFamily="34" charset="0"/>
              </a:rPr>
              <a:t>Safety evaluation reports</a:t>
            </a:r>
          </a:p>
          <a:p>
            <a:pPr lvl="1"/>
            <a:r>
              <a:rPr lang="en-US" sz="2800" dirty="0">
                <a:latin typeface="Tahoma" panose="020B0604030504040204" pitchFamily="34" charset="0"/>
                <a:ea typeface="Tahoma" panose="020B0604030504040204" pitchFamily="34" charset="0"/>
                <a:cs typeface="Tahoma" panose="020B0604030504040204" pitchFamily="34" charset="0"/>
              </a:rPr>
              <a:t>Internal staff technical reviews</a:t>
            </a:r>
          </a:p>
          <a:p>
            <a:pPr marL="0" indent="0">
              <a:buNone/>
            </a:pPr>
            <a:endParaRPr lang="en-US" dirty="0"/>
          </a:p>
        </p:txBody>
      </p:sp>
      <p:pic>
        <p:nvPicPr>
          <p:cNvPr id="4" name="Picture 3">
            <a:extLst>
              <a:ext uri="{FF2B5EF4-FFF2-40B4-BE49-F238E27FC236}">
                <a16:creationId xmlns:a16="http://schemas.microsoft.com/office/drawing/2014/main" id="{B1781F51-8353-D557-B1F2-E4DF7568979F}"/>
              </a:ext>
            </a:extLst>
          </p:cNvPr>
          <p:cNvPicPr>
            <a:picLocks noChangeAspect="1"/>
          </p:cNvPicPr>
          <p:nvPr/>
        </p:nvPicPr>
        <p:blipFill>
          <a:blip r:embed="rId3"/>
          <a:stretch>
            <a:fillRect/>
          </a:stretch>
        </p:blipFill>
        <p:spPr>
          <a:xfrm>
            <a:off x="300446" y="6153149"/>
            <a:ext cx="667472" cy="587375"/>
          </a:xfrm>
          <a:prstGeom prst="rect">
            <a:avLst/>
          </a:prstGeom>
        </p:spPr>
      </p:pic>
      <p:pic>
        <p:nvPicPr>
          <p:cNvPr id="5" name="Picture 4">
            <a:extLst>
              <a:ext uri="{FF2B5EF4-FFF2-40B4-BE49-F238E27FC236}">
                <a16:creationId xmlns:a16="http://schemas.microsoft.com/office/drawing/2014/main" id="{115F8697-104B-37F4-FCF0-F712BF8D47CF}"/>
              </a:ext>
            </a:extLst>
          </p:cNvPr>
          <p:cNvPicPr>
            <a:picLocks noChangeAspect="1"/>
          </p:cNvPicPr>
          <p:nvPr/>
        </p:nvPicPr>
        <p:blipFill>
          <a:blip r:embed="rId4"/>
          <a:stretch>
            <a:fillRect/>
          </a:stretch>
        </p:blipFill>
        <p:spPr>
          <a:xfrm>
            <a:off x="10957560" y="6259480"/>
            <a:ext cx="1105054" cy="466790"/>
          </a:xfrm>
          <a:prstGeom prst="rect">
            <a:avLst/>
          </a:prstGeom>
        </p:spPr>
      </p:pic>
    </p:spTree>
    <p:extLst>
      <p:ext uri="{BB962C8B-B14F-4D97-AF65-F5344CB8AC3E}">
        <p14:creationId xmlns:p14="http://schemas.microsoft.com/office/powerpoint/2010/main" val="8725851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activity xmlns="bd237bd7-9e69-4f09-9125-af670c98d274"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BDAEF12599C9645A92A1EF53F53C74D" ma:contentTypeVersion="18" ma:contentTypeDescription="Create a new document." ma:contentTypeScope="" ma:versionID="706e1e1a19e6bcac9af6f9b25f013306">
  <xsd:schema xmlns:xsd="http://www.w3.org/2001/XMLSchema" xmlns:xs="http://www.w3.org/2001/XMLSchema" xmlns:p="http://schemas.microsoft.com/office/2006/metadata/properties" xmlns:ns1="http://schemas.microsoft.com/sharepoint/v3" xmlns:ns3="bd237bd7-9e69-4f09-9125-af670c98d274" xmlns:ns4="5099be1f-087d-41b8-8a5d-00ac3c4410ed" targetNamespace="http://schemas.microsoft.com/office/2006/metadata/properties" ma:root="true" ma:fieldsID="b823e23262a65f28fefb37aa2d5997b1" ns1:_="" ns3:_="" ns4:_="">
    <xsd:import namespace="http://schemas.microsoft.com/sharepoint/v3"/>
    <xsd:import namespace="bd237bd7-9e69-4f09-9125-af670c98d274"/>
    <xsd:import namespace="5099be1f-087d-41b8-8a5d-00ac3c4410e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Location" minOccurs="0"/>
                <xsd:element ref="ns1:_ip_UnifiedCompliancePolicyProperties" minOccurs="0"/>
                <xsd:element ref="ns1:_ip_UnifiedCompliancePolicyUIAction" minOccurs="0"/>
                <xsd:element ref="ns3:MediaServiceGenerationTime" minOccurs="0"/>
                <xsd:element ref="ns3:MediaServiceEventHashCode"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237bd7-9e69-4f09-9125-af670c98d2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99be1f-087d-41b8-8a5d-00ac3c4410e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03D3D1-F39D-490F-A4CD-77C72E40E012}">
  <ds:schemaRefs>
    <ds:schemaRef ds:uri="http://schemas.microsoft.com/sharepoint/v3/contenttype/forms"/>
  </ds:schemaRefs>
</ds:datastoreItem>
</file>

<file path=customXml/itemProps2.xml><?xml version="1.0" encoding="utf-8"?>
<ds:datastoreItem xmlns:ds="http://schemas.openxmlformats.org/officeDocument/2006/customXml" ds:itemID="{AEF5A183-8DB8-4E33-A3B8-B56576635C6B}">
  <ds:schemaRefs>
    <ds:schemaRef ds:uri="http://schemas.microsoft.com/sharepoint/v3"/>
    <ds:schemaRef ds:uri="http://schemas.microsoft.com/office/2006/documentManagement/types"/>
    <ds:schemaRef ds:uri="http://schemas.openxmlformats.org/package/2006/metadata/core-properties"/>
    <ds:schemaRef ds:uri="http://schemas.microsoft.com/office/2006/metadata/properties"/>
    <ds:schemaRef ds:uri="http://purl.org/dc/elements/1.1/"/>
    <ds:schemaRef ds:uri="bd237bd7-9e69-4f09-9125-af670c98d274"/>
    <ds:schemaRef ds:uri="http://schemas.microsoft.com/office/infopath/2007/PartnerControls"/>
    <ds:schemaRef ds:uri="http://purl.org/dc/terms/"/>
    <ds:schemaRef ds:uri="5099be1f-087d-41b8-8a5d-00ac3c4410ed"/>
    <ds:schemaRef ds:uri="http://www.w3.org/XML/1998/namespace"/>
    <ds:schemaRef ds:uri="http://purl.org/dc/dcmitype/"/>
  </ds:schemaRefs>
</ds:datastoreItem>
</file>

<file path=customXml/itemProps3.xml><?xml version="1.0" encoding="utf-8"?>
<ds:datastoreItem xmlns:ds="http://schemas.openxmlformats.org/officeDocument/2006/customXml" ds:itemID="{4D90DDA5-CF20-44D4-AD85-0DEAAF4354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d237bd7-9e69-4f09-9125-af670c98d274"/>
    <ds:schemaRef ds:uri="5099be1f-087d-41b8-8a5d-00ac3c4410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3419</TotalTime>
  <Words>2472</Words>
  <Application>Microsoft Office PowerPoint</Application>
  <PresentationFormat>Widescreen</PresentationFormat>
  <Paragraphs>180</Paragraphs>
  <Slides>14</Slides>
  <Notes>11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14</vt:i4>
      </vt:variant>
    </vt:vector>
  </HeadingPairs>
  <TitlesOfParts>
    <vt:vector size="24" baseType="lpstr">
      <vt:lpstr>Aptos</vt:lpstr>
      <vt:lpstr>Arial</vt:lpstr>
      <vt:lpstr>Arial Rounded MT Bold</vt:lpstr>
      <vt:lpstr>Calibri</vt:lpstr>
      <vt:lpstr>Calibri Light</vt:lpstr>
      <vt:lpstr>Tahoma</vt:lpstr>
      <vt:lpstr>Times New Roman</vt:lpstr>
      <vt:lpstr>Office Theme</vt:lpstr>
      <vt:lpstr>1_Office Theme</vt:lpstr>
      <vt:lpstr>2_Office Theme</vt:lpstr>
      <vt:lpstr>PowerPoint Presentation</vt:lpstr>
      <vt:lpstr>United States and Canada Cooperation on SMR Design Reviews - Successes in Collaboration</vt:lpstr>
      <vt:lpstr>Outline</vt:lpstr>
      <vt:lpstr>Goals of Collaboration</vt:lpstr>
      <vt:lpstr>Implementation</vt:lpstr>
      <vt:lpstr>Designs under cooperative review</vt:lpstr>
      <vt:lpstr>Successes - Joint Products</vt:lpstr>
      <vt:lpstr>Joint Products Under Development</vt:lpstr>
      <vt:lpstr>Benefits of Collaboration</vt:lpstr>
      <vt:lpstr>Intangible Benefits</vt:lpstr>
      <vt:lpstr>Lessons Learned and Improvements to the Collaboration Process</vt:lpstr>
      <vt:lpstr>Next Steps - Expansion of Collaboration</vt:lpstr>
      <vt:lpstr>Next Steps - Strategic Plan Goals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PARKER, Gregory</dc:creator>
  <cp:lastModifiedBy>Eaton, Sarah</cp:lastModifiedBy>
  <cp:revision>14</cp:revision>
  <dcterms:created xsi:type="dcterms:W3CDTF">2019-10-29T08:33:20Z</dcterms:created>
  <dcterms:modified xsi:type="dcterms:W3CDTF">2024-10-21T13:55:39Z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0x0101006BDAEF12599C9645A92A1EF53F53C74D</vt:lpwstr>
  </property>
  <property fmtid="{D5CDD505-2E9C-101B-9397-08002B2CF9AE}" pid="3" name="MediaServiceImageTags">
    <vt:lpwstr/>
  </property>
</Properties>
</file>