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sldIdLst>
    <p:sldId id="256" r:id="rId7"/>
    <p:sldId id="257" r:id="rId8"/>
    <p:sldId id="258" r:id="rId9"/>
    <p:sldId id="300" r:id="rId10"/>
    <p:sldId id="305" r:id="rId11"/>
    <p:sldId id="303" r:id="rId12"/>
    <p:sldId id="306" r:id="rId13"/>
    <p:sldId id="304" r:id="rId14"/>
    <p:sldId id="309" r:id="rId15"/>
    <p:sldId id="308" r:id="rId16"/>
    <p:sldId id="307" r:id="rId17"/>
    <p:sldId id="26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0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F226AF-BC2E-498B-A0D2-CDB25561736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D4D29BD-67BC-4314-9DA6-0CFFA732EAB6}">
      <dgm:prSet custT="1"/>
      <dgm:spPr>
        <a:solidFill>
          <a:schemeClr val="accent1"/>
        </a:solidFill>
      </dgm:spPr>
      <dgm:t>
        <a:bodyPr/>
        <a:lstStyle/>
        <a:p>
          <a:r>
            <a:rPr lang="en-GB" sz="3200" b="1" dirty="0">
              <a:latin typeface="Arial" panose="020B0604020202020204" pitchFamily="34" charset="0"/>
              <a:cs typeface="Arial" panose="020B0604020202020204" pitchFamily="34" charset="0"/>
            </a:rPr>
            <a:t>Risk / Challenge</a:t>
          </a:r>
        </a:p>
      </dgm:t>
    </dgm:pt>
    <dgm:pt modelId="{A548FE85-14EA-49F8-A715-F250DE11639C}" type="parTrans" cxnId="{D113E195-21B4-4158-912C-9DE6623438F9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2F3AC8-63BA-4DAD-8CA6-56903C4629EA}" type="sibTrans" cxnId="{D113E195-21B4-4158-912C-9DE6623438F9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70EF4A-CD17-4302-A406-D84ADCB819C0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marL="360000" lvl="1" indent="-355600" algn="l" defTabSz="800100">
            <a:lnSpc>
              <a:spcPct val="100000"/>
            </a:lnSpc>
            <a:spcBef>
              <a:spcPts val="600"/>
            </a:spcBef>
            <a:spcAft>
              <a:spcPts val="600"/>
            </a:spcAft>
            <a:buFont typeface="Courier New" panose="02070309020205020404" pitchFamily="49" charset="0"/>
            <a:buChar char="o"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Designs finalized with little consideration of deployment in Global South countries</a:t>
          </a:r>
          <a:endParaRPr lang="en-GB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D751D35-0E69-4FAB-AD9D-800928B6E96C}" type="parTrans" cxnId="{13FA1037-751D-43CD-99A8-25C62782C00B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660A03-1D1C-42CF-94F9-7A8AF79CC394}" type="sibTrans" cxnId="{13FA1037-751D-43CD-99A8-25C62782C00B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7645D1-E1E4-44B1-8BB3-7E0799C3776C}">
      <dgm:prSet custT="1"/>
      <dgm:spPr/>
      <dgm:t>
        <a:bodyPr/>
        <a:lstStyle/>
        <a:p>
          <a:pPr marL="540000" lvl="1" indent="-182563" algn="l" defTabSz="800100">
            <a:lnSpc>
              <a:spcPct val="100000"/>
            </a:lnSpc>
            <a:spcBef>
              <a:spcPts val="60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Deployment in Global South more difficult, in particular from safeguards and nuclear security perspective</a:t>
          </a:r>
        </a:p>
      </dgm:t>
    </dgm:pt>
    <dgm:pt modelId="{BBF20C1B-13AB-4BDE-8A94-6CC297088D88}" type="parTrans" cxnId="{765C00B1-5D6A-43DC-B9EA-4B4E3D9935E4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AEECE3-0746-46D0-93D4-97B2981BB368}" type="sibTrans" cxnId="{765C00B1-5D6A-43DC-B9EA-4B4E3D9935E4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A22FBD-A73C-4F77-881A-666B56D54650}">
      <dgm:prSet custT="1"/>
      <dgm:spPr/>
      <dgm:t>
        <a:bodyPr/>
        <a:lstStyle/>
        <a:p>
          <a:pPr marL="540000" lvl="1" indent="-182563" algn="l" defTabSz="800100">
            <a:lnSpc>
              <a:spcPct val="100000"/>
            </a:lnSpc>
            <a:spcBef>
              <a:spcPts val="60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Higher costs to End-User (due to “back-fits”)</a:t>
          </a:r>
        </a:p>
      </dgm:t>
    </dgm:pt>
    <dgm:pt modelId="{3250DAA4-C09B-4C26-88FB-FC890692BB81}" type="parTrans" cxnId="{4795905E-0EBD-434D-9470-120CE21D9A7B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94B998-C49A-4B1C-9B9F-9B973D215998}" type="sibTrans" cxnId="{4795905E-0EBD-434D-9470-120CE21D9A7B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BB5745-17C2-4EFA-92E3-71913910D414}">
      <dgm:prSet custT="1"/>
      <dgm:spPr/>
      <dgm:t>
        <a:bodyPr/>
        <a:lstStyle/>
        <a:p>
          <a:pPr marL="360000" lvl="1" indent="-355600" algn="l" defTabSz="800100">
            <a:lnSpc>
              <a:spcPct val="100000"/>
            </a:lnSpc>
            <a:spcBef>
              <a:spcPts val="600"/>
            </a:spcBef>
            <a:spcAft>
              <a:spcPts val="600"/>
            </a:spcAft>
            <a:buFont typeface="Courier New" panose="02070309020205020404" pitchFamily="49" charset="0"/>
            <a:buChar char="o"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Global South countries retain the view that nuclear power is not an option / not accessible to them</a:t>
          </a:r>
          <a:endParaRPr lang="en-GB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CEB8316-8277-4D4B-8747-0B8D32C8F784}" type="parTrans" cxnId="{4A24C429-20D8-4A56-9097-E641D35A560F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E9C9BB-1F80-4DE5-9892-7FD52FB95557}" type="sibTrans" cxnId="{4A24C429-20D8-4A56-9097-E641D35A560F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BD8C20-26FB-4A1F-AAB4-7C568ACD5878}" type="pres">
      <dgm:prSet presAssocID="{DBF226AF-BC2E-498B-A0D2-CDB255617367}" presName="Name0" presStyleCnt="0">
        <dgm:presLayoutVars>
          <dgm:dir/>
          <dgm:animLvl val="lvl"/>
          <dgm:resizeHandles val="exact"/>
        </dgm:presLayoutVars>
      </dgm:prSet>
      <dgm:spPr/>
    </dgm:pt>
    <dgm:pt modelId="{4BDC9164-F24D-4944-840F-CA6DD162B7F3}" type="pres">
      <dgm:prSet presAssocID="{2D4D29BD-67BC-4314-9DA6-0CFFA732EAB6}" presName="linNode" presStyleCnt="0"/>
      <dgm:spPr/>
    </dgm:pt>
    <dgm:pt modelId="{20881610-7317-46A4-BC5C-53031E5DCBD1}" type="pres">
      <dgm:prSet presAssocID="{2D4D29BD-67BC-4314-9DA6-0CFFA732EAB6}" presName="parentText" presStyleLbl="node1" presStyleIdx="0" presStyleCnt="1" custScaleX="87654">
        <dgm:presLayoutVars>
          <dgm:chMax val="1"/>
          <dgm:bulletEnabled val="1"/>
        </dgm:presLayoutVars>
      </dgm:prSet>
      <dgm:spPr/>
    </dgm:pt>
    <dgm:pt modelId="{7FE60A8E-CB2A-4590-B83C-D75BAA8911AD}" type="pres">
      <dgm:prSet presAssocID="{2D4D29BD-67BC-4314-9DA6-0CFFA732EAB6}" presName="descendantText" presStyleLbl="alignAccFollowNode1" presStyleIdx="0" presStyleCnt="1" custScaleY="105148">
        <dgm:presLayoutVars>
          <dgm:bulletEnabled val="1"/>
        </dgm:presLayoutVars>
      </dgm:prSet>
      <dgm:spPr/>
    </dgm:pt>
  </dgm:ptLst>
  <dgm:cxnLst>
    <dgm:cxn modelId="{2A55F121-25C5-4956-B6C4-CEAE30CA6A49}" type="presOf" srcId="{D0BB5745-17C2-4EFA-92E3-71913910D414}" destId="{7FE60A8E-CB2A-4590-B83C-D75BAA8911AD}" srcOrd="0" destOrd="3" presId="urn:microsoft.com/office/officeart/2005/8/layout/vList5"/>
    <dgm:cxn modelId="{4A24C429-20D8-4A56-9097-E641D35A560F}" srcId="{2D4D29BD-67BC-4314-9DA6-0CFFA732EAB6}" destId="{D0BB5745-17C2-4EFA-92E3-71913910D414}" srcOrd="3" destOrd="0" parTransId="{CCEB8316-8277-4D4B-8747-0B8D32C8F784}" sibTransId="{69E9C9BB-1F80-4DE5-9892-7FD52FB95557}"/>
    <dgm:cxn modelId="{366B1931-9B73-473A-89F1-90333D6E669A}" type="presOf" srcId="{2D4D29BD-67BC-4314-9DA6-0CFFA732EAB6}" destId="{20881610-7317-46A4-BC5C-53031E5DCBD1}" srcOrd="0" destOrd="0" presId="urn:microsoft.com/office/officeart/2005/8/layout/vList5"/>
    <dgm:cxn modelId="{13FA1037-751D-43CD-99A8-25C62782C00B}" srcId="{2D4D29BD-67BC-4314-9DA6-0CFFA732EAB6}" destId="{A270EF4A-CD17-4302-A406-D84ADCB819C0}" srcOrd="0" destOrd="0" parTransId="{8D751D35-0E69-4FAB-AD9D-800928B6E96C}" sibTransId="{AE660A03-1D1C-42CF-94F9-7A8AF79CC394}"/>
    <dgm:cxn modelId="{4795905E-0EBD-434D-9470-120CE21D9A7B}" srcId="{2D4D29BD-67BC-4314-9DA6-0CFFA732EAB6}" destId="{8DA22FBD-A73C-4F77-881A-666B56D54650}" srcOrd="2" destOrd="0" parTransId="{3250DAA4-C09B-4C26-88FB-FC890692BB81}" sibTransId="{0D94B998-C49A-4B1C-9B9F-9B973D215998}"/>
    <dgm:cxn modelId="{D6869451-6B53-4E07-86D2-47E82066A97C}" type="presOf" srcId="{8DA22FBD-A73C-4F77-881A-666B56D54650}" destId="{7FE60A8E-CB2A-4590-B83C-D75BAA8911AD}" srcOrd="0" destOrd="2" presId="urn:microsoft.com/office/officeart/2005/8/layout/vList5"/>
    <dgm:cxn modelId="{9A90277E-BCF6-4446-A636-4D2E7DEB8B4B}" type="presOf" srcId="{767645D1-E1E4-44B1-8BB3-7E0799C3776C}" destId="{7FE60A8E-CB2A-4590-B83C-D75BAA8911AD}" srcOrd="0" destOrd="1" presId="urn:microsoft.com/office/officeart/2005/8/layout/vList5"/>
    <dgm:cxn modelId="{D113E195-21B4-4158-912C-9DE6623438F9}" srcId="{DBF226AF-BC2E-498B-A0D2-CDB255617367}" destId="{2D4D29BD-67BC-4314-9DA6-0CFFA732EAB6}" srcOrd="0" destOrd="0" parTransId="{A548FE85-14EA-49F8-A715-F250DE11639C}" sibTransId="{8A2F3AC8-63BA-4DAD-8CA6-56903C4629EA}"/>
    <dgm:cxn modelId="{2D5B55AE-859B-4516-A2A9-3EC8291C1856}" type="presOf" srcId="{A270EF4A-CD17-4302-A406-D84ADCB819C0}" destId="{7FE60A8E-CB2A-4590-B83C-D75BAA8911AD}" srcOrd="0" destOrd="0" presId="urn:microsoft.com/office/officeart/2005/8/layout/vList5"/>
    <dgm:cxn modelId="{765C00B1-5D6A-43DC-B9EA-4B4E3D9935E4}" srcId="{2D4D29BD-67BC-4314-9DA6-0CFFA732EAB6}" destId="{767645D1-E1E4-44B1-8BB3-7E0799C3776C}" srcOrd="1" destOrd="0" parTransId="{BBF20C1B-13AB-4BDE-8A94-6CC297088D88}" sibTransId="{55AEECE3-0746-46D0-93D4-97B2981BB368}"/>
    <dgm:cxn modelId="{5640B3C8-E2DA-4157-BBE5-70A3D8B2E571}" type="presOf" srcId="{DBF226AF-BC2E-498B-A0D2-CDB255617367}" destId="{10BD8C20-26FB-4A1F-AAB4-7C568ACD5878}" srcOrd="0" destOrd="0" presId="urn:microsoft.com/office/officeart/2005/8/layout/vList5"/>
    <dgm:cxn modelId="{B75F230D-8CA4-4BE2-98A8-C58B0BA70DD8}" type="presParOf" srcId="{10BD8C20-26FB-4A1F-AAB4-7C568ACD5878}" destId="{4BDC9164-F24D-4944-840F-CA6DD162B7F3}" srcOrd="0" destOrd="0" presId="urn:microsoft.com/office/officeart/2005/8/layout/vList5"/>
    <dgm:cxn modelId="{B7DBD8AF-8227-4112-9BF2-56D10714E1CD}" type="presParOf" srcId="{4BDC9164-F24D-4944-840F-CA6DD162B7F3}" destId="{20881610-7317-46A4-BC5C-53031E5DCBD1}" srcOrd="0" destOrd="0" presId="urn:microsoft.com/office/officeart/2005/8/layout/vList5"/>
    <dgm:cxn modelId="{F9E202BF-E52E-4A35-A7F3-EA80CA796336}" type="presParOf" srcId="{4BDC9164-F24D-4944-840F-CA6DD162B7F3}" destId="{7FE60A8E-CB2A-4590-B83C-D75BAA8911A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6167DB4-BA66-4244-896A-469B71032F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75812E3-1ABC-49B4-9FA1-E690C07801D8}">
      <dgm:prSet custT="1"/>
      <dgm:spPr>
        <a:solidFill>
          <a:srgbClr val="97450D"/>
        </a:solidFill>
      </dgm:spPr>
      <dgm:t>
        <a:bodyPr/>
        <a:lstStyle/>
        <a:p>
          <a:pPr algn="ctr"/>
          <a:r>
            <a:rPr lang="en-GB" sz="2800" b="1" dirty="0"/>
            <a:t>Accelerating Sustainable Development in Africa: Scaling Up Peaceful Nuclear Uses, 30 April to 3 May 2024 </a:t>
          </a:r>
          <a:br>
            <a:rPr lang="en-GB" sz="2800" b="1" dirty="0"/>
          </a:br>
          <a:r>
            <a:rPr lang="en-GB" sz="2000" i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A three-day multi-stakeholder workshop on nuclear-development-climate change nexus </a:t>
          </a:r>
          <a:endParaRPr lang="en-GB" sz="2800" b="1" dirty="0">
            <a:solidFill>
              <a:schemeClr val="accent4"/>
            </a:solidFill>
          </a:endParaRPr>
        </a:p>
      </dgm:t>
    </dgm:pt>
    <dgm:pt modelId="{CAF0AA19-2B7E-4117-BE0B-122688E483C5}" type="parTrans" cxnId="{B7EF1115-8BB0-46ED-B066-8A77F5A36BE9}">
      <dgm:prSet/>
      <dgm:spPr/>
      <dgm:t>
        <a:bodyPr/>
        <a:lstStyle/>
        <a:p>
          <a:endParaRPr lang="en-GB"/>
        </a:p>
      </dgm:t>
    </dgm:pt>
    <dgm:pt modelId="{81824DE8-E0FE-4BD3-88DC-099C8CAEBB23}" type="sibTrans" cxnId="{B7EF1115-8BB0-46ED-B066-8A77F5A36BE9}">
      <dgm:prSet/>
      <dgm:spPr/>
      <dgm:t>
        <a:bodyPr/>
        <a:lstStyle/>
        <a:p>
          <a:endParaRPr lang="en-GB"/>
        </a:p>
      </dgm:t>
    </dgm:pt>
    <dgm:pt modelId="{0FEFA6D5-65D1-4E52-BE9A-EEE5205E6832}" type="pres">
      <dgm:prSet presAssocID="{46167DB4-BA66-4244-896A-469B71032F6F}" presName="linear" presStyleCnt="0">
        <dgm:presLayoutVars>
          <dgm:animLvl val="lvl"/>
          <dgm:resizeHandles val="exact"/>
        </dgm:presLayoutVars>
      </dgm:prSet>
      <dgm:spPr/>
    </dgm:pt>
    <dgm:pt modelId="{0F6C0A89-9BD5-4A1C-84B5-592E139B45FA}" type="pres">
      <dgm:prSet presAssocID="{375812E3-1ABC-49B4-9FA1-E690C07801D8}" presName="parentText" presStyleLbl="node1" presStyleIdx="0" presStyleCnt="1" custScaleX="97535" custScaleY="98367">
        <dgm:presLayoutVars>
          <dgm:chMax val="0"/>
          <dgm:bulletEnabled val="1"/>
        </dgm:presLayoutVars>
      </dgm:prSet>
      <dgm:spPr/>
    </dgm:pt>
  </dgm:ptLst>
  <dgm:cxnLst>
    <dgm:cxn modelId="{B7EF1115-8BB0-46ED-B066-8A77F5A36BE9}" srcId="{46167DB4-BA66-4244-896A-469B71032F6F}" destId="{375812E3-1ABC-49B4-9FA1-E690C07801D8}" srcOrd="0" destOrd="0" parTransId="{CAF0AA19-2B7E-4117-BE0B-122688E483C5}" sibTransId="{81824DE8-E0FE-4BD3-88DC-099C8CAEBB23}"/>
    <dgm:cxn modelId="{0BD4166C-D89F-42B8-900C-5F7519F09AB9}" type="presOf" srcId="{46167DB4-BA66-4244-896A-469B71032F6F}" destId="{0FEFA6D5-65D1-4E52-BE9A-EEE5205E6832}" srcOrd="0" destOrd="0" presId="urn:microsoft.com/office/officeart/2005/8/layout/vList2"/>
    <dgm:cxn modelId="{8778F978-51A6-4ED2-8D80-49E012888C43}" type="presOf" srcId="{375812E3-1ABC-49B4-9FA1-E690C07801D8}" destId="{0F6C0A89-9BD5-4A1C-84B5-592E139B45FA}" srcOrd="0" destOrd="0" presId="urn:microsoft.com/office/officeart/2005/8/layout/vList2"/>
    <dgm:cxn modelId="{55DB82F9-61EB-437D-84CE-2FECD24AE6F1}" type="presParOf" srcId="{0FEFA6D5-65D1-4E52-BE9A-EEE5205E6832}" destId="{0F6C0A89-9BD5-4A1C-84B5-592E139B45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4A9BB3B-7E51-48A3-8D53-AFD4EB5DDEE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2F139BD-0D59-419B-AE93-592B15EF997D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200000"/>
            </a:lnSpc>
          </a:pPr>
          <a:r>
            <a:rPr lang="en-GB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 Launch of the Oppenheimer Dialogue Funder Roundtable Series</a:t>
          </a:r>
        </a:p>
        <a:p>
          <a:pPr>
            <a:lnSpc>
              <a:spcPct val="100000"/>
            </a:lnSpc>
          </a:pP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 E</a:t>
          </a:r>
          <a:r>
            <a:rPr lang="en-AT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stablishing a community of practice </a:t>
          </a: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&amp; </a:t>
          </a:r>
          <a:r>
            <a:rPr lang="en-AT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collective impact strategy for </a:t>
          </a: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 </a:t>
          </a:r>
        </a:p>
        <a:p>
          <a:pPr>
            <a:lnSpc>
              <a:spcPct val="100000"/>
            </a:lnSpc>
          </a:pP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</a:t>
          </a:r>
          <a:r>
            <a:rPr lang="en-AT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nuclear philanthropy.</a:t>
          </a:r>
          <a:endParaRPr lang="en-GB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>
            <a:lnSpc>
              <a:spcPct val="200000"/>
            </a:lnSpc>
          </a:pPr>
          <a:r>
            <a:rPr lang="en-GB" sz="1800" i="1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gm:t>
    </dgm:pt>
    <dgm:pt modelId="{3CDA492E-BCE4-4ED7-8E5B-6B997730EEF6}" type="parTrans" cxnId="{84911C80-2DA7-46CF-B7CF-870FDE08BCBD}">
      <dgm:prSet/>
      <dgm:spPr/>
      <dgm:t>
        <a:bodyPr/>
        <a:lstStyle/>
        <a:p>
          <a:endParaRPr lang="en-GB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488064-4137-4506-A3C3-DD8F0F9FE706}" type="sibTrans" cxnId="{84911C80-2DA7-46CF-B7CF-870FDE08BCBD}">
      <dgm:prSet/>
      <dgm:spPr/>
      <dgm:t>
        <a:bodyPr/>
        <a:lstStyle/>
        <a:p>
          <a:endParaRPr lang="en-GB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978B76-0E37-46B2-9F9A-02D603F94032}" type="pres">
      <dgm:prSet presAssocID="{C4A9BB3B-7E51-48A3-8D53-AFD4EB5DDEE6}" presName="linear" presStyleCnt="0">
        <dgm:presLayoutVars>
          <dgm:animLvl val="lvl"/>
          <dgm:resizeHandles val="exact"/>
        </dgm:presLayoutVars>
      </dgm:prSet>
      <dgm:spPr/>
    </dgm:pt>
    <dgm:pt modelId="{EE4C1F67-3B5E-4417-9EC6-FF707013D2FE}" type="pres">
      <dgm:prSet presAssocID="{62F139BD-0D59-419B-AE93-592B15EF997D}" presName="parentText" presStyleLbl="node1" presStyleIdx="0" presStyleCnt="1" custScaleX="97255" custScaleY="626033" custLinFactNeighborX="-580" custLinFactNeighborY="-38993">
        <dgm:presLayoutVars>
          <dgm:chMax val="0"/>
          <dgm:bulletEnabled val="1"/>
        </dgm:presLayoutVars>
      </dgm:prSet>
      <dgm:spPr/>
    </dgm:pt>
  </dgm:ptLst>
  <dgm:cxnLst>
    <dgm:cxn modelId="{510AF109-FBF3-471D-B91F-E2CEE6C469D0}" type="presOf" srcId="{C4A9BB3B-7E51-48A3-8D53-AFD4EB5DDEE6}" destId="{F2978B76-0E37-46B2-9F9A-02D603F94032}" srcOrd="0" destOrd="0" presId="urn:microsoft.com/office/officeart/2005/8/layout/vList2"/>
    <dgm:cxn modelId="{84911C80-2DA7-46CF-B7CF-870FDE08BCBD}" srcId="{C4A9BB3B-7E51-48A3-8D53-AFD4EB5DDEE6}" destId="{62F139BD-0D59-419B-AE93-592B15EF997D}" srcOrd="0" destOrd="0" parTransId="{3CDA492E-BCE4-4ED7-8E5B-6B997730EEF6}" sibTransId="{BB488064-4137-4506-A3C3-DD8F0F9FE706}"/>
    <dgm:cxn modelId="{1BE359E2-A18E-4504-B20C-B352625F50B1}" type="presOf" srcId="{62F139BD-0D59-419B-AE93-592B15EF997D}" destId="{EE4C1F67-3B5E-4417-9EC6-FF707013D2FE}" srcOrd="0" destOrd="0" presId="urn:microsoft.com/office/officeart/2005/8/layout/vList2"/>
    <dgm:cxn modelId="{FE70BD86-258A-44FD-ADE8-EE4537242020}" type="presParOf" srcId="{F2978B76-0E37-46B2-9F9A-02D603F94032}" destId="{EE4C1F67-3B5E-4417-9EC6-FF707013D2F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6167DB4-BA66-4244-896A-469B71032F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75812E3-1ABC-49B4-9FA1-E690C07801D8}">
      <dgm:prSet custT="1"/>
      <dgm:spPr>
        <a:solidFill>
          <a:srgbClr val="97450D"/>
        </a:solidFill>
      </dgm:spPr>
      <dgm:t>
        <a:bodyPr/>
        <a:lstStyle/>
        <a:p>
          <a:pPr algn="ctr"/>
          <a:r>
            <a:rPr lang="en-US" sz="2800" b="1" dirty="0"/>
            <a:t>Oppenheimer Dialogue Funder Roundtable on Nuclear, Climate, and Technology Policy</a:t>
          </a:r>
          <a:br>
            <a:rPr lang="en-GB" sz="2800" b="1" dirty="0"/>
          </a:br>
          <a:r>
            <a:rPr lang="en-GB" sz="2000" i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26 September during Climate Week</a:t>
          </a:r>
          <a:endParaRPr lang="en-GB" sz="2800" b="1" dirty="0">
            <a:solidFill>
              <a:schemeClr val="accent4"/>
            </a:solidFill>
          </a:endParaRPr>
        </a:p>
      </dgm:t>
    </dgm:pt>
    <dgm:pt modelId="{CAF0AA19-2B7E-4117-BE0B-122688E483C5}" type="parTrans" cxnId="{B7EF1115-8BB0-46ED-B066-8A77F5A36BE9}">
      <dgm:prSet/>
      <dgm:spPr/>
      <dgm:t>
        <a:bodyPr/>
        <a:lstStyle/>
        <a:p>
          <a:endParaRPr lang="en-GB"/>
        </a:p>
      </dgm:t>
    </dgm:pt>
    <dgm:pt modelId="{81824DE8-E0FE-4BD3-88DC-099C8CAEBB23}" type="sibTrans" cxnId="{B7EF1115-8BB0-46ED-B066-8A77F5A36BE9}">
      <dgm:prSet/>
      <dgm:spPr/>
      <dgm:t>
        <a:bodyPr/>
        <a:lstStyle/>
        <a:p>
          <a:endParaRPr lang="en-GB"/>
        </a:p>
      </dgm:t>
    </dgm:pt>
    <dgm:pt modelId="{0FEFA6D5-65D1-4E52-BE9A-EEE5205E6832}" type="pres">
      <dgm:prSet presAssocID="{46167DB4-BA66-4244-896A-469B71032F6F}" presName="linear" presStyleCnt="0">
        <dgm:presLayoutVars>
          <dgm:animLvl val="lvl"/>
          <dgm:resizeHandles val="exact"/>
        </dgm:presLayoutVars>
      </dgm:prSet>
      <dgm:spPr/>
    </dgm:pt>
    <dgm:pt modelId="{0F6C0A89-9BD5-4A1C-84B5-592E139B45FA}" type="pres">
      <dgm:prSet presAssocID="{375812E3-1ABC-49B4-9FA1-E690C07801D8}" presName="parentText" presStyleLbl="node1" presStyleIdx="0" presStyleCnt="1" custScaleX="97535" custScaleY="98367">
        <dgm:presLayoutVars>
          <dgm:chMax val="0"/>
          <dgm:bulletEnabled val="1"/>
        </dgm:presLayoutVars>
      </dgm:prSet>
      <dgm:spPr/>
    </dgm:pt>
  </dgm:ptLst>
  <dgm:cxnLst>
    <dgm:cxn modelId="{B7EF1115-8BB0-46ED-B066-8A77F5A36BE9}" srcId="{46167DB4-BA66-4244-896A-469B71032F6F}" destId="{375812E3-1ABC-49B4-9FA1-E690C07801D8}" srcOrd="0" destOrd="0" parTransId="{CAF0AA19-2B7E-4117-BE0B-122688E483C5}" sibTransId="{81824DE8-E0FE-4BD3-88DC-099C8CAEBB23}"/>
    <dgm:cxn modelId="{0BD4166C-D89F-42B8-900C-5F7519F09AB9}" type="presOf" srcId="{46167DB4-BA66-4244-896A-469B71032F6F}" destId="{0FEFA6D5-65D1-4E52-BE9A-EEE5205E6832}" srcOrd="0" destOrd="0" presId="urn:microsoft.com/office/officeart/2005/8/layout/vList2"/>
    <dgm:cxn modelId="{8778F978-51A6-4ED2-8D80-49E012888C43}" type="presOf" srcId="{375812E3-1ABC-49B4-9FA1-E690C07801D8}" destId="{0F6C0A89-9BD5-4A1C-84B5-592E139B45FA}" srcOrd="0" destOrd="0" presId="urn:microsoft.com/office/officeart/2005/8/layout/vList2"/>
    <dgm:cxn modelId="{55DB82F9-61EB-437D-84CE-2FECD24AE6F1}" type="presParOf" srcId="{0FEFA6D5-65D1-4E52-BE9A-EEE5205E6832}" destId="{0F6C0A89-9BD5-4A1C-84B5-592E139B45F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8FE8521-2060-40B2-BEF6-58ED3F1CB8F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E69C787-B70B-47F2-BF42-5308F6449DA0}">
      <dgm:prSet/>
      <dgm:spPr/>
      <dgm:t>
        <a:bodyPr/>
        <a:lstStyle/>
        <a:p>
          <a:r>
            <a:rPr lang="en-GB" dirty="0"/>
            <a:t>Early Investment</a:t>
          </a:r>
        </a:p>
      </dgm:t>
    </dgm:pt>
    <dgm:pt modelId="{0AFF4C33-2BA2-4223-8DCF-005598079195}" type="parTrans" cxnId="{E21F97C4-E6AB-4F3E-93A1-55541E4DCAB4}">
      <dgm:prSet/>
      <dgm:spPr/>
      <dgm:t>
        <a:bodyPr/>
        <a:lstStyle/>
        <a:p>
          <a:endParaRPr lang="en-GB"/>
        </a:p>
      </dgm:t>
    </dgm:pt>
    <dgm:pt modelId="{55DD3BE8-FC01-450E-877B-4A5E107C2399}" type="sibTrans" cxnId="{E21F97C4-E6AB-4F3E-93A1-55541E4DCAB4}">
      <dgm:prSet/>
      <dgm:spPr/>
      <dgm:t>
        <a:bodyPr/>
        <a:lstStyle/>
        <a:p>
          <a:endParaRPr lang="en-GB"/>
        </a:p>
      </dgm:t>
    </dgm:pt>
    <dgm:pt modelId="{E75490D1-FF64-46F8-948E-7762D654D8A4}">
      <dgm:prSet/>
      <dgm:spPr/>
      <dgm:t>
        <a:bodyPr/>
        <a:lstStyle/>
        <a:p>
          <a:r>
            <a:rPr lang="en-GB" dirty="0"/>
            <a:t>Technology Access</a:t>
          </a:r>
        </a:p>
      </dgm:t>
    </dgm:pt>
    <dgm:pt modelId="{82277312-C945-4525-9BA4-BC0FA43663E2}" type="parTrans" cxnId="{631D54B4-45A9-40F5-8E04-0B5424FDAD74}">
      <dgm:prSet/>
      <dgm:spPr/>
      <dgm:t>
        <a:bodyPr/>
        <a:lstStyle/>
        <a:p>
          <a:endParaRPr lang="en-GB"/>
        </a:p>
      </dgm:t>
    </dgm:pt>
    <dgm:pt modelId="{40A53B44-4E30-43EE-90DC-FBE8369BCAA5}" type="sibTrans" cxnId="{631D54B4-45A9-40F5-8E04-0B5424FDAD74}">
      <dgm:prSet/>
      <dgm:spPr/>
      <dgm:t>
        <a:bodyPr/>
        <a:lstStyle/>
        <a:p>
          <a:endParaRPr lang="en-GB"/>
        </a:p>
      </dgm:t>
    </dgm:pt>
    <dgm:pt modelId="{669C1767-26D6-4E9D-A22C-CB3ECABD20FB}">
      <dgm:prSet/>
      <dgm:spPr/>
      <dgm:t>
        <a:bodyPr/>
        <a:lstStyle/>
        <a:p>
          <a:r>
            <a:rPr lang="en-GB" dirty="0"/>
            <a:t>Sustainable Access</a:t>
          </a:r>
        </a:p>
      </dgm:t>
    </dgm:pt>
    <dgm:pt modelId="{11849D91-9BC3-479E-81FE-4F5B9A867606}" type="parTrans" cxnId="{B4CF4768-C07F-4CF6-B1C1-BD2AB130BBA5}">
      <dgm:prSet/>
      <dgm:spPr/>
      <dgm:t>
        <a:bodyPr/>
        <a:lstStyle/>
        <a:p>
          <a:endParaRPr lang="en-GB"/>
        </a:p>
      </dgm:t>
    </dgm:pt>
    <dgm:pt modelId="{1672EB9A-5003-407E-B1B5-BEAACCC85483}" type="sibTrans" cxnId="{B4CF4768-C07F-4CF6-B1C1-BD2AB130BBA5}">
      <dgm:prSet/>
      <dgm:spPr/>
      <dgm:t>
        <a:bodyPr/>
        <a:lstStyle/>
        <a:p>
          <a:endParaRPr lang="en-GB"/>
        </a:p>
      </dgm:t>
    </dgm:pt>
    <dgm:pt modelId="{49B7603D-05D6-4E12-96B9-843C76B5C074}" type="pres">
      <dgm:prSet presAssocID="{78FE8521-2060-40B2-BEF6-58ED3F1CB8F6}" presName="linear" presStyleCnt="0">
        <dgm:presLayoutVars>
          <dgm:animLvl val="lvl"/>
          <dgm:resizeHandles val="exact"/>
        </dgm:presLayoutVars>
      </dgm:prSet>
      <dgm:spPr/>
    </dgm:pt>
    <dgm:pt modelId="{1FE5B536-7EF2-4983-BAD6-F0B261B3FD42}" type="pres">
      <dgm:prSet presAssocID="{BE69C787-B70B-47F2-BF42-5308F6449DA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57FA8D9-A9F3-4CA3-B619-E669EF1A5BBB}" type="pres">
      <dgm:prSet presAssocID="{55DD3BE8-FC01-450E-877B-4A5E107C2399}" presName="spacer" presStyleCnt="0"/>
      <dgm:spPr/>
    </dgm:pt>
    <dgm:pt modelId="{795096E3-C966-459D-8CD6-CA48C5F91688}" type="pres">
      <dgm:prSet presAssocID="{E75490D1-FF64-46F8-948E-7762D654D8A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449AC2E-14C9-42CF-8468-045B9F072CB3}" type="pres">
      <dgm:prSet presAssocID="{40A53B44-4E30-43EE-90DC-FBE8369BCAA5}" presName="spacer" presStyleCnt="0"/>
      <dgm:spPr/>
    </dgm:pt>
    <dgm:pt modelId="{51452D73-AC6B-496D-8FBA-7250F8714A06}" type="pres">
      <dgm:prSet presAssocID="{669C1767-26D6-4E9D-A22C-CB3ECABD20F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0325B0E-2685-47E0-A0E5-9B8205663BE0}" type="presOf" srcId="{E75490D1-FF64-46F8-948E-7762D654D8A4}" destId="{795096E3-C966-459D-8CD6-CA48C5F91688}" srcOrd="0" destOrd="0" presId="urn:microsoft.com/office/officeart/2005/8/layout/vList2"/>
    <dgm:cxn modelId="{57538C64-A4A5-40FC-8CCA-55B9385D82D2}" type="presOf" srcId="{669C1767-26D6-4E9D-A22C-CB3ECABD20FB}" destId="{51452D73-AC6B-496D-8FBA-7250F8714A06}" srcOrd="0" destOrd="0" presId="urn:microsoft.com/office/officeart/2005/8/layout/vList2"/>
    <dgm:cxn modelId="{B4CF4768-C07F-4CF6-B1C1-BD2AB130BBA5}" srcId="{78FE8521-2060-40B2-BEF6-58ED3F1CB8F6}" destId="{669C1767-26D6-4E9D-A22C-CB3ECABD20FB}" srcOrd="2" destOrd="0" parTransId="{11849D91-9BC3-479E-81FE-4F5B9A867606}" sibTransId="{1672EB9A-5003-407E-B1B5-BEAACCC85483}"/>
    <dgm:cxn modelId="{631D54B4-45A9-40F5-8E04-0B5424FDAD74}" srcId="{78FE8521-2060-40B2-BEF6-58ED3F1CB8F6}" destId="{E75490D1-FF64-46F8-948E-7762D654D8A4}" srcOrd="1" destOrd="0" parTransId="{82277312-C945-4525-9BA4-BC0FA43663E2}" sibTransId="{40A53B44-4E30-43EE-90DC-FBE8369BCAA5}"/>
    <dgm:cxn modelId="{E21F97C4-E6AB-4F3E-93A1-55541E4DCAB4}" srcId="{78FE8521-2060-40B2-BEF6-58ED3F1CB8F6}" destId="{BE69C787-B70B-47F2-BF42-5308F6449DA0}" srcOrd="0" destOrd="0" parTransId="{0AFF4C33-2BA2-4223-8DCF-005598079195}" sibTransId="{55DD3BE8-FC01-450E-877B-4A5E107C2399}"/>
    <dgm:cxn modelId="{BA3321CB-535D-45A1-8D01-2E27A83717A0}" type="presOf" srcId="{78FE8521-2060-40B2-BEF6-58ED3F1CB8F6}" destId="{49B7603D-05D6-4E12-96B9-843C76B5C074}" srcOrd="0" destOrd="0" presId="urn:microsoft.com/office/officeart/2005/8/layout/vList2"/>
    <dgm:cxn modelId="{93C32BEB-3D04-4885-AA5C-E76FA2F89FCB}" type="presOf" srcId="{BE69C787-B70B-47F2-BF42-5308F6449DA0}" destId="{1FE5B536-7EF2-4983-BAD6-F0B261B3FD42}" srcOrd="0" destOrd="0" presId="urn:microsoft.com/office/officeart/2005/8/layout/vList2"/>
    <dgm:cxn modelId="{FC55A760-9A6E-4992-8720-9EB049449EB2}" type="presParOf" srcId="{49B7603D-05D6-4E12-96B9-843C76B5C074}" destId="{1FE5B536-7EF2-4983-BAD6-F0B261B3FD42}" srcOrd="0" destOrd="0" presId="urn:microsoft.com/office/officeart/2005/8/layout/vList2"/>
    <dgm:cxn modelId="{FD77DFBF-33D7-491E-AAB0-7FE3A3CD2729}" type="presParOf" srcId="{49B7603D-05D6-4E12-96B9-843C76B5C074}" destId="{F57FA8D9-A9F3-4CA3-B619-E669EF1A5BBB}" srcOrd="1" destOrd="0" presId="urn:microsoft.com/office/officeart/2005/8/layout/vList2"/>
    <dgm:cxn modelId="{F3818B18-8572-4DBA-A599-D59E142FA118}" type="presParOf" srcId="{49B7603D-05D6-4E12-96B9-843C76B5C074}" destId="{795096E3-C966-459D-8CD6-CA48C5F91688}" srcOrd="2" destOrd="0" presId="urn:microsoft.com/office/officeart/2005/8/layout/vList2"/>
    <dgm:cxn modelId="{9B9F3DA3-1FCA-4DD9-8F59-3546FBECA5E9}" type="presParOf" srcId="{49B7603D-05D6-4E12-96B9-843C76B5C074}" destId="{5449AC2E-14C9-42CF-8468-045B9F072CB3}" srcOrd="3" destOrd="0" presId="urn:microsoft.com/office/officeart/2005/8/layout/vList2"/>
    <dgm:cxn modelId="{A15D3F0F-D007-4E26-99F1-EDE8AE0773DF}" type="presParOf" srcId="{49B7603D-05D6-4E12-96B9-843C76B5C074}" destId="{51452D73-AC6B-496D-8FBA-7250F8714A0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2FA6F32-1595-4520-86E8-6BA6E7954576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A7B33B5-D856-4516-B75E-350B91D46898}">
      <dgm:prSet custT="1"/>
      <dgm:spPr/>
      <dgm:t>
        <a:bodyPr/>
        <a:lstStyle/>
        <a:p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Bold leadership by civil society</a:t>
          </a:r>
        </a:p>
      </dgm:t>
    </dgm:pt>
    <dgm:pt modelId="{75E52B3D-133F-487D-8628-1283098C673F}" type="parTrans" cxnId="{FD213160-AE65-4CF4-92B0-798500A87879}">
      <dgm:prSet/>
      <dgm:spPr/>
      <dgm:t>
        <a:bodyPr/>
        <a:lstStyle/>
        <a:p>
          <a:endParaRPr lang="en-GB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F4D9BD-0A61-4975-8F4A-23A742F36C59}" type="sibTrans" cxnId="{FD213160-AE65-4CF4-92B0-798500A87879}">
      <dgm:prSet/>
      <dgm:spPr/>
      <dgm:t>
        <a:bodyPr/>
        <a:lstStyle/>
        <a:p>
          <a:endParaRPr lang="en-GB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7224C5-8F75-4A81-8210-0DB42E71A774}">
      <dgm:prSet custT="1"/>
      <dgm:spPr/>
      <dgm:t>
        <a:bodyPr/>
        <a:lstStyle/>
        <a:p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New partnerships  </a:t>
          </a:r>
        </a:p>
      </dgm:t>
    </dgm:pt>
    <dgm:pt modelId="{F41F31CB-3425-46B3-B8B3-F789854319BA}" type="parTrans" cxnId="{950AEADF-6956-4A53-AF36-D4395C540009}">
      <dgm:prSet/>
      <dgm:spPr/>
      <dgm:t>
        <a:bodyPr/>
        <a:lstStyle/>
        <a:p>
          <a:endParaRPr lang="en-GB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69BDD4-E18A-4754-A43D-5D0CC6FBAF88}" type="sibTrans" cxnId="{950AEADF-6956-4A53-AF36-D4395C540009}">
      <dgm:prSet/>
      <dgm:spPr/>
      <dgm:t>
        <a:bodyPr/>
        <a:lstStyle/>
        <a:p>
          <a:endParaRPr lang="en-GB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9F7DC3-61E5-4E96-890B-499F06B617C7}">
      <dgm:prSet custT="1"/>
      <dgm:spPr/>
      <dgm:t>
        <a:bodyPr/>
        <a:lstStyle/>
        <a:p>
          <a:r>
            <a:rPr lang="en-GB" sz="1600" dirty="0">
              <a:latin typeface="Arial" panose="020B0604020202020204" pitchFamily="34" charset="0"/>
              <a:cs typeface="Arial" panose="020B0604020202020204" pitchFamily="34" charset="0"/>
            </a:rPr>
            <a:t>Towards a more secure future</a:t>
          </a:r>
        </a:p>
      </dgm:t>
    </dgm:pt>
    <dgm:pt modelId="{B202E05C-0047-4A6C-B38E-0CEFE5ADAFC2}" type="parTrans" cxnId="{CFCEFEC2-6371-4CB3-9923-A8AD4570D080}">
      <dgm:prSet/>
      <dgm:spPr/>
      <dgm:t>
        <a:bodyPr/>
        <a:lstStyle/>
        <a:p>
          <a:endParaRPr lang="en-GB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AB34E7-E359-4505-850D-10282F5E8B07}" type="sibTrans" cxnId="{CFCEFEC2-6371-4CB3-9923-A8AD4570D080}">
      <dgm:prSet/>
      <dgm:spPr/>
      <dgm:t>
        <a:bodyPr/>
        <a:lstStyle/>
        <a:p>
          <a:endParaRPr lang="en-GB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AC1155-EC73-48CE-8E14-2BEC9FF84995}" type="pres">
      <dgm:prSet presAssocID="{12FA6F32-1595-4520-86E8-6BA6E7954576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B5F4649B-F84D-4975-B272-D63F95530D74}" type="pres">
      <dgm:prSet presAssocID="{EA7B33B5-D856-4516-B75E-350B91D46898}" presName="Accent1" presStyleCnt="0"/>
      <dgm:spPr/>
    </dgm:pt>
    <dgm:pt modelId="{AAAF1155-3CD2-49DC-A6A3-F19E95D1C715}" type="pres">
      <dgm:prSet presAssocID="{EA7B33B5-D856-4516-B75E-350B91D46898}" presName="Accent" presStyleLbl="node1" presStyleIdx="0" presStyleCnt="3"/>
      <dgm:spPr>
        <a:solidFill>
          <a:schemeClr val="accent1"/>
        </a:solidFill>
      </dgm:spPr>
    </dgm:pt>
    <dgm:pt modelId="{EE1A28FA-C179-4B28-B07C-A2CF52BDD141}" type="pres">
      <dgm:prSet presAssocID="{EA7B33B5-D856-4516-B75E-350B91D46898}" presName="Parent1" presStyleLbl="revTx" presStyleIdx="0" presStyleCnt="3" custLinFactNeighborY="-26417">
        <dgm:presLayoutVars>
          <dgm:chMax val="1"/>
          <dgm:chPref val="1"/>
          <dgm:bulletEnabled val="1"/>
        </dgm:presLayoutVars>
      </dgm:prSet>
      <dgm:spPr/>
    </dgm:pt>
    <dgm:pt modelId="{0B0A02B9-A312-4971-B03B-DF260C59F1D0}" type="pres">
      <dgm:prSet presAssocID="{6A7224C5-8F75-4A81-8210-0DB42E71A774}" presName="Accent2" presStyleCnt="0"/>
      <dgm:spPr/>
    </dgm:pt>
    <dgm:pt modelId="{7D9AB696-9948-4E01-A102-06B714552EAA}" type="pres">
      <dgm:prSet presAssocID="{6A7224C5-8F75-4A81-8210-0DB42E71A774}" presName="Accent" presStyleLbl="node1" presStyleIdx="1" presStyleCnt="3"/>
      <dgm:spPr>
        <a:solidFill>
          <a:srgbClr val="97450D"/>
        </a:solidFill>
      </dgm:spPr>
    </dgm:pt>
    <dgm:pt modelId="{04D700D8-9E99-4142-86E8-23581672B682}" type="pres">
      <dgm:prSet presAssocID="{6A7224C5-8F75-4A81-8210-0DB42E71A774}" presName="Parent2" presStyleLbl="revTx" presStyleIdx="1" presStyleCnt="3" custScaleX="113781" custLinFactNeighborY="-19706">
        <dgm:presLayoutVars>
          <dgm:chMax val="1"/>
          <dgm:chPref val="1"/>
          <dgm:bulletEnabled val="1"/>
        </dgm:presLayoutVars>
      </dgm:prSet>
      <dgm:spPr/>
    </dgm:pt>
    <dgm:pt modelId="{A80741CB-5C24-4F62-AAC2-A36AAE5F7204}" type="pres">
      <dgm:prSet presAssocID="{089F7DC3-61E5-4E96-890B-499F06B617C7}" presName="Accent3" presStyleCnt="0"/>
      <dgm:spPr/>
    </dgm:pt>
    <dgm:pt modelId="{7159EC88-30E2-4C98-955E-42E90499EF46}" type="pres">
      <dgm:prSet presAssocID="{089F7DC3-61E5-4E96-890B-499F06B617C7}" presName="Accent" presStyleLbl="node1" presStyleIdx="2" presStyleCnt="3"/>
      <dgm:spPr>
        <a:solidFill>
          <a:schemeClr val="accent6"/>
        </a:solidFill>
      </dgm:spPr>
    </dgm:pt>
    <dgm:pt modelId="{7DDE114C-2785-41BA-BF52-A78FA54F01D5}" type="pres">
      <dgm:prSet presAssocID="{089F7DC3-61E5-4E96-890B-499F06B617C7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210DCE35-4B6D-4A51-8C28-932481A5E866}" type="presOf" srcId="{12FA6F32-1595-4520-86E8-6BA6E7954576}" destId="{21AC1155-EC73-48CE-8E14-2BEC9FF84995}" srcOrd="0" destOrd="0" presId="urn:microsoft.com/office/officeart/2009/layout/CircleArrowProcess"/>
    <dgm:cxn modelId="{FD213160-AE65-4CF4-92B0-798500A87879}" srcId="{12FA6F32-1595-4520-86E8-6BA6E7954576}" destId="{EA7B33B5-D856-4516-B75E-350B91D46898}" srcOrd="0" destOrd="0" parTransId="{75E52B3D-133F-487D-8628-1283098C673F}" sibTransId="{F2F4D9BD-0A61-4975-8F4A-23A742F36C59}"/>
    <dgm:cxn modelId="{005ECC49-34B3-47E7-B111-4DF6AC5251B2}" type="presOf" srcId="{6A7224C5-8F75-4A81-8210-0DB42E71A774}" destId="{04D700D8-9E99-4142-86E8-23581672B682}" srcOrd="0" destOrd="0" presId="urn:microsoft.com/office/officeart/2009/layout/CircleArrowProcess"/>
    <dgm:cxn modelId="{6F89BD98-EA30-43E3-B39D-84388C7A2F68}" type="presOf" srcId="{EA7B33B5-D856-4516-B75E-350B91D46898}" destId="{EE1A28FA-C179-4B28-B07C-A2CF52BDD141}" srcOrd="0" destOrd="0" presId="urn:microsoft.com/office/officeart/2009/layout/CircleArrowProcess"/>
    <dgm:cxn modelId="{B4AFC4BD-5D60-4951-A4EF-4C3968983CAD}" type="presOf" srcId="{089F7DC3-61E5-4E96-890B-499F06B617C7}" destId="{7DDE114C-2785-41BA-BF52-A78FA54F01D5}" srcOrd="0" destOrd="0" presId="urn:microsoft.com/office/officeart/2009/layout/CircleArrowProcess"/>
    <dgm:cxn modelId="{CFCEFEC2-6371-4CB3-9923-A8AD4570D080}" srcId="{12FA6F32-1595-4520-86E8-6BA6E7954576}" destId="{089F7DC3-61E5-4E96-890B-499F06B617C7}" srcOrd="2" destOrd="0" parTransId="{B202E05C-0047-4A6C-B38E-0CEFE5ADAFC2}" sibTransId="{DEAB34E7-E359-4505-850D-10282F5E8B07}"/>
    <dgm:cxn modelId="{950AEADF-6956-4A53-AF36-D4395C540009}" srcId="{12FA6F32-1595-4520-86E8-6BA6E7954576}" destId="{6A7224C5-8F75-4A81-8210-0DB42E71A774}" srcOrd="1" destOrd="0" parTransId="{F41F31CB-3425-46B3-B8B3-F789854319BA}" sibTransId="{6669BDD4-E18A-4754-A43D-5D0CC6FBAF88}"/>
    <dgm:cxn modelId="{6D92BCF0-25F0-4694-83F4-58FD967BAB3D}" type="presParOf" srcId="{21AC1155-EC73-48CE-8E14-2BEC9FF84995}" destId="{B5F4649B-F84D-4975-B272-D63F95530D74}" srcOrd="0" destOrd="0" presId="urn:microsoft.com/office/officeart/2009/layout/CircleArrowProcess"/>
    <dgm:cxn modelId="{5E52E566-483A-4BDE-A7CF-48E26A4D22DA}" type="presParOf" srcId="{B5F4649B-F84D-4975-B272-D63F95530D74}" destId="{AAAF1155-3CD2-49DC-A6A3-F19E95D1C715}" srcOrd="0" destOrd="0" presId="urn:microsoft.com/office/officeart/2009/layout/CircleArrowProcess"/>
    <dgm:cxn modelId="{49BF4A16-1C6B-4E22-A158-407CF3EE9D00}" type="presParOf" srcId="{21AC1155-EC73-48CE-8E14-2BEC9FF84995}" destId="{EE1A28FA-C179-4B28-B07C-A2CF52BDD141}" srcOrd="1" destOrd="0" presId="urn:microsoft.com/office/officeart/2009/layout/CircleArrowProcess"/>
    <dgm:cxn modelId="{E5CE5A24-5E6E-4941-888E-A4741A4758CF}" type="presParOf" srcId="{21AC1155-EC73-48CE-8E14-2BEC9FF84995}" destId="{0B0A02B9-A312-4971-B03B-DF260C59F1D0}" srcOrd="2" destOrd="0" presId="urn:microsoft.com/office/officeart/2009/layout/CircleArrowProcess"/>
    <dgm:cxn modelId="{D94D7A39-FC57-4B4B-BA85-95DB77A15178}" type="presParOf" srcId="{0B0A02B9-A312-4971-B03B-DF260C59F1D0}" destId="{7D9AB696-9948-4E01-A102-06B714552EAA}" srcOrd="0" destOrd="0" presId="urn:microsoft.com/office/officeart/2009/layout/CircleArrowProcess"/>
    <dgm:cxn modelId="{C325F007-4807-4FF3-89B6-76E39C4573B8}" type="presParOf" srcId="{21AC1155-EC73-48CE-8E14-2BEC9FF84995}" destId="{04D700D8-9E99-4142-86E8-23581672B682}" srcOrd="3" destOrd="0" presId="urn:microsoft.com/office/officeart/2009/layout/CircleArrowProcess"/>
    <dgm:cxn modelId="{FE2F2D30-C611-4DB5-BA80-46BA472F8A5B}" type="presParOf" srcId="{21AC1155-EC73-48CE-8E14-2BEC9FF84995}" destId="{A80741CB-5C24-4F62-AAC2-A36AAE5F7204}" srcOrd="4" destOrd="0" presId="urn:microsoft.com/office/officeart/2009/layout/CircleArrowProcess"/>
    <dgm:cxn modelId="{191EA7B9-F179-4AE3-9A47-5CE3A461BD4B}" type="presParOf" srcId="{A80741CB-5C24-4F62-AAC2-A36AAE5F7204}" destId="{7159EC88-30E2-4C98-955E-42E90499EF46}" srcOrd="0" destOrd="0" presId="urn:microsoft.com/office/officeart/2009/layout/CircleArrowProcess"/>
    <dgm:cxn modelId="{85289E06-F299-4861-93C4-3FFE04430552}" type="presParOf" srcId="{21AC1155-EC73-48CE-8E14-2BEC9FF84995}" destId="{7DDE114C-2785-41BA-BF52-A78FA54F01D5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DDB5A1-433C-4AAD-B03F-7E1C06FF99E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D34F1EF-AB10-4B1B-B663-D6CFBC86F76D}">
      <dgm:prSet custT="1"/>
      <dgm:spPr>
        <a:solidFill>
          <a:schemeClr val="accent1"/>
        </a:solidFill>
      </dgm:spPr>
      <dgm:t>
        <a:bodyPr/>
        <a:lstStyle/>
        <a:p>
          <a:pPr algn="ctr"/>
          <a:r>
            <a:rPr lang="en-GB" sz="2200" dirty="0">
              <a:latin typeface="Arial" panose="020B0604020202020204" pitchFamily="34" charset="0"/>
              <a:cs typeface="Arial" panose="020B0604020202020204" pitchFamily="34" charset="0"/>
            </a:rPr>
            <a:t>	Limited engagement to date between developers and potential end-users of SMR technologies in Global South</a:t>
          </a:r>
        </a:p>
      </dgm:t>
    </dgm:pt>
    <dgm:pt modelId="{C45441C0-FC9E-4A93-BFDB-764956A16359}" type="parTrans" cxnId="{2D4F832F-5D31-4D6D-868C-1DABD99C0461}">
      <dgm:prSet/>
      <dgm:spPr/>
      <dgm:t>
        <a:bodyPr/>
        <a:lstStyle/>
        <a:p>
          <a:endParaRPr lang="en-GB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232313-491D-4D83-AD56-39B0654FA9DD}" type="sibTrans" cxnId="{2D4F832F-5D31-4D6D-868C-1DABD99C0461}">
      <dgm:prSet/>
      <dgm:spPr/>
      <dgm:t>
        <a:bodyPr/>
        <a:lstStyle/>
        <a:p>
          <a:endParaRPr lang="en-GB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FC40F8-0715-4006-B40F-0C3F16F300F8}" type="pres">
      <dgm:prSet presAssocID="{19DDB5A1-433C-4AAD-B03F-7E1C06FF99E3}" presName="linear" presStyleCnt="0">
        <dgm:presLayoutVars>
          <dgm:animLvl val="lvl"/>
          <dgm:resizeHandles val="exact"/>
        </dgm:presLayoutVars>
      </dgm:prSet>
      <dgm:spPr/>
    </dgm:pt>
    <dgm:pt modelId="{38F68B93-D70D-446D-A6B2-4158F0AED3E3}" type="pres">
      <dgm:prSet presAssocID="{DD34F1EF-AB10-4B1B-B663-D6CFBC86F76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6593C1F-D7F0-40D2-9193-D8A31E1D134D}" type="presOf" srcId="{19DDB5A1-433C-4AAD-B03F-7E1C06FF99E3}" destId="{82FC40F8-0715-4006-B40F-0C3F16F300F8}" srcOrd="0" destOrd="0" presId="urn:microsoft.com/office/officeart/2005/8/layout/vList2"/>
    <dgm:cxn modelId="{2D4F832F-5D31-4D6D-868C-1DABD99C0461}" srcId="{19DDB5A1-433C-4AAD-B03F-7E1C06FF99E3}" destId="{DD34F1EF-AB10-4B1B-B663-D6CFBC86F76D}" srcOrd="0" destOrd="0" parTransId="{C45441C0-FC9E-4A93-BFDB-764956A16359}" sibTransId="{54232313-491D-4D83-AD56-39B0654FA9DD}"/>
    <dgm:cxn modelId="{4F831946-985C-4A7F-9C1D-D15919B8D37D}" type="presOf" srcId="{DD34F1EF-AB10-4B1B-B663-D6CFBC86F76D}" destId="{38F68B93-D70D-446D-A6B2-4158F0AED3E3}" srcOrd="0" destOrd="0" presId="urn:microsoft.com/office/officeart/2005/8/layout/vList2"/>
    <dgm:cxn modelId="{4B97ECE1-AE5A-49EA-955F-2F4D94D67061}" type="presParOf" srcId="{82FC40F8-0715-4006-B40F-0C3F16F300F8}" destId="{38F68B93-D70D-446D-A6B2-4158F0AED3E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F226AF-BC2E-498B-A0D2-CDB25561736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D4D29BD-67BC-4314-9DA6-0CFFA732EAB6}">
      <dgm:prSet custT="1"/>
      <dgm:spPr>
        <a:solidFill>
          <a:schemeClr val="accent1"/>
        </a:solidFill>
      </dgm:spPr>
      <dgm:t>
        <a:bodyPr/>
        <a:lstStyle/>
        <a:p>
          <a:r>
            <a:rPr lang="en-GB" sz="3200" b="1" dirty="0">
              <a:latin typeface="Arial" panose="020B0604020202020204" pitchFamily="34" charset="0"/>
              <a:cs typeface="Arial" panose="020B0604020202020204" pitchFamily="34" charset="0"/>
            </a:rPr>
            <a:t>Risk / Challenge</a:t>
          </a:r>
        </a:p>
      </dgm:t>
    </dgm:pt>
    <dgm:pt modelId="{A548FE85-14EA-49F8-A715-F250DE11639C}" type="parTrans" cxnId="{D113E195-21B4-4158-912C-9DE6623438F9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2F3AC8-63BA-4DAD-8CA6-56903C4629EA}" type="sibTrans" cxnId="{D113E195-21B4-4158-912C-9DE6623438F9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70EF4A-CD17-4302-A406-D84ADCB819C0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marL="360000" lvl="1" indent="-360000" algn="l" defTabSz="800100">
            <a:lnSpc>
              <a:spcPct val="100000"/>
            </a:lnSpc>
            <a:spcBef>
              <a:spcPts val="600"/>
            </a:spcBef>
            <a:spcAft>
              <a:spcPts val="600"/>
            </a:spcAft>
            <a:buFont typeface="Courier New" panose="02070309020205020404" pitchFamily="49" charset="0"/>
            <a:buChar char="o"/>
          </a:pPr>
          <a:r>
            <a:rPr lang="en-GB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Sustainable development and climate action funders continue to “ignore” </a:t>
          </a:r>
          <a:r>
            <a:rPr lang="en-GB" sz="2000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Peaceful Uses </a:t>
          </a:r>
        </a:p>
      </dgm:t>
    </dgm:pt>
    <dgm:pt modelId="{8D751D35-0E69-4FAB-AD9D-800928B6E96C}" type="parTrans" cxnId="{13FA1037-751D-43CD-99A8-25C62782C00B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660A03-1D1C-42CF-94F9-7A8AF79CC394}" type="sibTrans" cxnId="{13FA1037-751D-43CD-99A8-25C62782C00B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BB5745-17C2-4EFA-92E3-71913910D414}">
      <dgm:prSet custT="1"/>
      <dgm:spPr/>
      <dgm:t>
        <a:bodyPr/>
        <a:lstStyle/>
        <a:p>
          <a:pPr marL="360000" marR="0" lvl="1" indent="-360000" algn="l" defTabSz="800100" eaLnBrk="1" fontAlgn="auto" latinLnBrk="0" hangingPunct="1">
            <a:lnSpc>
              <a:spcPct val="100000"/>
            </a:lnSpc>
            <a:spcBef>
              <a:spcPts val="600"/>
            </a:spcBef>
            <a:spcAft>
              <a:spcPts val="600"/>
            </a:spcAft>
            <a:buClrTx/>
            <a:buSzTx/>
            <a:buFont typeface="Courier New" panose="02070309020205020404" pitchFamily="49" charset="0"/>
            <a:buChar char="o"/>
            <a:tabLst/>
            <a:defRPr/>
          </a:pPr>
          <a:r>
            <a:rPr lang="en-GB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Lack of funding assistance to develop infrastructure for </a:t>
          </a:r>
          <a:r>
            <a:rPr lang="en-GB" sz="2000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Peaceful Uses </a:t>
          </a:r>
          <a:r>
            <a:rPr lang="en-GB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(power and non-power) </a:t>
          </a:r>
        </a:p>
      </dgm:t>
    </dgm:pt>
    <dgm:pt modelId="{CCEB8316-8277-4D4B-8747-0B8D32C8F784}" type="parTrans" cxnId="{4A24C429-20D8-4A56-9097-E641D35A560F}">
      <dgm:prSet/>
      <dgm:spPr/>
      <dgm:t>
        <a:bodyPr/>
        <a:lstStyle/>
        <a:p>
          <a:endParaRPr lang="en-GB" sz="1600"/>
        </a:p>
      </dgm:t>
    </dgm:pt>
    <dgm:pt modelId="{69E9C9BB-1F80-4DE5-9892-7FD52FB95557}" type="sibTrans" cxnId="{4A24C429-20D8-4A56-9097-E641D35A560F}">
      <dgm:prSet/>
      <dgm:spPr/>
      <dgm:t>
        <a:bodyPr/>
        <a:lstStyle/>
        <a:p>
          <a:endParaRPr lang="en-GB" sz="1600"/>
        </a:p>
      </dgm:t>
    </dgm:pt>
    <dgm:pt modelId="{AA523077-A145-4C3E-BCD0-94A30AE71910}">
      <dgm:prSet custT="1"/>
      <dgm:spPr/>
      <dgm:t>
        <a:bodyPr/>
        <a:lstStyle/>
        <a:p>
          <a:pPr marL="360000" lvl="1" indent="-360000" algn="l" defTabSz="800100">
            <a:lnSpc>
              <a:spcPct val="100000"/>
            </a:lnSpc>
            <a:spcBef>
              <a:spcPts val="600"/>
            </a:spcBef>
            <a:spcAft>
              <a:spcPts val="600"/>
            </a:spcAft>
            <a:buFont typeface="Courier New" panose="02070309020205020404" pitchFamily="49" charset="0"/>
            <a:buChar char="o"/>
          </a:pPr>
          <a:endParaRPr lang="en-GB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EEF5BDA-51A9-4132-9D6C-81FB74F2A236}" type="parTrans" cxnId="{2D3ECAB8-FDAF-4F39-8AFF-25C28428CE97}">
      <dgm:prSet/>
      <dgm:spPr/>
      <dgm:t>
        <a:bodyPr/>
        <a:lstStyle/>
        <a:p>
          <a:endParaRPr lang="en-AT"/>
        </a:p>
      </dgm:t>
    </dgm:pt>
    <dgm:pt modelId="{47ED7F06-E1FA-45A9-B013-04CDD5391D50}" type="sibTrans" cxnId="{2D3ECAB8-FDAF-4F39-8AFF-25C28428CE97}">
      <dgm:prSet/>
      <dgm:spPr/>
      <dgm:t>
        <a:bodyPr/>
        <a:lstStyle/>
        <a:p>
          <a:endParaRPr lang="en-AT"/>
        </a:p>
      </dgm:t>
    </dgm:pt>
    <dgm:pt modelId="{093CAB25-39A2-4C9C-8EEA-6854145A94ED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marL="360000" lvl="1" indent="-360000" algn="l" defTabSz="800100">
            <a:lnSpc>
              <a:spcPct val="100000"/>
            </a:lnSpc>
            <a:spcBef>
              <a:spcPts val="600"/>
            </a:spcBef>
            <a:spcAft>
              <a:spcPts val="600"/>
            </a:spcAft>
            <a:buFont typeface="Courier New" panose="02070309020205020404" pitchFamily="49" charset="0"/>
            <a:buChar char="o"/>
          </a:pPr>
          <a:endParaRPr lang="en-GB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6741424-EDFF-40F5-AE6D-BE3750FBBE03}" type="parTrans" cxnId="{4F8C492F-7B26-4A2B-BAC9-50BC59050139}">
      <dgm:prSet/>
      <dgm:spPr/>
    </dgm:pt>
    <dgm:pt modelId="{11B91B5F-5F66-4AE3-9037-822DB34EDF04}" type="sibTrans" cxnId="{4F8C492F-7B26-4A2B-BAC9-50BC59050139}">
      <dgm:prSet/>
      <dgm:spPr/>
    </dgm:pt>
    <dgm:pt modelId="{6EC2A920-D998-4A00-950F-42A04ED4A804}">
      <dgm:prSet custT="1"/>
      <dgm:spPr/>
      <dgm:t>
        <a:bodyPr/>
        <a:lstStyle/>
        <a:p>
          <a:pPr marL="360000" marR="0" lvl="1" indent="-360000" algn="l" defTabSz="800100" eaLnBrk="1" fontAlgn="auto" latinLnBrk="0" hangingPunct="1">
            <a:lnSpc>
              <a:spcPct val="100000"/>
            </a:lnSpc>
            <a:spcBef>
              <a:spcPts val="600"/>
            </a:spcBef>
            <a:spcAft>
              <a:spcPts val="600"/>
            </a:spcAft>
            <a:buClrTx/>
            <a:buSzTx/>
            <a:buFont typeface="Courier New" panose="02070309020205020404" pitchFamily="49" charset="0"/>
            <a:buChar char="o"/>
            <a:tabLst/>
            <a:defRPr/>
          </a:pPr>
          <a:r>
            <a:rPr lang="en-GB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Funding for peaceful uses and the IAEA is limited and cannot keep up with country needs</a:t>
          </a:r>
        </a:p>
      </dgm:t>
    </dgm:pt>
    <dgm:pt modelId="{347A360C-70FB-4B24-98A5-C1FD286001E9}" type="parTrans" cxnId="{DF407238-1C5D-41B3-B483-810642987760}">
      <dgm:prSet/>
      <dgm:spPr/>
    </dgm:pt>
    <dgm:pt modelId="{BBC432D2-6F12-47ED-9D62-FA8CE28F76A5}" type="sibTrans" cxnId="{DF407238-1C5D-41B3-B483-810642987760}">
      <dgm:prSet/>
      <dgm:spPr/>
    </dgm:pt>
    <dgm:pt modelId="{10BD8C20-26FB-4A1F-AAB4-7C568ACD5878}" type="pres">
      <dgm:prSet presAssocID="{DBF226AF-BC2E-498B-A0D2-CDB255617367}" presName="Name0" presStyleCnt="0">
        <dgm:presLayoutVars>
          <dgm:dir/>
          <dgm:animLvl val="lvl"/>
          <dgm:resizeHandles val="exact"/>
        </dgm:presLayoutVars>
      </dgm:prSet>
      <dgm:spPr/>
    </dgm:pt>
    <dgm:pt modelId="{4BDC9164-F24D-4944-840F-CA6DD162B7F3}" type="pres">
      <dgm:prSet presAssocID="{2D4D29BD-67BC-4314-9DA6-0CFFA732EAB6}" presName="linNode" presStyleCnt="0"/>
      <dgm:spPr/>
    </dgm:pt>
    <dgm:pt modelId="{20881610-7317-46A4-BC5C-53031E5DCBD1}" type="pres">
      <dgm:prSet presAssocID="{2D4D29BD-67BC-4314-9DA6-0CFFA732EAB6}" presName="parentText" presStyleLbl="node1" presStyleIdx="0" presStyleCnt="1" custScaleX="87654">
        <dgm:presLayoutVars>
          <dgm:chMax val="1"/>
          <dgm:bulletEnabled val="1"/>
        </dgm:presLayoutVars>
      </dgm:prSet>
      <dgm:spPr/>
    </dgm:pt>
    <dgm:pt modelId="{7FE60A8E-CB2A-4590-B83C-D75BAA8911AD}" type="pres">
      <dgm:prSet presAssocID="{2D4D29BD-67BC-4314-9DA6-0CFFA732EAB6}" presName="descendantText" presStyleLbl="alignAccFollowNode1" presStyleIdx="0" presStyleCnt="1" custScaleY="112219">
        <dgm:presLayoutVars>
          <dgm:bulletEnabled val="1"/>
        </dgm:presLayoutVars>
      </dgm:prSet>
      <dgm:spPr/>
    </dgm:pt>
  </dgm:ptLst>
  <dgm:cxnLst>
    <dgm:cxn modelId="{66B21111-1174-473D-8ED9-E8481EE937D8}" type="presOf" srcId="{6EC2A920-D998-4A00-950F-42A04ED4A804}" destId="{7FE60A8E-CB2A-4590-B83C-D75BAA8911AD}" srcOrd="0" destOrd="3" presId="urn:microsoft.com/office/officeart/2005/8/layout/vList5"/>
    <dgm:cxn modelId="{2A55F121-25C5-4956-B6C4-CEAE30CA6A49}" type="presOf" srcId="{D0BB5745-17C2-4EFA-92E3-71913910D414}" destId="{7FE60A8E-CB2A-4590-B83C-D75BAA8911AD}" srcOrd="0" destOrd="2" presId="urn:microsoft.com/office/officeart/2005/8/layout/vList5"/>
    <dgm:cxn modelId="{4A24C429-20D8-4A56-9097-E641D35A560F}" srcId="{2D4D29BD-67BC-4314-9DA6-0CFFA732EAB6}" destId="{D0BB5745-17C2-4EFA-92E3-71913910D414}" srcOrd="2" destOrd="0" parTransId="{CCEB8316-8277-4D4B-8747-0B8D32C8F784}" sibTransId="{69E9C9BB-1F80-4DE5-9892-7FD52FB95557}"/>
    <dgm:cxn modelId="{4F8C492F-7B26-4A2B-BAC9-50BC59050139}" srcId="{2D4D29BD-67BC-4314-9DA6-0CFFA732EAB6}" destId="{093CAB25-39A2-4C9C-8EEA-6854145A94ED}" srcOrd="0" destOrd="0" parTransId="{A6741424-EDFF-40F5-AE6D-BE3750FBBE03}" sibTransId="{11B91B5F-5F66-4AE3-9037-822DB34EDF04}"/>
    <dgm:cxn modelId="{366B1931-9B73-473A-89F1-90333D6E669A}" type="presOf" srcId="{2D4D29BD-67BC-4314-9DA6-0CFFA732EAB6}" destId="{20881610-7317-46A4-BC5C-53031E5DCBD1}" srcOrd="0" destOrd="0" presId="urn:microsoft.com/office/officeart/2005/8/layout/vList5"/>
    <dgm:cxn modelId="{13FA1037-751D-43CD-99A8-25C62782C00B}" srcId="{2D4D29BD-67BC-4314-9DA6-0CFFA732EAB6}" destId="{A270EF4A-CD17-4302-A406-D84ADCB819C0}" srcOrd="1" destOrd="0" parTransId="{8D751D35-0E69-4FAB-AD9D-800928B6E96C}" sibTransId="{AE660A03-1D1C-42CF-94F9-7A8AF79CC394}"/>
    <dgm:cxn modelId="{DF407238-1C5D-41B3-B483-810642987760}" srcId="{2D4D29BD-67BC-4314-9DA6-0CFFA732EAB6}" destId="{6EC2A920-D998-4A00-950F-42A04ED4A804}" srcOrd="3" destOrd="0" parTransId="{347A360C-70FB-4B24-98A5-C1FD286001E9}" sibTransId="{BBC432D2-6F12-47ED-9D62-FA8CE28F76A5}"/>
    <dgm:cxn modelId="{56AEF278-3FBD-4920-8E93-37330FF4A3CD}" type="presOf" srcId="{AA523077-A145-4C3E-BCD0-94A30AE71910}" destId="{7FE60A8E-CB2A-4590-B83C-D75BAA8911AD}" srcOrd="0" destOrd="4" presId="urn:microsoft.com/office/officeart/2005/8/layout/vList5"/>
    <dgm:cxn modelId="{D113E195-21B4-4158-912C-9DE6623438F9}" srcId="{DBF226AF-BC2E-498B-A0D2-CDB255617367}" destId="{2D4D29BD-67BC-4314-9DA6-0CFFA732EAB6}" srcOrd="0" destOrd="0" parTransId="{A548FE85-14EA-49F8-A715-F250DE11639C}" sibTransId="{8A2F3AC8-63BA-4DAD-8CA6-56903C4629EA}"/>
    <dgm:cxn modelId="{2D5B55AE-859B-4516-A2A9-3EC8291C1856}" type="presOf" srcId="{A270EF4A-CD17-4302-A406-D84ADCB819C0}" destId="{7FE60A8E-CB2A-4590-B83C-D75BAA8911AD}" srcOrd="0" destOrd="1" presId="urn:microsoft.com/office/officeart/2005/8/layout/vList5"/>
    <dgm:cxn modelId="{2D3ECAB8-FDAF-4F39-8AFF-25C28428CE97}" srcId="{2D4D29BD-67BC-4314-9DA6-0CFFA732EAB6}" destId="{AA523077-A145-4C3E-BCD0-94A30AE71910}" srcOrd="4" destOrd="0" parTransId="{EEEF5BDA-51A9-4132-9D6C-81FB74F2A236}" sibTransId="{47ED7F06-E1FA-45A9-B013-04CDD5391D50}"/>
    <dgm:cxn modelId="{5640B3C8-E2DA-4157-BBE5-70A3D8B2E571}" type="presOf" srcId="{DBF226AF-BC2E-498B-A0D2-CDB255617367}" destId="{10BD8C20-26FB-4A1F-AAB4-7C568ACD5878}" srcOrd="0" destOrd="0" presId="urn:microsoft.com/office/officeart/2005/8/layout/vList5"/>
    <dgm:cxn modelId="{E29885F2-E310-4B07-A5F2-6632601CE189}" type="presOf" srcId="{093CAB25-39A2-4C9C-8EEA-6854145A94ED}" destId="{7FE60A8E-CB2A-4590-B83C-D75BAA8911AD}" srcOrd="0" destOrd="0" presId="urn:microsoft.com/office/officeart/2005/8/layout/vList5"/>
    <dgm:cxn modelId="{B75F230D-8CA4-4BE2-98A8-C58B0BA70DD8}" type="presParOf" srcId="{10BD8C20-26FB-4A1F-AAB4-7C568ACD5878}" destId="{4BDC9164-F24D-4944-840F-CA6DD162B7F3}" srcOrd="0" destOrd="0" presId="urn:microsoft.com/office/officeart/2005/8/layout/vList5"/>
    <dgm:cxn modelId="{B7DBD8AF-8227-4112-9BF2-56D10714E1CD}" type="presParOf" srcId="{4BDC9164-F24D-4944-840F-CA6DD162B7F3}" destId="{20881610-7317-46A4-BC5C-53031E5DCBD1}" srcOrd="0" destOrd="0" presId="urn:microsoft.com/office/officeart/2005/8/layout/vList5"/>
    <dgm:cxn modelId="{F9E202BF-E52E-4A35-A7F3-EA80CA796336}" type="presParOf" srcId="{4BDC9164-F24D-4944-840F-CA6DD162B7F3}" destId="{7FE60A8E-CB2A-4590-B83C-D75BAA8911A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9DDB5A1-433C-4AAD-B03F-7E1C06FF99E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D34F1EF-AB10-4B1B-B663-D6CFBC86F76D}">
      <dgm:prSet custT="1"/>
      <dgm:spPr>
        <a:solidFill>
          <a:schemeClr val="accent1"/>
        </a:solidFill>
      </dgm:spPr>
      <dgm:t>
        <a:bodyPr/>
        <a:lstStyle/>
        <a:p>
          <a:pPr algn="ctr"/>
          <a:r>
            <a:rPr lang="en-GB" sz="2200" dirty="0">
              <a:latin typeface="Arial" panose="020B0604020202020204" pitchFamily="34" charset="0"/>
              <a:cs typeface="Arial" panose="020B0604020202020204" pitchFamily="34" charset="0"/>
            </a:rPr>
            <a:t>	Limited engagement with international financial institutions, ODA funders and philanthropies on peaceful uses</a:t>
          </a:r>
        </a:p>
      </dgm:t>
    </dgm:pt>
    <dgm:pt modelId="{C45441C0-FC9E-4A93-BFDB-764956A16359}" type="parTrans" cxnId="{2D4F832F-5D31-4D6D-868C-1DABD99C0461}">
      <dgm:prSet/>
      <dgm:spPr/>
      <dgm:t>
        <a:bodyPr/>
        <a:lstStyle/>
        <a:p>
          <a:endParaRPr lang="en-GB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232313-491D-4D83-AD56-39B0654FA9DD}" type="sibTrans" cxnId="{2D4F832F-5D31-4D6D-868C-1DABD99C0461}">
      <dgm:prSet/>
      <dgm:spPr/>
      <dgm:t>
        <a:bodyPr/>
        <a:lstStyle/>
        <a:p>
          <a:endParaRPr lang="en-GB" sz="2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FC40F8-0715-4006-B40F-0C3F16F300F8}" type="pres">
      <dgm:prSet presAssocID="{19DDB5A1-433C-4AAD-B03F-7E1C06FF99E3}" presName="linear" presStyleCnt="0">
        <dgm:presLayoutVars>
          <dgm:animLvl val="lvl"/>
          <dgm:resizeHandles val="exact"/>
        </dgm:presLayoutVars>
      </dgm:prSet>
      <dgm:spPr/>
    </dgm:pt>
    <dgm:pt modelId="{38F68B93-D70D-446D-A6B2-4158F0AED3E3}" type="pres">
      <dgm:prSet presAssocID="{DD34F1EF-AB10-4B1B-B663-D6CFBC86F76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6593C1F-D7F0-40D2-9193-D8A31E1D134D}" type="presOf" srcId="{19DDB5A1-433C-4AAD-B03F-7E1C06FF99E3}" destId="{82FC40F8-0715-4006-B40F-0C3F16F300F8}" srcOrd="0" destOrd="0" presId="urn:microsoft.com/office/officeart/2005/8/layout/vList2"/>
    <dgm:cxn modelId="{2D4F832F-5D31-4D6D-868C-1DABD99C0461}" srcId="{19DDB5A1-433C-4AAD-B03F-7E1C06FF99E3}" destId="{DD34F1EF-AB10-4B1B-B663-D6CFBC86F76D}" srcOrd="0" destOrd="0" parTransId="{C45441C0-FC9E-4A93-BFDB-764956A16359}" sibTransId="{54232313-491D-4D83-AD56-39B0654FA9DD}"/>
    <dgm:cxn modelId="{4F831946-985C-4A7F-9C1D-D15919B8D37D}" type="presOf" srcId="{DD34F1EF-AB10-4B1B-B663-D6CFBC86F76D}" destId="{38F68B93-D70D-446D-A6B2-4158F0AED3E3}" srcOrd="0" destOrd="0" presId="urn:microsoft.com/office/officeart/2005/8/layout/vList2"/>
    <dgm:cxn modelId="{4B97ECE1-AE5A-49EA-955F-2F4D94D67061}" type="presParOf" srcId="{82FC40F8-0715-4006-B40F-0C3F16F300F8}" destId="{38F68B93-D70D-446D-A6B2-4158F0AED3E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D4C5B04-0697-484E-9C21-F5FD9FCAE97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EC4CE45-FFA5-47AA-BF6C-06285275B09A}">
      <dgm:prSet custT="1"/>
      <dgm:spPr>
        <a:solidFill>
          <a:schemeClr val="accent6"/>
        </a:solidFill>
      </dgm:spPr>
      <dgm:t>
        <a:bodyPr/>
        <a:lstStyle/>
        <a:p>
          <a:r>
            <a:rPr lang="en-GB" sz="3200" dirty="0">
              <a:latin typeface="Arial" panose="020B0604020202020204" pitchFamily="34" charset="0"/>
              <a:cs typeface="Arial" panose="020B0604020202020204" pitchFamily="34" charset="0"/>
            </a:rPr>
            <a:t>Mitigation</a:t>
          </a:r>
        </a:p>
      </dgm:t>
    </dgm:pt>
    <dgm:pt modelId="{FA61D707-1A09-4046-B773-FB6B2EAB9C74}" type="parTrans" cxnId="{AFF14B57-CC3B-41D4-B5FD-8B9DC426567D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5A286C-5D75-401A-AA39-D59313ED04F7}" type="sibTrans" cxnId="{AFF14B57-CC3B-41D4-B5FD-8B9DC426567D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E3AE65-F596-4560-A7CD-45877D3A2F61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marL="355600" lvl="1" indent="-35560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GB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SMR Developers:</a:t>
          </a:r>
        </a:p>
      </dgm:t>
    </dgm:pt>
    <dgm:pt modelId="{AFD95D97-F9AF-4E21-BF0E-5A64A47F20C0}" type="parTrans" cxnId="{58C25873-B18A-444C-8180-5E22E2A3DCF9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A338E6-1C95-45FA-9DBB-00E962DFA2F9}" type="sibTrans" cxnId="{58C25873-B18A-444C-8180-5E22E2A3DCF9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3B32C6-5323-43C0-9E23-A0F1924BD589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marL="22860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n-GB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7C69A6-D6EB-4CCC-8770-EAFC6638ACDF}" type="parTrans" cxnId="{973027EB-C89A-46A7-B732-083D56FD8426}">
      <dgm:prSet/>
      <dgm:spPr/>
      <dgm:t>
        <a:bodyPr/>
        <a:lstStyle/>
        <a:p>
          <a:endParaRPr lang="en-GB"/>
        </a:p>
      </dgm:t>
    </dgm:pt>
    <dgm:pt modelId="{6414C1BB-57A5-4DDB-B408-5852AB9D0074}" type="sibTrans" cxnId="{973027EB-C89A-46A7-B732-083D56FD8426}">
      <dgm:prSet/>
      <dgm:spPr/>
      <dgm:t>
        <a:bodyPr/>
        <a:lstStyle/>
        <a:p>
          <a:endParaRPr lang="en-GB"/>
        </a:p>
      </dgm:t>
    </dgm:pt>
    <dgm:pt modelId="{BD8F284A-17C0-4329-A471-A265ED3CA4D0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marL="355600" lvl="1" indent="-35560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GB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SMR Potential End-Users in Global South:</a:t>
          </a:r>
        </a:p>
      </dgm:t>
    </dgm:pt>
    <dgm:pt modelId="{092810AF-A63E-4248-82FC-D2CA98D16240}" type="parTrans" cxnId="{EBF84EF3-DA42-4435-9530-56279702BE24}">
      <dgm:prSet/>
      <dgm:spPr/>
      <dgm:t>
        <a:bodyPr/>
        <a:lstStyle/>
        <a:p>
          <a:endParaRPr lang="en-GB"/>
        </a:p>
      </dgm:t>
    </dgm:pt>
    <dgm:pt modelId="{4C9EE438-7B2C-42EC-8081-0E7BB76E7BDC}" type="sibTrans" cxnId="{EBF84EF3-DA42-4435-9530-56279702BE24}">
      <dgm:prSet/>
      <dgm:spPr/>
      <dgm:t>
        <a:bodyPr/>
        <a:lstStyle/>
        <a:p>
          <a:endParaRPr lang="en-GB"/>
        </a:p>
      </dgm:t>
    </dgm:pt>
    <dgm:pt modelId="{4FE58FEC-E559-41B9-93C9-6B15B1D37BFC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marL="540000" lvl="1" indent="-182563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en-GB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express their needs / international nuclear obligations</a:t>
          </a:r>
        </a:p>
      </dgm:t>
    </dgm:pt>
    <dgm:pt modelId="{505D727B-7C11-4DAD-BE4D-B9AFFD140AC6}" type="parTrans" cxnId="{7D0A60A4-9A91-4ABE-8CAA-05F5E2CC91F5}">
      <dgm:prSet/>
      <dgm:spPr/>
    </dgm:pt>
    <dgm:pt modelId="{37A798BC-4339-4BA9-B61B-4B9AD8CACD13}" type="sibTrans" cxnId="{7D0A60A4-9A91-4ABE-8CAA-05F5E2CC91F5}">
      <dgm:prSet/>
      <dgm:spPr/>
    </dgm:pt>
    <dgm:pt modelId="{27EC35A3-7D84-487C-9AD1-7BEEDC70E774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marL="540000" lvl="1" indent="-182563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en-GB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Better understand their options to include nuclear power in their energy mix</a:t>
          </a:r>
        </a:p>
      </dgm:t>
    </dgm:pt>
    <dgm:pt modelId="{1E8766F4-BD91-4826-9850-7A2FEAF02A3C}" type="parTrans" cxnId="{E14B9B72-E80D-405C-ADEE-555B5E508AA6}">
      <dgm:prSet/>
      <dgm:spPr/>
    </dgm:pt>
    <dgm:pt modelId="{D6AA022D-5327-4D0D-A653-810954A1D29E}" type="sibTrans" cxnId="{E14B9B72-E80D-405C-ADEE-555B5E508AA6}">
      <dgm:prSet/>
      <dgm:spPr/>
    </dgm:pt>
    <dgm:pt modelId="{2BF2B16E-5BC8-40C7-BFD5-08E707439F43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marL="540000" lvl="1" indent="-182563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en-GB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better understand the needs of Global South countries – in terms of size, safeguards, security, costs, etc.</a:t>
          </a:r>
        </a:p>
      </dgm:t>
    </dgm:pt>
    <dgm:pt modelId="{B16ECCBA-2F2E-4C7E-A0B8-56A321669346}" type="parTrans" cxnId="{8AFBA254-3A4B-4EDE-A72C-5BE5BA75C974}">
      <dgm:prSet/>
      <dgm:spPr/>
    </dgm:pt>
    <dgm:pt modelId="{02F10016-0353-44E5-A41C-562D315E3B1C}" type="sibTrans" cxnId="{8AFBA254-3A4B-4EDE-A72C-5BE5BA75C974}">
      <dgm:prSet/>
      <dgm:spPr/>
    </dgm:pt>
    <dgm:pt modelId="{EDE86E5D-D4E4-430F-82D5-18B186148FF5}" type="pres">
      <dgm:prSet presAssocID="{ED4C5B04-0697-484E-9C21-F5FD9FCAE979}" presName="Name0" presStyleCnt="0">
        <dgm:presLayoutVars>
          <dgm:dir/>
          <dgm:animLvl val="lvl"/>
          <dgm:resizeHandles val="exact"/>
        </dgm:presLayoutVars>
      </dgm:prSet>
      <dgm:spPr/>
    </dgm:pt>
    <dgm:pt modelId="{5936E732-66E9-49A3-B0E3-B9DA7C8BCF7D}" type="pres">
      <dgm:prSet presAssocID="{6EC4CE45-FFA5-47AA-BF6C-06285275B09A}" presName="linNode" presStyleCnt="0"/>
      <dgm:spPr/>
    </dgm:pt>
    <dgm:pt modelId="{33CEC010-7359-4A7E-89C8-1C8F2E3BEEC4}" type="pres">
      <dgm:prSet presAssocID="{6EC4CE45-FFA5-47AA-BF6C-06285275B09A}" presName="parentText" presStyleLbl="node1" presStyleIdx="0" presStyleCnt="1" custScaleX="111362" custScaleY="100098" custLinFactX="64399" custLinFactNeighborX="100000" custLinFactNeighborY="-687">
        <dgm:presLayoutVars>
          <dgm:chMax val="1"/>
          <dgm:bulletEnabled val="1"/>
        </dgm:presLayoutVars>
      </dgm:prSet>
      <dgm:spPr/>
    </dgm:pt>
    <dgm:pt modelId="{19E46411-A3F1-4BD4-A5BD-1909FF660B70}" type="pres">
      <dgm:prSet presAssocID="{6EC4CE45-FFA5-47AA-BF6C-06285275B09A}" presName="descendantText" presStyleLbl="alignAccFollowNode1" presStyleIdx="0" presStyleCnt="1" custScaleX="135789" custScaleY="117470" custLinFactX="-339" custLinFactNeighborX="-100000" custLinFactNeighborY="3196">
        <dgm:presLayoutVars>
          <dgm:bulletEnabled val="1"/>
        </dgm:presLayoutVars>
      </dgm:prSet>
      <dgm:spPr/>
    </dgm:pt>
  </dgm:ptLst>
  <dgm:cxnLst>
    <dgm:cxn modelId="{4DE7FF10-1B74-4AAC-87D5-65B2DE0B2CE5}" type="presOf" srcId="{BD8F284A-17C0-4329-A471-A265ED3CA4D0}" destId="{19E46411-A3F1-4BD4-A5BD-1909FF660B70}" srcOrd="0" destOrd="2" presId="urn:microsoft.com/office/officeart/2005/8/layout/vList5"/>
    <dgm:cxn modelId="{660AC823-E25F-4F5C-8292-68AF7C049DA7}" type="presOf" srcId="{6EC4CE45-FFA5-47AA-BF6C-06285275B09A}" destId="{33CEC010-7359-4A7E-89C8-1C8F2E3BEEC4}" srcOrd="0" destOrd="0" presId="urn:microsoft.com/office/officeart/2005/8/layout/vList5"/>
    <dgm:cxn modelId="{02159064-7180-45C2-952B-630BCDB90FCA}" type="presOf" srcId="{27EC35A3-7D84-487C-9AD1-7BEEDC70E774}" destId="{19E46411-A3F1-4BD4-A5BD-1909FF660B70}" srcOrd="0" destOrd="4" presId="urn:microsoft.com/office/officeart/2005/8/layout/vList5"/>
    <dgm:cxn modelId="{E14B9B72-E80D-405C-ADEE-555B5E508AA6}" srcId="{6EC4CE45-FFA5-47AA-BF6C-06285275B09A}" destId="{27EC35A3-7D84-487C-9AD1-7BEEDC70E774}" srcOrd="4" destOrd="0" parTransId="{1E8766F4-BD91-4826-9850-7A2FEAF02A3C}" sibTransId="{D6AA022D-5327-4D0D-A653-810954A1D29E}"/>
    <dgm:cxn modelId="{58C25873-B18A-444C-8180-5E22E2A3DCF9}" srcId="{6EC4CE45-FFA5-47AA-BF6C-06285275B09A}" destId="{90E3AE65-F596-4560-A7CD-45877D3A2F61}" srcOrd="0" destOrd="0" parTransId="{AFD95D97-F9AF-4E21-BF0E-5A64A47F20C0}" sibTransId="{62A338E6-1C95-45FA-9DBB-00E962DFA2F9}"/>
    <dgm:cxn modelId="{8AFBA254-3A4B-4EDE-A72C-5BE5BA75C974}" srcId="{6EC4CE45-FFA5-47AA-BF6C-06285275B09A}" destId="{2BF2B16E-5BC8-40C7-BFD5-08E707439F43}" srcOrd="1" destOrd="0" parTransId="{B16ECCBA-2F2E-4C7E-A0B8-56A321669346}" sibTransId="{02F10016-0353-44E5-A41C-562D315E3B1C}"/>
    <dgm:cxn modelId="{AFF14B57-CC3B-41D4-B5FD-8B9DC426567D}" srcId="{ED4C5B04-0697-484E-9C21-F5FD9FCAE979}" destId="{6EC4CE45-FFA5-47AA-BF6C-06285275B09A}" srcOrd="0" destOrd="0" parTransId="{FA61D707-1A09-4046-B773-FB6B2EAB9C74}" sibTransId="{245A286C-5D75-401A-AA39-D59313ED04F7}"/>
    <dgm:cxn modelId="{011C1491-F8B5-445C-9DBF-C5ABB5912BB1}" type="presOf" srcId="{B83B32C6-5323-43C0-9E23-A0F1924BD589}" destId="{19E46411-A3F1-4BD4-A5BD-1909FF660B70}" srcOrd="0" destOrd="5" presId="urn:microsoft.com/office/officeart/2005/8/layout/vList5"/>
    <dgm:cxn modelId="{8224D2A2-876F-44E7-9AF5-8EC2C2F5D889}" type="presOf" srcId="{4FE58FEC-E559-41B9-93C9-6B15B1D37BFC}" destId="{19E46411-A3F1-4BD4-A5BD-1909FF660B70}" srcOrd="0" destOrd="3" presId="urn:microsoft.com/office/officeart/2005/8/layout/vList5"/>
    <dgm:cxn modelId="{7D0A60A4-9A91-4ABE-8CAA-05F5E2CC91F5}" srcId="{6EC4CE45-FFA5-47AA-BF6C-06285275B09A}" destId="{4FE58FEC-E559-41B9-93C9-6B15B1D37BFC}" srcOrd="3" destOrd="0" parTransId="{505D727B-7C11-4DAD-BE4D-B9AFFD140AC6}" sibTransId="{37A798BC-4339-4BA9-B61B-4B9AD8CACD13}"/>
    <dgm:cxn modelId="{82A286BF-5E20-4BAB-B122-2212BE27C222}" type="presOf" srcId="{2BF2B16E-5BC8-40C7-BFD5-08E707439F43}" destId="{19E46411-A3F1-4BD4-A5BD-1909FF660B70}" srcOrd="0" destOrd="1" presId="urn:microsoft.com/office/officeart/2005/8/layout/vList5"/>
    <dgm:cxn modelId="{D7445CE2-A6BD-40A5-B388-A75B759E07D9}" type="presOf" srcId="{90E3AE65-F596-4560-A7CD-45877D3A2F61}" destId="{19E46411-A3F1-4BD4-A5BD-1909FF660B70}" srcOrd="0" destOrd="0" presId="urn:microsoft.com/office/officeart/2005/8/layout/vList5"/>
    <dgm:cxn modelId="{973027EB-C89A-46A7-B732-083D56FD8426}" srcId="{6EC4CE45-FFA5-47AA-BF6C-06285275B09A}" destId="{B83B32C6-5323-43C0-9E23-A0F1924BD589}" srcOrd="5" destOrd="0" parTransId="{947C69A6-D6EB-4CCC-8770-EAFC6638ACDF}" sibTransId="{6414C1BB-57A5-4DDB-B408-5852AB9D0074}"/>
    <dgm:cxn modelId="{EBF84EF3-DA42-4435-9530-56279702BE24}" srcId="{6EC4CE45-FFA5-47AA-BF6C-06285275B09A}" destId="{BD8F284A-17C0-4329-A471-A265ED3CA4D0}" srcOrd="2" destOrd="0" parTransId="{092810AF-A63E-4248-82FC-D2CA98D16240}" sibTransId="{4C9EE438-7B2C-42EC-8081-0E7BB76E7BDC}"/>
    <dgm:cxn modelId="{6B7D6AFF-A17C-4EE4-B19A-C5005FD8898F}" type="presOf" srcId="{ED4C5B04-0697-484E-9C21-F5FD9FCAE979}" destId="{EDE86E5D-D4E4-430F-82D5-18B186148FF5}" srcOrd="0" destOrd="0" presId="urn:microsoft.com/office/officeart/2005/8/layout/vList5"/>
    <dgm:cxn modelId="{2F6FD646-A165-418B-803E-BD6E49696CA6}" type="presParOf" srcId="{EDE86E5D-D4E4-430F-82D5-18B186148FF5}" destId="{5936E732-66E9-49A3-B0E3-B9DA7C8BCF7D}" srcOrd="0" destOrd="0" presId="urn:microsoft.com/office/officeart/2005/8/layout/vList5"/>
    <dgm:cxn modelId="{5F96F9C2-FD71-4E1B-8B45-02C324898EA7}" type="presParOf" srcId="{5936E732-66E9-49A3-B0E3-B9DA7C8BCF7D}" destId="{33CEC010-7359-4A7E-89C8-1C8F2E3BEEC4}" srcOrd="0" destOrd="0" presId="urn:microsoft.com/office/officeart/2005/8/layout/vList5"/>
    <dgm:cxn modelId="{F7BE093F-4BB3-44E8-A548-20FE9E699CD1}" type="presParOf" srcId="{5936E732-66E9-49A3-B0E3-B9DA7C8BCF7D}" destId="{19E46411-A3F1-4BD4-A5BD-1909FF660B7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88E24AE-72F6-4225-8309-6C1C9024A6B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C3E3F9C-1626-4C06-830A-BA0799C0F3BC}">
      <dgm:prSet custT="1"/>
      <dgm:spPr>
        <a:solidFill>
          <a:schemeClr val="accent6"/>
        </a:solidFill>
      </dgm:spPr>
      <dgm:t>
        <a:bodyPr/>
        <a:lstStyle/>
        <a:p>
          <a:pPr algn="ctr"/>
          <a:r>
            <a:rPr lang="en-GB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Between SMR Developers and Potential End-Users in Global South</a:t>
          </a:r>
        </a:p>
      </dgm:t>
    </dgm:pt>
    <dgm:pt modelId="{66FAB1D2-7268-46B9-995C-A860B4BF14AB}" type="parTrans" cxnId="{1AE23D29-3E19-49B6-ADBB-3E0F9EF26BA7}">
      <dgm:prSet/>
      <dgm:spPr/>
      <dgm:t>
        <a:bodyPr/>
        <a:lstStyle/>
        <a:p>
          <a:endParaRPr lang="en-GB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2A9212-B69C-4B44-80D8-5D77CD99725B}" type="sibTrans" cxnId="{1AE23D29-3E19-49B6-ADBB-3E0F9EF26BA7}">
      <dgm:prSet/>
      <dgm:spPr/>
      <dgm:t>
        <a:bodyPr/>
        <a:lstStyle/>
        <a:p>
          <a:endParaRPr lang="en-GB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396664-77EB-480D-A196-4E58BA9779DA}" type="pres">
      <dgm:prSet presAssocID="{D88E24AE-72F6-4225-8309-6C1C9024A6B6}" presName="linear" presStyleCnt="0">
        <dgm:presLayoutVars>
          <dgm:animLvl val="lvl"/>
          <dgm:resizeHandles val="exact"/>
        </dgm:presLayoutVars>
      </dgm:prSet>
      <dgm:spPr/>
    </dgm:pt>
    <dgm:pt modelId="{C526243B-D971-4FA9-9E5B-ADD1E81DAECE}" type="pres">
      <dgm:prSet presAssocID="{7C3E3F9C-1626-4C06-830A-BA0799C0F3B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AE23D29-3E19-49B6-ADBB-3E0F9EF26BA7}" srcId="{D88E24AE-72F6-4225-8309-6C1C9024A6B6}" destId="{7C3E3F9C-1626-4C06-830A-BA0799C0F3BC}" srcOrd="0" destOrd="0" parTransId="{66FAB1D2-7268-46B9-995C-A860B4BF14AB}" sibTransId="{392A9212-B69C-4B44-80D8-5D77CD99725B}"/>
    <dgm:cxn modelId="{9E07956E-276C-465E-A624-ECF8DD4FC887}" type="presOf" srcId="{7C3E3F9C-1626-4C06-830A-BA0799C0F3BC}" destId="{C526243B-D971-4FA9-9E5B-ADD1E81DAECE}" srcOrd="0" destOrd="0" presId="urn:microsoft.com/office/officeart/2005/8/layout/vList2"/>
    <dgm:cxn modelId="{8584D2AD-5125-407C-8A24-7144A662DC79}" type="presOf" srcId="{D88E24AE-72F6-4225-8309-6C1C9024A6B6}" destId="{7E396664-77EB-480D-A196-4E58BA9779DA}" srcOrd="0" destOrd="0" presId="urn:microsoft.com/office/officeart/2005/8/layout/vList2"/>
    <dgm:cxn modelId="{BB908728-0764-4941-8BFF-FFC8BF8F9D30}" type="presParOf" srcId="{7E396664-77EB-480D-A196-4E58BA9779DA}" destId="{C526243B-D971-4FA9-9E5B-ADD1E81DAE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D4C5B04-0697-484E-9C21-F5FD9FCAE97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EC4CE45-FFA5-47AA-BF6C-06285275B09A}">
      <dgm:prSet custT="1"/>
      <dgm:spPr>
        <a:solidFill>
          <a:schemeClr val="accent6"/>
        </a:solidFill>
      </dgm:spPr>
      <dgm:t>
        <a:bodyPr/>
        <a:lstStyle/>
        <a:p>
          <a:r>
            <a:rPr lang="en-GB" sz="3200" dirty="0">
              <a:latin typeface="Arial" panose="020B0604020202020204" pitchFamily="34" charset="0"/>
              <a:cs typeface="Arial" panose="020B0604020202020204" pitchFamily="34" charset="0"/>
            </a:rPr>
            <a:t>Mitigation</a:t>
          </a:r>
        </a:p>
      </dgm:t>
    </dgm:pt>
    <dgm:pt modelId="{FA61D707-1A09-4046-B773-FB6B2EAB9C74}" type="parTrans" cxnId="{AFF14B57-CC3B-41D4-B5FD-8B9DC426567D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5A286C-5D75-401A-AA39-D59313ED04F7}" type="sibTrans" cxnId="{AFF14B57-CC3B-41D4-B5FD-8B9DC426567D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E3AE65-F596-4560-A7CD-45877D3A2F61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marL="360000" lvl="1" indent="-360000" algn="l" defTabSz="800100">
            <a:lnSpc>
              <a:spcPct val="100000"/>
            </a:lnSpc>
            <a:spcBef>
              <a:spcPts val="900"/>
            </a:spcBef>
            <a:spcAft>
              <a:spcPts val="600"/>
            </a:spcAft>
            <a:buFont typeface="Courier New" panose="02070309020205020404" pitchFamily="49" charset="0"/>
            <a:buChar char="o"/>
          </a:pPr>
          <a:r>
            <a:rPr lang="en-GB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Nuclear science and technology (non-power, power (non-electrical, electrical)) is discussed.</a:t>
          </a:r>
        </a:p>
      </dgm:t>
    </dgm:pt>
    <dgm:pt modelId="{AFD95D97-F9AF-4E21-BF0E-5A64A47F20C0}" type="parTrans" cxnId="{58C25873-B18A-444C-8180-5E22E2A3DCF9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A338E6-1C95-45FA-9DBB-00E962DFA2F9}" type="sibTrans" cxnId="{58C25873-B18A-444C-8180-5E22E2A3DCF9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8F284A-17C0-4329-A471-A265ED3CA4D0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marL="360000" lvl="1" indent="-360000" algn="l" defTabSz="800100">
            <a:lnSpc>
              <a:spcPct val="100000"/>
            </a:lnSpc>
            <a:spcBef>
              <a:spcPts val="900"/>
            </a:spcBef>
            <a:spcAft>
              <a:spcPts val="600"/>
            </a:spcAft>
            <a:buFont typeface="Courier New" panose="02070309020205020404" pitchFamily="49" charset="0"/>
            <a:buChar char="o"/>
          </a:pPr>
          <a:r>
            <a:rPr lang="en-GB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Benefits and challenges of </a:t>
          </a:r>
          <a:r>
            <a:rPr lang="en-GB" sz="2000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Peaceful Uses </a:t>
          </a:r>
          <a:r>
            <a:rPr lang="en-GB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(non-power and power) for Global South countries and the contribution to sustainable development is explored</a:t>
          </a:r>
        </a:p>
      </dgm:t>
    </dgm:pt>
    <dgm:pt modelId="{092810AF-A63E-4248-82FC-D2CA98D16240}" type="parTrans" cxnId="{EBF84EF3-DA42-4435-9530-56279702BE24}">
      <dgm:prSet/>
      <dgm:spPr/>
      <dgm:t>
        <a:bodyPr/>
        <a:lstStyle/>
        <a:p>
          <a:endParaRPr lang="en-GB"/>
        </a:p>
      </dgm:t>
    </dgm:pt>
    <dgm:pt modelId="{4C9EE438-7B2C-42EC-8081-0E7BB76E7BDC}" type="sibTrans" cxnId="{EBF84EF3-DA42-4435-9530-56279702BE24}">
      <dgm:prSet/>
      <dgm:spPr/>
      <dgm:t>
        <a:bodyPr/>
        <a:lstStyle/>
        <a:p>
          <a:endParaRPr lang="en-GB"/>
        </a:p>
      </dgm:t>
    </dgm:pt>
    <dgm:pt modelId="{0D715A0B-D09E-4506-8DC7-52AE0A50C194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marL="360000" lvl="1" indent="-360000" algn="l" defTabSz="800100">
            <a:lnSpc>
              <a:spcPct val="100000"/>
            </a:lnSpc>
            <a:spcBef>
              <a:spcPts val="600"/>
            </a:spcBef>
            <a:spcAft>
              <a:spcPts val="600"/>
            </a:spcAft>
            <a:buFont typeface="Courier New" panose="02070309020205020404" pitchFamily="49" charset="0"/>
            <a:buChar char="o"/>
          </a:pPr>
          <a:r>
            <a:rPr lang="en-GB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Global South countries’ policy and decision makers recognise the opportunity and way forward to benefit from </a:t>
          </a:r>
          <a:r>
            <a:rPr lang="en-GB" sz="2000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Peaceful Uses </a:t>
          </a:r>
          <a:r>
            <a:rPr lang="en-GB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(non-power and power) </a:t>
          </a:r>
          <a:endParaRPr lang="en-GB" sz="2000" i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0641E83-B40D-41CD-8F44-8CC4DC155FE5}" type="parTrans" cxnId="{C62EBCEE-6AE8-473B-9E59-B5B3D0AAE034}">
      <dgm:prSet/>
      <dgm:spPr/>
    </dgm:pt>
    <dgm:pt modelId="{CD3BB1D4-5477-4D95-BE7B-199AFE600977}" type="sibTrans" cxnId="{C62EBCEE-6AE8-473B-9E59-B5B3D0AAE034}">
      <dgm:prSet/>
      <dgm:spPr/>
    </dgm:pt>
    <dgm:pt modelId="{EDE86E5D-D4E4-430F-82D5-18B186148FF5}" type="pres">
      <dgm:prSet presAssocID="{ED4C5B04-0697-484E-9C21-F5FD9FCAE979}" presName="Name0" presStyleCnt="0">
        <dgm:presLayoutVars>
          <dgm:dir/>
          <dgm:animLvl val="lvl"/>
          <dgm:resizeHandles val="exact"/>
        </dgm:presLayoutVars>
      </dgm:prSet>
      <dgm:spPr/>
    </dgm:pt>
    <dgm:pt modelId="{5936E732-66E9-49A3-B0E3-B9DA7C8BCF7D}" type="pres">
      <dgm:prSet presAssocID="{6EC4CE45-FFA5-47AA-BF6C-06285275B09A}" presName="linNode" presStyleCnt="0"/>
      <dgm:spPr/>
    </dgm:pt>
    <dgm:pt modelId="{33CEC010-7359-4A7E-89C8-1C8F2E3BEEC4}" type="pres">
      <dgm:prSet presAssocID="{6EC4CE45-FFA5-47AA-BF6C-06285275B09A}" presName="parentText" presStyleLbl="node1" presStyleIdx="0" presStyleCnt="1" custScaleX="111362" custScaleY="100098" custLinFactX="64399" custLinFactNeighborX="100000" custLinFactNeighborY="-687">
        <dgm:presLayoutVars>
          <dgm:chMax val="1"/>
          <dgm:bulletEnabled val="1"/>
        </dgm:presLayoutVars>
      </dgm:prSet>
      <dgm:spPr/>
    </dgm:pt>
    <dgm:pt modelId="{19E46411-A3F1-4BD4-A5BD-1909FF660B70}" type="pres">
      <dgm:prSet presAssocID="{6EC4CE45-FFA5-47AA-BF6C-06285275B09A}" presName="descendantText" presStyleLbl="alignAccFollowNode1" presStyleIdx="0" presStyleCnt="1" custScaleX="135789" custScaleY="117591" custLinFactX="-339" custLinFactNeighborX="-100000" custLinFactNeighborY="3196">
        <dgm:presLayoutVars>
          <dgm:bulletEnabled val="1"/>
        </dgm:presLayoutVars>
      </dgm:prSet>
      <dgm:spPr/>
    </dgm:pt>
  </dgm:ptLst>
  <dgm:cxnLst>
    <dgm:cxn modelId="{4DE7FF10-1B74-4AAC-87D5-65B2DE0B2CE5}" type="presOf" srcId="{BD8F284A-17C0-4329-A471-A265ED3CA4D0}" destId="{19E46411-A3F1-4BD4-A5BD-1909FF660B70}" srcOrd="0" destOrd="1" presId="urn:microsoft.com/office/officeart/2005/8/layout/vList5"/>
    <dgm:cxn modelId="{660AC823-E25F-4F5C-8292-68AF7C049DA7}" type="presOf" srcId="{6EC4CE45-FFA5-47AA-BF6C-06285275B09A}" destId="{33CEC010-7359-4A7E-89C8-1C8F2E3BEEC4}" srcOrd="0" destOrd="0" presId="urn:microsoft.com/office/officeart/2005/8/layout/vList5"/>
    <dgm:cxn modelId="{58C25873-B18A-444C-8180-5E22E2A3DCF9}" srcId="{6EC4CE45-FFA5-47AA-BF6C-06285275B09A}" destId="{90E3AE65-F596-4560-A7CD-45877D3A2F61}" srcOrd="0" destOrd="0" parTransId="{AFD95D97-F9AF-4E21-BF0E-5A64A47F20C0}" sibTransId="{62A338E6-1C95-45FA-9DBB-00E962DFA2F9}"/>
    <dgm:cxn modelId="{AFF14B57-CC3B-41D4-B5FD-8B9DC426567D}" srcId="{ED4C5B04-0697-484E-9C21-F5FD9FCAE979}" destId="{6EC4CE45-FFA5-47AA-BF6C-06285275B09A}" srcOrd="0" destOrd="0" parTransId="{FA61D707-1A09-4046-B773-FB6B2EAB9C74}" sibTransId="{245A286C-5D75-401A-AA39-D59313ED04F7}"/>
    <dgm:cxn modelId="{7A35DC7A-BA79-4141-9657-2D0014A1EF2B}" type="presOf" srcId="{0D715A0B-D09E-4506-8DC7-52AE0A50C194}" destId="{19E46411-A3F1-4BD4-A5BD-1909FF660B70}" srcOrd="0" destOrd="2" presId="urn:microsoft.com/office/officeart/2005/8/layout/vList5"/>
    <dgm:cxn modelId="{D7445CE2-A6BD-40A5-B388-A75B759E07D9}" type="presOf" srcId="{90E3AE65-F596-4560-A7CD-45877D3A2F61}" destId="{19E46411-A3F1-4BD4-A5BD-1909FF660B70}" srcOrd="0" destOrd="0" presId="urn:microsoft.com/office/officeart/2005/8/layout/vList5"/>
    <dgm:cxn modelId="{C62EBCEE-6AE8-473B-9E59-B5B3D0AAE034}" srcId="{6EC4CE45-FFA5-47AA-BF6C-06285275B09A}" destId="{0D715A0B-D09E-4506-8DC7-52AE0A50C194}" srcOrd="2" destOrd="0" parTransId="{30641E83-B40D-41CD-8F44-8CC4DC155FE5}" sibTransId="{CD3BB1D4-5477-4D95-BE7B-199AFE600977}"/>
    <dgm:cxn modelId="{EBF84EF3-DA42-4435-9530-56279702BE24}" srcId="{6EC4CE45-FFA5-47AA-BF6C-06285275B09A}" destId="{BD8F284A-17C0-4329-A471-A265ED3CA4D0}" srcOrd="1" destOrd="0" parTransId="{092810AF-A63E-4248-82FC-D2CA98D16240}" sibTransId="{4C9EE438-7B2C-42EC-8081-0E7BB76E7BDC}"/>
    <dgm:cxn modelId="{6B7D6AFF-A17C-4EE4-B19A-C5005FD8898F}" type="presOf" srcId="{ED4C5B04-0697-484E-9C21-F5FD9FCAE979}" destId="{EDE86E5D-D4E4-430F-82D5-18B186148FF5}" srcOrd="0" destOrd="0" presId="urn:microsoft.com/office/officeart/2005/8/layout/vList5"/>
    <dgm:cxn modelId="{2F6FD646-A165-418B-803E-BD6E49696CA6}" type="presParOf" srcId="{EDE86E5D-D4E4-430F-82D5-18B186148FF5}" destId="{5936E732-66E9-49A3-B0E3-B9DA7C8BCF7D}" srcOrd="0" destOrd="0" presId="urn:microsoft.com/office/officeart/2005/8/layout/vList5"/>
    <dgm:cxn modelId="{5F96F9C2-FD71-4E1B-8B45-02C324898EA7}" type="presParOf" srcId="{5936E732-66E9-49A3-B0E3-B9DA7C8BCF7D}" destId="{33CEC010-7359-4A7E-89C8-1C8F2E3BEEC4}" srcOrd="0" destOrd="0" presId="urn:microsoft.com/office/officeart/2005/8/layout/vList5"/>
    <dgm:cxn modelId="{F7BE093F-4BB3-44E8-A548-20FE9E699CD1}" type="presParOf" srcId="{5936E732-66E9-49A3-B0E3-B9DA7C8BCF7D}" destId="{19E46411-A3F1-4BD4-A5BD-1909FF660B7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88E24AE-72F6-4225-8309-6C1C9024A6B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C3E3F9C-1626-4C06-830A-BA0799C0F3BC}">
      <dgm:prSet custT="1"/>
      <dgm:spPr>
        <a:solidFill>
          <a:schemeClr val="accent6"/>
        </a:solidFill>
      </dgm:spPr>
      <dgm:t>
        <a:bodyPr/>
        <a:lstStyle/>
        <a:p>
          <a:pPr algn="ctr"/>
          <a:r>
            <a:rPr lang="en-GB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	Forums / Platforms where Global South policy and decision makers engage with financial institutions, </a:t>
          </a:r>
          <a:r>
            <a:rPr lang="en-GB" sz="2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philantropies</a:t>
          </a:r>
          <a:r>
            <a:rPr lang="en-GB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, development assistance community </a:t>
          </a:r>
        </a:p>
      </dgm:t>
    </dgm:pt>
    <dgm:pt modelId="{66FAB1D2-7268-46B9-995C-A860B4BF14AB}" type="parTrans" cxnId="{1AE23D29-3E19-49B6-ADBB-3E0F9EF26BA7}">
      <dgm:prSet/>
      <dgm:spPr/>
      <dgm:t>
        <a:bodyPr/>
        <a:lstStyle/>
        <a:p>
          <a:endParaRPr lang="en-GB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2A9212-B69C-4B44-80D8-5D77CD99725B}" type="sibTrans" cxnId="{1AE23D29-3E19-49B6-ADBB-3E0F9EF26BA7}">
      <dgm:prSet/>
      <dgm:spPr/>
      <dgm:t>
        <a:bodyPr/>
        <a:lstStyle/>
        <a:p>
          <a:endParaRPr lang="en-GB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396664-77EB-480D-A196-4E58BA9779DA}" type="pres">
      <dgm:prSet presAssocID="{D88E24AE-72F6-4225-8309-6C1C9024A6B6}" presName="linear" presStyleCnt="0">
        <dgm:presLayoutVars>
          <dgm:animLvl val="lvl"/>
          <dgm:resizeHandles val="exact"/>
        </dgm:presLayoutVars>
      </dgm:prSet>
      <dgm:spPr/>
    </dgm:pt>
    <dgm:pt modelId="{C526243B-D971-4FA9-9E5B-ADD1E81DAECE}" type="pres">
      <dgm:prSet presAssocID="{7C3E3F9C-1626-4C06-830A-BA0799C0F3B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AE23D29-3E19-49B6-ADBB-3E0F9EF26BA7}" srcId="{D88E24AE-72F6-4225-8309-6C1C9024A6B6}" destId="{7C3E3F9C-1626-4C06-830A-BA0799C0F3BC}" srcOrd="0" destOrd="0" parTransId="{66FAB1D2-7268-46B9-995C-A860B4BF14AB}" sibTransId="{392A9212-B69C-4B44-80D8-5D77CD99725B}"/>
    <dgm:cxn modelId="{9E07956E-276C-465E-A624-ECF8DD4FC887}" type="presOf" srcId="{7C3E3F9C-1626-4C06-830A-BA0799C0F3BC}" destId="{C526243B-D971-4FA9-9E5B-ADD1E81DAECE}" srcOrd="0" destOrd="0" presId="urn:microsoft.com/office/officeart/2005/8/layout/vList2"/>
    <dgm:cxn modelId="{8584D2AD-5125-407C-8A24-7144A662DC79}" type="presOf" srcId="{D88E24AE-72F6-4225-8309-6C1C9024A6B6}" destId="{7E396664-77EB-480D-A196-4E58BA9779DA}" srcOrd="0" destOrd="0" presId="urn:microsoft.com/office/officeart/2005/8/layout/vList2"/>
    <dgm:cxn modelId="{BB908728-0764-4941-8BFF-FFC8BF8F9D30}" type="presParOf" srcId="{7E396664-77EB-480D-A196-4E58BA9779DA}" destId="{C526243B-D971-4FA9-9E5B-ADD1E81DAE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4A9BB3B-7E51-48A3-8D53-AFD4EB5DDEE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2F139BD-0D59-419B-AE93-592B15EF997D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GB" sz="18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 Policymakers and Regulators from 11 African countries</a:t>
          </a:r>
        </a:p>
        <a:p>
          <a:pPr>
            <a:buFont typeface="Courier New" panose="02070309020205020404" pitchFamily="49" charset="0"/>
            <a:buChar char="o"/>
          </a:pPr>
          <a:r>
            <a:rPr lang="en-GB" sz="18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 Advanced and Small (A/SMR) reactor developers</a:t>
          </a:r>
        </a:p>
        <a:p>
          <a:pPr>
            <a:buFont typeface="Courier New" panose="02070309020205020404" pitchFamily="49" charset="0"/>
            <a:buChar char="o"/>
          </a:pPr>
          <a:r>
            <a:rPr lang="en-GB" sz="18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 </a:t>
          </a:r>
          <a:r>
            <a:rPr lang="en-GB" sz="18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Philantropies</a:t>
          </a:r>
          <a:r>
            <a:rPr lang="en-GB" sz="18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Potential Investors</a:t>
          </a:r>
        </a:p>
        <a:p>
          <a:pPr>
            <a:buFont typeface="Courier New" panose="02070309020205020404" pitchFamily="49" charset="0"/>
            <a:buChar char="o"/>
          </a:pPr>
          <a:r>
            <a:rPr lang="en-GB" sz="18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 International experts, including from IAEA and OECD / NEA</a:t>
          </a:r>
          <a:endParaRPr lang="en-GB" sz="1800" i="1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DA492E-BCE4-4ED7-8E5B-6B997730EEF6}" type="parTrans" cxnId="{84911C80-2DA7-46CF-B7CF-870FDE08BCBD}">
      <dgm:prSet/>
      <dgm:spPr/>
      <dgm:t>
        <a:bodyPr/>
        <a:lstStyle/>
        <a:p>
          <a:endParaRPr lang="en-GB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488064-4137-4506-A3C3-DD8F0F9FE706}" type="sibTrans" cxnId="{84911C80-2DA7-46CF-B7CF-870FDE08BCBD}">
      <dgm:prSet/>
      <dgm:spPr/>
      <dgm:t>
        <a:bodyPr/>
        <a:lstStyle/>
        <a:p>
          <a:endParaRPr lang="en-GB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7CA6A1-A4F0-46F8-8E09-6AC868DAB85A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GB" sz="1800" i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Plenary and Thematic Breakout discussions leading to Recommendations on:</a:t>
          </a:r>
        </a:p>
        <a:p>
          <a:r>
            <a:rPr lang="en-GB" sz="1800" i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- Regulatory and legal perspectives</a:t>
          </a:r>
        </a:p>
        <a:p>
          <a:r>
            <a:rPr lang="en-GB" sz="1800" i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- Financial perspectives</a:t>
          </a:r>
        </a:p>
        <a:p>
          <a:r>
            <a:rPr lang="en-GB" sz="1800" i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- Stakeholder involvement and perception perspectives</a:t>
          </a:r>
        </a:p>
        <a:p>
          <a:r>
            <a:rPr lang="en-GB" sz="1800" i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- Infrastructure perspectives</a:t>
          </a:r>
          <a:endParaRPr lang="en-GB" sz="1800" i="1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B8A321-DE87-4466-9A5D-FCF00F4E5D7E}" type="parTrans" cxnId="{350CC40C-CD8D-44FC-85A8-217CC91FC42C}">
      <dgm:prSet/>
      <dgm:spPr/>
      <dgm:t>
        <a:bodyPr/>
        <a:lstStyle/>
        <a:p>
          <a:endParaRPr lang="en-GB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9C8DAF-3BE7-4954-B770-94B37ABF3D03}" type="sibTrans" cxnId="{350CC40C-CD8D-44FC-85A8-217CC91FC42C}">
      <dgm:prSet/>
      <dgm:spPr/>
      <dgm:t>
        <a:bodyPr/>
        <a:lstStyle/>
        <a:p>
          <a:endParaRPr lang="en-GB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978B76-0E37-46B2-9F9A-02D603F94032}" type="pres">
      <dgm:prSet presAssocID="{C4A9BB3B-7E51-48A3-8D53-AFD4EB5DDEE6}" presName="linear" presStyleCnt="0">
        <dgm:presLayoutVars>
          <dgm:animLvl val="lvl"/>
          <dgm:resizeHandles val="exact"/>
        </dgm:presLayoutVars>
      </dgm:prSet>
      <dgm:spPr/>
    </dgm:pt>
    <dgm:pt modelId="{EE4C1F67-3B5E-4417-9EC6-FF707013D2FE}" type="pres">
      <dgm:prSet presAssocID="{62F139BD-0D59-419B-AE93-592B15EF997D}" presName="parentText" presStyleLbl="node1" presStyleIdx="0" presStyleCnt="2" custScaleX="97255" custScaleY="103134" custLinFactNeighborX="63" custLinFactNeighborY="-26699">
        <dgm:presLayoutVars>
          <dgm:chMax val="0"/>
          <dgm:bulletEnabled val="1"/>
        </dgm:presLayoutVars>
      </dgm:prSet>
      <dgm:spPr/>
    </dgm:pt>
    <dgm:pt modelId="{807287CF-B845-44C7-AB1C-D2F9CC45F48E}" type="pres">
      <dgm:prSet presAssocID="{BB488064-4137-4506-A3C3-DD8F0F9FE706}" presName="spacer" presStyleCnt="0"/>
      <dgm:spPr/>
    </dgm:pt>
    <dgm:pt modelId="{79E56DD6-E008-4230-9DC4-E31C29A09CAC}" type="pres">
      <dgm:prSet presAssocID="{C17CA6A1-A4F0-46F8-8E09-6AC868DAB85A}" presName="parentText" presStyleLbl="node1" presStyleIdx="1" presStyleCnt="2" custScaleX="97282" custScaleY="110797">
        <dgm:presLayoutVars>
          <dgm:chMax val="0"/>
          <dgm:bulletEnabled val="1"/>
        </dgm:presLayoutVars>
      </dgm:prSet>
      <dgm:spPr/>
    </dgm:pt>
  </dgm:ptLst>
  <dgm:cxnLst>
    <dgm:cxn modelId="{510AF109-FBF3-471D-B91F-E2CEE6C469D0}" type="presOf" srcId="{C4A9BB3B-7E51-48A3-8D53-AFD4EB5DDEE6}" destId="{F2978B76-0E37-46B2-9F9A-02D603F94032}" srcOrd="0" destOrd="0" presId="urn:microsoft.com/office/officeart/2005/8/layout/vList2"/>
    <dgm:cxn modelId="{350CC40C-CD8D-44FC-85A8-217CC91FC42C}" srcId="{C4A9BB3B-7E51-48A3-8D53-AFD4EB5DDEE6}" destId="{C17CA6A1-A4F0-46F8-8E09-6AC868DAB85A}" srcOrd="1" destOrd="0" parTransId="{1CB8A321-DE87-4466-9A5D-FCF00F4E5D7E}" sibTransId="{1A9C8DAF-3BE7-4954-B770-94B37ABF3D03}"/>
    <dgm:cxn modelId="{84911C80-2DA7-46CF-B7CF-870FDE08BCBD}" srcId="{C4A9BB3B-7E51-48A3-8D53-AFD4EB5DDEE6}" destId="{62F139BD-0D59-419B-AE93-592B15EF997D}" srcOrd="0" destOrd="0" parTransId="{3CDA492E-BCE4-4ED7-8E5B-6B997730EEF6}" sibTransId="{BB488064-4137-4506-A3C3-DD8F0F9FE706}"/>
    <dgm:cxn modelId="{12376481-A6EA-4C1B-AF90-299D91F5A2C1}" type="presOf" srcId="{C17CA6A1-A4F0-46F8-8E09-6AC868DAB85A}" destId="{79E56DD6-E008-4230-9DC4-E31C29A09CAC}" srcOrd="0" destOrd="0" presId="urn:microsoft.com/office/officeart/2005/8/layout/vList2"/>
    <dgm:cxn modelId="{1BE359E2-A18E-4504-B20C-B352625F50B1}" type="presOf" srcId="{62F139BD-0D59-419B-AE93-592B15EF997D}" destId="{EE4C1F67-3B5E-4417-9EC6-FF707013D2FE}" srcOrd="0" destOrd="0" presId="urn:microsoft.com/office/officeart/2005/8/layout/vList2"/>
    <dgm:cxn modelId="{FE70BD86-258A-44FD-ADE8-EE4537242020}" type="presParOf" srcId="{F2978B76-0E37-46B2-9F9A-02D603F94032}" destId="{EE4C1F67-3B5E-4417-9EC6-FF707013D2FE}" srcOrd="0" destOrd="0" presId="urn:microsoft.com/office/officeart/2005/8/layout/vList2"/>
    <dgm:cxn modelId="{89D65E75-F9B9-4292-847D-098D457A11C4}" type="presParOf" srcId="{F2978B76-0E37-46B2-9F9A-02D603F94032}" destId="{807287CF-B845-44C7-AB1C-D2F9CC45F48E}" srcOrd="1" destOrd="0" presId="urn:microsoft.com/office/officeart/2005/8/layout/vList2"/>
    <dgm:cxn modelId="{FC7EC9E8-EB56-44F2-A114-6C046DEBBD90}" type="presParOf" srcId="{F2978B76-0E37-46B2-9F9A-02D603F94032}" destId="{79E56DD6-E008-4230-9DC4-E31C29A09CA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E60A8E-CB2A-4590-B83C-D75BAA8911AD}">
      <dsp:nvSpPr>
        <dsp:cNvPr id="0" name=""/>
        <dsp:cNvSpPr/>
      </dsp:nvSpPr>
      <dsp:spPr>
        <a:xfrm rot="5400000">
          <a:off x="5589862" y="-1656000"/>
          <a:ext cx="3028262" cy="6912000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360000" lvl="1" indent="-35560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Font typeface="Courier New" panose="02070309020205020404" pitchFamily="49" charset="0"/>
            <a:buChar char="o"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Designs finalized with little consideration of deployment in Global South countries</a:t>
          </a:r>
          <a:endParaRPr lang="en-GB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540000" lvl="1" indent="-182563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Deployment in Global South more difficult, in particular from safeguards and nuclear security perspective</a:t>
          </a:r>
        </a:p>
        <a:p>
          <a:pPr marL="540000" lvl="1" indent="-182563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en-GB" sz="1800" kern="1200" dirty="0">
              <a:latin typeface="Arial" panose="020B0604020202020204" pitchFamily="34" charset="0"/>
              <a:cs typeface="Arial" panose="020B0604020202020204" pitchFamily="34" charset="0"/>
            </a:rPr>
            <a:t>Higher costs to End-User (due to “back-fits”)</a:t>
          </a:r>
        </a:p>
        <a:p>
          <a:pPr marL="360000" lvl="1" indent="-35560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Font typeface="Courier New" panose="02070309020205020404" pitchFamily="49" charset="0"/>
            <a:buChar char="o"/>
          </a:pPr>
          <a: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Global South countries retain the view that nuclear power is not an option / not accessible to them</a:t>
          </a:r>
          <a:endParaRPr lang="en-GB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3647993" y="433697"/>
        <a:ext cx="6764172" cy="2732606"/>
      </dsp:txXfrm>
    </dsp:sp>
    <dsp:sp modelId="{20881610-7317-46A4-BC5C-53031E5DCBD1}">
      <dsp:nvSpPr>
        <dsp:cNvPr id="0" name=""/>
        <dsp:cNvSpPr/>
      </dsp:nvSpPr>
      <dsp:spPr>
        <a:xfrm>
          <a:off x="240006" y="0"/>
          <a:ext cx="3407987" cy="3600000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>
              <a:latin typeface="Arial" panose="020B0604020202020204" pitchFamily="34" charset="0"/>
              <a:cs typeface="Arial" panose="020B0604020202020204" pitchFamily="34" charset="0"/>
            </a:rPr>
            <a:t>Risk / Challenge</a:t>
          </a:r>
        </a:p>
      </dsp:txBody>
      <dsp:txXfrm>
        <a:off x="406370" y="166364"/>
        <a:ext cx="3075259" cy="326727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6C0A89-9BD5-4A1C-84B5-592E139B45FA}">
      <dsp:nvSpPr>
        <dsp:cNvPr id="0" name=""/>
        <dsp:cNvSpPr/>
      </dsp:nvSpPr>
      <dsp:spPr>
        <a:xfrm>
          <a:off x="133440" y="132857"/>
          <a:ext cx="10559965" cy="1421353"/>
        </a:xfrm>
        <a:prstGeom prst="roundRect">
          <a:avLst/>
        </a:prstGeom>
        <a:solidFill>
          <a:srgbClr val="97450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/>
            <a:t>Accelerating Sustainable Development in Africa: Scaling Up Peaceful Nuclear Uses, 30 April to 3 May 2024 </a:t>
          </a:r>
          <a:br>
            <a:rPr lang="en-GB" sz="2800" b="1" kern="1200" dirty="0"/>
          </a:br>
          <a:r>
            <a:rPr lang="en-GB" sz="2000" i="1" kern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A three-day multi-stakeholder workshop on nuclear-development-climate change nexus </a:t>
          </a:r>
          <a:endParaRPr lang="en-GB" sz="2800" b="1" kern="1200" dirty="0">
            <a:solidFill>
              <a:schemeClr val="accent4"/>
            </a:solidFill>
          </a:endParaRPr>
        </a:p>
      </dsp:txBody>
      <dsp:txXfrm>
        <a:off x="202825" y="202242"/>
        <a:ext cx="10421195" cy="128258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C1F67-3B5E-4417-9EC6-FF707013D2FE}">
      <dsp:nvSpPr>
        <dsp:cNvPr id="0" name=""/>
        <dsp:cNvSpPr/>
      </dsp:nvSpPr>
      <dsp:spPr>
        <a:xfrm>
          <a:off x="187254" y="0"/>
          <a:ext cx="8263894" cy="3947552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2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 Launch of the Oppenheimer Dialogue Funder Roundtable Series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 E</a:t>
          </a:r>
          <a:r>
            <a:rPr lang="en-AT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stablishing a community of practice </a:t>
          </a: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&amp; </a:t>
          </a:r>
          <a:r>
            <a:rPr lang="en-AT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collective impact strategy for </a:t>
          </a: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 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</a:t>
          </a:r>
          <a:r>
            <a:rPr lang="en-AT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nuclear philanthropy.</a:t>
          </a:r>
          <a:endParaRPr lang="en-GB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0" lvl="0" indent="0" algn="l" defTabSz="800100">
            <a:lnSpc>
              <a:spcPct val="2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i="1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</dsp:txBody>
      <dsp:txXfrm>
        <a:off x="379958" y="192704"/>
        <a:ext cx="7878486" cy="356214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6C0A89-9BD5-4A1C-84B5-592E139B45FA}">
      <dsp:nvSpPr>
        <dsp:cNvPr id="0" name=""/>
        <dsp:cNvSpPr/>
      </dsp:nvSpPr>
      <dsp:spPr>
        <a:xfrm>
          <a:off x="133440" y="132857"/>
          <a:ext cx="10559965" cy="1421353"/>
        </a:xfrm>
        <a:prstGeom prst="roundRect">
          <a:avLst/>
        </a:prstGeom>
        <a:solidFill>
          <a:srgbClr val="97450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Oppenheimer Dialogue Funder Roundtable on Nuclear, Climate, and Technology Policy</a:t>
          </a:r>
          <a:br>
            <a:rPr lang="en-GB" sz="2800" b="1" kern="1200" dirty="0"/>
          </a:br>
          <a:r>
            <a:rPr lang="en-GB" sz="2000" i="1" kern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26 September during Climate Week</a:t>
          </a:r>
          <a:endParaRPr lang="en-GB" sz="2800" b="1" kern="1200" dirty="0">
            <a:solidFill>
              <a:schemeClr val="accent4"/>
            </a:solidFill>
          </a:endParaRPr>
        </a:p>
      </dsp:txBody>
      <dsp:txXfrm>
        <a:off x="202825" y="202242"/>
        <a:ext cx="10421195" cy="128258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E5B536-7EF2-4983-BAD6-F0B261B3FD42}">
      <dsp:nvSpPr>
        <dsp:cNvPr id="0" name=""/>
        <dsp:cNvSpPr/>
      </dsp:nvSpPr>
      <dsp:spPr>
        <a:xfrm>
          <a:off x="0" y="37711"/>
          <a:ext cx="6313917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500" kern="1200" dirty="0"/>
            <a:t>Early Investment</a:t>
          </a:r>
        </a:p>
      </dsp:txBody>
      <dsp:txXfrm>
        <a:off x="64397" y="102108"/>
        <a:ext cx="6185123" cy="1190381"/>
      </dsp:txXfrm>
    </dsp:sp>
    <dsp:sp modelId="{795096E3-C966-459D-8CD6-CA48C5F91688}">
      <dsp:nvSpPr>
        <dsp:cNvPr id="0" name=""/>
        <dsp:cNvSpPr/>
      </dsp:nvSpPr>
      <dsp:spPr>
        <a:xfrm>
          <a:off x="0" y="1515286"/>
          <a:ext cx="6313917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500" kern="1200" dirty="0"/>
            <a:t>Technology Access</a:t>
          </a:r>
        </a:p>
      </dsp:txBody>
      <dsp:txXfrm>
        <a:off x="64397" y="1579683"/>
        <a:ext cx="6185123" cy="1190381"/>
      </dsp:txXfrm>
    </dsp:sp>
    <dsp:sp modelId="{51452D73-AC6B-496D-8FBA-7250F8714A06}">
      <dsp:nvSpPr>
        <dsp:cNvPr id="0" name=""/>
        <dsp:cNvSpPr/>
      </dsp:nvSpPr>
      <dsp:spPr>
        <a:xfrm>
          <a:off x="0" y="2992862"/>
          <a:ext cx="6313917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500" kern="1200" dirty="0"/>
            <a:t>Sustainable Access</a:t>
          </a:r>
        </a:p>
      </dsp:txBody>
      <dsp:txXfrm>
        <a:off x="64397" y="3057259"/>
        <a:ext cx="6185123" cy="119038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AF1155-3CD2-49DC-A6A3-F19E95D1C715}">
      <dsp:nvSpPr>
        <dsp:cNvPr id="0" name=""/>
        <dsp:cNvSpPr/>
      </dsp:nvSpPr>
      <dsp:spPr>
        <a:xfrm>
          <a:off x="1590129" y="0"/>
          <a:ext cx="2574751" cy="257514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1A28FA-C179-4B28-B07C-A2CF52BDD141}">
      <dsp:nvSpPr>
        <dsp:cNvPr id="0" name=""/>
        <dsp:cNvSpPr/>
      </dsp:nvSpPr>
      <dsp:spPr>
        <a:xfrm>
          <a:off x="2159234" y="740770"/>
          <a:ext cx="1430739" cy="715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Bold leadership by civil society</a:t>
          </a:r>
        </a:p>
      </dsp:txBody>
      <dsp:txXfrm>
        <a:off x="2159234" y="740770"/>
        <a:ext cx="1430739" cy="715198"/>
      </dsp:txXfrm>
    </dsp:sp>
    <dsp:sp modelId="{7D9AB696-9948-4E01-A102-06B714552EAA}">
      <dsp:nvSpPr>
        <dsp:cNvPr id="0" name=""/>
        <dsp:cNvSpPr/>
      </dsp:nvSpPr>
      <dsp:spPr>
        <a:xfrm>
          <a:off x="875001" y="1479610"/>
          <a:ext cx="2574751" cy="257514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97450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D700D8-9E99-4142-86E8-23581672B682}">
      <dsp:nvSpPr>
        <dsp:cNvPr id="0" name=""/>
        <dsp:cNvSpPr/>
      </dsp:nvSpPr>
      <dsp:spPr>
        <a:xfrm>
          <a:off x="1348422" y="2276937"/>
          <a:ext cx="1627910" cy="715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New partnerships  </a:t>
          </a:r>
        </a:p>
      </dsp:txBody>
      <dsp:txXfrm>
        <a:off x="1348422" y="2276937"/>
        <a:ext cx="1627910" cy="715198"/>
      </dsp:txXfrm>
    </dsp:sp>
    <dsp:sp modelId="{7159EC88-30E2-4C98-955E-42E90499EF46}">
      <dsp:nvSpPr>
        <dsp:cNvPr id="0" name=""/>
        <dsp:cNvSpPr/>
      </dsp:nvSpPr>
      <dsp:spPr>
        <a:xfrm>
          <a:off x="1773384" y="3136282"/>
          <a:ext cx="2212110" cy="221299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DE114C-2785-41BA-BF52-A78FA54F01D5}">
      <dsp:nvSpPr>
        <dsp:cNvPr id="0" name=""/>
        <dsp:cNvSpPr/>
      </dsp:nvSpPr>
      <dsp:spPr>
        <a:xfrm>
          <a:off x="2162619" y="3908183"/>
          <a:ext cx="1430739" cy="715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Towards a more secure future</a:t>
          </a:r>
        </a:p>
      </dsp:txBody>
      <dsp:txXfrm>
        <a:off x="2162619" y="3908183"/>
        <a:ext cx="1430739" cy="7151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F68B93-D70D-446D-A6B2-4158F0AED3E3}">
      <dsp:nvSpPr>
        <dsp:cNvPr id="0" name=""/>
        <dsp:cNvSpPr/>
      </dsp:nvSpPr>
      <dsp:spPr>
        <a:xfrm>
          <a:off x="0" y="960"/>
          <a:ext cx="10800000" cy="1198080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Arial" panose="020B0604020202020204" pitchFamily="34" charset="0"/>
              <a:cs typeface="Arial" panose="020B0604020202020204" pitchFamily="34" charset="0"/>
            </a:rPr>
            <a:t>	Limited engagement to date between developers and potential end-users of SMR technologies in Global South</a:t>
          </a:r>
        </a:p>
      </dsp:txBody>
      <dsp:txXfrm>
        <a:off x="58485" y="59445"/>
        <a:ext cx="10683030" cy="10811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E60A8E-CB2A-4590-B83C-D75BAA8911AD}">
      <dsp:nvSpPr>
        <dsp:cNvPr id="0" name=""/>
        <dsp:cNvSpPr/>
      </dsp:nvSpPr>
      <dsp:spPr>
        <a:xfrm rot="5400000">
          <a:off x="5489618" y="-1656000"/>
          <a:ext cx="3228751" cy="6912000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360000" lvl="1" indent="-36000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Font typeface="Courier New" panose="02070309020205020404" pitchFamily="49" charset="0"/>
            <a:buChar char="o"/>
          </a:pPr>
          <a:endParaRPr lang="en-GB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360000" lvl="1" indent="-36000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Font typeface="Courier New" panose="02070309020205020404" pitchFamily="49" charset="0"/>
            <a:buChar char="o"/>
          </a:pPr>
          <a:r>
            <a:rPr lang="en-GB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Sustainable development and climate action funders continue to “ignore” </a:t>
          </a:r>
          <a:r>
            <a:rPr lang="en-GB" sz="2000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Peaceful Uses </a:t>
          </a:r>
        </a:p>
        <a:p>
          <a:pPr marL="360000" marR="0" lvl="1" indent="-360000" algn="l" defTabSz="8001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 typeface="Courier New" panose="02070309020205020404" pitchFamily="49" charset="0"/>
            <a:buChar char="o"/>
            <a:tabLst/>
            <a:defRPr/>
          </a:pPr>
          <a:r>
            <a:rPr lang="en-GB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Lack of funding assistance to develop infrastructure for </a:t>
          </a:r>
          <a:r>
            <a:rPr lang="en-GB" sz="2000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Peaceful Uses </a:t>
          </a:r>
          <a:r>
            <a:rPr lang="en-GB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(power and non-power) </a:t>
          </a:r>
        </a:p>
        <a:p>
          <a:pPr marL="360000" marR="0" lvl="1" indent="-360000" algn="l" defTabSz="8001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600"/>
            </a:spcAft>
            <a:buClrTx/>
            <a:buSzTx/>
            <a:buFont typeface="Courier New" panose="02070309020205020404" pitchFamily="49" charset="0"/>
            <a:buChar char="o"/>
            <a:tabLst/>
            <a:defRPr/>
          </a:pPr>
          <a:r>
            <a:rPr lang="en-GB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Funding for peaceful uses and the IAEA is limited and cannot keep up with country needs</a:t>
          </a:r>
        </a:p>
        <a:p>
          <a:pPr marL="360000" lvl="1" indent="-36000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Font typeface="Courier New" panose="02070309020205020404" pitchFamily="49" charset="0"/>
            <a:buChar char="o"/>
          </a:pPr>
          <a:endParaRPr lang="en-GB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3647994" y="343239"/>
        <a:ext cx="6754385" cy="2913521"/>
      </dsp:txXfrm>
    </dsp:sp>
    <dsp:sp modelId="{20881610-7317-46A4-BC5C-53031E5DCBD1}">
      <dsp:nvSpPr>
        <dsp:cNvPr id="0" name=""/>
        <dsp:cNvSpPr/>
      </dsp:nvSpPr>
      <dsp:spPr>
        <a:xfrm>
          <a:off x="240006" y="1757"/>
          <a:ext cx="3407987" cy="3596484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>
              <a:latin typeface="Arial" panose="020B0604020202020204" pitchFamily="34" charset="0"/>
              <a:cs typeface="Arial" panose="020B0604020202020204" pitchFamily="34" charset="0"/>
            </a:rPr>
            <a:t>Risk / Challenge</a:t>
          </a:r>
        </a:p>
      </dsp:txBody>
      <dsp:txXfrm>
        <a:off x="406370" y="168121"/>
        <a:ext cx="3075259" cy="32637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F68B93-D70D-446D-A6B2-4158F0AED3E3}">
      <dsp:nvSpPr>
        <dsp:cNvPr id="0" name=""/>
        <dsp:cNvSpPr/>
      </dsp:nvSpPr>
      <dsp:spPr>
        <a:xfrm>
          <a:off x="0" y="960"/>
          <a:ext cx="10800000" cy="1198080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Arial" panose="020B0604020202020204" pitchFamily="34" charset="0"/>
              <a:cs typeface="Arial" panose="020B0604020202020204" pitchFamily="34" charset="0"/>
            </a:rPr>
            <a:t>	Limited engagement with international financial institutions, ODA funders and philanthropies on peaceful uses</a:t>
          </a:r>
        </a:p>
      </dsp:txBody>
      <dsp:txXfrm>
        <a:off x="58485" y="59445"/>
        <a:ext cx="10683030" cy="10811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E46411-A3F1-4BD4-A5BD-1909FF660B70}">
      <dsp:nvSpPr>
        <dsp:cNvPr id="0" name=""/>
        <dsp:cNvSpPr/>
      </dsp:nvSpPr>
      <dsp:spPr>
        <a:xfrm rot="5400000">
          <a:off x="2337006" y="-1801935"/>
          <a:ext cx="3376528" cy="7387600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355600" lvl="1" indent="-35560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GB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SMR Developers:</a:t>
          </a:r>
        </a:p>
        <a:p>
          <a:pPr marL="540000" lvl="1" indent="-182563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en-GB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better understand the needs of Global South countries – in terms of size, safeguards, security, costs, etc.</a:t>
          </a:r>
        </a:p>
        <a:p>
          <a:pPr marL="355600" lvl="1" indent="-35560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GB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SMR Potential End-Users in Global South:</a:t>
          </a:r>
        </a:p>
        <a:p>
          <a:pPr marL="540000" lvl="1" indent="-182563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en-GB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express their needs / international nuclear obligations</a:t>
          </a:r>
        </a:p>
        <a:p>
          <a:pPr marL="540000" lvl="1" indent="-182563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Char char="•"/>
          </a:pPr>
          <a:r>
            <a:rPr lang="en-GB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Better understand their options to include nuclear power in their energy mix</a:t>
          </a:r>
        </a:p>
        <a:p>
          <a:pPr marL="22860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31471" y="368429"/>
        <a:ext cx="7222771" cy="3046870"/>
      </dsp:txXfrm>
    </dsp:sp>
    <dsp:sp modelId="{33CEC010-7359-4A7E-89C8-1C8F2E3BEEC4}">
      <dsp:nvSpPr>
        <dsp:cNvPr id="0" name=""/>
        <dsp:cNvSpPr/>
      </dsp:nvSpPr>
      <dsp:spPr>
        <a:xfrm>
          <a:off x="7392009" y="0"/>
          <a:ext cx="3407990" cy="3596489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Arial" panose="020B0604020202020204" pitchFamily="34" charset="0"/>
              <a:cs typeface="Arial" panose="020B0604020202020204" pitchFamily="34" charset="0"/>
            </a:rPr>
            <a:t>Mitigation</a:t>
          </a:r>
        </a:p>
      </dsp:txBody>
      <dsp:txXfrm>
        <a:off x="7558373" y="166364"/>
        <a:ext cx="3075262" cy="32637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26243B-D971-4FA9-9E5B-ADD1E81DAECE}">
      <dsp:nvSpPr>
        <dsp:cNvPr id="0" name=""/>
        <dsp:cNvSpPr/>
      </dsp:nvSpPr>
      <dsp:spPr>
        <a:xfrm>
          <a:off x="0" y="111599"/>
          <a:ext cx="10800000" cy="121680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Between SMR Developers and Potential End-Users in Global South</a:t>
          </a:r>
        </a:p>
      </dsp:txBody>
      <dsp:txXfrm>
        <a:off x="59399" y="170998"/>
        <a:ext cx="10681202" cy="10980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E46411-A3F1-4BD4-A5BD-1909FF660B70}">
      <dsp:nvSpPr>
        <dsp:cNvPr id="0" name=""/>
        <dsp:cNvSpPr/>
      </dsp:nvSpPr>
      <dsp:spPr>
        <a:xfrm rot="5400000">
          <a:off x="2335267" y="-1801935"/>
          <a:ext cx="3380006" cy="7387600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360000" lvl="1" indent="-36000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Font typeface="Courier New" panose="02070309020205020404" pitchFamily="49" charset="0"/>
            <a:buChar char="o"/>
          </a:pPr>
          <a:r>
            <a:rPr lang="en-GB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Nuclear science and technology (non-power, power (non-electrical, electrical)) is discussed.</a:t>
          </a:r>
        </a:p>
        <a:p>
          <a:pPr marL="360000" lvl="1" indent="-36000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Font typeface="Courier New" panose="02070309020205020404" pitchFamily="49" charset="0"/>
            <a:buChar char="o"/>
          </a:pPr>
          <a:r>
            <a:rPr lang="en-GB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Benefits and challenges of </a:t>
          </a:r>
          <a:r>
            <a:rPr lang="en-GB" sz="2000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Peaceful Uses </a:t>
          </a:r>
          <a:r>
            <a:rPr lang="en-GB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(non-power and power) for Global South countries and the contribution to sustainable development is explored</a:t>
          </a:r>
        </a:p>
        <a:p>
          <a:pPr marL="360000" lvl="1" indent="-36000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  <a:buFont typeface="Courier New" panose="02070309020205020404" pitchFamily="49" charset="0"/>
            <a:buChar char="o"/>
          </a:pPr>
          <a:r>
            <a:rPr lang="en-GB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Global South countries’ policy and decision makers recognise the opportunity and way forward to benefit from </a:t>
          </a:r>
          <a:r>
            <a:rPr lang="en-GB" sz="2000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Peaceful Uses </a:t>
          </a:r>
          <a:r>
            <a:rPr lang="en-GB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(non-power and power) </a:t>
          </a:r>
          <a:endParaRPr lang="en-GB" sz="2000" i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331470" y="366860"/>
        <a:ext cx="7222602" cy="3050010"/>
      </dsp:txXfrm>
    </dsp:sp>
    <dsp:sp modelId="{33CEC010-7359-4A7E-89C8-1C8F2E3BEEC4}">
      <dsp:nvSpPr>
        <dsp:cNvPr id="0" name=""/>
        <dsp:cNvSpPr/>
      </dsp:nvSpPr>
      <dsp:spPr>
        <a:xfrm>
          <a:off x="7392009" y="0"/>
          <a:ext cx="3407990" cy="3596489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Arial" panose="020B0604020202020204" pitchFamily="34" charset="0"/>
              <a:cs typeface="Arial" panose="020B0604020202020204" pitchFamily="34" charset="0"/>
            </a:rPr>
            <a:t>Mitigation</a:t>
          </a:r>
        </a:p>
      </dsp:txBody>
      <dsp:txXfrm>
        <a:off x="7558373" y="166364"/>
        <a:ext cx="3075262" cy="326376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26243B-D971-4FA9-9E5B-ADD1E81DAECE}">
      <dsp:nvSpPr>
        <dsp:cNvPr id="0" name=""/>
        <dsp:cNvSpPr/>
      </dsp:nvSpPr>
      <dsp:spPr>
        <a:xfrm>
          <a:off x="0" y="111599"/>
          <a:ext cx="10800000" cy="121680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	Forums / Platforms where Global South policy and decision makers engage with financial institutions, </a:t>
          </a:r>
          <a:r>
            <a:rPr lang="en-GB" sz="22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philantropies</a:t>
          </a:r>
          <a:r>
            <a:rPr lang="en-GB" sz="2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, development assistance community </a:t>
          </a:r>
        </a:p>
      </dsp:txBody>
      <dsp:txXfrm>
        <a:off x="59399" y="170998"/>
        <a:ext cx="10681202" cy="10980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C1F67-3B5E-4417-9EC6-FF707013D2FE}">
      <dsp:nvSpPr>
        <dsp:cNvPr id="0" name=""/>
        <dsp:cNvSpPr/>
      </dsp:nvSpPr>
      <dsp:spPr>
        <a:xfrm>
          <a:off x="241891" y="188576"/>
          <a:ext cx="8263894" cy="1712704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 Policymakers and Regulators from 11 African countries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GB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 Advanced and Small (A/SMR) reactor developers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GB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 </a:t>
          </a:r>
          <a:r>
            <a:rPr lang="en-GB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Philantropies</a:t>
          </a:r>
          <a:r>
            <a:rPr lang="en-GB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Potential Investors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GB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 International experts, including from IAEA and OECD / NEA</a:t>
          </a:r>
          <a:endParaRPr lang="en-GB" sz="1800" i="1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5498" y="272183"/>
        <a:ext cx="8096680" cy="1545490"/>
      </dsp:txXfrm>
    </dsp:sp>
    <dsp:sp modelId="{79E56DD6-E008-4230-9DC4-E31C29A09CAC}">
      <dsp:nvSpPr>
        <dsp:cNvPr id="0" name=""/>
        <dsp:cNvSpPr/>
      </dsp:nvSpPr>
      <dsp:spPr>
        <a:xfrm>
          <a:off x="234243" y="1919115"/>
          <a:ext cx="8268483" cy="183996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i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Plenary and Thematic Breakout discussions leading to Recommendations on: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i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- Regulatory and legal perspectives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i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- Financial perspectives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i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- Stakeholder involvement and perception perspectives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i="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- Infrastructure perspectives</a:t>
          </a:r>
          <a:endParaRPr lang="en-GB" sz="1800" i="1" kern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4062" y="2008934"/>
        <a:ext cx="8088845" cy="16603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582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59FE-B453-423D-8A3E-DBE4C176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2024-10-11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E082A-8926-41AB-A442-E74D00F4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48BDA-51CA-4CEA-A280-C6361F5F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919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B8BB-2B32-4C3B-AE7E-001194DFD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056"/>
            <a:ext cx="10515600" cy="458590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4D69A-33C5-486D-BF72-5D6613E0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2024-10-11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86119-F657-4B77-BC2B-1F51CFBB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83F7A-9B91-4CA6-8A2A-C74D3EE0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DC51232-3849-4FF5-B284-73C697C97A62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86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71DE-9ADE-4FDA-914B-50ADFEFD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6AFF7-5422-464D-9640-A343B2C65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1CEB-4E9D-40A0-9676-277BC606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2024-10-11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E6A1F-11CE-4450-9164-57F6EFD4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D11E9-3210-4333-BE6C-2CC3AF9B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220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6AC1B-8870-45FB-996F-B7052614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6B249-818E-40C2-894A-72424F47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D5D8C-512C-42CB-AF28-79A4CF2D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2024-10-11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6C41C-9F54-4018-B6ED-D71C059E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CABD5-560E-442B-B16E-885272B0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0271F8C-0430-4817-9691-A9152CDA6335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105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BCFA9-8C0B-4953-A523-605D10509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7BEC5-4045-45D8-9042-38CAAB45A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B778C-F4A7-4281-B1E3-535B244FB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156FA-5233-43BF-9D0C-0684E87C4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57067-4C60-4A3C-8D0C-E6ECBBF6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2024-10-11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961C6-2BC2-4800-993C-24C4F6EF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D1F74-C816-4B43-8762-C03471C3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B35753-45F7-4205-8B26-196B0355869B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621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7257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BE28C-D55D-458D-A65A-6A7DEF3D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2024-10-11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F28E1-7A4D-47A1-B72D-4744884C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9372E-DC35-4589-A5D0-F116D3B6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178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923DC-A7D4-09A3-1AE9-6EB6A2A50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FD2DB-EFE9-35D1-125C-453DD1FA4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017C9-42EA-67FC-C2DB-258A31811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10/11/2024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A476B-6CD9-E8CC-95D0-4BF10F7F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8E0A8-6E8C-EBD2-84A5-F8EB4376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96882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283C7-9BE7-D979-8DC6-22D017306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CDAE2-596E-243C-F558-0D1991B349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9AD7BD-C78D-1F7C-94E5-D60C9E57A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6AB4B2-3A2C-F3EB-029F-189784E23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C10DD-F67F-5241-BB8B-4C3BA9A2959B}" type="datetimeFigureOut">
              <a:rPr lang="en-AT" smtClean="0"/>
              <a:t>10/11/2024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7B8D5D-3A3C-BE50-3DFD-377831D27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086C73-CB1F-0316-515C-9A821BC9C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AC5B-7CEB-2D49-94B4-1DE2B86299CB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6994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59FE-B453-423D-8A3E-DBE4C176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2024-10-11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E082A-8926-41AB-A442-E74D00F4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48BDA-51CA-4CEA-A280-C6361F5F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354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EB9B2-A5AD-426B-A36E-14CA2DFAC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B8BB-2B32-4C3B-AE7E-001194DFD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4D69A-33C5-486D-BF72-5D6613E0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2024-10-11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86119-F657-4B77-BC2B-1F51CFBB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83F7A-9B91-4CA6-8A2A-C74D3EE0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55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71DE-9ADE-4FDA-914B-50ADFEFD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6AFF7-5422-464D-9640-A343B2C65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1CEB-4E9D-40A0-9676-277BC606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2024-10-11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E6A1F-11CE-4450-9164-57F6EFD4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D11E9-3210-4333-BE6C-2CC3AF9B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81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8ABD7-C77C-46B5-8E32-90A2168AA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6AC1B-8870-45FB-996F-B7052614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6B249-818E-40C2-894A-72424F47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D5D8C-512C-42CB-AF28-79A4CF2D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2024-10-11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6C41C-9F54-4018-B6ED-D71C059E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CABD5-560E-442B-B16E-885272B0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917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B32F5-3031-47F0-9B45-6741134A9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BCFA9-8C0B-4953-A523-605D10509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7BEC5-4045-45D8-9042-38CAAB45A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B778C-F4A7-4281-B1E3-535B244FB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156FA-5233-43BF-9D0C-0684E87C4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57067-4C60-4A3C-8D0C-E6ECBBF6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2024-10-11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961C6-2BC2-4800-993C-24C4F6EF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D1F74-C816-4B43-8762-C03471C3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883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98E3-73A1-47DF-BE6D-AC36FE94C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D3C976-B07D-4478-AA37-DEF2D410F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2024-10-11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F66520-0B13-46B6-A3D1-2B712CB1F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BB3A0B-6EDF-463C-8982-24B539CA8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904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BE28C-D55D-458D-A65A-6A7DEF3D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2024-10-11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F28E1-7A4D-47A1-B72D-4744884C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9372E-DC35-4589-A5D0-F116D3B6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860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24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2024-10-11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1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2024-10-11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3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2024-10-11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9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6" r:id="rId9"/>
    <p:sldLayoutId id="214748368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ikirsten@middlebury.edu" TargetMode="External"/><Relationship Id="rId2" Type="http://schemas.openxmlformats.org/officeDocument/2006/relationships/hyperlink" Target="mailto:ikirsten@vcdnp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cdnp.org/" TargetMode="External"/><Relationship Id="rId5" Type="http://schemas.openxmlformats.org/officeDocument/2006/relationships/hyperlink" Target="mailto:akstott@middlebury.edu" TargetMode="External"/><Relationship Id="rId4" Type="http://schemas.openxmlformats.org/officeDocument/2006/relationships/hyperlink" Target="mailto:astott@vcdnp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13" Type="http://schemas.openxmlformats.org/officeDocument/2006/relationships/hyperlink" Target="https://vcdnp.org/wp-content/uploads/2024/07/SAWorkshopReport2024.pdf" TargetMode="Externa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image" Target="../media/image4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hyperlink" Target="https://vcdnp.org/wp-content/uploads/2024/07/SAWorkshopReport2024.pdf" TargetMode="Externa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image" Target="../media/image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141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50AF2F4-0841-7CC6-ECD6-ED111B27EB4B}"/>
              </a:ext>
            </a:extLst>
          </p:cNvPr>
          <p:cNvSpPr txBox="1">
            <a:spLocks/>
          </p:cNvSpPr>
          <p:nvPr/>
        </p:nvSpPr>
        <p:spPr>
          <a:xfrm>
            <a:off x="441960" y="360000"/>
            <a:ext cx="10440000" cy="82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of Early Engagement</a:t>
            </a:r>
            <a:endParaRPr lang="en-GB" sz="3600" b="1" i="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52002A64-1D5C-F0AF-F8DE-2D4B32417E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9191285"/>
              </p:ext>
            </p:extLst>
          </p:nvPr>
        </p:nvGraphicFramePr>
        <p:xfrm>
          <a:off x="838200" y="1826684"/>
          <a:ext cx="6313917" cy="4349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F5F3771-4811-F57B-7597-56BE30DD0862}"/>
              </a:ext>
            </a:extLst>
          </p:cNvPr>
          <p:cNvGraphicFramePr/>
          <p:nvPr/>
        </p:nvGraphicFramePr>
        <p:xfrm>
          <a:off x="6960096" y="1344083"/>
          <a:ext cx="5039883" cy="53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4158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50AF2F4-0841-7CC6-ECD6-ED111B27EB4B}"/>
              </a:ext>
            </a:extLst>
          </p:cNvPr>
          <p:cNvSpPr txBox="1">
            <a:spLocks/>
          </p:cNvSpPr>
          <p:nvPr/>
        </p:nvSpPr>
        <p:spPr>
          <a:xfrm>
            <a:off x="441960" y="360000"/>
            <a:ext cx="10440000" cy="82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Lessons Learned / Conclusions</a:t>
            </a:r>
            <a:endParaRPr lang="en-GB" sz="3600" b="1" i="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04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C4124DD-96D2-5589-E180-CFB33D767340}"/>
              </a:ext>
            </a:extLst>
          </p:cNvPr>
          <p:cNvSpPr txBox="1"/>
          <p:nvPr/>
        </p:nvSpPr>
        <p:spPr>
          <a:xfrm>
            <a:off x="755576" y="3329364"/>
            <a:ext cx="9874324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Ingrid KIRSTEN</a:t>
            </a:r>
            <a:b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4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ikirsten@vcdnp.org</a:t>
            </a:r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GB" sz="24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ikirsten@middlebury.edu</a:t>
            </a:r>
            <a:endParaRPr lang="en-GB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Anthony K STOTT</a:t>
            </a:r>
            <a:b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24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astott@vcdnp.org</a:t>
            </a:r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GB" sz="24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akstott@middlebury.edu</a:t>
            </a:r>
            <a:endParaRPr lang="en-GB" sz="2400" u="sng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GB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Vienna </a:t>
            </a:r>
            <a:r>
              <a:rPr lang="en-GB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Center</a:t>
            </a:r>
            <a:r>
              <a:rPr lang="en-GB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for Disarmament and Non-Proliferation (VCDNP) Vienna</a:t>
            </a:r>
            <a:r>
              <a:rPr lang="en-GB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Austria </a:t>
            </a:r>
            <a:r>
              <a:rPr lang="en-GB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6"/>
              </a:rPr>
              <a:t>https://vcdnp.org/</a:t>
            </a:r>
            <a:r>
              <a:rPr lang="en-GB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6602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39F9C1-811F-4FE5-A656-1616D6F16D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3600" b="1" dirty="0"/>
              <a:t>THE VALUE OF EARLY ENGAGEMENT </a:t>
            </a:r>
            <a:br>
              <a:rPr lang="en-GB" sz="3600" b="1" dirty="0"/>
            </a:br>
            <a:r>
              <a:rPr lang="en-GB" sz="3600" b="1" dirty="0"/>
              <a:t>BETWEEN STAKEHOLDERS TO ENSURE </a:t>
            </a:r>
            <a:br>
              <a:rPr lang="en-GB" sz="3600" b="1" dirty="0"/>
            </a:br>
            <a:r>
              <a:rPr lang="en-GB" sz="3600" b="1" dirty="0"/>
              <a:t>SUCCESSFUL DEPLOYMENT OF SMRS </a:t>
            </a:r>
            <a:br>
              <a:rPr lang="en-GB" sz="3600" b="1" dirty="0"/>
            </a:br>
            <a:r>
              <a:rPr lang="en-GB" sz="3600" b="1" dirty="0"/>
              <a:t>IN THE GLOBAL SOUTH</a:t>
            </a:r>
            <a:br>
              <a:rPr lang="en-GB" sz="3600" b="1" dirty="0"/>
            </a:br>
            <a:r>
              <a:rPr lang="en-GB" sz="2800" b="1" i="1" dirty="0"/>
              <a:t>An African perspective</a:t>
            </a:r>
            <a:endParaRPr lang="en-GB" sz="3600" b="1" i="1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31E5A99-86B7-4696-9D98-C28D48D148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97438"/>
            <a:ext cx="9144000" cy="957262"/>
          </a:xfrm>
        </p:spPr>
        <p:txBody>
          <a:bodyPr/>
          <a:lstStyle/>
          <a:p>
            <a:pPr algn="l"/>
            <a:r>
              <a:rPr lang="en-GB" dirty="0"/>
              <a:t>Ingrid KIRSTEN and Anthony STOTT</a:t>
            </a:r>
          </a:p>
          <a:p>
            <a:pPr algn="l"/>
            <a:r>
              <a:rPr lang="en-GB" dirty="0"/>
              <a:t>Vienna </a:t>
            </a:r>
            <a:r>
              <a:rPr lang="en-GB" dirty="0" err="1"/>
              <a:t>Center</a:t>
            </a:r>
            <a:r>
              <a:rPr lang="en-GB" dirty="0"/>
              <a:t> for Disarmament and Non-Proliferation (VCDNP)</a:t>
            </a:r>
          </a:p>
        </p:txBody>
      </p:sp>
    </p:spTree>
    <p:extLst>
      <p:ext uri="{BB962C8B-B14F-4D97-AF65-F5344CB8AC3E}">
        <p14:creationId xmlns:p14="http://schemas.microsoft.com/office/powerpoint/2010/main" val="1449761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441960" y="360000"/>
            <a:ext cx="10440000" cy="82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Outline</a:t>
            </a:r>
            <a:endParaRPr lang="en-GB" sz="36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FBFB2FB7-C3D4-48B0-854D-2EECD2133479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Background – How did we get here?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Early engagement – challenge / risk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Mitigation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Workshop in South Africa / Meeting in NY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Value of early engagement </a:t>
            </a:r>
            <a:endParaRPr lang="en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716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61942B24-393A-3772-3A36-411B0950A3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5899740"/>
              </p:ext>
            </p:extLst>
          </p:nvPr>
        </p:nvGraphicFramePr>
        <p:xfrm>
          <a:off x="838200" y="2880000"/>
          <a:ext cx="10800000" cy="36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20F0100-0D2E-7DA6-30BC-5E086A721C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8087492"/>
              </p:ext>
            </p:extLst>
          </p:nvPr>
        </p:nvGraphicFramePr>
        <p:xfrm>
          <a:off x="838200" y="1440000"/>
          <a:ext cx="10800000" cy="12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B7E80A8D-F547-DBB4-CDA8-45CBF27A1312}"/>
              </a:ext>
            </a:extLst>
          </p:cNvPr>
          <p:cNvSpPr txBox="1">
            <a:spLocks/>
          </p:cNvSpPr>
          <p:nvPr/>
        </p:nvSpPr>
        <p:spPr>
          <a:xfrm>
            <a:off x="441960" y="360000"/>
            <a:ext cx="10440000" cy="82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Engagement </a:t>
            </a:r>
            <a:r>
              <a:rPr lang="en-US" sz="3600" b="1" i="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3600" b="1" i="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88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61942B24-393A-3772-3A36-411B0950A3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4695912"/>
              </p:ext>
            </p:extLst>
          </p:nvPr>
        </p:nvGraphicFramePr>
        <p:xfrm>
          <a:off x="838200" y="2880000"/>
          <a:ext cx="10800000" cy="36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20F0100-0D2E-7DA6-30BC-5E086A721C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7254782"/>
              </p:ext>
            </p:extLst>
          </p:nvPr>
        </p:nvGraphicFramePr>
        <p:xfrm>
          <a:off x="838200" y="1440000"/>
          <a:ext cx="10800000" cy="12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B7E80A8D-F547-DBB4-CDA8-45CBF27A1312}"/>
              </a:ext>
            </a:extLst>
          </p:cNvPr>
          <p:cNvSpPr txBox="1">
            <a:spLocks/>
          </p:cNvSpPr>
          <p:nvPr/>
        </p:nvSpPr>
        <p:spPr>
          <a:xfrm>
            <a:off x="441960" y="360000"/>
            <a:ext cx="10440000" cy="82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Engagement </a:t>
            </a:r>
            <a:r>
              <a:rPr lang="en-US" sz="3600" b="1" i="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3600" b="1" i="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6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DB90DB9F-ED08-15BF-82D3-E2F7C2F2B8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2291617"/>
              </p:ext>
            </p:extLst>
          </p:nvPr>
        </p:nvGraphicFramePr>
        <p:xfrm>
          <a:off x="838200" y="2880000"/>
          <a:ext cx="10800000" cy="36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339BDD7-213B-B5F4-D3D4-9EC5AFD0C4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7590528"/>
              </p:ext>
            </p:extLst>
          </p:nvPr>
        </p:nvGraphicFramePr>
        <p:xfrm>
          <a:off x="838200" y="1440000"/>
          <a:ext cx="10800000" cy="14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F9124064-C0E8-6291-D854-416DC4179A5C}"/>
              </a:ext>
            </a:extLst>
          </p:cNvPr>
          <p:cNvSpPr txBox="1">
            <a:spLocks/>
          </p:cNvSpPr>
          <p:nvPr/>
        </p:nvSpPr>
        <p:spPr>
          <a:xfrm>
            <a:off x="441960" y="360000"/>
            <a:ext cx="10440000" cy="82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Engagement </a:t>
            </a:r>
            <a:r>
              <a:rPr lang="en-US" sz="3600" b="1" i="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3600" b="1" i="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DB90DB9F-ED08-15BF-82D3-E2F7C2F2B8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0664561"/>
              </p:ext>
            </p:extLst>
          </p:nvPr>
        </p:nvGraphicFramePr>
        <p:xfrm>
          <a:off x="838200" y="2880000"/>
          <a:ext cx="10800000" cy="36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339BDD7-213B-B5F4-D3D4-9EC5AFD0C4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9838327"/>
              </p:ext>
            </p:extLst>
          </p:nvPr>
        </p:nvGraphicFramePr>
        <p:xfrm>
          <a:off x="838200" y="1440000"/>
          <a:ext cx="10800000" cy="14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F9124064-C0E8-6291-D854-416DC4179A5C}"/>
              </a:ext>
            </a:extLst>
          </p:cNvPr>
          <p:cNvSpPr txBox="1">
            <a:spLocks/>
          </p:cNvSpPr>
          <p:nvPr/>
        </p:nvSpPr>
        <p:spPr>
          <a:xfrm>
            <a:off x="441960" y="360000"/>
            <a:ext cx="10440000" cy="82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Engagement </a:t>
            </a:r>
            <a:r>
              <a:rPr lang="en-US" sz="3600" b="1" i="0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3600" b="1" i="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1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FF132ACF-1862-EDD3-6423-ABBD2456C01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42948009"/>
              </p:ext>
            </p:extLst>
          </p:nvPr>
        </p:nvGraphicFramePr>
        <p:xfrm>
          <a:off x="3215680" y="2844000"/>
          <a:ext cx="8736971" cy="3951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69970D00-0DE4-2F75-3FE4-058ACBB7E3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5236040"/>
              </p:ext>
            </p:extLst>
          </p:nvPr>
        </p:nvGraphicFramePr>
        <p:xfrm>
          <a:off x="840001" y="1224000"/>
          <a:ext cx="10826847" cy="1687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C50AF2F4-0841-7CC6-ECD6-ED111B27EB4B}"/>
              </a:ext>
            </a:extLst>
          </p:cNvPr>
          <p:cNvSpPr txBox="1">
            <a:spLocks/>
          </p:cNvSpPr>
          <p:nvPr/>
        </p:nvSpPr>
        <p:spPr>
          <a:xfrm>
            <a:off x="441960" y="360000"/>
            <a:ext cx="10440000" cy="82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 Engagements</a:t>
            </a:r>
            <a:endParaRPr lang="en-GB" sz="3600" b="1" i="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7B3D56-33B8-B80B-75E6-629A3023F78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2696" y="3031069"/>
            <a:ext cx="2300956" cy="324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FAC133A-3106-54C5-FB52-355E96DE607F}"/>
              </a:ext>
            </a:extLst>
          </p:cNvPr>
          <p:cNvSpPr txBox="1"/>
          <p:nvPr/>
        </p:nvSpPr>
        <p:spPr>
          <a:xfrm>
            <a:off x="287865" y="6316133"/>
            <a:ext cx="299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13"/>
              </a:rPr>
              <a:t>https://vcdnp.org/wp-content/uploads/2024/07/SAWorkshopReport2024.pdf</a:t>
            </a:r>
            <a:r>
              <a:rPr lang="en-GB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2424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FF132ACF-1862-EDD3-6423-ABBD2456C01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45665106"/>
              </p:ext>
            </p:extLst>
          </p:nvPr>
        </p:nvGraphicFramePr>
        <p:xfrm>
          <a:off x="3215680" y="2844000"/>
          <a:ext cx="8736971" cy="3951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69970D00-0DE4-2F75-3FE4-058ACBB7E3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8061084"/>
              </p:ext>
            </p:extLst>
          </p:nvPr>
        </p:nvGraphicFramePr>
        <p:xfrm>
          <a:off x="840001" y="1224000"/>
          <a:ext cx="10826847" cy="1687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C50AF2F4-0841-7CC6-ECD6-ED111B27EB4B}"/>
              </a:ext>
            </a:extLst>
          </p:cNvPr>
          <p:cNvSpPr txBox="1">
            <a:spLocks/>
          </p:cNvSpPr>
          <p:nvPr/>
        </p:nvSpPr>
        <p:spPr>
          <a:xfrm>
            <a:off x="441960" y="360000"/>
            <a:ext cx="10440000" cy="82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 Engagements</a:t>
            </a:r>
            <a:endParaRPr lang="en-GB" sz="3600" b="1" i="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7B3D56-33B8-B80B-75E6-629A3023F78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2696" y="3031069"/>
            <a:ext cx="2300956" cy="324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FAC133A-3106-54C5-FB52-355E96DE607F}"/>
              </a:ext>
            </a:extLst>
          </p:cNvPr>
          <p:cNvSpPr txBox="1"/>
          <p:nvPr/>
        </p:nvSpPr>
        <p:spPr>
          <a:xfrm>
            <a:off x="287865" y="6316133"/>
            <a:ext cx="299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13"/>
              </a:rPr>
              <a:t>https://vcdnp.org/wp-content/uploads/2024/07/SAWorkshopReport2024.pdf</a:t>
            </a:r>
            <a:r>
              <a:rPr lang="en-GB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035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1572403A950A449F03D309DCDCB39C" ma:contentTypeVersion="18" ma:contentTypeDescription="Create a new document." ma:contentTypeScope="" ma:versionID="c3ff5bd11e6bfd98406c8a4dae36b260">
  <xsd:schema xmlns:xsd="http://www.w3.org/2001/XMLSchema" xmlns:xs="http://www.w3.org/2001/XMLSchema" xmlns:p="http://schemas.microsoft.com/office/2006/metadata/properties" xmlns:ns2="94bacced-d3e9-4230-8110-5185e6b8723a" xmlns:ns3="89039979-132d-4e33-b8d6-8b0f084d9471" xmlns:ns4="0311a6d6-6c49-40aa-926b-e98182ea64d2" targetNamespace="http://schemas.microsoft.com/office/2006/metadata/properties" ma:root="true" ma:fieldsID="12ff1ac6586bb3cc493a838c4adcd485" ns2:_="" ns3:_="" ns4:_="">
    <xsd:import namespace="94bacced-d3e9-4230-8110-5185e6b8723a"/>
    <xsd:import namespace="89039979-132d-4e33-b8d6-8b0f084d9471"/>
    <xsd:import namespace="0311a6d6-6c49-40aa-926b-e98182ea64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Open_x0020_with_x0020_Seclor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bacced-d3e9-4230-8110-5185e6b872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Open_x0020_with_x0020_Seclore" ma:index="14" nillable="true" ma:displayName="Open with Seclore" ma:hidden="true" ma:internalName="Open_x0020_with_x0020_Seclor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8c7bd71-0de2-450a-8d3d-78c5334383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039979-132d-4e33-b8d6-8b0f084d947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11a6d6-6c49-40aa-926b-e98182ea64d2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ec759ce-e5e5-4926-916d-bee7019b82dd}" ma:internalName="TaxCatchAll" ma:showField="CatchAllData" ma:web="0311a6d6-6c49-40aa-926b-e98182ea64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4bacced-d3e9-4230-8110-5185e6b8723a">
      <Terms xmlns="http://schemas.microsoft.com/office/infopath/2007/PartnerControls"/>
    </lcf76f155ced4ddcb4097134ff3c332f>
    <TaxCatchAll xmlns="0311a6d6-6c49-40aa-926b-e98182ea64d2" xsi:nil="true"/>
    <Open_x0020_with_x0020_Seclore xmlns="94bacced-d3e9-4230-8110-5185e6b8723a" xsi:nil="true"/>
  </documentManagement>
</p:properties>
</file>

<file path=customXml/itemProps1.xml><?xml version="1.0" encoding="utf-8"?>
<ds:datastoreItem xmlns:ds="http://schemas.openxmlformats.org/officeDocument/2006/customXml" ds:itemID="{B4F7C2D9-DCD9-4091-AC19-AF672454B1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bacced-d3e9-4230-8110-5185e6b8723a"/>
    <ds:schemaRef ds:uri="89039979-132d-4e33-b8d6-8b0f084d9471"/>
    <ds:schemaRef ds:uri="0311a6d6-6c49-40aa-926b-e98182ea64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803D3D1-F39D-490F-A4CD-77C72E40E0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F5A183-8DB8-4E33-A3B8-B56576635C6B}">
  <ds:schemaRefs>
    <ds:schemaRef ds:uri="http://schemas.microsoft.com/office/2006/metadata/properties"/>
    <ds:schemaRef ds:uri="http://schemas.microsoft.com/office/infopath/2007/PartnerControls"/>
    <ds:schemaRef ds:uri="2d1b3375-85a6-4ec3-9d45-85c3f7ff19cc"/>
    <ds:schemaRef ds:uri="a8853164-03d1-4052-89d1-ac895618168d"/>
    <ds:schemaRef ds:uri="28c46709-a72c-47b6-8a9d-476190a8ab3f"/>
    <ds:schemaRef ds:uri="94bacced-d3e9-4230-8110-5185e6b8723a"/>
    <ds:schemaRef ds:uri="0311a6d6-6c49-40aa-926b-e98182ea64d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600</Words>
  <Application>Microsoft Office PowerPoint</Application>
  <PresentationFormat>Widescreen</PresentationFormat>
  <Paragraphs>67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Office Theme</vt:lpstr>
      <vt:lpstr>1_Office Theme</vt:lpstr>
      <vt:lpstr>2_Office Theme</vt:lpstr>
      <vt:lpstr>PowerPoint Presentation</vt:lpstr>
      <vt:lpstr>THE VALUE OF EARLY ENGAGEMENT  BETWEEN STAKEHOLDERS TO ENSURE  SUCCESSFUL DEPLOYMENT OF SMRS  IN THE GLOBAL SOUTH An African perspective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PARKER, Gregory</dc:creator>
  <cp:lastModifiedBy>CONSTANTIN, Alina</cp:lastModifiedBy>
  <cp:revision>11</cp:revision>
  <dcterms:created xsi:type="dcterms:W3CDTF">2019-10-29T08:33:20Z</dcterms:created>
  <dcterms:modified xsi:type="dcterms:W3CDTF">2024-10-11T14:22:12Z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0x010100DB1572403A950A449F03D309DCDCB39C</vt:lpwstr>
  </property>
  <property fmtid="{D5CDD505-2E9C-101B-9397-08002B2CF9AE}" pid="3" name="MediaServiceImageTags">
    <vt:lpwstr/>
  </property>
</Properties>
</file>