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sldIdLst>
    <p:sldId id="256" r:id="rId7"/>
    <p:sldId id="257" r:id="rId8"/>
    <p:sldId id="258" r:id="rId9"/>
    <p:sldId id="269" r:id="rId10"/>
    <p:sldId id="271" r:id="rId11"/>
    <p:sldId id="270" r:id="rId12"/>
    <p:sldId id="272" r:id="rId13"/>
    <p:sldId id="273" r:id="rId14"/>
    <p:sldId id="275" r:id="rId15"/>
    <p:sldId id="274" r:id="rId16"/>
    <p:sldId id="276" r:id="rId17"/>
    <p:sldId id="277" r:id="rId18"/>
    <p:sldId id="278" r:id="rId19"/>
    <p:sldId id="279" r:id="rId20"/>
    <p:sldId id="280" r:id="rId21"/>
    <p:sldId id="281"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62325B-1E84-4E47-94B1-DF7D613C5A05}" v="9" dt="2024-10-04T05:02:02.30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7" autoAdjust="0"/>
    <p:restoredTop sz="94660"/>
  </p:normalViewPr>
  <p:slideViewPr>
    <p:cSldViewPr snapToGrid="0">
      <p:cViewPr varScale="1">
        <p:scale>
          <a:sx n="115" d="100"/>
          <a:sy n="115" d="100"/>
        </p:scale>
        <p:origin x="120"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microsoft.com/office/2015/10/relationships/revisionInfo" Target="revisionInfo.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2024-10-04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3.jpe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2024-10-04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15.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Topic 1: Improved Implementation of the Graded Approach to NQA requirements</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3" y="1734208"/>
            <a:ext cx="9686976" cy="3785652"/>
          </a:xfrm>
          <a:prstGeom prst="rect">
            <a:avLst/>
          </a:prstGeom>
          <a:noFill/>
        </p:spPr>
        <p:txBody>
          <a:bodyPr wrap="square">
            <a:spAutoFit/>
          </a:bodyPr>
          <a:lstStyle/>
          <a:p>
            <a:pPr marL="457200" indent="-457200">
              <a:buFont typeface="Arial" panose="020B0604020202020204" pitchFamily="34" charset="0"/>
              <a:buChar char="•"/>
            </a:pPr>
            <a:r>
              <a:rPr lang="en-US" sz="2000" dirty="0"/>
              <a:t>Current practices for over-implementation of nuclear quality assurance (NQA) requirements pose significant challenges for deployment of advanced reactors. </a:t>
            </a:r>
          </a:p>
          <a:p>
            <a:pPr marL="914400" lvl="1" indent="-457200">
              <a:buFont typeface="Arial" panose="020B0604020202020204" pitchFamily="34" charset="0"/>
              <a:buChar char="•"/>
            </a:pPr>
            <a:r>
              <a:rPr lang="en-US" sz="2000" dirty="0"/>
              <a:t>Examples: 10CFR50 Appendix B, NQA-1</a:t>
            </a:r>
          </a:p>
          <a:p>
            <a:pPr marL="457200" indent="-457200">
              <a:buFont typeface="Arial" panose="020B0604020202020204" pitchFamily="34" charset="0"/>
              <a:buChar char="•"/>
            </a:pPr>
            <a:r>
              <a:rPr lang="en-US" sz="2000" dirty="0"/>
              <a:t>Many advanced reactor designs inherently mitigate several of the safety concerns that challenge light water reactors (LWR)</a:t>
            </a:r>
          </a:p>
          <a:p>
            <a:pPr marL="457200" indent="-457200">
              <a:buFont typeface="Arial" panose="020B0604020202020204" pitchFamily="34" charset="0"/>
              <a:buChar char="•"/>
            </a:pPr>
            <a:r>
              <a:rPr lang="en-US" sz="2000" dirty="0"/>
              <a:t>Substantial cost efficiencies may be realized through improved implementation of engineering, procurement, and construction requirements defined in existing codes and standards. </a:t>
            </a:r>
          </a:p>
          <a:p>
            <a:pPr marL="457200" indent="-457200">
              <a:buFont typeface="Arial" panose="020B0604020202020204" pitchFamily="34" charset="0"/>
              <a:buChar char="•"/>
            </a:pPr>
            <a:r>
              <a:rPr lang="en-US" sz="2000" dirty="0"/>
              <a:t>There remains a need to conclusively demonstrate how this evolving regulatory paradigm can be effectively applied to the design, licensing, and construction of nuclear structures, potentially unlocking economic benefits while maintaining safety and reliability </a:t>
            </a:r>
          </a:p>
        </p:txBody>
      </p:sp>
    </p:spTree>
    <p:extLst>
      <p:ext uri="{BB962C8B-B14F-4D97-AF65-F5344CB8AC3E}">
        <p14:creationId xmlns:p14="http://schemas.microsoft.com/office/powerpoint/2010/main" val="3319921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Topic 2: Digital Twins for Developing and Deploying New Nuclear Facilities</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3" y="1734208"/>
            <a:ext cx="9686976" cy="4093428"/>
          </a:xfrm>
          <a:prstGeom prst="rect">
            <a:avLst/>
          </a:prstGeom>
          <a:noFill/>
        </p:spPr>
        <p:txBody>
          <a:bodyPr wrap="square">
            <a:spAutoFit/>
          </a:bodyPr>
          <a:lstStyle/>
          <a:p>
            <a:pPr marL="457200" indent="-457200">
              <a:buFont typeface="Arial" panose="020B0604020202020204" pitchFamily="34" charset="0"/>
              <a:buChar char="•"/>
            </a:pPr>
            <a:r>
              <a:rPr lang="en-US" sz="2000" dirty="0"/>
              <a:t>Digital twins could: </a:t>
            </a:r>
          </a:p>
          <a:p>
            <a:pPr marL="914400" lvl="1" indent="-457200">
              <a:buFont typeface="Arial" panose="020B0604020202020204" pitchFamily="34" charset="0"/>
              <a:buChar char="•"/>
            </a:pPr>
            <a:r>
              <a:rPr lang="en-US" sz="2000" dirty="0"/>
              <a:t>Increase design productivity by automatically transferring information between applications.</a:t>
            </a:r>
          </a:p>
          <a:p>
            <a:pPr marL="914400" lvl="1" indent="-457200">
              <a:buFont typeface="Arial" panose="020B0604020202020204" pitchFamily="34" charset="0"/>
              <a:buChar char="•"/>
            </a:pPr>
            <a:r>
              <a:rPr lang="en-US" sz="2000" dirty="0"/>
              <a:t>Enable systems engineering approaches to accommodate a wider range of simulations, analyses, and verification in the early stages of design. </a:t>
            </a:r>
          </a:p>
          <a:p>
            <a:pPr marL="914400" lvl="1" indent="-457200">
              <a:buFont typeface="Arial" panose="020B0604020202020204" pitchFamily="34" charset="0"/>
              <a:buChar char="•"/>
            </a:pPr>
            <a:r>
              <a:rPr lang="en-US" sz="2000" dirty="0"/>
              <a:t>Reduce errors by providing a robust digital thread of information maintained throughout the project lifecycle to ensure data are not “lost” </a:t>
            </a:r>
          </a:p>
          <a:p>
            <a:pPr marL="457200" indent="-457200">
              <a:buFont typeface="Arial" panose="020B0604020202020204" pitchFamily="34" charset="0"/>
              <a:buChar char="•"/>
            </a:pPr>
            <a:r>
              <a:rPr lang="en-US" sz="2000" dirty="0"/>
              <a:t>NRIC suggests a project to build an open-source, project-agnostic, plug-and-play digital twin backbone that could benefit the nuclear energy industry</a:t>
            </a:r>
          </a:p>
          <a:p>
            <a:pPr marL="914400" lvl="1" indent="-457200">
              <a:buFont typeface="Arial" panose="020B0604020202020204" pitchFamily="34" charset="0"/>
              <a:buChar char="•"/>
            </a:pPr>
            <a:r>
              <a:rPr lang="en-US" sz="2000" dirty="0"/>
              <a:t>Develop a Technology Readiness Level (TRL) 7 open-source “digital engineering for nuclear” ecosystem</a:t>
            </a:r>
          </a:p>
          <a:p>
            <a:pPr marL="914400" lvl="1" indent="-457200">
              <a:buFont typeface="Arial" panose="020B0604020202020204" pitchFamily="34" charset="0"/>
              <a:buChar char="•"/>
            </a:pPr>
            <a:r>
              <a:rPr lang="en-US" sz="2000" dirty="0"/>
              <a:t>Demonstrate use and operation of the ecosystem in the design of a nuclear facility</a:t>
            </a:r>
          </a:p>
          <a:p>
            <a:pPr marL="914400" lvl="1" indent="-457200">
              <a:buFont typeface="Arial" panose="020B0604020202020204" pitchFamily="34" charset="0"/>
              <a:buChar char="•"/>
            </a:pPr>
            <a:r>
              <a:rPr lang="en-US" sz="2000" dirty="0"/>
              <a:t>Begin the NQA-1 qualification of the digital engineering ecosystem</a:t>
            </a:r>
          </a:p>
        </p:txBody>
      </p:sp>
    </p:spTree>
    <p:extLst>
      <p:ext uri="{BB962C8B-B14F-4D97-AF65-F5344CB8AC3E}">
        <p14:creationId xmlns:p14="http://schemas.microsoft.com/office/powerpoint/2010/main" val="3047213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Topic 3: Construction &amp; Testing Using High Temp Concrete</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3" y="1734208"/>
            <a:ext cx="10710526" cy="1631216"/>
          </a:xfrm>
          <a:prstGeom prst="rect">
            <a:avLst/>
          </a:prstGeom>
          <a:noFill/>
        </p:spPr>
        <p:txBody>
          <a:bodyPr wrap="square">
            <a:spAutoFit/>
          </a:bodyPr>
          <a:lstStyle/>
          <a:p>
            <a:pPr marL="457200" indent="-457200">
              <a:buFont typeface="Arial" panose="020B0604020202020204" pitchFamily="34" charset="0"/>
              <a:buChar char="•"/>
            </a:pPr>
            <a:r>
              <a:rPr lang="en-US" sz="2000" dirty="0"/>
              <a:t>High temperature reactors could experience risk of reduced structural integrity due to a severe thermal cycle that could potentially compromise the entire reactor plant investment </a:t>
            </a:r>
            <a:r>
              <a:rPr lang="en-US" sz="2000" i="1" dirty="0"/>
              <a:t>without</a:t>
            </a:r>
            <a:r>
              <a:rPr lang="en-US" sz="2000" dirty="0"/>
              <a:t> necessarily posing immediate environmental or public safety risks. </a:t>
            </a:r>
          </a:p>
          <a:p>
            <a:pPr marL="457200" indent="-457200">
              <a:buFont typeface="Arial" panose="020B0604020202020204" pitchFamily="34" charset="0"/>
              <a:buChar char="•"/>
            </a:pPr>
            <a:r>
              <a:rPr lang="en-US" sz="2000" dirty="0"/>
              <a:t>Instead of advanced reactors capability to operate at higher temperatures being considered a risk, it can be considered as an asset (e.g. commercialize heat at nearby industrial facilities). </a:t>
            </a:r>
          </a:p>
        </p:txBody>
      </p:sp>
      <p:sp>
        <p:nvSpPr>
          <p:cNvPr id="2" name="TextBox 1">
            <a:extLst>
              <a:ext uri="{FF2B5EF4-FFF2-40B4-BE49-F238E27FC236}">
                <a16:creationId xmlns:a16="http://schemas.microsoft.com/office/drawing/2014/main" id="{E0858C4C-B5A5-07C5-4649-723BD44CF701}"/>
              </a:ext>
            </a:extLst>
          </p:cNvPr>
          <p:cNvSpPr txBox="1"/>
          <p:nvPr/>
        </p:nvSpPr>
        <p:spPr>
          <a:xfrm>
            <a:off x="603718" y="3333670"/>
            <a:ext cx="5859226" cy="2862322"/>
          </a:xfrm>
          <a:prstGeom prst="rect">
            <a:avLst/>
          </a:prstGeom>
          <a:noFill/>
        </p:spPr>
        <p:txBody>
          <a:bodyPr wrap="square">
            <a:spAutoFit/>
          </a:bodyPr>
          <a:lstStyle/>
          <a:p>
            <a:pPr marL="457200" indent="-457200">
              <a:buFont typeface="Arial" panose="020B0604020202020204" pitchFamily="34" charset="0"/>
              <a:buChar char="•"/>
            </a:pPr>
            <a:r>
              <a:rPr lang="en-US" sz="2000" dirty="0"/>
              <a:t>A comprehensive understanding of high-temperature environments in the nuclear energy domain is essential. </a:t>
            </a:r>
          </a:p>
          <a:p>
            <a:pPr marL="457200" indent="-457200">
              <a:buFont typeface="Arial" panose="020B0604020202020204" pitchFamily="34" charset="0"/>
              <a:buChar char="•"/>
            </a:pPr>
            <a:r>
              <a:rPr lang="en-US" sz="2000" dirty="0"/>
              <a:t>NRIC proposes a project to demonstrate and better understand the behavior of concrete structures at elevated temperatures:</a:t>
            </a:r>
          </a:p>
          <a:p>
            <a:pPr marL="914400" lvl="1" indent="-457200">
              <a:buFont typeface="Arial" panose="020B0604020202020204" pitchFamily="34" charset="0"/>
              <a:buChar char="•"/>
            </a:pPr>
            <a:r>
              <a:rPr lang="en-US" sz="2000" dirty="0"/>
              <a:t>Help establish a more widely accepted high temperature concrete design procedure for advanced nuclear applications</a:t>
            </a:r>
          </a:p>
        </p:txBody>
      </p:sp>
      <p:pic>
        <p:nvPicPr>
          <p:cNvPr id="5" name="Picture 4" descr="Chart&#10;&#10;Description automatically generated with low confidence">
            <a:extLst>
              <a:ext uri="{FF2B5EF4-FFF2-40B4-BE49-F238E27FC236}">
                <a16:creationId xmlns:a16="http://schemas.microsoft.com/office/drawing/2014/main" id="{CF7E033C-7987-950D-2767-E329EE06D42F}"/>
              </a:ext>
            </a:extLst>
          </p:cNvPr>
          <p:cNvPicPr>
            <a:picLocks noChangeAspect="1"/>
          </p:cNvPicPr>
          <p:nvPr/>
        </p:nvPicPr>
        <p:blipFill>
          <a:blip r:embed="rId2"/>
          <a:stretch>
            <a:fillRect/>
          </a:stretch>
        </p:blipFill>
        <p:spPr>
          <a:xfrm>
            <a:off x="6358544" y="3333670"/>
            <a:ext cx="5694764" cy="2862322"/>
          </a:xfrm>
          <a:prstGeom prst="rect">
            <a:avLst/>
          </a:prstGeom>
        </p:spPr>
      </p:pic>
    </p:spTree>
    <p:extLst>
      <p:ext uri="{BB962C8B-B14F-4D97-AF65-F5344CB8AC3E}">
        <p14:creationId xmlns:p14="http://schemas.microsoft.com/office/powerpoint/2010/main" val="29090227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Topic 4: Diaphragm Wall Construction Testing &amp; Demonstration</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2" y="1734208"/>
            <a:ext cx="8203553" cy="4093428"/>
          </a:xfrm>
          <a:prstGeom prst="rect">
            <a:avLst/>
          </a:prstGeom>
          <a:noFill/>
        </p:spPr>
        <p:txBody>
          <a:bodyPr wrap="square">
            <a:spAutoFit/>
          </a:bodyPr>
          <a:lstStyle/>
          <a:p>
            <a:pPr marL="457200" indent="-457200">
              <a:buFont typeface="Arial" panose="020B0604020202020204" pitchFamily="34" charset="0"/>
              <a:buChar char="•"/>
            </a:pPr>
            <a:r>
              <a:rPr lang="en-US" sz="2000" dirty="0"/>
              <a:t>A diaphragm wall is constructed using a vertical trench that is supported by a light mud fluid until the mud is replaced by concrete.</a:t>
            </a:r>
          </a:p>
          <a:p>
            <a:pPr marL="457200" indent="-457200">
              <a:buFont typeface="Arial" panose="020B0604020202020204" pitchFamily="34" charset="0"/>
              <a:buChar char="•"/>
            </a:pPr>
            <a:r>
              <a:rPr lang="en-US" sz="2000" dirty="0"/>
              <a:t>This system can significantly reduce excavation for nuclear facilities when compared to the common practice of bathtub excavation. </a:t>
            </a:r>
          </a:p>
          <a:p>
            <a:pPr marL="457200" indent="-457200">
              <a:buFont typeface="Arial" panose="020B0604020202020204" pitchFamily="34" charset="0"/>
              <a:buChar char="•"/>
            </a:pPr>
            <a:r>
              <a:rPr lang="en-US" sz="2000" dirty="0"/>
              <a:t>The walls can create a leak tight facility with spaces used for reactor operations, fuel storage, hot cell work, or other radiological activities. </a:t>
            </a:r>
          </a:p>
          <a:p>
            <a:pPr marL="457200" indent="-457200">
              <a:buFont typeface="Arial" panose="020B0604020202020204" pitchFamily="34" charset="0"/>
              <a:buChar char="•"/>
            </a:pPr>
            <a:r>
              <a:rPr lang="en-US" sz="2000" dirty="0"/>
              <a:t>The successful transfer of this method from non-nuclear industries to nuclear requires special knowledge of design, concrete technology, joint formation, and construction suited to meet nuclear regulatory requirements.</a:t>
            </a:r>
          </a:p>
          <a:p>
            <a:pPr marL="457200" indent="-457200">
              <a:buFont typeface="Arial" panose="020B0604020202020204" pitchFamily="34" charset="0"/>
              <a:buChar char="•"/>
            </a:pPr>
            <a:r>
              <a:rPr lang="en-US" sz="2000" dirty="0"/>
              <a:t>A baseline demonstration of the technology could be utilized in conjunction with one or more reactors to provide proof of concept of the speed of construction.</a:t>
            </a:r>
          </a:p>
        </p:txBody>
      </p:sp>
      <p:pic>
        <p:nvPicPr>
          <p:cNvPr id="6" name="Picture 5" descr="A diagram of a construction site&#10;&#10;Description automatically generated">
            <a:extLst>
              <a:ext uri="{FF2B5EF4-FFF2-40B4-BE49-F238E27FC236}">
                <a16:creationId xmlns:a16="http://schemas.microsoft.com/office/drawing/2014/main" id="{FA2D2C98-0E13-E3C5-457C-8CD6BC01D9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05795" y="1729642"/>
            <a:ext cx="3357282" cy="4093428"/>
          </a:xfrm>
          <a:prstGeom prst="rect">
            <a:avLst/>
          </a:prstGeom>
          <a:noFill/>
        </p:spPr>
      </p:pic>
    </p:spTree>
    <p:extLst>
      <p:ext uri="{BB962C8B-B14F-4D97-AF65-F5344CB8AC3E}">
        <p14:creationId xmlns:p14="http://schemas.microsoft.com/office/powerpoint/2010/main" val="3815144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Topic 5: Testing of Robotic and 3D Printing of Reinforced Concrete Techniques</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3" y="2027283"/>
            <a:ext cx="4860711" cy="2554545"/>
          </a:xfrm>
          <a:prstGeom prst="rect">
            <a:avLst/>
          </a:prstGeom>
          <a:noFill/>
        </p:spPr>
        <p:txBody>
          <a:bodyPr wrap="square">
            <a:spAutoFit/>
          </a:bodyPr>
          <a:lstStyle/>
          <a:p>
            <a:pPr marL="457200" indent="-457200">
              <a:buFont typeface="Arial" panose="020B0604020202020204" pitchFamily="34" charset="0"/>
              <a:buChar char="•"/>
            </a:pPr>
            <a:r>
              <a:rPr lang="en-US" sz="2000" dirty="0"/>
              <a:t>Using 3D printing technology for nuclear construction offers numerous potential benefits such as:</a:t>
            </a:r>
          </a:p>
          <a:p>
            <a:pPr marL="914400" lvl="1" indent="-457200">
              <a:buFont typeface="Arial" panose="020B0604020202020204" pitchFamily="34" charset="0"/>
              <a:buChar char="•"/>
            </a:pPr>
            <a:r>
              <a:rPr lang="en-US" sz="2000" dirty="0"/>
              <a:t>Time reduction </a:t>
            </a:r>
          </a:p>
          <a:p>
            <a:pPr marL="914400" lvl="1" indent="-457200">
              <a:buFont typeface="Arial" panose="020B0604020202020204" pitchFamily="34" charset="0"/>
              <a:buChar char="•"/>
            </a:pPr>
            <a:r>
              <a:rPr lang="en-US" sz="2000" dirty="0"/>
              <a:t>Cost efficiency </a:t>
            </a:r>
          </a:p>
          <a:p>
            <a:pPr marL="914400" lvl="1" indent="-457200">
              <a:buFont typeface="Arial" panose="020B0604020202020204" pitchFamily="34" charset="0"/>
              <a:buChar char="•"/>
            </a:pPr>
            <a:r>
              <a:rPr lang="en-US" sz="2000" dirty="0"/>
              <a:t>Enhanced structural integrity </a:t>
            </a:r>
          </a:p>
          <a:p>
            <a:pPr marL="914400" lvl="1" indent="-457200">
              <a:buFont typeface="Arial" panose="020B0604020202020204" pitchFamily="34" charset="0"/>
              <a:buChar char="•"/>
            </a:pPr>
            <a:r>
              <a:rPr lang="en-US" sz="2000" dirty="0"/>
              <a:t>Faster operational readiness</a:t>
            </a:r>
          </a:p>
          <a:p>
            <a:pPr marL="914400" lvl="1" indent="-457200">
              <a:buFont typeface="Arial" panose="020B0604020202020204" pitchFamily="34" charset="0"/>
              <a:buChar char="•"/>
            </a:pPr>
            <a:r>
              <a:rPr lang="en-US" sz="2000" dirty="0"/>
              <a:t>Increased worker safety</a:t>
            </a:r>
          </a:p>
        </p:txBody>
      </p:sp>
      <p:pic>
        <p:nvPicPr>
          <p:cNvPr id="6" name="Picture 2" descr="Apis Cor can 3D-print an entire house ...">
            <a:extLst>
              <a:ext uri="{FF2B5EF4-FFF2-40B4-BE49-F238E27FC236}">
                <a16:creationId xmlns:a16="http://schemas.microsoft.com/office/drawing/2014/main" id="{21820016-16DD-1DE1-D076-DA3754D34E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27076" y="1339046"/>
            <a:ext cx="5619186" cy="31467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F48CC6F-101E-EF43-2F36-44EF7624E73A}"/>
              </a:ext>
            </a:extLst>
          </p:cNvPr>
          <p:cNvSpPr txBox="1"/>
          <p:nvPr/>
        </p:nvSpPr>
        <p:spPr>
          <a:xfrm>
            <a:off x="602247" y="4474070"/>
            <a:ext cx="9678894" cy="1631216"/>
          </a:xfrm>
          <a:prstGeom prst="rect">
            <a:avLst/>
          </a:prstGeom>
          <a:noFill/>
        </p:spPr>
        <p:txBody>
          <a:bodyPr wrap="square">
            <a:spAutoFit/>
          </a:bodyPr>
          <a:lstStyle/>
          <a:p>
            <a:pPr marL="457200" indent="-457200">
              <a:buFont typeface="Arial" panose="020B0604020202020204" pitchFamily="34" charset="0"/>
              <a:buChar char="•"/>
            </a:pPr>
            <a:r>
              <a:rPr lang="en-US" sz="2000" dirty="0"/>
              <a:t>Using this technology in a nuclear application presents unique challenges, such as the temperature ranges and seismic loads the structures must withstand. </a:t>
            </a:r>
          </a:p>
          <a:p>
            <a:pPr marL="457200" indent="-457200">
              <a:buFont typeface="Arial" panose="020B0604020202020204" pitchFamily="34" charset="0"/>
              <a:buChar char="•"/>
            </a:pPr>
            <a:r>
              <a:rPr lang="en-US" sz="2000" dirty="0"/>
              <a:t>Immediate development work is needed in concrete formulation development, existing technology assessment for printing techniques, testing standards development, regulatory engagement, and test site development. </a:t>
            </a:r>
          </a:p>
        </p:txBody>
      </p:sp>
    </p:spTree>
    <p:extLst>
      <p:ext uri="{BB962C8B-B14F-4D97-AF65-F5344CB8AC3E}">
        <p14:creationId xmlns:p14="http://schemas.microsoft.com/office/powerpoint/2010/main" val="3562403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Topic 6: Deployment of Pre-Cast Concrete in Nuclear Construction</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4236393" y="1734208"/>
            <a:ext cx="7684507" cy="3785652"/>
          </a:xfrm>
          <a:prstGeom prst="rect">
            <a:avLst/>
          </a:prstGeom>
          <a:noFill/>
        </p:spPr>
        <p:txBody>
          <a:bodyPr wrap="square">
            <a:spAutoFit/>
          </a:bodyPr>
          <a:lstStyle/>
          <a:p>
            <a:pPr marL="457200" indent="-457200">
              <a:buFont typeface="Arial" panose="020B0604020202020204" pitchFamily="34" charset="0"/>
              <a:buChar char="•"/>
            </a:pPr>
            <a:r>
              <a:rPr lang="en-US" sz="2000" dirty="0"/>
              <a:t>In order to meet US decarbonization goals, a mature nuclear construction supply chain is needed. </a:t>
            </a:r>
          </a:p>
          <a:p>
            <a:pPr marL="457200" indent="-457200">
              <a:buFont typeface="Arial" panose="020B0604020202020204" pitchFamily="34" charset="0"/>
              <a:buChar char="•"/>
            </a:pPr>
            <a:r>
              <a:rPr lang="en-US" sz="2000" dirty="0"/>
              <a:t>Modular precast reinforced concrete construction has been widely deployed for decades in US non-nuclear construction sectors to build mission-critical infrastructure.</a:t>
            </a:r>
          </a:p>
          <a:p>
            <a:pPr marL="457200" indent="-457200">
              <a:buFont typeface="Arial" panose="020B0604020202020204" pitchFamily="34" charset="0"/>
              <a:buChar char="•"/>
            </a:pPr>
            <a:r>
              <a:rPr lang="en-US" sz="2000" dirty="0"/>
              <a:t>A robust supply chain, including factories, infrastructure, trained labor, and proven transportation already exists for precast concrete.</a:t>
            </a:r>
          </a:p>
          <a:p>
            <a:pPr marL="457200" indent="-457200">
              <a:buFont typeface="Arial" panose="020B0604020202020204" pitchFamily="34" charset="0"/>
              <a:buChar char="•"/>
            </a:pPr>
            <a:r>
              <a:rPr lang="en-US" sz="2000" dirty="0"/>
              <a:t>Standardized modules can be quickly assembled on site by a small, trained workforce, unlike traditional cast-in-place concrete work.</a:t>
            </a:r>
          </a:p>
          <a:p>
            <a:pPr marL="457200" indent="-457200">
              <a:buFont typeface="Arial" panose="020B0604020202020204" pitchFamily="34" charset="0"/>
              <a:buChar char="•"/>
            </a:pPr>
            <a:r>
              <a:rPr lang="en-US" sz="2000" dirty="0"/>
              <a:t>A multi-pronged demonstration project of pre-cast concrete is proposed to provide a pathway to deployment, using an archetype reactor building as an example. </a:t>
            </a:r>
          </a:p>
        </p:txBody>
      </p:sp>
      <p:pic>
        <p:nvPicPr>
          <p:cNvPr id="2" name="Picture 1" descr="A construction site with a crane&#10;&#10;Description automatically generated">
            <a:extLst>
              <a:ext uri="{FF2B5EF4-FFF2-40B4-BE49-F238E27FC236}">
                <a16:creationId xmlns:a16="http://schemas.microsoft.com/office/drawing/2014/main" id="{BEC8D48F-A681-F7CD-2AC0-AC787DD7699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873" t="21956" r="30442" b="22733"/>
          <a:stretch/>
        </p:blipFill>
        <p:spPr bwMode="auto">
          <a:xfrm>
            <a:off x="83330" y="2274276"/>
            <a:ext cx="4035833" cy="311833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70744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Topic 7: Techno-Economic Analysis of Nuclear Construction</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2" y="1734208"/>
            <a:ext cx="10961108" cy="5078313"/>
          </a:xfrm>
          <a:prstGeom prst="rect">
            <a:avLst/>
          </a:prstGeom>
          <a:noFill/>
        </p:spPr>
        <p:txBody>
          <a:bodyPr wrap="square">
            <a:spAutoFit/>
          </a:bodyPr>
          <a:lstStyle/>
          <a:p>
            <a:pPr marL="457200" indent="-457200">
              <a:buFont typeface="Arial" panose="020B0604020202020204" pitchFamily="34" charset="0"/>
              <a:buChar char="•"/>
            </a:pPr>
            <a:r>
              <a:rPr lang="en-US" dirty="0"/>
              <a:t>In the past decade, researchers have performed techno-economic analysis of nuclear construction to diagnose the reasons behind nuclear cost and schedule overruns</a:t>
            </a:r>
          </a:p>
          <a:p>
            <a:pPr marL="457200" indent="-457200">
              <a:buFont typeface="Arial" panose="020B0604020202020204" pitchFamily="34" charset="0"/>
              <a:buChar char="•"/>
            </a:pPr>
            <a:r>
              <a:rPr lang="en-US" dirty="0"/>
              <a:t>Given the large gap in nuclear construction in the United States, most studies use decades old construction cost data, maybe not pertinent for today’s challenges (e.g. higher labor and material costs, new NRC regulations).</a:t>
            </a:r>
          </a:p>
          <a:p>
            <a:pPr marL="457200" indent="-457200">
              <a:buFont typeface="Arial" panose="020B0604020202020204" pitchFamily="34" charset="0"/>
              <a:buChar char="•"/>
            </a:pPr>
            <a:r>
              <a:rPr lang="en-US" dirty="0"/>
              <a:t>INL and partners have been developing tools that can analyze cost and schedule data from nuclear projects and perform techno-economic analysis in such a way to remove proprietary information and then compared across construction projects.</a:t>
            </a:r>
          </a:p>
          <a:p>
            <a:pPr marL="457200" indent="-457200">
              <a:buFont typeface="Arial" panose="020B0604020202020204" pitchFamily="34" charset="0"/>
              <a:buChar char="•"/>
            </a:pPr>
            <a:r>
              <a:rPr lang="en-US" dirty="0"/>
              <a:t>Insights and lessons learned from these techno-economic analysis of these data can:</a:t>
            </a:r>
          </a:p>
          <a:p>
            <a:pPr marL="914400" lvl="1" indent="-457200">
              <a:buFont typeface="Arial" panose="020B0604020202020204" pitchFamily="34" charset="0"/>
              <a:buChar char="•"/>
            </a:pPr>
            <a:r>
              <a:rPr lang="en-US" dirty="0"/>
              <a:t>Provide a more objective comparison of the effectiveness of these advanced construction technologies in terms of cost and schedule</a:t>
            </a:r>
          </a:p>
          <a:p>
            <a:pPr marL="914400" lvl="1" indent="-457200">
              <a:buFont typeface="Arial" panose="020B0604020202020204" pitchFamily="34" charset="0"/>
              <a:buChar char="•"/>
            </a:pPr>
            <a:r>
              <a:rPr lang="en-US" dirty="0"/>
              <a:t>Model the application of these technologies in real nuclear power plant construction to estimate their contribution to potential capital cost construction risk reduction</a:t>
            </a:r>
          </a:p>
          <a:p>
            <a:pPr marL="914400" lvl="1" indent="-457200">
              <a:buFont typeface="Arial" panose="020B0604020202020204" pitchFamily="34" charset="0"/>
              <a:buChar char="•"/>
            </a:pPr>
            <a:r>
              <a:rPr lang="en-US" dirty="0"/>
              <a:t>Translate the experience from these construction projects into learning that can be applied to advanced nuclear construction</a:t>
            </a:r>
          </a:p>
          <a:p>
            <a:pPr marL="457200" indent="-457200">
              <a:buFont typeface="Arial" panose="020B0604020202020204" pitchFamily="34" charset="0"/>
              <a:buChar char="•"/>
            </a:pPr>
            <a:r>
              <a:rPr lang="en-US" dirty="0"/>
              <a:t>NRIC proposes a construction techno-economic analysis program that involves collecting cost and schedule data from nuclear projects, assembling the costs for each project, and performing a detailed techno-economic analysis of the costs to understand the effectiveness of each technology.</a:t>
            </a:r>
          </a:p>
        </p:txBody>
      </p:sp>
    </p:spTree>
    <p:extLst>
      <p:ext uri="{BB962C8B-B14F-4D97-AF65-F5344CB8AC3E}">
        <p14:creationId xmlns:p14="http://schemas.microsoft.com/office/powerpoint/2010/main" val="2322328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Summary</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2" y="1734207"/>
            <a:ext cx="10227683" cy="4401205"/>
          </a:xfrm>
          <a:prstGeom prst="rect">
            <a:avLst/>
          </a:prstGeom>
          <a:noFill/>
        </p:spPr>
        <p:txBody>
          <a:bodyPr wrap="square">
            <a:spAutoFit/>
          </a:bodyPr>
          <a:lstStyle/>
          <a:p>
            <a:pPr marL="457200" indent="-457200">
              <a:buFont typeface="Arial" panose="020B0604020202020204" pitchFamily="34" charset="0"/>
              <a:buChar char="•"/>
            </a:pPr>
            <a:r>
              <a:rPr lang="en-US" sz="2800" dirty="0"/>
              <a:t>Nuclear construction is difficult with substantial risk of schedule and cost overruns</a:t>
            </a:r>
          </a:p>
          <a:p>
            <a:pPr marL="457200" indent="-457200">
              <a:buFont typeface="Arial" panose="020B0604020202020204" pitchFamily="34" charset="0"/>
              <a:buChar char="•"/>
            </a:pPr>
            <a:r>
              <a:rPr lang="en-US" sz="2800" dirty="0"/>
              <a:t>The current NRIC ACTI project represents only a first step in a much larger needed effort. </a:t>
            </a:r>
          </a:p>
          <a:p>
            <a:pPr marL="457200" indent="-457200">
              <a:buFont typeface="Arial" panose="020B0604020202020204" pitchFamily="34" charset="0"/>
              <a:buChar char="•"/>
            </a:pPr>
            <a:r>
              <a:rPr lang="en-US" sz="2800" dirty="0"/>
              <a:t>The myriad of potential solutions demands a comprehensive prioritization strategy and systematic approach.</a:t>
            </a:r>
          </a:p>
          <a:p>
            <a:pPr marL="457200" indent="-457200">
              <a:buFont typeface="Arial" panose="020B0604020202020204" pitchFamily="34" charset="0"/>
              <a:buChar char="•"/>
            </a:pPr>
            <a:r>
              <a:rPr lang="en-US" sz="2800" dirty="0"/>
              <a:t>NRIC envisions paving the way for a streamlined, cost-effective nuclear construction process, ultimately accelerating the clean energy transition and unlocking the future of reliable, low-carbon nuclear energy.</a:t>
            </a:r>
          </a:p>
        </p:txBody>
      </p:sp>
    </p:spTree>
    <p:extLst>
      <p:ext uri="{BB962C8B-B14F-4D97-AF65-F5344CB8AC3E}">
        <p14:creationId xmlns:p14="http://schemas.microsoft.com/office/powerpoint/2010/main" val="732030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p:txBody>
          <a:bodyPr>
            <a:normAutofit/>
          </a:bodyPr>
          <a:lstStyle/>
          <a:p>
            <a:r>
              <a:rPr lang="en-US" dirty="0"/>
              <a:t>Advanced Construction Technology Initiative (ACTI)</a:t>
            </a:r>
            <a:endParaRPr lang="en-GB" dirty="0"/>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p:txBody>
          <a:bodyPr/>
          <a:lstStyle/>
          <a:p>
            <a:r>
              <a:rPr lang="en-US" dirty="0"/>
              <a:t>Program Status and Perspectives on Potential Technologies for Nuclear Energy</a:t>
            </a:r>
          </a:p>
          <a:p>
            <a:r>
              <a:rPr lang="en-US" dirty="0"/>
              <a:t>Luke Voss, NRIC Program Manager, 10/2/24</a:t>
            </a:r>
            <a:endParaRPr lang="en-GB" dirty="0"/>
          </a:p>
        </p:txBody>
      </p:sp>
    </p:spTree>
    <p:extLst>
      <p:ext uri="{BB962C8B-B14F-4D97-AF65-F5344CB8AC3E}">
        <p14:creationId xmlns:p14="http://schemas.microsoft.com/office/powerpoint/2010/main" val="1449761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Introduction: ACTI Program Scope</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2" y="1734207"/>
            <a:ext cx="10664847" cy="3539430"/>
          </a:xfrm>
          <a:prstGeom prst="rect">
            <a:avLst/>
          </a:prstGeom>
          <a:noFill/>
        </p:spPr>
        <p:txBody>
          <a:bodyPr wrap="square">
            <a:spAutoFit/>
          </a:bodyPr>
          <a:lstStyle/>
          <a:p>
            <a:pPr marL="457200" indent="-457200">
              <a:buFont typeface="Arial" panose="020B0604020202020204" pitchFamily="34" charset="0"/>
              <a:buChar char="•"/>
            </a:pPr>
            <a:r>
              <a:rPr lang="en-US" sz="3200" dirty="0"/>
              <a:t>Demonstrate technologies to significantly reduce the cost and schedule for construction of advanced reactors. </a:t>
            </a:r>
          </a:p>
          <a:p>
            <a:pPr marL="457200" indent="-457200">
              <a:buFont typeface="Arial" panose="020B0604020202020204" pitchFamily="34" charset="0"/>
              <a:buChar char="•"/>
            </a:pPr>
            <a:r>
              <a:rPr lang="en-US" sz="3200" dirty="0"/>
              <a:t>Demonstrate the technology by 2026/2027 to improve the economics of deploying advanced reactors. </a:t>
            </a:r>
          </a:p>
          <a:p>
            <a:pPr marL="457200" indent="-457200">
              <a:buFont typeface="Arial" panose="020B0604020202020204" pitchFamily="34" charset="0"/>
              <a:buChar char="•"/>
            </a:pPr>
            <a:r>
              <a:rPr lang="en-US" sz="3200" dirty="0"/>
              <a:t>Selected technologies will not require major R&amp;D efforts.   With prototyping and testing, the technologies will be ready for deployment at scale. </a:t>
            </a:r>
          </a:p>
        </p:txBody>
      </p:sp>
    </p:spTree>
    <p:extLst>
      <p:ext uri="{BB962C8B-B14F-4D97-AF65-F5344CB8AC3E}">
        <p14:creationId xmlns:p14="http://schemas.microsoft.com/office/powerpoint/2010/main" val="1434716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Benefits of Demonstration &amp; Testing</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4873" y="1734207"/>
            <a:ext cx="10195034" cy="3046988"/>
          </a:xfrm>
          <a:prstGeom prst="rect">
            <a:avLst/>
          </a:prstGeom>
          <a:noFill/>
        </p:spPr>
        <p:txBody>
          <a:bodyPr wrap="square">
            <a:spAutoFit/>
          </a:bodyPr>
          <a:lstStyle/>
          <a:p>
            <a:pPr marL="457200" indent="-457200">
              <a:buFont typeface="Arial" panose="020B0604020202020204" pitchFamily="34" charset="0"/>
              <a:buChar char="•"/>
            </a:pPr>
            <a:r>
              <a:rPr lang="en-US" sz="3200" dirty="0"/>
              <a:t>Bridge the gap between development and commercialization</a:t>
            </a:r>
          </a:p>
          <a:p>
            <a:pPr marL="457200" indent="-457200">
              <a:buFont typeface="Arial" panose="020B0604020202020204" pitchFamily="34" charset="0"/>
              <a:buChar char="•"/>
            </a:pPr>
            <a:r>
              <a:rPr lang="en-US" sz="3200" dirty="0"/>
              <a:t>Learn by doing reduces risks associated with first commercial build</a:t>
            </a:r>
          </a:p>
          <a:p>
            <a:pPr marL="457200" indent="-457200">
              <a:buFont typeface="Arial" panose="020B0604020202020204" pitchFamily="34" charset="0"/>
              <a:buChar char="•"/>
            </a:pPr>
            <a:r>
              <a:rPr lang="en-US" sz="3200" dirty="0"/>
              <a:t>Build confidence with regulators</a:t>
            </a:r>
          </a:p>
          <a:p>
            <a:pPr marL="457200" indent="-457200">
              <a:buFont typeface="Arial" panose="020B0604020202020204" pitchFamily="34" charset="0"/>
              <a:buChar char="•"/>
            </a:pPr>
            <a:r>
              <a:rPr lang="en-US" sz="3200" dirty="0"/>
              <a:t>Develop supply chain </a:t>
            </a:r>
          </a:p>
        </p:txBody>
      </p:sp>
    </p:spTree>
    <p:extLst>
      <p:ext uri="{BB962C8B-B14F-4D97-AF65-F5344CB8AC3E}">
        <p14:creationId xmlns:p14="http://schemas.microsoft.com/office/powerpoint/2010/main" val="2980144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ACTI Project with GEH</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3" y="1734208"/>
            <a:ext cx="8071240" cy="4585871"/>
          </a:xfrm>
          <a:prstGeom prst="rect">
            <a:avLst/>
          </a:prstGeom>
          <a:noFill/>
        </p:spPr>
        <p:txBody>
          <a:bodyPr wrap="square">
            <a:spAutoFit/>
          </a:bodyPr>
          <a:lstStyle/>
          <a:p>
            <a:pPr marL="457200" indent="-457200">
              <a:buFont typeface="Arial" panose="020B0604020202020204" pitchFamily="34" charset="0"/>
              <a:buChar char="•"/>
            </a:pPr>
            <a:r>
              <a:rPr lang="en-US" sz="2800" dirty="0"/>
              <a:t>Team - General Electric Hitachi </a:t>
            </a:r>
          </a:p>
          <a:p>
            <a:pPr marL="914400" lvl="1" indent="-457200">
              <a:buFont typeface="Arial" panose="020B0604020202020204" pitchFamily="34" charset="0"/>
              <a:buChar char="•"/>
            </a:pPr>
            <a:r>
              <a:rPr lang="en-US" sz="2000" dirty="0"/>
              <a:t>EPRI, Black &amp; Veatch, Purdue, UNCC, Aecon Wachs</a:t>
            </a:r>
          </a:p>
          <a:p>
            <a:pPr marL="457200" indent="-457200">
              <a:buFont typeface="Arial" panose="020B0604020202020204" pitchFamily="34" charset="0"/>
              <a:buChar char="•"/>
            </a:pPr>
            <a:r>
              <a:rPr lang="en-US" sz="2800" dirty="0"/>
              <a:t>Technologies Demonstrated:</a:t>
            </a:r>
          </a:p>
          <a:p>
            <a:pPr marL="914400" lvl="1" indent="-457200">
              <a:buFont typeface="Arial" panose="020B0604020202020204" pitchFamily="34" charset="0"/>
              <a:buChar char="•"/>
            </a:pPr>
            <a:r>
              <a:rPr lang="en-US" sz="2000" dirty="0"/>
              <a:t>Steel concrete composite design for modular walling system</a:t>
            </a:r>
          </a:p>
          <a:p>
            <a:pPr marL="914400" lvl="1" indent="-457200">
              <a:buFont typeface="Arial" panose="020B0604020202020204" pitchFamily="34" charset="0"/>
              <a:buChar char="•"/>
            </a:pPr>
            <a:r>
              <a:rPr lang="en-US" sz="2000" dirty="0"/>
              <a:t>Advanced monitoring and digital twin technologies</a:t>
            </a:r>
          </a:p>
          <a:p>
            <a:pPr marL="914400" lvl="1" indent="-457200">
              <a:buFont typeface="Arial" panose="020B0604020202020204" pitchFamily="34" charset="0"/>
              <a:buChar char="•"/>
            </a:pPr>
            <a:r>
              <a:rPr lang="en-US" sz="2000" dirty="0"/>
              <a:t>NDE methods for steel concrete composite</a:t>
            </a:r>
          </a:p>
          <a:p>
            <a:pPr marL="457200" indent="-457200">
              <a:buFont typeface="Arial" panose="020B0604020202020204" pitchFamily="34" charset="0"/>
              <a:buChar char="•"/>
            </a:pPr>
            <a:r>
              <a:rPr lang="en-US" sz="2800" dirty="0"/>
              <a:t>Phase 1:</a:t>
            </a:r>
          </a:p>
          <a:p>
            <a:pPr marL="914400" lvl="1" indent="-457200">
              <a:buFont typeface="Arial" panose="020B0604020202020204" pitchFamily="34" charset="0"/>
              <a:buChar char="•"/>
            </a:pPr>
            <a:r>
              <a:rPr lang="en-US" sz="2000" dirty="0"/>
              <a:t>Build &amp; test steel concrete composite design</a:t>
            </a:r>
          </a:p>
          <a:p>
            <a:pPr marL="914400" lvl="1" indent="-457200">
              <a:buFont typeface="Arial" panose="020B0604020202020204" pitchFamily="34" charset="0"/>
              <a:buChar char="•"/>
            </a:pPr>
            <a:r>
              <a:rPr lang="en-US" sz="2000" dirty="0"/>
              <a:t>Design a reactor building demonstration </a:t>
            </a:r>
          </a:p>
          <a:p>
            <a:pPr marL="914400" lvl="1" indent="-457200">
              <a:buFont typeface="Arial" panose="020B0604020202020204" pitchFamily="34" charset="0"/>
              <a:buChar char="•"/>
            </a:pPr>
            <a:r>
              <a:rPr lang="en-US" sz="2000" dirty="0"/>
              <a:t>Develop advanced monitoring and digital twin technologies</a:t>
            </a:r>
          </a:p>
          <a:p>
            <a:pPr marL="914400" lvl="1" indent="-457200">
              <a:buFont typeface="Arial" panose="020B0604020202020204" pitchFamily="34" charset="0"/>
              <a:buChar char="•"/>
            </a:pPr>
            <a:r>
              <a:rPr lang="en-US" sz="2000" dirty="0"/>
              <a:t>Demonstrate NDE methods for this technology</a:t>
            </a:r>
          </a:p>
          <a:p>
            <a:pPr marL="457200" indent="-457200">
              <a:buFont typeface="Arial" panose="020B0604020202020204" pitchFamily="34" charset="0"/>
              <a:buChar char="•"/>
            </a:pPr>
            <a:r>
              <a:rPr lang="en-US" sz="2800" dirty="0"/>
              <a:t>Potential Phase 2:</a:t>
            </a:r>
          </a:p>
          <a:p>
            <a:pPr marL="914400" lvl="1" indent="-457200">
              <a:buFont typeface="Arial" panose="020B0604020202020204" pitchFamily="34" charset="0"/>
              <a:buChar char="•"/>
            </a:pPr>
            <a:r>
              <a:rPr lang="en-US" sz="2000" dirty="0"/>
              <a:t>Implement Phase 1 work to build a demonstration reactor building</a:t>
            </a:r>
          </a:p>
        </p:txBody>
      </p:sp>
      <p:pic>
        <p:nvPicPr>
          <p:cNvPr id="6" name="Picture 5">
            <a:extLst>
              <a:ext uri="{FF2B5EF4-FFF2-40B4-BE49-F238E27FC236}">
                <a16:creationId xmlns:a16="http://schemas.microsoft.com/office/drawing/2014/main" id="{C3050221-7D64-306A-A76C-CAAB6C36F0B8}"/>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24078" y="3300148"/>
            <a:ext cx="2765679" cy="1479607"/>
          </a:xfrm>
          <a:prstGeom prst="rect">
            <a:avLst/>
          </a:prstGeom>
          <a:noFill/>
          <a:ln>
            <a:noFill/>
          </a:ln>
        </p:spPr>
      </p:pic>
      <p:pic>
        <p:nvPicPr>
          <p:cNvPr id="7" name="Picture 6">
            <a:extLst>
              <a:ext uri="{FF2B5EF4-FFF2-40B4-BE49-F238E27FC236}">
                <a16:creationId xmlns:a16="http://schemas.microsoft.com/office/drawing/2014/main" id="{A6A83E1B-E0F1-3F78-996B-F60672C7984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849149" y="4779755"/>
            <a:ext cx="2696011" cy="1902198"/>
          </a:xfrm>
          <a:prstGeom prst="rect">
            <a:avLst/>
          </a:prstGeom>
        </p:spPr>
      </p:pic>
      <p:pic>
        <p:nvPicPr>
          <p:cNvPr id="8" name="Picture 7">
            <a:extLst>
              <a:ext uri="{FF2B5EF4-FFF2-40B4-BE49-F238E27FC236}">
                <a16:creationId xmlns:a16="http://schemas.microsoft.com/office/drawing/2014/main" id="{5461726A-E281-1FEA-A5CE-25D29402F80B}"/>
              </a:ext>
            </a:extLst>
          </p:cNvPr>
          <p:cNvPicPr>
            <a:picLocks noChangeAspect="1"/>
          </p:cNvPicPr>
          <p:nvPr/>
        </p:nvPicPr>
        <p:blipFill>
          <a:blip r:embed="rId4"/>
          <a:stretch>
            <a:fillRect/>
          </a:stretch>
        </p:blipFill>
        <p:spPr>
          <a:xfrm>
            <a:off x="8849150" y="1350948"/>
            <a:ext cx="2740607" cy="1902198"/>
          </a:xfrm>
          <a:prstGeom prst="rect">
            <a:avLst/>
          </a:prstGeom>
          <a:solidFill>
            <a:schemeClr val="tx1"/>
          </a:solidFill>
        </p:spPr>
      </p:pic>
    </p:spTree>
    <p:extLst>
      <p:ext uri="{BB962C8B-B14F-4D97-AF65-F5344CB8AC3E}">
        <p14:creationId xmlns:p14="http://schemas.microsoft.com/office/powerpoint/2010/main" val="3239529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Project Accomplishments</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3" y="1734208"/>
            <a:ext cx="7920319" cy="2677656"/>
          </a:xfrm>
          <a:prstGeom prst="rect">
            <a:avLst/>
          </a:prstGeom>
          <a:noFill/>
        </p:spPr>
        <p:txBody>
          <a:bodyPr wrap="square">
            <a:spAutoFit/>
          </a:bodyPr>
          <a:lstStyle/>
          <a:p>
            <a:pPr marL="457200" indent="-457200">
              <a:buFont typeface="Arial" panose="020B0604020202020204" pitchFamily="34" charset="0"/>
              <a:buChar char="•"/>
            </a:pPr>
            <a:r>
              <a:rPr lang="en-US" sz="2400" dirty="0"/>
              <a:t>Demonstrated concept of fabricating Diaphragm Steel Plate Composite (DPSC) assemblies in a factory setting</a:t>
            </a:r>
          </a:p>
          <a:p>
            <a:pPr marL="457200" indent="-457200">
              <a:buFont typeface="Arial" panose="020B0604020202020204" pitchFamily="34" charset="0"/>
              <a:buChar char="•"/>
            </a:pPr>
            <a:r>
              <a:rPr lang="en-US" sz="2400" dirty="0"/>
              <a:t>Successfully tested DPSC specimens at Purdue</a:t>
            </a:r>
          </a:p>
          <a:p>
            <a:pPr marL="457200" indent="-457200">
              <a:buFont typeface="Arial" panose="020B0604020202020204" pitchFamily="34" charset="0"/>
              <a:buChar char="•"/>
            </a:pPr>
            <a:r>
              <a:rPr lang="en-US" sz="2400" dirty="0"/>
              <a:t>Designed a demonstration structure using the DPSC design</a:t>
            </a:r>
          </a:p>
          <a:p>
            <a:pPr marL="457200" indent="-457200">
              <a:buFont typeface="Arial" panose="020B0604020202020204" pitchFamily="34" charset="0"/>
              <a:buChar char="•"/>
            </a:pPr>
            <a:r>
              <a:rPr lang="en-US" sz="2400" dirty="0"/>
              <a:t>Established digital twin and monitoring techniques</a:t>
            </a:r>
          </a:p>
          <a:p>
            <a:pPr marL="457200" indent="-457200">
              <a:buFont typeface="Arial" panose="020B0604020202020204" pitchFamily="34" charset="0"/>
              <a:buChar char="•"/>
            </a:pPr>
            <a:r>
              <a:rPr lang="en-US" sz="2400" dirty="0"/>
              <a:t>Demonstrated NDE methods to inspect concrete inside DPSC modules</a:t>
            </a:r>
          </a:p>
        </p:txBody>
      </p:sp>
      <p:pic>
        <p:nvPicPr>
          <p:cNvPr id="2" name="Content Placeholder 6">
            <a:extLst>
              <a:ext uri="{FF2B5EF4-FFF2-40B4-BE49-F238E27FC236}">
                <a16:creationId xmlns:a16="http://schemas.microsoft.com/office/drawing/2014/main" id="{A6FE059E-2062-CD51-45C6-0DC66C855F5A}"/>
              </a:ext>
            </a:extLst>
          </p:cNvPr>
          <p:cNvPicPr>
            <a:picLocks noChangeAspect="1"/>
          </p:cNvPicPr>
          <p:nvPr/>
        </p:nvPicPr>
        <p:blipFill>
          <a:blip r:embed="rId2"/>
          <a:stretch>
            <a:fillRect/>
          </a:stretch>
        </p:blipFill>
        <p:spPr>
          <a:xfrm>
            <a:off x="753501" y="4243110"/>
            <a:ext cx="5052160" cy="2173224"/>
          </a:xfrm>
          <a:prstGeom prst="rect">
            <a:avLst/>
          </a:prstGeom>
        </p:spPr>
      </p:pic>
      <p:pic>
        <p:nvPicPr>
          <p:cNvPr id="5" name="Picture 4" descr="A person in a factory&#10;&#10;Description automatically generated">
            <a:extLst>
              <a:ext uri="{FF2B5EF4-FFF2-40B4-BE49-F238E27FC236}">
                <a16:creationId xmlns:a16="http://schemas.microsoft.com/office/drawing/2014/main" id="{2C6A74D7-CBDD-7010-B6FE-7526D5130D3D}"/>
              </a:ext>
            </a:extLst>
          </p:cNvPr>
          <p:cNvPicPr>
            <a:picLocks noChangeAspect="1"/>
          </p:cNvPicPr>
          <p:nvPr/>
        </p:nvPicPr>
        <p:blipFill>
          <a:blip r:embed="rId3"/>
          <a:stretch>
            <a:fillRect/>
          </a:stretch>
        </p:blipFill>
        <p:spPr>
          <a:xfrm>
            <a:off x="6599323" y="4182828"/>
            <a:ext cx="3058383" cy="2293787"/>
          </a:xfrm>
          <a:prstGeom prst="rect">
            <a:avLst/>
          </a:prstGeom>
        </p:spPr>
      </p:pic>
      <p:pic>
        <p:nvPicPr>
          <p:cNvPr id="6" name="Picture 5">
            <a:extLst>
              <a:ext uri="{FF2B5EF4-FFF2-40B4-BE49-F238E27FC236}">
                <a16:creationId xmlns:a16="http://schemas.microsoft.com/office/drawing/2014/main" id="{8911F190-CFCB-BF40-AF0B-05B9C82B591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144881" y="1734208"/>
            <a:ext cx="2683001" cy="2271179"/>
          </a:xfrm>
          <a:prstGeom prst="rect">
            <a:avLst/>
          </a:prstGeom>
        </p:spPr>
      </p:pic>
    </p:spTree>
    <p:extLst>
      <p:ext uri="{BB962C8B-B14F-4D97-AF65-F5344CB8AC3E}">
        <p14:creationId xmlns:p14="http://schemas.microsoft.com/office/powerpoint/2010/main" val="178484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Current GEH Project Schedule</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2" y="1734208"/>
            <a:ext cx="9935551" cy="2492990"/>
          </a:xfrm>
          <a:prstGeom prst="rect">
            <a:avLst/>
          </a:prstGeom>
          <a:noFill/>
        </p:spPr>
        <p:txBody>
          <a:bodyPr wrap="square">
            <a:spAutoFit/>
          </a:bodyPr>
          <a:lstStyle/>
          <a:p>
            <a:pPr marL="457200" indent="-457200">
              <a:buFont typeface="Arial" panose="020B0604020202020204" pitchFamily="34" charset="0"/>
              <a:buChar char="•"/>
            </a:pPr>
            <a:r>
              <a:rPr lang="en-US" sz="3600" dirty="0"/>
              <a:t>Phase 1 completes January 2025</a:t>
            </a:r>
          </a:p>
          <a:p>
            <a:pPr marL="457200" indent="-457200">
              <a:buFont typeface="Arial" panose="020B0604020202020204" pitchFamily="34" charset="0"/>
              <a:buChar char="•"/>
            </a:pPr>
            <a:r>
              <a:rPr lang="en-US" sz="3600" dirty="0"/>
              <a:t>Potential Phase 2 scope may include: </a:t>
            </a:r>
          </a:p>
          <a:p>
            <a:pPr marL="914400" lvl="1" indent="-457200">
              <a:buFont typeface="Arial" panose="020B0604020202020204" pitchFamily="34" charset="0"/>
              <a:buChar char="•"/>
            </a:pPr>
            <a:r>
              <a:rPr lang="en-US" sz="2800" dirty="0"/>
              <a:t>Build and test reactor building structure using DPSC design</a:t>
            </a:r>
          </a:p>
          <a:p>
            <a:pPr marL="914400" lvl="1" indent="-457200">
              <a:buFont typeface="Arial" panose="020B0604020202020204" pitchFamily="34" charset="0"/>
              <a:buChar char="•"/>
            </a:pPr>
            <a:r>
              <a:rPr lang="en-US" sz="2800" dirty="0"/>
              <a:t>Disassemble and decommission demonstration structure</a:t>
            </a:r>
          </a:p>
          <a:p>
            <a:pPr marL="914400" lvl="1" indent="-457200">
              <a:buFont typeface="Arial" panose="020B0604020202020204" pitchFamily="34" charset="0"/>
              <a:buChar char="•"/>
            </a:pPr>
            <a:r>
              <a:rPr lang="en-US" sz="2800" dirty="0"/>
              <a:t>If executed, will occur in 2025</a:t>
            </a:r>
          </a:p>
        </p:txBody>
      </p:sp>
    </p:spTree>
    <p:extLst>
      <p:ext uri="{BB962C8B-B14F-4D97-AF65-F5344CB8AC3E}">
        <p14:creationId xmlns:p14="http://schemas.microsoft.com/office/powerpoint/2010/main" val="3110782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Project Objectives &amp; Benefits</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3" y="1734208"/>
            <a:ext cx="9686976" cy="4278094"/>
          </a:xfrm>
          <a:prstGeom prst="rect">
            <a:avLst/>
          </a:prstGeom>
          <a:noFill/>
        </p:spPr>
        <p:txBody>
          <a:bodyPr wrap="square">
            <a:spAutoFit/>
          </a:bodyPr>
          <a:lstStyle/>
          <a:p>
            <a:pPr marL="457200" indent="-457200">
              <a:buFont typeface="Arial" panose="020B0604020202020204" pitchFamily="34" charset="0"/>
              <a:buChar char="•"/>
            </a:pPr>
            <a:r>
              <a:rPr lang="en-US" sz="3200" dirty="0"/>
              <a:t>Benefits to the nuclear industry through the following: </a:t>
            </a:r>
          </a:p>
          <a:p>
            <a:pPr marL="914400" lvl="1" indent="-457200">
              <a:buFont typeface="Arial" panose="020B0604020202020204" pitchFamily="34" charset="0"/>
              <a:buChar char="•"/>
            </a:pPr>
            <a:r>
              <a:rPr lang="en-US" sz="2400" dirty="0"/>
              <a:t>Demonstrate DPSC fabrication and erection of the critical joint and section types</a:t>
            </a:r>
          </a:p>
          <a:p>
            <a:pPr marL="914400" lvl="1" indent="-457200">
              <a:buFont typeface="Arial" panose="020B0604020202020204" pitchFamily="34" charset="0"/>
              <a:buChar char="•"/>
            </a:pPr>
            <a:r>
              <a:rPr lang="en-US" sz="2400" dirty="0"/>
              <a:t>Develop construction and fabrication workforce capability for DPSC modules</a:t>
            </a:r>
          </a:p>
          <a:p>
            <a:pPr marL="914400" lvl="1" indent="-457200">
              <a:buFont typeface="Arial" panose="020B0604020202020204" pitchFamily="34" charset="0"/>
              <a:buChar char="•"/>
            </a:pPr>
            <a:r>
              <a:rPr lang="en-US" sz="2400" dirty="0"/>
              <a:t>Establish and improve supply chain capabilities for mass deployment to nuclear industry</a:t>
            </a:r>
          </a:p>
          <a:p>
            <a:pPr marL="914400" lvl="1" indent="-457200">
              <a:buFont typeface="Arial" panose="020B0604020202020204" pitchFamily="34" charset="0"/>
              <a:buChar char="•"/>
            </a:pPr>
            <a:r>
              <a:rPr lang="en-US" sz="2400" dirty="0"/>
              <a:t>Demonstrate viability of non-destructive testing methods during construction</a:t>
            </a:r>
          </a:p>
          <a:p>
            <a:pPr marL="914400" lvl="1" indent="-457200">
              <a:buFont typeface="Arial" panose="020B0604020202020204" pitchFamily="34" charset="0"/>
              <a:buChar char="•"/>
            </a:pPr>
            <a:r>
              <a:rPr lang="en-US" sz="2400" dirty="0"/>
              <a:t>Advance fit up techniques with digital twin technology to better align modules</a:t>
            </a:r>
          </a:p>
        </p:txBody>
      </p:sp>
    </p:spTree>
    <p:extLst>
      <p:ext uri="{BB962C8B-B14F-4D97-AF65-F5344CB8AC3E}">
        <p14:creationId xmlns:p14="http://schemas.microsoft.com/office/powerpoint/2010/main" val="2728933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441960" y="518160"/>
            <a:ext cx="10515600" cy="73761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Potential Advanced Construction Technology Projects</a:t>
            </a:r>
            <a:endParaRPr lang="en-GB" b="1" i="0"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8DD522A4-92CA-C1CD-EAE4-4E90024083BD}"/>
              </a:ext>
            </a:extLst>
          </p:cNvPr>
          <p:cNvSpPr txBox="1"/>
          <p:nvPr/>
        </p:nvSpPr>
        <p:spPr>
          <a:xfrm>
            <a:off x="602242" y="1734208"/>
            <a:ext cx="10841075" cy="3970318"/>
          </a:xfrm>
          <a:prstGeom prst="rect">
            <a:avLst/>
          </a:prstGeom>
          <a:noFill/>
        </p:spPr>
        <p:txBody>
          <a:bodyPr wrap="square">
            <a:spAutoFit/>
          </a:bodyPr>
          <a:lstStyle/>
          <a:p>
            <a:pPr marL="457200" indent="-457200">
              <a:buFont typeface="Arial" panose="020B0604020202020204" pitchFamily="34" charset="0"/>
              <a:buChar char="•"/>
            </a:pPr>
            <a:r>
              <a:rPr lang="en-US" sz="2800" dirty="0"/>
              <a:t>Improved implementation of the graded approach to nuclear quality assurance requirements</a:t>
            </a:r>
          </a:p>
          <a:p>
            <a:pPr marL="457200" indent="-457200">
              <a:buFont typeface="Arial" panose="020B0604020202020204" pitchFamily="34" charset="0"/>
              <a:buChar char="•"/>
            </a:pPr>
            <a:r>
              <a:rPr lang="en-US" sz="2800" dirty="0"/>
              <a:t>Digital Twins for developing and deploying advanced nuclear facilities</a:t>
            </a:r>
          </a:p>
          <a:p>
            <a:pPr marL="457200" indent="-457200">
              <a:buFont typeface="Arial" panose="020B0604020202020204" pitchFamily="34" charset="0"/>
              <a:buChar char="•"/>
            </a:pPr>
            <a:r>
              <a:rPr lang="en-US" sz="2800" dirty="0"/>
              <a:t>Construction and testing of structural elements using high temperature concrete</a:t>
            </a:r>
          </a:p>
          <a:p>
            <a:pPr marL="457200" indent="-457200">
              <a:buFont typeface="Arial" panose="020B0604020202020204" pitchFamily="34" charset="0"/>
              <a:buChar char="•"/>
            </a:pPr>
            <a:r>
              <a:rPr lang="en-US" sz="2800" dirty="0"/>
              <a:t>Diaphragm wall construction testing and demonstration</a:t>
            </a:r>
          </a:p>
          <a:p>
            <a:pPr marL="457200" indent="-457200">
              <a:buFont typeface="Arial" panose="020B0604020202020204" pitchFamily="34" charset="0"/>
              <a:buChar char="•"/>
            </a:pPr>
            <a:r>
              <a:rPr lang="en-US" sz="2800" dirty="0"/>
              <a:t>Testing of robotic and 3-D printing of reinforced concrete techniques</a:t>
            </a:r>
          </a:p>
          <a:p>
            <a:pPr marL="457200" indent="-457200">
              <a:buFont typeface="Arial" panose="020B0604020202020204" pitchFamily="34" charset="0"/>
              <a:buChar char="•"/>
            </a:pPr>
            <a:r>
              <a:rPr lang="en-US" sz="2800" dirty="0"/>
              <a:t>Deployment of pre-cast concrete in nuclear construction</a:t>
            </a:r>
          </a:p>
          <a:p>
            <a:pPr marL="457200" indent="-457200">
              <a:buFont typeface="Arial" panose="020B0604020202020204" pitchFamily="34" charset="0"/>
              <a:buChar char="•"/>
            </a:pPr>
            <a:r>
              <a:rPr lang="en-US" sz="2800" dirty="0"/>
              <a:t>Techno-economic analysis of nuclear construction</a:t>
            </a:r>
          </a:p>
        </p:txBody>
      </p:sp>
    </p:spTree>
    <p:extLst>
      <p:ext uri="{BB962C8B-B14F-4D97-AF65-F5344CB8AC3E}">
        <p14:creationId xmlns:p14="http://schemas.microsoft.com/office/powerpoint/2010/main" val="1042694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5A183-8DB8-4E33-A3B8-B56576635C6B}">
  <ds:schemaRefs>
    <ds:schemaRef ds:uri="http://schemas.microsoft.com/office/2006/metadata/properties"/>
    <ds:schemaRef ds:uri="http://schemas.microsoft.com/office/infopath/2007/PartnerControls"/>
    <ds:schemaRef ds:uri="2d1b3375-85a6-4ec3-9d45-85c3f7ff19cc"/>
    <ds:schemaRef ds:uri="a8853164-03d1-4052-89d1-ac895618168d"/>
    <ds:schemaRef ds:uri="28c46709-a72c-47b6-8a9d-476190a8ab3f"/>
    <ds:schemaRef ds:uri="94bacced-d3e9-4230-8110-5185e6b8723a"/>
    <ds:schemaRef ds:uri="0311a6d6-6c49-40aa-926b-e98182ea64d2"/>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4555</TotalTime>
  <Words>1439</Words>
  <Application>Microsoft Office PowerPoint</Application>
  <PresentationFormat>Widescreen</PresentationFormat>
  <Paragraphs>109</Paragraphs>
  <Slides>17</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17</vt:i4>
      </vt:variant>
    </vt:vector>
  </HeadingPairs>
  <TitlesOfParts>
    <vt:vector size="23" baseType="lpstr">
      <vt:lpstr>Arial</vt:lpstr>
      <vt:lpstr>Calibri</vt:lpstr>
      <vt:lpstr>Calibri Light</vt:lpstr>
      <vt:lpstr>Office Theme</vt:lpstr>
      <vt:lpstr>1_Office Theme</vt:lpstr>
      <vt:lpstr>2_Office Theme</vt:lpstr>
      <vt:lpstr>PowerPoint Presentation</vt:lpstr>
      <vt:lpstr>Advanced Construction Technology Initiative (ACTI)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CONSTANTIN, Alina</cp:lastModifiedBy>
  <cp:revision>9</cp:revision>
  <dcterms:created xsi:type="dcterms:W3CDTF">2019-10-29T08:33:20Z</dcterms:created>
  <dcterms:modified xsi:type="dcterms:W3CDTF">2024-10-04T07:20:34Z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ies>
</file>