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58" r:id="rId9"/>
    <p:sldId id="259" r:id="rId10"/>
    <p:sldId id="260" r:id="rId11"/>
    <p:sldId id="266" r:id="rId12"/>
    <p:sldId id="261" r:id="rId13"/>
    <p:sldId id="262" r:id="rId14"/>
    <p:sldId id="264"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p:scale>
          <a:sx n="90" d="100"/>
          <a:sy n="90" d="100"/>
        </p:scale>
        <p:origin x="24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‹N°›</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‹N°›</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‹N°›</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19/10/2024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‹N°›</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‹N°›</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‹N°›</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19/10/2024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‹N°›</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Conclusion</a:t>
            </a:r>
          </a:p>
          <a:p>
            <a:endParaRPr lang="en-GB" sz="2800" b="1" i="0" dirty="0">
              <a:solidFill>
                <a:schemeClr val="accent4"/>
              </a:solidFill>
              <a:latin typeface="Arial" panose="020B0604020202020204" pitchFamily="34" charset="0"/>
              <a:cs typeface="Arial" panose="020B0604020202020204" pitchFamily="34" charset="0"/>
            </a:endParaRPr>
          </a:p>
        </p:txBody>
      </p:sp>
      <p:pic>
        <p:nvPicPr>
          <p:cNvPr id="2" name="Image 1" descr="Une image contenant texte, clipart&#10;&#10;Description générée automatiquement">
            <a:extLst>
              <a:ext uri="{FF2B5EF4-FFF2-40B4-BE49-F238E27FC236}">
                <a16:creationId xmlns:a16="http://schemas.microsoft.com/office/drawing/2014/main" id="{8017AA53-D6CF-5A0E-0469-D67C7448E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sp>
        <p:nvSpPr>
          <p:cNvPr id="5" name="Espace réservé du contenu 1">
            <a:extLst>
              <a:ext uri="{FF2B5EF4-FFF2-40B4-BE49-F238E27FC236}">
                <a16:creationId xmlns:a16="http://schemas.microsoft.com/office/drawing/2014/main" id="{5AF7DCC3-3D2D-0F63-0DF6-725E4DE9B3CF}"/>
              </a:ext>
            </a:extLst>
          </p:cNvPr>
          <p:cNvSpPr txBox="1">
            <a:spLocks/>
          </p:cNvSpPr>
          <p:nvPr/>
        </p:nvSpPr>
        <p:spPr>
          <a:xfrm>
            <a:off x="563186" y="2000250"/>
            <a:ext cx="6275764" cy="3985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latin typeface="Calibri" panose="020F0502020204030204" pitchFamily="34" charset="0"/>
                <a:cs typeface="Calibri" panose="020F0502020204030204" pitchFamily="34" charset="0"/>
              </a:rPr>
              <a:t>Smart replacement of reinforced concrete by Steel Concrete (SCS) is recommended in strategic areas, to facilitate/accelerate construction and secure the schedule reliability :</a:t>
            </a:r>
          </a:p>
          <a:p>
            <a:pPr marL="457200" lvl="1" indent="0" algn="just">
              <a:buNone/>
            </a:pPr>
            <a:r>
              <a:rPr lang="en-GB" sz="1600" dirty="0">
                <a:latin typeface="Calibri" panose="020F0502020204030204" pitchFamily="34" charset="0"/>
                <a:cs typeface="Calibri" panose="020F0502020204030204" pitchFamily="34" charset="0"/>
              </a:rPr>
              <a:t>- Pools</a:t>
            </a:r>
          </a:p>
          <a:p>
            <a:pPr marL="457200" lvl="1" indent="0" algn="just">
              <a:buNone/>
            </a:pPr>
            <a:r>
              <a:rPr lang="en-GB" sz="1600" dirty="0">
                <a:latin typeface="Calibri" panose="020F0502020204030204" pitchFamily="34" charset="0"/>
                <a:cs typeface="Calibri" panose="020F0502020204030204" pitchFamily="34" charset="0"/>
              </a:rPr>
              <a:t>- Structures on critical path of the schedule</a:t>
            </a:r>
          </a:p>
          <a:p>
            <a:pPr marL="457200" lvl="1" indent="0" algn="just">
              <a:buNone/>
            </a:pPr>
            <a:r>
              <a:rPr lang="en-GB" sz="1600" dirty="0">
                <a:latin typeface="Calibri" panose="020F0502020204030204" pitchFamily="34" charset="0"/>
                <a:cs typeface="Calibri" panose="020F0502020204030204" pitchFamily="34" charset="0"/>
              </a:rPr>
              <a:t>- Complex reinforced concrete structures</a:t>
            </a:r>
          </a:p>
          <a:p>
            <a:pPr algn="just"/>
            <a:r>
              <a:rPr lang="en-GB" sz="1600" dirty="0">
                <a:latin typeface="Calibri" panose="020F0502020204030204" pitchFamily="34" charset="0"/>
                <a:cs typeface="Calibri" panose="020F0502020204030204" pitchFamily="34" charset="0"/>
              </a:rPr>
              <a:t>SCS enable substantial reduction of the global plant capitalized cost and the cost of electricity generation up to -8%</a:t>
            </a:r>
          </a:p>
          <a:p>
            <a:pPr algn="just"/>
            <a:r>
              <a:rPr lang="en-GB" sz="1600" dirty="0">
                <a:latin typeface="Calibri" panose="020F0502020204030204" pitchFamily="34" charset="0"/>
                <a:cs typeface="Calibri" panose="020F0502020204030204" pitchFamily="34" charset="0"/>
              </a:rPr>
              <a:t>The higher is the cost of money, the higher savings are.</a:t>
            </a:r>
          </a:p>
          <a:p>
            <a:pPr algn="just"/>
            <a:r>
              <a:rPr lang="en-GB" sz="1600" dirty="0">
                <a:latin typeface="Calibri" panose="020F0502020204030204" pitchFamily="34" charset="0"/>
                <a:cs typeface="Calibri" panose="020F0502020204030204" pitchFamily="34" charset="0"/>
              </a:rPr>
              <a:t>Best savings potential is for Large Reactors because of the higher relative weight of civil works in the cost and planning breakdown.</a:t>
            </a:r>
          </a:p>
          <a:p>
            <a:pPr algn="just"/>
            <a:r>
              <a:rPr lang="en-GB" sz="1600" dirty="0">
                <a:latin typeface="Calibri" panose="020F0502020204030204" pitchFamily="34" charset="0"/>
                <a:cs typeface="Calibri" panose="020F0502020204030204" pitchFamily="34" charset="0"/>
              </a:rPr>
              <a:t>For SMRs to meet the price competitiveness challenge, according to the size and the choice of passive systems with pools, it remains an interesting optimization brick (to cumulate with other ideas).</a:t>
            </a:r>
          </a:p>
          <a:p>
            <a:pPr marL="0" indent="0" algn="just">
              <a:buNone/>
            </a:pPr>
            <a:endParaRPr lang="en-GB" sz="1600" dirty="0">
              <a:latin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CC29312E-ECB3-5094-EA18-834D7F19166A}"/>
              </a:ext>
            </a:extLst>
          </p:cNvPr>
          <p:cNvPicPr>
            <a:picLocks noChangeAspect="1"/>
          </p:cNvPicPr>
          <p:nvPr/>
        </p:nvPicPr>
        <p:blipFill>
          <a:blip r:embed="rId3"/>
          <a:stretch>
            <a:fillRect/>
          </a:stretch>
        </p:blipFill>
        <p:spPr>
          <a:xfrm>
            <a:off x="7264399" y="1752789"/>
            <a:ext cx="4552164" cy="4319137"/>
          </a:xfrm>
          <a:prstGeom prst="rect">
            <a:avLst/>
          </a:prstGeom>
        </p:spPr>
      </p:pic>
    </p:spTree>
    <p:extLst>
      <p:ext uri="{BB962C8B-B14F-4D97-AF65-F5344CB8AC3E}">
        <p14:creationId xmlns:p14="http://schemas.microsoft.com/office/powerpoint/2010/main" val="16865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p:txBody>
          <a:bodyPr>
            <a:normAutofit/>
          </a:bodyPr>
          <a:lstStyle/>
          <a:p>
            <a:r>
              <a:rPr lang="en-GB" sz="4000" dirty="0"/>
              <a:t>Steel-Concrete modular construction. Economic impact on the levelized cost of electricity for large reactors or SMRs</a:t>
            </a: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524000" y="3602038"/>
            <a:ext cx="9144000" cy="2387600"/>
          </a:xfrm>
        </p:spPr>
        <p:txBody>
          <a:bodyPr>
            <a:normAutofit lnSpcReduction="10000"/>
          </a:bodyPr>
          <a:lstStyle/>
          <a:p>
            <a:endParaRPr lang="en-GB" dirty="0"/>
          </a:p>
          <a:p>
            <a:r>
              <a:rPr lang="en-GB" dirty="0"/>
              <a:t>Session 15.1 : Economic and macroeconomic analysis and impact of technology development on the cost of SMRs</a:t>
            </a:r>
          </a:p>
          <a:p>
            <a:endParaRPr lang="en-GB" dirty="0"/>
          </a:p>
          <a:p>
            <a:r>
              <a:rPr lang="en-GB" dirty="0"/>
              <a:t>Author: </a:t>
            </a:r>
            <a:r>
              <a:rPr lang="en-GB" dirty="0" err="1"/>
              <a:t>Alliard</a:t>
            </a:r>
            <a:r>
              <a:rPr lang="en-GB" dirty="0"/>
              <a:t> ; Co-authors: </a:t>
            </a:r>
            <a:r>
              <a:rPr lang="en-GB" dirty="0" err="1"/>
              <a:t>Niepceron</a:t>
            </a:r>
            <a:r>
              <a:rPr lang="en-GB" dirty="0"/>
              <a:t>, Crozet, </a:t>
            </a:r>
            <a:r>
              <a:rPr lang="en-GB" dirty="0" err="1"/>
              <a:t>Maupu</a:t>
            </a:r>
            <a:r>
              <a:rPr lang="en-GB" dirty="0"/>
              <a:t> </a:t>
            </a:r>
          </a:p>
          <a:p>
            <a:r>
              <a:rPr lang="en-GB" dirty="0"/>
              <a:t>Tuesday, 22 October 2024,16:45-17:00</a:t>
            </a:r>
          </a:p>
        </p:txBody>
      </p:sp>
      <p:pic>
        <p:nvPicPr>
          <p:cNvPr id="3" name="Image 2" descr="Une image contenant texte, clipart&#10;&#10;Description générée automatiquement">
            <a:extLst>
              <a:ext uri="{FF2B5EF4-FFF2-40B4-BE49-F238E27FC236}">
                <a16:creationId xmlns:a16="http://schemas.microsoft.com/office/drawing/2014/main" id="{DB73B12E-25C0-EBC7-BCE1-B86F6727709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826" y="6013723"/>
            <a:ext cx="1907599" cy="728531"/>
          </a:xfrm>
          <a:prstGeom prst="rect">
            <a:avLst/>
          </a:prstGeom>
        </p:spPr>
      </p:pic>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i="0" dirty="0">
                <a:solidFill>
                  <a:schemeClr val="bg1"/>
                </a:solidFill>
                <a:latin typeface="Arial" panose="020B0604020202020204" pitchFamily="34" charset="0"/>
                <a:cs typeface="Arial" panose="020B0604020202020204" pitchFamily="34" charset="0"/>
              </a:rPr>
              <a:t>What is </a:t>
            </a:r>
            <a:r>
              <a:rPr lang="en-US" sz="2600" b="1" dirty="0">
                <a:solidFill>
                  <a:schemeClr val="bg1"/>
                </a:solidFill>
                <a:latin typeface="Arial" panose="020B0604020202020204" pitchFamily="34" charset="0"/>
                <a:cs typeface="Arial" panose="020B0604020202020204" pitchFamily="34" charset="0"/>
              </a:rPr>
              <a:t>Steel-Concrete</a:t>
            </a:r>
            <a:r>
              <a:rPr lang="en-US" sz="2600" b="1" i="0" dirty="0">
                <a:solidFill>
                  <a:schemeClr val="bg1"/>
                </a:solidFill>
                <a:latin typeface="Arial" panose="020B0604020202020204" pitchFamily="34" charset="0"/>
                <a:cs typeface="Arial" panose="020B0604020202020204" pitchFamily="34" charset="0"/>
              </a:rPr>
              <a:t> ?</a:t>
            </a:r>
          </a:p>
          <a:p>
            <a:endParaRPr lang="en-GB" sz="2600" b="1" i="0" dirty="0">
              <a:solidFill>
                <a:schemeClr val="bg1"/>
              </a:solidFill>
              <a:latin typeface="Arial" panose="020B0604020202020204" pitchFamily="34" charset="0"/>
              <a:cs typeface="Arial" panose="020B0604020202020204" pitchFamily="34" charset="0"/>
            </a:endParaRPr>
          </a:p>
        </p:txBody>
      </p:sp>
      <p:pic>
        <p:nvPicPr>
          <p:cNvPr id="2" name="Image 1" descr="Une image contenant texte, clipart&#10;&#10;Description générée automatiquement">
            <a:extLst>
              <a:ext uri="{FF2B5EF4-FFF2-40B4-BE49-F238E27FC236}">
                <a16:creationId xmlns:a16="http://schemas.microsoft.com/office/drawing/2014/main" id="{8017AA53-D6CF-5A0E-0469-D67C7448E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pic>
        <p:nvPicPr>
          <p:cNvPr id="5" name="Image 4">
            <a:extLst>
              <a:ext uri="{FF2B5EF4-FFF2-40B4-BE49-F238E27FC236}">
                <a16:creationId xmlns:a16="http://schemas.microsoft.com/office/drawing/2014/main" id="{96F0F11D-2E65-1161-A775-B3642740D0ED}"/>
              </a:ext>
            </a:extLst>
          </p:cNvPr>
          <p:cNvPicPr>
            <a:picLocks noChangeAspect="1"/>
          </p:cNvPicPr>
          <p:nvPr/>
        </p:nvPicPr>
        <p:blipFill>
          <a:blip r:embed="rId3"/>
          <a:stretch>
            <a:fillRect/>
          </a:stretch>
        </p:blipFill>
        <p:spPr>
          <a:xfrm>
            <a:off x="349826" y="1732298"/>
            <a:ext cx="5343525" cy="1714500"/>
          </a:xfrm>
          <a:prstGeom prst="rect">
            <a:avLst/>
          </a:prstGeom>
        </p:spPr>
      </p:pic>
      <p:pic>
        <p:nvPicPr>
          <p:cNvPr id="7" name="Image 6">
            <a:extLst>
              <a:ext uri="{FF2B5EF4-FFF2-40B4-BE49-F238E27FC236}">
                <a16:creationId xmlns:a16="http://schemas.microsoft.com/office/drawing/2014/main" id="{F014C325-2054-D0AE-FDBA-09E1D59A94DE}"/>
              </a:ext>
            </a:extLst>
          </p:cNvPr>
          <p:cNvPicPr>
            <a:picLocks noChangeAspect="1"/>
          </p:cNvPicPr>
          <p:nvPr/>
        </p:nvPicPr>
        <p:blipFill rotWithShape="1">
          <a:blip r:embed="rId4"/>
          <a:srcRect t="4545" b="1"/>
          <a:stretch/>
        </p:blipFill>
        <p:spPr>
          <a:xfrm>
            <a:off x="349826" y="3453466"/>
            <a:ext cx="5334000" cy="1963900"/>
          </a:xfrm>
          <a:prstGeom prst="rect">
            <a:avLst/>
          </a:prstGeom>
        </p:spPr>
      </p:pic>
      <p:pic>
        <p:nvPicPr>
          <p:cNvPr id="9" name="Image 8">
            <a:extLst>
              <a:ext uri="{FF2B5EF4-FFF2-40B4-BE49-F238E27FC236}">
                <a16:creationId xmlns:a16="http://schemas.microsoft.com/office/drawing/2014/main" id="{891BA78F-AA4B-9A67-4CB9-EFB00946AAEB}"/>
              </a:ext>
            </a:extLst>
          </p:cNvPr>
          <p:cNvPicPr>
            <a:picLocks noChangeAspect="1"/>
          </p:cNvPicPr>
          <p:nvPr/>
        </p:nvPicPr>
        <p:blipFill>
          <a:blip r:embed="rId5"/>
          <a:stretch>
            <a:fillRect/>
          </a:stretch>
        </p:blipFill>
        <p:spPr>
          <a:xfrm>
            <a:off x="349826" y="5427082"/>
            <a:ext cx="5362575" cy="323850"/>
          </a:xfrm>
          <a:prstGeom prst="rect">
            <a:avLst/>
          </a:prstGeom>
        </p:spPr>
      </p:pic>
      <p:pic>
        <p:nvPicPr>
          <p:cNvPr id="11" name="Image 10">
            <a:extLst>
              <a:ext uri="{FF2B5EF4-FFF2-40B4-BE49-F238E27FC236}">
                <a16:creationId xmlns:a16="http://schemas.microsoft.com/office/drawing/2014/main" id="{438FC6B9-63ED-8E49-DDD4-30CAACB185BC}"/>
              </a:ext>
            </a:extLst>
          </p:cNvPr>
          <p:cNvPicPr>
            <a:picLocks noChangeAspect="1"/>
          </p:cNvPicPr>
          <p:nvPr/>
        </p:nvPicPr>
        <p:blipFill>
          <a:blip r:embed="rId6"/>
          <a:stretch>
            <a:fillRect/>
          </a:stretch>
        </p:blipFill>
        <p:spPr>
          <a:xfrm>
            <a:off x="6232391" y="2681787"/>
            <a:ext cx="2536234" cy="2745295"/>
          </a:xfrm>
          <a:prstGeom prst="rect">
            <a:avLst/>
          </a:prstGeom>
        </p:spPr>
      </p:pic>
      <p:pic>
        <p:nvPicPr>
          <p:cNvPr id="13" name="Image 12">
            <a:extLst>
              <a:ext uri="{FF2B5EF4-FFF2-40B4-BE49-F238E27FC236}">
                <a16:creationId xmlns:a16="http://schemas.microsoft.com/office/drawing/2014/main" id="{64FDB5A9-137C-6A5B-2FAD-8F22BDAD195E}"/>
              </a:ext>
            </a:extLst>
          </p:cNvPr>
          <p:cNvPicPr>
            <a:picLocks noChangeAspect="1"/>
          </p:cNvPicPr>
          <p:nvPr/>
        </p:nvPicPr>
        <p:blipFill rotWithShape="1">
          <a:blip r:embed="rId7"/>
          <a:srcRect l="9987" r="3446"/>
          <a:stretch/>
        </p:blipFill>
        <p:spPr>
          <a:xfrm>
            <a:off x="9194607" y="2685566"/>
            <a:ext cx="2536234" cy="2741516"/>
          </a:xfrm>
          <a:prstGeom prst="rect">
            <a:avLst/>
          </a:prstGeom>
        </p:spPr>
      </p:pic>
      <p:sp>
        <p:nvSpPr>
          <p:cNvPr id="14" name="Espace réservé du contenu 1">
            <a:extLst>
              <a:ext uri="{FF2B5EF4-FFF2-40B4-BE49-F238E27FC236}">
                <a16:creationId xmlns:a16="http://schemas.microsoft.com/office/drawing/2014/main" id="{A3E539ED-DA92-91C3-A191-5C076A39DDF5}"/>
              </a:ext>
            </a:extLst>
          </p:cNvPr>
          <p:cNvSpPr txBox="1">
            <a:spLocks/>
          </p:cNvSpPr>
          <p:nvPr/>
        </p:nvSpPr>
        <p:spPr>
          <a:xfrm>
            <a:off x="6138383" y="2287262"/>
            <a:ext cx="5498890" cy="3884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t>             SC Wall module                                 SC slab module</a:t>
            </a:r>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r>
              <a:rPr lang="fr-FR" sz="1200" dirty="0"/>
              <a:t>Source : EDF                                                               Source : EDF</a:t>
            </a: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i="0" dirty="0">
                <a:solidFill>
                  <a:schemeClr val="bg1"/>
                </a:solidFill>
                <a:latin typeface="Arial" panose="020B0604020202020204" pitchFamily="34" charset="0"/>
                <a:cs typeface="Arial" panose="020B0604020202020204" pitchFamily="34" charset="0"/>
              </a:rPr>
              <a:t>Why using Steel-Concrete ?</a:t>
            </a:r>
          </a:p>
          <a:p>
            <a:endParaRPr lang="en-GB" sz="2800" b="1" i="0" dirty="0">
              <a:solidFill>
                <a:schemeClr val="bg1"/>
              </a:solidFill>
              <a:latin typeface="Arial" panose="020B0604020202020204" pitchFamily="34" charset="0"/>
              <a:cs typeface="Arial" panose="020B0604020202020204" pitchFamily="34" charset="0"/>
            </a:endParaRPr>
          </a:p>
        </p:txBody>
      </p:sp>
      <p:pic>
        <p:nvPicPr>
          <p:cNvPr id="2" name="Image 1" descr="Une image contenant texte, clipart&#10;&#10;Description générée automatiquement">
            <a:extLst>
              <a:ext uri="{FF2B5EF4-FFF2-40B4-BE49-F238E27FC236}">
                <a16:creationId xmlns:a16="http://schemas.microsoft.com/office/drawing/2014/main" id="{8017AA53-D6CF-5A0E-0469-D67C7448E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sp>
        <p:nvSpPr>
          <p:cNvPr id="3" name="Espace réservé du contenu 1">
            <a:extLst>
              <a:ext uri="{FF2B5EF4-FFF2-40B4-BE49-F238E27FC236}">
                <a16:creationId xmlns:a16="http://schemas.microsoft.com/office/drawing/2014/main" id="{44D72A42-1EC5-3551-BACF-E13EEA018167}"/>
              </a:ext>
            </a:extLst>
          </p:cNvPr>
          <p:cNvSpPr txBox="1">
            <a:spLocks/>
          </p:cNvSpPr>
          <p:nvPr/>
        </p:nvSpPr>
        <p:spPr>
          <a:xfrm>
            <a:off x="349826" y="1753934"/>
            <a:ext cx="6821441" cy="3981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u="sng" dirty="0" err="1"/>
              <a:t>Advantages</a:t>
            </a:r>
            <a:endParaRPr lang="fr-FR" sz="1600" b="1" u="sng" dirty="0"/>
          </a:p>
          <a:p>
            <a:r>
              <a:rPr lang="fr-FR" sz="1600" dirty="0"/>
              <a:t>No </a:t>
            </a:r>
            <a:r>
              <a:rPr lang="fr-FR" sz="1600" dirty="0" err="1"/>
              <a:t>problem</a:t>
            </a:r>
            <a:r>
              <a:rPr lang="fr-FR" sz="1600" dirty="0"/>
              <a:t> of </a:t>
            </a:r>
            <a:r>
              <a:rPr lang="fr-FR" sz="1600" dirty="0" err="1"/>
              <a:t>steel</a:t>
            </a:r>
            <a:r>
              <a:rPr lang="fr-FR" sz="1600" dirty="0"/>
              <a:t> </a:t>
            </a:r>
            <a:r>
              <a:rPr lang="fr-FR" sz="1600" dirty="0" err="1"/>
              <a:t>rebars</a:t>
            </a:r>
            <a:r>
              <a:rPr lang="fr-FR" sz="1600" dirty="0"/>
              <a:t> and </a:t>
            </a:r>
            <a:r>
              <a:rPr lang="fr-FR" sz="1600" dirty="0" err="1"/>
              <a:t>embedded</a:t>
            </a:r>
            <a:r>
              <a:rPr lang="fr-FR" sz="1600" dirty="0"/>
              <a:t> plates congestion</a:t>
            </a:r>
          </a:p>
          <a:p>
            <a:r>
              <a:rPr lang="fr-FR" sz="1600" dirty="0" err="1"/>
              <a:t>Faster</a:t>
            </a:r>
            <a:r>
              <a:rPr lang="fr-FR" sz="1600" dirty="0"/>
              <a:t> construction = </a:t>
            </a:r>
            <a:r>
              <a:rPr lang="fr-FR" sz="1600" dirty="0" err="1"/>
              <a:t>lower</a:t>
            </a:r>
            <a:r>
              <a:rPr lang="fr-FR" sz="1600" dirty="0"/>
              <a:t> </a:t>
            </a:r>
            <a:r>
              <a:rPr lang="fr-FR" sz="1600" dirty="0" err="1"/>
              <a:t>capitalized</a:t>
            </a:r>
            <a:r>
              <a:rPr lang="fr-FR" sz="1600" dirty="0"/>
              <a:t> plant </a:t>
            </a:r>
            <a:r>
              <a:rPr lang="fr-FR" sz="1600" dirty="0" err="1"/>
              <a:t>cost</a:t>
            </a:r>
            <a:r>
              <a:rPr lang="fr-FR" sz="1600" dirty="0"/>
              <a:t> (INDIR, OWN, IDC)</a:t>
            </a:r>
          </a:p>
          <a:p>
            <a:r>
              <a:rPr lang="fr-FR" sz="1600" dirty="0" err="1"/>
              <a:t>Less</a:t>
            </a:r>
            <a:r>
              <a:rPr lang="fr-FR" sz="1600" dirty="0"/>
              <a:t> on-site </a:t>
            </a:r>
            <a:r>
              <a:rPr lang="fr-FR" sz="1600" dirty="0" err="1"/>
              <a:t>works</a:t>
            </a:r>
            <a:r>
              <a:rPr lang="fr-FR" sz="1600" dirty="0"/>
              <a:t>. </a:t>
            </a:r>
            <a:r>
              <a:rPr lang="fr-FR" sz="1600" dirty="0" err="1"/>
              <a:t>Better</a:t>
            </a:r>
            <a:r>
              <a:rPr lang="fr-FR" sz="1600" dirty="0"/>
              <a:t> </a:t>
            </a:r>
            <a:r>
              <a:rPr lang="fr-FR" sz="1600" dirty="0" err="1"/>
              <a:t>quality</a:t>
            </a:r>
            <a:r>
              <a:rPr lang="fr-FR" sz="1600" dirty="0"/>
              <a:t> by </a:t>
            </a:r>
            <a:r>
              <a:rPr lang="fr-FR" sz="1600" dirty="0" err="1"/>
              <a:t>factory</a:t>
            </a:r>
            <a:r>
              <a:rPr lang="fr-FR" sz="1600" dirty="0"/>
              <a:t> </a:t>
            </a:r>
            <a:r>
              <a:rPr lang="fr-FR" sz="1600" dirty="0" err="1"/>
              <a:t>prefabrication</a:t>
            </a:r>
            <a:r>
              <a:rPr lang="fr-FR" sz="1600" dirty="0"/>
              <a:t>.</a:t>
            </a:r>
          </a:p>
          <a:p>
            <a:r>
              <a:rPr lang="fr-FR" sz="1600" dirty="0" err="1"/>
              <a:t>Flexibility</a:t>
            </a:r>
            <a:r>
              <a:rPr lang="fr-FR" sz="1600" dirty="0"/>
              <a:t> to </a:t>
            </a:r>
            <a:r>
              <a:rPr lang="fr-FR" sz="1600" dirty="0" err="1"/>
              <a:t>weld</a:t>
            </a:r>
            <a:r>
              <a:rPr lang="fr-FR" sz="1600" dirty="0"/>
              <a:t> the </a:t>
            </a:r>
            <a:r>
              <a:rPr lang="fr-FR" sz="1600" dirty="0" err="1"/>
              <a:t>systems</a:t>
            </a:r>
            <a:r>
              <a:rPr lang="fr-FR" sz="1600" dirty="0"/>
              <a:t> support on plates</a:t>
            </a:r>
          </a:p>
          <a:p>
            <a:r>
              <a:rPr lang="fr-FR" sz="1600" dirty="0" err="1"/>
              <a:t>Less</a:t>
            </a:r>
            <a:r>
              <a:rPr lang="fr-FR" sz="1600" dirty="0"/>
              <a:t> </a:t>
            </a:r>
            <a:r>
              <a:rPr lang="fr-FR" sz="1600" dirty="0" err="1"/>
              <a:t>expensive</a:t>
            </a:r>
            <a:r>
              <a:rPr lang="fr-FR" sz="1600" dirty="0"/>
              <a:t> in the pools</a:t>
            </a:r>
          </a:p>
          <a:p>
            <a:pPr marL="0" indent="0" algn="ctr">
              <a:buNone/>
            </a:pPr>
            <a:r>
              <a:rPr lang="fr-FR" sz="1600" b="1" u="sng" dirty="0"/>
              <a:t>Drawbacks</a:t>
            </a:r>
          </a:p>
          <a:p>
            <a:r>
              <a:rPr lang="fr-FR" sz="1600" dirty="0" err="1"/>
              <a:t>Anticipated</a:t>
            </a:r>
            <a:r>
              <a:rPr lang="fr-FR" sz="1600" dirty="0"/>
              <a:t> </a:t>
            </a:r>
            <a:r>
              <a:rPr lang="fr-FR" sz="1600" dirty="0" err="1"/>
              <a:t>detailed</a:t>
            </a:r>
            <a:r>
              <a:rPr lang="fr-FR" sz="1600" dirty="0"/>
              <a:t> design. No last minute modification.</a:t>
            </a:r>
          </a:p>
          <a:p>
            <a:r>
              <a:rPr lang="fr-FR" sz="1600" dirty="0"/>
              <a:t>More </a:t>
            </a:r>
            <a:r>
              <a:rPr lang="fr-FR" sz="1600" dirty="0" err="1"/>
              <a:t>expensive</a:t>
            </a:r>
            <a:r>
              <a:rPr lang="fr-FR" sz="1600" dirty="0"/>
              <a:t> in </a:t>
            </a:r>
            <a:r>
              <a:rPr lang="fr-FR" sz="1600" dirty="0" err="1"/>
              <a:t>ordinary</a:t>
            </a:r>
            <a:r>
              <a:rPr lang="fr-FR" sz="1600" dirty="0"/>
              <a:t> </a:t>
            </a:r>
            <a:r>
              <a:rPr lang="fr-FR" sz="1600" dirty="0" err="1"/>
              <a:t>walls</a:t>
            </a:r>
            <a:r>
              <a:rPr lang="fr-FR" sz="1600" dirty="0"/>
              <a:t>/slabs</a:t>
            </a:r>
          </a:p>
          <a:p>
            <a:r>
              <a:rPr lang="fr-FR" sz="1600" dirty="0"/>
              <a:t>Not </a:t>
            </a:r>
            <a:r>
              <a:rPr lang="fr-FR" sz="1600" dirty="0" err="1"/>
              <a:t>yet</a:t>
            </a:r>
            <a:r>
              <a:rPr lang="fr-FR" sz="1600" dirty="0"/>
              <a:t> </a:t>
            </a:r>
            <a:r>
              <a:rPr lang="fr-FR" sz="1600" dirty="0" err="1"/>
              <a:t>licensed</a:t>
            </a:r>
            <a:r>
              <a:rPr lang="fr-FR" sz="1600" dirty="0"/>
              <a:t> in Europe                                                                                                  but codification </a:t>
            </a:r>
            <a:r>
              <a:rPr lang="fr-FR" sz="1600" dirty="0" err="1"/>
              <a:t>is</a:t>
            </a:r>
            <a:r>
              <a:rPr lang="fr-FR" sz="1600" dirty="0"/>
              <a:t> in </a:t>
            </a:r>
            <a:r>
              <a:rPr lang="fr-FR" sz="1600" dirty="0" err="1"/>
              <a:t>progress</a:t>
            </a:r>
            <a:r>
              <a:rPr lang="fr-FR" sz="1600" dirty="0"/>
              <a:t> and </a:t>
            </a:r>
            <a:r>
              <a:rPr lang="fr-FR" sz="1600" dirty="0" err="1"/>
              <a:t>planed</a:t>
            </a:r>
            <a:r>
              <a:rPr lang="fr-FR" sz="1600" dirty="0"/>
              <a:t> to </a:t>
            </a:r>
            <a:r>
              <a:rPr lang="fr-FR" sz="1600" dirty="0" err="1"/>
              <a:t>be</a:t>
            </a:r>
            <a:r>
              <a:rPr lang="fr-FR" sz="1600" dirty="0"/>
              <a:t> time-to-</a:t>
            </a:r>
            <a:r>
              <a:rPr lang="fr-FR" sz="1600" dirty="0" err="1"/>
              <a:t>market</a:t>
            </a:r>
            <a:r>
              <a:rPr lang="fr-FR" sz="1600" dirty="0"/>
              <a:t> for </a:t>
            </a:r>
            <a:r>
              <a:rPr lang="fr-FR" sz="1600" dirty="0" err="1"/>
              <a:t>SMRs</a:t>
            </a:r>
            <a:r>
              <a:rPr lang="fr-FR" sz="1600" dirty="0"/>
              <a:t>                (</a:t>
            </a:r>
            <a:r>
              <a:rPr lang="fr-FR" sz="1600" dirty="0" err="1"/>
              <a:t>see</a:t>
            </a:r>
            <a:r>
              <a:rPr lang="fr-FR" sz="1600" dirty="0"/>
              <a:t> Track #3 Paper #66 by </a:t>
            </a:r>
            <a:r>
              <a:rPr lang="fr-FR" sz="1600" dirty="0" err="1"/>
              <a:t>Niepceron</a:t>
            </a:r>
            <a:r>
              <a:rPr lang="fr-FR" sz="1600" dirty="0"/>
              <a:t> et al.)</a:t>
            </a:r>
          </a:p>
          <a:p>
            <a:endParaRPr lang="fr-FR" sz="1800" dirty="0"/>
          </a:p>
        </p:txBody>
      </p:sp>
      <p:pic>
        <p:nvPicPr>
          <p:cNvPr id="6" name="Image 5">
            <a:extLst>
              <a:ext uri="{FF2B5EF4-FFF2-40B4-BE49-F238E27FC236}">
                <a16:creationId xmlns:a16="http://schemas.microsoft.com/office/drawing/2014/main" id="{2D456C5C-7507-133F-353A-599CBC41A2B6}"/>
              </a:ext>
            </a:extLst>
          </p:cNvPr>
          <p:cNvPicPr>
            <a:picLocks noChangeAspect="1"/>
          </p:cNvPicPr>
          <p:nvPr/>
        </p:nvPicPr>
        <p:blipFill>
          <a:blip r:embed="rId3"/>
          <a:stretch>
            <a:fillRect/>
          </a:stretch>
        </p:blipFill>
        <p:spPr>
          <a:xfrm>
            <a:off x="8773886" y="1505486"/>
            <a:ext cx="2448919" cy="2040766"/>
          </a:xfrm>
          <a:prstGeom prst="rect">
            <a:avLst/>
          </a:prstGeom>
        </p:spPr>
      </p:pic>
      <p:pic>
        <p:nvPicPr>
          <p:cNvPr id="8" name="Image 7">
            <a:extLst>
              <a:ext uri="{FF2B5EF4-FFF2-40B4-BE49-F238E27FC236}">
                <a16:creationId xmlns:a16="http://schemas.microsoft.com/office/drawing/2014/main" id="{AE47164C-E371-B3DA-933F-619D9162581E}"/>
              </a:ext>
            </a:extLst>
          </p:cNvPr>
          <p:cNvPicPr>
            <a:picLocks noChangeAspect="1"/>
          </p:cNvPicPr>
          <p:nvPr/>
        </p:nvPicPr>
        <p:blipFill>
          <a:blip r:embed="rId4"/>
          <a:stretch>
            <a:fillRect/>
          </a:stretch>
        </p:blipFill>
        <p:spPr>
          <a:xfrm>
            <a:off x="7551088" y="3906604"/>
            <a:ext cx="3685516" cy="2270359"/>
          </a:xfrm>
          <a:prstGeom prst="rect">
            <a:avLst/>
          </a:prstGeom>
        </p:spPr>
      </p:pic>
      <p:sp>
        <p:nvSpPr>
          <p:cNvPr id="9" name="Espace réservé du contenu 1">
            <a:extLst>
              <a:ext uri="{FF2B5EF4-FFF2-40B4-BE49-F238E27FC236}">
                <a16:creationId xmlns:a16="http://schemas.microsoft.com/office/drawing/2014/main" id="{06635152-006A-0AF0-1A0E-D9F0C72FBAAE}"/>
              </a:ext>
            </a:extLst>
          </p:cNvPr>
          <p:cNvSpPr txBox="1">
            <a:spLocks/>
          </p:cNvSpPr>
          <p:nvPr/>
        </p:nvSpPr>
        <p:spPr>
          <a:xfrm>
            <a:off x="9625584" y="3546251"/>
            <a:ext cx="969652" cy="420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t>Source : EDF                                                               </a:t>
            </a:r>
          </a:p>
        </p:txBody>
      </p:sp>
      <p:sp>
        <p:nvSpPr>
          <p:cNvPr id="10" name="Espace réservé du contenu 1">
            <a:extLst>
              <a:ext uri="{FF2B5EF4-FFF2-40B4-BE49-F238E27FC236}">
                <a16:creationId xmlns:a16="http://schemas.microsoft.com/office/drawing/2014/main" id="{7202D9D4-A8B1-C2A7-411E-5B77927FCB4E}"/>
              </a:ext>
            </a:extLst>
          </p:cNvPr>
          <p:cNvSpPr txBox="1">
            <a:spLocks/>
          </p:cNvSpPr>
          <p:nvPr/>
        </p:nvSpPr>
        <p:spPr>
          <a:xfrm>
            <a:off x="8293608" y="6197079"/>
            <a:ext cx="2663952" cy="420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a:t>Source : ITER ORGANIZATION </a:t>
            </a:r>
            <a:r>
              <a:rPr lang="fr-FR" sz="1200" dirty="0" err="1"/>
              <a:t>website</a:t>
            </a:r>
            <a:r>
              <a:rPr lang="fr-FR" sz="1200" dirty="0"/>
              <a:t>                                                               </a:t>
            </a:r>
          </a:p>
        </p:txBody>
      </p:sp>
    </p:spTree>
    <p:extLst>
      <p:ext uri="{BB962C8B-B14F-4D97-AF65-F5344CB8AC3E}">
        <p14:creationId xmlns:p14="http://schemas.microsoft.com/office/powerpoint/2010/main" val="359474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P</a:t>
            </a:r>
            <a:r>
              <a:rPr lang="en-US" sz="2600" b="1" i="0" dirty="0">
                <a:solidFill>
                  <a:schemeClr val="bg1"/>
                </a:solidFill>
                <a:latin typeface="Arial" panose="020B0604020202020204" pitchFamily="34" charset="0"/>
                <a:cs typeface="Arial" panose="020B0604020202020204" pitchFamily="34" charset="0"/>
              </a:rPr>
              <a:t>ilot building “SCHEDULE”</a:t>
            </a:r>
          </a:p>
          <a:p>
            <a:endParaRPr lang="en-GB" sz="2600" b="1" i="0" dirty="0">
              <a:solidFill>
                <a:schemeClr val="bg1"/>
              </a:solidFill>
              <a:latin typeface="Arial" panose="020B0604020202020204" pitchFamily="34" charset="0"/>
              <a:cs typeface="Arial" panose="020B0604020202020204" pitchFamily="34" charset="0"/>
            </a:endParaRPr>
          </a:p>
        </p:txBody>
      </p:sp>
      <p:pic>
        <p:nvPicPr>
          <p:cNvPr id="2" name="Image 1" descr="Une image contenant texte, clipart&#10;&#10;Description générée automatiquement">
            <a:extLst>
              <a:ext uri="{FF2B5EF4-FFF2-40B4-BE49-F238E27FC236}">
                <a16:creationId xmlns:a16="http://schemas.microsoft.com/office/drawing/2014/main" id="{8017AA53-D6CF-5A0E-0469-D67C7448E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sp>
        <p:nvSpPr>
          <p:cNvPr id="6" name="Espace réservé du contenu 1">
            <a:extLst>
              <a:ext uri="{FF2B5EF4-FFF2-40B4-BE49-F238E27FC236}">
                <a16:creationId xmlns:a16="http://schemas.microsoft.com/office/drawing/2014/main" id="{3B3A1A04-FD54-2703-F720-6ABEAEE25F81}"/>
              </a:ext>
            </a:extLst>
          </p:cNvPr>
          <p:cNvSpPr txBox="1">
            <a:spLocks/>
          </p:cNvSpPr>
          <p:nvPr/>
        </p:nvSpPr>
        <p:spPr>
          <a:xfrm>
            <a:off x="349826" y="1255776"/>
            <a:ext cx="4834734" cy="4756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1800" dirty="0">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en-GB" sz="1800" dirty="0">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en-GB" sz="1600" b="1" u="sng" dirty="0">
                <a:latin typeface="Calibri" panose="020F0502020204030204" pitchFamily="34" charset="0"/>
                <a:ea typeface="Times New Roman" panose="02020603050405020304" pitchFamily="18" charset="0"/>
                <a:cs typeface="Calibri" panose="020F0502020204030204" pitchFamily="34" charset="0"/>
              </a:rPr>
              <a:t>Steel Concrete High Efficiency Demonstration </a:t>
            </a:r>
            <a:r>
              <a:rPr lang="en-GB" sz="1600" b="1" u="sng" dirty="0" err="1">
                <a:latin typeface="Calibri" panose="020F0502020204030204" pitchFamily="34" charset="0"/>
                <a:ea typeface="Times New Roman" panose="02020603050405020304" pitchFamily="18" charset="0"/>
                <a:cs typeface="Calibri" panose="020F0502020204030204" pitchFamily="34" charset="0"/>
              </a:rPr>
              <a:t>eUropean</a:t>
            </a:r>
            <a:r>
              <a:rPr lang="en-GB" sz="1600" b="1" u="sng" dirty="0">
                <a:latin typeface="Calibri" panose="020F0502020204030204" pitchFamily="34" charset="0"/>
                <a:ea typeface="Times New Roman" panose="02020603050405020304" pitchFamily="18" charset="0"/>
                <a:cs typeface="Calibri" panose="020F0502020204030204" pitchFamily="34" charset="0"/>
              </a:rPr>
              <a:t> </a:t>
            </a:r>
            <a:r>
              <a:rPr lang="en-GB" sz="1600" b="1" u="sng" dirty="0" err="1">
                <a:latin typeface="Calibri" panose="020F0502020204030204" pitchFamily="34" charset="0"/>
                <a:ea typeface="Times New Roman" panose="02020603050405020304" pitchFamily="18" charset="0"/>
                <a:cs typeface="Calibri" panose="020F0502020204030204" pitchFamily="34" charset="0"/>
              </a:rPr>
              <a:t>ColLaboration</a:t>
            </a:r>
            <a:r>
              <a:rPr lang="en-GB" sz="1600" b="1" u="sng" dirty="0">
                <a:latin typeface="Calibri" panose="020F0502020204030204" pitchFamily="34" charset="0"/>
                <a:ea typeface="Times New Roman" panose="02020603050405020304" pitchFamily="18" charset="0"/>
                <a:cs typeface="Calibri" panose="020F0502020204030204" pitchFamily="34" charset="0"/>
              </a:rPr>
              <a:t> </a:t>
            </a:r>
          </a:p>
          <a:p>
            <a:pPr marL="0" indent="0" algn="just">
              <a:buNone/>
            </a:pPr>
            <a:endParaRPr lang="en-GB" sz="1600"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600" dirty="0">
                <a:latin typeface="Calibri" panose="020F0502020204030204" pitchFamily="34" charset="0"/>
                <a:ea typeface="Times New Roman" panose="02020603050405020304" pitchFamily="18" charset="0"/>
                <a:cs typeface="Calibri" panose="020F0502020204030204" pitchFamily="34" charset="0"/>
              </a:rPr>
              <a:t>EU funded project 800732 (2018-2023)</a:t>
            </a:r>
          </a:p>
          <a:p>
            <a:pPr algn="just"/>
            <a:r>
              <a:rPr lang="en-GB" sz="1600" dirty="0">
                <a:latin typeface="Calibri" panose="020F0502020204030204" pitchFamily="34" charset="0"/>
                <a:ea typeface="Times New Roman" panose="02020603050405020304" pitchFamily="18" charset="0"/>
                <a:cs typeface="Calibri" panose="020F0502020204030204" pitchFamily="34" charset="0"/>
              </a:rPr>
              <a:t>F</a:t>
            </a:r>
            <a:r>
              <a:rPr lang="en-GB" sz="1600" dirty="0">
                <a:effectLst/>
                <a:latin typeface="Calibri" panose="020F0502020204030204" pitchFamily="34" charset="0"/>
                <a:ea typeface="Times New Roman" panose="02020603050405020304" pitchFamily="18" charset="0"/>
                <a:cs typeface="Calibri" panose="020F0502020204030204" pitchFamily="34" charset="0"/>
              </a:rPr>
              <a:t>ull-size diesel building made with SCS above reinforced concrete raft</a:t>
            </a:r>
          </a:p>
          <a:p>
            <a:pPr algn="just"/>
            <a:r>
              <a:rPr lang="en-GB" sz="1600" dirty="0">
                <a:latin typeface="Calibri" panose="020F0502020204030204" pitchFamily="34" charset="0"/>
                <a:cs typeface="Calibri" panose="020F0502020204030204" pitchFamily="34" charset="0"/>
              </a:rPr>
              <a:t>Compared to 58 identical buildings in RC erected at French NPPs (ultimate safety upgrade program)</a:t>
            </a:r>
          </a:p>
          <a:p>
            <a:pPr algn="just"/>
            <a:r>
              <a:rPr lang="en-GB" sz="1600" dirty="0">
                <a:latin typeface="Calibri" panose="020F0502020204030204" pitchFamily="34" charset="0"/>
                <a:cs typeface="Calibri" panose="020F0502020204030204" pitchFamily="34" charset="0"/>
              </a:rPr>
              <a:t>New phase of R&amp;D tests by EDF next years</a:t>
            </a:r>
          </a:p>
          <a:p>
            <a:pPr algn="just"/>
            <a:r>
              <a:rPr lang="en-GB" sz="1600" dirty="0">
                <a:latin typeface="Calibri" panose="020F0502020204030204" pitchFamily="34" charset="0"/>
                <a:cs typeface="Calibri" panose="020F0502020204030204" pitchFamily="34" charset="0"/>
              </a:rPr>
              <a:t>Modules of reasonable size, transportation by trucks and lifting by ordinary tower cranes, without pre-installed electromechanical components</a:t>
            </a:r>
          </a:p>
        </p:txBody>
      </p:sp>
      <p:pic>
        <p:nvPicPr>
          <p:cNvPr id="7" name="Image 6">
            <a:extLst>
              <a:ext uri="{FF2B5EF4-FFF2-40B4-BE49-F238E27FC236}">
                <a16:creationId xmlns:a16="http://schemas.microsoft.com/office/drawing/2014/main" id="{A1A05FF2-6D6B-0BD7-C7B4-56A200FF09DF}"/>
              </a:ext>
            </a:extLst>
          </p:cNvPr>
          <p:cNvPicPr>
            <a:picLocks noChangeAspect="1"/>
          </p:cNvPicPr>
          <p:nvPr/>
        </p:nvPicPr>
        <p:blipFill>
          <a:blip r:embed="rId3"/>
          <a:stretch>
            <a:fillRect/>
          </a:stretch>
        </p:blipFill>
        <p:spPr>
          <a:xfrm>
            <a:off x="7847918" y="1380686"/>
            <a:ext cx="1715312" cy="1418346"/>
          </a:xfrm>
          <a:prstGeom prst="rect">
            <a:avLst/>
          </a:prstGeom>
        </p:spPr>
      </p:pic>
      <p:pic>
        <p:nvPicPr>
          <p:cNvPr id="8" name="Image 7">
            <a:extLst>
              <a:ext uri="{FF2B5EF4-FFF2-40B4-BE49-F238E27FC236}">
                <a16:creationId xmlns:a16="http://schemas.microsoft.com/office/drawing/2014/main" id="{BC4918DD-648E-670A-2040-A9BB0D9534F4}"/>
              </a:ext>
            </a:extLst>
          </p:cNvPr>
          <p:cNvPicPr>
            <a:picLocks noChangeAspect="1"/>
          </p:cNvPicPr>
          <p:nvPr/>
        </p:nvPicPr>
        <p:blipFill rotWithShape="1">
          <a:blip r:embed="rId4"/>
          <a:srcRect t="-5654" b="-2345"/>
          <a:stretch/>
        </p:blipFill>
        <p:spPr>
          <a:xfrm>
            <a:off x="5947642" y="2799032"/>
            <a:ext cx="5819419" cy="3617075"/>
          </a:xfrm>
          <a:prstGeom prst="rect">
            <a:avLst/>
          </a:prstGeom>
        </p:spPr>
      </p:pic>
    </p:spTree>
    <p:extLst>
      <p:ext uri="{BB962C8B-B14F-4D97-AF65-F5344CB8AC3E}">
        <p14:creationId xmlns:p14="http://schemas.microsoft.com/office/powerpoint/2010/main" val="383021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riangle isocèle 30">
            <a:extLst>
              <a:ext uri="{FF2B5EF4-FFF2-40B4-BE49-F238E27FC236}">
                <a16:creationId xmlns:a16="http://schemas.microsoft.com/office/drawing/2014/main" id="{9DC50436-CEB2-8897-B2FC-E50DEB0D2449}"/>
              </a:ext>
            </a:extLst>
          </p:cNvPr>
          <p:cNvSpPr/>
          <p:nvPr/>
        </p:nvSpPr>
        <p:spPr>
          <a:xfrm rot="15612875" flipV="1">
            <a:off x="5444637" y="4035930"/>
            <a:ext cx="110597" cy="1260279"/>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How much time and money savings ?</a:t>
            </a:r>
          </a:p>
          <a:p>
            <a:r>
              <a:rPr lang="en-US" sz="2800" b="1" dirty="0">
                <a:solidFill>
                  <a:schemeClr val="accent4"/>
                </a:solidFill>
                <a:latin typeface="Arial" panose="020B0604020202020204" pitchFamily="34" charset="0"/>
                <a:cs typeface="Arial" panose="020B0604020202020204" pitchFamily="34" charset="0"/>
              </a:rPr>
              <a:t>&gt; Purpose : to quantify the </a:t>
            </a:r>
            <a:r>
              <a:rPr lang="en-US" sz="2800" b="1" i="1" dirty="0">
                <a:solidFill>
                  <a:schemeClr val="accent4"/>
                </a:solidFill>
                <a:latin typeface="Arial" panose="020B0604020202020204" pitchFamily="34" charset="0"/>
                <a:cs typeface="Arial" panose="020B0604020202020204" pitchFamily="34" charset="0"/>
              </a:rPr>
              <a:t>Steel-Concrete </a:t>
            </a:r>
            <a:r>
              <a:rPr lang="en-US" sz="2800" b="1" dirty="0">
                <a:solidFill>
                  <a:schemeClr val="accent4"/>
                </a:solidFill>
                <a:latin typeface="Arial" panose="020B0604020202020204" pitchFamily="34" charset="0"/>
                <a:cs typeface="Arial" panose="020B0604020202020204" pitchFamily="34" charset="0"/>
              </a:rPr>
              <a:t>economic effect</a:t>
            </a:r>
            <a:endParaRPr lang="en-GB" sz="2800" b="1" i="0" dirty="0">
              <a:solidFill>
                <a:schemeClr val="accent4"/>
              </a:solidFill>
              <a:latin typeface="Arial" panose="020B0604020202020204" pitchFamily="34" charset="0"/>
              <a:cs typeface="Arial" panose="020B0604020202020204" pitchFamily="34" charset="0"/>
            </a:endParaRPr>
          </a:p>
        </p:txBody>
      </p:sp>
      <p:sp>
        <p:nvSpPr>
          <p:cNvPr id="6" name="Espace réservé du contenu 1">
            <a:extLst>
              <a:ext uri="{FF2B5EF4-FFF2-40B4-BE49-F238E27FC236}">
                <a16:creationId xmlns:a16="http://schemas.microsoft.com/office/drawing/2014/main" id="{73D36A68-C9DE-2148-D61E-0DE3233B2D28}"/>
              </a:ext>
            </a:extLst>
          </p:cNvPr>
          <p:cNvSpPr txBox="1">
            <a:spLocks/>
          </p:cNvSpPr>
          <p:nvPr/>
        </p:nvSpPr>
        <p:spPr>
          <a:xfrm>
            <a:off x="563186" y="1438185"/>
            <a:ext cx="11110654" cy="3860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sz="1600" dirty="0">
              <a:latin typeface="Calibri" panose="020F0502020204030204" pitchFamily="34" charset="0"/>
              <a:cs typeface="Calibri" panose="020F0502020204030204" pitchFamily="34" charset="0"/>
            </a:endParaRPr>
          </a:p>
        </p:txBody>
      </p:sp>
      <p:pic>
        <p:nvPicPr>
          <p:cNvPr id="3" name="Image 2" descr="Une image contenant texte, clipart&#10;&#10;Description générée automatiquement">
            <a:extLst>
              <a:ext uri="{FF2B5EF4-FFF2-40B4-BE49-F238E27FC236}">
                <a16:creationId xmlns:a16="http://schemas.microsoft.com/office/drawing/2014/main" id="{18F6303F-F6F9-AA71-0BC6-B066FABC3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cxnSp>
        <p:nvCxnSpPr>
          <p:cNvPr id="5" name="Connecteur droit avec flèche 4">
            <a:extLst>
              <a:ext uri="{FF2B5EF4-FFF2-40B4-BE49-F238E27FC236}">
                <a16:creationId xmlns:a16="http://schemas.microsoft.com/office/drawing/2014/main" id="{2FA9FFB8-0746-E5F8-6AC2-E2A17C92A5B9}"/>
              </a:ext>
            </a:extLst>
          </p:cNvPr>
          <p:cNvCxnSpPr/>
          <p:nvPr/>
        </p:nvCxnSpPr>
        <p:spPr>
          <a:xfrm flipV="1">
            <a:off x="2716567" y="2130641"/>
            <a:ext cx="0" cy="3693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F72FC916-3A5A-2873-E034-6B7232D7CFFC}"/>
              </a:ext>
            </a:extLst>
          </p:cNvPr>
          <p:cNvCxnSpPr>
            <a:cxnSpLocks/>
          </p:cNvCxnSpPr>
          <p:nvPr/>
        </p:nvCxnSpPr>
        <p:spPr>
          <a:xfrm>
            <a:off x="2716567" y="5823751"/>
            <a:ext cx="6498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78F24C6A-6417-A985-1AD1-0EDA78956CC5}"/>
              </a:ext>
            </a:extLst>
          </p:cNvPr>
          <p:cNvSpPr txBox="1"/>
          <p:nvPr/>
        </p:nvSpPr>
        <p:spPr>
          <a:xfrm>
            <a:off x="6942338" y="5886920"/>
            <a:ext cx="2654423" cy="369332"/>
          </a:xfrm>
          <a:prstGeom prst="rect">
            <a:avLst/>
          </a:prstGeom>
          <a:noFill/>
        </p:spPr>
        <p:txBody>
          <a:bodyPr wrap="square" rtlCol="0">
            <a:spAutoFit/>
          </a:bodyPr>
          <a:lstStyle/>
          <a:p>
            <a:r>
              <a:rPr lang="fr-FR" dirty="0" err="1"/>
              <a:t>Investors</a:t>
            </a:r>
            <a:r>
              <a:rPr lang="fr-FR" dirty="0"/>
              <a:t>’ return (WACC)</a:t>
            </a:r>
          </a:p>
        </p:txBody>
      </p:sp>
      <p:sp>
        <p:nvSpPr>
          <p:cNvPr id="13" name="ZoneTexte 12">
            <a:extLst>
              <a:ext uri="{FF2B5EF4-FFF2-40B4-BE49-F238E27FC236}">
                <a16:creationId xmlns:a16="http://schemas.microsoft.com/office/drawing/2014/main" id="{2D84393A-D483-042C-77A3-F9703665EBD8}"/>
              </a:ext>
            </a:extLst>
          </p:cNvPr>
          <p:cNvSpPr txBox="1"/>
          <p:nvPr/>
        </p:nvSpPr>
        <p:spPr>
          <a:xfrm>
            <a:off x="180978" y="2130640"/>
            <a:ext cx="2535590" cy="923330"/>
          </a:xfrm>
          <a:prstGeom prst="rect">
            <a:avLst/>
          </a:prstGeom>
          <a:noFill/>
        </p:spPr>
        <p:txBody>
          <a:bodyPr wrap="square" rtlCol="0">
            <a:spAutoFit/>
          </a:bodyPr>
          <a:lstStyle/>
          <a:p>
            <a:pPr algn="r"/>
            <a:r>
              <a:rPr lang="fr-FR" dirty="0"/>
              <a:t>LCOE ($/MWh)</a:t>
            </a:r>
          </a:p>
          <a:p>
            <a:pPr algn="ctr"/>
            <a:r>
              <a:rPr lang="fr-FR" dirty="0"/>
              <a:t>or </a:t>
            </a:r>
          </a:p>
          <a:p>
            <a:pPr algn="r"/>
            <a:r>
              <a:rPr lang="fr-FR" dirty="0" err="1"/>
              <a:t>Capitalized</a:t>
            </a:r>
            <a:r>
              <a:rPr lang="fr-FR" dirty="0"/>
              <a:t> </a:t>
            </a:r>
            <a:r>
              <a:rPr lang="fr-FR" dirty="0" err="1"/>
              <a:t>Cost</a:t>
            </a:r>
            <a:r>
              <a:rPr lang="fr-FR" dirty="0"/>
              <a:t> ($/kW)</a:t>
            </a:r>
          </a:p>
        </p:txBody>
      </p:sp>
      <p:cxnSp>
        <p:nvCxnSpPr>
          <p:cNvPr id="16" name="Connecteur droit avec flèche 15">
            <a:extLst>
              <a:ext uri="{FF2B5EF4-FFF2-40B4-BE49-F238E27FC236}">
                <a16:creationId xmlns:a16="http://schemas.microsoft.com/office/drawing/2014/main" id="{89EAFBFB-0FFF-A845-8930-7CB35F8C0FAA}"/>
              </a:ext>
            </a:extLst>
          </p:cNvPr>
          <p:cNvCxnSpPr>
            <a:cxnSpLocks/>
          </p:cNvCxnSpPr>
          <p:nvPr/>
        </p:nvCxnSpPr>
        <p:spPr>
          <a:xfrm>
            <a:off x="2716567" y="2132119"/>
            <a:ext cx="6498454" cy="0"/>
          </a:xfrm>
          <a:prstGeom prst="straightConnector1">
            <a:avLst/>
          </a:prstGeom>
          <a:ln>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4E744680-0EEC-F04A-CB0D-A125225DFE19}"/>
              </a:ext>
            </a:extLst>
          </p:cNvPr>
          <p:cNvCxnSpPr>
            <a:cxnSpLocks/>
          </p:cNvCxnSpPr>
          <p:nvPr/>
        </p:nvCxnSpPr>
        <p:spPr>
          <a:xfrm flipV="1">
            <a:off x="9215021" y="2130640"/>
            <a:ext cx="0" cy="3693111"/>
          </a:xfrm>
          <a:prstGeom prst="straightConnector1">
            <a:avLst/>
          </a:prstGeom>
          <a:ln>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6" name="Triangle isocèle 25">
            <a:extLst>
              <a:ext uri="{FF2B5EF4-FFF2-40B4-BE49-F238E27FC236}">
                <a16:creationId xmlns:a16="http://schemas.microsoft.com/office/drawing/2014/main" id="{B9747C3D-F10A-04A4-873F-FF64C970BBF7}"/>
              </a:ext>
            </a:extLst>
          </p:cNvPr>
          <p:cNvSpPr/>
          <p:nvPr/>
        </p:nvSpPr>
        <p:spPr>
          <a:xfrm rot="15102655">
            <a:off x="7197569" y="3478558"/>
            <a:ext cx="187054" cy="1464016"/>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502B8D72-5F18-7AC1-47C7-C9DB38DACCA9}"/>
              </a:ext>
            </a:extLst>
          </p:cNvPr>
          <p:cNvSpPr txBox="1"/>
          <p:nvPr/>
        </p:nvSpPr>
        <p:spPr>
          <a:xfrm>
            <a:off x="2663434" y="5522532"/>
            <a:ext cx="6551585" cy="276999"/>
          </a:xfrm>
          <a:prstGeom prst="rect">
            <a:avLst/>
          </a:prstGeom>
          <a:noFill/>
        </p:spPr>
        <p:txBody>
          <a:bodyPr wrap="square" rtlCol="0">
            <a:spAutoFit/>
          </a:bodyPr>
          <a:lstStyle/>
          <a:p>
            <a:r>
              <a:rPr lang="fr-FR" sz="1200" dirty="0">
                <a:solidFill>
                  <a:schemeClr val="bg1">
                    <a:lumMod val="65000"/>
                  </a:schemeClr>
                </a:solidFill>
              </a:rPr>
              <a:t>Risk-free                                                                                                             </a:t>
            </a:r>
            <a:r>
              <a:rPr lang="fr-FR" sz="1200" dirty="0" err="1">
                <a:solidFill>
                  <a:schemeClr val="bg1">
                    <a:lumMod val="65000"/>
                  </a:schemeClr>
                </a:solidFill>
              </a:rPr>
              <a:t>Private</a:t>
            </a:r>
            <a:r>
              <a:rPr lang="fr-FR" sz="1200" dirty="0">
                <a:solidFill>
                  <a:schemeClr val="bg1">
                    <a:lumMod val="65000"/>
                  </a:schemeClr>
                </a:solidFill>
              </a:rPr>
              <a:t> return </a:t>
            </a:r>
            <a:r>
              <a:rPr lang="fr-FR" sz="1200" dirty="0" err="1">
                <a:solidFill>
                  <a:schemeClr val="bg1">
                    <a:lumMod val="65000"/>
                  </a:schemeClr>
                </a:solidFill>
              </a:rPr>
              <a:t>with</a:t>
            </a:r>
            <a:r>
              <a:rPr lang="fr-FR" sz="1200" dirty="0">
                <a:solidFill>
                  <a:schemeClr val="bg1">
                    <a:lumMod val="65000"/>
                  </a:schemeClr>
                </a:solidFill>
              </a:rPr>
              <a:t> </a:t>
            </a:r>
            <a:r>
              <a:rPr lang="fr-FR" sz="1200" dirty="0" err="1">
                <a:solidFill>
                  <a:schemeClr val="bg1">
                    <a:lumMod val="65000"/>
                  </a:schemeClr>
                </a:solidFill>
              </a:rPr>
              <a:t>risk</a:t>
            </a:r>
            <a:r>
              <a:rPr lang="fr-FR" sz="1200" dirty="0">
                <a:solidFill>
                  <a:schemeClr val="bg1">
                    <a:lumMod val="65000"/>
                  </a:schemeClr>
                </a:solidFill>
              </a:rPr>
              <a:t> premium</a:t>
            </a:r>
          </a:p>
        </p:txBody>
      </p:sp>
      <p:sp>
        <p:nvSpPr>
          <p:cNvPr id="43" name="ZoneTexte 42">
            <a:extLst>
              <a:ext uri="{FF2B5EF4-FFF2-40B4-BE49-F238E27FC236}">
                <a16:creationId xmlns:a16="http://schemas.microsoft.com/office/drawing/2014/main" id="{50802AF8-3493-51C5-F04D-F520A1502640}"/>
              </a:ext>
            </a:extLst>
          </p:cNvPr>
          <p:cNvSpPr txBox="1"/>
          <p:nvPr/>
        </p:nvSpPr>
        <p:spPr>
          <a:xfrm>
            <a:off x="6566714" y="2204330"/>
            <a:ext cx="2148662" cy="646331"/>
          </a:xfrm>
          <a:prstGeom prst="rect">
            <a:avLst/>
          </a:prstGeom>
          <a:noFill/>
        </p:spPr>
        <p:txBody>
          <a:bodyPr wrap="square" rtlCol="0">
            <a:spAutoFit/>
          </a:bodyPr>
          <a:lstStyle/>
          <a:p>
            <a:pPr algn="ctr"/>
            <a:r>
              <a:rPr lang="fr-FR" sz="1200" dirty="0">
                <a:solidFill>
                  <a:srgbClr val="00B050"/>
                </a:solidFill>
              </a:rPr>
              <a:t>Construction </a:t>
            </a:r>
            <a:r>
              <a:rPr lang="fr-FR" sz="1200" dirty="0" err="1">
                <a:solidFill>
                  <a:srgbClr val="00B050"/>
                </a:solidFill>
              </a:rPr>
              <a:t>acceleration</a:t>
            </a:r>
            <a:r>
              <a:rPr lang="fr-FR" sz="1200" dirty="0">
                <a:solidFill>
                  <a:srgbClr val="00B050"/>
                </a:solidFill>
              </a:rPr>
              <a:t> </a:t>
            </a:r>
          </a:p>
          <a:p>
            <a:pPr algn="ctr"/>
            <a:r>
              <a:rPr lang="fr-FR" sz="1200" dirty="0">
                <a:solidFill>
                  <a:srgbClr val="00B050"/>
                </a:solidFill>
              </a:rPr>
              <a:t>= </a:t>
            </a:r>
            <a:r>
              <a:rPr lang="fr-FR" sz="1200" dirty="0" err="1">
                <a:solidFill>
                  <a:srgbClr val="00B050"/>
                </a:solidFill>
              </a:rPr>
              <a:t>reduced</a:t>
            </a:r>
            <a:r>
              <a:rPr lang="fr-FR" sz="1200" dirty="0">
                <a:solidFill>
                  <a:srgbClr val="00B050"/>
                </a:solidFill>
              </a:rPr>
              <a:t> time </a:t>
            </a:r>
            <a:r>
              <a:rPr lang="fr-FR" sz="1200" dirty="0" err="1">
                <a:solidFill>
                  <a:srgbClr val="00B050"/>
                </a:solidFill>
              </a:rPr>
              <a:t>related</a:t>
            </a:r>
            <a:r>
              <a:rPr lang="fr-FR" sz="1200" dirty="0">
                <a:solidFill>
                  <a:srgbClr val="00B050"/>
                </a:solidFill>
              </a:rPr>
              <a:t> </a:t>
            </a:r>
            <a:r>
              <a:rPr lang="fr-FR" sz="1200" dirty="0" err="1">
                <a:solidFill>
                  <a:srgbClr val="00B050"/>
                </a:solidFill>
              </a:rPr>
              <a:t>costs</a:t>
            </a:r>
            <a:endParaRPr lang="fr-FR" sz="1200" dirty="0">
              <a:solidFill>
                <a:srgbClr val="00B050"/>
              </a:solidFill>
            </a:endParaRPr>
          </a:p>
          <a:p>
            <a:pPr algn="ctr"/>
            <a:r>
              <a:rPr lang="fr-FR" sz="1200" dirty="0">
                <a:solidFill>
                  <a:srgbClr val="00B050"/>
                </a:solidFill>
              </a:rPr>
              <a:t>(</a:t>
            </a:r>
            <a:r>
              <a:rPr lang="fr-FR" sz="1200" b="1" dirty="0">
                <a:solidFill>
                  <a:srgbClr val="00B050"/>
                </a:solidFill>
              </a:rPr>
              <a:t>INDIR, OWN, IDC</a:t>
            </a:r>
            <a:r>
              <a:rPr lang="fr-FR" sz="1200" dirty="0">
                <a:solidFill>
                  <a:srgbClr val="00B050"/>
                </a:solidFill>
              </a:rPr>
              <a:t>)</a:t>
            </a:r>
          </a:p>
        </p:txBody>
      </p:sp>
      <p:sp>
        <p:nvSpPr>
          <p:cNvPr id="44" name="ZoneTexte 43">
            <a:extLst>
              <a:ext uri="{FF2B5EF4-FFF2-40B4-BE49-F238E27FC236}">
                <a16:creationId xmlns:a16="http://schemas.microsoft.com/office/drawing/2014/main" id="{D3B02328-0A07-0B7C-F84C-10503D6FF731}"/>
              </a:ext>
            </a:extLst>
          </p:cNvPr>
          <p:cNvSpPr txBox="1"/>
          <p:nvPr/>
        </p:nvSpPr>
        <p:spPr>
          <a:xfrm>
            <a:off x="3571875" y="2222815"/>
            <a:ext cx="1441870" cy="646331"/>
          </a:xfrm>
          <a:prstGeom prst="rect">
            <a:avLst/>
          </a:prstGeom>
          <a:noFill/>
        </p:spPr>
        <p:txBody>
          <a:bodyPr wrap="square" rtlCol="0">
            <a:spAutoFit/>
          </a:bodyPr>
          <a:lstStyle/>
          <a:p>
            <a:pPr algn="ctr"/>
            <a:r>
              <a:rPr lang="fr-FR" sz="1200" dirty="0">
                <a:solidFill>
                  <a:srgbClr val="FF0000"/>
                </a:solidFill>
              </a:rPr>
              <a:t>Steel-</a:t>
            </a:r>
            <a:r>
              <a:rPr lang="fr-FR" sz="1200" dirty="0" err="1">
                <a:solidFill>
                  <a:srgbClr val="FF0000"/>
                </a:solidFill>
              </a:rPr>
              <a:t>Concrete</a:t>
            </a:r>
            <a:r>
              <a:rPr lang="fr-FR" sz="1200" dirty="0">
                <a:solidFill>
                  <a:srgbClr val="FF0000"/>
                </a:solidFill>
              </a:rPr>
              <a:t> </a:t>
            </a:r>
            <a:r>
              <a:rPr lang="fr-FR" sz="1200" dirty="0" err="1">
                <a:solidFill>
                  <a:srgbClr val="FF0000"/>
                </a:solidFill>
              </a:rPr>
              <a:t>increased</a:t>
            </a:r>
            <a:r>
              <a:rPr lang="fr-FR" sz="1200" dirty="0">
                <a:solidFill>
                  <a:srgbClr val="FF0000"/>
                </a:solidFill>
              </a:rPr>
              <a:t> civil </a:t>
            </a:r>
            <a:r>
              <a:rPr lang="fr-FR" sz="1200" dirty="0" err="1">
                <a:solidFill>
                  <a:srgbClr val="FF0000"/>
                </a:solidFill>
              </a:rPr>
              <a:t>cost</a:t>
            </a:r>
            <a:r>
              <a:rPr lang="fr-FR" sz="1200" dirty="0">
                <a:solidFill>
                  <a:srgbClr val="FF0000"/>
                </a:solidFill>
              </a:rPr>
              <a:t> </a:t>
            </a:r>
          </a:p>
          <a:p>
            <a:pPr algn="ctr"/>
            <a:r>
              <a:rPr lang="fr-FR" sz="1200" dirty="0">
                <a:solidFill>
                  <a:srgbClr val="FF0000"/>
                </a:solidFill>
              </a:rPr>
              <a:t>(</a:t>
            </a:r>
            <a:r>
              <a:rPr lang="fr-FR" sz="1200" b="1" dirty="0">
                <a:solidFill>
                  <a:srgbClr val="FF0000"/>
                </a:solidFill>
              </a:rPr>
              <a:t>DIR</a:t>
            </a:r>
            <a:r>
              <a:rPr lang="fr-FR" sz="1200" dirty="0">
                <a:solidFill>
                  <a:srgbClr val="FF0000"/>
                </a:solidFill>
              </a:rPr>
              <a:t>)</a:t>
            </a:r>
          </a:p>
        </p:txBody>
      </p:sp>
      <p:pic>
        <p:nvPicPr>
          <p:cNvPr id="45" name="Image 44">
            <a:extLst>
              <a:ext uri="{FF2B5EF4-FFF2-40B4-BE49-F238E27FC236}">
                <a16:creationId xmlns:a16="http://schemas.microsoft.com/office/drawing/2014/main" id="{9D3C58FC-A862-9F26-7375-6FA39B215DE1}"/>
              </a:ext>
            </a:extLst>
          </p:cNvPr>
          <p:cNvPicPr>
            <a:picLocks noChangeAspect="1"/>
          </p:cNvPicPr>
          <p:nvPr/>
        </p:nvPicPr>
        <p:blipFill rotWithShape="1">
          <a:blip r:embed="rId3"/>
          <a:srcRect l="4938" t="51682" r="5850" b="7726"/>
          <a:stretch/>
        </p:blipFill>
        <p:spPr>
          <a:xfrm>
            <a:off x="5235876" y="2261926"/>
            <a:ext cx="1308088" cy="483364"/>
          </a:xfrm>
          <a:prstGeom prst="rect">
            <a:avLst/>
          </a:prstGeom>
        </p:spPr>
      </p:pic>
      <p:sp>
        <p:nvSpPr>
          <p:cNvPr id="10" name="Rectangle 9">
            <a:extLst>
              <a:ext uri="{FF2B5EF4-FFF2-40B4-BE49-F238E27FC236}">
                <a16:creationId xmlns:a16="http://schemas.microsoft.com/office/drawing/2014/main" id="{87E54ED4-DDA0-2E10-17EB-DDE1861FD910}"/>
              </a:ext>
            </a:extLst>
          </p:cNvPr>
          <p:cNvSpPr/>
          <p:nvPr/>
        </p:nvSpPr>
        <p:spPr>
          <a:xfrm rot="20320147">
            <a:off x="7930172" y="3642823"/>
            <a:ext cx="1304042" cy="180601"/>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C707F51F-58ED-DB25-1DFC-808D312B433E}"/>
              </a:ext>
            </a:extLst>
          </p:cNvPr>
          <p:cNvSpPr/>
          <p:nvPr/>
        </p:nvSpPr>
        <p:spPr>
          <a:xfrm rot="19984225">
            <a:off x="8114001" y="3532280"/>
            <a:ext cx="1143480" cy="164581"/>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B3602A91-8FDB-E0D5-681A-908864A2683F}"/>
              </a:ext>
            </a:extLst>
          </p:cNvPr>
          <p:cNvSpPr/>
          <p:nvPr/>
        </p:nvSpPr>
        <p:spPr>
          <a:xfrm rot="21229297">
            <a:off x="4651346" y="4739069"/>
            <a:ext cx="257267" cy="10210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D6A106C-B556-18E3-3D3C-D8129FB64B5A}"/>
              </a:ext>
            </a:extLst>
          </p:cNvPr>
          <p:cNvSpPr/>
          <p:nvPr/>
        </p:nvSpPr>
        <p:spPr>
          <a:xfrm rot="21039612">
            <a:off x="4443779" y="4774542"/>
            <a:ext cx="228922" cy="11227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52B6B1CC-088D-C37D-22A6-C3B2C633BE70}"/>
              </a:ext>
            </a:extLst>
          </p:cNvPr>
          <p:cNvSpPr/>
          <p:nvPr/>
        </p:nvSpPr>
        <p:spPr>
          <a:xfrm rot="21330286">
            <a:off x="4062570" y="4803560"/>
            <a:ext cx="388910" cy="12736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C8F30B58-5479-07DB-F219-0FEBF1271448}"/>
              </a:ext>
            </a:extLst>
          </p:cNvPr>
          <p:cNvSpPr/>
          <p:nvPr/>
        </p:nvSpPr>
        <p:spPr>
          <a:xfrm rot="21330286">
            <a:off x="3690821" y="4838056"/>
            <a:ext cx="388910" cy="13805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D27F1E6B-241A-791F-3EF4-E508035F1D22}"/>
              </a:ext>
            </a:extLst>
          </p:cNvPr>
          <p:cNvSpPr/>
          <p:nvPr/>
        </p:nvSpPr>
        <p:spPr>
          <a:xfrm rot="21330286">
            <a:off x="3311332" y="4870115"/>
            <a:ext cx="388910" cy="15104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D148C513-7FED-519D-5A08-747AB6E1B09A}"/>
              </a:ext>
            </a:extLst>
          </p:cNvPr>
          <p:cNvSpPr/>
          <p:nvPr/>
        </p:nvSpPr>
        <p:spPr>
          <a:xfrm rot="21383906">
            <a:off x="2938616" y="4890297"/>
            <a:ext cx="388910" cy="16539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3914A5A8-6397-1382-EF97-AED84675DCEC}"/>
              </a:ext>
            </a:extLst>
          </p:cNvPr>
          <p:cNvSpPr/>
          <p:nvPr/>
        </p:nvSpPr>
        <p:spPr>
          <a:xfrm rot="21383906">
            <a:off x="2729132" y="4894763"/>
            <a:ext cx="246741" cy="16539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 forme 28">
            <a:extLst>
              <a:ext uri="{FF2B5EF4-FFF2-40B4-BE49-F238E27FC236}">
                <a16:creationId xmlns:a16="http://schemas.microsoft.com/office/drawing/2014/main" id="{929C78DF-4F8B-5DD6-55A0-EE7E6E35943A}"/>
              </a:ext>
            </a:extLst>
          </p:cNvPr>
          <p:cNvSpPr/>
          <p:nvPr/>
        </p:nvSpPr>
        <p:spPr>
          <a:xfrm>
            <a:off x="2744679" y="3594243"/>
            <a:ext cx="6489577" cy="1298825"/>
          </a:xfrm>
          <a:custGeom>
            <a:avLst/>
            <a:gdLst>
              <a:gd name="connsiteX0" fmla="*/ 0 w 6489577"/>
              <a:gd name="connsiteY0" fmla="*/ 1846555 h 1846555"/>
              <a:gd name="connsiteX1" fmla="*/ 896645 w 6489577"/>
              <a:gd name="connsiteY1" fmla="*/ 1784412 h 1846555"/>
              <a:gd name="connsiteX2" fmla="*/ 2104008 w 6489577"/>
              <a:gd name="connsiteY2" fmla="*/ 1606858 h 1846555"/>
              <a:gd name="connsiteX3" fmla="*/ 3515558 w 6489577"/>
              <a:gd name="connsiteY3" fmla="*/ 1287262 h 1846555"/>
              <a:gd name="connsiteX4" fmla="*/ 4953740 w 6489577"/>
              <a:gd name="connsiteY4" fmla="*/ 781235 h 1846555"/>
              <a:gd name="connsiteX5" fmla="*/ 6489577 w 6489577"/>
              <a:gd name="connsiteY5" fmla="*/ 0 h 184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577" h="1846555">
                <a:moveTo>
                  <a:pt x="0" y="1846555"/>
                </a:moveTo>
                <a:cubicBezTo>
                  <a:pt x="272988" y="1835458"/>
                  <a:pt x="545977" y="1824361"/>
                  <a:pt x="896645" y="1784412"/>
                </a:cubicBezTo>
                <a:cubicBezTo>
                  <a:pt x="1247313" y="1744463"/>
                  <a:pt x="1667523" y="1689716"/>
                  <a:pt x="2104008" y="1606858"/>
                </a:cubicBezTo>
                <a:cubicBezTo>
                  <a:pt x="2540493" y="1524000"/>
                  <a:pt x="3040603" y="1424866"/>
                  <a:pt x="3515558" y="1287262"/>
                </a:cubicBezTo>
                <a:cubicBezTo>
                  <a:pt x="3990513" y="1149658"/>
                  <a:pt x="4458070" y="995779"/>
                  <a:pt x="4953740" y="781235"/>
                </a:cubicBezTo>
                <a:cubicBezTo>
                  <a:pt x="5449410" y="566691"/>
                  <a:pt x="5969493" y="283345"/>
                  <a:pt x="6489577" y="0"/>
                </a:cubicBezTo>
              </a:path>
            </a:pathLst>
          </a:cu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riangle isocèle 29">
            <a:extLst>
              <a:ext uri="{FF2B5EF4-FFF2-40B4-BE49-F238E27FC236}">
                <a16:creationId xmlns:a16="http://schemas.microsoft.com/office/drawing/2014/main" id="{FE0EAC68-5BFB-B2C1-C4D6-FEF2D721DE1F}"/>
              </a:ext>
            </a:extLst>
          </p:cNvPr>
          <p:cNvSpPr/>
          <p:nvPr/>
        </p:nvSpPr>
        <p:spPr>
          <a:xfrm rot="9904669" flipH="1">
            <a:off x="9090996" y="3275528"/>
            <a:ext cx="187841" cy="303538"/>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 bas 37">
            <a:extLst>
              <a:ext uri="{FF2B5EF4-FFF2-40B4-BE49-F238E27FC236}">
                <a16:creationId xmlns:a16="http://schemas.microsoft.com/office/drawing/2014/main" id="{298AC3B5-2D69-9FC6-112F-65B650674D90}"/>
              </a:ext>
            </a:extLst>
          </p:cNvPr>
          <p:cNvSpPr/>
          <p:nvPr/>
        </p:nvSpPr>
        <p:spPr>
          <a:xfrm>
            <a:off x="8997460" y="3320811"/>
            <a:ext cx="188650" cy="301129"/>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 bas 39">
            <a:extLst>
              <a:ext uri="{FF2B5EF4-FFF2-40B4-BE49-F238E27FC236}">
                <a16:creationId xmlns:a16="http://schemas.microsoft.com/office/drawing/2014/main" id="{437224BD-94BF-6DE8-F4C3-34D2DA2872BA}"/>
              </a:ext>
            </a:extLst>
          </p:cNvPr>
          <p:cNvSpPr/>
          <p:nvPr/>
        </p:nvSpPr>
        <p:spPr>
          <a:xfrm>
            <a:off x="8634514" y="3531075"/>
            <a:ext cx="188651" cy="244255"/>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 bas 40">
            <a:extLst>
              <a:ext uri="{FF2B5EF4-FFF2-40B4-BE49-F238E27FC236}">
                <a16:creationId xmlns:a16="http://schemas.microsoft.com/office/drawing/2014/main" id="{EAD58A17-1DDE-E466-0A70-7FED09857A6D}"/>
              </a:ext>
            </a:extLst>
          </p:cNvPr>
          <p:cNvSpPr/>
          <p:nvPr/>
        </p:nvSpPr>
        <p:spPr>
          <a:xfrm>
            <a:off x="8199313" y="3762661"/>
            <a:ext cx="208020" cy="155499"/>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 bas 41">
            <a:extLst>
              <a:ext uri="{FF2B5EF4-FFF2-40B4-BE49-F238E27FC236}">
                <a16:creationId xmlns:a16="http://schemas.microsoft.com/office/drawing/2014/main" id="{ED5294EB-C481-49D7-6C44-9BDAB1365AF6}"/>
              </a:ext>
            </a:extLst>
          </p:cNvPr>
          <p:cNvSpPr/>
          <p:nvPr/>
        </p:nvSpPr>
        <p:spPr>
          <a:xfrm>
            <a:off x="7756409" y="3986235"/>
            <a:ext cx="210172" cy="103676"/>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 bas 45">
            <a:extLst>
              <a:ext uri="{FF2B5EF4-FFF2-40B4-BE49-F238E27FC236}">
                <a16:creationId xmlns:a16="http://schemas.microsoft.com/office/drawing/2014/main" id="{9C2BB589-5469-810C-F1A5-8D5D7BC1F37C}"/>
              </a:ext>
            </a:extLst>
          </p:cNvPr>
          <p:cNvSpPr/>
          <p:nvPr/>
        </p:nvSpPr>
        <p:spPr>
          <a:xfrm rot="10800000">
            <a:off x="2854460" y="4890189"/>
            <a:ext cx="208020" cy="155499"/>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5A251BF8-30C4-AA3F-DA45-315C240FF832}"/>
              </a:ext>
            </a:extLst>
          </p:cNvPr>
          <p:cNvSpPr/>
          <p:nvPr/>
        </p:nvSpPr>
        <p:spPr>
          <a:xfrm>
            <a:off x="2732818" y="3230635"/>
            <a:ext cx="6489577" cy="1846555"/>
          </a:xfrm>
          <a:custGeom>
            <a:avLst/>
            <a:gdLst>
              <a:gd name="connsiteX0" fmla="*/ 0 w 6489577"/>
              <a:gd name="connsiteY0" fmla="*/ 1846555 h 1846555"/>
              <a:gd name="connsiteX1" fmla="*/ 896645 w 6489577"/>
              <a:gd name="connsiteY1" fmla="*/ 1784412 h 1846555"/>
              <a:gd name="connsiteX2" fmla="*/ 2104008 w 6489577"/>
              <a:gd name="connsiteY2" fmla="*/ 1606858 h 1846555"/>
              <a:gd name="connsiteX3" fmla="*/ 3515558 w 6489577"/>
              <a:gd name="connsiteY3" fmla="*/ 1287262 h 1846555"/>
              <a:gd name="connsiteX4" fmla="*/ 4953740 w 6489577"/>
              <a:gd name="connsiteY4" fmla="*/ 781235 h 1846555"/>
              <a:gd name="connsiteX5" fmla="*/ 6489577 w 6489577"/>
              <a:gd name="connsiteY5" fmla="*/ 0 h 184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577" h="1846555">
                <a:moveTo>
                  <a:pt x="0" y="1846555"/>
                </a:moveTo>
                <a:cubicBezTo>
                  <a:pt x="272988" y="1835458"/>
                  <a:pt x="545977" y="1824361"/>
                  <a:pt x="896645" y="1784412"/>
                </a:cubicBezTo>
                <a:cubicBezTo>
                  <a:pt x="1247313" y="1744463"/>
                  <a:pt x="1667523" y="1689716"/>
                  <a:pt x="2104008" y="1606858"/>
                </a:cubicBezTo>
                <a:cubicBezTo>
                  <a:pt x="2540493" y="1524000"/>
                  <a:pt x="3040603" y="1424866"/>
                  <a:pt x="3515558" y="1287262"/>
                </a:cubicBezTo>
                <a:cubicBezTo>
                  <a:pt x="3990513" y="1149658"/>
                  <a:pt x="4458070" y="995779"/>
                  <a:pt x="4953740" y="781235"/>
                </a:cubicBezTo>
                <a:cubicBezTo>
                  <a:pt x="5449410" y="566691"/>
                  <a:pt x="5969493" y="283345"/>
                  <a:pt x="6489577" y="0"/>
                </a:cubicBezTo>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 bas 48">
            <a:extLst>
              <a:ext uri="{FF2B5EF4-FFF2-40B4-BE49-F238E27FC236}">
                <a16:creationId xmlns:a16="http://schemas.microsoft.com/office/drawing/2014/main" id="{E8B02CE3-23C6-550A-E6AA-4C7DAD5A89D6}"/>
              </a:ext>
            </a:extLst>
          </p:cNvPr>
          <p:cNvSpPr/>
          <p:nvPr/>
        </p:nvSpPr>
        <p:spPr>
          <a:xfrm rot="10800000">
            <a:off x="3892615" y="4839955"/>
            <a:ext cx="210172" cy="103676"/>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 bas 51">
            <a:extLst>
              <a:ext uri="{FF2B5EF4-FFF2-40B4-BE49-F238E27FC236}">
                <a16:creationId xmlns:a16="http://schemas.microsoft.com/office/drawing/2014/main" id="{A2F5EB2A-E0F8-0277-CC04-2F301B5D5406}"/>
              </a:ext>
            </a:extLst>
          </p:cNvPr>
          <p:cNvSpPr/>
          <p:nvPr/>
        </p:nvSpPr>
        <p:spPr>
          <a:xfrm rot="10800000">
            <a:off x="4396560" y="4787785"/>
            <a:ext cx="205872" cy="95440"/>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 bas 52">
            <a:extLst>
              <a:ext uri="{FF2B5EF4-FFF2-40B4-BE49-F238E27FC236}">
                <a16:creationId xmlns:a16="http://schemas.microsoft.com/office/drawing/2014/main" id="{AF0957E5-5851-C2E9-0B81-4B59539704E9}"/>
              </a:ext>
            </a:extLst>
          </p:cNvPr>
          <p:cNvSpPr/>
          <p:nvPr/>
        </p:nvSpPr>
        <p:spPr>
          <a:xfrm rot="10800000">
            <a:off x="3357698" y="4868142"/>
            <a:ext cx="208020" cy="155499"/>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381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How much time and money savings ?</a:t>
            </a:r>
          </a:p>
          <a:p>
            <a:r>
              <a:rPr lang="en-US" sz="2800" b="1" dirty="0">
                <a:solidFill>
                  <a:schemeClr val="accent4"/>
                </a:solidFill>
                <a:latin typeface="Arial" panose="020B0604020202020204" pitchFamily="34" charset="0"/>
                <a:cs typeface="Arial" panose="020B0604020202020204" pitchFamily="34" charset="0"/>
              </a:rPr>
              <a:t>&gt; </a:t>
            </a:r>
            <a:r>
              <a:rPr lang="en-US" sz="2800" b="1" i="0" dirty="0">
                <a:solidFill>
                  <a:schemeClr val="accent4"/>
                </a:solidFill>
                <a:latin typeface="Arial" panose="020B0604020202020204" pitchFamily="34" charset="0"/>
                <a:cs typeface="Arial" panose="020B0604020202020204" pitchFamily="34" charset="0"/>
              </a:rPr>
              <a:t>Methodology</a:t>
            </a:r>
            <a:endParaRPr lang="en-GB" sz="2800" b="1" i="0" dirty="0">
              <a:solidFill>
                <a:schemeClr val="accent4"/>
              </a:solidFill>
              <a:latin typeface="Arial" panose="020B0604020202020204" pitchFamily="34" charset="0"/>
              <a:cs typeface="Arial" panose="020B0604020202020204" pitchFamily="34" charset="0"/>
            </a:endParaRPr>
          </a:p>
        </p:txBody>
      </p:sp>
      <p:sp>
        <p:nvSpPr>
          <p:cNvPr id="6" name="Espace réservé du contenu 1">
            <a:extLst>
              <a:ext uri="{FF2B5EF4-FFF2-40B4-BE49-F238E27FC236}">
                <a16:creationId xmlns:a16="http://schemas.microsoft.com/office/drawing/2014/main" id="{73D36A68-C9DE-2148-D61E-0DE3233B2D28}"/>
              </a:ext>
            </a:extLst>
          </p:cNvPr>
          <p:cNvSpPr txBox="1">
            <a:spLocks/>
          </p:cNvSpPr>
          <p:nvPr/>
        </p:nvSpPr>
        <p:spPr>
          <a:xfrm>
            <a:off x="563186" y="1438184"/>
            <a:ext cx="11110654" cy="3860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latin typeface="Calibri" panose="020F0502020204030204" pitchFamily="34" charset="0"/>
                <a:ea typeface="Times New Roman" panose="02020603050405020304" pitchFamily="18" charset="0"/>
                <a:cs typeface="Calibri" panose="020F0502020204030204" pitchFamily="34" charset="0"/>
              </a:rPr>
              <a:t>SCHEDULE learnings feed two financial models of SMR or Large Reactor to run sensitivity analyses (RC vs. SCS)</a:t>
            </a:r>
          </a:p>
          <a:p>
            <a:pPr algn="just"/>
            <a:r>
              <a:rPr lang="en-GB" sz="1600" dirty="0">
                <a:latin typeface="Calibri" panose="020F0502020204030204" pitchFamily="34" charset="0"/>
                <a:ea typeface="Times New Roman" panose="02020603050405020304" pitchFamily="18" charset="0"/>
                <a:cs typeface="Calibri" panose="020F0502020204030204" pitchFamily="34" charset="0"/>
              </a:rPr>
              <a:t>Revised lines are DIR, INDIR, OWN, IDC because of both modified civil works cost and the accelerated schedule critical path</a:t>
            </a:r>
          </a:p>
          <a:p>
            <a:pPr algn="just"/>
            <a:r>
              <a:rPr lang="en-GB" sz="1600" dirty="0">
                <a:latin typeface="Calibri" panose="020F0502020204030204" pitchFamily="34" charset="0"/>
                <a:cs typeface="Calibri" panose="020F0502020204030204" pitchFamily="34" charset="0"/>
              </a:rPr>
              <a:t>Various simulations (reactor size, confidence level, WACC, …)</a:t>
            </a:r>
          </a:p>
          <a:p>
            <a:pPr algn="just"/>
            <a:r>
              <a:rPr lang="en-GB" sz="1600" dirty="0">
                <a:latin typeface="Calibri" panose="020F0502020204030204" pitchFamily="34" charset="0"/>
                <a:cs typeface="Calibri" panose="020F0502020204030204" pitchFamily="34" charset="0"/>
              </a:rPr>
              <a:t>Computation of the EPCC cost (Vendor’s point of view), Capitalized cost (Owner’s point of view), and LCOE (Electricity cost)</a:t>
            </a:r>
            <a:endParaRPr lang="fr-FR" sz="1600"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B9F0A093-2037-1CC2-8119-EC2FDEE47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734" y="3024058"/>
            <a:ext cx="8535498" cy="3496651"/>
          </a:xfrm>
          <a:prstGeom prst="rect">
            <a:avLst/>
          </a:prstGeom>
          <a:noFill/>
          <a:ln>
            <a:noFill/>
          </a:ln>
        </p:spPr>
      </p:pic>
      <p:pic>
        <p:nvPicPr>
          <p:cNvPr id="10" name="Image 9">
            <a:extLst>
              <a:ext uri="{FF2B5EF4-FFF2-40B4-BE49-F238E27FC236}">
                <a16:creationId xmlns:a16="http://schemas.microsoft.com/office/drawing/2014/main" id="{7C081927-CFFF-FEAA-16BF-FE7AA000F5B8}"/>
              </a:ext>
            </a:extLst>
          </p:cNvPr>
          <p:cNvPicPr>
            <a:picLocks noChangeAspect="1"/>
          </p:cNvPicPr>
          <p:nvPr/>
        </p:nvPicPr>
        <p:blipFill>
          <a:blip r:embed="rId3"/>
          <a:stretch>
            <a:fillRect/>
          </a:stretch>
        </p:blipFill>
        <p:spPr>
          <a:xfrm>
            <a:off x="3776134" y="6405397"/>
            <a:ext cx="4433119" cy="230625"/>
          </a:xfrm>
          <a:prstGeom prst="rect">
            <a:avLst/>
          </a:prstGeom>
        </p:spPr>
      </p:pic>
      <p:pic>
        <p:nvPicPr>
          <p:cNvPr id="3" name="Image 2" descr="Une image contenant texte, clipart&#10;&#10;Description générée automatiquement">
            <a:extLst>
              <a:ext uri="{FF2B5EF4-FFF2-40B4-BE49-F238E27FC236}">
                <a16:creationId xmlns:a16="http://schemas.microsoft.com/office/drawing/2014/main" id="{18F6303F-F6F9-AA71-0BC6-B066FABC3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spTree>
    <p:extLst>
      <p:ext uri="{BB962C8B-B14F-4D97-AF65-F5344CB8AC3E}">
        <p14:creationId xmlns:p14="http://schemas.microsoft.com/office/powerpoint/2010/main" val="311411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How much time and money savings ?</a:t>
            </a:r>
          </a:p>
          <a:p>
            <a:r>
              <a:rPr lang="en-US" sz="2800" b="1" dirty="0">
                <a:solidFill>
                  <a:schemeClr val="accent4"/>
                </a:solidFill>
                <a:latin typeface="Arial" panose="020B0604020202020204" pitchFamily="34" charset="0"/>
                <a:cs typeface="Arial" panose="020B0604020202020204" pitchFamily="34" charset="0"/>
              </a:rPr>
              <a:t>&gt; </a:t>
            </a:r>
            <a:r>
              <a:rPr lang="en-US" sz="2800" b="1" i="0" dirty="0">
                <a:solidFill>
                  <a:schemeClr val="accent4"/>
                </a:solidFill>
                <a:latin typeface="Arial" panose="020B0604020202020204" pitchFamily="34" charset="0"/>
                <a:cs typeface="Arial" panose="020B0604020202020204" pitchFamily="34" charset="0"/>
              </a:rPr>
              <a:t>Time to money exchange rate</a:t>
            </a:r>
            <a:endParaRPr lang="en-GB" sz="2800" b="1" i="0" dirty="0">
              <a:solidFill>
                <a:schemeClr val="accent4"/>
              </a:solidFill>
              <a:latin typeface="Arial" panose="020B0604020202020204" pitchFamily="34" charset="0"/>
              <a:cs typeface="Arial" panose="020B0604020202020204" pitchFamily="34" charset="0"/>
            </a:endParaRPr>
          </a:p>
        </p:txBody>
      </p:sp>
      <p:pic>
        <p:nvPicPr>
          <p:cNvPr id="2" name="Image 1" descr="Une image contenant texte, clipart&#10;&#10;Description générée automatiquement">
            <a:extLst>
              <a:ext uri="{FF2B5EF4-FFF2-40B4-BE49-F238E27FC236}">
                <a16:creationId xmlns:a16="http://schemas.microsoft.com/office/drawing/2014/main" id="{8017AA53-D6CF-5A0E-0469-D67C7448E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pic>
        <p:nvPicPr>
          <p:cNvPr id="6" name="Image 5">
            <a:extLst>
              <a:ext uri="{FF2B5EF4-FFF2-40B4-BE49-F238E27FC236}">
                <a16:creationId xmlns:a16="http://schemas.microsoft.com/office/drawing/2014/main" id="{BFB1155C-B19B-AC05-3B91-1EF823FB20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186" y="3429000"/>
            <a:ext cx="11065628" cy="899764"/>
          </a:xfrm>
          <a:prstGeom prst="rect">
            <a:avLst/>
          </a:prstGeom>
          <a:noFill/>
          <a:ln>
            <a:noFill/>
          </a:ln>
        </p:spPr>
      </p:pic>
      <p:sp>
        <p:nvSpPr>
          <p:cNvPr id="8" name="Espace réservé du contenu 1">
            <a:extLst>
              <a:ext uri="{FF2B5EF4-FFF2-40B4-BE49-F238E27FC236}">
                <a16:creationId xmlns:a16="http://schemas.microsoft.com/office/drawing/2014/main" id="{AAC71734-FF9D-442A-E7E5-01BBA073FEB6}"/>
              </a:ext>
            </a:extLst>
          </p:cNvPr>
          <p:cNvSpPr txBox="1">
            <a:spLocks/>
          </p:cNvSpPr>
          <p:nvPr/>
        </p:nvSpPr>
        <p:spPr>
          <a:xfrm>
            <a:off x="563186" y="1645920"/>
            <a:ext cx="11110654" cy="192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latin typeface="Calibri" panose="020F0502020204030204" pitchFamily="34" charset="0"/>
                <a:cs typeface="Calibri" panose="020F0502020204030204" pitchFamily="34" charset="0"/>
              </a:rPr>
              <a:t>All things considered, the Steel-Concrete effect on LCOE is -0.5% per saved month</a:t>
            </a:r>
          </a:p>
          <a:p>
            <a:r>
              <a:rPr lang="en-GB" sz="1600" dirty="0">
                <a:latin typeface="Calibri" panose="020F0502020204030204" pitchFamily="34" charset="0"/>
                <a:cs typeface="Calibri" panose="020F0502020204030204" pitchFamily="34" charset="0"/>
              </a:rPr>
              <a:t>The number of saved months of construction will depend on the plant size, and the smart selection of areas on the critical path :                                                                                                                   from a few months (SMRs) to years (Large Reactors)</a:t>
            </a:r>
          </a:p>
          <a:p>
            <a:r>
              <a:rPr lang="en-GB" sz="1600" dirty="0">
                <a:latin typeface="Calibri" panose="020F0502020204030204" pitchFamily="34" charset="0"/>
                <a:cs typeface="Calibri" panose="020F0502020204030204" pitchFamily="34" charset="0"/>
              </a:rPr>
              <a:t> No fully-equipped </a:t>
            </a:r>
            <a:r>
              <a:rPr lang="en-GB" sz="1600" dirty="0" err="1">
                <a:latin typeface="Calibri" panose="020F0502020204030204" pitchFamily="34" charset="0"/>
                <a:cs typeface="Calibri" panose="020F0502020204030204" pitchFamily="34" charset="0"/>
              </a:rPr>
              <a:t>macromodules</a:t>
            </a:r>
            <a:r>
              <a:rPr lang="en-GB" sz="1600" dirty="0">
                <a:latin typeface="Calibri" panose="020F0502020204030204" pitchFamily="34" charset="0"/>
                <a:cs typeface="Calibri" panose="020F0502020204030204" pitchFamily="34" charset="0"/>
              </a:rPr>
              <a:t> (cf. negative feedback on AP1000 highlighted by MIT reports). Small civil works modules only. </a:t>
            </a:r>
            <a:endParaRPr lang="fr-FR" sz="1600" dirty="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738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rial" panose="020B0604020202020204" pitchFamily="34" charset="0"/>
                <a:cs typeface="Arial" panose="020B0604020202020204" pitchFamily="34" charset="0"/>
              </a:rPr>
              <a:t>How much time and money savings ?</a:t>
            </a:r>
          </a:p>
          <a:p>
            <a:r>
              <a:rPr lang="en-US" sz="2800" b="1" dirty="0">
                <a:solidFill>
                  <a:schemeClr val="accent4"/>
                </a:solidFill>
                <a:latin typeface="Arial" panose="020B0604020202020204" pitchFamily="34" charset="0"/>
                <a:cs typeface="Arial" panose="020B0604020202020204" pitchFamily="34" charset="0"/>
              </a:rPr>
              <a:t>&gt; </a:t>
            </a:r>
            <a:r>
              <a:rPr lang="en-US" sz="2800" b="1" i="0" dirty="0">
                <a:solidFill>
                  <a:schemeClr val="accent4"/>
                </a:solidFill>
                <a:latin typeface="Arial" panose="020B0604020202020204" pitchFamily="34" charset="0"/>
                <a:cs typeface="Arial" panose="020B0604020202020204" pitchFamily="34" charset="0"/>
              </a:rPr>
              <a:t>Levelized Cost Of Electricity</a:t>
            </a:r>
            <a:endParaRPr lang="en-GB" sz="2800" b="1" i="0" dirty="0">
              <a:solidFill>
                <a:schemeClr val="accent4"/>
              </a:solidFill>
              <a:latin typeface="Arial" panose="020B0604020202020204" pitchFamily="34" charset="0"/>
              <a:cs typeface="Arial" panose="020B0604020202020204" pitchFamily="34" charset="0"/>
            </a:endParaRPr>
          </a:p>
        </p:txBody>
      </p:sp>
      <p:pic>
        <p:nvPicPr>
          <p:cNvPr id="2" name="Image 1" descr="Une image contenant texte, clipart&#10;&#10;Description générée automatiquement">
            <a:extLst>
              <a:ext uri="{FF2B5EF4-FFF2-40B4-BE49-F238E27FC236}">
                <a16:creationId xmlns:a16="http://schemas.microsoft.com/office/drawing/2014/main" id="{8017AA53-D6CF-5A0E-0469-D67C7448E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6" y="6071926"/>
            <a:ext cx="1755199" cy="670328"/>
          </a:xfrm>
          <a:prstGeom prst="rect">
            <a:avLst/>
          </a:prstGeom>
        </p:spPr>
      </p:pic>
      <p:pic>
        <p:nvPicPr>
          <p:cNvPr id="5" name="Image 4">
            <a:extLst>
              <a:ext uri="{FF2B5EF4-FFF2-40B4-BE49-F238E27FC236}">
                <a16:creationId xmlns:a16="http://schemas.microsoft.com/office/drawing/2014/main" id="{A746F748-0006-C737-D9C2-34648C65A7FB}"/>
              </a:ext>
            </a:extLst>
          </p:cNvPr>
          <p:cNvPicPr>
            <a:picLocks noChangeAspect="1"/>
          </p:cNvPicPr>
          <p:nvPr/>
        </p:nvPicPr>
        <p:blipFill>
          <a:blip r:embed="rId3"/>
          <a:stretch>
            <a:fillRect/>
          </a:stretch>
        </p:blipFill>
        <p:spPr>
          <a:xfrm>
            <a:off x="5511497" y="3362317"/>
            <a:ext cx="5701962" cy="2739048"/>
          </a:xfrm>
          <a:prstGeom prst="rect">
            <a:avLst/>
          </a:prstGeom>
        </p:spPr>
      </p:pic>
      <p:pic>
        <p:nvPicPr>
          <p:cNvPr id="6" name="Image 5">
            <a:extLst>
              <a:ext uri="{FF2B5EF4-FFF2-40B4-BE49-F238E27FC236}">
                <a16:creationId xmlns:a16="http://schemas.microsoft.com/office/drawing/2014/main" id="{9742E769-6F15-1A23-CF6C-65F8F925E065}"/>
              </a:ext>
            </a:extLst>
          </p:cNvPr>
          <p:cNvPicPr>
            <a:picLocks noChangeAspect="1"/>
          </p:cNvPicPr>
          <p:nvPr/>
        </p:nvPicPr>
        <p:blipFill rotWithShape="1">
          <a:blip r:embed="rId4"/>
          <a:srcRect r="26045"/>
          <a:stretch/>
        </p:blipFill>
        <p:spPr>
          <a:xfrm>
            <a:off x="1074726" y="3335866"/>
            <a:ext cx="4225407" cy="2761198"/>
          </a:xfrm>
          <a:prstGeom prst="rect">
            <a:avLst/>
          </a:prstGeom>
        </p:spPr>
      </p:pic>
      <p:pic>
        <p:nvPicPr>
          <p:cNvPr id="7" name="Image 6">
            <a:extLst>
              <a:ext uri="{FF2B5EF4-FFF2-40B4-BE49-F238E27FC236}">
                <a16:creationId xmlns:a16="http://schemas.microsoft.com/office/drawing/2014/main" id="{71C5484F-847F-1AE4-A31F-3C07BD59C2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941" t="-1" r="54037" b="86957"/>
          <a:stretch/>
        </p:blipFill>
        <p:spPr bwMode="auto">
          <a:xfrm>
            <a:off x="3103881" y="2998895"/>
            <a:ext cx="598595" cy="460170"/>
          </a:xfrm>
          <a:prstGeom prst="rect">
            <a:avLst/>
          </a:prstGeom>
          <a:noFill/>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2096F770-C50F-FCE6-0FAA-EA633CBCF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880" t="2168" r="48255" b="89031"/>
          <a:stretch/>
        </p:blipFill>
        <p:spPr bwMode="auto">
          <a:xfrm>
            <a:off x="7218728" y="3106720"/>
            <a:ext cx="1378058" cy="309331"/>
          </a:xfrm>
          <a:prstGeom prst="rect">
            <a:avLst/>
          </a:prstGeom>
          <a:noFill/>
          <a:ln>
            <a:noFill/>
          </a:ln>
          <a:extLst>
            <a:ext uri="{53640926-AAD7-44D8-BBD7-CCE9431645EC}">
              <a14:shadowObscured xmlns:a14="http://schemas.microsoft.com/office/drawing/2010/main"/>
            </a:ext>
          </a:extLst>
        </p:spPr>
      </p:pic>
      <p:sp>
        <p:nvSpPr>
          <p:cNvPr id="9" name="Espace réservé du contenu 1">
            <a:extLst>
              <a:ext uri="{FF2B5EF4-FFF2-40B4-BE49-F238E27FC236}">
                <a16:creationId xmlns:a16="http://schemas.microsoft.com/office/drawing/2014/main" id="{77CBB048-7BB0-CC6F-0785-E684FD8B9965}"/>
              </a:ext>
            </a:extLst>
          </p:cNvPr>
          <p:cNvSpPr txBox="1">
            <a:spLocks/>
          </p:cNvSpPr>
          <p:nvPr/>
        </p:nvSpPr>
        <p:spPr>
          <a:xfrm>
            <a:off x="563186" y="1645920"/>
            <a:ext cx="11110654" cy="1920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Calibri" panose="020F0502020204030204" pitchFamily="34" charset="0"/>
                <a:cs typeface="Calibri" panose="020F0502020204030204" pitchFamily="34" charset="0"/>
              </a:rPr>
              <a:t>For SMRs, the civil works relative weight in the costs breakdown and the schedule is smaller.                                                                        The profitable SCS effect is thereby unfortunately moderated</a:t>
            </a:r>
          </a:p>
          <a:p>
            <a:r>
              <a:rPr lang="en-GB" sz="1600" dirty="0">
                <a:latin typeface="Calibri" panose="020F0502020204030204" pitchFamily="34" charset="0"/>
                <a:cs typeface="Calibri" panose="020F0502020204030204" pitchFamily="34" charset="0"/>
              </a:rPr>
              <a:t>Main savings come from the pools (replacement of RC + steel liner by SCS modules)</a:t>
            </a:r>
          </a:p>
          <a:p>
            <a:pPr algn="just"/>
            <a:r>
              <a:rPr lang="en-GB" sz="1600" dirty="0">
                <a:latin typeface="Calibri" panose="020F0502020204030204" pitchFamily="34" charset="0"/>
                <a:cs typeface="Calibri" panose="020F0502020204030204" pitchFamily="34" charset="0"/>
              </a:rPr>
              <a:t>For Large Reactors, our forecasts match the MIT thesis (Champlin 2018, Steward &amp;  Shirvan 2022)</a:t>
            </a:r>
          </a:p>
        </p:txBody>
      </p:sp>
    </p:spTree>
    <p:extLst>
      <p:ext uri="{BB962C8B-B14F-4D97-AF65-F5344CB8AC3E}">
        <p14:creationId xmlns:p14="http://schemas.microsoft.com/office/powerpoint/2010/main" val="3145868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359</TotalTime>
  <Words>697</Words>
  <Application>Microsoft Office PowerPoint</Application>
  <PresentationFormat>Grand écran</PresentationFormat>
  <Paragraphs>77</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10</vt:i4>
      </vt:variant>
    </vt:vector>
  </HeadingPairs>
  <TitlesOfParts>
    <vt:vector size="16" baseType="lpstr">
      <vt:lpstr>Arial</vt:lpstr>
      <vt:lpstr>Calibri</vt:lpstr>
      <vt:lpstr>Calibri Light</vt:lpstr>
      <vt:lpstr>Office Theme</vt:lpstr>
      <vt:lpstr>1_Office Theme</vt:lpstr>
      <vt:lpstr>2_Office Theme</vt:lpstr>
      <vt:lpstr>Présentation PowerPoint</vt:lpstr>
      <vt:lpstr>Steel-Concrete modular construction. Economic impact on the levelized cost of electricity for large reactors or SMRs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ALLIARD Pierre-Marie</cp:lastModifiedBy>
  <cp:revision>134</cp:revision>
  <dcterms:created xsi:type="dcterms:W3CDTF">2019-10-29T08:33:20Z</dcterms:created>
  <dcterms:modified xsi:type="dcterms:W3CDTF">2024-10-19T07:51:32Z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y fmtid="{D5CDD505-2E9C-101B-9397-08002B2CF9AE}" pid="4" name="MSIP_Label_2d26f538-337a-4593-a7e6-123667b1a538_Enabled">
    <vt:lpwstr>true</vt:lpwstr>
  </property>
  <property fmtid="{D5CDD505-2E9C-101B-9397-08002B2CF9AE}" pid="5" name="MSIP_Label_2d26f538-337a-4593-a7e6-123667b1a538_SetDate">
    <vt:lpwstr>2024-09-30T15:57:39Z</vt:lpwstr>
  </property>
  <property fmtid="{D5CDD505-2E9C-101B-9397-08002B2CF9AE}" pid="6" name="MSIP_Label_2d26f538-337a-4593-a7e6-123667b1a538_Method">
    <vt:lpwstr>Standard</vt:lpwstr>
  </property>
  <property fmtid="{D5CDD505-2E9C-101B-9397-08002B2CF9AE}" pid="7" name="MSIP_Label_2d26f538-337a-4593-a7e6-123667b1a538_Name">
    <vt:lpwstr>C1 Interne</vt:lpwstr>
  </property>
  <property fmtid="{D5CDD505-2E9C-101B-9397-08002B2CF9AE}" pid="8" name="MSIP_Label_2d26f538-337a-4593-a7e6-123667b1a538_SiteId">
    <vt:lpwstr>e242425b-70fc-44dc-9ddf-c21e304e6c80</vt:lpwstr>
  </property>
  <property fmtid="{D5CDD505-2E9C-101B-9397-08002B2CF9AE}" pid="9" name="MSIP_Label_2d26f538-337a-4593-a7e6-123667b1a538_ActionId">
    <vt:lpwstr>3dc2b137-18f7-4198-9e05-a37261b43df7</vt:lpwstr>
  </property>
  <property fmtid="{D5CDD505-2E9C-101B-9397-08002B2CF9AE}" pid="10" name="MSIP_Label_2d26f538-337a-4593-a7e6-123667b1a538_ContentBits">
    <vt:lpwstr>0</vt:lpwstr>
  </property>
</Properties>
</file>