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16"/>
  </p:notesMasterIdLst>
  <p:handoutMasterIdLst>
    <p:handoutMasterId r:id="rId17"/>
  </p:handoutMasterIdLst>
  <p:sldIdLst>
    <p:sldId id="260" r:id="rId5"/>
    <p:sldId id="1028" r:id="rId6"/>
    <p:sldId id="274" r:id="rId7"/>
    <p:sldId id="279" r:id="rId8"/>
    <p:sldId id="1029" r:id="rId9"/>
    <p:sldId id="1030" r:id="rId10"/>
    <p:sldId id="1031" r:id="rId11"/>
    <p:sldId id="1032" r:id="rId12"/>
    <p:sldId id="1033" r:id="rId13"/>
    <p:sldId id="1035" r:id="rId14"/>
    <p:sldId id="1036" r:id="rId15"/>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870D7-78A5-4843-A255-56990ADD1619}" v="337" dt="2024-10-02T21:34:28.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442"/>
  </p:normalViewPr>
  <p:slideViewPr>
    <p:cSldViewPr snapToGrid="0">
      <p:cViewPr varScale="1">
        <p:scale>
          <a:sx n="67" d="100"/>
          <a:sy n="67" d="100"/>
        </p:scale>
        <p:origin x="1644"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5F0AF-FC4A-8042-B79E-5B1B61BDEAA4}" type="doc">
      <dgm:prSet loTypeId="urn:microsoft.com/office/officeart/2005/8/layout/default" loCatId="list" qsTypeId="urn:microsoft.com/office/officeart/2005/8/quickstyle/simple1" qsCatId="simple" csTypeId="urn:microsoft.com/office/officeart/2005/8/colors/accent2_1" csCatId="accent2"/>
      <dgm:spPr/>
      <dgm:t>
        <a:bodyPr/>
        <a:lstStyle/>
        <a:p>
          <a:endParaRPr lang="en-US"/>
        </a:p>
      </dgm:t>
    </dgm:pt>
    <dgm:pt modelId="{BEC06F12-AC14-D74C-BC69-506D05AE5D10}">
      <dgm:prSet/>
      <dgm:spPr/>
      <dgm:t>
        <a:bodyPr/>
        <a:lstStyle/>
        <a:p>
          <a:r>
            <a:rPr lang="en-US" dirty="0"/>
            <a:t>Utilize G4Econs nuclear-economic model to determine LCOE</a:t>
          </a:r>
        </a:p>
      </dgm:t>
    </dgm:pt>
    <dgm:pt modelId="{E0911835-B711-A041-9344-33CEA23330C4}" type="parTrans" cxnId="{2B2DC7B1-7D09-784C-9792-9EC6FC6D12D4}">
      <dgm:prSet/>
      <dgm:spPr/>
      <dgm:t>
        <a:bodyPr/>
        <a:lstStyle/>
        <a:p>
          <a:endParaRPr lang="en-US"/>
        </a:p>
      </dgm:t>
    </dgm:pt>
    <dgm:pt modelId="{0625CEC8-A5A8-2649-A6C4-92EFC75324EE}" type="sibTrans" cxnId="{2B2DC7B1-7D09-784C-9792-9EC6FC6D12D4}">
      <dgm:prSet/>
      <dgm:spPr/>
      <dgm:t>
        <a:bodyPr/>
        <a:lstStyle/>
        <a:p>
          <a:endParaRPr lang="en-US"/>
        </a:p>
      </dgm:t>
    </dgm:pt>
    <dgm:pt modelId="{3411E6F7-9A36-E84A-A3F4-10F9401EDAC7}">
      <dgm:prSet/>
      <dgm:spPr/>
      <dgm:t>
        <a:bodyPr/>
        <a:lstStyle/>
        <a:p>
          <a:r>
            <a:rPr lang="en-US" dirty="0"/>
            <a:t>Parameters based on proprietary data, uranium market mining, conversion, and enrichment cost data, literature review, and  PNNL calculations</a:t>
          </a:r>
        </a:p>
      </dgm:t>
    </dgm:pt>
    <dgm:pt modelId="{2BD87FD5-C7C7-1143-89BC-62AD6B7C7BBE}" type="parTrans" cxnId="{53456A7C-01AD-DB47-92CF-9AA652542D8D}">
      <dgm:prSet/>
      <dgm:spPr/>
      <dgm:t>
        <a:bodyPr/>
        <a:lstStyle/>
        <a:p>
          <a:endParaRPr lang="en-US"/>
        </a:p>
      </dgm:t>
    </dgm:pt>
    <dgm:pt modelId="{1C9B2B54-21E1-B14A-8B21-C9563940C594}" type="sibTrans" cxnId="{53456A7C-01AD-DB47-92CF-9AA652542D8D}">
      <dgm:prSet/>
      <dgm:spPr/>
      <dgm:t>
        <a:bodyPr/>
        <a:lstStyle/>
        <a:p>
          <a:endParaRPr lang="en-US"/>
        </a:p>
      </dgm:t>
    </dgm:pt>
    <dgm:pt modelId="{E836FBF0-6553-BE49-AE44-F4476ED651C4}">
      <dgm:prSet/>
      <dgm:spPr/>
      <dgm:t>
        <a:bodyPr/>
        <a:lstStyle/>
        <a:p>
          <a:r>
            <a:rPr lang="en-US" dirty="0"/>
            <a:t>Assumes clean electricity PTC of 1.5 cents per kW</a:t>
          </a:r>
        </a:p>
      </dgm:t>
    </dgm:pt>
    <dgm:pt modelId="{94EE8BF3-B0B0-8549-90B0-27DC6CA541A4}" type="parTrans" cxnId="{156D8A75-C044-0646-BFBE-2EDB3FA50CCB}">
      <dgm:prSet/>
      <dgm:spPr/>
      <dgm:t>
        <a:bodyPr/>
        <a:lstStyle/>
        <a:p>
          <a:endParaRPr lang="en-US"/>
        </a:p>
      </dgm:t>
    </dgm:pt>
    <dgm:pt modelId="{53B450B2-7058-A34C-98FD-64D17EB211DB}" type="sibTrans" cxnId="{156D8A75-C044-0646-BFBE-2EDB3FA50CCB}">
      <dgm:prSet/>
      <dgm:spPr/>
      <dgm:t>
        <a:bodyPr/>
        <a:lstStyle/>
        <a:p>
          <a:endParaRPr lang="en-US"/>
        </a:p>
      </dgm:t>
    </dgm:pt>
    <dgm:pt modelId="{D43A7FED-624E-2741-8604-4D534614A5EE}" type="pres">
      <dgm:prSet presAssocID="{8345F0AF-FC4A-8042-B79E-5B1B61BDEAA4}" presName="diagram" presStyleCnt="0">
        <dgm:presLayoutVars>
          <dgm:dir/>
          <dgm:resizeHandles val="exact"/>
        </dgm:presLayoutVars>
      </dgm:prSet>
      <dgm:spPr/>
    </dgm:pt>
    <dgm:pt modelId="{B68A3A6F-AC2A-5441-AB7F-E2BBE95CD312}" type="pres">
      <dgm:prSet presAssocID="{BEC06F12-AC14-D74C-BC69-506D05AE5D10}" presName="node" presStyleLbl="node1" presStyleIdx="0" presStyleCnt="3">
        <dgm:presLayoutVars>
          <dgm:bulletEnabled val="1"/>
        </dgm:presLayoutVars>
      </dgm:prSet>
      <dgm:spPr/>
    </dgm:pt>
    <dgm:pt modelId="{6A3EC937-70D0-D946-866C-3DD540C83B12}" type="pres">
      <dgm:prSet presAssocID="{0625CEC8-A5A8-2649-A6C4-92EFC75324EE}" presName="sibTrans" presStyleCnt="0"/>
      <dgm:spPr/>
    </dgm:pt>
    <dgm:pt modelId="{6EABB529-61E0-4840-B8DF-B7EDFE009201}" type="pres">
      <dgm:prSet presAssocID="{3411E6F7-9A36-E84A-A3F4-10F9401EDAC7}" presName="node" presStyleLbl="node1" presStyleIdx="1" presStyleCnt="3">
        <dgm:presLayoutVars>
          <dgm:bulletEnabled val="1"/>
        </dgm:presLayoutVars>
      </dgm:prSet>
      <dgm:spPr/>
    </dgm:pt>
    <dgm:pt modelId="{7AFB59A4-C049-5C4A-A0D5-F6840553DCF1}" type="pres">
      <dgm:prSet presAssocID="{1C9B2B54-21E1-B14A-8B21-C9563940C594}" presName="sibTrans" presStyleCnt="0"/>
      <dgm:spPr/>
    </dgm:pt>
    <dgm:pt modelId="{C0B01D02-E282-EE41-9197-AFA5838A59B7}" type="pres">
      <dgm:prSet presAssocID="{E836FBF0-6553-BE49-AE44-F4476ED651C4}" presName="node" presStyleLbl="node1" presStyleIdx="2" presStyleCnt="3">
        <dgm:presLayoutVars>
          <dgm:bulletEnabled val="1"/>
        </dgm:presLayoutVars>
      </dgm:prSet>
      <dgm:spPr/>
    </dgm:pt>
  </dgm:ptLst>
  <dgm:cxnLst>
    <dgm:cxn modelId="{E470AE5D-63A2-604B-B1ED-05CF76A42C40}" type="presOf" srcId="{E836FBF0-6553-BE49-AE44-F4476ED651C4}" destId="{C0B01D02-E282-EE41-9197-AFA5838A59B7}" srcOrd="0" destOrd="0" presId="urn:microsoft.com/office/officeart/2005/8/layout/default"/>
    <dgm:cxn modelId="{156D8A75-C044-0646-BFBE-2EDB3FA50CCB}" srcId="{8345F0AF-FC4A-8042-B79E-5B1B61BDEAA4}" destId="{E836FBF0-6553-BE49-AE44-F4476ED651C4}" srcOrd="2" destOrd="0" parTransId="{94EE8BF3-B0B0-8549-90B0-27DC6CA541A4}" sibTransId="{53B450B2-7058-A34C-98FD-64D17EB211DB}"/>
    <dgm:cxn modelId="{53456A7C-01AD-DB47-92CF-9AA652542D8D}" srcId="{8345F0AF-FC4A-8042-B79E-5B1B61BDEAA4}" destId="{3411E6F7-9A36-E84A-A3F4-10F9401EDAC7}" srcOrd="1" destOrd="0" parTransId="{2BD87FD5-C7C7-1143-89BC-62AD6B7C7BBE}" sibTransId="{1C9B2B54-21E1-B14A-8B21-C9563940C594}"/>
    <dgm:cxn modelId="{2B2DC7B1-7D09-784C-9792-9EC6FC6D12D4}" srcId="{8345F0AF-FC4A-8042-B79E-5B1B61BDEAA4}" destId="{BEC06F12-AC14-D74C-BC69-506D05AE5D10}" srcOrd="0" destOrd="0" parTransId="{E0911835-B711-A041-9344-33CEA23330C4}" sibTransId="{0625CEC8-A5A8-2649-A6C4-92EFC75324EE}"/>
    <dgm:cxn modelId="{9E7E61C2-678A-374E-9EDF-FA3EA8CB18F5}" type="presOf" srcId="{3411E6F7-9A36-E84A-A3F4-10F9401EDAC7}" destId="{6EABB529-61E0-4840-B8DF-B7EDFE009201}" srcOrd="0" destOrd="0" presId="urn:microsoft.com/office/officeart/2005/8/layout/default"/>
    <dgm:cxn modelId="{EA097AD4-B989-7741-9237-A3C59DFD174B}" type="presOf" srcId="{8345F0AF-FC4A-8042-B79E-5B1B61BDEAA4}" destId="{D43A7FED-624E-2741-8604-4D534614A5EE}" srcOrd="0" destOrd="0" presId="urn:microsoft.com/office/officeart/2005/8/layout/default"/>
    <dgm:cxn modelId="{4F5D8AFD-2761-7E47-849F-B63118CA06A4}" type="presOf" srcId="{BEC06F12-AC14-D74C-BC69-506D05AE5D10}" destId="{B68A3A6F-AC2A-5441-AB7F-E2BBE95CD312}" srcOrd="0" destOrd="0" presId="urn:microsoft.com/office/officeart/2005/8/layout/default"/>
    <dgm:cxn modelId="{D22E3434-2E26-DA43-90C8-D18573B3A909}" type="presParOf" srcId="{D43A7FED-624E-2741-8604-4D534614A5EE}" destId="{B68A3A6F-AC2A-5441-AB7F-E2BBE95CD312}" srcOrd="0" destOrd="0" presId="urn:microsoft.com/office/officeart/2005/8/layout/default"/>
    <dgm:cxn modelId="{93975D08-12B5-714E-AF2E-19C068907AC4}" type="presParOf" srcId="{D43A7FED-624E-2741-8604-4D534614A5EE}" destId="{6A3EC937-70D0-D946-866C-3DD540C83B12}" srcOrd="1" destOrd="0" presId="urn:microsoft.com/office/officeart/2005/8/layout/default"/>
    <dgm:cxn modelId="{7968E22B-C9D7-174F-B8F0-C221388D9132}" type="presParOf" srcId="{D43A7FED-624E-2741-8604-4D534614A5EE}" destId="{6EABB529-61E0-4840-B8DF-B7EDFE009201}" srcOrd="2" destOrd="0" presId="urn:microsoft.com/office/officeart/2005/8/layout/default"/>
    <dgm:cxn modelId="{D37D4FD2-4A77-1C44-82BA-3CB067F078F3}" type="presParOf" srcId="{D43A7FED-624E-2741-8604-4D534614A5EE}" destId="{7AFB59A4-C049-5C4A-A0D5-F6840553DCF1}" srcOrd="3" destOrd="0" presId="urn:microsoft.com/office/officeart/2005/8/layout/default"/>
    <dgm:cxn modelId="{2C0EE181-698B-C14F-AA6F-CF33A4BF5007}" type="presParOf" srcId="{D43A7FED-624E-2741-8604-4D534614A5EE}" destId="{C0B01D02-E282-EE41-9197-AFA5838A59B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774C7-0408-B248-A0CA-A14ACF12B885}" type="doc">
      <dgm:prSet loTypeId="urn:microsoft.com/office/officeart/2005/8/layout/vList2" loCatId="list" qsTypeId="urn:microsoft.com/office/officeart/2005/8/quickstyle/simple1" qsCatId="simple" csTypeId="urn:microsoft.com/office/officeart/2005/8/colors/accent4_2" csCatId="accent4"/>
      <dgm:spPr/>
      <dgm:t>
        <a:bodyPr/>
        <a:lstStyle/>
        <a:p>
          <a:endParaRPr lang="en-US"/>
        </a:p>
      </dgm:t>
    </dgm:pt>
    <dgm:pt modelId="{C95B5FDF-4BDD-E344-8EDA-11B6F8F26194}">
      <dgm:prSet/>
      <dgm:spPr/>
      <dgm:t>
        <a:bodyPr/>
        <a:lstStyle/>
        <a:p>
          <a:r>
            <a:rPr lang="en-US" dirty="0"/>
            <a:t>Small Modular Reactors require a capacity payment of up to $12 (unsubsidized) in 2030. Capacity payments increase from $26 (subsidized) to $38 (unsubsidized) in 2045</a:t>
          </a:r>
        </a:p>
      </dgm:t>
    </dgm:pt>
    <dgm:pt modelId="{6BBF3F91-41AE-324E-9E4F-92B0D0632A62}" type="parTrans" cxnId="{1C5546DE-79BE-9C48-8641-2A5E626AB883}">
      <dgm:prSet/>
      <dgm:spPr/>
      <dgm:t>
        <a:bodyPr/>
        <a:lstStyle/>
        <a:p>
          <a:endParaRPr lang="en-US"/>
        </a:p>
      </dgm:t>
    </dgm:pt>
    <dgm:pt modelId="{EFFAF438-63F3-DA48-9CD1-E8F53148B9EB}" type="sibTrans" cxnId="{1C5546DE-79BE-9C48-8641-2A5E626AB883}">
      <dgm:prSet/>
      <dgm:spPr/>
      <dgm:t>
        <a:bodyPr/>
        <a:lstStyle/>
        <a:p>
          <a:endParaRPr lang="en-US"/>
        </a:p>
      </dgm:t>
    </dgm:pt>
    <dgm:pt modelId="{19B15E2E-9135-B443-AAA9-CDC1EAE9441F}" type="pres">
      <dgm:prSet presAssocID="{39B774C7-0408-B248-A0CA-A14ACF12B885}" presName="linear" presStyleCnt="0">
        <dgm:presLayoutVars>
          <dgm:animLvl val="lvl"/>
          <dgm:resizeHandles val="exact"/>
        </dgm:presLayoutVars>
      </dgm:prSet>
      <dgm:spPr/>
    </dgm:pt>
    <dgm:pt modelId="{82A80E1C-A6DA-5544-8D51-2CD91DEDFFC6}" type="pres">
      <dgm:prSet presAssocID="{C95B5FDF-4BDD-E344-8EDA-11B6F8F26194}" presName="parentText" presStyleLbl="node1" presStyleIdx="0" presStyleCnt="1">
        <dgm:presLayoutVars>
          <dgm:chMax val="0"/>
          <dgm:bulletEnabled val="1"/>
        </dgm:presLayoutVars>
      </dgm:prSet>
      <dgm:spPr/>
    </dgm:pt>
  </dgm:ptLst>
  <dgm:cxnLst>
    <dgm:cxn modelId="{0E126D3B-AD57-0148-AF52-AC578F8128DE}" type="presOf" srcId="{C95B5FDF-4BDD-E344-8EDA-11B6F8F26194}" destId="{82A80E1C-A6DA-5544-8D51-2CD91DEDFFC6}" srcOrd="0" destOrd="0" presId="urn:microsoft.com/office/officeart/2005/8/layout/vList2"/>
    <dgm:cxn modelId="{1C5546DE-79BE-9C48-8641-2A5E626AB883}" srcId="{39B774C7-0408-B248-A0CA-A14ACF12B885}" destId="{C95B5FDF-4BDD-E344-8EDA-11B6F8F26194}" srcOrd="0" destOrd="0" parTransId="{6BBF3F91-41AE-324E-9E4F-92B0D0632A62}" sibTransId="{EFFAF438-63F3-DA48-9CD1-E8F53148B9EB}"/>
    <dgm:cxn modelId="{9A4F59EB-DCFE-9546-A068-6321D1E700C1}" type="presOf" srcId="{39B774C7-0408-B248-A0CA-A14ACF12B885}" destId="{19B15E2E-9135-B443-AAA9-CDC1EAE9441F}" srcOrd="0" destOrd="0" presId="urn:microsoft.com/office/officeart/2005/8/layout/vList2"/>
    <dgm:cxn modelId="{6D4E0841-73D4-324F-B136-933D14A9F8C2}" type="presParOf" srcId="{19B15E2E-9135-B443-AAA9-CDC1EAE9441F}" destId="{82A80E1C-A6DA-5544-8D51-2CD91DEDFFC6}"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A3A6F-AC2A-5441-AB7F-E2BBE95CD312}">
      <dsp:nvSpPr>
        <dsp:cNvPr id="0" name=""/>
        <dsp:cNvSpPr/>
      </dsp:nvSpPr>
      <dsp:spPr>
        <a:xfrm>
          <a:off x="513" y="283005"/>
          <a:ext cx="2003144" cy="12018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Utilize G4Econs nuclear-economic model to determine LCOE</a:t>
          </a:r>
        </a:p>
      </dsp:txBody>
      <dsp:txXfrm>
        <a:off x="513" y="283005"/>
        <a:ext cx="2003144" cy="1201886"/>
      </dsp:txXfrm>
    </dsp:sp>
    <dsp:sp modelId="{6EABB529-61E0-4840-B8DF-B7EDFE009201}">
      <dsp:nvSpPr>
        <dsp:cNvPr id="0" name=""/>
        <dsp:cNvSpPr/>
      </dsp:nvSpPr>
      <dsp:spPr>
        <a:xfrm>
          <a:off x="2203972" y="283005"/>
          <a:ext cx="2003144" cy="12018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Parameters based on proprietary data, uranium market mining, conversion, and enrichment cost data, literature review, and  PNNL calculations</a:t>
          </a:r>
        </a:p>
      </dsp:txBody>
      <dsp:txXfrm>
        <a:off x="2203972" y="283005"/>
        <a:ext cx="2003144" cy="1201886"/>
      </dsp:txXfrm>
    </dsp:sp>
    <dsp:sp modelId="{C0B01D02-E282-EE41-9197-AFA5838A59B7}">
      <dsp:nvSpPr>
        <dsp:cNvPr id="0" name=""/>
        <dsp:cNvSpPr/>
      </dsp:nvSpPr>
      <dsp:spPr>
        <a:xfrm>
          <a:off x="1102243" y="1685206"/>
          <a:ext cx="2003144" cy="12018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Assumes clean electricity PTC of 1.5 cents per kW</a:t>
          </a:r>
        </a:p>
      </dsp:txBody>
      <dsp:txXfrm>
        <a:off x="1102243" y="1685206"/>
        <a:ext cx="2003144" cy="1201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80E1C-A6DA-5544-8D51-2CD91DEDFFC6}">
      <dsp:nvSpPr>
        <dsp:cNvPr id="0" name=""/>
        <dsp:cNvSpPr/>
      </dsp:nvSpPr>
      <dsp:spPr>
        <a:xfrm>
          <a:off x="0" y="18264"/>
          <a:ext cx="7466031" cy="1053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Small Modular Reactors require a capacity payment of up to $12 (unsubsidized) in 2030. Capacity payments increase from $26 (subsidized) to $38 (unsubsidized) in 2045</a:t>
          </a:r>
        </a:p>
      </dsp:txBody>
      <dsp:txXfrm>
        <a:off x="51403" y="69667"/>
        <a:ext cx="7363225"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10/4/2024</a:t>
            </a:fld>
            <a:endParaRPr lang="en-US" dirty="0"/>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dirty="0"/>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dirty="0"/>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dirty="0"/>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dirty="0"/>
          </a:p>
        </p:txBody>
      </p:sp>
    </p:spTree>
    <p:extLst>
      <p:ext uri="{BB962C8B-B14F-4D97-AF65-F5344CB8AC3E}">
        <p14:creationId xmlns:p14="http://schemas.microsoft.com/office/powerpoint/2010/main" val="286574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dirty="0"/>
          </a:p>
        </p:txBody>
      </p:sp>
    </p:spTree>
    <p:extLst>
      <p:ext uri="{BB962C8B-B14F-4D97-AF65-F5344CB8AC3E}">
        <p14:creationId xmlns:p14="http://schemas.microsoft.com/office/powerpoint/2010/main" val="249896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dirty="0"/>
          </a:p>
        </p:txBody>
      </p:sp>
    </p:spTree>
    <p:extLst>
      <p:ext uri="{BB962C8B-B14F-4D97-AF65-F5344CB8AC3E}">
        <p14:creationId xmlns:p14="http://schemas.microsoft.com/office/powerpoint/2010/main" val="2275423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dirty="0"/>
          </a:p>
        </p:txBody>
      </p:sp>
    </p:spTree>
    <p:extLst>
      <p:ext uri="{BB962C8B-B14F-4D97-AF65-F5344CB8AC3E}">
        <p14:creationId xmlns:p14="http://schemas.microsoft.com/office/powerpoint/2010/main" val="343865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dirty="0"/>
          </a:p>
        </p:txBody>
      </p:sp>
    </p:spTree>
    <p:extLst>
      <p:ext uri="{BB962C8B-B14F-4D97-AF65-F5344CB8AC3E}">
        <p14:creationId xmlns:p14="http://schemas.microsoft.com/office/powerpoint/2010/main" val="334892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dirty="0"/>
          </a:p>
        </p:txBody>
      </p:sp>
    </p:spTree>
    <p:extLst>
      <p:ext uri="{BB962C8B-B14F-4D97-AF65-F5344CB8AC3E}">
        <p14:creationId xmlns:p14="http://schemas.microsoft.com/office/powerpoint/2010/main" val="69012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4, 2024</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 Placeholder 2">
            <a:extLst>
              <a:ext uri="{FF2B5EF4-FFF2-40B4-BE49-F238E27FC236}">
                <a16:creationId xmlns:a16="http://schemas.microsoft.com/office/drawing/2014/main" id="{10AF34D6-176C-B34A-8235-43AC2F87F65B}"/>
              </a:ext>
            </a:extLst>
          </p:cNvPr>
          <p:cNvSpPr>
            <a:spLocks noGrp="1"/>
          </p:cNvSpPr>
          <p:nvPr>
            <p:ph type="body" sz="quarter" idx="19"/>
          </p:nvPr>
        </p:nvSpPr>
        <p:spPr>
          <a:xfrm>
            <a:off x="1371600" y="4343400"/>
            <a:ext cx="4572000" cy="3429000"/>
          </a:xfrm>
          <a:prstGeom prst="rect">
            <a:avLst/>
          </a:prstGeom>
        </p:spPr>
        <p:txBody>
          <a:bodyPr lIns="0" tIns="0" rIns="0" bIns="0" anchor="t" anchorCtr="0"/>
          <a:lstStyle>
            <a:lvl1pPr marL="0" indent="0">
              <a:lnSpc>
                <a:spcPct val="100000"/>
              </a:lnSpc>
              <a:buNone/>
              <a:defRPr sz="2800">
                <a:solidFill>
                  <a:srgbClr val="616265"/>
                </a:solidFill>
                <a:latin typeface="Arial" panose="020B0604020202020204" pitchFamily="34" charset="0"/>
                <a:cs typeface="Arial" panose="020B0604020202020204" pitchFamily="34" charset="0"/>
              </a:defRPr>
            </a:lvl1pPr>
            <a:lvl2pPr marL="548640" indent="0">
              <a:buNone/>
              <a:defRPr sz="2800">
                <a:solidFill>
                  <a:srgbClr val="7F7F7F"/>
                </a:solidFill>
                <a:latin typeface="Arial" panose="020B0604020202020204" pitchFamily="34" charset="0"/>
                <a:cs typeface="Arial" panose="020B0604020202020204" pitchFamily="34" charset="0"/>
              </a:defRPr>
            </a:lvl2pPr>
            <a:lvl3pPr marL="1097280" indent="0">
              <a:buNone/>
              <a:defRPr sz="2800">
                <a:solidFill>
                  <a:srgbClr val="7F7F7F"/>
                </a:solidFill>
                <a:latin typeface="Arial" panose="020B0604020202020204" pitchFamily="34" charset="0"/>
                <a:cs typeface="Arial" panose="020B0604020202020204" pitchFamily="34" charset="0"/>
              </a:defRPr>
            </a:lvl3pPr>
            <a:lvl4pPr marL="1645920" indent="0">
              <a:buNone/>
              <a:defRPr sz="2800">
                <a:solidFill>
                  <a:srgbClr val="7F7F7F"/>
                </a:solidFill>
                <a:latin typeface="Arial" panose="020B0604020202020204" pitchFamily="34" charset="0"/>
                <a:cs typeface="Arial" panose="020B0604020202020204" pitchFamily="34" charset="0"/>
              </a:defRPr>
            </a:lvl4pPr>
            <a:lvl5pPr marL="2194560" indent="0">
              <a:buNone/>
              <a:defRPr sz="2800">
                <a:solidFill>
                  <a:srgbClr val="7F7F7F"/>
                </a:solidFill>
                <a:latin typeface="Arial" panose="020B0604020202020204" pitchFamily="34" charset="0"/>
                <a:cs typeface="Arial" panose="020B0604020202020204" pitchFamily="34" charset="0"/>
              </a:defRPr>
            </a:lvl5pPr>
          </a:lstStyle>
          <a:p>
            <a:pPr lvl="0"/>
            <a:r>
              <a:rPr lang="en-US"/>
              <a:t>Edit Master text styles</a:t>
            </a:r>
          </a:p>
        </p:txBody>
      </p:sp>
      <p:sp>
        <p:nvSpPr>
          <p:cNvPr id="7" name="Text Placeholder 8">
            <a:extLst>
              <a:ext uri="{FF2B5EF4-FFF2-40B4-BE49-F238E27FC236}">
                <a16:creationId xmlns:a16="http://schemas.microsoft.com/office/drawing/2014/main" id="{25F7872D-7E3E-FD4E-8558-F1280C5FD6B7}"/>
              </a:ext>
            </a:extLst>
          </p:cNvPr>
          <p:cNvSpPr>
            <a:spLocks noGrp="1"/>
          </p:cNvSpPr>
          <p:nvPr>
            <p:ph type="body" sz="quarter" idx="24" hasCustomPrompt="1"/>
          </p:nvPr>
        </p:nvSpPr>
        <p:spPr>
          <a:xfrm>
            <a:off x="1371600" y="2054268"/>
            <a:ext cx="4572000" cy="1831932"/>
          </a:xfrm>
          <a:prstGeom prst="rect">
            <a:avLst/>
          </a:prstGeom>
        </p:spPr>
        <p:txBody>
          <a:bodyPr lIns="0" tIns="0" rIns="0" bIns="0" anchor="b" anchorCtr="0"/>
          <a:lstStyle>
            <a:lvl1pPr marL="0" indent="0">
              <a:spcBef>
                <a:spcPts val="0"/>
              </a:spcBef>
              <a:buFont typeface="Arial" panose="020B0604020202020204" pitchFamily="34" charset="0"/>
              <a:buNone/>
              <a:defRPr sz="4000" b="1">
                <a:solidFill>
                  <a:srgbClr val="C8722E"/>
                </a:solidFill>
                <a:latin typeface="Arial" panose="020B0604020202020204" pitchFamily="34" charset="0"/>
                <a:cs typeface="Arial" panose="020B0604020202020204" pitchFamily="34" charset="0"/>
              </a:defRPr>
            </a:lvl1pPr>
            <a:lvl2pPr marL="548640" indent="0">
              <a:buFont typeface="Arial" panose="020B0604020202020204" pitchFamily="34" charset="0"/>
              <a:buNone/>
              <a:defRPr b="1">
                <a:latin typeface="Arial" panose="020B0604020202020204" pitchFamily="34" charset="0"/>
                <a:cs typeface="Arial" panose="020B0604020202020204" pitchFamily="34" charset="0"/>
              </a:defRPr>
            </a:lvl2pPr>
            <a:lvl3pPr marL="1097280" indent="0">
              <a:buFont typeface="Arial" panose="020B0604020202020204" pitchFamily="34" charset="0"/>
              <a:buNone/>
              <a:defRPr b="1">
                <a:latin typeface="Arial" panose="020B0604020202020204" pitchFamily="34" charset="0"/>
                <a:cs typeface="Arial" panose="020B0604020202020204" pitchFamily="34" charset="0"/>
              </a:defRPr>
            </a:lvl3pPr>
            <a:lvl4pPr marL="1645920" indent="0">
              <a:buFont typeface="Arial" panose="020B0604020202020204" pitchFamily="34" charset="0"/>
              <a:buNone/>
              <a:defRPr b="1">
                <a:latin typeface="Arial" panose="020B0604020202020204" pitchFamily="34" charset="0"/>
                <a:cs typeface="Arial" panose="020B0604020202020204" pitchFamily="34" charset="0"/>
              </a:defRPr>
            </a:lvl4pPr>
            <a:lvl5pPr marL="2194560" indent="0">
              <a:buFont typeface="Arial" panose="020B0604020202020204" pitchFamily="34" charset="0"/>
              <a:buNone/>
              <a:defRPr b="1">
                <a:latin typeface="Arial" panose="020B0604020202020204" pitchFamily="34" charset="0"/>
                <a:cs typeface="Arial" panose="020B0604020202020204" pitchFamily="34" charset="0"/>
              </a:defRPr>
            </a:lvl5pPr>
          </a:lstStyle>
          <a:p>
            <a:pPr lvl="0"/>
            <a:r>
              <a:rPr lang="en-US"/>
              <a:t>Click to insert slide title text</a:t>
            </a:r>
          </a:p>
        </p:txBody>
      </p:sp>
      <p:sp>
        <p:nvSpPr>
          <p:cNvPr id="3" name="Text Placeholder 2">
            <a:extLst>
              <a:ext uri="{FF2B5EF4-FFF2-40B4-BE49-F238E27FC236}">
                <a16:creationId xmlns:a16="http://schemas.microsoft.com/office/drawing/2014/main" id="{214F694E-9862-8542-A3A6-9720057B3D75}"/>
              </a:ext>
            </a:extLst>
          </p:cNvPr>
          <p:cNvSpPr>
            <a:spLocks noGrp="1"/>
          </p:cNvSpPr>
          <p:nvPr>
            <p:ph type="body" sz="quarter" idx="25"/>
          </p:nvPr>
        </p:nvSpPr>
        <p:spPr>
          <a:xfrm>
            <a:off x="6400800" y="457200"/>
            <a:ext cx="7772400" cy="7315200"/>
          </a:xfrm>
          <a:prstGeom prst="rect">
            <a:avLst/>
          </a:prstGeom>
        </p:spPr>
        <p:txBody>
          <a:bodyPr/>
          <a:lstStyle>
            <a:lvl1pPr marL="320040" indent="-320040">
              <a:defRPr sz="2800">
                <a:solidFill>
                  <a:srgbClr val="000000"/>
                </a:solidFill>
                <a:latin typeface="Arial" panose="020B0604020202020204" pitchFamily="34" charset="0"/>
                <a:cs typeface="Arial" panose="020B0604020202020204" pitchFamily="34" charset="0"/>
              </a:defRPr>
            </a:lvl1pPr>
            <a:lvl2pPr marL="685800" indent="-320040">
              <a:buFont typeface="Wingdings" pitchFamily="2" charset="2"/>
              <a:buChar char="§"/>
              <a:defRPr sz="2400">
                <a:solidFill>
                  <a:srgbClr val="000000"/>
                </a:solidFill>
                <a:latin typeface="Arial" panose="020B0604020202020204" pitchFamily="34" charset="0"/>
                <a:cs typeface="Arial" panose="020B0604020202020204" pitchFamily="34" charset="0"/>
              </a:defRPr>
            </a:lvl2pPr>
            <a:lvl3pPr marL="1097280" indent="-320040">
              <a:buFont typeface="Wingdings" pitchFamily="2" charset="2"/>
              <a:buChar char="ü"/>
              <a:defRPr sz="2000">
                <a:solidFill>
                  <a:srgbClr val="000000"/>
                </a:solidFill>
                <a:latin typeface="Arial" panose="020B0604020202020204" pitchFamily="34" charset="0"/>
                <a:cs typeface="Arial" panose="020B0604020202020204" pitchFamily="34" charset="0"/>
              </a:defRPr>
            </a:lvl3pPr>
            <a:lvl4pPr>
              <a:defRPr sz="2800">
                <a:solidFill>
                  <a:schemeClr val="tx1"/>
                </a:solidFill>
                <a:latin typeface="Arial" panose="020B0604020202020204" pitchFamily="34" charset="0"/>
                <a:cs typeface="Arial" panose="020B0604020202020204" pitchFamily="34" charset="0"/>
              </a:defRPr>
            </a:lvl4pPr>
            <a:lvl5pPr>
              <a:defRPr sz="2800">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42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5DCEF6"/>
                </a:solidFill>
              </a:defRPr>
            </a:lvl1pPr>
          </a:lstStyle>
          <a:p>
            <a:r>
              <a:rPr lang="en-CA"/>
              <a:t>Title of Page</a:t>
            </a:r>
            <a:endParaRPr lang="en-US"/>
          </a:p>
        </p:txBody>
      </p:sp>
      <p:sp>
        <p:nvSpPr>
          <p:cNvPr id="3" name="Content Placeholder 2"/>
          <p:cNvSpPr>
            <a:spLocks noGrp="1"/>
          </p:cNvSpPr>
          <p:nvPr>
            <p:ph idx="1" hasCustomPrompt="1"/>
          </p:nvPr>
        </p:nvSpPr>
        <p:spPr/>
        <p:txBody>
          <a:bodyPr/>
          <a:lstStyle>
            <a:lvl1pPr>
              <a:defRPr>
                <a:solidFill>
                  <a:srgbClr val="666666"/>
                </a:solidFill>
              </a:defRPr>
            </a:lvl1pPr>
            <a:lvl2pPr>
              <a:defRPr>
                <a:solidFill>
                  <a:srgbClr val="666666"/>
                </a:solidFill>
              </a:defRPr>
            </a:lvl2pPr>
          </a:lstStyle>
          <a:p>
            <a:r>
              <a:rPr lang="en-US"/>
              <a:t>Topic number one</a:t>
            </a:r>
          </a:p>
          <a:p>
            <a:r>
              <a:rPr lang="en-US"/>
              <a:t>Topic number two</a:t>
            </a:r>
          </a:p>
          <a:p>
            <a:pPr lvl="1"/>
            <a:r>
              <a:rPr lang="en-US"/>
              <a:t>Sub topic number two point one</a:t>
            </a:r>
          </a:p>
        </p:txBody>
      </p:sp>
    </p:spTree>
    <p:extLst>
      <p:ext uri="{BB962C8B-B14F-4D97-AF65-F5344CB8AC3E}">
        <p14:creationId xmlns:p14="http://schemas.microsoft.com/office/powerpoint/2010/main" val="57120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dirty="0"/>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10/4/2024</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2" name="Rectangle 21"/>
          <p:cNvSpPr/>
          <p:nvPr userDrawn="1"/>
        </p:nvSpPr>
        <p:spPr>
          <a:xfrm>
            <a:off x="9969557" y="7106196"/>
            <a:ext cx="4660844" cy="1123405"/>
          </a:xfrm>
          <a:prstGeom prst="rect">
            <a:avLst/>
          </a:prstGeom>
          <a:no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54864" tIns="54864" rIns="54864" bIns="54864" numCol="1" spcCol="0" rtlCol="0" fromWordArt="0" anchor="ctr" anchorCtr="0" forceAA="0" compatLnSpc="1">
            <a:prstTxWarp prst="textNoShape">
              <a:avLst/>
            </a:prstTxWarp>
            <a:noAutofit/>
          </a:bodyPr>
          <a:lstStyle/>
          <a:p>
            <a:pPr algn="ctr">
              <a:lnSpc>
                <a:spcPct val="90000"/>
              </a:lnSpc>
            </a:pPr>
            <a:endParaRPr lang="en-US" sz="2592" dirty="0">
              <a:solidFill>
                <a:srgbClr val="616265"/>
              </a:solidFill>
            </a:endParaRPr>
          </a:p>
        </p:txBody>
      </p:sp>
      <p:sp>
        <p:nvSpPr>
          <p:cNvPr id="2" name="Title 1"/>
          <p:cNvSpPr>
            <a:spLocks noGrp="1"/>
          </p:cNvSpPr>
          <p:nvPr userDrawn="1">
            <p:ph type="ctrTitle"/>
          </p:nvPr>
        </p:nvSpPr>
        <p:spPr>
          <a:xfrm>
            <a:off x="439027" y="493777"/>
            <a:ext cx="8357122" cy="613091"/>
          </a:xfrm>
          <a:prstGeom prst="rect">
            <a:avLst/>
          </a:prstGeom>
        </p:spPr>
        <p:txBody>
          <a:bodyPr/>
          <a:lstStyle>
            <a:lvl1pPr algn="l">
              <a:defRPr sz="3840" b="1">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439026" y="2284290"/>
            <a:ext cx="8357124" cy="3334198"/>
          </a:xfrm>
          <a:prstGeom prst="rect">
            <a:avLst/>
          </a:prstGeom>
        </p:spPr>
        <p:txBody>
          <a:bodyPr/>
          <a:lstStyle>
            <a:lvl1pPr marL="0" indent="0" algn="l">
              <a:buNone/>
              <a:defRPr sz="2880">
                <a:solidFill>
                  <a:schemeClr val="tx1"/>
                </a:solidFill>
                <a:latin typeface="Arial" panose="020B0604020202020204" pitchFamily="34" charset="0"/>
                <a:cs typeface="Arial" panose="020B0604020202020204" pitchFamily="34"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6585" y="7481127"/>
            <a:ext cx="3107247" cy="517003"/>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03120" y="7463137"/>
            <a:ext cx="1763572" cy="552982"/>
          </a:xfrm>
          <a:prstGeom prst="rect">
            <a:avLst/>
          </a:prstGeom>
        </p:spPr>
      </p:pic>
    </p:spTree>
    <p:extLst>
      <p:ext uri="{BB962C8B-B14F-4D97-AF65-F5344CB8AC3E}">
        <p14:creationId xmlns:p14="http://schemas.microsoft.com/office/powerpoint/2010/main" val="393276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5"/>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8" r:id="rId9"/>
    <p:sldLayoutId id="2147483732" r:id="rId10"/>
    <p:sldLayoutId id="2147483734" r:id="rId11"/>
    <p:sldLayoutId id="214748373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www.pnnl.gov/sustainable-energy" TargetMode="External"/><Relationship Id="rId4" Type="http://schemas.openxmlformats.org/officeDocument/2006/relationships/hyperlink" Target="mailto:Brittany.Tarufelli@pnnl.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e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emf"/><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371600" y="1745673"/>
            <a:ext cx="4572000" cy="3130217"/>
          </a:xfrm>
        </p:spPr>
        <p:txBody>
          <a:bodyPr/>
          <a:lstStyle/>
          <a:p>
            <a:pPr>
              <a:lnSpc>
                <a:spcPct val="80000"/>
              </a:lnSpc>
            </a:pPr>
            <a:r>
              <a:rPr lang="en-US" sz="4000" dirty="0"/>
              <a:t>EverGREEN 2045: An Energy Mix to Decarbonize Washington State</a:t>
            </a:r>
            <a:br>
              <a:rPr lang="en-US" sz="4000" dirty="0"/>
            </a:br>
            <a:r>
              <a:rPr lang="en-US" sz="3600" i="1" dirty="0"/>
              <a:t> </a:t>
            </a:r>
            <a:endParaRPr lang="en-US" sz="4000" spc="-90" dirty="0"/>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370529" y="6062755"/>
            <a:ext cx="4572000" cy="274320"/>
          </a:xfrm>
        </p:spPr>
        <p:txBody>
          <a:bodyPr/>
          <a:lstStyle/>
          <a:p>
            <a:r>
              <a:rPr lang="en-US" dirty="0"/>
              <a:t>Brittany Tarufelli, PhD</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a:xfrm>
            <a:off x="1370529" y="6483927"/>
            <a:ext cx="4572000" cy="786281"/>
          </a:xfrm>
        </p:spPr>
        <p:txBody>
          <a:bodyPr/>
          <a:lstStyle/>
          <a:p>
            <a:r>
              <a:rPr lang="en-US" sz="1800" dirty="0"/>
              <a:t>Senior Economist, PNNL </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a:xfrm>
            <a:off x="1959429" y="5052805"/>
            <a:ext cx="3983100" cy="274320"/>
          </a:xfrm>
        </p:spPr>
        <p:txBody>
          <a:bodyPr/>
          <a:lstStyle/>
          <a:p>
            <a:r>
              <a:rPr lang="en-US" dirty="0"/>
              <a:t>International Conference on Small Modular Reactors and their Applications</a:t>
            </a:r>
          </a:p>
          <a:p>
            <a:r>
              <a:rPr lang="en-US" dirty="0"/>
              <a:t>22 October 2024, Vienna, Austria</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CC5D0-AD58-C5D9-39C3-4A952BE1E555}"/>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97E262A1-C71F-1830-E6D1-1ED0ACE7B506}"/>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B46A26BA-D6EB-D314-3056-181880D3F7FB}"/>
              </a:ext>
            </a:extLst>
          </p:cNvPr>
          <p:cNvSpPr>
            <a:spLocks noGrp="1"/>
          </p:cNvSpPr>
          <p:nvPr>
            <p:ph sz="quarter" idx="20"/>
          </p:nvPr>
        </p:nvSpPr>
        <p:spPr/>
        <p:txBody>
          <a:bodyPr/>
          <a:lstStyle/>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Our research contributes to our understanding of the economic feasibility and stability of the future resource mix </a:t>
            </a:r>
          </a:p>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We also consider the role and economic feasibility of two future technologies that could provide valuable flexibility services to the future resource mix</a:t>
            </a:r>
          </a:p>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More detailed analyses could incorporate:</a:t>
            </a:r>
          </a:p>
          <a:p>
            <a:pPr lvl="1"/>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Transmission upgrades to better integrate renewable power</a:t>
            </a:r>
          </a:p>
          <a:p>
            <a:pPr lvl="1"/>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Development of a bid-based model to analyze potential price and revenue impacts to address inherent limitations of the development of prices (based on production costs and system constraints) </a:t>
            </a:r>
          </a:p>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Future work could also provide insight into the social and distributional impacts of the future resource mix</a:t>
            </a:r>
          </a:p>
          <a:p>
            <a:endParaRPr lang="en-US" dirty="0"/>
          </a:p>
        </p:txBody>
      </p:sp>
    </p:spTree>
    <p:extLst>
      <p:ext uri="{BB962C8B-B14F-4D97-AF65-F5344CB8AC3E}">
        <p14:creationId xmlns:p14="http://schemas.microsoft.com/office/powerpoint/2010/main" val="324731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EF597D-7B13-917E-AD2B-5375E225F456}"/>
              </a:ext>
            </a:extLst>
          </p:cNvPr>
          <p:cNvSpPr>
            <a:spLocks noGrp="1"/>
          </p:cNvSpPr>
          <p:nvPr>
            <p:ph type="sldNum" sz="quarter" idx="12"/>
          </p:nvPr>
        </p:nvSpPr>
        <p:spPr/>
        <p:txBody>
          <a:bodyPr/>
          <a:lstStyle/>
          <a:p>
            <a:fld id="{FE7A4BB3-E848-5A44-82DF-322201952CD8}" type="slidenum">
              <a:rPr lang="en-US" smtClean="0"/>
              <a:pPr/>
              <a:t>11</a:t>
            </a:fld>
            <a:endParaRPr lang="en-US" dirty="0"/>
          </a:p>
        </p:txBody>
      </p:sp>
      <p:pic>
        <p:nvPicPr>
          <p:cNvPr id="3" name="Picture 2" descr="A picture containing person, indoor&#10;&#10;Description automatically generated">
            <a:extLst>
              <a:ext uri="{FF2B5EF4-FFF2-40B4-BE49-F238E27FC236}">
                <a16:creationId xmlns:a16="http://schemas.microsoft.com/office/drawing/2014/main" id="{AC595829-2E72-40DB-F03E-6CE92AFC3B01}"/>
              </a:ext>
            </a:extLst>
          </p:cNvPr>
          <p:cNvPicPr>
            <a:picLocks noChangeAspect="1"/>
          </p:cNvPicPr>
          <p:nvPr/>
        </p:nvPicPr>
        <p:blipFill rotWithShape="1">
          <a:blip r:embed="rId3">
            <a:extLst>
              <a:ext uri="{28A0092B-C50C-407E-A947-70E740481C1C}">
                <a14:useLocalDpi xmlns:a14="http://schemas.microsoft.com/office/drawing/2010/main" val="0"/>
              </a:ext>
            </a:extLst>
          </a:blip>
          <a:srcRect b="5872"/>
          <a:stretch/>
        </p:blipFill>
        <p:spPr>
          <a:xfrm>
            <a:off x="9575285" y="2752344"/>
            <a:ext cx="2171039" cy="2724912"/>
          </a:xfrm>
          <a:prstGeom prst="rect">
            <a:avLst/>
          </a:prstGeom>
        </p:spPr>
      </p:pic>
      <p:sp>
        <p:nvSpPr>
          <p:cNvPr id="4" name="TextBox 3">
            <a:extLst>
              <a:ext uri="{FF2B5EF4-FFF2-40B4-BE49-F238E27FC236}">
                <a16:creationId xmlns:a16="http://schemas.microsoft.com/office/drawing/2014/main" id="{11955133-4905-2088-95B0-F7AA9C14F98E}"/>
              </a:ext>
            </a:extLst>
          </p:cNvPr>
          <p:cNvSpPr txBox="1"/>
          <p:nvPr/>
        </p:nvSpPr>
        <p:spPr>
          <a:xfrm>
            <a:off x="9028332" y="5477256"/>
            <a:ext cx="3457999" cy="1089529"/>
          </a:xfrm>
          <a:prstGeom prst="rect">
            <a:avLst/>
          </a:prstGeom>
          <a:noFill/>
        </p:spPr>
        <p:txBody>
          <a:bodyPr wrap="none" rtlCol="0">
            <a:spAutoFit/>
          </a:bodyPr>
          <a:lstStyle/>
          <a:p>
            <a:pPr algn="ctr"/>
            <a:r>
              <a:rPr lang="en-US" dirty="0">
                <a:solidFill>
                  <a:schemeClr val="bg1"/>
                </a:solidFill>
              </a:rPr>
              <a:t>Brittany Tarufelli</a:t>
            </a:r>
          </a:p>
          <a:p>
            <a:pPr algn="ctr"/>
            <a:r>
              <a:rPr lang="en-US" dirty="0">
                <a:solidFill>
                  <a:schemeClr val="bg1"/>
                </a:solidFill>
                <a:hlinkClick r:id="rId4">
                  <a:extLst>
                    <a:ext uri="{A12FA001-AC4F-418D-AE19-62706E023703}">
                      <ahyp:hlinkClr xmlns:ahyp="http://schemas.microsoft.com/office/drawing/2018/hyperlinkcolor" val="tx"/>
                    </a:ext>
                  </a:extLst>
                </a:hlinkClick>
              </a:rPr>
              <a:t>Brittany.Tarufelli@pnnl.gov</a:t>
            </a:r>
            <a:endParaRPr lang="en-US" dirty="0">
              <a:solidFill>
                <a:schemeClr val="bg1"/>
              </a:solidFill>
            </a:endParaRPr>
          </a:p>
          <a:p>
            <a:pPr algn="ctr"/>
            <a:endParaRPr lang="en-US" dirty="0">
              <a:solidFill>
                <a:schemeClr val="bg1"/>
              </a:solidFill>
            </a:endParaRPr>
          </a:p>
        </p:txBody>
      </p:sp>
      <p:sp>
        <p:nvSpPr>
          <p:cNvPr id="5" name="TextBox 4">
            <a:extLst>
              <a:ext uri="{FF2B5EF4-FFF2-40B4-BE49-F238E27FC236}">
                <a16:creationId xmlns:a16="http://schemas.microsoft.com/office/drawing/2014/main" id="{7ED6DE17-BADB-FD92-EB9A-F4E7046838B1}"/>
              </a:ext>
            </a:extLst>
          </p:cNvPr>
          <p:cNvSpPr txBox="1"/>
          <p:nvPr/>
        </p:nvSpPr>
        <p:spPr>
          <a:xfrm>
            <a:off x="7857067" y="6388588"/>
            <a:ext cx="5844540" cy="1384995"/>
          </a:xfrm>
          <a:prstGeom prst="rect">
            <a:avLst/>
          </a:prstGeom>
          <a:noFill/>
        </p:spPr>
        <p:txBody>
          <a:bodyPr wrap="square" rtlCol="0">
            <a:spAutoFit/>
          </a:bodyPr>
          <a:lstStyle/>
          <a:p>
            <a:pPr algn="ctr"/>
            <a:r>
              <a:rPr lang="en-US" sz="2000" dirty="0">
                <a:solidFill>
                  <a:schemeClr val="bg1"/>
                </a:solidFill>
              </a:rPr>
              <a:t>Energy and Environment Directorate</a:t>
            </a:r>
          </a:p>
          <a:p>
            <a:pPr algn="ctr"/>
            <a:r>
              <a:rPr lang="en-US" sz="2000" dirty="0">
                <a:solidFill>
                  <a:schemeClr val="bg1"/>
                </a:solidFill>
              </a:rPr>
              <a:t>Economics, Policy &amp; Institutional Support</a:t>
            </a:r>
          </a:p>
          <a:p>
            <a:pPr algn="ctr"/>
            <a:r>
              <a:rPr lang="en-US" sz="2000" dirty="0">
                <a:solidFill>
                  <a:schemeClr val="bg1"/>
                </a:solidFill>
                <a:hlinkClick r:id="rId5">
                  <a:extLst>
                    <a:ext uri="{A12FA001-AC4F-418D-AE19-62706E023703}">
                      <ahyp:hlinkClr xmlns:ahyp="http://schemas.microsoft.com/office/drawing/2018/hyperlinkcolor" val="tx"/>
                    </a:ext>
                  </a:extLst>
                </a:hlinkClick>
              </a:rPr>
              <a:t>https://www.pnnl.gov/sustainable-energy</a:t>
            </a:r>
            <a:endParaRPr lang="en-US" sz="2000"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62783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4ED0D-3E1F-D1F1-0EC7-ACA02F0C3ED4}"/>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ext Placeholder 2">
            <a:extLst>
              <a:ext uri="{FF2B5EF4-FFF2-40B4-BE49-F238E27FC236}">
                <a16:creationId xmlns:a16="http://schemas.microsoft.com/office/drawing/2014/main" id="{A9E9126A-1B06-5065-A03F-CB4CD4A65DF1}"/>
              </a:ext>
            </a:extLst>
          </p:cNvPr>
          <p:cNvSpPr>
            <a:spLocks noGrp="1"/>
          </p:cNvSpPr>
          <p:nvPr>
            <p:ph type="body" sz="quarter" idx="19"/>
          </p:nvPr>
        </p:nvSpPr>
        <p:spPr>
          <a:xfrm>
            <a:off x="1371599" y="4343400"/>
            <a:ext cx="4754881" cy="3429000"/>
          </a:xfrm>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The research team: </a:t>
            </a:r>
          </a:p>
          <a:p>
            <a:r>
              <a:rPr lang="en-US" sz="2400" dirty="0">
                <a:latin typeface="Roboto" panose="02000000000000000000" pitchFamily="2" charset="0"/>
                <a:ea typeface="Roboto" panose="02000000000000000000" pitchFamily="2" charset="0"/>
                <a:cs typeface="Roboto" panose="02000000000000000000" pitchFamily="2" charset="0"/>
              </a:rPr>
              <a:t>K. Harris, S. Acharya, K. Mahapatra, B. Vyakaranam, A. Campbell,  P. Maloney, D. Bhatnagar, M. Weimar, and A. Zbib</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Text Placeholder 3">
            <a:extLst>
              <a:ext uri="{FF2B5EF4-FFF2-40B4-BE49-F238E27FC236}">
                <a16:creationId xmlns:a16="http://schemas.microsoft.com/office/drawing/2014/main" id="{37EE0403-ED31-1C99-F3E5-3C2E06CD288D}"/>
              </a:ext>
            </a:extLst>
          </p:cNvPr>
          <p:cNvSpPr>
            <a:spLocks noGrp="1"/>
          </p:cNvSpPr>
          <p:nvPr>
            <p:ph type="body" sz="quarter" idx="24"/>
          </p:nvPr>
        </p:nvSpPr>
        <p:spPr>
          <a:xfrm>
            <a:off x="1371599" y="1923639"/>
            <a:ext cx="4898572" cy="1831932"/>
          </a:xfrm>
        </p:spPr>
        <p:txBody>
          <a:bodyPr/>
          <a:lstStyle/>
          <a:p>
            <a:r>
              <a:rPr lang="en-US" dirty="0"/>
              <a:t>Acknowledgements</a:t>
            </a:r>
          </a:p>
        </p:txBody>
      </p:sp>
      <p:sp>
        <p:nvSpPr>
          <p:cNvPr id="5" name="Text Placeholder 4">
            <a:extLst>
              <a:ext uri="{FF2B5EF4-FFF2-40B4-BE49-F238E27FC236}">
                <a16:creationId xmlns:a16="http://schemas.microsoft.com/office/drawing/2014/main" id="{82EC9FC5-5036-1CF7-238B-622763F63846}"/>
              </a:ext>
            </a:extLst>
          </p:cNvPr>
          <p:cNvSpPr>
            <a:spLocks noGrp="1"/>
          </p:cNvSpPr>
          <p:nvPr>
            <p:ph type="body" sz="quarter" idx="25"/>
          </p:nvPr>
        </p:nvSpPr>
        <p:spPr>
          <a:xfrm>
            <a:off x="6614835" y="1049694"/>
            <a:ext cx="7427168" cy="6130212"/>
          </a:xfrm>
        </p:spPr>
        <p:txBody>
          <a:bodyPr/>
          <a:lstStyle/>
          <a:p>
            <a:pPr marL="0" indent="0">
              <a:buNone/>
            </a:pPr>
            <a:r>
              <a:rPr lang="en-US" dirty="0">
                <a:solidFill>
                  <a:srgbClr val="616265"/>
                </a:solidFill>
                <a:latin typeface="Roboto" panose="02000000000000000000" pitchFamily="2" charset="0"/>
                <a:ea typeface="Roboto" panose="02000000000000000000" pitchFamily="2" charset="0"/>
                <a:cs typeface="Roboto" panose="02000000000000000000" pitchFamily="2" charset="0"/>
              </a:rPr>
              <a:t>This research was supported by the Energy and Environment Mission Seed, under the Laboratory Directed Research and Development (LDRD) Program PNNL.  </a:t>
            </a:r>
          </a:p>
          <a:p>
            <a:pPr marL="0" indent="0">
              <a:buNone/>
            </a:pPr>
            <a:endParaRPr lang="en-US" dirty="0">
              <a:solidFill>
                <a:srgbClr val="616265"/>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dirty="0">
                <a:solidFill>
                  <a:srgbClr val="616265"/>
                </a:solidFill>
                <a:latin typeface="Roboto" panose="02000000000000000000" pitchFamily="2" charset="0"/>
                <a:ea typeface="Roboto" panose="02000000000000000000" pitchFamily="2" charset="0"/>
                <a:cs typeface="Roboto" panose="02000000000000000000" pitchFamily="2" charset="0"/>
              </a:rPr>
              <a:t>PNNL is a multi-program national laboratory operated for the U.S. Department of Energy (DOE) by Battelle Memorial Institute under Contract No. DE-AC05-76RL01830. </a:t>
            </a:r>
          </a:p>
          <a:p>
            <a:pPr marL="0" indent="0">
              <a:buNone/>
            </a:pPr>
            <a:endParaRPr lang="en-US" dirty="0">
              <a:solidFill>
                <a:srgbClr val="616265"/>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dirty="0">
                <a:solidFill>
                  <a:srgbClr val="616265"/>
                </a:solidFill>
                <a:latin typeface="Roboto" panose="02000000000000000000" pitchFamily="2" charset="0"/>
                <a:ea typeface="Roboto" panose="02000000000000000000" pitchFamily="2" charset="0"/>
                <a:cs typeface="Roboto" panose="02000000000000000000" pitchFamily="2" charset="0"/>
              </a:rPr>
              <a:t>We thank AltaRock Energy and X-energy for providing us with cost estimate information. </a:t>
            </a:r>
          </a:p>
          <a:p>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7625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Project Motivation</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1456661" y="1762346"/>
            <a:ext cx="5858539" cy="4704908"/>
          </a:xfrm>
        </p:spPr>
        <p:txBody>
          <a:bodyPr/>
          <a:lstStyle/>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The Washington Clean Energy Transformation Act:</a:t>
            </a:r>
          </a:p>
          <a:p>
            <a:pPr marL="0" indent="0">
              <a:buNone/>
            </a:pPr>
            <a:endParaRPr lang="en-US" sz="1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a:p>
            <a:pPr lvl="1"/>
            <a:r>
              <a:rPr lang="en-US" sz="2000" dirty="0">
                <a:latin typeface="Roboto" panose="02000000000000000000" pitchFamily="2" charset="0"/>
                <a:ea typeface="Roboto" panose="02000000000000000000" pitchFamily="2" charset="0"/>
                <a:cs typeface="Roboto" panose="02000000000000000000" pitchFamily="2" charset="0"/>
              </a:rPr>
              <a:t>Transitions the state to carbon-free generation by 2045</a:t>
            </a:r>
          </a:p>
          <a:p>
            <a:pPr lvl="1"/>
            <a:r>
              <a:rPr lang="en-US" sz="2000" dirty="0">
                <a:latin typeface="Roboto" panose="02000000000000000000" pitchFamily="2" charset="0"/>
                <a:ea typeface="Roboto" panose="02000000000000000000" pitchFamily="2" charset="0"/>
                <a:cs typeface="Roboto" panose="02000000000000000000" pitchFamily="2" charset="0"/>
              </a:rPr>
              <a:t>Eliminates coal from Washington state’s generation mix by 2025</a:t>
            </a:r>
          </a:p>
          <a:p>
            <a:pPr lvl="1"/>
            <a:r>
              <a:rPr lang="en-US" sz="2000" dirty="0">
                <a:latin typeface="Roboto" panose="02000000000000000000" pitchFamily="2" charset="0"/>
                <a:ea typeface="Roboto" panose="02000000000000000000" pitchFamily="2" charset="0"/>
                <a:cs typeface="Roboto" panose="02000000000000000000" pitchFamily="2" charset="0"/>
              </a:rPr>
              <a:t>Imposes a $60/MWh tax on natural gas generation in 2030</a:t>
            </a:r>
          </a:p>
          <a:p>
            <a:pPr lvl="1"/>
            <a:r>
              <a:rPr lang="en-US" sz="2000" dirty="0">
                <a:latin typeface="Roboto" panose="02000000000000000000" pitchFamily="2" charset="0"/>
                <a:ea typeface="Roboto" panose="02000000000000000000" pitchFamily="2" charset="0"/>
                <a:cs typeface="Roboto" panose="02000000000000000000" pitchFamily="2" charset="0"/>
              </a:rPr>
              <a:t>Prohibits the introduction of new conventional hydro</a:t>
            </a:r>
          </a:p>
          <a:p>
            <a:pPr marL="548640" lvl="1" indent="0">
              <a:buNone/>
            </a:pPr>
            <a:endParaRPr lang="en-US" sz="1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Diagram&#10;&#10;Description automatically generated">
            <a:extLst>
              <a:ext uri="{FF2B5EF4-FFF2-40B4-BE49-F238E27FC236}">
                <a16:creationId xmlns:a16="http://schemas.microsoft.com/office/drawing/2014/main" id="{7BD381F2-08EF-91ED-AC14-630B542CD47F}"/>
              </a:ext>
            </a:extLst>
          </p:cNvPr>
          <p:cNvPicPr>
            <a:picLocks noChangeAspect="1"/>
          </p:cNvPicPr>
          <p:nvPr/>
        </p:nvPicPr>
        <p:blipFill rotWithShape="1">
          <a:blip r:embed="rId3"/>
          <a:srcRect t="2314" r="1930" b="4640"/>
          <a:stretch/>
        </p:blipFill>
        <p:spPr bwMode="auto">
          <a:xfrm>
            <a:off x="7343041" y="1762346"/>
            <a:ext cx="6763487" cy="3463512"/>
          </a:xfrm>
          <a:prstGeom prst="rect">
            <a:avLst/>
          </a:prstGeom>
          <a:ln>
            <a:noFill/>
          </a:ln>
          <a:extLst>
            <a:ext uri="{53640926-AAD7-44D8-BBD7-CCE9431645EC}">
              <a14:shadowObscured xmlns:a14="http://schemas.microsoft.com/office/drawing/2010/main"/>
            </a:ext>
          </a:extLst>
        </p:spPr>
      </p:pic>
      <p:sp>
        <p:nvSpPr>
          <p:cNvPr id="7" name="Content Placeholder 3">
            <a:extLst>
              <a:ext uri="{FF2B5EF4-FFF2-40B4-BE49-F238E27FC236}">
                <a16:creationId xmlns:a16="http://schemas.microsoft.com/office/drawing/2014/main" id="{9A18562C-E9B5-70BB-560F-BB470E8D66EF}"/>
              </a:ext>
            </a:extLst>
          </p:cNvPr>
          <p:cNvSpPr txBox="1">
            <a:spLocks/>
          </p:cNvSpPr>
          <p:nvPr/>
        </p:nvSpPr>
        <p:spPr>
          <a:xfrm>
            <a:off x="1456661" y="5419946"/>
            <a:ext cx="11772760" cy="253872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548640" lvl="1" indent="0">
              <a:buFont typeface="Wingdings" panose="05000000000000000000" pitchFamily="2" charset="2"/>
              <a:buNone/>
            </a:pPr>
            <a:endParaRPr lang="en-US" sz="100" dirty="0">
              <a:latin typeface="Roboto" panose="02000000000000000000" pitchFamily="2" charset="0"/>
              <a:ea typeface="Roboto" panose="02000000000000000000" pitchFamily="2" charset="0"/>
              <a:cs typeface="Roboto" panose="02000000000000000000" pitchFamily="2" charset="0"/>
            </a:endParaRPr>
          </a:p>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Implies the flexibility of generating resources will be at a premium </a:t>
            </a:r>
          </a:p>
          <a:p>
            <a:pPr marL="0" indent="0">
              <a:buFont typeface="Arial" panose="020B0604020202020204" pitchFamily="34" charset="0"/>
              <a:buNone/>
            </a:pPr>
            <a:endParaRPr lang="en-US" sz="1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a:p>
            <a:pPr lvl="1"/>
            <a:r>
              <a:rPr lang="en-US" sz="2000" dirty="0">
                <a:latin typeface="Roboto" panose="02000000000000000000" pitchFamily="2" charset="0"/>
                <a:ea typeface="Roboto" panose="02000000000000000000" pitchFamily="2" charset="0"/>
                <a:cs typeface="Roboto" panose="02000000000000000000" pitchFamily="2" charset="0"/>
              </a:rPr>
              <a:t>Especially important with increasing amounts of wind and solar power</a:t>
            </a:r>
          </a:p>
          <a:p>
            <a:pPr lvl="1"/>
            <a:endParaRPr lang="en-US" sz="100" dirty="0">
              <a:latin typeface="Roboto" panose="02000000000000000000" pitchFamily="2" charset="0"/>
              <a:ea typeface="Roboto" panose="02000000000000000000" pitchFamily="2" charset="0"/>
              <a:cs typeface="Roboto" panose="02000000000000000000" pitchFamily="2" charset="0"/>
            </a:endParaRPr>
          </a:p>
          <a:p>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Need for analysis of future energy resources, including </a:t>
            </a:r>
            <a:r>
              <a:rPr lang="en-US"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small modular reactors</a:t>
            </a:r>
            <a:r>
              <a:rPr lang="en-US"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to understand both the costs and stability of the future electric-power system.</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360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CEACAE-BA0B-2878-ED4B-4B4E9CB601A2}"/>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706F0114-1298-14A7-9B1D-0CBDECB81B3E}"/>
              </a:ext>
            </a:extLst>
          </p:cNvPr>
          <p:cNvSpPr>
            <a:spLocks noGrp="1"/>
          </p:cNvSpPr>
          <p:nvPr>
            <p:ph type="title"/>
          </p:nvPr>
        </p:nvSpPr>
        <p:spPr>
          <a:xfrm>
            <a:off x="3248107" y="268104"/>
            <a:ext cx="10972800" cy="1092863"/>
          </a:xfrm>
        </p:spPr>
        <p:txBody>
          <a:bodyPr/>
          <a:lstStyle/>
          <a:p>
            <a:r>
              <a:rPr lang="en-US" dirty="0"/>
              <a:t>Project Approach and Modeling Framework</a:t>
            </a:r>
          </a:p>
        </p:txBody>
      </p:sp>
      <p:sp>
        <p:nvSpPr>
          <p:cNvPr id="6" name="TextBox 5">
            <a:extLst>
              <a:ext uri="{FF2B5EF4-FFF2-40B4-BE49-F238E27FC236}">
                <a16:creationId xmlns:a16="http://schemas.microsoft.com/office/drawing/2014/main" id="{680FA7D1-54D2-1160-9E17-172014E01C77}"/>
              </a:ext>
            </a:extLst>
          </p:cNvPr>
          <p:cNvSpPr txBox="1"/>
          <p:nvPr/>
        </p:nvSpPr>
        <p:spPr>
          <a:xfrm>
            <a:off x="9779000" y="1935194"/>
            <a:ext cx="4362450" cy="5262979"/>
          </a:xfrm>
          <a:prstGeom prst="rect">
            <a:avLst/>
          </a:prstGeom>
          <a:noFill/>
        </p:spPr>
        <p:txBody>
          <a:bodyPr wrap="square">
            <a:spAutoFit/>
          </a:bodyPr>
          <a:lstStyle/>
          <a:p>
            <a:pPr marL="685800" indent="-685800">
              <a:buFont typeface="Arial" panose="020B0604020202020204" pitchFamily="34" charset="0"/>
              <a:buChar char="•"/>
            </a:pPr>
            <a:r>
              <a:rPr lang="en-US" sz="2400" b="1" dirty="0">
                <a:latin typeface="Roboto Condensed"/>
                <a:ea typeface="Roboto Condensed"/>
                <a:cs typeface="Roboto Condensed"/>
              </a:rPr>
              <a:t>Estimate</a:t>
            </a:r>
            <a:r>
              <a:rPr lang="en-US" sz="2400" dirty="0">
                <a:latin typeface="Roboto Condensed"/>
                <a:ea typeface="Roboto Condensed"/>
                <a:cs typeface="Roboto Condensed"/>
              </a:rPr>
              <a:t> the costs of advanced nuclear reactors (ANR) and superhot rock (SHR) enhanced geothermal systems (EGS)</a:t>
            </a:r>
          </a:p>
          <a:p>
            <a:endParaRPr lang="en-US" sz="800" dirty="0">
              <a:latin typeface="Roboto Condensed"/>
              <a:ea typeface="Roboto Condensed"/>
              <a:cs typeface="Roboto Condensed"/>
            </a:endParaRPr>
          </a:p>
          <a:p>
            <a:pPr marL="685800" indent="-685800">
              <a:buFont typeface="Arial" panose="020B0604020202020204" pitchFamily="34" charset="0"/>
              <a:buChar char="•"/>
            </a:pPr>
            <a:r>
              <a:rPr lang="en-US" sz="2400" b="1" dirty="0">
                <a:latin typeface="Roboto Condensed"/>
                <a:ea typeface="Roboto Condensed"/>
                <a:cs typeface="Roboto Condensed"/>
              </a:rPr>
              <a:t>Design</a:t>
            </a:r>
            <a:r>
              <a:rPr lang="en-US" sz="2400" dirty="0">
                <a:latin typeface="Roboto Condensed"/>
                <a:ea typeface="Roboto Condensed"/>
                <a:cs typeface="Roboto Condensed"/>
              </a:rPr>
              <a:t> future resource mix scenarios with optimal resource additions for Washington State</a:t>
            </a:r>
          </a:p>
          <a:p>
            <a:endParaRPr lang="en-US" sz="800" dirty="0">
              <a:latin typeface="Roboto Condensed" panose="02000000000000000000" pitchFamily="2" charset="0"/>
              <a:ea typeface="Roboto Condensed" panose="02000000000000000000" pitchFamily="2" charset="0"/>
              <a:cs typeface="Roboto Condensed"/>
            </a:endParaRPr>
          </a:p>
          <a:p>
            <a:pPr marL="685800" indent="-685800">
              <a:buFont typeface="Arial" panose="020B0604020202020204" pitchFamily="34" charset="0"/>
              <a:buChar char="•"/>
            </a:pPr>
            <a:r>
              <a:rPr lang="en-US" sz="2400" dirty="0">
                <a:latin typeface="Roboto Condensed"/>
                <a:ea typeface="Roboto Condensed"/>
                <a:cs typeface="Roboto Condensed"/>
              </a:rPr>
              <a:t>Power systems </a:t>
            </a:r>
            <a:r>
              <a:rPr lang="en-US" sz="2400" b="1" dirty="0">
                <a:latin typeface="Roboto Condensed"/>
                <a:ea typeface="Roboto Condensed"/>
                <a:cs typeface="Roboto Condensed"/>
              </a:rPr>
              <a:t>analysis</a:t>
            </a:r>
          </a:p>
          <a:p>
            <a:endParaRPr lang="en-US" sz="800" b="1" dirty="0">
              <a:latin typeface="Roboto Condensed"/>
              <a:ea typeface="Roboto Condensed"/>
              <a:cs typeface="Roboto Condensed"/>
            </a:endParaRPr>
          </a:p>
          <a:p>
            <a:pPr marL="685800" indent="-685800">
              <a:buFont typeface="Arial" panose="020B0604020202020204" pitchFamily="34" charset="0"/>
              <a:buChar char="•"/>
            </a:pPr>
            <a:r>
              <a:rPr lang="en-US" sz="2400" dirty="0">
                <a:latin typeface="Roboto Condensed"/>
                <a:ea typeface="Roboto Condensed"/>
                <a:cs typeface="Roboto Condensed"/>
              </a:rPr>
              <a:t>Evaluate </a:t>
            </a:r>
            <a:r>
              <a:rPr lang="en-US" sz="2400" b="1" dirty="0">
                <a:latin typeface="Roboto Condensed"/>
                <a:ea typeface="Roboto Condensed"/>
                <a:cs typeface="Roboto Condensed"/>
              </a:rPr>
              <a:t>economic feasibility </a:t>
            </a:r>
            <a:r>
              <a:rPr lang="en-US" sz="2400" dirty="0">
                <a:latin typeface="Roboto Condensed"/>
                <a:ea typeface="Roboto Condensed"/>
                <a:cs typeface="Roboto Condensed"/>
              </a:rPr>
              <a:t>of new generation technologies</a:t>
            </a:r>
          </a:p>
        </p:txBody>
      </p:sp>
      <p:pic>
        <p:nvPicPr>
          <p:cNvPr id="9" name="Picture 8" descr="A diagram of a process&#10;&#10;Description automatically generated">
            <a:extLst>
              <a:ext uri="{FF2B5EF4-FFF2-40B4-BE49-F238E27FC236}">
                <a16:creationId xmlns:a16="http://schemas.microsoft.com/office/drawing/2014/main" id="{D02A524A-323D-DD1A-3221-A04D2156B6BD}"/>
              </a:ext>
            </a:extLst>
          </p:cNvPr>
          <p:cNvPicPr>
            <a:picLocks noChangeAspect="1"/>
          </p:cNvPicPr>
          <p:nvPr/>
        </p:nvPicPr>
        <p:blipFill>
          <a:blip r:embed="rId3"/>
          <a:stretch>
            <a:fillRect/>
          </a:stretch>
        </p:blipFill>
        <p:spPr>
          <a:xfrm>
            <a:off x="1143000" y="1879599"/>
            <a:ext cx="8636000" cy="5266303"/>
          </a:xfrm>
          <a:prstGeom prst="rect">
            <a:avLst/>
          </a:prstGeom>
        </p:spPr>
      </p:pic>
    </p:spTree>
    <p:extLst>
      <p:ext uri="{BB962C8B-B14F-4D97-AF65-F5344CB8AC3E}">
        <p14:creationId xmlns:p14="http://schemas.microsoft.com/office/powerpoint/2010/main" val="14933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6DB457-FB11-BF95-7376-1C429C95E8EF}"/>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F69AAB7D-7B06-A82C-B443-8D66270096D4}"/>
              </a:ext>
            </a:extLst>
          </p:cNvPr>
          <p:cNvSpPr>
            <a:spLocks noGrp="1"/>
          </p:cNvSpPr>
          <p:nvPr>
            <p:ph type="title"/>
          </p:nvPr>
        </p:nvSpPr>
        <p:spPr/>
        <p:txBody>
          <a:bodyPr/>
          <a:lstStyle/>
          <a:p>
            <a:r>
              <a:rPr lang="en-US" dirty="0"/>
              <a:t>Future Resource Mix Scenarios</a:t>
            </a:r>
          </a:p>
        </p:txBody>
      </p:sp>
      <p:sp>
        <p:nvSpPr>
          <p:cNvPr id="4" name="Content Placeholder 3">
            <a:extLst>
              <a:ext uri="{FF2B5EF4-FFF2-40B4-BE49-F238E27FC236}">
                <a16:creationId xmlns:a16="http://schemas.microsoft.com/office/drawing/2014/main" id="{7905113E-12B4-10D0-33CE-3AF374DFEEA9}"/>
              </a:ext>
            </a:extLst>
          </p:cNvPr>
          <p:cNvSpPr>
            <a:spLocks noGrp="1"/>
          </p:cNvSpPr>
          <p:nvPr>
            <p:ph sz="quarter" idx="20"/>
          </p:nvPr>
        </p:nvSpPr>
        <p:spPr>
          <a:xfrm>
            <a:off x="1192695" y="1778856"/>
            <a:ext cx="12801600" cy="857251"/>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Designed to be compliant with Washington State’s Clean Energy Transformation Act</a:t>
            </a:r>
          </a:p>
        </p:txBody>
      </p:sp>
      <p:graphicFrame>
        <p:nvGraphicFramePr>
          <p:cNvPr id="7" name="Table 6">
            <a:extLst>
              <a:ext uri="{FF2B5EF4-FFF2-40B4-BE49-F238E27FC236}">
                <a16:creationId xmlns:a16="http://schemas.microsoft.com/office/drawing/2014/main" id="{659074B3-6A36-1696-79A1-77828AAFE34E}"/>
              </a:ext>
            </a:extLst>
          </p:cNvPr>
          <p:cNvGraphicFramePr>
            <a:graphicFrameLocks noGrp="1"/>
          </p:cNvGraphicFramePr>
          <p:nvPr>
            <p:extLst>
              <p:ext uri="{D42A27DB-BD31-4B8C-83A1-F6EECF244321}">
                <p14:modId xmlns:p14="http://schemas.microsoft.com/office/powerpoint/2010/main" val="390699155"/>
              </p:ext>
            </p:extLst>
          </p:nvPr>
        </p:nvGraphicFramePr>
        <p:xfrm>
          <a:off x="5067300" y="2393870"/>
          <a:ext cx="8926995" cy="3831401"/>
        </p:xfrm>
        <a:graphic>
          <a:graphicData uri="http://schemas.openxmlformats.org/drawingml/2006/table">
            <a:tbl>
              <a:tblPr firstRow="1" bandRow="1">
                <a:tableStyleId>{638B1855-1B75-4FBE-930C-398BA8C253C6}</a:tableStyleId>
              </a:tblPr>
              <a:tblGrid>
                <a:gridCol w="2975665">
                  <a:extLst>
                    <a:ext uri="{9D8B030D-6E8A-4147-A177-3AD203B41FA5}">
                      <a16:colId xmlns:a16="http://schemas.microsoft.com/office/drawing/2014/main" val="1806882533"/>
                    </a:ext>
                  </a:extLst>
                </a:gridCol>
                <a:gridCol w="2975665">
                  <a:extLst>
                    <a:ext uri="{9D8B030D-6E8A-4147-A177-3AD203B41FA5}">
                      <a16:colId xmlns:a16="http://schemas.microsoft.com/office/drawing/2014/main" val="3050443198"/>
                    </a:ext>
                  </a:extLst>
                </a:gridCol>
                <a:gridCol w="2975665">
                  <a:extLst>
                    <a:ext uri="{9D8B030D-6E8A-4147-A177-3AD203B41FA5}">
                      <a16:colId xmlns:a16="http://schemas.microsoft.com/office/drawing/2014/main" val="3922146229"/>
                    </a:ext>
                  </a:extLst>
                </a:gridCol>
              </a:tblGrid>
              <a:tr h="558481">
                <a:tc>
                  <a:txBody>
                    <a:bodyPr/>
                    <a:lstStyle/>
                    <a:p>
                      <a:r>
                        <a:rPr lang="en-US" sz="1800" dirty="0">
                          <a:latin typeface="Roboto" panose="02000000000000000000" pitchFamily="2" charset="0"/>
                          <a:ea typeface="Roboto" panose="02000000000000000000" pitchFamily="2" charset="0"/>
                          <a:cs typeface="Roboto" panose="02000000000000000000" pitchFamily="2" charset="0"/>
                        </a:rPr>
                        <a:t>Base Case</a:t>
                      </a:r>
                    </a:p>
                  </a:txBody>
                  <a:tcPr/>
                </a:tc>
                <a:tc>
                  <a:txBody>
                    <a:bodyPr/>
                    <a:lstStyle/>
                    <a:p>
                      <a:r>
                        <a:rPr lang="en-US" sz="1800" dirty="0">
                          <a:latin typeface="Roboto" panose="02000000000000000000" pitchFamily="2" charset="0"/>
                          <a:ea typeface="Roboto" panose="02000000000000000000" pitchFamily="2" charset="0"/>
                          <a:cs typeface="Roboto" panose="02000000000000000000" pitchFamily="2" charset="0"/>
                        </a:rPr>
                        <a:t>2030 GHG Neutral Case</a:t>
                      </a:r>
                    </a:p>
                  </a:txBody>
                  <a:tcPr/>
                </a:tc>
                <a:tc>
                  <a:txBody>
                    <a:bodyPr/>
                    <a:lstStyle/>
                    <a:p>
                      <a:r>
                        <a:rPr lang="en-US" sz="1800" dirty="0">
                          <a:latin typeface="Roboto" panose="02000000000000000000" pitchFamily="2" charset="0"/>
                          <a:ea typeface="Roboto" panose="02000000000000000000" pitchFamily="2" charset="0"/>
                          <a:cs typeface="Roboto" panose="02000000000000000000" pitchFamily="2" charset="0"/>
                        </a:rPr>
                        <a:t>2045 100% Clean Energy Case</a:t>
                      </a:r>
                    </a:p>
                  </a:txBody>
                  <a:tcPr/>
                </a:tc>
                <a:extLst>
                  <a:ext uri="{0D108BD9-81ED-4DB2-BD59-A6C34878D82A}">
                    <a16:rowId xmlns:a16="http://schemas.microsoft.com/office/drawing/2014/main" val="1084113540"/>
                  </a:ext>
                </a:extLst>
              </a:tr>
              <a:tr h="3191321">
                <a:tc>
                  <a:txBody>
                    <a:bodyPr/>
                    <a:lstStyle/>
                    <a:p>
                      <a:pPr marL="0" indent="0">
                        <a:buFont typeface="Arial" panose="020B0604020202020204" pitchFamily="34" charset="0"/>
                        <a:buNone/>
                      </a:pPr>
                      <a:r>
                        <a:rPr lang="en-US" sz="1800" dirty="0">
                          <a:latin typeface="Roboto" panose="02000000000000000000" pitchFamily="2" charset="0"/>
                          <a:ea typeface="Roboto" panose="02000000000000000000" pitchFamily="2" charset="0"/>
                          <a:cs typeface="Roboto" panose="02000000000000000000" pitchFamily="2" charset="0"/>
                        </a:rPr>
                        <a:t>2028 WECC ADS</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Onshore Wind:  3,025 MW</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Conventional Nuclear: 1,170 MW</a:t>
                      </a:r>
                    </a:p>
                  </a:txBody>
                  <a:tcPr/>
                </a:tc>
                <a:tc>
                  <a:txBody>
                    <a:bodyPr/>
                    <a:lstStyle/>
                    <a:p>
                      <a:r>
                        <a:rPr lang="en-US" sz="1800" dirty="0">
                          <a:latin typeface="Roboto" panose="02000000000000000000" pitchFamily="2" charset="0"/>
                          <a:ea typeface="Roboto" panose="02000000000000000000" pitchFamily="2" charset="0"/>
                          <a:cs typeface="Roboto" panose="02000000000000000000" pitchFamily="2" charset="0"/>
                        </a:rPr>
                        <a:t>2028 WECC ADS +</a:t>
                      </a:r>
                    </a:p>
                    <a:p>
                      <a:pPr marL="0" indent="0">
                        <a:buNone/>
                      </a:pPr>
                      <a:r>
                        <a:rPr lang="en-US" sz="1800" dirty="0">
                          <a:latin typeface="Roboto" panose="02000000000000000000" pitchFamily="2" charset="0"/>
                          <a:ea typeface="Roboto" panose="02000000000000000000" pitchFamily="2" charset="0"/>
                          <a:cs typeface="Roboto" panose="02000000000000000000" pitchFamily="2" charset="0"/>
                        </a:rPr>
                        <a:t>Penalties</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​$150/MWh (Coal)</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​$60/MWh (NGCC)</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Onshore Wind:  3,025 MW</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Conventional Nuclear: 1,185 MW</a:t>
                      </a:r>
                    </a:p>
                    <a:p>
                      <a:pPr marL="571500" indent="-571500">
                        <a:buFont typeface="Arial" panose="020B0604020202020204" pitchFamily="34" charset="0"/>
                        <a:buChar char="•"/>
                      </a:pPr>
                      <a:r>
                        <a:rPr lang="en-US" sz="1800" b="1" dirty="0">
                          <a:latin typeface="Roboto" panose="02000000000000000000" pitchFamily="2" charset="0"/>
                          <a:ea typeface="Roboto" panose="02000000000000000000" pitchFamily="2" charset="0"/>
                          <a:cs typeface="Roboto" panose="02000000000000000000" pitchFamily="2" charset="0"/>
                        </a:rPr>
                        <a:t>100 MW SHR EGS</a:t>
                      </a:r>
                    </a:p>
                    <a:p>
                      <a:pPr marL="571500" indent="-571500">
                        <a:buFont typeface="Arial" panose="020B0604020202020204" pitchFamily="34" charset="0"/>
                        <a:buChar char="•"/>
                      </a:pPr>
                      <a:r>
                        <a:rPr lang="en-US" sz="1800" b="1" dirty="0">
                          <a:latin typeface="Roboto" panose="02000000000000000000" pitchFamily="2" charset="0"/>
                          <a:ea typeface="Roboto" panose="02000000000000000000" pitchFamily="2" charset="0"/>
                          <a:cs typeface="Roboto" panose="02000000000000000000" pitchFamily="2" charset="0"/>
                        </a:rPr>
                        <a:t>320 MW ANR</a:t>
                      </a:r>
                    </a:p>
                  </a:txBody>
                  <a:tcPr/>
                </a:tc>
                <a:tc>
                  <a:txBody>
                    <a:bodyPr/>
                    <a:lstStyle/>
                    <a:p>
                      <a:r>
                        <a:rPr lang="en-US" sz="1800" dirty="0">
                          <a:latin typeface="Roboto" panose="02000000000000000000" pitchFamily="2" charset="0"/>
                          <a:ea typeface="Roboto" panose="02000000000000000000" pitchFamily="2" charset="0"/>
                          <a:cs typeface="Roboto" panose="02000000000000000000" pitchFamily="2" charset="0"/>
                        </a:rPr>
                        <a:t>2028 WECC ADS +</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100% Clean Energy Serving WA Load</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Onshore Wind-6,221 MW Serving Load</a:t>
                      </a:r>
                    </a:p>
                    <a:p>
                      <a:pPr marL="571500" indent="-5715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Conventional Nuclear-1,170 MW</a:t>
                      </a:r>
                    </a:p>
                    <a:p>
                      <a:pPr marL="571500" indent="-571500">
                        <a:buFont typeface="Arial" panose="020B0604020202020204" pitchFamily="34" charset="0"/>
                        <a:buChar char="•"/>
                      </a:pPr>
                      <a:r>
                        <a:rPr lang="en-US" sz="1800" b="1" dirty="0">
                          <a:latin typeface="Roboto" panose="02000000000000000000" pitchFamily="2" charset="0"/>
                          <a:ea typeface="Roboto" panose="02000000000000000000" pitchFamily="2" charset="0"/>
                          <a:cs typeface="Roboto" panose="02000000000000000000" pitchFamily="2" charset="0"/>
                        </a:rPr>
                        <a:t>1 GW SHR EGS</a:t>
                      </a:r>
                    </a:p>
                    <a:p>
                      <a:pPr marL="571500" indent="-571500">
                        <a:buFont typeface="Arial" panose="020B0604020202020204" pitchFamily="34" charset="0"/>
                        <a:buChar char="•"/>
                      </a:pPr>
                      <a:r>
                        <a:rPr lang="en-US" sz="1800" b="1" dirty="0">
                          <a:latin typeface="Roboto" panose="02000000000000000000" pitchFamily="2" charset="0"/>
                          <a:ea typeface="Roboto" panose="02000000000000000000" pitchFamily="2" charset="0"/>
                          <a:cs typeface="Roboto" panose="02000000000000000000" pitchFamily="2" charset="0"/>
                        </a:rPr>
                        <a:t>3 X 320 MW ANR</a:t>
                      </a:r>
                    </a:p>
                    <a:p>
                      <a:pPr marL="571500" indent="-571500">
                        <a:buFont typeface="Arial" panose="020B0604020202020204" pitchFamily="34" charset="0"/>
                        <a:buChar char="•"/>
                      </a:pPr>
                      <a:r>
                        <a:rPr lang="en-US" sz="1800" b="1" dirty="0">
                          <a:latin typeface="Roboto" panose="02000000000000000000" pitchFamily="2" charset="0"/>
                          <a:ea typeface="Roboto" panose="02000000000000000000" pitchFamily="2" charset="0"/>
                          <a:cs typeface="Roboto" panose="02000000000000000000" pitchFamily="2" charset="0"/>
                        </a:rPr>
                        <a:t>Additional 2,880 MW ANR</a:t>
                      </a:r>
                    </a:p>
                  </a:txBody>
                  <a:tcPr/>
                </a:tc>
                <a:extLst>
                  <a:ext uri="{0D108BD9-81ED-4DB2-BD59-A6C34878D82A}">
                    <a16:rowId xmlns:a16="http://schemas.microsoft.com/office/drawing/2014/main" val="4276433128"/>
                  </a:ext>
                </a:extLst>
              </a:tr>
            </a:tbl>
          </a:graphicData>
        </a:graphic>
      </p:graphicFrame>
      <p:sp>
        <p:nvSpPr>
          <p:cNvPr id="8" name="TextBox 7">
            <a:extLst>
              <a:ext uri="{FF2B5EF4-FFF2-40B4-BE49-F238E27FC236}">
                <a16:creationId xmlns:a16="http://schemas.microsoft.com/office/drawing/2014/main" id="{ED490450-8ED5-DAA7-BBFE-67A464B822BA}"/>
              </a:ext>
            </a:extLst>
          </p:cNvPr>
          <p:cNvSpPr txBox="1"/>
          <p:nvPr/>
        </p:nvSpPr>
        <p:spPr>
          <a:xfrm>
            <a:off x="1003300" y="6450744"/>
            <a:ext cx="13143395" cy="1477328"/>
          </a:xfrm>
          <a:prstGeom prst="rect">
            <a:avLst/>
          </a:prstGeom>
          <a:solidFill>
            <a:schemeClr val="bg1"/>
          </a:solidFill>
          <a:ln w="76200">
            <a:solidFill>
              <a:schemeClr val="tx1"/>
            </a:solidFill>
          </a:ln>
        </p:spPr>
        <p:txBody>
          <a:bodyPr wrap="square" lIns="91440" tIns="45720" rIns="91440" bIns="45720" rtlCol="0" anchor="t">
            <a:spAutoFit/>
          </a:bodyPr>
          <a:lstStyle/>
          <a:p>
            <a:r>
              <a:rPr lang="en-US" sz="1800" dirty="0">
                <a:latin typeface="Roboto Condensed"/>
                <a:ea typeface="Roboto Condensed"/>
                <a:cs typeface="Roboto Condensed"/>
              </a:rPr>
              <a:t>SMRs added at existing sites. New wind power supply added in the Lower Snake River region, along the Columbia Gorge, and on the west side of the Cascades. New wind power supply from Montana (winter peaking) added and assumed to serve Washington load. Solar PV added along the Lower Snake region, in the Hanford site area, and the retired Centralia coal plant site area. Four-hour battery energy storage distributed with added solar generation. New, closed-loop pumped storage hydropower added on the east side of the Cascades (where surplus wind and solar exist), as well as along the Columbia Gorge and Mid-Columbia area.  </a:t>
            </a:r>
          </a:p>
        </p:txBody>
      </p:sp>
      <p:pic>
        <p:nvPicPr>
          <p:cNvPr id="9" name="Picture 2" descr="Diagram&#10;&#10;Description automatically generated">
            <a:extLst>
              <a:ext uri="{FF2B5EF4-FFF2-40B4-BE49-F238E27FC236}">
                <a16:creationId xmlns:a16="http://schemas.microsoft.com/office/drawing/2014/main" id="{7F3BC07C-B668-6712-EDCC-DB376A1A8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00"/>
          <a:stretch/>
        </p:blipFill>
        <p:spPr bwMode="auto">
          <a:xfrm>
            <a:off x="1192695" y="2969873"/>
            <a:ext cx="3415090" cy="26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6CB6A-DCF1-4D0A-B697-E3DF56FD39DB}"/>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D772D6DA-A275-33B0-052E-BC60F686F8AC}"/>
              </a:ext>
            </a:extLst>
          </p:cNvPr>
          <p:cNvSpPr>
            <a:spLocks noGrp="1"/>
          </p:cNvSpPr>
          <p:nvPr>
            <p:ph type="title"/>
          </p:nvPr>
        </p:nvSpPr>
        <p:spPr/>
        <p:txBody>
          <a:bodyPr/>
          <a:lstStyle/>
          <a:p>
            <a:r>
              <a:rPr lang="en-US" dirty="0"/>
              <a:t>Cost Estimates</a:t>
            </a:r>
          </a:p>
        </p:txBody>
      </p:sp>
      <p:graphicFrame>
        <p:nvGraphicFramePr>
          <p:cNvPr id="10" name="Table 9">
            <a:extLst>
              <a:ext uri="{FF2B5EF4-FFF2-40B4-BE49-F238E27FC236}">
                <a16:creationId xmlns:a16="http://schemas.microsoft.com/office/drawing/2014/main" id="{F6A0FB96-F11C-D25F-CD00-4856A6088741}"/>
              </a:ext>
            </a:extLst>
          </p:cNvPr>
          <p:cNvGraphicFramePr>
            <a:graphicFrameLocks noGrp="1"/>
          </p:cNvGraphicFramePr>
          <p:nvPr>
            <p:extLst>
              <p:ext uri="{D42A27DB-BD31-4B8C-83A1-F6EECF244321}">
                <p14:modId xmlns:p14="http://schemas.microsoft.com/office/powerpoint/2010/main" val="132957410"/>
              </p:ext>
            </p:extLst>
          </p:nvPr>
        </p:nvGraphicFramePr>
        <p:xfrm>
          <a:off x="1153453" y="1661825"/>
          <a:ext cx="13294065" cy="4994048"/>
        </p:xfrm>
        <a:graphic>
          <a:graphicData uri="http://schemas.openxmlformats.org/drawingml/2006/table">
            <a:tbl>
              <a:tblPr firstRow="1" bandRow="1">
                <a:tableStyleId>{2D5ABB26-0587-4C30-8999-92F81FD0307C}</a:tableStyleId>
              </a:tblPr>
              <a:tblGrid>
                <a:gridCol w="6609863">
                  <a:extLst>
                    <a:ext uri="{9D8B030D-6E8A-4147-A177-3AD203B41FA5}">
                      <a16:colId xmlns:a16="http://schemas.microsoft.com/office/drawing/2014/main" val="3804261630"/>
                    </a:ext>
                  </a:extLst>
                </a:gridCol>
                <a:gridCol w="6684202">
                  <a:extLst>
                    <a:ext uri="{9D8B030D-6E8A-4147-A177-3AD203B41FA5}">
                      <a16:colId xmlns:a16="http://schemas.microsoft.com/office/drawing/2014/main" val="811961210"/>
                    </a:ext>
                  </a:extLst>
                </a:gridCol>
              </a:tblGrid>
              <a:tr h="579813">
                <a:tc>
                  <a:txBody>
                    <a:bodyPr/>
                    <a:lstStyle/>
                    <a:p>
                      <a:pPr algn="ctr"/>
                      <a:r>
                        <a:rPr lang="en-US" sz="2400" b="1" dirty="0">
                          <a:latin typeface="Roboto" panose="02000000000000000000" pitchFamily="2" charset="0"/>
                          <a:ea typeface="Roboto" panose="02000000000000000000" pitchFamily="2" charset="0"/>
                          <a:cs typeface="Roboto" panose="02000000000000000000" pitchFamily="2" charset="0"/>
                        </a:rPr>
                        <a:t>X-energy Xe-100 SMR</a:t>
                      </a:r>
                    </a:p>
                  </a:txBody>
                  <a:tcP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latin typeface="Roboto" panose="02000000000000000000" pitchFamily="2" charset="0"/>
                          <a:ea typeface="Roboto" panose="02000000000000000000" pitchFamily="2" charset="0"/>
                          <a:cs typeface="Roboto" panose="02000000000000000000" pitchFamily="2" charset="0"/>
                        </a:rPr>
                        <a:t>AltaRock Energy SHR EGS</a:t>
                      </a:r>
                    </a:p>
                  </a:txBody>
                  <a:tcP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47252"/>
                  </a:ext>
                </a:extLst>
              </a:tr>
              <a:tr h="4414235">
                <a:tc>
                  <a:txBody>
                    <a:bodyPr/>
                    <a:lstStyle/>
                    <a:p>
                      <a:pPr marL="857250" marR="0" indent="-857250" algn="l" defTabSz="29259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Roboto" panose="02000000000000000000" pitchFamily="2" charset="0"/>
                          <a:ea typeface="Roboto" panose="02000000000000000000" pitchFamily="2" charset="0"/>
                          <a:cs typeface="Roboto" panose="02000000000000000000" pitchFamily="2" charset="0"/>
                        </a:rPr>
                        <a:t>Generation IV high-temperature gas-cooled nuclear reactor</a:t>
                      </a:r>
                    </a:p>
                    <a:p>
                      <a:pPr marL="857250" marR="0" indent="-857250" algn="l" defTabSz="29259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Roboto" panose="02000000000000000000" pitchFamily="2" charset="0"/>
                          <a:ea typeface="Roboto" panose="02000000000000000000" pitchFamily="2" charset="0"/>
                          <a:cs typeface="Roboto" panose="02000000000000000000" pitchFamily="2" charset="0"/>
                        </a:rPr>
                        <a:t>Modular design allows 80 MW reactors to be scaled into a 4-pack 320 MW plant, cogeneration options</a:t>
                      </a:r>
                    </a:p>
                    <a:p>
                      <a:pPr marL="857250" marR="0" indent="-857250" algn="l" defTabSz="29259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Roboto" panose="02000000000000000000" pitchFamily="2" charset="0"/>
                          <a:ea typeface="Roboto" panose="02000000000000000000" pitchFamily="2" charset="0"/>
                          <a:cs typeface="Roboto" panose="02000000000000000000" pitchFamily="2" charset="0"/>
                        </a:rPr>
                        <a:t>Online refueling allowed by pebble bed design, powered by TRISO fuel (94% capacity factor)</a:t>
                      </a:r>
                    </a:p>
                  </a:txBody>
                  <a:tcP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0" indent="-8572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Drilling into superhot rock provides higher temperature steam and higher efficiency</a:t>
                      </a:r>
                    </a:p>
                    <a:p>
                      <a:pPr marL="857250" indent="-8572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Leverages economies of scale not available for current geothermal systems</a:t>
                      </a:r>
                    </a:p>
                    <a:p>
                      <a:pPr marL="857250" indent="-8572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Novel drilling technology</a:t>
                      </a:r>
                    </a:p>
                  </a:txBody>
                  <a:tcP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613543"/>
                  </a:ext>
                </a:extLst>
              </a:tr>
            </a:tbl>
          </a:graphicData>
        </a:graphic>
      </p:graphicFrame>
      <p:sp>
        <p:nvSpPr>
          <p:cNvPr id="13" name="Right Arrow 12">
            <a:extLst>
              <a:ext uri="{FF2B5EF4-FFF2-40B4-BE49-F238E27FC236}">
                <a16:creationId xmlns:a16="http://schemas.microsoft.com/office/drawing/2014/main" id="{0237D7AB-7BA3-1C13-5B6F-FDAFB24C8C6D}"/>
              </a:ext>
            </a:extLst>
          </p:cNvPr>
          <p:cNvSpPr/>
          <p:nvPr/>
        </p:nvSpPr>
        <p:spPr>
          <a:xfrm>
            <a:off x="6035493" y="6111434"/>
            <a:ext cx="1588844" cy="47239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Nth of A Kind</a:t>
            </a:r>
          </a:p>
        </p:txBody>
      </p:sp>
      <p:pic>
        <p:nvPicPr>
          <p:cNvPr id="18" name="Picture 17">
            <a:extLst>
              <a:ext uri="{FF2B5EF4-FFF2-40B4-BE49-F238E27FC236}">
                <a16:creationId xmlns:a16="http://schemas.microsoft.com/office/drawing/2014/main" id="{1796A618-AD96-E670-C3F9-A5DB7AE958C2}"/>
              </a:ext>
            </a:extLst>
          </p:cNvPr>
          <p:cNvPicPr>
            <a:picLocks noChangeAspect="1"/>
          </p:cNvPicPr>
          <p:nvPr/>
        </p:nvPicPr>
        <p:blipFill>
          <a:blip r:embed="rId3"/>
          <a:stretch>
            <a:fillRect/>
          </a:stretch>
        </p:blipFill>
        <p:spPr>
          <a:xfrm>
            <a:off x="7800486" y="4158849"/>
            <a:ext cx="6409944" cy="3845967"/>
          </a:xfrm>
          <a:prstGeom prst="rect">
            <a:avLst/>
          </a:prstGeom>
          <a:ln>
            <a:solidFill>
              <a:schemeClr val="accent1">
                <a:shade val="15000"/>
              </a:schemeClr>
            </a:solidFill>
          </a:ln>
        </p:spPr>
      </p:pic>
      <p:graphicFrame>
        <p:nvGraphicFramePr>
          <p:cNvPr id="22" name="Diagram 21">
            <a:extLst>
              <a:ext uri="{FF2B5EF4-FFF2-40B4-BE49-F238E27FC236}">
                <a16:creationId xmlns:a16="http://schemas.microsoft.com/office/drawing/2014/main" id="{8CDD1FAC-85D3-9DF2-DC8A-98FA96E4FB03}"/>
              </a:ext>
            </a:extLst>
          </p:cNvPr>
          <p:cNvGraphicFramePr/>
          <p:nvPr>
            <p:extLst>
              <p:ext uri="{D42A27DB-BD31-4B8C-83A1-F6EECF244321}">
                <p14:modId xmlns:p14="http://schemas.microsoft.com/office/powerpoint/2010/main" val="4074473273"/>
              </p:ext>
            </p:extLst>
          </p:nvPr>
        </p:nvGraphicFramePr>
        <p:xfrm>
          <a:off x="1671174" y="4526384"/>
          <a:ext cx="420763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39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0305D-178A-8D29-7014-F26F22B90E2C}"/>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92FEB3C5-6D54-2C05-D599-002B945602E7}"/>
              </a:ext>
            </a:extLst>
          </p:cNvPr>
          <p:cNvSpPr>
            <a:spLocks noGrp="1"/>
          </p:cNvSpPr>
          <p:nvPr>
            <p:ph type="title"/>
          </p:nvPr>
        </p:nvSpPr>
        <p:spPr/>
        <p:txBody>
          <a:bodyPr/>
          <a:lstStyle/>
          <a:p>
            <a:r>
              <a:rPr lang="en-US" dirty="0"/>
              <a:t>Power Systems Analysis</a:t>
            </a:r>
          </a:p>
        </p:txBody>
      </p:sp>
      <p:sp>
        <p:nvSpPr>
          <p:cNvPr id="4" name="Content Placeholder 3">
            <a:extLst>
              <a:ext uri="{FF2B5EF4-FFF2-40B4-BE49-F238E27FC236}">
                <a16:creationId xmlns:a16="http://schemas.microsoft.com/office/drawing/2014/main" id="{BE754E20-FE0B-A242-4A91-68B08B404CDB}"/>
              </a:ext>
            </a:extLst>
          </p:cNvPr>
          <p:cNvSpPr>
            <a:spLocks noGrp="1"/>
          </p:cNvSpPr>
          <p:nvPr>
            <p:ph sz="quarter" idx="20"/>
          </p:nvPr>
        </p:nvSpPr>
        <p:spPr>
          <a:xfrm>
            <a:off x="1371600" y="2057399"/>
            <a:ext cx="4910667" cy="5486401"/>
          </a:xfrm>
        </p:spPr>
        <p:txBody>
          <a:bodyPr/>
          <a:lstStyle/>
          <a:p>
            <a:pPr marL="0" indent="0">
              <a:buNone/>
            </a:pPr>
            <a:r>
              <a:rPr lang="en-US" b="1" dirty="0"/>
              <a:t>Production Cost Modeling</a:t>
            </a:r>
            <a:endParaRPr lang="en-US" dirty="0"/>
          </a:p>
          <a:p>
            <a:pPr marL="457200" indent="-457200">
              <a:buFont typeface="Arial" panose="020B0604020202020204" pitchFamily="34" charset="0"/>
              <a:buChar char="•"/>
            </a:pPr>
            <a:r>
              <a:rPr lang="en-US" sz="2400" dirty="0">
                <a:latin typeface="Roboto Condensed"/>
                <a:ea typeface="Roboto Condensed"/>
                <a:cs typeface="Roboto Condensed"/>
              </a:rPr>
              <a:t>Inputs to the model include detailed cost and operational data (including those estimated for new, flexible generation technologies) </a:t>
            </a:r>
            <a:endParaRPr lang="en-US" sz="2400" dirty="0">
              <a:latin typeface="Roboto Condensed" panose="02000000000000000000" pitchFamily="2" charset="0"/>
              <a:ea typeface="Roboto Condensed" panose="02000000000000000000" pitchFamily="2" charset="0"/>
              <a:cs typeface="Roboto Condensed"/>
            </a:endParaRPr>
          </a:p>
          <a:p>
            <a:pPr marL="457200" indent="-457200">
              <a:buFont typeface="Arial" panose="020B0604020202020204" pitchFamily="34" charset="0"/>
              <a:buChar char="•"/>
            </a:pPr>
            <a:r>
              <a:rPr lang="en-US" sz="2400" dirty="0">
                <a:latin typeface="Roboto Condensed"/>
                <a:ea typeface="Roboto Condensed"/>
                <a:cs typeface="Roboto Condensed"/>
              </a:rPr>
              <a:t>Adjusted the PCM, a linearized DC optimal power flow model, to reflect our future resource mix scenarios and evaluated results for several criteria including unserved load, production costs, carbon emissions and costs, and renewable curtailments </a:t>
            </a:r>
            <a:endParaRPr lang="en-US" sz="2400" dirty="0">
              <a:latin typeface="Roboto Condensed" panose="02000000000000000000" pitchFamily="2" charset="0"/>
              <a:ea typeface="Roboto Condensed" panose="02000000000000000000" pitchFamily="2" charset="0"/>
              <a:cs typeface="Roboto Condensed"/>
            </a:endParaRPr>
          </a:p>
          <a:p>
            <a:endParaRPr lang="en-US" dirty="0"/>
          </a:p>
        </p:txBody>
      </p:sp>
      <p:pic>
        <p:nvPicPr>
          <p:cNvPr id="10" name="Picture 9">
            <a:extLst>
              <a:ext uri="{FF2B5EF4-FFF2-40B4-BE49-F238E27FC236}">
                <a16:creationId xmlns:a16="http://schemas.microsoft.com/office/drawing/2014/main" id="{DD2B93E6-4CD6-7599-D87D-F26158E913D4}"/>
              </a:ext>
            </a:extLst>
          </p:cNvPr>
          <p:cNvPicPr>
            <a:picLocks noChangeAspect="1"/>
          </p:cNvPicPr>
          <p:nvPr/>
        </p:nvPicPr>
        <p:blipFill>
          <a:blip r:embed="rId2"/>
          <a:stretch>
            <a:fillRect/>
          </a:stretch>
        </p:blipFill>
        <p:spPr>
          <a:xfrm>
            <a:off x="7018867" y="1862666"/>
            <a:ext cx="6763362" cy="5909734"/>
          </a:xfrm>
          <a:prstGeom prst="rect">
            <a:avLst/>
          </a:prstGeom>
          <a:ln>
            <a:solidFill>
              <a:schemeClr val="tx2"/>
            </a:solidFill>
          </a:ln>
        </p:spPr>
      </p:pic>
    </p:spTree>
    <p:extLst>
      <p:ext uri="{BB962C8B-B14F-4D97-AF65-F5344CB8AC3E}">
        <p14:creationId xmlns:p14="http://schemas.microsoft.com/office/powerpoint/2010/main" val="242118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F03BC0-20CD-C157-F22A-D99FFAD0A476}"/>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43184AA8-CD14-7884-7030-CC9223AA310E}"/>
              </a:ext>
            </a:extLst>
          </p:cNvPr>
          <p:cNvSpPr>
            <a:spLocks noGrp="1"/>
          </p:cNvSpPr>
          <p:nvPr>
            <p:ph type="title"/>
          </p:nvPr>
        </p:nvSpPr>
        <p:spPr/>
        <p:txBody>
          <a:bodyPr/>
          <a:lstStyle/>
          <a:p>
            <a:r>
              <a:rPr lang="en-US" dirty="0"/>
              <a:t>Power Systems Analysis</a:t>
            </a:r>
          </a:p>
        </p:txBody>
      </p:sp>
      <p:sp>
        <p:nvSpPr>
          <p:cNvPr id="4" name="Content Placeholder 3">
            <a:extLst>
              <a:ext uri="{FF2B5EF4-FFF2-40B4-BE49-F238E27FC236}">
                <a16:creationId xmlns:a16="http://schemas.microsoft.com/office/drawing/2014/main" id="{C7483214-5E2A-F54B-6820-0959C369FD4B}"/>
              </a:ext>
            </a:extLst>
          </p:cNvPr>
          <p:cNvSpPr>
            <a:spLocks noGrp="1"/>
          </p:cNvSpPr>
          <p:nvPr>
            <p:ph sz="quarter" idx="20"/>
          </p:nvPr>
        </p:nvSpPr>
        <p:spPr>
          <a:xfrm>
            <a:off x="1452587" y="1666472"/>
            <a:ext cx="12436429" cy="2062311"/>
          </a:xfrm>
        </p:spPr>
        <p:txBody>
          <a:bodyPr/>
          <a:lstStyle/>
          <a:p>
            <a:pPr marL="0" indent="0">
              <a:buNone/>
            </a:pPr>
            <a:r>
              <a:rPr lang="en-US" sz="3200" b="1" dirty="0">
                <a:latin typeface="Roboto Condensed" panose="02000000000000000000" pitchFamily="2" charset="0"/>
                <a:ea typeface="Roboto Condensed" panose="02000000000000000000" pitchFamily="2" charset="0"/>
              </a:rPr>
              <a:t>Transient Stability Analysis</a:t>
            </a:r>
          </a:p>
          <a:p>
            <a:pPr marL="742950" indent="-742950">
              <a:lnSpc>
                <a:spcPct val="100000"/>
              </a:lnSpc>
              <a:spcBef>
                <a:spcPts val="0"/>
              </a:spcBef>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Expose the system to a large N-2 contingency</a:t>
            </a:r>
          </a:p>
          <a:p>
            <a:pPr marL="742950" indent="-742950">
              <a:lnSpc>
                <a:spcPct val="100000"/>
              </a:lnSpc>
              <a:spcBef>
                <a:spcPts val="0"/>
              </a:spcBef>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Observe the response of the system</a:t>
            </a:r>
          </a:p>
          <a:p>
            <a:pPr marL="742950" indent="-742950">
              <a:lnSpc>
                <a:spcPct val="100000"/>
              </a:lnSpc>
              <a:spcBef>
                <a:spcPts val="0"/>
              </a:spcBef>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Compare the response of the system with and without SMRs and SHR EGSs </a:t>
            </a:r>
          </a:p>
          <a:p>
            <a:pPr marL="742950" indent="-742950">
              <a:lnSpc>
                <a:spcPct val="100000"/>
              </a:lnSpc>
              <a:spcBef>
                <a:spcPts val="0"/>
              </a:spcBef>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Compare the response of the system with and without a large addition of renewables</a:t>
            </a:r>
          </a:p>
          <a:p>
            <a:pPr marL="742950" indent="-742950">
              <a:lnSpc>
                <a:spcPct val="100000"/>
              </a:lnSpc>
              <a:spcBef>
                <a:spcPts val="0"/>
              </a:spcBef>
              <a:buFont typeface="Arial" panose="020B0604020202020204" pitchFamily="34" charset="0"/>
              <a:buChar char="•"/>
            </a:pPr>
            <a:r>
              <a:rPr lang="en-US" sz="2400" dirty="0">
                <a:latin typeface="Roboto Condensed" panose="02000000000000000000" pitchFamily="2" charset="0"/>
                <a:ea typeface="Roboto Condensed" panose="02000000000000000000" pitchFamily="2" charset="0"/>
              </a:rPr>
              <a:t>Inertia and frequency response characteristics improved, and voltage profile remained stable</a:t>
            </a:r>
          </a:p>
        </p:txBody>
      </p:sp>
      <p:pic>
        <p:nvPicPr>
          <p:cNvPr id="5" name="Picture 4" descr="Chart&#10;&#10;Description automatically generated">
            <a:extLst>
              <a:ext uri="{FF2B5EF4-FFF2-40B4-BE49-F238E27FC236}">
                <a16:creationId xmlns:a16="http://schemas.microsoft.com/office/drawing/2014/main" id="{79F1DDDD-E451-52AA-CE9D-CF90C633FF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733" y="4010794"/>
            <a:ext cx="5227945" cy="3947873"/>
          </a:xfrm>
          <a:prstGeom prst="rect">
            <a:avLst/>
          </a:prstGeom>
          <a:noFill/>
          <a:ln>
            <a:noFill/>
          </a:ln>
        </p:spPr>
      </p:pic>
      <p:pic>
        <p:nvPicPr>
          <p:cNvPr id="6" name="Picture 5" descr="Chart, histogram&#10;&#10;Description automatically generated">
            <a:extLst>
              <a:ext uri="{FF2B5EF4-FFF2-40B4-BE49-F238E27FC236}">
                <a16:creationId xmlns:a16="http://schemas.microsoft.com/office/drawing/2014/main" id="{26614626-3776-F09C-B9B8-99447F1BD511}"/>
              </a:ext>
            </a:extLst>
          </p:cNvPr>
          <p:cNvPicPr>
            <a:picLocks noChangeAspect="1"/>
          </p:cNvPicPr>
          <p:nvPr/>
        </p:nvPicPr>
        <p:blipFill>
          <a:blip r:embed="rId3"/>
          <a:stretch>
            <a:fillRect/>
          </a:stretch>
        </p:blipFill>
        <p:spPr>
          <a:xfrm>
            <a:off x="8335654" y="3924587"/>
            <a:ext cx="5227945" cy="4034080"/>
          </a:xfrm>
          <a:prstGeom prst="rect">
            <a:avLst/>
          </a:prstGeom>
        </p:spPr>
      </p:pic>
      <p:sp>
        <p:nvSpPr>
          <p:cNvPr id="7" name="TextBox 6">
            <a:extLst>
              <a:ext uri="{FF2B5EF4-FFF2-40B4-BE49-F238E27FC236}">
                <a16:creationId xmlns:a16="http://schemas.microsoft.com/office/drawing/2014/main" id="{05381B43-7092-DF59-43F7-6C6354A860DD}"/>
              </a:ext>
            </a:extLst>
          </p:cNvPr>
          <p:cNvSpPr txBox="1"/>
          <p:nvPr/>
        </p:nvSpPr>
        <p:spPr>
          <a:xfrm>
            <a:off x="7566403" y="4010794"/>
            <a:ext cx="677108" cy="3558406"/>
          </a:xfrm>
          <a:prstGeom prst="rect">
            <a:avLst/>
          </a:prstGeom>
          <a:solidFill>
            <a:schemeClr val="tx2"/>
          </a:solidFill>
        </p:spPr>
        <p:txBody>
          <a:bodyPr vert="vert270" wrap="square" rtlCol="0">
            <a:spAutoFit/>
          </a:bodyPr>
          <a:lstStyle>
            <a:defPPr>
              <a:defRPr lang="en-US"/>
            </a:defPPr>
            <a:lvl1pPr>
              <a:defRPr sz="1600" b="1">
                <a:solidFill>
                  <a:schemeClr val="bg1"/>
                </a:solidFill>
              </a:defRPr>
            </a:lvl1pPr>
          </a:lstStyle>
          <a:p>
            <a:r>
              <a:rPr lang="en-US" dirty="0"/>
              <a:t>Frequency Response: Added      1960 MW SMRs / EGS </a:t>
            </a:r>
          </a:p>
        </p:txBody>
      </p:sp>
      <p:sp>
        <p:nvSpPr>
          <p:cNvPr id="8" name="TextBox 7">
            <a:extLst>
              <a:ext uri="{FF2B5EF4-FFF2-40B4-BE49-F238E27FC236}">
                <a16:creationId xmlns:a16="http://schemas.microsoft.com/office/drawing/2014/main" id="{8C83761D-01AA-2CCB-84A2-46BD10288EAA}"/>
              </a:ext>
            </a:extLst>
          </p:cNvPr>
          <p:cNvSpPr txBox="1"/>
          <p:nvPr/>
        </p:nvSpPr>
        <p:spPr>
          <a:xfrm>
            <a:off x="1316344" y="4114800"/>
            <a:ext cx="430887" cy="3454400"/>
          </a:xfrm>
          <a:prstGeom prst="rect">
            <a:avLst/>
          </a:prstGeom>
          <a:solidFill>
            <a:schemeClr val="tx2"/>
          </a:solidFill>
        </p:spPr>
        <p:txBody>
          <a:bodyPr vert="vert270" wrap="square" rtlCol="0">
            <a:spAutoFit/>
          </a:bodyPr>
          <a:lstStyle/>
          <a:p>
            <a:r>
              <a:rPr lang="en-US" sz="1600" b="1" dirty="0">
                <a:solidFill>
                  <a:schemeClr val="bg1"/>
                </a:solidFill>
              </a:rPr>
              <a:t>Frequency Response: Base Case</a:t>
            </a:r>
          </a:p>
        </p:txBody>
      </p:sp>
    </p:spTree>
    <p:extLst>
      <p:ext uri="{BB962C8B-B14F-4D97-AF65-F5344CB8AC3E}">
        <p14:creationId xmlns:p14="http://schemas.microsoft.com/office/powerpoint/2010/main" val="8337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44538-D75F-CBB3-5A11-89AC1C4316ED}"/>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CBBC68D2-795F-3B2D-7B22-D47416738746}"/>
              </a:ext>
            </a:extLst>
          </p:cNvPr>
          <p:cNvSpPr>
            <a:spLocks noGrp="1"/>
          </p:cNvSpPr>
          <p:nvPr>
            <p:ph type="title"/>
          </p:nvPr>
        </p:nvSpPr>
        <p:spPr/>
        <p:txBody>
          <a:bodyPr/>
          <a:lstStyle/>
          <a:p>
            <a:r>
              <a:rPr lang="en-US" dirty="0"/>
              <a:t>Economic Feasibility</a:t>
            </a:r>
          </a:p>
        </p:txBody>
      </p:sp>
      <p:sp>
        <p:nvSpPr>
          <p:cNvPr id="4" name="Content Placeholder 3">
            <a:extLst>
              <a:ext uri="{FF2B5EF4-FFF2-40B4-BE49-F238E27FC236}">
                <a16:creationId xmlns:a16="http://schemas.microsoft.com/office/drawing/2014/main" id="{197FFDB7-D413-665D-F69F-B54CF1FC8184}"/>
              </a:ext>
            </a:extLst>
          </p:cNvPr>
          <p:cNvSpPr>
            <a:spLocks noGrp="1"/>
          </p:cNvSpPr>
          <p:nvPr>
            <p:ph sz="quarter" idx="20"/>
          </p:nvPr>
        </p:nvSpPr>
        <p:spPr>
          <a:xfrm>
            <a:off x="1242656" y="1854199"/>
            <a:ext cx="5383276" cy="5486401"/>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Examined economic feasibility by generator type</a:t>
            </a:r>
          </a:p>
          <a:p>
            <a:pPr lvl="1"/>
            <a:r>
              <a:rPr lang="en-US" dirty="0">
                <a:latin typeface="Roboto" panose="02000000000000000000" pitchFamily="2" charset="0"/>
                <a:ea typeface="Roboto" panose="02000000000000000000" pitchFamily="2" charset="0"/>
                <a:cs typeface="Roboto" panose="02000000000000000000" pitchFamily="2" charset="0"/>
              </a:rPr>
              <a:t>Were revenues earned sufficient to cover variable O&amp;M and fuel costs?</a:t>
            </a:r>
          </a:p>
          <a:p>
            <a:pPr lvl="1"/>
            <a:r>
              <a:rPr lang="en-US" dirty="0">
                <a:latin typeface="Roboto" panose="02000000000000000000" pitchFamily="2" charset="0"/>
                <a:ea typeface="Roboto" panose="02000000000000000000" pitchFamily="2" charset="0"/>
                <a:cs typeface="Roboto" panose="02000000000000000000" pitchFamily="2" charset="0"/>
              </a:rPr>
              <a:t>Were revenues earned sufficient to cover total costs (LCOE)? </a:t>
            </a:r>
          </a:p>
        </p:txBody>
      </p:sp>
      <p:pic>
        <p:nvPicPr>
          <p:cNvPr id="7" name="Picture 6">
            <a:extLst>
              <a:ext uri="{FF2B5EF4-FFF2-40B4-BE49-F238E27FC236}">
                <a16:creationId xmlns:a16="http://schemas.microsoft.com/office/drawing/2014/main" id="{462A2E55-B823-2D22-3AC6-9669D7375A7A}"/>
              </a:ext>
            </a:extLst>
          </p:cNvPr>
          <p:cNvPicPr>
            <a:picLocks noChangeAspect="1"/>
          </p:cNvPicPr>
          <p:nvPr/>
        </p:nvPicPr>
        <p:blipFill>
          <a:blip r:embed="rId3"/>
          <a:stretch>
            <a:fillRect/>
          </a:stretch>
        </p:blipFill>
        <p:spPr>
          <a:xfrm>
            <a:off x="1888399" y="4730565"/>
            <a:ext cx="4608589" cy="3228102"/>
          </a:xfrm>
          <a:prstGeom prst="rect">
            <a:avLst/>
          </a:prstGeom>
          <a:ln>
            <a:solidFill>
              <a:srgbClr val="CF6F29"/>
            </a:solidFill>
          </a:ln>
        </p:spPr>
      </p:pic>
      <p:pic>
        <p:nvPicPr>
          <p:cNvPr id="9" name="Picture 8">
            <a:extLst>
              <a:ext uri="{FF2B5EF4-FFF2-40B4-BE49-F238E27FC236}">
                <a16:creationId xmlns:a16="http://schemas.microsoft.com/office/drawing/2014/main" id="{5467D386-08D4-82C6-0C10-7073D14871F7}"/>
              </a:ext>
            </a:extLst>
          </p:cNvPr>
          <p:cNvPicPr>
            <a:picLocks noChangeAspect="1"/>
          </p:cNvPicPr>
          <p:nvPr/>
        </p:nvPicPr>
        <p:blipFill>
          <a:blip r:embed="rId4"/>
          <a:stretch>
            <a:fillRect/>
          </a:stretch>
        </p:blipFill>
        <p:spPr>
          <a:xfrm>
            <a:off x="6754876" y="1720468"/>
            <a:ext cx="7466031" cy="4788663"/>
          </a:xfrm>
          <a:prstGeom prst="rect">
            <a:avLst/>
          </a:prstGeom>
          <a:ln>
            <a:solidFill>
              <a:schemeClr val="tx1"/>
            </a:solidFill>
          </a:ln>
        </p:spPr>
      </p:pic>
      <p:graphicFrame>
        <p:nvGraphicFramePr>
          <p:cNvPr id="12" name="Diagram 11">
            <a:extLst>
              <a:ext uri="{FF2B5EF4-FFF2-40B4-BE49-F238E27FC236}">
                <a16:creationId xmlns:a16="http://schemas.microsoft.com/office/drawing/2014/main" id="{5A72E9A2-61BB-E96A-9A26-D215E246C95E}"/>
              </a:ext>
            </a:extLst>
          </p:cNvPr>
          <p:cNvGraphicFramePr/>
          <p:nvPr>
            <p:extLst>
              <p:ext uri="{D42A27DB-BD31-4B8C-83A1-F6EECF244321}">
                <p14:modId xmlns:p14="http://schemas.microsoft.com/office/powerpoint/2010/main" val="864539009"/>
              </p:ext>
            </p:extLst>
          </p:nvPr>
        </p:nvGraphicFramePr>
        <p:xfrm>
          <a:off x="6754876" y="6756400"/>
          <a:ext cx="7466031" cy="10895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894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GridOption1.GENERAL.potx [Read-Only]" id="{099A111A-41B5-4CF2-9C19-298D52DD251E}" vid="{B5778124-67E4-40FB-9C4D-4C929EC120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B25611BC9EC4BA04E37EFA3242D2B" ma:contentTypeVersion="12" ma:contentTypeDescription="Create a new document." ma:contentTypeScope="" ma:versionID="d60daa9148f9e91f6eb8179fe3995966">
  <xsd:schema xmlns:xsd="http://www.w3.org/2001/XMLSchema" xmlns:xs="http://www.w3.org/2001/XMLSchema" xmlns:p="http://schemas.microsoft.com/office/2006/metadata/properties" xmlns:ns2="2a87c3f6-2d6a-4e90-8ebf-bedd2ca4ef97" xmlns:ns3="087c2d96-532d-4537-a32a-5a6b2208202f" targetNamespace="http://schemas.microsoft.com/office/2006/metadata/properties" ma:root="true" ma:fieldsID="01d7495041d34a217b0c8de77f2db7e8" ns2:_="" ns3:_="">
    <xsd:import namespace="2a87c3f6-2d6a-4e90-8ebf-bedd2ca4ef97"/>
    <xsd:import namespace="087c2d96-532d-4537-a32a-5a6b2208202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87c3f6-2d6a-4e90-8ebf-bedd2ca4e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7c2d96-532d-4537-a32a-5a6b2208202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87c3f6-2d6a-4e90-8ebf-bedd2ca4ef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4D0EF1-1D66-4E1F-9D58-027EB9AAEE71}">
  <ds:schemaRefs>
    <ds:schemaRef ds:uri="087c2d96-532d-4537-a32a-5a6b2208202f"/>
    <ds:schemaRef ds:uri="2a87c3f6-2d6a-4e90-8ebf-bedd2ca4ef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4BEC41-8AAC-44DB-9C42-E7A3BC06C583}">
  <ds:schemaRefs>
    <ds:schemaRef ds:uri="http://schemas.microsoft.com/sharepoint/v3/contenttype/forms"/>
  </ds:schemaRefs>
</ds:datastoreItem>
</file>

<file path=customXml/itemProps3.xml><?xml version="1.0" encoding="utf-8"?>
<ds:datastoreItem xmlns:ds="http://schemas.openxmlformats.org/officeDocument/2006/customXml" ds:itemID="{AD2461FE-5CEA-4B35-B8BF-00D21FEC950E}">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terms/"/>
    <ds:schemaRef ds:uri="http://purl.org/dc/elements/1.1/"/>
    <ds:schemaRef ds:uri="087c2d96-532d-4537-a32a-5a6b2208202f"/>
    <ds:schemaRef ds:uri="2a87c3f6-2d6a-4e90-8ebf-bedd2ca4ef9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985</Words>
  <Application>Microsoft Office PowerPoint</Application>
  <PresentationFormat>Custom</PresentationFormat>
  <Paragraphs>118</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Roboto</vt:lpstr>
      <vt:lpstr>Roboto Condensed</vt:lpstr>
      <vt:lpstr>Wingdings</vt:lpstr>
      <vt:lpstr>PNNL_Option_4</vt:lpstr>
      <vt:lpstr>EverGREEN 2045: An Energy Mix to Decarbonize Washington State  </vt:lpstr>
      <vt:lpstr>PowerPoint Presentation</vt:lpstr>
      <vt:lpstr>Project Motivation</vt:lpstr>
      <vt:lpstr>Project Approach and Modeling Framework</vt:lpstr>
      <vt:lpstr>Future Resource Mix Scenarios</vt:lpstr>
      <vt:lpstr>Cost Estimates</vt:lpstr>
      <vt:lpstr>Power Systems Analysis</vt:lpstr>
      <vt:lpstr>Power Systems Analysis</vt:lpstr>
      <vt:lpstr>Economic Feasibility</vt:lpstr>
      <vt:lpstr>Conclusion</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State of Protective Relaying</dc:title>
  <dc:creator>Dagle, Jeffery E</dc:creator>
  <cp:lastModifiedBy>CONSTANTIN, Alina</cp:lastModifiedBy>
  <cp:revision>3</cp:revision>
  <cp:lastPrinted>2019-01-19T16:57:05Z</cp:lastPrinted>
  <dcterms:created xsi:type="dcterms:W3CDTF">2018-11-09T18:47:15Z</dcterms:created>
  <dcterms:modified xsi:type="dcterms:W3CDTF">2024-10-04T16:07:28Z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0x010100EBFB25611BC9EC4BA04E37EFA3242D2B</vt:lpwstr>
  </property>
  <property fmtid="{D5CDD505-2E9C-101B-9397-08002B2CF9AE}" pid="3" name="MediaServiceImageTags">
    <vt:lpwstr/>
  </property>
</Properties>
</file>