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notesMasterIdLst>
    <p:notesMasterId r:id="rId23"/>
  </p:notesMasterIdLst>
  <p:sldIdLst>
    <p:sldId id="256" r:id="rId7"/>
    <p:sldId id="259" r:id="rId8"/>
    <p:sldId id="261" r:id="rId9"/>
    <p:sldId id="262" r:id="rId10"/>
    <p:sldId id="264" r:id="rId11"/>
    <p:sldId id="266" r:id="rId12"/>
    <p:sldId id="271" r:id="rId13"/>
    <p:sldId id="263" r:id="rId14"/>
    <p:sldId id="272" r:id="rId15"/>
    <p:sldId id="270" r:id="rId16"/>
    <p:sldId id="267" r:id="rId17"/>
    <p:sldId id="274" r:id="rId18"/>
    <p:sldId id="273" r:id="rId19"/>
    <p:sldId id="268" r:id="rId20"/>
    <p:sldId id="269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26" autoAdjust="0"/>
    <p:restoredTop sz="93189"/>
  </p:normalViewPr>
  <p:slideViewPr>
    <p:cSldViewPr snapToGrid="0">
      <p:cViewPr varScale="1">
        <p:scale>
          <a:sx n="104" d="100"/>
          <a:sy n="104" d="100"/>
        </p:scale>
        <p:origin x="4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3157C-7304-C146-BA0F-B7FF5ABAF3D5}" type="datetimeFigureOut">
              <a:rPr lang="en-NL" smtClean="0"/>
              <a:t>01/10/2024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1FA5D-42B0-164F-8C9C-C37729232A6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09104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</a:t>
            </a:r>
            <a:r>
              <a:rPr lang="en-NL" dirty="0"/>
              <a:t>ndustrial (non-state) clients even 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1FA5D-42B0-164F-8C9C-C37729232A6F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05633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Costs according to IAEA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1FA5D-42B0-164F-8C9C-C37729232A6F}" type="slidenum">
              <a:rPr lang="en-NL" smtClean="0"/>
              <a:t>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8037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300"/>
              </a:lnSpc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This approach has been championed by various industry experts and is being gradually adopted in new reactor designs.</a:t>
            </a:r>
          </a:p>
          <a:p>
            <a:pPr algn="just">
              <a:lnSpc>
                <a:spcPts val="1300"/>
              </a:lnSpc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Examples: left, Callaway NPP, USA; right,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Chemelot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industrial cluster, The Netherlands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1FA5D-42B0-164F-8C9C-C37729232A6F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94644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300"/>
              </a:lnSpc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This approach has been championed by various industry experts and is being gradually adopted in new reactor designs.</a:t>
            </a:r>
            <a:endParaRPr lang="en-N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1FA5D-42B0-164F-8C9C-C37729232A6F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82438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facilitates the management of radioactive waste … ensuring compliance with regulatory requirements. 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1FA5D-42B0-164F-8C9C-C37729232A6F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75418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Design and construction models … the decommissioning process can be streamlined upfront and risks will be much reduced.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Uncertainties in the cost estimate: in the Swiss case ranging from 19% to 28%.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1FA5D-42B0-164F-8C9C-C37729232A6F}" type="slidenum">
              <a:rPr lang="en-NL" smtClean="0"/>
              <a:t>12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62418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Already an existing concept in the construction world: </a:t>
            </a:r>
            <a:r>
              <a:rPr lang="en-GB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GB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 architectural and engineering approach aimed at facilitating the deconstruction of buildings and other structures to maximize the reuse and recycling of materials.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1FA5D-42B0-164F-8C9C-C37729232A6F}" type="slidenum">
              <a:rPr lang="en-NL" smtClean="0"/>
              <a:t>13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89628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Cyclife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1FA5D-42B0-164F-8C9C-C37729232A6F}" type="slidenum">
              <a:rPr lang="en-NL" smtClean="0"/>
              <a:t>14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00982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1FA5D-42B0-164F-8C9C-C37729232A6F}" type="slidenum">
              <a:rPr lang="en-NL" smtClean="0"/>
              <a:t>15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17406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582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909763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759FE-B453-423D-8A3E-DBE4C176F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E082A-8926-41AB-A442-E74D00F4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48BDA-51CA-4CEA-A280-C6361F5F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919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1B8BB-2B32-4C3B-AE7E-001194DFD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1056"/>
            <a:ext cx="10515600" cy="458590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4D69A-33C5-486D-BF72-5D6613E0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86119-F657-4B77-BC2B-1F51CFBB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83F7A-9B91-4CA6-8A2A-C74D3EE0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C51232-3849-4FF5-B284-73C697C97A62}"/>
              </a:ext>
            </a:extLst>
          </p:cNvPr>
          <p:cNvSpPr txBox="1">
            <a:spLocks/>
          </p:cNvSpPr>
          <p:nvPr userDrawn="1"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863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71DE-9ADE-4FDA-914B-50ADFEFD7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6AFF7-5422-464D-9640-A343B2C6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A1CEB-4E9D-40A0-9676-277BC606A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E6A1F-11CE-4450-9164-57F6EFD42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D11E9-3210-4333-BE6C-2CC3AF9B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220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6AC1B-8870-45FB-996F-B7052614F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6B249-818E-40C2-894A-72424F477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D5D8C-512C-42CB-AF28-79A4CF2D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6C41C-9F54-4018-B6ED-D71C059E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CABD5-560E-442B-B16E-885272B0D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271F8C-0430-4817-9691-A9152CDA6335}"/>
              </a:ext>
            </a:extLst>
          </p:cNvPr>
          <p:cNvSpPr txBox="1">
            <a:spLocks/>
          </p:cNvSpPr>
          <p:nvPr userDrawn="1"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105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BCFA9-8C0B-4953-A523-605D10509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7BEC5-4045-45D8-9042-38CAAB45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B778C-F4A7-4281-B1E3-535B244FB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156FA-5233-43BF-9D0C-0684E87C4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357067-4C60-4A3C-8D0C-E6ECBBF6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61C6-2BC2-4800-993C-24C4F6EF3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1F74-C816-4B43-8762-C03471C3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DB35753-45F7-4205-8B26-196B0355869B}"/>
              </a:ext>
            </a:extLst>
          </p:cNvPr>
          <p:cNvSpPr txBox="1">
            <a:spLocks/>
          </p:cNvSpPr>
          <p:nvPr userDrawn="1"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621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257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EBE28C-D55D-458D-A65A-6A7DEF3D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5F28E1-7A4D-47A1-B72D-4744884C3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9372E-DC35-4589-A5D0-F116D3B6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178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759FE-B453-423D-8A3E-DBE4C176F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E082A-8926-41AB-A442-E74D00F4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48BDA-51CA-4CEA-A280-C6361F5F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354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EB9B2-A5AD-426B-A36E-14CA2DFAC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1B8BB-2B32-4C3B-AE7E-001194DFD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4D69A-33C5-486D-BF72-5D6613E0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86119-F657-4B77-BC2B-1F51CFBB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83F7A-9B91-4CA6-8A2A-C74D3EE0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558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71DE-9ADE-4FDA-914B-50ADFEFD7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6AFF7-5422-464D-9640-A343B2C6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A1CEB-4E9D-40A0-9676-277BC606A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E6A1F-11CE-4450-9164-57F6EFD42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D11E9-3210-4333-BE6C-2CC3AF9B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816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8ABD7-C77C-46B5-8E32-90A2168AA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6AC1B-8870-45FB-996F-B7052614F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6B249-818E-40C2-894A-72424F477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D5D8C-512C-42CB-AF28-79A4CF2D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6C41C-9F54-4018-B6ED-D71C059E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CABD5-560E-442B-B16E-885272B0D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917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B32F5-3031-47F0-9B45-6741134A9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BCFA9-8C0B-4953-A523-605D10509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7BEC5-4045-45D8-9042-38CAAB45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B778C-F4A7-4281-B1E3-535B244FB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156FA-5233-43BF-9D0C-0684E87C4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357067-4C60-4A3C-8D0C-E6ECBBF6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61C6-2BC2-4800-993C-24C4F6EF3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1F74-C816-4B43-8762-C03471C3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88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98E3-73A1-47DF-BE6D-AC36FE94C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D3C976-B07D-4478-AA37-DEF2D410F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F66520-0B13-46B6-A3D1-2B712CB1F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BB3A0B-6EDF-463C-8982-24B539CA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904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EBE28C-D55D-458D-A65A-6A7DEF3D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5F28E1-7A4D-47A1-B72D-4744884C3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9372E-DC35-4589-A5D0-F116D3B6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860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909763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1247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9000">
              <a:schemeClr val="accent1">
                <a:lumMod val="36000"/>
                <a:lumOff val="64000"/>
                <a:alpha val="17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1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9000">
              <a:schemeClr val="accent1">
                <a:lumMod val="36000"/>
                <a:lumOff val="64000"/>
                <a:alpha val="17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3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9000">
              <a:schemeClr val="accent1">
                <a:lumMod val="36000"/>
                <a:lumOff val="64000"/>
                <a:alpha val="17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9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uclear-21.net/" TargetMode="External"/><Relationship Id="rId2" Type="http://schemas.openxmlformats.org/officeDocument/2006/relationships/hyperlink" Target="mailto:vanheek@nuclear-21.net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141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543697" y="258668"/>
            <a:ext cx="10228512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Decommissioning by design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CDF787-D56B-2D4F-78F7-95C34D80427E}"/>
              </a:ext>
            </a:extLst>
          </p:cNvPr>
          <p:cNvSpPr txBox="1">
            <a:spLocks/>
          </p:cNvSpPr>
          <p:nvPr/>
        </p:nvSpPr>
        <p:spPr>
          <a:xfrm>
            <a:off x="678543" y="1416885"/>
            <a:ext cx="7995900" cy="53177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Design nuclear facilities with their eventual decommissioning in mind</a:t>
            </a:r>
          </a:p>
          <a:p>
            <a:r>
              <a:rPr lang="en-GB" sz="2400" dirty="0"/>
              <a:t>Best practices and lessons learned from past experiences to optimize the final phase of a reactor’s lifecycle, aiming to </a:t>
            </a:r>
          </a:p>
          <a:p>
            <a:pPr lvl="1"/>
            <a:r>
              <a:rPr lang="en-GB" sz="2000" dirty="0"/>
              <a:t>reduce radiation exposure, </a:t>
            </a:r>
          </a:p>
          <a:p>
            <a:pPr lvl="1"/>
            <a:r>
              <a:rPr lang="en-GB" sz="2000" dirty="0"/>
              <a:t>minimize radioactive waste, and </a:t>
            </a:r>
          </a:p>
          <a:p>
            <a:pPr lvl="1"/>
            <a:r>
              <a:rPr lang="en-GB" sz="2000" dirty="0"/>
              <a:t>ease the burden on waste facilities and future generations. </a:t>
            </a:r>
          </a:p>
          <a:p>
            <a:r>
              <a:rPr lang="en-GB" sz="2400" dirty="0"/>
              <a:t>N</a:t>
            </a:r>
            <a:r>
              <a:rPr lang="en-US" sz="2400" dirty="0" err="1"/>
              <a:t>ot</a:t>
            </a:r>
            <a:r>
              <a:rPr lang="en-US" sz="2400" dirty="0"/>
              <a:t> only physical design features, also structuring businesses to plan/conduct decommissioning activities. </a:t>
            </a:r>
          </a:p>
          <a:p>
            <a:r>
              <a:rPr lang="en-US" sz="2400" dirty="0"/>
              <a:t>Upfront planning of components decontamination, free-release and recycling → waste volume reduction. </a:t>
            </a:r>
            <a:r>
              <a:rPr lang="en-NL" sz="2400" dirty="0"/>
              <a:t> </a:t>
            </a:r>
          </a:p>
          <a:p>
            <a:pPr lvl="1"/>
            <a:endParaRPr lang="en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14B995-73C1-A269-9372-59511CA408D3}"/>
              </a:ext>
            </a:extLst>
          </p:cNvPr>
          <p:cNvSpPr txBox="1"/>
          <p:nvPr/>
        </p:nvSpPr>
        <p:spPr>
          <a:xfrm>
            <a:off x="6549986" y="6426852"/>
            <a:ext cx="5462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Nuclear Decommissioning, IAEA Bulletin, IAEA, Vienna, April 2023</a:t>
            </a:r>
            <a:endParaRPr lang="en-NL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524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222422" y="285932"/>
            <a:ext cx="10874475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Information Management (BIM)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FFC64E-7BC5-BE6F-FB00-BE2A9997E44B}"/>
              </a:ext>
            </a:extLst>
          </p:cNvPr>
          <p:cNvSpPr txBox="1">
            <a:spLocks/>
          </p:cNvSpPr>
          <p:nvPr/>
        </p:nvSpPr>
        <p:spPr>
          <a:xfrm>
            <a:off x="463785" y="1457524"/>
            <a:ext cx="10169325" cy="51145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3D models: digital representation of the physical and functional characteristics of a facility </a:t>
            </a:r>
          </a:p>
          <a:p>
            <a:pPr lvl="1"/>
            <a:r>
              <a:rPr lang="en-GB" dirty="0"/>
              <a:t>shared knowledge resource for information about facility</a:t>
            </a:r>
          </a:p>
          <a:p>
            <a:pPr lvl="1"/>
            <a:r>
              <a:rPr lang="en-GB" dirty="0"/>
              <a:t>reliable basis for decisions during its lifecycle from inception to demolition. </a:t>
            </a:r>
          </a:p>
          <a:p>
            <a:r>
              <a:rPr lang="en-GB" dirty="0"/>
              <a:t>allows for </a:t>
            </a:r>
          </a:p>
          <a:p>
            <a:pPr lvl="1"/>
            <a:r>
              <a:rPr lang="en-GB" dirty="0"/>
              <a:t>precise planning and visualization of decommissioning activities. </a:t>
            </a:r>
          </a:p>
          <a:p>
            <a:pPr lvl="1"/>
            <a:r>
              <a:rPr lang="en-GB" dirty="0"/>
              <a:t>simulation of different scenarios: optimization of workflows, identification of potential issues before they arise. </a:t>
            </a:r>
          </a:p>
          <a:p>
            <a:r>
              <a:rPr lang="en-GB" dirty="0"/>
              <a:t>facilitates the management of radioactive waste by tracking materials location, condition and radiological data.</a:t>
            </a:r>
          </a:p>
          <a:p>
            <a:r>
              <a:rPr lang="en-GB" dirty="0">
                <a:solidFill>
                  <a:srgbClr val="FF0000"/>
                </a:solidFill>
              </a:rPr>
              <a:t>BUT: investment in software acquisition and staff training</a:t>
            </a:r>
            <a:r>
              <a:rPr lang="en-NL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  <a:effectLst/>
              </a:rPr>
              <a:t>needed</a:t>
            </a:r>
          </a:p>
          <a:p>
            <a:pPr marL="457200" lvl="1" indent="0">
              <a:buNone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51990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63785" y="285932"/>
            <a:ext cx="10633112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BIM expansion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FFC64E-7BC5-BE6F-FB00-BE2A9997E44B}"/>
              </a:ext>
            </a:extLst>
          </p:cNvPr>
          <p:cNvSpPr txBox="1">
            <a:spLocks/>
          </p:cNvSpPr>
          <p:nvPr/>
        </p:nvSpPr>
        <p:spPr>
          <a:xfrm>
            <a:off x="463785" y="1457524"/>
            <a:ext cx="8321869" cy="51145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BIM has already become a mandatory practice in the construction industry → will also be used in SMR construction process. </a:t>
            </a:r>
          </a:p>
          <a:p>
            <a:r>
              <a:rPr lang="en-GB" sz="2400" dirty="0"/>
              <a:t>Design and construction models can be expanded throughout the operational period to include detailed material and radiological data </a:t>
            </a:r>
          </a:p>
          <a:p>
            <a:pPr lvl="1"/>
            <a:r>
              <a:rPr lang="en-GB" sz="2000" dirty="0"/>
              <a:t>activation and contamination levels</a:t>
            </a:r>
          </a:p>
          <a:p>
            <a:r>
              <a:rPr lang="en-GB" sz="2400" dirty="0"/>
              <a:t>Estimate from construction industry:  using BIM can save around 20% in capital costs due to better project scope understanding and reduced contingencies. </a:t>
            </a:r>
          </a:p>
          <a:p>
            <a:r>
              <a:rPr lang="en-GB" sz="2400" dirty="0"/>
              <a:t>Expanding to decommissioning phase: cost estimate uncertainties can be significantly reduced. </a:t>
            </a:r>
            <a:endParaRPr lang="en-NL" sz="2400" dirty="0"/>
          </a:p>
        </p:txBody>
      </p:sp>
    </p:spTree>
    <p:extLst>
      <p:ext uri="{BB962C8B-B14F-4D97-AF65-F5344CB8AC3E}">
        <p14:creationId xmlns:p14="http://schemas.microsoft.com/office/powerpoint/2010/main" val="334833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387812" y="285932"/>
            <a:ext cx="10709085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</a:t>
            </a:r>
            <a:r>
              <a:rPr lang="nl-NL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nl-NL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disassembly</a:t>
            </a:r>
            <a:r>
              <a:rPr lang="nl-NL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nl-NL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DfD</a:t>
            </a:r>
            <a:r>
              <a:rPr lang="nl-NL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C6BF00-668C-8BE1-BA9B-10561AE40206}"/>
              </a:ext>
            </a:extLst>
          </p:cNvPr>
          <p:cNvSpPr txBox="1">
            <a:spLocks/>
          </p:cNvSpPr>
          <p:nvPr/>
        </p:nvSpPr>
        <p:spPr>
          <a:xfrm>
            <a:off x="387812" y="1331564"/>
            <a:ext cx="11585885" cy="55264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1000"/>
              </a:spcBef>
            </a:pPr>
            <a:r>
              <a:rPr lang="en-GB" dirty="0">
                <a:ea typeface="Times New Roman" panose="02020603050405020304" pitchFamily="18" charset="0"/>
              </a:rPr>
              <a:t>C</a:t>
            </a:r>
            <a:r>
              <a:rPr lang="en-GB" dirty="0">
                <a:effectLst/>
                <a:ea typeface="Times New Roman" panose="02020603050405020304" pitchFamily="18" charset="0"/>
              </a:rPr>
              <a:t>ore principle: to design with the end of life in mind</a:t>
            </a:r>
          </a:p>
          <a:p>
            <a:pPr marL="685800" lvl="2">
              <a:spcBef>
                <a:spcPts val="1000"/>
              </a:spcBef>
            </a:pPr>
            <a:r>
              <a:rPr lang="en-GB" dirty="0">
                <a:effectLst/>
                <a:ea typeface="Times New Roman" panose="02020603050405020304" pitchFamily="18" charset="0"/>
              </a:rPr>
              <a:t>ensuring materials and components can be easily dismantled, removed and repurposed. </a:t>
            </a:r>
          </a:p>
          <a:p>
            <a:pPr marL="228600" lvl="1">
              <a:spcBef>
                <a:spcPts val="1000"/>
              </a:spcBef>
            </a:pPr>
            <a:r>
              <a:rPr lang="en-GB" dirty="0">
                <a:effectLst/>
                <a:ea typeface="Times New Roman" panose="02020603050405020304" pitchFamily="18" charset="0"/>
              </a:rPr>
              <a:t>SMR modular design essential for </a:t>
            </a:r>
            <a:r>
              <a:rPr lang="en-GB" dirty="0" err="1">
                <a:effectLst/>
                <a:ea typeface="Times New Roman" panose="02020603050405020304" pitchFamily="18" charset="0"/>
              </a:rPr>
              <a:t>DfD</a:t>
            </a:r>
            <a:r>
              <a:rPr lang="en-GB" dirty="0">
                <a:effectLst/>
                <a:ea typeface="Times New Roman" panose="02020603050405020304" pitchFamily="18" charset="0"/>
              </a:rPr>
              <a:t>: </a:t>
            </a:r>
          </a:p>
          <a:p>
            <a:pPr marL="685800" lvl="2">
              <a:spcBef>
                <a:spcPts val="1000"/>
              </a:spcBef>
            </a:pPr>
            <a:r>
              <a:rPr lang="en-GB" dirty="0">
                <a:effectLst/>
                <a:ea typeface="Times New Roman" panose="02020603050405020304" pitchFamily="18" charset="0"/>
              </a:rPr>
              <a:t>reactor modules can be transported back to the factory for decommissioning</a:t>
            </a:r>
          </a:p>
          <a:p>
            <a:pPr marL="1143000" lvl="3">
              <a:spcBef>
                <a:spcPts val="400"/>
              </a:spcBef>
            </a:pPr>
            <a:r>
              <a:rPr lang="en-GB" dirty="0"/>
              <a:t>→ reducing onsite workload</a:t>
            </a:r>
          </a:p>
          <a:p>
            <a:pPr marL="685800" lvl="2">
              <a:spcBef>
                <a:spcPts val="1000"/>
              </a:spcBef>
            </a:pPr>
            <a:r>
              <a:rPr lang="en-GB" dirty="0">
                <a:effectLst/>
                <a:ea typeface="Times New Roman" panose="02020603050405020304" pitchFamily="18" charset="0"/>
              </a:rPr>
              <a:t>integrating design elements allowing for straightforward disassembly and safe removal of components</a:t>
            </a:r>
          </a:p>
          <a:p>
            <a:pPr marL="1143000" lvl="3">
              <a:spcBef>
                <a:spcPts val="400"/>
              </a:spcBef>
            </a:pPr>
            <a:r>
              <a:rPr lang="en-GB" dirty="0">
                <a:effectLst/>
                <a:ea typeface="Times New Roman" panose="02020603050405020304" pitchFamily="18" charset="0"/>
              </a:rPr>
              <a:t>using standardized, easily separable materials</a:t>
            </a:r>
          </a:p>
          <a:p>
            <a:pPr marL="1143000" lvl="3">
              <a:spcBef>
                <a:spcPts val="400"/>
              </a:spcBef>
            </a:pPr>
            <a:r>
              <a:rPr lang="en-GB" dirty="0">
                <a:effectLst/>
                <a:ea typeface="Times New Roman" panose="02020603050405020304" pitchFamily="18" charset="0"/>
              </a:rPr>
              <a:t>implementing construction techniques that facilitate dismantling</a:t>
            </a:r>
          </a:p>
          <a:p>
            <a:pPr marL="1600200" lvl="4">
              <a:spcBef>
                <a:spcPts val="400"/>
              </a:spcBef>
            </a:pPr>
            <a:r>
              <a:rPr lang="en-GB" dirty="0">
                <a:effectLst/>
                <a:ea typeface="Times New Roman" panose="02020603050405020304" pitchFamily="18" charset="0"/>
              </a:rPr>
              <a:t>not only metals and plastics but also concrete. </a:t>
            </a:r>
          </a:p>
          <a:p>
            <a:pPr marL="228600" lvl="1">
              <a:spcBef>
                <a:spcPts val="1000"/>
              </a:spcBef>
            </a:pPr>
            <a:r>
              <a:rPr lang="en-GB" dirty="0">
                <a:effectLst/>
                <a:ea typeface="Times New Roman" panose="02020603050405020304" pitchFamily="18" charset="0"/>
              </a:rPr>
              <a:t>Additional feature on top of construction industry practice:</a:t>
            </a:r>
          </a:p>
          <a:p>
            <a:pPr marL="1143000" lvl="3">
              <a:spcBef>
                <a:spcPts val="400"/>
              </a:spcBef>
            </a:pPr>
            <a:r>
              <a:rPr lang="en-GB" dirty="0"/>
              <a:t>Reduction of radiation exposure risks</a:t>
            </a:r>
          </a:p>
          <a:p>
            <a:pPr marL="1143000" lvl="3">
              <a:spcBef>
                <a:spcPts val="400"/>
              </a:spcBef>
            </a:pPr>
            <a:r>
              <a:rPr lang="en-GB" dirty="0"/>
              <a:t>Minimization of amounts of radioactive waste</a:t>
            </a:r>
          </a:p>
          <a:p>
            <a:pPr marL="228600" lvl="1">
              <a:spcBef>
                <a:spcPts val="1000"/>
              </a:spcBef>
            </a:pPr>
            <a:r>
              <a:rPr lang="en-GB" dirty="0">
                <a:effectLst/>
                <a:ea typeface="Times New Roman" panose="02020603050405020304" pitchFamily="18" charset="0"/>
              </a:rPr>
              <a:t>This approach supports:</a:t>
            </a:r>
          </a:p>
          <a:p>
            <a:pPr marL="1143000" lvl="3">
              <a:spcBef>
                <a:spcPts val="400"/>
              </a:spcBef>
            </a:pPr>
            <a:r>
              <a:rPr lang="en-GB" dirty="0"/>
              <a:t>sustainability by promoting material reuse but also </a:t>
            </a:r>
          </a:p>
          <a:p>
            <a:pPr marL="1143000" lvl="3">
              <a:spcBef>
                <a:spcPts val="400"/>
              </a:spcBef>
            </a:pPr>
            <a:r>
              <a:rPr lang="en-GB" dirty="0"/>
              <a:t>compliance with regulatory frameworks from the start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DA7EF7-4688-A9CD-E5A4-9784AC37BA9C}"/>
              </a:ext>
            </a:extLst>
          </p:cNvPr>
          <p:cNvSpPr txBox="1"/>
          <p:nvPr/>
        </p:nvSpPr>
        <p:spPr>
          <a:xfrm>
            <a:off x="6893508" y="5141533"/>
            <a:ext cx="3216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decommissioning cost reduction</a:t>
            </a:r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C6C425-8EFD-D1EF-6ED2-2B16C61BCDC6}"/>
              </a:ext>
            </a:extLst>
          </p:cNvPr>
          <p:cNvSpPr txBox="1"/>
          <p:nvPr/>
        </p:nvSpPr>
        <p:spPr>
          <a:xfrm>
            <a:off x="7818545" y="6153180"/>
            <a:ext cx="3985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mitigates long-term investment risks</a:t>
            </a:r>
            <a:endParaRPr lang="en-NL" sz="2000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CFE98571-7E01-3E57-3350-DDAF34579F0C}"/>
              </a:ext>
            </a:extLst>
          </p:cNvPr>
          <p:cNvSpPr/>
          <p:nvPr/>
        </p:nvSpPr>
        <p:spPr>
          <a:xfrm>
            <a:off x="6164651" y="5030775"/>
            <a:ext cx="231071" cy="59085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2316D098-40CA-D21C-982A-20FA3796FA56}"/>
              </a:ext>
            </a:extLst>
          </p:cNvPr>
          <p:cNvSpPr/>
          <p:nvPr/>
        </p:nvSpPr>
        <p:spPr>
          <a:xfrm>
            <a:off x="6777972" y="6061884"/>
            <a:ext cx="231071" cy="59085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CAFC543A-83E5-8F9A-8660-9D783CA01FB1}"/>
              </a:ext>
            </a:extLst>
          </p:cNvPr>
          <p:cNvSpPr/>
          <p:nvPr/>
        </p:nvSpPr>
        <p:spPr>
          <a:xfrm>
            <a:off x="6474597" y="5243601"/>
            <a:ext cx="340036" cy="16519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FE58D325-CF64-88C3-DDAE-99E33C7F5A50}"/>
              </a:ext>
            </a:extLst>
          </p:cNvPr>
          <p:cNvSpPr/>
          <p:nvPr/>
        </p:nvSpPr>
        <p:spPr>
          <a:xfrm>
            <a:off x="7163643" y="6271897"/>
            <a:ext cx="500302" cy="1708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9136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94270" y="285932"/>
            <a:ext cx="10602627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Minimize</a:t>
            </a:r>
            <a:r>
              <a:rPr lang="nl-NL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on-site </a:t>
            </a:r>
            <a:r>
              <a:rPr lang="nl-NL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endParaRPr lang="nl-NL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C6BF00-668C-8BE1-BA9B-10561AE40206}"/>
              </a:ext>
            </a:extLst>
          </p:cNvPr>
          <p:cNvSpPr txBox="1">
            <a:spLocks/>
          </p:cNvSpPr>
          <p:nvPr/>
        </p:nvSpPr>
        <p:spPr>
          <a:xfrm>
            <a:off x="739346" y="1319208"/>
            <a:ext cx="11096897" cy="45859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1000"/>
              </a:spcBef>
            </a:pPr>
            <a:r>
              <a:rPr lang="en-GB" dirty="0"/>
              <a:t>For SMR: </a:t>
            </a:r>
          </a:p>
          <a:p>
            <a:pPr marL="685800" lvl="2">
              <a:spcBef>
                <a:spcPts val="400"/>
              </a:spcBef>
            </a:pPr>
            <a:r>
              <a:rPr lang="en-GB" dirty="0"/>
              <a:t>front-end assembly is planned to be centralized in factory halls, </a:t>
            </a:r>
          </a:p>
          <a:p>
            <a:pPr marL="685800" lvl="2">
              <a:spcBef>
                <a:spcPts val="400"/>
              </a:spcBef>
            </a:pPr>
            <a:r>
              <a:rPr lang="en-GB" dirty="0"/>
              <a:t>→ decommissioning process should also be centralized. </a:t>
            </a:r>
          </a:p>
          <a:p>
            <a:pPr marL="228600" lvl="1">
              <a:spcBef>
                <a:spcPts val="1000"/>
              </a:spcBef>
            </a:pPr>
            <a:r>
              <a:rPr lang="en-GB" dirty="0"/>
              <a:t>Conducting as much of the dismantling work as possible off-site in controlled factory environments can reduce on-site activities, lower radiation exposure risks, and minimize logistical challenges. </a:t>
            </a:r>
          </a:p>
          <a:p>
            <a:pPr marL="228600" lvl="1">
              <a:spcBef>
                <a:spcPts val="1000"/>
              </a:spcBef>
            </a:pPr>
            <a:r>
              <a:rPr lang="en-GB" dirty="0"/>
              <a:t>This approach leverages the modular nature of SMRs, allowing components to be transported to specialized facilities for disassembly and processing.</a:t>
            </a:r>
          </a:p>
          <a:p>
            <a:pPr marL="0" indent="0">
              <a:buNone/>
            </a:pPr>
            <a:endParaRPr lang="en-NL" dirty="0"/>
          </a:p>
        </p:txBody>
      </p:sp>
      <p:pic>
        <p:nvPicPr>
          <p:cNvPr id="7" name="Picture 6" descr="A large ship in the water&#10;&#10;Description automatically generated">
            <a:extLst>
              <a:ext uri="{FF2B5EF4-FFF2-40B4-BE49-F238E27FC236}">
                <a16:creationId xmlns:a16="http://schemas.microsoft.com/office/drawing/2014/main" id="{E508BAC3-30FC-E2A7-A00D-C6F279C2A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648" y="4423719"/>
            <a:ext cx="5498878" cy="2405269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A393C0D-E96B-DE02-E599-4391A1B3568C}"/>
              </a:ext>
            </a:extLst>
          </p:cNvPr>
          <p:cNvSpPr txBox="1">
            <a:spLocks/>
          </p:cNvSpPr>
          <p:nvPr/>
        </p:nvSpPr>
        <p:spPr>
          <a:xfrm>
            <a:off x="739346" y="4720261"/>
            <a:ext cx="4598773" cy="26491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1000"/>
              </a:spcBef>
            </a:pPr>
            <a:r>
              <a:rPr lang="en-GB" dirty="0"/>
              <a:t>Not entirely new: steam generators from regular PWR are already transported across Europe to a dismantling site in Sweden</a:t>
            </a:r>
            <a:endParaRPr lang="en-NL" dirty="0"/>
          </a:p>
          <a:p>
            <a:pPr marL="0" indent="0">
              <a:buNone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64402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691978" y="285932"/>
            <a:ext cx="10404919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C6BF00-668C-8BE1-BA9B-10561AE40206}"/>
              </a:ext>
            </a:extLst>
          </p:cNvPr>
          <p:cNvSpPr txBox="1">
            <a:spLocks/>
          </p:cNvSpPr>
          <p:nvPr/>
        </p:nvSpPr>
        <p:spPr>
          <a:xfrm>
            <a:off x="838200" y="1591056"/>
            <a:ext cx="10515600" cy="48838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Incorporating decommissioning considerations into the design phase is critical for SMRs. </a:t>
            </a:r>
          </a:p>
          <a:p>
            <a:r>
              <a:rPr lang="en-GB" sz="2400" dirty="0"/>
              <a:t>Borrow from construction industry: </a:t>
            </a:r>
          </a:p>
          <a:p>
            <a:pPr lvl="1"/>
            <a:r>
              <a:rPr lang="en-GB" sz="2000" dirty="0"/>
              <a:t>Building Information Management (BIM)</a:t>
            </a:r>
          </a:p>
          <a:p>
            <a:pPr lvl="1"/>
            <a:r>
              <a:rPr lang="en-GB" sz="2000" dirty="0"/>
              <a:t>Design for Disassembly (</a:t>
            </a:r>
            <a:r>
              <a:rPr lang="en-GB" sz="2000" dirty="0" err="1"/>
              <a:t>DfD</a:t>
            </a:r>
            <a:r>
              <a:rPr lang="en-GB" sz="2000" dirty="0"/>
              <a:t>)</a:t>
            </a:r>
          </a:p>
          <a:p>
            <a:r>
              <a:rPr lang="en-GB" sz="2400" dirty="0"/>
              <a:t>Key elements of designing SMR with decommissioning in mind:</a:t>
            </a:r>
          </a:p>
          <a:p>
            <a:pPr lvl="1"/>
            <a:r>
              <a:rPr lang="en-GB" sz="2000" dirty="0"/>
              <a:t>Modular construction</a:t>
            </a:r>
          </a:p>
          <a:p>
            <a:pPr lvl="1"/>
            <a:r>
              <a:rPr lang="en-GB" sz="2000" dirty="0"/>
              <a:t>Material selection</a:t>
            </a:r>
          </a:p>
          <a:p>
            <a:pPr lvl="1"/>
            <a:r>
              <a:rPr lang="en-GB" sz="2000" dirty="0"/>
              <a:t>Documentation and data management</a:t>
            </a:r>
          </a:p>
          <a:p>
            <a:pPr lvl="1"/>
            <a:endParaRPr lang="en-GB" dirty="0"/>
          </a:p>
          <a:p>
            <a:r>
              <a:rPr lang="en-GB" sz="2400" dirty="0"/>
              <a:t>→ reduction of investment risk</a:t>
            </a:r>
          </a:p>
          <a:p>
            <a:pPr lvl="2"/>
            <a:r>
              <a:rPr lang="en-GB" dirty="0"/>
              <a:t>real</a:t>
            </a:r>
          </a:p>
          <a:p>
            <a:pPr lvl="2"/>
            <a:r>
              <a:rPr lang="en-GB" dirty="0"/>
              <a:t>perceived</a:t>
            </a:r>
          </a:p>
          <a:p>
            <a:pPr lvl="1"/>
            <a:endParaRPr lang="en-GB" dirty="0"/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876031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15F88-B232-488E-8B7B-1F5FDD86B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9143" y="1832428"/>
            <a:ext cx="9144000" cy="1909763"/>
          </a:xfrm>
        </p:spPr>
        <p:txBody>
          <a:bodyPr>
            <a:normAutofit/>
          </a:bodyPr>
          <a:lstStyle/>
          <a:p>
            <a:r>
              <a:rPr lang="en-US" sz="4400" b="1" kern="0" dirty="0">
                <a:effectLst/>
              </a:rPr>
              <a:t>Than</a:t>
            </a:r>
            <a:r>
              <a:rPr lang="en-US" sz="4400" b="1" kern="0" dirty="0"/>
              <a:t>k you for your attention!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12931" y="503645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7FF9ED-D8C6-AA36-6EE7-235A7F68F0C3}"/>
              </a:ext>
            </a:extLst>
          </p:cNvPr>
          <p:cNvSpPr txBox="1"/>
          <p:nvPr/>
        </p:nvSpPr>
        <p:spPr>
          <a:xfrm>
            <a:off x="732487" y="4569775"/>
            <a:ext cx="3592771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algn="just"/>
            <a:r>
              <a:rPr lang="en-GB" sz="2400" dirty="0">
                <a:solidFill>
                  <a:srgbClr val="002060"/>
                </a:solidFill>
                <a:latin typeface="Avenir Medium" panose="02000503020000020003" pitchFamily="2" charset="0"/>
                <a:ea typeface="Roboto" panose="02000000000000000000" pitchFamily="2" charset="0"/>
                <a:sym typeface="Oswald Regular"/>
              </a:rPr>
              <a:t>Aliki van Heek</a:t>
            </a:r>
          </a:p>
          <a:p>
            <a:pPr algn="just"/>
            <a:r>
              <a:rPr lang="en-GB" sz="2400" dirty="0">
                <a:solidFill>
                  <a:srgbClr val="002060"/>
                </a:solidFill>
                <a:latin typeface="Avenir Medium" panose="02000503020000020003" pitchFamily="2" charset="0"/>
                <a:ea typeface="Roboto" panose="02000000000000000000" pitchFamily="2" charset="0"/>
                <a:sym typeface="Oswald Regular"/>
                <a:hlinkClick r:id="rId2"/>
              </a:rPr>
              <a:t>vanheek@nuclear-21.net</a:t>
            </a:r>
            <a:endParaRPr lang="en-GB" sz="2400" dirty="0">
              <a:solidFill>
                <a:srgbClr val="002060"/>
              </a:solidFill>
              <a:latin typeface="Avenir Medium" panose="02000503020000020003" pitchFamily="2" charset="0"/>
              <a:ea typeface="Roboto" panose="02000000000000000000" pitchFamily="2" charset="0"/>
              <a:sym typeface="Oswald Regular"/>
            </a:endParaRPr>
          </a:p>
          <a:p>
            <a:pPr algn="just"/>
            <a:r>
              <a:rPr lang="en-GB" sz="2400" dirty="0">
                <a:solidFill>
                  <a:srgbClr val="002060"/>
                </a:solidFill>
                <a:latin typeface="Avenir Medium" panose="02000503020000020003" pitchFamily="2" charset="0"/>
                <a:ea typeface="Roboto" panose="02000000000000000000" pitchFamily="2" charset="0"/>
                <a:sym typeface="Oswald Regular"/>
                <a:hlinkClick r:id="rId3"/>
              </a:rPr>
              <a:t>www.nuclear-21.net</a:t>
            </a:r>
            <a:endParaRPr lang="en-GB" sz="2400" dirty="0">
              <a:solidFill>
                <a:srgbClr val="002060"/>
              </a:solidFill>
              <a:latin typeface="Avenir Medium" panose="02000503020000020003" pitchFamily="2" charset="0"/>
              <a:ea typeface="Roboto" panose="02000000000000000000" pitchFamily="2" charset="0"/>
              <a:sym typeface="Oswald Regular"/>
            </a:endParaRPr>
          </a:p>
          <a:p>
            <a:pPr algn="just"/>
            <a:endParaRPr lang="en-GB" sz="2400" dirty="0">
              <a:solidFill>
                <a:srgbClr val="002060"/>
              </a:solidFill>
              <a:latin typeface="Avenir Medium" panose="02000503020000020003" pitchFamily="2" charset="0"/>
              <a:ea typeface="Roboto" panose="02000000000000000000" pitchFamily="2" charset="0"/>
              <a:sym typeface="Oswald Regular"/>
            </a:endParaRPr>
          </a:p>
        </p:txBody>
      </p:sp>
      <p:pic>
        <p:nvPicPr>
          <p:cNvPr id="7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4A766241-6EB8-110F-3276-1CCA990C9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513" y="92384"/>
            <a:ext cx="2579259" cy="78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79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15F88-B232-488E-8B7B-1F5FDD86B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9143" y="1832428"/>
            <a:ext cx="9144000" cy="1909763"/>
          </a:xfrm>
        </p:spPr>
        <p:txBody>
          <a:bodyPr>
            <a:normAutofit/>
          </a:bodyPr>
          <a:lstStyle/>
          <a:p>
            <a:r>
              <a:rPr lang="en-US" sz="4400" b="1" kern="0" dirty="0">
                <a:effectLst/>
              </a:rPr>
              <a:t>Controlling Investment Risks by Integrating Decommissioning by Design in SMR Development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12931" y="503645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7FF9ED-D8C6-AA36-6EE7-235A7F68F0C3}"/>
              </a:ext>
            </a:extLst>
          </p:cNvPr>
          <p:cNvSpPr txBox="1"/>
          <p:nvPr/>
        </p:nvSpPr>
        <p:spPr>
          <a:xfrm>
            <a:off x="732487" y="4569775"/>
            <a:ext cx="3592771" cy="129266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algn="just"/>
            <a:r>
              <a:rPr lang="en-GB" sz="2400" dirty="0">
                <a:solidFill>
                  <a:srgbClr val="002060"/>
                </a:solidFill>
                <a:latin typeface="Avenir Medium" panose="02000503020000020003" pitchFamily="2" charset="0"/>
                <a:ea typeface="Roboto" panose="02000000000000000000" pitchFamily="2" charset="0"/>
                <a:sym typeface="Oswald Regular"/>
              </a:rPr>
              <a:t>Aliki van Heek</a:t>
            </a:r>
          </a:p>
          <a:p>
            <a:pPr algn="just"/>
            <a:r>
              <a:rPr lang="en-GB" sz="2400" dirty="0">
                <a:solidFill>
                  <a:srgbClr val="002060"/>
                </a:solidFill>
                <a:latin typeface="Avenir Medium" panose="02000503020000020003" pitchFamily="2" charset="0"/>
                <a:ea typeface="Roboto" panose="02000000000000000000" pitchFamily="2" charset="0"/>
                <a:sym typeface="Oswald Regular"/>
              </a:rPr>
              <a:t>Nuclear-21</a:t>
            </a:r>
          </a:p>
          <a:p>
            <a:pPr algn="just"/>
            <a:r>
              <a:rPr lang="en-GB" sz="2400" dirty="0">
                <a:solidFill>
                  <a:srgbClr val="002060"/>
                </a:solidFill>
                <a:latin typeface="Avenir Medium" panose="02000503020000020003" pitchFamily="2" charset="0"/>
                <a:ea typeface="Roboto" panose="02000000000000000000" pitchFamily="2" charset="0"/>
                <a:sym typeface="Oswald Regular"/>
              </a:rPr>
              <a:t>www.nuclear-21.net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E3C3343B-2285-4F8B-B77F-4A26E8E150EA}"/>
              </a:ext>
            </a:extLst>
          </p:cNvPr>
          <p:cNvSpPr txBox="1"/>
          <p:nvPr/>
        </p:nvSpPr>
        <p:spPr>
          <a:xfrm>
            <a:off x="6378873" y="4569775"/>
            <a:ext cx="6015601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nl-NL" sz="2400" dirty="0">
                <a:solidFill>
                  <a:srgbClr val="002060"/>
                </a:solidFill>
                <a:latin typeface="Avenir Medium" panose="02000503020000020003" pitchFamily="2" charset="0"/>
                <a:ea typeface="Roboto" panose="02000000000000000000" pitchFamily="2" charset="0"/>
              </a:rPr>
              <a:t>IAEA International Conference on Small Modular Reactors </a:t>
            </a:r>
            <a:r>
              <a:rPr lang="nl-NL" sz="2400" dirty="0" err="1">
                <a:solidFill>
                  <a:srgbClr val="002060"/>
                </a:solidFill>
                <a:latin typeface="Avenir Medium" panose="02000503020000020003" pitchFamily="2" charset="0"/>
                <a:ea typeface="Roboto" panose="02000000000000000000" pitchFamily="2" charset="0"/>
              </a:rPr>
              <a:t>and</a:t>
            </a:r>
            <a:r>
              <a:rPr lang="nl-NL" sz="2400" dirty="0">
                <a:solidFill>
                  <a:srgbClr val="002060"/>
                </a:solidFill>
                <a:latin typeface="Avenir Medium" panose="02000503020000020003" pitchFamily="2" charset="0"/>
                <a:ea typeface="Roboto" panose="02000000000000000000" pitchFamily="2" charset="0"/>
              </a:rPr>
              <a:t> </a:t>
            </a:r>
            <a:r>
              <a:rPr lang="nl-NL" sz="2400" dirty="0" err="1">
                <a:solidFill>
                  <a:srgbClr val="002060"/>
                </a:solidFill>
                <a:latin typeface="Avenir Medium" panose="02000503020000020003" pitchFamily="2" charset="0"/>
                <a:ea typeface="Roboto" panose="02000000000000000000" pitchFamily="2" charset="0"/>
              </a:rPr>
              <a:t>their</a:t>
            </a:r>
            <a:r>
              <a:rPr lang="nl-NL" sz="2400" dirty="0">
                <a:solidFill>
                  <a:srgbClr val="002060"/>
                </a:solidFill>
                <a:latin typeface="Avenir Medium" panose="02000503020000020003" pitchFamily="2" charset="0"/>
                <a:ea typeface="Roboto" panose="02000000000000000000" pitchFamily="2" charset="0"/>
              </a:rPr>
              <a:t> Applications</a:t>
            </a:r>
          </a:p>
          <a:p>
            <a:r>
              <a:rPr lang="en-GB" sz="2400" dirty="0">
                <a:solidFill>
                  <a:srgbClr val="002060"/>
                </a:solidFill>
                <a:latin typeface="Avenir Medium" panose="02000503020000020003" pitchFamily="2" charset="0"/>
                <a:ea typeface="Roboto" panose="02000000000000000000" pitchFamily="2" charset="0"/>
                <a:sym typeface="Oswald Regular"/>
              </a:rPr>
              <a:t>Vienna, Austria</a:t>
            </a:r>
          </a:p>
          <a:p>
            <a:r>
              <a:rPr lang="en-GB" sz="2400" dirty="0">
                <a:solidFill>
                  <a:srgbClr val="002060"/>
                </a:solidFill>
                <a:latin typeface="Avenir Medium" panose="02000503020000020003" pitchFamily="2" charset="0"/>
                <a:ea typeface="Roboto" panose="02000000000000000000" pitchFamily="2" charset="0"/>
                <a:sym typeface="Oswald Regular"/>
              </a:rPr>
              <a:t>21-25 October, 2024</a:t>
            </a:r>
            <a:endParaRPr lang="en-GB" sz="2400" dirty="0">
              <a:solidFill>
                <a:srgbClr val="002060"/>
              </a:solidFill>
              <a:latin typeface="Avenir Medium" panose="02000503020000020003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4A766241-6EB8-110F-3276-1CCA990C9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513" y="92384"/>
            <a:ext cx="2579259" cy="78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47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Decommissioning costs as SMR investment risk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CDF787-D56B-2D4F-78F7-95C34D80427E}"/>
              </a:ext>
            </a:extLst>
          </p:cNvPr>
          <p:cNvSpPr txBox="1">
            <a:spLocks/>
          </p:cNvSpPr>
          <p:nvPr/>
        </p:nvSpPr>
        <p:spPr>
          <a:xfrm>
            <a:off x="838200" y="1591056"/>
            <a:ext cx="10515600" cy="50274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 dirty="0"/>
              <a:t>SMR offer </a:t>
            </a:r>
            <a:r>
              <a:rPr lang="en-GB" dirty="0"/>
              <a:t>the potential for safer, more flexible, and cost-effective energy solutions</a:t>
            </a:r>
          </a:p>
          <a:p>
            <a:r>
              <a:rPr lang="en-GB" dirty="0"/>
              <a:t>BUT realization has been slow</a:t>
            </a:r>
            <a:r>
              <a:rPr lang="en-NL" dirty="0"/>
              <a:t> </a:t>
            </a:r>
          </a:p>
          <a:p>
            <a:r>
              <a:rPr lang="en-NL" dirty="0"/>
              <a:t>WHY: </a:t>
            </a:r>
            <a:r>
              <a:rPr lang="en-GB" dirty="0"/>
              <a:t>perceived investment risk</a:t>
            </a:r>
          </a:p>
          <a:p>
            <a:pPr lvl="1"/>
            <a:r>
              <a:rPr lang="en-GB" dirty="0"/>
              <a:t>uncertainties around </a:t>
            </a:r>
            <a:r>
              <a:rPr lang="en-GB" dirty="0" err="1"/>
              <a:t>RoI</a:t>
            </a:r>
            <a:r>
              <a:rPr lang="en-GB" dirty="0"/>
              <a:t> and liabilities</a:t>
            </a:r>
            <a:r>
              <a:rPr lang="en-NL" dirty="0"/>
              <a:t> 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Liability of this paper: plant at the end of its operational life.</a:t>
            </a:r>
          </a:p>
          <a:p>
            <a:r>
              <a:rPr lang="en-GB" dirty="0"/>
              <a:t>IAEA SMR Booklet 2022: 84 SMR designs</a:t>
            </a:r>
          </a:p>
          <a:p>
            <a:pPr lvl="1"/>
            <a:r>
              <a:rPr lang="en-GB" dirty="0"/>
              <a:t>4 in operation</a:t>
            </a:r>
          </a:p>
          <a:p>
            <a:pPr lvl="1"/>
            <a:r>
              <a:rPr lang="en-GB" dirty="0"/>
              <a:t>8 mention mention any form of decommissioning plan</a:t>
            </a:r>
            <a:r>
              <a:rPr lang="en-NL" dirty="0"/>
              <a:t> </a:t>
            </a:r>
          </a:p>
          <a:p>
            <a:pPr lvl="2"/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limited to spent fuel </a:t>
            </a:r>
            <a:endParaRPr lang="en-N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2"/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traditional methods like entombment at the plant site </a:t>
            </a:r>
          </a:p>
          <a:p>
            <a:pPr lvl="2"/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transportation to “globally accepted recycling </a:t>
            </a:r>
            <a:r>
              <a:rPr lang="en-GB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centers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r>
              <a:rPr lang="en-NL" dirty="0">
                <a:effectLst/>
              </a:rPr>
              <a:t> </a:t>
            </a:r>
            <a:endParaRPr lang="en-NL" dirty="0"/>
          </a:p>
          <a:p>
            <a:pPr lvl="1"/>
            <a:endParaRPr lang="en-NL" dirty="0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68D04BF7-E22C-764A-C3E8-D1C8DD0DF5CA}"/>
              </a:ext>
            </a:extLst>
          </p:cNvPr>
          <p:cNvSpPr/>
          <p:nvPr/>
        </p:nvSpPr>
        <p:spPr>
          <a:xfrm>
            <a:off x="7503886" y="5684928"/>
            <a:ext cx="275771" cy="827315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BEB7B0-B25E-147D-D4E9-854B4A65AFBE}"/>
              </a:ext>
            </a:extLst>
          </p:cNvPr>
          <p:cNvSpPr txBox="1"/>
          <p:nvPr/>
        </p:nvSpPr>
        <p:spPr>
          <a:xfrm>
            <a:off x="8101909" y="5913918"/>
            <a:ext cx="1930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</a:t>
            </a:r>
            <a:r>
              <a:rPr lang="en-NL" dirty="0"/>
              <a:t>nvestor hesitation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961B34B6-FBF8-1F3C-0DDA-DBE20DE2410B}"/>
              </a:ext>
            </a:extLst>
          </p:cNvPr>
          <p:cNvSpPr/>
          <p:nvPr/>
        </p:nvSpPr>
        <p:spPr>
          <a:xfrm>
            <a:off x="7826138" y="6016810"/>
            <a:ext cx="275771" cy="16354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7" name="Afbeelding 8" descr="Afbeelding met tekst, schermopname&#10;&#10;Automatisch gegenereerde beschrijving">
            <a:extLst>
              <a:ext uri="{FF2B5EF4-FFF2-40B4-BE49-F238E27FC236}">
                <a16:creationId xmlns:a16="http://schemas.microsoft.com/office/drawing/2014/main" id="{988A1467-B122-F981-B6D2-3C3191A9D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437" y="3006594"/>
            <a:ext cx="2055356" cy="290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8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208344" y="312229"/>
            <a:ext cx="11096897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decommissioning and dismantling practice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FFC64E-7BC5-BE6F-FB00-BE2A9997E44B}"/>
              </a:ext>
            </a:extLst>
          </p:cNvPr>
          <p:cNvSpPr txBox="1">
            <a:spLocks/>
          </p:cNvSpPr>
          <p:nvPr/>
        </p:nvSpPr>
        <p:spPr>
          <a:xfrm>
            <a:off x="838200" y="1591056"/>
            <a:ext cx="8305800" cy="45859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 dirty="0"/>
              <a:t>Decommissioning phases: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Pre-decommissioning:  planning and securing regulatory approvals, including developing detailed decommissioning plans and safety protocols.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Shutdown: halting reactor operations and starting decontamination to reduce radiation levels.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Dismantling: disassembling the reactor; managing the resulting radioactive waste.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Site cleanup: removing remaining radioactive materials, demolishing structures, restoring the site for future use. </a:t>
            </a:r>
            <a:endParaRPr lang="en-NL" dirty="0"/>
          </a:p>
          <a:p>
            <a:r>
              <a:rPr lang="en-NL" dirty="0"/>
              <a:t>Duration 15 - 20 years</a:t>
            </a:r>
          </a:p>
          <a:p>
            <a:r>
              <a:rPr lang="en-NL" dirty="0"/>
              <a:t>Costs 0.5 – 2 B$</a:t>
            </a:r>
          </a:p>
          <a:p>
            <a:pPr marL="457200" lvl="1" indent="0">
              <a:buNone/>
            </a:pPr>
            <a:endParaRPr lang="en-NL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61B62D6-A973-FA54-0CFA-B57188BC1120}"/>
              </a:ext>
            </a:extLst>
          </p:cNvPr>
          <p:cNvGrpSpPr/>
          <p:nvPr/>
        </p:nvGrpSpPr>
        <p:grpSpPr>
          <a:xfrm>
            <a:off x="9745884" y="1591056"/>
            <a:ext cx="1898248" cy="1487810"/>
            <a:chOff x="9745884" y="1591056"/>
            <a:chExt cx="1898248" cy="1487810"/>
          </a:xfrm>
        </p:grpSpPr>
        <p:sp>
          <p:nvSpPr>
            <p:cNvPr id="12" name="Explosion 2 11">
              <a:extLst>
                <a:ext uri="{FF2B5EF4-FFF2-40B4-BE49-F238E27FC236}">
                  <a16:creationId xmlns:a16="http://schemas.microsoft.com/office/drawing/2014/main" id="{B223D9D9-0613-4B01-ED5C-4A0E0FD330C8}"/>
                </a:ext>
              </a:extLst>
            </p:cNvPr>
            <p:cNvSpPr/>
            <p:nvPr/>
          </p:nvSpPr>
          <p:spPr>
            <a:xfrm>
              <a:off x="9745884" y="1591056"/>
              <a:ext cx="1898248" cy="1487810"/>
            </a:xfrm>
            <a:prstGeom prst="irregularSeal2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EDAD36-5BA2-71D6-C0EF-2BFE2756ACCF}"/>
                </a:ext>
              </a:extLst>
            </p:cNvPr>
            <p:cNvSpPr txBox="1"/>
            <p:nvPr/>
          </p:nvSpPr>
          <p:spPr>
            <a:xfrm>
              <a:off x="10238953" y="2011795"/>
              <a:ext cx="9121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</a:t>
              </a:r>
              <a:r>
                <a:rPr lang="en-NL" dirty="0"/>
                <a:t>hange </a:t>
              </a:r>
            </a:p>
            <a:p>
              <a:r>
                <a:rPr lang="en-NL" dirty="0"/>
                <a:t>needed</a:t>
              </a:r>
            </a:p>
          </p:txBody>
        </p:sp>
      </p:grpSp>
      <p:pic>
        <p:nvPicPr>
          <p:cNvPr id="16" name="Picture 15" descr="A jigsaw puzzle with a crane and a green tower&#10;&#10;Description automatically generated">
            <a:extLst>
              <a:ext uri="{FF2B5EF4-FFF2-40B4-BE49-F238E27FC236}">
                <a16:creationId xmlns:a16="http://schemas.microsoft.com/office/drawing/2014/main" id="{3097FC02-A673-872C-8407-F613CB4CD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339" y="3632524"/>
            <a:ext cx="2464838" cy="304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3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SMR clients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fbeelding 7" descr="Afbeelding met Luchtfotografie, kruispunt, buitenshuis, gebouw&#10;&#10;Automatisch gegenereerde beschrijving">
            <a:extLst>
              <a:ext uri="{FF2B5EF4-FFF2-40B4-BE49-F238E27FC236}">
                <a16:creationId xmlns:a16="http://schemas.microsoft.com/office/drawing/2014/main" id="{26CAAA04-DD61-4DE7-33F2-B7C98F844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603" y="1589430"/>
            <a:ext cx="4544992" cy="4442031"/>
          </a:xfrm>
          <a:prstGeom prst="rect">
            <a:avLst/>
          </a:prstGeom>
        </p:spPr>
      </p:pic>
      <p:pic>
        <p:nvPicPr>
          <p:cNvPr id="11" name="Picture 10" descr="A power line tower with smoke coming out of it&#10;&#10;Description automatically generated">
            <a:extLst>
              <a:ext uri="{FF2B5EF4-FFF2-40B4-BE49-F238E27FC236}">
                <a16:creationId xmlns:a16="http://schemas.microsoft.com/office/drawing/2014/main" id="{715C3506-1B7F-6854-276A-F81BC250E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0" y="1606006"/>
            <a:ext cx="5399218" cy="40480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DB3D21-6665-84A4-F763-6DE91E7935AA}"/>
              </a:ext>
            </a:extLst>
          </p:cNvPr>
          <p:cNvSpPr txBox="1"/>
          <p:nvPr/>
        </p:nvSpPr>
        <p:spPr>
          <a:xfrm>
            <a:off x="597520" y="5846795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  <a:r>
              <a:rPr lang="en-NL" dirty="0"/>
              <a:t>lectric utility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7B7328-A5EE-784A-A023-6A1355957990}"/>
              </a:ext>
            </a:extLst>
          </p:cNvPr>
          <p:cNvSpPr txBox="1"/>
          <p:nvPr/>
        </p:nvSpPr>
        <p:spPr>
          <a:xfrm>
            <a:off x="7222603" y="6180449"/>
            <a:ext cx="5000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  <a:r>
              <a:rPr lang="en-NL" dirty="0"/>
              <a:t>nergy intensive industry</a:t>
            </a:r>
          </a:p>
          <a:p>
            <a:r>
              <a:rPr lang="en-NL" dirty="0"/>
              <a:t>→ more dependent on private sector investments </a:t>
            </a:r>
          </a:p>
        </p:txBody>
      </p:sp>
    </p:spTree>
    <p:extLst>
      <p:ext uri="{BB962C8B-B14F-4D97-AF65-F5344CB8AC3E}">
        <p14:creationId xmlns:p14="http://schemas.microsoft.com/office/powerpoint/2010/main" val="1274676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222422" y="235395"/>
            <a:ext cx="11096897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decommissioning and dismantling practice and costs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FFC64E-7BC5-BE6F-FB00-BE2A9997E44B}"/>
              </a:ext>
            </a:extLst>
          </p:cNvPr>
          <p:cNvSpPr txBox="1">
            <a:spLocks/>
          </p:cNvSpPr>
          <p:nvPr/>
        </p:nvSpPr>
        <p:spPr>
          <a:xfrm>
            <a:off x="8279027" y="1645064"/>
            <a:ext cx="3682313" cy="51145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 dirty="0"/>
              <a:t>Case Switzerland:</a:t>
            </a:r>
          </a:p>
          <a:p>
            <a:r>
              <a:rPr lang="en-GB" dirty="0"/>
              <a:t>Cost estimates per plant: 560 - 930 MCHF (600 – 990 M€)</a:t>
            </a:r>
          </a:p>
          <a:p>
            <a:r>
              <a:rPr lang="en-GB" dirty="0"/>
              <a:t>Uncertainties 19 - 28% of total cost estimate</a:t>
            </a:r>
            <a:r>
              <a:rPr lang="en-NL" dirty="0"/>
              <a:t> </a:t>
            </a:r>
          </a:p>
          <a:p>
            <a:pPr marL="685800" lvl="2">
              <a:lnSpc>
                <a:spcPct val="100000"/>
              </a:lnSpc>
              <a:spcBef>
                <a:spcPts val="400"/>
              </a:spcBef>
            </a:pPr>
            <a:r>
              <a:rPr lang="en-GB" sz="2400" dirty="0"/>
              <a:t>forecast inaccuracies</a:t>
            </a:r>
          </a:p>
          <a:p>
            <a:pPr marL="685800" lvl="2">
              <a:lnSpc>
                <a:spcPct val="100000"/>
              </a:lnSpc>
              <a:spcBef>
                <a:spcPts val="400"/>
              </a:spcBef>
            </a:pPr>
            <a:r>
              <a:rPr lang="en-GB" sz="2400" dirty="0"/>
              <a:t>potential hazards</a:t>
            </a:r>
          </a:p>
          <a:p>
            <a:pPr marL="685800" lvl="2">
              <a:lnSpc>
                <a:spcPct val="100000"/>
              </a:lnSpc>
              <a:spcBef>
                <a:spcPts val="400"/>
              </a:spcBef>
            </a:pPr>
            <a:r>
              <a:rPr lang="en-GB" sz="2400" dirty="0"/>
              <a:t>general safety surcharge</a:t>
            </a:r>
            <a:r>
              <a:rPr lang="en-NL" sz="2400" dirty="0"/>
              <a:t> </a:t>
            </a:r>
            <a:endParaRPr lang="en-GB" sz="2400" dirty="0"/>
          </a:p>
          <a:p>
            <a:pPr marL="0" indent="0">
              <a:buNone/>
            </a:pPr>
            <a:endParaRPr lang="en-NL" dirty="0"/>
          </a:p>
          <a:p>
            <a:pPr marL="457200" lvl="1" indent="0">
              <a:buNone/>
            </a:pPr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440AA8-B858-C120-1F36-953DE483F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1" y="1440582"/>
            <a:ext cx="7453086" cy="49563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55D8A5-D770-72EA-2190-2F877F8F70C5}"/>
              </a:ext>
            </a:extLst>
          </p:cNvPr>
          <p:cNvSpPr txBox="1"/>
          <p:nvPr/>
        </p:nvSpPr>
        <p:spPr>
          <a:xfrm>
            <a:off x="2820845" y="6279680"/>
            <a:ext cx="4728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600" dirty="0"/>
              <a:t>OECD NEA, </a:t>
            </a:r>
            <a:r>
              <a:rPr lang="en-GB" sz="1600" dirty="0"/>
              <a:t>Addressing Uncertainties in Cost Estimates for Decommissioning Nuclear Facilities, 2017. </a:t>
            </a:r>
          </a:p>
        </p:txBody>
      </p:sp>
    </p:spTree>
    <p:extLst>
      <p:ext uri="{BB962C8B-B14F-4D97-AF65-F5344CB8AC3E}">
        <p14:creationId xmlns:p14="http://schemas.microsoft.com/office/powerpoint/2010/main" val="4221860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15F88-B232-488E-8B7B-1F5FDD86B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4531" y="2272266"/>
            <a:ext cx="9144000" cy="1909763"/>
          </a:xfrm>
        </p:spPr>
        <p:txBody>
          <a:bodyPr>
            <a:normAutofit/>
          </a:bodyPr>
          <a:lstStyle/>
          <a:p>
            <a:r>
              <a:rPr lang="en-US" sz="4400" b="1" kern="0" dirty="0">
                <a:effectLst/>
              </a:rPr>
              <a:t>So..</a:t>
            </a:r>
            <a:br>
              <a:rPr lang="en-US" sz="4400" b="1" kern="0" dirty="0">
                <a:effectLst/>
              </a:rPr>
            </a:br>
            <a:br>
              <a:rPr lang="en-US" sz="4400" b="1" kern="0" dirty="0">
                <a:effectLst/>
              </a:rPr>
            </a:br>
            <a:r>
              <a:rPr lang="en-US" sz="4400" b="1" kern="0" dirty="0">
                <a:effectLst/>
              </a:rPr>
              <a:t>What do do?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12931" y="503645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03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581297" y="285932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De-risking SMR decommissioning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C6BF00-668C-8BE1-BA9B-10561AE40206}"/>
              </a:ext>
            </a:extLst>
          </p:cNvPr>
          <p:cNvSpPr txBox="1">
            <a:spLocks/>
          </p:cNvSpPr>
          <p:nvPr/>
        </p:nvSpPr>
        <p:spPr>
          <a:xfrm>
            <a:off x="838200" y="1591056"/>
            <a:ext cx="10515600" cy="45859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Recognized Cost Reduction Strategies</a:t>
            </a:r>
          </a:p>
          <a:p>
            <a:pPr lvl="1"/>
            <a:r>
              <a:rPr lang="en-GB" dirty="0"/>
              <a:t>Decommissioning in series</a:t>
            </a:r>
          </a:p>
          <a:p>
            <a:pPr lvl="1"/>
            <a:r>
              <a:rPr lang="en-GB" dirty="0"/>
              <a:t>Decommissioning by design</a:t>
            </a:r>
          </a:p>
          <a:p>
            <a:pPr lvl="1"/>
            <a:r>
              <a:rPr lang="en-GB" dirty="0"/>
              <a:t>Building Information Management</a:t>
            </a:r>
          </a:p>
          <a:p>
            <a:pPr lvl="1"/>
            <a:endParaRPr lang="en-NL" dirty="0"/>
          </a:p>
          <a:p>
            <a:r>
              <a:rPr lang="en-GB" dirty="0"/>
              <a:t>Optimizing SMR Decommissioning Practices</a:t>
            </a:r>
            <a:r>
              <a:rPr lang="en-NL" dirty="0"/>
              <a:t> </a:t>
            </a:r>
            <a:endParaRPr lang="en-GB" dirty="0"/>
          </a:p>
          <a:p>
            <a:pPr lvl="1"/>
            <a:r>
              <a:rPr lang="en-GB" dirty="0"/>
              <a:t>Building Information Management expansion</a:t>
            </a:r>
          </a:p>
          <a:p>
            <a:pPr lvl="1"/>
            <a:r>
              <a:rPr lang="nl-NL" dirty="0"/>
              <a:t>Design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disassembly</a:t>
            </a:r>
            <a:endParaRPr lang="nl-NL" dirty="0"/>
          </a:p>
          <a:p>
            <a:pPr lvl="1"/>
            <a:r>
              <a:rPr lang="nl-NL" dirty="0" err="1"/>
              <a:t>Minimize</a:t>
            </a:r>
            <a:r>
              <a:rPr lang="nl-NL" dirty="0"/>
              <a:t> on-site </a:t>
            </a:r>
            <a:r>
              <a:rPr lang="nl-NL" dirty="0" err="1"/>
              <a:t>work</a:t>
            </a:r>
            <a:r>
              <a:rPr lang="nl-NL" dirty="0"/>
              <a:t> – </a:t>
            </a:r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modular</a:t>
            </a:r>
            <a:r>
              <a:rPr lang="nl-NL" dirty="0"/>
              <a:t> features</a:t>
            </a:r>
          </a:p>
          <a:p>
            <a:pPr lvl="1"/>
            <a:endParaRPr lang="en-NL" dirty="0"/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24674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81914" y="285932"/>
            <a:ext cx="10614983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Decommissioning in series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C6BF00-668C-8BE1-BA9B-10561AE40206}"/>
              </a:ext>
            </a:extLst>
          </p:cNvPr>
          <p:cNvSpPr txBox="1">
            <a:spLocks/>
          </p:cNvSpPr>
          <p:nvPr/>
        </p:nvSpPr>
        <p:spPr>
          <a:xfrm>
            <a:off x="838200" y="1591056"/>
            <a:ext cx="10515600" cy="45859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err="1"/>
              <a:t>Example</a:t>
            </a:r>
            <a:r>
              <a:rPr lang="nl-NL" dirty="0"/>
              <a:t> </a:t>
            </a:r>
            <a:r>
              <a:rPr lang="nl-NL" dirty="0" err="1"/>
              <a:t>study</a:t>
            </a:r>
            <a:r>
              <a:rPr lang="nl-NL" dirty="0"/>
              <a:t> on 335 </a:t>
            </a:r>
            <a:r>
              <a:rPr lang="nl-NL" dirty="0" err="1"/>
              <a:t>MWe</a:t>
            </a:r>
            <a:r>
              <a:rPr lang="nl-NL" dirty="0"/>
              <a:t> SMR: </a:t>
            </a:r>
          </a:p>
          <a:p>
            <a:pPr lvl="1"/>
            <a:r>
              <a:rPr lang="nl-NL" dirty="0" err="1"/>
              <a:t>cost</a:t>
            </a:r>
            <a:r>
              <a:rPr lang="nl-NL" dirty="0"/>
              <a:t> </a:t>
            </a:r>
            <a:r>
              <a:rPr lang="nl-NL" dirty="0" err="1"/>
              <a:t>reduction</a:t>
            </a:r>
            <a:r>
              <a:rPr lang="nl-NL" dirty="0"/>
              <a:t> factors of </a:t>
            </a:r>
          </a:p>
          <a:p>
            <a:pPr lvl="2"/>
            <a:r>
              <a:rPr lang="nl-NL" dirty="0"/>
              <a:t>0.78 </a:t>
            </a:r>
            <a:r>
              <a:rPr lang="nl-NL" dirty="0" err="1"/>
              <a:t>by</a:t>
            </a:r>
            <a:r>
              <a:rPr lang="nl-NL" dirty="0"/>
              <a:t> series of 4</a:t>
            </a:r>
          </a:p>
          <a:p>
            <a:pPr lvl="2"/>
            <a:r>
              <a:rPr lang="nl-NL" dirty="0"/>
              <a:t>0.81 </a:t>
            </a:r>
            <a:r>
              <a:rPr lang="nl-NL" dirty="0" err="1"/>
              <a:t>by</a:t>
            </a:r>
            <a:r>
              <a:rPr lang="nl-NL" dirty="0"/>
              <a:t> design features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minimize</a:t>
            </a:r>
            <a:r>
              <a:rPr lang="nl-NL" dirty="0"/>
              <a:t> </a:t>
            </a:r>
            <a:r>
              <a:rPr lang="nl-NL" dirty="0" err="1"/>
              <a:t>radiation</a:t>
            </a:r>
            <a:r>
              <a:rPr lang="nl-NL" dirty="0"/>
              <a:t> levels or </a:t>
            </a:r>
            <a:r>
              <a:rPr lang="nl-NL" dirty="0" err="1"/>
              <a:t>contamination</a:t>
            </a:r>
            <a:endParaRPr lang="nl-NL" dirty="0"/>
          </a:p>
          <a:p>
            <a:pPr lvl="1"/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yet</a:t>
            </a:r>
            <a:r>
              <a:rPr lang="nl-NL" dirty="0"/>
              <a:t> making up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loss</a:t>
            </a:r>
            <a:r>
              <a:rPr lang="nl-NL" dirty="0"/>
              <a:t> of </a:t>
            </a:r>
            <a:r>
              <a:rPr lang="nl-NL" dirty="0" err="1"/>
              <a:t>economy</a:t>
            </a:r>
            <a:r>
              <a:rPr lang="nl-NL" dirty="0"/>
              <a:t> of </a:t>
            </a:r>
            <a:r>
              <a:rPr lang="nl-NL" dirty="0" err="1"/>
              <a:t>scale</a:t>
            </a:r>
            <a:r>
              <a:rPr lang="nl-NL" dirty="0"/>
              <a:t>: </a:t>
            </a:r>
          </a:p>
          <a:p>
            <a:pPr lvl="2"/>
            <a:r>
              <a:rPr lang="en-GB" dirty="0"/>
              <a:t>(decommissioning cost of 4 SMR) = 2 * (decommissioning cost of 1 large reactor)</a:t>
            </a:r>
            <a:r>
              <a:rPr lang="en-NL" dirty="0"/>
              <a:t> </a:t>
            </a:r>
            <a:endParaRPr lang="nl-NL" dirty="0"/>
          </a:p>
          <a:p>
            <a:r>
              <a:rPr lang="en-NL" dirty="0"/>
              <a:t>Larger series of same SMR design needed for more cost reduction.</a:t>
            </a:r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endParaRPr lang="en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30AF68-7043-7A82-8CB3-F0D2C734AE7E}"/>
              </a:ext>
            </a:extLst>
          </p:cNvPr>
          <p:cNvSpPr txBox="1"/>
          <p:nvPr/>
        </p:nvSpPr>
        <p:spPr>
          <a:xfrm>
            <a:off x="5036767" y="4943778"/>
            <a:ext cx="2118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I</a:t>
            </a:r>
            <a:r>
              <a:rPr lang="en-NL" dirty="0">
                <a:solidFill>
                  <a:srgbClr val="FF0000"/>
                </a:solidFill>
              </a:rPr>
              <a:t>llustration with </a:t>
            </a:r>
          </a:p>
          <a:p>
            <a:pPr algn="ctr"/>
            <a:r>
              <a:rPr lang="en-NL" dirty="0">
                <a:solidFill>
                  <a:srgbClr val="FF0000"/>
                </a:solidFill>
              </a:rPr>
              <a:t>cost reduction graph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D07C7B-F9AF-E53A-3E57-B5243B30ABE3}"/>
              </a:ext>
            </a:extLst>
          </p:cNvPr>
          <p:cNvSpPr txBox="1"/>
          <p:nvPr/>
        </p:nvSpPr>
        <p:spPr>
          <a:xfrm>
            <a:off x="7933038" y="1309816"/>
            <a:ext cx="42589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Locatelli, L., Mancini, M., Competitiveness of Small-Medium, New Generation Reactors: a Comparative Study on Decommissioning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Proceedings of ICONE17, Brussels, Belgium, 2009.</a:t>
            </a:r>
            <a:r>
              <a:rPr lang="en-NL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995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1572403A950A449F03D309DCDCB39C" ma:contentTypeVersion="18" ma:contentTypeDescription="Create a new document." ma:contentTypeScope="" ma:versionID="c3ff5bd11e6bfd98406c8a4dae36b260">
  <xsd:schema xmlns:xsd="http://www.w3.org/2001/XMLSchema" xmlns:xs="http://www.w3.org/2001/XMLSchema" xmlns:p="http://schemas.microsoft.com/office/2006/metadata/properties" xmlns:ns2="94bacced-d3e9-4230-8110-5185e6b8723a" xmlns:ns3="89039979-132d-4e33-b8d6-8b0f084d9471" xmlns:ns4="0311a6d6-6c49-40aa-926b-e98182ea64d2" targetNamespace="http://schemas.microsoft.com/office/2006/metadata/properties" ma:root="true" ma:fieldsID="12ff1ac6586bb3cc493a838c4adcd485" ns2:_="" ns3:_="" ns4:_="">
    <xsd:import namespace="94bacced-d3e9-4230-8110-5185e6b8723a"/>
    <xsd:import namespace="89039979-132d-4e33-b8d6-8b0f084d9471"/>
    <xsd:import namespace="0311a6d6-6c49-40aa-926b-e98182ea64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Open_x0020_with_x0020_Seclor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bacced-d3e9-4230-8110-5185e6b872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Open_x0020_with_x0020_Seclore" ma:index="14" nillable="true" ma:displayName="Open with Seclore" ma:hidden="true" ma:internalName="Open_x0020_with_x0020_Seclor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8c7bd71-0de2-450a-8d3d-78c5334383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039979-132d-4e33-b8d6-8b0f084d947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11a6d6-6c49-40aa-926b-e98182ea64d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bec759ce-e5e5-4926-916d-bee7019b82dd}" ma:internalName="TaxCatchAll" ma:showField="CatchAllData" ma:web="0311a6d6-6c49-40aa-926b-e98182ea64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bacced-d3e9-4230-8110-5185e6b8723a">
      <Terms xmlns="http://schemas.microsoft.com/office/infopath/2007/PartnerControls"/>
    </lcf76f155ced4ddcb4097134ff3c332f>
    <TaxCatchAll xmlns="0311a6d6-6c49-40aa-926b-e98182ea64d2" xsi:nil="true"/>
    <Open_x0020_with_x0020_Seclore xmlns="94bacced-d3e9-4230-8110-5185e6b8723a" xsi:nil="true"/>
  </documentManagement>
</p:properties>
</file>

<file path=customXml/itemProps1.xml><?xml version="1.0" encoding="utf-8"?>
<ds:datastoreItem xmlns:ds="http://schemas.openxmlformats.org/officeDocument/2006/customXml" ds:itemID="{D803D3D1-F39D-490F-A4CD-77C72E40E0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F7C2D9-DCD9-4091-AC19-AF672454B1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bacced-d3e9-4230-8110-5185e6b8723a"/>
    <ds:schemaRef ds:uri="89039979-132d-4e33-b8d6-8b0f084d9471"/>
    <ds:schemaRef ds:uri="0311a6d6-6c49-40aa-926b-e98182ea64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EF5A183-8DB8-4E33-A3B8-B56576635C6B}">
  <ds:schemaRefs>
    <ds:schemaRef ds:uri="http://schemas.microsoft.com/office/2006/metadata/properties"/>
    <ds:schemaRef ds:uri="http://schemas.microsoft.com/office/infopath/2007/PartnerControls"/>
    <ds:schemaRef ds:uri="2d1b3375-85a6-4ec3-9d45-85c3f7ff19cc"/>
    <ds:schemaRef ds:uri="a8853164-03d1-4052-89d1-ac895618168d"/>
    <ds:schemaRef ds:uri="28c46709-a72c-47b6-8a9d-476190a8ab3f"/>
    <ds:schemaRef ds:uri="94bacced-d3e9-4230-8110-5185e6b8723a"/>
    <ds:schemaRef ds:uri="0311a6d6-6c49-40aa-926b-e98182ea64d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4217</TotalTime>
  <Words>1180</Words>
  <Application>Microsoft Macintosh PowerPoint</Application>
  <PresentationFormat>Widescreen</PresentationFormat>
  <Paragraphs>152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Aptos</vt:lpstr>
      <vt:lpstr>Arial</vt:lpstr>
      <vt:lpstr>Avenir Medium</vt:lpstr>
      <vt:lpstr>Calibri</vt:lpstr>
      <vt:lpstr>Calibri Light</vt:lpstr>
      <vt:lpstr>Times New Roman</vt:lpstr>
      <vt:lpstr>Office Theme</vt:lpstr>
      <vt:lpstr>1_Office Theme</vt:lpstr>
      <vt:lpstr>2_Office Theme</vt:lpstr>
      <vt:lpstr>PowerPoint Presentation</vt:lpstr>
      <vt:lpstr>Controlling Investment Risks by Integrating Decommissioning by Design in SMR Development</vt:lpstr>
      <vt:lpstr>PowerPoint Presentation</vt:lpstr>
      <vt:lpstr>PowerPoint Presentation</vt:lpstr>
      <vt:lpstr>PowerPoint Presentation</vt:lpstr>
      <vt:lpstr>PowerPoint Presentation</vt:lpstr>
      <vt:lpstr>So..  What do do?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PARKER, Gregory</dc:creator>
  <cp:lastModifiedBy>Aliki van Heek</cp:lastModifiedBy>
  <cp:revision>19</cp:revision>
  <dcterms:created xsi:type="dcterms:W3CDTF">2019-10-29T08:33:20Z</dcterms:created>
  <dcterms:modified xsi:type="dcterms:W3CDTF">2024-10-04T15:34:26Z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0x010100DB1572403A950A449F03D309DCDCB39C</vt:lpwstr>
  </property>
  <property fmtid="{D5CDD505-2E9C-101B-9397-08002B2CF9AE}" pid="3" name="MediaServiceImageTags">
    <vt:lpwstr/>
  </property>
</Properties>
</file>